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4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2E2D0-4A7B-4312-83C6-C263963C38A1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2A20A-58AC-41E3-9202-D7D85EB47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8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 u="heavy">
                <a:solidFill>
                  <a:srgbClr val="00999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 u="heavy">
                <a:solidFill>
                  <a:srgbClr val="00999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 u="heavy">
                <a:solidFill>
                  <a:srgbClr val="00999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 u="heavy">
                <a:solidFill>
                  <a:srgbClr val="00999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7800"/>
            <a:ext cx="87630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168513" y="1468374"/>
            <a:ext cx="858519" cy="767715"/>
          </a:xfrm>
          <a:custGeom>
            <a:avLst/>
            <a:gdLst/>
            <a:ahLst/>
            <a:cxnLst/>
            <a:rect l="l" t="t" r="r" b="b"/>
            <a:pathLst>
              <a:path w="858520" h="767714">
                <a:moveTo>
                  <a:pt x="787907" y="0"/>
                </a:moveTo>
                <a:lnTo>
                  <a:pt x="0" y="0"/>
                </a:lnTo>
                <a:lnTo>
                  <a:pt x="63499" y="508"/>
                </a:lnTo>
                <a:lnTo>
                  <a:pt x="124586" y="6223"/>
                </a:lnTo>
                <a:lnTo>
                  <a:pt x="183133" y="17018"/>
                </a:lnTo>
                <a:lnTo>
                  <a:pt x="239013" y="32384"/>
                </a:lnTo>
                <a:lnTo>
                  <a:pt x="291972" y="52451"/>
                </a:lnTo>
                <a:lnTo>
                  <a:pt x="342010" y="76835"/>
                </a:lnTo>
                <a:lnTo>
                  <a:pt x="388873" y="105410"/>
                </a:lnTo>
                <a:lnTo>
                  <a:pt x="432307" y="138049"/>
                </a:lnTo>
                <a:lnTo>
                  <a:pt x="472312" y="174371"/>
                </a:lnTo>
                <a:lnTo>
                  <a:pt x="508507" y="214376"/>
                </a:lnTo>
                <a:lnTo>
                  <a:pt x="541019" y="257683"/>
                </a:lnTo>
                <a:lnTo>
                  <a:pt x="569467" y="304165"/>
                </a:lnTo>
                <a:lnTo>
                  <a:pt x="593851" y="353695"/>
                </a:lnTo>
                <a:lnTo>
                  <a:pt x="613790" y="406019"/>
                </a:lnTo>
                <a:lnTo>
                  <a:pt x="629284" y="460883"/>
                </a:lnTo>
                <a:lnTo>
                  <a:pt x="640206" y="518159"/>
                </a:lnTo>
                <a:lnTo>
                  <a:pt x="646175" y="577723"/>
                </a:lnTo>
                <a:lnTo>
                  <a:pt x="647318" y="639191"/>
                </a:lnTo>
                <a:lnTo>
                  <a:pt x="643254" y="702564"/>
                </a:lnTo>
                <a:lnTo>
                  <a:pt x="633856" y="767461"/>
                </a:lnTo>
                <a:lnTo>
                  <a:pt x="671067" y="727710"/>
                </a:lnTo>
                <a:lnTo>
                  <a:pt x="705103" y="686435"/>
                </a:lnTo>
                <a:lnTo>
                  <a:pt x="735710" y="643763"/>
                </a:lnTo>
                <a:lnTo>
                  <a:pt x="763015" y="599948"/>
                </a:lnTo>
                <a:lnTo>
                  <a:pt x="786891" y="555117"/>
                </a:lnTo>
                <a:lnTo>
                  <a:pt x="807465" y="509651"/>
                </a:lnTo>
                <a:lnTo>
                  <a:pt x="824483" y="463677"/>
                </a:lnTo>
                <a:lnTo>
                  <a:pt x="838199" y="417576"/>
                </a:lnTo>
                <a:lnTo>
                  <a:pt x="848486" y="371221"/>
                </a:lnTo>
                <a:lnTo>
                  <a:pt x="855217" y="325120"/>
                </a:lnTo>
                <a:lnTo>
                  <a:pt x="858392" y="279400"/>
                </a:lnTo>
                <a:lnTo>
                  <a:pt x="858138" y="234315"/>
                </a:lnTo>
                <a:lnTo>
                  <a:pt x="854328" y="189992"/>
                </a:lnTo>
                <a:lnTo>
                  <a:pt x="846835" y="146685"/>
                </a:lnTo>
                <a:lnTo>
                  <a:pt x="835913" y="104648"/>
                </a:lnTo>
                <a:lnTo>
                  <a:pt x="821181" y="64135"/>
                </a:lnTo>
                <a:lnTo>
                  <a:pt x="802893" y="25273"/>
                </a:lnTo>
                <a:lnTo>
                  <a:pt x="787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47990" y="1256919"/>
            <a:ext cx="908685" cy="224790"/>
          </a:xfrm>
          <a:custGeom>
            <a:avLst/>
            <a:gdLst/>
            <a:ahLst/>
            <a:cxnLst/>
            <a:rect l="l" t="t" r="r" b="b"/>
            <a:pathLst>
              <a:path w="908684" h="224790">
                <a:moveTo>
                  <a:pt x="488060" y="0"/>
                </a:moveTo>
                <a:lnTo>
                  <a:pt x="442340" y="3175"/>
                </a:lnTo>
                <a:lnTo>
                  <a:pt x="396239" y="9906"/>
                </a:lnTo>
                <a:lnTo>
                  <a:pt x="349884" y="20193"/>
                </a:lnTo>
                <a:lnTo>
                  <a:pt x="303783" y="33909"/>
                </a:lnTo>
                <a:lnTo>
                  <a:pt x="257809" y="50927"/>
                </a:lnTo>
                <a:lnTo>
                  <a:pt x="212343" y="71501"/>
                </a:lnTo>
                <a:lnTo>
                  <a:pt x="167512" y="95377"/>
                </a:lnTo>
                <a:lnTo>
                  <a:pt x="123697" y="122682"/>
                </a:lnTo>
                <a:lnTo>
                  <a:pt x="81025" y="153289"/>
                </a:lnTo>
                <a:lnTo>
                  <a:pt x="39750" y="187325"/>
                </a:lnTo>
                <a:lnTo>
                  <a:pt x="0" y="224536"/>
                </a:lnTo>
                <a:lnTo>
                  <a:pt x="6984" y="223265"/>
                </a:lnTo>
                <a:lnTo>
                  <a:pt x="19684" y="221107"/>
                </a:lnTo>
                <a:lnTo>
                  <a:pt x="57657" y="216027"/>
                </a:lnTo>
                <a:lnTo>
                  <a:pt x="107949" y="211963"/>
                </a:lnTo>
                <a:lnTo>
                  <a:pt x="120522" y="211454"/>
                </a:lnTo>
                <a:lnTo>
                  <a:pt x="908430" y="211454"/>
                </a:lnTo>
                <a:lnTo>
                  <a:pt x="901445" y="199771"/>
                </a:lnTo>
                <a:lnTo>
                  <a:pt x="875791" y="164973"/>
                </a:lnTo>
                <a:lnTo>
                  <a:pt x="846454" y="132461"/>
                </a:lnTo>
                <a:lnTo>
                  <a:pt x="813942" y="103123"/>
                </a:lnTo>
                <a:lnTo>
                  <a:pt x="779144" y="77470"/>
                </a:lnTo>
                <a:lnTo>
                  <a:pt x="742187" y="55499"/>
                </a:lnTo>
                <a:lnTo>
                  <a:pt x="703325" y="37211"/>
                </a:lnTo>
                <a:lnTo>
                  <a:pt x="662812" y="22479"/>
                </a:lnTo>
                <a:lnTo>
                  <a:pt x="620775" y="11557"/>
                </a:lnTo>
                <a:lnTo>
                  <a:pt x="577468" y="4064"/>
                </a:lnTo>
                <a:lnTo>
                  <a:pt x="533145" y="254"/>
                </a:lnTo>
                <a:lnTo>
                  <a:pt x="488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998841" y="6089332"/>
            <a:ext cx="892810" cy="224790"/>
          </a:xfrm>
          <a:custGeom>
            <a:avLst/>
            <a:gdLst/>
            <a:ahLst/>
            <a:cxnLst/>
            <a:rect l="l" t="t" r="r" b="b"/>
            <a:pathLst>
              <a:path w="892809" h="224789">
                <a:moveTo>
                  <a:pt x="0" y="0"/>
                </a:moveTo>
                <a:lnTo>
                  <a:pt x="39751" y="37236"/>
                </a:lnTo>
                <a:lnTo>
                  <a:pt x="81026" y="71170"/>
                </a:lnTo>
                <a:lnTo>
                  <a:pt x="123698" y="101790"/>
                </a:lnTo>
                <a:lnTo>
                  <a:pt x="167513" y="129082"/>
                </a:lnTo>
                <a:lnTo>
                  <a:pt x="212217" y="152996"/>
                </a:lnTo>
                <a:lnTo>
                  <a:pt x="257683" y="173532"/>
                </a:lnTo>
                <a:lnTo>
                  <a:pt x="303657" y="190652"/>
                </a:lnTo>
                <a:lnTo>
                  <a:pt x="349885" y="204342"/>
                </a:lnTo>
                <a:lnTo>
                  <a:pt x="396113" y="214566"/>
                </a:lnTo>
                <a:lnTo>
                  <a:pt x="442214" y="221310"/>
                </a:lnTo>
                <a:lnTo>
                  <a:pt x="487934" y="224561"/>
                </a:lnTo>
                <a:lnTo>
                  <a:pt x="533019" y="224269"/>
                </a:lnTo>
                <a:lnTo>
                  <a:pt x="577342" y="220421"/>
                </a:lnTo>
                <a:lnTo>
                  <a:pt x="620649" y="213004"/>
                </a:lnTo>
                <a:lnTo>
                  <a:pt x="662686" y="201980"/>
                </a:lnTo>
                <a:lnTo>
                  <a:pt x="703199" y="187337"/>
                </a:lnTo>
                <a:lnTo>
                  <a:pt x="742061" y="169049"/>
                </a:lnTo>
                <a:lnTo>
                  <a:pt x="779018" y="147091"/>
                </a:lnTo>
                <a:lnTo>
                  <a:pt x="813816" y="121424"/>
                </a:lnTo>
                <a:lnTo>
                  <a:pt x="846328" y="92049"/>
                </a:lnTo>
                <a:lnTo>
                  <a:pt x="875665" y="59562"/>
                </a:lnTo>
                <a:lnTo>
                  <a:pt x="892556" y="36664"/>
                </a:lnTo>
                <a:lnTo>
                  <a:pt x="228981" y="36664"/>
                </a:lnTo>
                <a:lnTo>
                  <a:pt x="173355" y="34480"/>
                </a:lnTo>
                <a:lnTo>
                  <a:pt x="116586" y="27711"/>
                </a:lnTo>
                <a:lnTo>
                  <a:pt x="58674" y="162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227821" y="5335015"/>
            <a:ext cx="749935" cy="791210"/>
          </a:xfrm>
          <a:custGeom>
            <a:avLst/>
            <a:gdLst/>
            <a:ahLst/>
            <a:cxnLst/>
            <a:rect l="l" t="t" r="r" b="b"/>
            <a:pathLst>
              <a:path w="749934" h="791210">
                <a:moveTo>
                  <a:pt x="525399" y="0"/>
                </a:moveTo>
                <a:lnTo>
                  <a:pt x="538353" y="45593"/>
                </a:lnTo>
                <a:lnTo>
                  <a:pt x="548513" y="91059"/>
                </a:lnTo>
                <a:lnTo>
                  <a:pt x="555879" y="136525"/>
                </a:lnTo>
                <a:lnTo>
                  <a:pt x="560197" y="181737"/>
                </a:lnTo>
                <a:lnTo>
                  <a:pt x="561721" y="226568"/>
                </a:lnTo>
                <a:lnTo>
                  <a:pt x="561594" y="241300"/>
                </a:lnTo>
                <a:lnTo>
                  <a:pt x="559308" y="285381"/>
                </a:lnTo>
                <a:lnTo>
                  <a:pt x="549529" y="354939"/>
                </a:lnTo>
                <a:lnTo>
                  <a:pt x="536575" y="407276"/>
                </a:lnTo>
                <a:lnTo>
                  <a:pt x="519430" y="456793"/>
                </a:lnTo>
                <a:lnTo>
                  <a:pt x="498094" y="503364"/>
                </a:lnTo>
                <a:lnTo>
                  <a:pt x="473075" y="546900"/>
                </a:lnTo>
                <a:lnTo>
                  <a:pt x="444246" y="587273"/>
                </a:lnTo>
                <a:lnTo>
                  <a:pt x="412115" y="624344"/>
                </a:lnTo>
                <a:lnTo>
                  <a:pt x="376555" y="658025"/>
                </a:lnTo>
                <a:lnTo>
                  <a:pt x="338074" y="688187"/>
                </a:lnTo>
                <a:lnTo>
                  <a:pt x="296672" y="714717"/>
                </a:lnTo>
                <a:lnTo>
                  <a:pt x="252730" y="737489"/>
                </a:lnTo>
                <a:lnTo>
                  <a:pt x="206248" y="756399"/>
                </a:lnTo>
                <a:lnTo>
                  <a:pt x="157607" y="771309"/>
                </a:lnTo>
                <a:lnTo>
                  <a:pt x="106807" y="782129"/>
                </a:lnTo>
                <a:lnTo>
                  <a:pt x="54229" y="788720"/>
                </a:lnTo>
                <a:lnTo>
                  <a:pt x="0" y="790981"/>
                </a:lnTo>
                <a:lnTo>
                  <a:pt x="663575" y="790981"/>
                </a:lnTo>
                <a:lnTo>
                  <a:pt x="694436" y="742086"/>
                </a:lnTo>
                <a:lnTo>
                  <a:pt x="712724" y="703224"/>
                </a:lnTo>
                <a:lnTo>
                  <a:pt x="727329" y="662673"/>
                </a:lnTo>
                <a:lnTo>
                  <a:pt x="738378" y="620661"/>
                </a:lnTo>
                <a:lnTo>
                  <a:pt x="745744" y="577392"/>
                </a:lnTo>
                <a:lnTo>
                  <a:pt x="749681" y="533082"/>
                </a:lnTo>
                <a:lnTo>
                  <a:pt x="749935" y="487959"/>
                </a:lnTo>
                <a:lnTo>
                  <a:pt x="746633" y="442239"/>
                </a:lnTo>
                <a:lnTo>
                  <a:pt x="739902" y="396138"/>
                </a:lnTo>
                <a:lnTo>
                  <a:pt x="729742" y="349859"/>
                </a:lnTo>
                <a:lnTo>
                  <a:pt x="716026" y="303657"/>
                </a:lnTo>
                <a:lnTo>
                  <a:pt x="698881" y="257708"/>
                </a:lnTo>
                <a:lnTo>
                  <a:pt x="678434" y="212217"/>
                </a:lnTo>
                <a:lnTo>
                  <a:pt x="654431" y="167513"/>
                </a:lnTo>
                <a:lnTo>
                  <a:pt x="627126" y="123698"/>
                </a:lnTo>
                <a:lnTo>
                  <a:pt x="596519" y="81026"/>
                </a:lnTo>
                <a:lnTo>
                  <a:pt x="562610" y="39751"/>
                </a:lnTo>
                <a:lnTo>
                  <a:pt x="525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05400" y="138493"/>
            <a:ext cx="3733800" cy="110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19138" y="225297"/>
            <a:ext cx="483870" cy="826769"/>
          </a:xfrm>
          <a:custGeom>
            <a:avLst/>
            <a:gdLst/>
            <a:ahLst/>
            <a:cxnLst/>
            <a:rect l="l" t="t" r="r" b="b"/>
            <a:pathLst>
              <a:path w="483870" h="826769">
                <a:moveTo>
                  <a:pt x="302869" y="0"/>
                </a:moveTo>
                <a:lnTo>
                  <a:pt x="254571" y="4699"/>
                </a:lnTo>
                <a:lnTo>
                  <a:pt x="207289" y="21463"/>
                </a:lnTo>
                <a:lnTo>
                  <a:pt x="173215" y="41529"/>
                </a:lnTo>
                <a:lnTo>
                  <a:pt x="135153" y="73025"/>
                </a:lnTo>
                <a:lnTo>
                  <a:pt x="105359" y="104013"/>
                </a:lnTo>
                <a:lnTo>
                  <a:pt x="79362" y="137414"/>
                </a:lnTo>
                <a:lnTo>
                  <a:pt x="57086" y="173101"/>
                </a:lnTo>
                <a:lnTo>
                  <a:pt x="38519" y="211328"/>
                </a:lnTo>
                <a:lnTo>
                  <a:pt x="23621" y="251968"/>
                </a:lnTo>
                <a:lnTo>
                  <a:pt x="12344" y="295148"/>
                </a:lnTo>
                <a:lnTo>
                  <a:pt x="4673" y="340995"/>
                </a:lnTo>
                <a:lnTo>
                  <a:pt x="558" y="389509"/>
                </a:lnTo>
                <a:lnTo>
                  <a:pt x="0" y="441706"/>
                </a:lnTo>
                <a:lnTo>
                  <a:pt x="3428" y="481076"/>
                </a:lnTo>
                <a:lnTo>
                  <a:pt x="11569" y="520827"/>
                </a:lnTo>
                <a:lnTo>
                  <a:pt x="21831" y="559054"/>
                </a:lnTo>
                <a:lnTo>
                  <a:pt x="35471" y="597154"/>
                </a:lnTo>
                <a:lnTo>
                  <a:pt x="53784" y="636270"/>
                </a:lnTo>
                <a:lnTo>
                  <a:pt x="78054" y="677672"/>
                </a:lnTo>
                <a:lnTo>
                  <a:pt x="109537" y="722503"/>
                </a:lnTo>
                <a:lnTo>
                  <a:pt x="136156" y="753618"/>
                </a:lnTo>
                <a:lnTo>
                  <a:pt x="163944" y="779780"/>
                </a:lnTo>
                <a:lnTo>
                  <a:pt x="199859" y="808228"/>
                </a:lnTo>
                <a:lnTo>
                  <a:pt x="227952" y="826769"/>
                </a:lnTo>
                <a:lnTo>
                  <a:pt x="225348" y="822960"/>
                </a:lnTo>
                <a:lnTo>
                  <a:pt x="222326" y="818261"/>
                </a:lnTo>
                <a:lnTo>
                  <a:pt x="202539" y="783590"/>
                </a:lnTo>
                <a:lnTo>
                  <a:pt x="184099" y="743712"/>
                </a:lnTo>
                <a:lnTo>
                  <a:pt x="167398" y="695071"/>
                </a:lnTo>
                <a:lnTo>
                  <a:pt x="156743" y="640461"/>
                </a:lnTo>
                <a:lnTo>
                  <a:pt x="155143" y="601980"/>
                </a:lnTo>
                <a:lnTo>
                  <a:pt x="156476" y="582549"/>
                </a:lnTo>
                <a:lnTo>
                  <a:pt x="165811" y="535686"/>
                </a:lnTo>
                <a:lnTo>
                  <a:pt x="182549" y="490347"/>
                </a:lnTo>
                <a:lnTo>
                  <a:pt x="203898" y="455803"/>
                </a:lnTo>
                <a:lnTo>
                  <a:pt x="242849" y="418973"/>
                </a:lnTo>
                <a:lnTo>
                  <a:pt x="287629" y="393827"/>
                </a:lnTo>
                <a:lnTo>
                  <a:pt x="335470" y="373126"/>
                </a:lnTo>
                <a:lnTo>
                  <a:pt x="351624" y="365887"/>
                </a:lnTo>
                <a:lnTo>
                  <a:pt x="399288" y="339471"/>
                </a:lnTo>
                <a:lnTo>
                  <a:pt x="429361" y="315341"/>
                </a:lnTo>
                <a:lnTo>
                  <a:pt x="461568" y="273431"/>
                </a:lnTo>
                <a:lnTo>
                  <a:pt x="479475" y="225806"/>
                </a:lnTo>
                <a:lnTo>
                  <a:pt x="483666" y="192405"/>
                </a:lnTo>
                <a:lnTo>
                  <a:pt x="483489" y="175514"/>
                </a:lnTo>
                <a:lnTo>
                  <a:pt x="474002" y="125984"/>
                </a:lnTo>
                <a:lnTo>
                  <a:pt x="451446" y="80518"/>
                </a:lnTo>
                <a:lnTo>
                  <a:pt x="416217" y="42291"/>
                </a:lnTo>
                <a:lnTo>
                  <a:pt x="374345" y="16764"/>
                </a:lnTo>
                <a:lnTo>
                  <a:pt x="326974" y="2286"/>
                </a:lnTo>
                <a:lnTo>
                  <a:pt x="314934" y="762"/>
                </a:lnTo>
                <a:lnTo>
                  <a:pt x="3028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32358" y="736473"/>
            <a:ext cx="716280" cy="399415"/>
          </a:xfrm>
          <a:custGeom>
            <a:avLst/>
            <a:gdLst/>
            <a:ahLst/>
            <a:cxnLst/>
            <a:rect l="l" t="t" r="r" b="b"/>
            <a:pathLst>
              <a:path w="716280" h="399415">
                <a:moveTo>
                  <a:pt x="179679" y="0"/>
                </a:moveTo>
                <a:lnTo>
                  <a:pt x="129108" y="7747"/>
                </a:lnTo>
                <a:lnTo>
                  <a:pt x="83070" y="28701"/>
                </a:lnTo>
                <a:lnTo>
                  <a:pt x="44564" y="61594"/>
                </a:lnTo>
                <a:lnTo>
                  <a:pt x="16624" y="104902"/>
                </a:lnTo>
                <a:lnTo>
                  <a:pt x="4584" y="141097"/>
                </a:lnTo>
                <a:lnTo>
                  <a:pt x="0" y="187960"/>
                </a:lnTo>
                <a:lnTo>
                  <a:pt x="520" y="200660"/>
                </a:lnTo>
                <a:lnTo>
                  <a:pt x="7112" y="239522"/>
                </a:lnTo>
                <a:lnTo>
                  <a:pt x="22656" y="277749"/>
                </a:lnTo>
                <a:lnTo>
                  <a:pt x="48933" y="312801"/>
                </a:lnTo>
                <a:lnTo>
                  <a:pt x="93230" y="346202"/>
                </a:lnTo>
                <a:lnTo>
                  <a:pt x="133210" y="367284"/>
                </a:lnTo>
                <a:lnTo>
                  <a:pt x="173164" y="382651"/>
                </a:lnTo>
                <a:lnTo>
                  <a:pt x="212864" y="392684"/>
                </a:lnTo>
                <a:lnTo>
                  <a:pt x="252082" y="398018"/>
                </a:lnTo>
                <a:lnTo>
                  <a:pt x="290576" y="399034"/>
                </a:lnTo>
                <a:lnTo>
                  <a:pt x="309486" y="398145"/>
                </a:lnTo>
                <a:lnTo>
                  <a:pt x="364528" y="390779"/>
                </a:lnTo>
                <a:lnTo>
                  <a:pt x="416433" y="377698"/>
                </a:lnTo>
                <a:lnTo>
                  <a:pt x="463194" y="361569"/>
                </a:lnTo>
                <a:lnTo>
                  <a:pt x="503961" y="343535"/>
                </a:lnTo>
                <a:lnTo>
                  <a:pt x="541731" y="322072"/>
                </a:lnTo>
                <a:lnTo>
                  <a:pt x="576567" y="297815"/>
                </a:lnTo>
                <a:lnTo>
                  <a:pt x="608558" y="271272"/>
                </a:lnTo>
                <a:lnTo>
                  <a:pt x="637806" y="243078"/>
                </a:lnTo>
                <a:lnTo>
                  <a:pt x="664362" y="213740"/>
                </a:lnTo>
                <a:lnTo>
                  <a:pt x="688809" y="180213"/>
                </a:lnTo>
                <a:lnTo>
                  <a:pt x="715683" y="134747"/>
                </a:lnTo>
                <a:lnTo>
                  <a:pt x="716013" y="134112"/>
                </a:lnTo>
                <a:lnTo>
                  <a:pt x="512025" y="134112"/>
                </a:lnTo>
                <a:lnTo>
                  <a:pt x="495592" y="133858"/>
                </a:lnTo>
                <a:lnTo>
                  <a:pt x="447903" y="125984"/>
                </a:lnTo>
                <a:lnTo>
                  <a:pt x="404291" y="110489"/>
                </a:lnTo>
                <a:lnTo>
                  <a:pt x="366903" y="91440"/>
                </a:lnTo>
                <a:lnTo>
                  <a:pt x="330403" y="67691"/>
                </a:lnTo>
                <a:lnTo>
                  <a:pt x="298411" y="41021"/>
                </a:lnTo>
                <a:lnTo>
                  <a:pt x="265861" y="20193"/>
                </a:lnTo>
                <a:lnTo>
                  <a:pt x="214426" y="2921"/>
                </a:lnTo>
                <a:lnTo>
                  <a:pt x="197027" y="635"/>
                </a:lnTo>
                <a:lnTo>
                  <a:pt x="1796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44384" y="659511"/>
            <a:ext cx="259079" cy="211454"/>
          </a:xfrm>
          <a:custGeom>
            <a:avLst/>
            <a:gdLst/>
            <a:ahLst/>
            <a:cxnLst/>
            <a:rect l="l" t="t" r="r" b="b"/>
            <a:pathLst>
              <a:path w="259080" h="211455">
                <a:moveTo>
                  <a:pt x="258025" y="0"/>
                </a:moveTo>
                <a:lnTo>
                  <a:pt x="238645" y="38354"/>
                </a:lnTo>
                <a:lnTo>
                  <a:pt x="213995" y="76835"/>
                </a:lnTo>
                <a:lnTo>
                  <a:pt x="179031" y="119634"/>
                </a:lnTo>
                <a:lnTo>
                  <a:pt x="149847" y="147447"/>
                </a:lnTo>
                <a:lnTo>
                  <a:pt x="115862" y="172593"/>
                </a:lnTo>
                <a:lnTo>
                  <a:pt x="77012" y="193167"/>
                </a:lnTo>
                <a:lnTo>
                  <a:pt x="33210" y="207136"/>
                </a:lnTo>
                <a:lnTo>
                  <a:pt x="0" y="211074"/>
                </a:lnTo>
                <a:lnTo>
                  <a:pt x="203987" y="211074"/>
                </a:lnTo>
                <a:lnTo>
                  <a:pt x="224015" y="169418"/>
                </a:lnTo>
                <a:lnTo>
                  <a:pt x="238721" y="130810"/>
                </a:lnTo>
                <a:lnTo>
                  <a:pt x="252145" y="80391"/>
                </a:lnTo>
                <a:lnTo>
                  <a:pt x="257860" y="40894"/>
                </a:lnTo>
                <a:lnTo>
                  <a:pt x="258864" y="21336"/>
                </a:lnTo>
                <a:lnTo>
                  <a:pt x="258660" y="7874"/>
                </a:lnTo>
                <a:lnTo>
                  <a:pt x="258381" y="3556"/>
                </a:lnTo>
                <a:lnTo>
                  <a:pt x="2580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53313" y="196595"/>
            <a:ext cx="637540" cy="568960"/>
          </a:xfrm>
          <a:custGeom>
            <a:avLst/>
            <a:gdLst/>
            <a:ahLst/>
            <a:cxnLst/>
            <a:rect l="l" t="t" r="r" b="b"/>
            <a:pathLst>
              <a:path w="637540" h="568960">
                <a:moveTo>
                  <a:pt x="384162" y="0"/>
                </a:moveTo>
                <a:lnTo>
                  <a:pt x="0" y="0"/>
                </a:lnTo>
                <a:lnTo>
                  <a:pt x="15570" y="635"/>
                </a:lnTo>
                <a:lnTo>
                  <a:pt x="67094" y="7874"/>
                </a:lnTo>
                <a:lnTo>
                  <a:pt x="104012" y="18288"/>
                </a:lnTo>
                <a:lnTo>
                  <a:pt x="141655" y="34417"/>
                </a:lnTo>
                <a:lnTo>
                  <a:pt x="178904" y="57403"/>
                </a:lnTo>
                <a:lnTo>
                  <a:pt x="209143" y="83058"/>
                </a:lnTo>
                <a:lnTo>
                  <a:pt x="238810" y="118491"/>
                </a:lnTo>
                <a:lnTo>
                  <a:pt x="259283" y="157226"/>
                </a:lnTo>
                <a:lnTo>
                  <a:pt x="271691" y="199390"/>
                </a:lnTo>
                <a:lnTo>
                  <a:pt x="277177" y="245364"/>
                </a:lnTo>
                <a:lnTo>
                  <a:pt x="277558" y="257936"/>
                </a:lnTo>
                <a:lnTo>
                  <a:pt x="277545" y="278003"/>
                </a:lnTo>
                <a:lnTo>
                  <a:pt x="274002" y="330327"/>
                </a:lnTo>
                <a:lnTo>
                  <a:pt x="269392" y="367411"/>
                </a:lnTo>
                <a:lnTo>
                  <a:pt x="267576" y="390144"/>
                </a:lnTo>
                <a:lnTo>
                  <a:pt x="272275" y="432434"/>
                </a:lnTo>
                <a:lnTo>
                  <a:pt x="286715" y="470154"/>
                </a:lnTo>
                <a:lnTo>
                  <a:pt x="309270" y="502666"/>
                </a:lnTo>
                <a:lnTo>
                  <a:pt x="338315" y="529463"/>
                </a:lnTo>
                <a:lnTo>
                  <a:pt x="372211" y="549783"/>
                </a:lnTo>
                <a:lnTo>
                  <a:pt x="409346" y="562991"/>
                </a:lnTo>
                <a:lnTo>
                  <a:pt x="448081" y="568579"/>
                </a:lnTo>
                <a:lnTo>
                  <a:pt x="467550" y="568325"/>
                </a:lnTo>
                <a:lnTo>
                  <a:pt x="505637" y="561213"/>
                </a:lnTo>
                <a:lnTo>
                  <a:pt x="541261" y="544830"/>
                </a:lnTo>
                <a:lnTo>
                  <a:pt x="575563" y="520700"/>
                </a:lnTo>
                <a:lnTo>
                  <a:pt x="601637" y="491617"/>
                </a:lnTo>
                <a:lnTo>
                  <a:pt x="624713" y="446659"/>
                </a:lnTo>
                <a:lnTo>
                  <a:pt x="635825" y="397002"/>
                </a:lnTo>
                <a:lnTo>
                  <a:pt x="637387" y="371221"/>
                </a:lnTo>
                <a:lnTo>
                  <a:pt x="637247" y="358140"/>
                </a:lnTo>
                <a:lnTo>
                  <a:pt x="633450" y="319024"/>
                </a:lnTo>
                <a:lnTo>
                  <a:pt x="624090" y="278003"/>
                </a:lnTo>
                <a:lnTo>
                  <a:pt x="609701" y="238252"/>
                </a:lnTo>
                <a:lnTo>
                  <a:pt x="591057" y="200279"/>
                </a:lnTo>
                <a:lnTo>
                  <a:pt x="568871" y="164465"/>
                </a:lnTo>
                <a:lnTo>
                  <a:pt x="543915" y="130937"/>
                </a:lnTo>
                <a:lnTo>
                  <a:pt x="516902" y="100076"/>
                </a:lnTo>
                <a:lnTo>
                  <a:pt x="488607" y="72263"/>
                </a:lnTo>
                <a:lnTo>
                  <a:pt x="445363" y="36703"/>
                </a:lnTo>
                <a:lnTo>
                  <a:pt x="403402" y="9779"/>
                </a:lnTo>
                <a:lnTo>
                  <a:pt x="393445" y="4572"/>
                </a:lnTo>
                <a:lnTo>
                  <a:pt x="3841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76808" y="141351"/>
            <a:ext cx="461009" cy="62230"/>
          </a:xfrm>
          <a:custGeom>
            <a:avLst/>
            <a:gdLst/>
            <a:ahLst/>
            <a:cxnLst/>
            <a:rect l="l" t="t" r="r" b="b"/>
            <a:pathLst>
              <a:path w="461009" h="62229">
                <a:moveTo>
                  <a:pt x="229450" y="0"/>
                </a:moveTo>
                <a:lnTo>
                  <a:pt x="170675" y="4064"/>
                </a:lnTo>
                <a:lnTo>
                  <a:pt x="130340" y="10668"/>
                </a:lnTo>
                <a:lnTo>
                  <a:pt x="80162" y="23876"/>
                </a:lnTo>
                <a:lnTo>
                  <a:pt x="42227" y="38481"/>
                </a:lnTo>
                <a:lnTo>
                  <a:pt x="5892" y="57912"/>
                </a:lnTo>
                <a:lnTo>
                  <a:pt x="0" y="61976"/>
                </a:lnTo>
                <a:lnTo>
                  <a:pt x="4445" y="60960"/>
                </a:lnTo>
                <a:lnTo>
                  <a:pt x="48602" y="55752"/>
                </a:lnTo>
                <a:lnTo>
                  <a:pt x="61963" y="55244"/>
                </a:lnTo>
                <a:lnTo>
                  <a:pt x="460667" y="55244"/>
                </a:lnTo>
                <a:lnTo>
                  <a:pt x="459295" y="54610"/>
                </a:lnTo>
                <a:lnTo>
                  <a:pt x="423710" y="39624"/>
                </a:lnTo>
                <a:lnTo>
                  <a:pt x="383959" y="26162"/>
                </a:lnTo>
                <a:lnTo>
                  <a:pt x="341668" y="14731"/>
                </a:lnTo>
                <a:lnTo>
                  <a:pt x="298627" y="6223"/>
                </a:lnTo>
                <a:lnTo>
                  <a:pt x="256362" y="1143"/>
                </a:lnTo>
                <a:lnTo>
                  <a:pt x="242747" y="254"/>
                </a:lnTo>
                <a:lnTo>
                  <a:pt x="2294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 u="heavy">
                <a:solidFill>
                  <a:srgbClr val="00999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864" y="60960"/>
            <a:ext cx="9089136" cy="1298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2810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219195"/>
            <a:ext cx="304800" cy="563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1462" y="128111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0" y="182562"/>
                </a:moveTo>
                <a:lnTo>
                  <a:pt x="182562" y="182562"/>
                </a:lnTo>
                <a:lnTo>
                  <a:pt x="182562" y="0"/>
                </a:lnTo>
                <a:lnTo>
                  <a:pt x="0" y="0"/>
                </a:lnTo>
                <a:lnTo>
                  <a:pt x="0" y="182562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4800" y="12811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73659" y="6604"/>
                </a:lnTo>
                <a:lnTo>
                  <a:pt x="123545" y="25526"/>
                </a:lnTo>
                <a:lnTo>
                  <a:pt x="79832" y="54991"/>
                </a:lnTo>
                <a:lnTo>
                  <a:pt x="44107" y="93599"/>
                </a:lnTo>
                <a:lnTo>
                  <a:pt x="17957" y="139573"/>
                </a:lnTo>
                <a:lnTo>
                  <a:pt x="2997" y="191516"/>
                </a:lnTo>
                <a:lnTo>
                  <a:pt x="0" y="228600"/>
                </a:lnTo>
                <a:lnTo>
                  <a:pt x="761" y="247396"/>
                </a:lnTo>
                <a:lnTo>
                  <a:pt x="11658" y="300863"/>
                </a:lnTo>
                <a:lnTo>
                  <a:pt x="34251" y="348996"/>
                </a:lnTo>
                <a:lnTo>
                  <a:pt x="66954" y="390271"/>
                </a:lnTo>
                <a:lnTo>
                  <a:pt x="108178" y="422909"/>
                </a:lnTo>
                <a:lnTo>
                  <a:pt x="156349" y="445516"/>
                </a:lnTo>
                <a:lnTo>
                  <a:pt x="209854" y="456438"/>
                </a:lnTo>
                <a:lnTo>
                  <a:pt x="228600" y="457200"/>
                </a:lnTo>
                <a:lnTo>
                  <a:pt x="247345" y="456438"/>
                </a:lnTo>
                <a:lnTo>
                  <a:pt x="300850" y="445516"/>
                </a:lnTo>
                <a:lnTo>
                  <a:pt x="349021" y="422909"/>
                </a:lnTo>
                <a:lnTo>
                  <a:pt x="390245" y="390271"/>
                </a:lnTo>
                <a:lnTo>
                  <a:pt x="422948" y="348996"/>
                </a:lnTo>
                <a:lnTo>
                  <a:pt x="445541" y="300863"/>
                </a:lnTo>
                <a:lnTo>
                  <a:pt x="456438" y="247396"/>
                </a:lnTo>
                <a:lnTo>
                  <a:pt x="457200" y="228600"/>
                </a:lnTo>
                <a:lnTo>
                  <a:pt x="456438" y="209804"/>
                </a:lnTo>
                <a:lnTo>
                  <a:pt x="445541" y="156337"/>
                </a:lnTo>
                <a:lnTo>
                  <a:pt x="422948" y="108077"/>
                </a:lnTo>
                <a:lnTo>
                  <a:pt x="390245" y="66929"/>
                </a:lnTo>
                <a:lnTo>
                  <a:pt x="349021" y="34163"/>
                </a:lnTo>
                <a:lnTo>
                  <a:pt x="300850" y="11684"/>
                </a:lnTo>
                <a:lnTo>
                  <a:pt x="247345" y="762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73684" y="6204965"/>
            <a:ext cx="1736089" cy="514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446" y="368115"/>
            <a:ext cx="8503107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286" y="1438376"/>
            <a:ext cx="8015427" cy="314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27517" y="6322770"/>
            <a:ext cx="384809" cy="340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 u="heavy">
                <a:solidFill>
                  <a:srgbClr val="00999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29497" y="6408673"/>
            <a:ext cx="2825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11" Type="http://schemas.openxmlformats.org/officeDocument/2006/relationships/image" Target="../media/image6.w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31.png"/><Relationship Id="rId10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31.png"/><Relationship Id="rId10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5.png"/><Relationship Id="rId10" Type="http://schemas.openxmlformats.org/officeDocument/2006/relationships/image" Target="../media/image12.png"/><Relationship Id="rId4" Type="http://schemas.openxmlformats.org/officeDocument/2006/relationships/image" Target="../media/image34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36.png"/><Relationship Id="rId10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6.wmf"/><Relationship Id="rId5" Type="http://schemas.openxmlformats.org/officeDocument/2006/relationships/image" Target="../media/image8.jp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2.png"/><Relationship Id="rId10" Type="http://schemas.openxmlformats.org/officeDocument/2006/relationships/image" Target="../media/image12.png"/><Relationship Id="rId4" Type="http://schemas.openxmlformats.org/officeDocument/2006/relationships/image" Target="../media/image44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8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image" Target="../media/image6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3.png"/><Relationship Id="rId10" Type="http://schemas.openxmlformats.org/officeDocument/2006/relationships/image" Target="../media/image12.png"/><Relationship Id="rId4" Type="http://schemas.openxmlformats.org/officeDocument/2006/relationships/image" Target="../media/image52.png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57.png"/><Relationship Id="rId9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11" Type="http://schemas.openxmlformats.org/officeDocument/2006/relationships/image" Target="../media/image6.wmf"/><Relationship Id="rId5" Type="http://schemas.openxmlformats.org/officeDocument/2006/relationships/image" Target="../media/image16.jp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9.png"/><Relationship Id="rId1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11" Type="http://schemas.openxmlformats.org/officeDocument/2006/relationships/image" Target="../media/image6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2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11" Type="http://schemas.openxmlformats.org/officeDocument/2006/relationships/image" Target="../media/image6.wmf"/><Relationship Id="rId5" Type="http://schemas.openxmlformats.org/officeDocument/2006/relationships/image" Target="../media/image24.jpg"/><Relationship Id="rId10" Type="http://schemas.openxmlformats.org/officeDocument/2006/relationships/oleObject" Target="../embeddings/oleObject8.bin"/><Relationship Id="rId4" Type="http://schemas.openxmlformats.org/officeDocument/2006/relationships/hyperlink" Target="http://www.wmata.com/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11" Type="http://schemas.openxmlformats.org/officeDocument/2006/relationships/image" Target="../media/image6.wmf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446" y="368115"/>
            <a:ext cx="85031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dirty="0"/>
              <a:t>		Federal Bureau of Prisons		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707895" y="4603112"/>
            <a:ext cx="57257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20" dirty="0">
                <a:solidFill>
                  <a:srgbClr val="FF0000"/>
                </a:solidFill>
                <a:latin typeface="Arial"/>
                <a:cs typeface="Arial"/>
              </a:rPr>
              <a:t>Transit</a:t>
            </a:r>
            <a:r>
              <a:rPr sz="4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4000" b="1" spc="-4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4000" b="1" spc="-15" dirty="0">
                <a:solidFill>
                  <a:srgbClr val="FF0000"/>
                </a:solidFill>
                <a:latin typeface="Arial"/>
                <a:cs typeface="Arial"/>
              </a:rPr>
              <a:t>efit</a:t>
            </a:r>
            <a:r>
              <a:rPr sz="40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FF0000"/>
                </a:solidFill>
                <a:latin typeface="Arial"/>
                <a:cs typeface="Arial"/>
              </a:rPr>
              <a:t>Training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1</a:t>
            </a:fld>
            <a:endParaRPr spc="-1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981955"/>
              </p:ext>
            </p:extLst>
          </p:nvPr>
        </p:nvGraphicFramePr>
        <p:xfrm>
          <a:off x="3581400" y="2286000"/>
          <a:ext cx="1604962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86000"/>
                        <a:ext cx="1604962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TRANServe</a:t>
            </a:r>
            <a:r>
              <a:rPr sz="3200" i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ite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9600" y="258825"/>
            <a:ext cx="3419475" cy="807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258825"/>
            <a:ext cx="3419475" cy="808355"/>
          </a:xfrm>
          <a:custGeom>
            <a:avLst/>
            <a:gdLst/>
            <a:ahLst/>
            <a:cxnLst/>
            <a:rect l="l" t="t" r="r" b="b"/>
            <a:pathLst>
              <a:path w="3419475" h="808355">
                <a:moveTo>
                  <a:pt x="0" y="134620"/>
                </a:moveTo>
                <a:lnTo>
                  <a:pt x="6858" y="92075"/>
                </a:lnTo>
                <a:lnTo>
                  <a:pt x="26034" y="54991"/>
                </a:lnTo>
                <a:lnTo>
                  <a:pt x="55244" y="25908"/>
                </a:lnTo>
                <a:lnTo>
                  <a:pt x="92202" y="6858"/>
                </a:lnTo>
                <a:lnTo>
                  <a:pt x="3284854" y="0"/>
                </a:lnTo>
                <a:lnTo>
                  <a:pt x="3299460" y="762"/>
                </a:lnTo>
                <a:lnTo>
                  <a:pt x="3340480" y="11938"/>
                </a:lnTo>
                <a:lnTo>
                  <a:pt x="3375025" y="34671"/>
                </a:lnTo>
                <a:lnTo>
                  <a:pt x="3401187" y="66675"/>
                </a:lnTo>
                <a:lnTo>
                  <a:pt x="3416427" y="105791"/>
                </a:lnTo>
                <a:lnTo>
                  <a:pt x="3419475" y="673354"/>
                </a:lnTo>
                <a:lnTo>
                  <a:pt x="3418713" y="687959"/>
                </a:lnTo>
                <a:lnTo>
                  <a:pt x="3407410" y="728980"/>
                </a:lnTo>
                <a:lnTo>
                  <a:pt x="3384677" y="763524"/>
                </a:lnTo>
                <a:lnTo>
                  <a:pt x="3352673" y="789686"/>
                </a:lnTo>
                <a:lnTo>
                  <a:pt x="3313557" y="804926"/>
                </a:lnTo>
                <a:lnTo>
                  <a:pt x="134620" y="807974"/>
                </a:lnTo>
                <a:lnTo>
                  <a:pt x="120014" y="807212"/>
                </a:lnTo>
                <a:lnTo>
                  <a:pt x="78994" y="795909"/>
                </a:lnTo>
                <a:lnTo>
                  <a:pt x="44450" y="773176"/>
                </a:lnTo>
                <a:lnTo>
                  <a:pt x="18288" y="741172"/>
                </a:lnTo>
                <a:lnTo>
                  <a:pt x="3048" y="702056"/>
                </a:lnTo>
                <a:lnTo>
                  <a:pt x="0" y="13462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1200" y="371475"/>
            <a:ext cx="3216275" cy="582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1200" y="371475"/>
            <a:ext cx="3216275" cy="582930"/>
          </a:xfrm>
          <a:custGeom>
            <a:avLst/>
            <a:gdLst/>
            <a:ahLst/>
            <a:cxnLst/>
            <a:rect l="l" t="t" r="r" b="b"/>
            <a:pathLst>
              <a:path w="3216275" h="582930">
                <a:moveTo>
                  <a:pt x="0" y="97154"/>
                </a:moveTo>
                <a:lnTo>
                  <a:pt x="9271" y="55498"/>
                </a:lnTo>
                <a:lnTo>
                  <a:pt x="34417" y="22859"/>
                </a:lnTo>
                <a:lnTo>
                  <a:pt x="71120" y="3555"/>
                </a:lnTo>
                <a:lnTo>
                  <a:pt x="3119120" y="0"/>
                </a:lnTo>
                <a:lnTo>
                  <a:pt x="3133725" y="1142"/>
                </a:lnTo>
                <a:lnTo>
                  <a:pt x="3172841" y="16128"/>
                </a:lnTo>
                <a:lnTo>
                  <a:pt x="3201543" y="45592"/>
                </a:lnTo>
                <a:lnTo>
                  <a:pt x="3215513" y="85089"/>
                </a:lnTo>
                <a:lnTo>
                  <a:pt x="3216275" y="485520"/>
                </a:lnTo>
                <a:lnTo>
                  <a:pt x="3215132" y="500125"/>
                </a:lnTo>
                <a:lnTo>
                  <a:pt x="3200146" y="539114"/>
                </a:lnTo>
                <a:lnTo>
                  <a:pt x="3170682" y="567816"/>
                </a:lnTo>
                <a:lnTo>
                  <a:pt x="3131185" y="581913"/>
                </a:lnTo>
                <a:lnTo>
                  <a:pt x="97155" y="582675"/>
                </a:lnTo>
                <a:lnTo>
                  <a:pt x="82550" y="581532"/>
                </a:lnTo>
                <a:lnTo>
                  <a:pt x="43434" y="566546"/>
                </a:lnTo>
                <a:lnTo>
                  <a:pt x="14731" y="537082"/>
                </a:lnTo>
                <a:lnTo>
                  <a:pt x="762" y="497458"/>
                </a:lnTo>
                <a:lnTo>
                  <a:pt x="0" y="97154"/>
                </a:lnTo>
                <a:close/>
              </a:path>
            </a:pathLst>
          </a:custGeom>
          <a:ln w="95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88204" y="491655"/>
            <a:ext cx="288226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T</a:t>
            </a: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erv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.dot.gov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8182" y="1450758"/>
            <a:ext cx="3263267" cy="550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95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eb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ite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ge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90"/>
              </a:spcBef>
              <a:buClr>
                <a:srgbClr val="000099"/>
              </a:buClr>
              <a:buFont typeface="Arial"/>
              <a:buChar char="•"/>
              <a:tabLst>
                <a:tab pos="46990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me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0"/>
              </a:spcBef>
              <a:buClr>
                <a:srgbClr val="000099"/>
              </a:buClr>
              <a:buFont typeface="Arial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rt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cip</a:t>
            </a:r>
            <a:r>
              <a:rPr lang="en-US" sz="2400" b="1" dirty="0">
                <a:solidFill>
                  <a:srgbClr val="000099"/>
                </a:solidFill>
                <a:latin typeface="Arial"/>
                <a:cs typeface="Arial"/>
              </a:rPr>
              <a:t>ating Agencies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5"/>
              </a:spcBef>
              <a:buClr>
                <a:srgbClr val="000099"/>
              </a:buClr>
              <a:buFont typeface="Arial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Fre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q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tly</a:t>
            </a:r>
            <a:r>
              <a:rPr sz="2400" b="1" spc="-1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ked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Questions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(</a:t>
            </a:r>
            <a:r>
              <a:rPr sz="2400" b="1" spc="-270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AQs)</a:t>
            </a:r>
            <a:endParaRPr lang="en-US" sz="2400" b="1" dirty="0">
              <a:solidFill>
                <a:srgbClr val="000099"/>
              </a:solidFill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pos="469900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TR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erve</a:t>
            </a:r>
            <a:r>
              <a:rPr sz="2400" b="1" spc="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rd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95"/>
              </a:spcBef>
              <a:buClr>
                <a:srgbClr val="000099"/>
              </a:buClr>
              <a:buFont typeface="Arial"/>
              <a:buChar char="•"/>
              <a:tabLst>
                <a:tab pos="469900" algn="l"/>
              </a:tabLst>
            </a:pP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ur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0"/>
              </a:spcBef>
              <a:buClr>
                <a:srgbClr val="000099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Arial"/>
                <a:cs typeface="Arial"/>
              </a:rPr>
              <a:t>Transit Providers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5"/>
              </a:spcBef>
              <a:buClr>
                <a:srgbClr val="000099"/>
              </a:buClr>
              <a:buFont typeface="Arial"/>
              <a:buChar char="•"/>
              <a:tabLst>
                <a:tab pos="469900" algn="l"/>
              </a:tabLst>
            </a:pPr>
            <a:r>
              <a:rPr lang="en-US" sz="2400" b="1" spc="-10" dirty="0">
                <a:solidFill>
                  <a:srgbClr val="000099"/>
                </a:solidFill>
                <a:latin typeface="Arial"/>
                <a:cs typeface="Arial"/>
              </a:rPr>
              <a:t>Partner With TRANServe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19600" y="304800"/>
            <a:ext cx="3352800" cy="762000"/>
          </a:xfrm>
          <a:custGeom>
            <a:avLst/>
            <a:gdLst/>
            <a:ahLst/>
            <a:cxnLst/>
            <a:rect l="l" t="t" r="r" b="b"/>
            <a:pathLst>
              <a:path w="3352800" h="762000">
                <a:moveTo>
                  <a:pt x="0" y="127000"/>
                </a:moveTo>
                <a:lnTo>
                  <a:pt x="7238" y="84582"/>
                </a:lnTo>
                <a:lnTo>
                  <a:pt x="27432" y="48260"/>
                </a:lnTo>
                <a:lnTo>
                  <a:pt x="57912" y="20446"/>
                </a:lnTo>
                <a:lnTo>
                  <a:pt x="96266" y="3810"/>
                </a:lnTo>
                <a:lnTo>
                  <a:pt x="3225800" y="0"/>
                </a:lnTo>
                <a:lnTo>
                  <a:pt x="3240405" y="889"/>
                </a:lnTo>
                <a:lnTo>
                  <a:pt x="3281172" y="12700"/>
                </a:lnTo>
                <a:lnTo>
                  <a:pt x="3314954" y="36576"/>
                </a:lnTo>
                <a:lnTo>
                  <a:pt x="3339211" y="69850"/>
                </a:lnTo>
                <a:lnTo>
                  <a:pt x="3351657" y="110236"/>
                </a:lnTo>
                <a:lnTo>
                  <a:pt x="3352800" y="635000"/>
                </a:lnTo>
                <a:lnTo>
                  <a:pt x="3351911" y="649605"/>
                </a:lnTo>
                <a:lnTo>
                  <a:pt x="3340100" y="690372"/>
                </a:lnTo>
                <a:lnTo>
                  <a:pt x="3316224" y="724154"/>
                </a:lnTo>
                <a:lnTo>
                  <a:pt x="3282950" y="748411"/>
                </a:lnTo>
                <a:lnTo>
                  <a:pt x="3242564" y="760857"/>
                </a:lnTo>
                <a:lnTo>
                  <a:pt x="127000" y="762000"/>
                </a:lnTo>
                <a:lnTo>
                  <a:pt x="112395" y="761111"/>
                </a:lnTo>
                <a:lnTo>
                  <a:pt x="71628" y="749300"/>
                </a:lnTo>
                <a:lnTo>
                  <a:pt x="37846" y="725424"/>
                </a:lnTo>
                <a:lnTo>
                  <a:pt x="13589" y="692150"/>
                </a:lnTo>
                <a:lnTo>
                  <a:pt x="1143" y="651764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10</a:t>
            </a:fld>
            <a:endParaRPr spc="-1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791838"/>
              </p:ext>
            </p:extLst>
          </p:nvPr>
        </p:nvGraphicFramePr>
        <p:xfrm>
          <a:off x="7934325" y="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10" imgW="88306275" imgH="88306275" progId="">
                  <p:embed/>
                </p:oleObj>
              </mc:Choice>
              <mc:Fallback>
                <p:oleObj r:id="rId10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5" y="1768407"/>
            <a:ext cx="4270389" cy="4450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Enrol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r>
              <a:rPr sz="3200" i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647079"/>
            <a:ext cx="7940040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000099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Lo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into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RA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NSer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ectronic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ransit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Benefit</a:t>
            </a:r>
            <a:r>
              <a:rPr sz="2000" b="1" spc="-1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Application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stem</a:t>
            </a:r>
            <a:r>
              <a:rPr sz="20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A8A92"/>
                </a:solidFill>
                <a:latin typeface="Arial"/>
                <a:cs typeface="Arial"/>
              </a:rPr>
              <a:t>(</a:t>
            </a:r>
            <a:r>
              <a:rPr lang="en-US" sz="2000" b="1" dirty="0">
                <a:solidFill>
                  <a:srgbClr val="3A8A92"/>
                </a:solidFill>
                <a:latin typeface="Arial"/>
                <a:cs typeface="Arial"/>
              </a:rPr>
              <a:t>https://transitapp.ost.dot.gov/index.cfm</a:t>
            </a:r>
            <a:r>
              <a:rPr sz="2000" b="1" dirty="0">
                <a:solidFill>
                  <a:srgbClr val="3A8A92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469900" marR="212090" indent="-457200">
              <a:lnSpc>
                <a:spcPct val="100000"/>
              </a:lnSpc>
              <a:spcBef>
                <a:spcPts val="1200"/>
              </a:spcBef>
              <a:buClr>
                <a:srgbClr val="000099"/>
              </a:buClr>
              <a:buFont typeface="Arial"/>
              <a:buAutoNum type="arabicPeriod" startAt="2"/>
              <a:tabLst>
                <a:tab pos="469900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First</a:t>
            </a:r>
            <a:r>
              <a:rPr sz="20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time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enro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ments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ck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“</a:t>
            </a:r>
            <a:r>
              <a:rPr sz="2000" b="1" spc="1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egister”</a:t>
            </a:r>
            <a:r>
              <a:rPr sz="2000" b="1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bu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crea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 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our</a:t>
            </a:r>
            <a:r>
              <a:rPr sz="20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pro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il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for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ation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(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emp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pas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spc="3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ord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comes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by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ema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l)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9"/>
              </a:buClr>
              <a:buFont typeface="Arial"/>
              <a:buAutoNum type="arabicPeriod" startAt="2"/>
              <a:tabLst>
                <a:tab pos="469900" algn="l"/>
              </a:tabLst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Log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our</a:t>
            </a:r>
            <a:r>
              <a:rPr sz="20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ern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ent e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ail</a:t>
            </a:r>
            <a:r>
              <a:rPr sz="20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address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pas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spc="7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9"/>
              </a:buClr>
              <a:buFont typeface="Arial"/>
              <a:buAutoNum type="arabicPeriod" startAt="2"/>
              <a:tabLst>
                <a:tab pos="469900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Click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on “</a:t>
            </a:r>
            <a:r>
              <a:rPr sz="2000" b="1" spc="-21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ransit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Benefit</a:t>
            </a:r>
            <a:r>
              <a:rPr sz="2000" b="1" spc="-2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Application”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000099"/>
              </a:buClr>
              <a:buFont typeface="Arial"/>
              <a:buAutoNum type="arabicPeriod" startAt="2"/>
              <a:tabLst>
                <a:tab pos="469900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Choose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lang="en-US" sz="2000" b="1" dirty="0">
                <a:solidFill>
                  <a:srgbClr val="000099"/>
                </a:solidFill>
                <a:latin typeface="Arial"/>
                <a:cs typeface="Arial"/>
              </a:rPr>
              <a:t>at to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do:</a:t>
            </a:r>
            <a:endParaRPr sz="20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00"/>
              </a:spcBef>
              <a:buClr>
                <a:srgbClr val="000099"/>
              </a:buClr>
              <a:buFont typeface="Arial"/>
              <a:buChar char="•"/>
              <a:tabLst>
                <a:tab pos="92773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Request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infor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ation</a:t>
            </a:r>
            <a:endParaRPr sz="20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00"/>
              </a:spcBef>
              <a:buClr>
                <a:srgbClr val="000099"/>
              </a:buClr>
              <a:buFont typeface="Arial"/>
              <a:buChar char="•"/>
              <a:tabLst>
                <a:tab pos="927735" algn="l"/>
              </a:tabLst>
            </a:pP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ithdr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from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program</a:t>
            </a:r>
            <a:endParaRPr sz="20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00"/>
              </a:spcBef>
              <a:buClr>
                <a:srgbClr val="000099"/>
              </a:buClr>
              <a:buFont typeface="Arial"/>
              <a:buChar char="•"/>
              <a:tabLst>
                <a:tab pos="92773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Certi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70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/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nroll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11</a:t>
            </a:fld>
            <a:endParaRPr spc="-1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r:id="rId8" imgW="88306275" imgH="88306275" progId="">
                  <p:embed/>
                </p:oleObj>
              </mc:Choice>
              <mc:Fallback>
                <p:oleObj r:id="rId8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570139"/>
            <a:ext cx="7945755" cy="226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ran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fit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gram o</a:t>
            </a: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jecti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705485" marR="1447165" indent="-342265">
              <a:lnSpc>
                <a:spcPct val="100499"/>
              </a:lnSpc>
              <a:spcBef>
                <a:spcPts val="1180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  <a:tab pos="1100455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	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ncrea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pensa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federal</a:t>
            </a:r>
            <a:r>
              <a:rPr sz="20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70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ees per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th.</a:t>
            </a:r>
            <a:endParaRPr sz="200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  <a:tab pos="110045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B.	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ro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cent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6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federal</a:t>
            </a:r>
            <a:r>
              <a:rPr sz="20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ees</a:t>
            </a:r>
            <a:r>
              <a:rPr sz="2000" b="1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use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pub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ic</a:t>
            </a:r>
            <a:endParaRPr sz="2000">
              <a:latin typeface="Arial"/>
              <a:cs typeface="Arial"/>
            </a:endParaRPr>
          </a:p>
          <a:p>
            <a:pPr marL="705485">
              <a:lnSpc>
                <a:spcPct val="100000"/>
              </a:lnSpc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transpor</a:t>
            </a:r>
            <a:r>
              <a:rPr sz="2000" b="1" spc="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ion</a:t>
            </a:r>
            <a:r>
              <a:rPr sz="2000" b="1" spc="-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reduce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air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po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ution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ff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congest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on.</a:t>
            </a:r>
            <a:endParaRPr sz="200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  <a:tab pos="1100455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	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7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000" b="1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70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ees</a:t>
            </a:r>
            <a:r>
              <a:rPr sz="20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for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their</a:t>
            </a:r>
            <a:r>
              <a:rPr sz="20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hard</a:t>
            </a:r>
            <a:r>
              <a:rPr sz="20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rk.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12</a:t>
            </a:fld>
            <a:endParaRPr spc="-1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r:id="rId8" imgW="88306275" imgH="88306275" progId="">
                  <p:embed/>
                </p:oleObj>
              </mc:Choice>
              <mc:Fallback>
                <p:oleObj r:id="rId8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2667000"/>
            <a:ext cx="4572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416" y="4183379"/>
            <a:ext cx="7938516" cy="1210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072" y="4142232"/>
            <a:ext cx="8098535" cy="1374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4286" y="1570139"/>
            <a:ext cx="7945755" cy="226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ran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fit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gram o</a:t>
            </a: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jecti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705485" marR="1448435" indent="-342265">
              <a:lnSpc>
                <a:spcPct val="100499"/>
              </a:lnSpc>
              <a:spcBef>
                <a:spcPts val="1180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  <a:tab pos="1100455" algn="l"/>
              </a:tabLst>
            </a:pPr>
            <a:r>
              <a:rPr sz="2000" b="1" spc="5" dirty="0">
                <a:solidFill>
                  <a:srgbClr val="949494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.	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ncrea</a:t>
            </a:r>
            <a:r>
              <a:rPr sz="2000" b="1" spc="5" dirty="0">
                <a:solidFill>
                  <a:srgbClr val="949494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e</a:t>
            </a:r>
            <a:r>
              <a:rPr sz="2000" b="1" spc="-6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o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pensa</a:t>
            </a:r>
            <a:r>
              <a:rPr sz="2000" b="1" spc="5" dirty="0">
                <a:solidFill>
                  <a:srgbClr val="949494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949494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n</a:t>
            </a:r>
            <a:r>
              <a:rPr sz="2000" b="1" spc="-5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f</a:t>
            </a:r>
            <a:r>
              <a:rPr sz="2000" b="1" spc="-4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federal</a:t>
            </a:r>
            <a:r>
              <a:rPr sz="2000" b="1" spc="-6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p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o</a:t>
            </a:r>
            <a:r>
              <a:rPr sz="2000" b="1" spc="-70" dirty="0">
                <a:solidFill>
                  <a:srgbClr val="949494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ees per</a:t>
            </a:r>
            <a:r>
              <a:rPr sz="2000" b="1" spc="-3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49494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949494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th.</a:t>
            </a:r>
            <a:endParaRPr sz="200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  <a:tab pos="1100455" algn="l"/>
              </a:tabLst>
            </a:pPr>
            <a:r>
              <a:rPr sz="2000" b="1" dirty="0">
                <a:latin typeface="Arial"/>
                <a:cs typeface="Arial"/>
              </a:rPr>
              <a:t>B.	</a:t>
            </a:r>
            <a:r>
              <a:rPr sz="2000" b="1" spc="-20" dirty="0">
                <a:latin typeface="Arial"/>
                <a:cs typeface="Arial"/>
              </a:rPr>
              <a:t>P</a:t>
            </a:r>
            <a:r>
              <a:rPr sz="2000" b="1" spc="-5" dirty="0">
                <a:latin typeface="Arial"/>
                <a:cs typeface="Arial"/>
              </a:rPr>
              <a:t>ro</a:t>
            </a:r>
            <a:r>
              <a:rPr sz="2000" b="1" spc="-5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1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cent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spc="-6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federal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spc="-5" dirty="0">
                <a:latin typeface="Arial"/>
                <a:cs typeface="Arial"/>
              </a:rPr>
              <a:t>p</a:t>
            </a:r>
            <a:r>
              <a:rPr sz="2000" b="1" spc="-20" dirty="0">
                <a:latin typeface="Arial"/>
                <a:cs typeface="Arial"/>
              </a:rPr>
              <a:t>l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spc="-7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ees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use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pub</a:t>
            </a:r>
            <a:r>
              <a:rPr sz="2000" b="1" spc="-2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ic</a:t>
            </a:r>
            <a:endParaRPr sz="2000">
              <a:latin typeface="Arial"/>
              <a:cs typeface="Arial"/>
            </a:endParaRPr>
          </a:p>
          <a:p>
            <a:pPr marL="70548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transpor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ion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reduce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air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po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2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ution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</a:t>
            </a:r>
            <a:r>
              <a:rPr sz="2000" b="1" spc="5" dirty="0">
                <a:latin typeface="Arial"/>
                <a:cs typeface="Arial"/>
              </a:rPr>
              <a:t>ff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congest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on.</a:t>
            </a:r>
            <a:endParaRPr sz="200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  <a:tab pos="1100455" algn="l"/>
              </a:tabLst>
            </a:pPr>
            <a:r>
              <a:rPr sz="2000" b="1" spc="5" dirty="0">
                <a:solidFill>
                  <a:srgbClr val="949494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.	</a:t>
            </a:r>
            <a:r>
              <a:rPr sz="2000" b="1" spc="5" dirty="0">
                <a:solidFill>
                  <a:srgbClr val="949494"/>
                </a:solidFill>
                <a:latin typeface="Arial"/>
                <a:cs typeface="Arial"/>
              </a:rPr>
              <a:t>R</a:t>
            </a:r>
            <a:r>
              <a:rPr sz="2000" b="1" spc="-35" dirty="0">
                <a:solidFill>
                  <a:srgbClr val="949494"/>
                </a:solidFill>
                <a:latin typeface="Arial"/>
                <a:cs typeface="Arial"/>
              </a:rPr>
              <a:t>e</a:t>
            </a:r>
            <a:r>
              <a:rPr sz="2000" b="1" spc="70" dirty="0">
                <a:solidFill>
                  <a:srgbClr val="949494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949494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d</a:t>
            </a:r>
            <a:r>
              <a:rPr sz="2000" b="1" spc="-9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p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o</a:t>
            </a:r>
            <a:r>
              <a:rPr sz="2000" b="1" spc="-70" dirty="0">
                <a:solidFill>
                  <a:srgbClr val="949494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ees</a:t>
            </a:r>
            <a:r>
              <a:rPr sz="2000" b="1" spc="1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for</a:t>
            </a:r>
            <a:r>
              <a:rPr sz="2000" b="1" spc="-2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their</a:t>
            </a:r>
            <a:r>
              <a:rPr sz="2000" b="1" spc="-6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hard</a:t>
            </a:r>
            <a:r>
              <a:rPr sz="2000" b="1" spc="-5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949494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949494"/>
                </a:solidFill>
                <a:latin typeface="Arial"/>
                <a:cs typeface="Arial"/>
              </a:rPr>
              <a:t>rk.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137" y="4113276"/>
            <a:ext cx="7924800" cy="119697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207645">
              <a:lnSpc>
                <a:spcPct val="10000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ed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ral</a:t>
            </a:r>
            <a:r>
              <a:rPr sz="24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orkfor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 </a:t>
            </a:r>
            <a:r>
              <a:rPr sz="2400" b="1" spc="-27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ran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rtation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Fringe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fit Pr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ram un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 Exe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tive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Order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13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1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5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0</a:t>
            </a:r>
            <a:r>
              <a:rPr sz="2400" b="1" spc="50" dirty="0">
                <a:solidFill>
                  <a:srgbClr val="000099"/>
                </a:solidFill>
                <a:latin typeface="Arial"/>
                <a:cs typeface="Arial"/>
              </a:rPr>
              <a:t> w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in place to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red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air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llution</a:t>
            </a:r>
            <a:r>
              <a:rPr sz="2400" b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traffic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ong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i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600203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13</a:t>
            </a:fld>
            <a:endParaRPr spc="-1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r:id="rId11" imgW="88306275" imgH="88306275" progId="">
                  <p:embed/>
                </p:oleObj>
              </mc:Choice>
              <mc:Fallback>
                <p:oleObj r:id="rId11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465547"/>
            <a:ext cx="7653655" cy="235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ct val="991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If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mis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e my tran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en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fit,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h as selling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my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fit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estima</a:t>
            </a:r>
            <a:r>
              <a:rPr sz="2400" b="1" spc="5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my n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fit,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ld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 removed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from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service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federal </a:t>
            </a:r>
            <a:r>
              <a:rPr sz="2400" b="1" spc="-5" dirty="0">
                <a:latin typeface="Arial"/>
                <a:cs typeface="Arial"/>
              </a:rPr>
              <a:t>go</a:t>
            </a:r>
            <a:r>
              <a:rPr sz="2400" b="1" spc="-1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ernment.</a:t>
            </a:r>
            <a:endParaRPr sz="240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1200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1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rue</a:t>
            </a:r>
            <a:endParaRPr sz="200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endParaRPr spc="-1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r:id="rId8" imgW="88306275" imgH="88306275" progId="">
                  <p:embed/>
                </p:oleObj>
              </mc:Choice>
              <mc:Fallback>
                <p:oleObj r:id="rId8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048000"/>
            <a:ext cx="4572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416" y="4183379"/>
            <a:ext cx="7938516" cy="1210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072" y="4142232"/>
            <a:ext cx="7612380" cy="1374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4286" y="1465547"/>
            <a:ext cx="7653655" cy="235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ct val="991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If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mis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e my tran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en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fit,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h as selling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my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fit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estima</a:t>
            </a:r>
            <a:r>
              <a:rPr sz="2400" b="1" spc="5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my n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fit,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ld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 removed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from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service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federal </a:t>
            </a:r>
            <a:r>
              <a:rPr sz="2400" b="1" spc="-5" dirty="0">
                <a:latin typeface="Arial"/>
                <a:cs typeface="Arial"/>
              </a:rPr>
              <a:t>go</a:t>
            </a:r>
            <a:r>
              <a:rPr sz="2400" b="1" spc="-1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ernment.</a:t>
            </a:r>
            <a:endParaRPr sz="240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1200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1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rue</a:t>
            </a:r>
            <a:endParaRPr sz="200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137" y="4113276"/>
            <a:ext cx="7924800" cy="119697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672465">
              <a:lnSpc>
                <a:spcPct val="100000"/>
              </a:lnSpc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Disciplinary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pe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al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ld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ge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from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let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er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of adm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ishment to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removal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from F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deral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ervice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en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ing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erity</a:t>
            </a:r>
            <a:r>
              <a:rPr sz="24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ab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i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6078473"/>
            <a:ext cx="2133600" cy="779780"/>
          </a:xfrm>
          <a:custGeom>
            <a:avLst/>
            <a:gdLst/>
            <a:ahLst/>
            <a:cxnLst/>
            <a:rect l="l" t="t" r="r" b="b"/>
            <a:pathLst>
              <a:path w="2133600" h="779779">
                <a:moveTo>
                  <a:pt x="2133600" y="779526"/>
                </a:moveTo>
                <a:lnTo>
                  <a:pt x="2133600" y="0"/>
                </a:lnTo>
                <a:lnTo>
                  <a:pt x="0" y="0"/>
                </a:lnTo>
                <a:lnTo>
                  <a:pt x="0" y="779526"/>
                </a:lnTo>
                <a:lnTo>
                  <a:pt x="2133600" y="77952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15</a:t>
            </a:fld>
            <a:endParaRPr spc="-1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r:id="rId11" imgW="88306275" imgH="88306275" progId="">
                  <p:embed/>
                </p:oleObj>
              </mc:Choice>
              <mc:Fallback>
                <p:oleObj r:id="rId11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570139"/>
            <a:ext cx="6743700" cy="2139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 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erve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1190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lang="en-US"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Distr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ute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transit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2000" b="1" spc="-30" dirty="0">
                <a:solidFill>
                  <a:srgbClr val="000099"/>
                </a:solidFill>
                <a:latin typeface="Arial"/>
                <a:cs typeface="Arial"/>
              </a:rPr>
              <a:t>BOP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70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ees.</a:t>
            </a:r>
            <a:endParaRPr sz="2000" dirty="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100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lang="en-US" sz="2000" b="1" spc="-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Adm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ister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ransit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Benefit</a:t>
            </a:r>
            <a:r>
              <a:rPr sz="20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Progr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C.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stabl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sh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Best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ractices.</a:t>
            </a:r>
            <a:endParaRPr sz="2000" dirty="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  <a:tab pos="1100455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lang="en-US" sz="20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All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abo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16</a:t>
            </a:fld>
            <a:endParaRPr spc="-1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r:id="rId8" imgW="88306275" imgH="88306275" progId="">
                  <p:embed/>
                </p:oleObj>
              </mc:Choice>
              <mc:Fallback>
                <p:oleObj r:id="rId8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i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3504" y="3880103"/>
            <a:ext cx="8023859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636" y="3838955"/>
            <a:ext cx="7295388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4286" y="1570139"/>
            <a:ext cx="6755765" cy="208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 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erve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1190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5" dirty="0">
                <a:solidFill>
                  <a:srgbClr val="949494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Distr</a:t>
            </a: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949494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ute</a:t>
            </a:r>
            <a:r>
              <a:rPr sz="2000" b="1" spc="-3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the</a:t>
            </a:r>
            <a:r>
              <a:rPr sz="2000" b="1" spc="-6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transit</a:t>
            </a:r>
            <a:r>
              <a:rPr sz="2000" b="1" spc="-6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bene</a:t>
            </a:r>
            <a:r>
              <a:rPr sz="2000" b="1" spc="5" dirty="0">
                <a:solidFill>
                  <a:srgbClr val="949494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it</a:t>
            </a:r>
            <a:r>
              <a:rPr sz="2000" b="1" spc="-4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to</a:t>
            </a:r>
            <a:r>
              <a:rPr sz="2000" b="1" spc="-3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SE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C e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p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o</a:t>
            </a:r>
            <a:r>
              <a:rPr sz="2000" b="1" spc="-70" dirty="0">
                <a:solidFill>
                  <a:srgbClr val="949494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ees.</a:t>
            </a:r>
            <a:endParaRPr sz="200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100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5" dirty="0">
                <a:solidFill>
                  <a:srgbClr val="949494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.</a:t>
            </a:r>
            <a:r>
              <a:rPr sz="2000" b="1" spc="-12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Adm</a:t>
            </a:r>
            <a:r>
              <a:rPr sz="2000" b="1" spc="-10" dirty="0">
                <a:solidFill>
                  <a:srgbClr val="949494"/>
                </a:solidFill>
                <a:latin typeface="Arial"/>
                <a:cs typeface="Arial"/>
              </a:rPr>
              <a:t>in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ister</a:t>
            </a:r>
            <a:r>
              <a:rPr sz="2000" b="1" spc="-5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949494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ransit</a:t>
            </a:r>
            <a:r>
              <a:rPr sz="2000" b="1" spc="-5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Benefit</a:t>
            </a:r>
            <a:r>
              <a:rPr sz="2000" b="1" spc="-7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Progr</a:t>
            </a: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C.</a:t>
            </a:r>
            <a:r>
              <a:rPr sz="2000" b="1" spc="-3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49494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stabl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sh</a:t>
            </a:r>
            <a:r>
              <a:rPr sz="2000" b="1" spc="-4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Best</a:t>
            </a:r>
            <a:r>
              <a:rPr sz="2000" b="1" spc="-4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49494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ractices.</a:t>
            </a:r>
            <a:endParaRPr sz="2000">
              <a:latin typeface="Arial"/>
              <a:cs typeface="Arial"/>
            </a:endParaRPr>
          </a:p>
          <a:p>
            <a:pPr marL="705485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  <a:tab pos="1100455" algn="l"/>
              </a:tabLst>
            </a:pP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.	All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abo</a:t>
            </a:r>
            <a:r>
              <a:rPr sz="2000" b="1" spc="-4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3809962"/>
            <a:ext cx="8012430" cy="83121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1083310">
              <a:lnSpc>
                <a:spcPct val="100000"/>
              </a:lnSpc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TR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rve</a:t>
            </a:r>
            <a:r>
              <a:rPr sz="2400" b="1" spc="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administers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8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ransit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fit</a:t>
            </a:r>
            <a:r>
              <a:rPr sz="2400" b="1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establishes best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practices.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3251200"/>
            <a:ext cx="4572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17</a:t>
            </a:fld>
            <a:endParaRPr spc="-1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r:id="rId11" imgW="88306275" imgH="88306275" progId="">
                  <p:embed/>
                </p:oleObj>
              </mc:Choice>
              <mc:Fallback>
                <p:oleObj r:id="rId11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546" y="1466055"/>
            <a:ext cx="7386320" cy="203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660" marR="5080" indent="-60960">
              <a:lnSpc>
                <a:spcPts val="2800"/>
              </a:lnSpc>
              <a:buSzPct val="118750"/>
              <a:buFont typeface="Arial"/>
              <a:buChar char="•"/>
              <a:tabLst>
                <a:tab pos="248920" algn="l"/>
                <a:tab pos="4258945" algn="l"/>
              </a:tabLst>
            </a:pPr>
            <a:r>
              <a:rPr lang="en-US" sz="2400" b="1" dirty="0">
                <a:latin typeface="Arial"/>
                <a:cs typeface="Arial"/>
              </a:rPr>
              <a:t>A staff member </a:t>
            </a:r>
            <a:r>
              <a:rPr sz="2400" b="1" dirty="0">
                <a:latin typeface="Arial"/>
                <a:cs typeface="Arial"/>
              </a:rPr>
              <a:t>plans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tele</a:t>
            </a:r>
            <a:r>
              <a:rPr sz="2400" b="1" spc="6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orki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lang="en-US" sz="2400" b="1" dirty="0">
                <a:latin typeface="Arial"/>
                <a:cs typeface="Arial"/>
              </a:rPr>
              <a:t>.  </a:t>
            </a:r>
            <a:r>
              <a:rPr sz="2400" b="1" spc="-5" dirty="0">
                <a:latin typeface="Arial"/>
                <a:cs typeface="Arial"/>
              </a:rPr>
              <a:t>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correct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rse of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 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this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is:</a:t>
            </a:r>
            <a:endParaRPr sz="2400" dirty="0">
              <a:latin typeface="Arial"/>
              <a:cs typeface="Arial"/>
            </a:endParaRPr>
          </a:p>
          <a:p>
            <a:pPr marL="530225" lvl="1" indent="-342265">
              <a:lnSpc>
                <a:spcPct val="100000"/>
              </a:lnSpc>
              <a:spcBef>
                <a:spcPts val="1125"/>
              </a:spcBef>
              <a:buClr>
                <a:srgbClr val="000099"/>
              </a:buClr>
              <a:buFont typeface="Wingdings"/>
              <a:buChar char=""/>
              <a:tabLst>
                <a:tab pos="530860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Inform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Arial"/>
                <a:cs typeface="Arial"/>
              </a:rPr>
              <a:t>his/her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super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iso</a:t>
            </a:r>
            <a:r>
              <a:rPr sz="2000" b="1" spc="-114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530225" lvl="1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530860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Continue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cl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transit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hout</a:t>
            </a:r>
            <a:r>
              <a:rPr sz="2000" b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change.</a:t>
            </a:r>
            <a:endParaRPr sz="2000" dirty="0">
              <a:latin typeface="Arial"/>
              <a:cs typeface="Arial"/>
            </a:endParaRPr>
          </a:p>
          <a:p>
            <a:pPr marL="530225" lvl="1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530860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Su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an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updated</a:t>
            </a:r>
            <a:r>
              <a:rPr sz="20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app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cation.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18</a:t>
            </a:fld>
            <a:endParaRPr spc="-1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r:id="rId8" imgW="88306275" imgH="88306275" progId="">
                  <p:embed/>
                </p:oleObj>
              </mc:Choice>
              <mc:Fallback>
                <p:oleObj r:id="rId8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i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0716" y="3124200"/>
            <a:ext cx="4572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59" y="4184903"/>
            <a:ext cx="8025383" cy="1213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591" y="4143755"/>
            <a:ext cx="8167116" cy="13746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0506" y="1512982"/>
            <a:ext cx="7197090" cy="203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020" indent="101600">
              <a:lnSpc>
                <a:spcPts val="2800"/>
              </a:lnSpc>
            </a:pPr>
            <a:r>
              <a:rPr lang="en-US" sz="2400" b="1" dirty="0">
                <a:latin typeface="Arial"/>
                <a:cs typeface="Arial"/>
              </a:rPr>
              <a:t>A staff member </a:t>
            </a:r>
            <a:r>
              <a:rPr sz="2400" b="1" dirty="0">
                <a:latin typeface="Arial"/>
                <a:cs typeface="Arial"/>
              </a:rPr>
              <a:t>plans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tele</a:t>
            </a:r>
            <a:r>
              <a:rPr sz="2400" b="1" spc="6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orki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.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correct course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 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this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is:</a:t>
            </a:r>
            <a:endParaRPr sz="2400" dirty="0">
              <a:latin typeface="Arial"/>
              <a:cs typeface="Arial"/>
            </a:endParaRPr>
          </a:p>
          <a:p>
            <a:pPr marL="469265" indent="-342265">
              <a:lnSpc>
                <a:spcPct val="100000"/>
              </a:lnSpc>
              <a:spcBef>
                <a:spcPts val="1125"/>
              </a:spcBef>
              <a:buClr>
                <a:srgbClr val="000099"/>
              </a:buClr>
              <a:buFont typeface="Wingdings"/>
              <a:buChar char=""/>
              <a:tabLst>
                <a:tab pos="469900" algn="l"/>
              </a:tabLst>
            </a:pPr>
            <a:r>
              <a:rPr sz="2000" b="1" spc="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Inform</a:t>
            </a:r>
            <a:r>
              <a:rPr sz="2000" b="1" spc="-6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lang="en-US" sz="2000" b="1" spc="-60" dirty="0">
                <a:solidFill>
                  <a:srgbClr val="A6A6A6"/>
                </a:solidFill>
                <a:latin typeface="Arial"/>
                <a:cs typeface="Arial"/>
              </a:rPr>
              <a:t>his/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her</a:t>
            </a:r>
            <a:r>
              <a:rPr sz="2000" b="1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super</a:t>
            </a:r>
            <a:r>
              <a:rPr sz="2000" b="1" spc="-50" dirty="0">
                <a:solidFill>
                  <a:srgbClr val="A6A6A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iso</a:t>
            </a:r>
            <a:r>
              <a:rPr sz="2000" b="1" spc="-114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69265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469900" algn="l"/>
              </a:tabLst>
            </a:pPr>
            <a:r>
              <a:rPr sz="2000" b="1" spc="5" dirty="0">
                <a:solidFill>
                  <a:srgbClr val="A6A6A6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Continue</a:t>
            </a:r>
            <a:r>
              <a:rPr sz="2000" b="1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cl</a:t>
            </a:r>
            <a:r>
              <a:rPr sz="2000" b="1" spc="-5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A6A6A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g</a:t>
            </a:r>
            <a:r>
              <a:rPr sz="2000" b="1" spc="-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transit</a:t>
            </a:r>
            <a:r>
              <a:rPr sz="2000" b="1" spc="-7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bene</a:t>
            </a:r>
            <a:r>
              <a:rPr sz="2000" b="1" spc="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2000" b="1" spc="-7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A6A6A6"/>
                </a:solidFill>
                <a:latin typeface="Arial"/>
                <a:cs typeface="Arial"/>
              </a:rPr>
              <a:t>w</a:t>
            </a:r>
            <a:r>
              <a:rPr sz="2000" b="1" spc="-30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hout</a:t>
            </a:r>
            <a:r>
              <a:rPr sz="2000" b="1" spc="-8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change.</a:t>
            </a:r>
            <a:endParaRPr sz="2000" dirty="0">
              <a:latin typeface="Arial"/>
              <a:cs typeface="Arial"/>
            </a:endParaRPr>
          </a:p>
          <a:p>
            <a:pPr marL="469265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469900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Su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an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updated</a:t>
            </a:r>
            <a:r>
              <a:rPr sz="20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app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cation.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902" y="4114749"/>
            <a:ext cx="8012430" cy="1107996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485775">
              <a:lnSpc>
                <a:spcPct val="100000"/>
              </a:lnSpc>
            </a:pPr>
            <a:r>
              <a:rPr sz="2400" b="1" spc="-36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are</a:t>
            </a:r>
            <a:r>
              <a:rPr sz="24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resp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sible</a:t>
            </a:r>
            <a:r>
              <a:rPr lang="en-US"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u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date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our</a:t>
            </a:r>
            <a:r>
              <a:rPr sz="2400" b="1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ap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cation </a:t>
            </a:r>
            <a:r>
              <a:rPr sz="2400" b="1" spc="25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he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ev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our</a:t>
            </a:r>
            <a:r>
              <a:rPr sz="2400" b="1" spc="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commuting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method,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ork</a:t>
            </a:r>
            <a:r>
              <a:rPr sz="24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sc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ed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le,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re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changes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442197" y="6408673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r:id="rId11" imgW="88306275" imgH="88306275" progId="">
                  <p:embed/>
                </p:oleObj>
              </mc:Choice>
              <mc:Fallback>
                <p:oleObj r:id="rId11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Topi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466055"/>
            <a:ext cx="6370320" cy="315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Pr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ram Overview</a:t>
            </a:r>
            <a:endParaRPr sz="2400" dirty="0">
              <a:latin typeface="Arial"/>
              <a:cs typeface="Arial"/>
            </a:endParaRPr>
          </a:p>
          <a:p>
            <a:pPr marL="586740" lvl="1" indent="-223520">
              <a:lnSpc>
                <a:spcPct val="100000"/>
              </a:lnSpc>
              <a:spcBef>
                <a:spcPts val="6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Background</a:t>
            </a:r>
            <a:r>
              <a:rPr sz="2000" b="1" spc="-3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b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j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ec</a:t>
            </a:r>
            <a:r>
              <a:rPr sz="2000" b="1" spc="5" dirty="0">
                <a:solidFill>
                  <a:srgbClr val="2517D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i</a:t>
            </a:r>
            <a:r>
              <a:rPr sz="2000" b="1" spc="-50" dirty="0">
                <a:solidFill>
                  <a:srgbClr val="2517D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es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586740" lvl="1" indent="-223520">
              <a:lnSpc>
                <a:spcPct val="100000"/>
              </a:lnSpc>
              <a:spcBef>
                <a:spcPts val="5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RANSe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r</a:t>
            </a:r>
            <a:r>
              <a:rPr sz="2000" b="1" spc="-45" dirty="0">
                <a:solidFill>
                  <a:srgbClr val="2517D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e's</a:t>
            </a:r>
            <a:r>
              <a:rPr sz="2000" b="1" spc="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Role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586740" lvl="1" indent="-223520">
              <a:lnSpc>
                <a:spcPct val="100000"/>
              </a:lnSpc>
              <a:spcBef>
                <a:spcPts val="490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lang="en-US" sz="2000" b="1" dirty="0">
                <a:solidFill>
                  <a:srgbClr val="2517DF"/>
                </a:solidFill>
                <a:latin typeface="Arial"/>
                <a:cs typeface="Arial"/>
              </a:rPr>
              <a:t>BOP</a:t>
            </a:r>
            <a:r>
              <a:rPr sz="2000" b="1" spc="1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pl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o</a:t>
            </a:r>
            <a:r>
              <a:rPr sz="2000" b="1" spc="-75" dirty="0">
                <a:solidFill>
                  <a:srgbClr val="2517D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ee's</a:t>
            </a:r>
            <a:r>
              <a:rPr sz="2000" b="1" spc="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Role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586740" lvl="1" indent="-223520">
              <a:lnSpc>
                <a:spcPct val="100000"/>
              </a:lnSpc>
              <a:spcBef>
                <a:spcPts val="5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spc="-35" dirty="0">
                <a:solidFill>
                  <a:srgbClr val="2517DF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ebsite</a:t>
            </a:r>
            <a:r>
              <a:rPr sz="2000" b="1" spc="-7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Co</a:t>
            </a:r>
            <a:r>
              <a:rPr sz="2000" b="1" spc="5" dirty="0">
                <a:solidFill>
                  <a:srgbClr val="2517D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tent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586740" lvl="1" indent="-223520">
              <a:lnSpc>
                <a:spcPct val="100000"/>
              </a:lnSpc>
              <a:spcBef>
                <a:spcPts val="5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Legal</a:t>
            </a:r>
            <a:r>
              <a:rPr sz="2000" b="1" spc="-4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p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icat</a:t>
            </a:r>
            <a:r>
              <a:rPr sz="2000" b="1" spc="-15" dirty="0">
                <a:solidFill>
                  <a:srgbClr val="2517D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ons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585"/>
              </a:spcBef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spc="-5" dirty="0">
                <a:latin typeface="Arial"/>
                <a:cs typeface="Arial"/>
              </a:rPr>
              <a:t>Un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erstanding the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ert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fication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Statement</a:t>
            </a:r>
            <a:endParaRPr sz="2400" dirty="0">
              <a:latin typeface="Arial"/>
              <a:cs typeface="Arial"/>
            </a:endParaRPr>
          </a:p>
          <a:p>
            <a:pPr marL="260985" indent="-236220">
              <a:lnSpc>
                <a:spcPct val="100000"/>
              </a:lnSpc>
              <a:spcBef>
                <a:spcPts val="800"/>
              </a:spcBef>
              <a:buSzPct val="118750"/>
              <a:buFont typeface="Arial"/>
              <a:buChar char="•"/>
              <a:tabLst>
                <a:tab pos="261620" algn="l"/>
              </a:tabLst>
            </a:pPr>
            <a:r>
              <a:rPr sz="2400" b="1" spc="-5" dirty="0">
                <a:latin typeface="Arial"/>
                <a:cs typeface="Arial"/>
              </a:rPr>
              <a:t>Kn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spc="5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ledge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Ch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cks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66132" y="1589532"/>
            <a:ext cx="3983736" cy="2154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1524000"/>
            <a:ext cx="396240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95773" y="1519174"/>
            <a:ext cx="3971925" cy="2143125"/>
          </a:xfrm>
          <a:custGeom>
            <a:avLst/>
            <a:gdLst/>
            <a:ahLst/>
            <a:cxnLst/>
            <a:rect l="l" t="t" r="r" b="b"/>
            <a:pathLst>
              <a:path w="3971925" h="2143125">
                <a:moveTo>
                  <a:pt x="0" y="2143125"/>
                </a:moveTo>
                <a:lnTo>
                  <a:pt x="3971925" y="2143125"/>
                </a:lnTo>
                <a:lnTo>
                  <a:pt x="3971925" y="0"/>
                </a:lnTo>
                <a:lnTo>
                  <a:pt x="0" y="0"/>
                </a:lnTo>
                <a:lnTo>
                  <a:pt x="0" y="2143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5459145"/>
            <a:ext cx="2133600" cy="1362075"/>
          </a:xfrm>
          <a:custGeom>
            <a:avLst/>
            <a:gdLst/>
            <a:ahLst/>
            <a:cxnLst/>
            <a:rect l="l" t="t" r="r" b="b"/>
            <a:pathLst>
              <a:path w="2133600" h="1362075">
                <a:moveTo>
                  <a:pt x="0" y="1361948"/>
                </a:moveTo>
                <a:lnTo>
                  <a:pt x="2133600" y="1361948"/>
                </a:lnTo>
                <a:lnTo>
                  <a:pt x="2133600" y="0"/>
                </a:lnTo>
                <a:lnTo>
                  <a:pt x="0" y="0"/>
                </a:lnTo>
                <a:lnTo>
                  <a:pt x="0" y="1361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58021" y="6408673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1776" y="76200"/>
          <a:ext cx="1189897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10" imgW="88306275" imgH="88306275" progId="">
                  <p:embed/>
                </p:oleObj>
              </mc:Choice>
              <mc:Fallback>
                <p:oleObj r:id="rId10" imgW="88306275" imgH="88306275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1776" y="76200"/>
                        <a:ext cx="1189897" cy="118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5482" y="3379826"/>
            <a:ext cx="531431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fit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Certi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5257800" cy="152400"/>
          </a:xfrm>
          <a:custGeom>
            <a:avLst/>
            <a:gdLst/>
            <a:ahLst/>
            <a:cxnLst/>
            <a:rect l="l" t="t" r="r" b="b"/>
            <a:pathLst>
              <a:path w="5257800" h="152400">
                <a:moveTo>
                  <a:pt x="0" y="152400"/>
                </a:moveTo>
                <a:lnTo>
                  <a:pt x="5257800" y="152400"/>
                </a:lnTo>
                <a:lnTo>
                  <a:pt x="52578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69885" y="6344410"/>
            <a:ext cx="355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u="heavy" dirty="0">
                <a:solidFill>
                  <a:srgbClr val="009999"/>
                </a:solidFill>
                <a:latin typeface="Times New Roman"/>
                <a:cs typeface="Times New Roman"/>
              </a:rPr>
              <a:t>Ba</a:t>
            </a:r>
            <a:r>
              <a:rPr sz="1200" b="1" u="heavy" spc="-5" dirty="0">
                <a:solidFill>
                  <a:srgbClr val="009999"/>
                </a:solidFill>
                <a:latin typeface="Times New Roman"/>
                <a:cs typeface="Times New Roman"/>
              </a:rPr>
              <a:t>c</a:t>
            </a:r>
            <a:r>
              <a:rPr sz="1200" b="1" u="heavy" dirty="0">
                <a:solidFill>
                  <a:srgbClr val="009999"/>
                </a:solidFill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20</a:t>
            </a:fld>
            <a:endParaRPr spc="-1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Certif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r>
              <a:rPr sz="3200" i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Requi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3975" y="1467078"/>
            <a:ext cx="5263515" cy="1101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ct val="990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65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on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60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rolls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 the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ran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fit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rogr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 must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rtify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that certain</a:t>
            </a:r>
            <a:r>
              <a:rPr sz="2400" b="1" spc="-5" dirty="0">
                <a:latin typeface="Arial"/>
                <a:cs typeface="Arial"/>
              </a:rPr>
              <a:t> co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ditions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are true.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751" y="1774570"/>
            <a:ext cx="1672970" cy="3048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4304" y="3727703"/>
            <a:ext cx="5187696" cy="1354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7435" y="3686555"/>
            <a:ext cx="5033771" cy="1520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4200" y="3657600"/>
            <a:ext cx="5175250" cy="1343025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400" b="1" i="1" spc="-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b="1" i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000099"/>
                </a:solidFill>
                <a:latin typeface="Arial"/>
                <a:cs typeface="Arial"/>
              </a:rPr>
              <a:t>rtif</a:t>
            </a:r>
            <a:r>
              <a:rPr sz="2400" b="1" i="1" spc="-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1200"/>
              </a:spcBef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“</a:t>
            </a:r>
            <a:r>
              <a:rPr sz="2400" b="1" spc="-36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formally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legally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tte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sp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ci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ic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statement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 be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true”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21</a:t>
            </a:fld>
            <a:endParaRPr spc="-1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Certif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r>
              <a:rPr sz="3200" i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Sta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i="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" y="1295370"/>
            <a:ext cx="5703570" cy="5531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22</a:t>
            </a:fld>
            <a:endParaRPr spc="-1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Certif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570139"/>
            <a:ext cx="7897495" cy="4229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Wh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 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id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just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ree </a:t>
            </a:r>
            <a:r>
              <a:rPr sz="2400" b="1" spc="-5" dirty="0">
                <a:latin typeface="Arial"/>
                <a:cs typeface="Arial"/>
              </a:rPr>
              <a:t>to?</a:t>
            </a:r>
            <a:endParaRPr sz="2400" dirty="0">
              <a:latin typeface="Arial"/>
              <a:cs typeface="Arial"/>
            </a:endParaRPr>
          </a:p>
          <a:p>
            <a:pPr marL="586740" indent="-223520">
              <a:lnSpc>
                <a:spcPct val="100000"/>
              </a:lnSpc>
              <a:spcBef>
                <a:spcPts val="700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am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70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ed</a:t>
            </a:r>
            <a:r>
              <a:rPr sz="2000" b="1" spc="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2000" b="1" spc="-35" dirty="0">
                <a:solidFill>
                  <a:srgbClr val="000099"/>
                </a:solidFill>
                <a:latin typeface="Arial"/>
                <a:cs typeface="Arial"/>
              </a:rPr>
              <a:t>BOP</a:t>
            </a:r>
            <a:endParaRPr sz="2000" dirty="0">
              <a:latin typeface="Arial"/>
              <a:cs typeface="Arial"/>
            </a:endParaRPr>
          </a:p>
          <a:p>
            <a:pPr marL="586740" indent="-223520">
              <a:lnSpc>
                <a:spcPct val="100000"/>
              </a:lnSpc>
              <a:spcBef>
                <a:spcPts val="5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am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gi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for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pub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transpor</a:t>
            </a:r>
            <a:r>
              <a:rPr sz="2000" b="1" spc="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ion</a:t>
            </a:r>
            <a:r>
              <a:rPr sz="2000" b="1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fare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endParaRPr sz="2000" dirty="0">
              <a:latin typeface="Arial"/>
              <a:cs typeface="Arial"/>
            </a:endParaRPr>
          </a:p>
          <a:p>
            <a:pPr marL="586740" marR="798195" indent="-223520">
              <a:lnSpc>
                <a:spcPct val="100000"/>
              </a:lnSpc>
              <a:spcBef>
                <a:spcPts val="5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only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use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transit</a:t>
            </a:r>
            <a:r>
              <a:rPr sz="2000" b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for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da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ute to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and from</a:t>
            </a:r>
            <a:r>
              <a:rPr sz="20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k</a:t>
            </a:r>
            <a:endParaRPr sz="2000" dirty="0">
              <a:latin typeface="Arial"/>
              <a:cs typeface="Arial"/>
            </a:endParaRPr>
          </a:p>
          <a:p>
            <a:pPr marL="586740" marR="1589405" indent="-223520">
              <a:lnSpc>
                <a:spcPct val="100000"/>
              </a:lnSpc>
              <a:spcBef>
                <a:spcPts val="490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1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no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e, s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,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transf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transit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lang="en-US"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000099"/>
              </a:solidFill>
              <a:latin typeface="Arial"/>
              <a:cs typeface="Arial"/>
            </a:endParaRPr>
          </a:p>
          <a:p>
            <a:pPr marL="586740" marR="1589405" indent="-223520">
              <a:lnSpc>
                <a:spcPct val="100000"/>
              </a:lnSpc>
              <a:spcBef>
                <a:spcPts val="490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no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use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Go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ern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en</a:t>
            </a:r>
            <a:r>
              <a:rPr sz="2000" b="1" spc="1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-pr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ed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transit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en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lang="en-US" sz="20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excess</a:t>
            </a:r>
            <a:r>
              <a:rPr sz="20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statutory</a:t>
            </a:r>
            <a:r>
              <a:rPr sz="2000" b="1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endParaRPr sz="2000" dirty="0">
              <a:latin typeface="Arial"/>
              <a:cs typeface="Arial"/>
            </a:endParaRPr>
          </a:p>
          <a:p>
            <a:pPr marL="586740" marR="642620" indent="-223520">
              <a:lnSpc>
                <a:spcPct val="100000"/>
              </a:lnSpc>
              <a:spcBef>
                <a:spcPts val="5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no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cla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transit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excess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actual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thly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uting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expense</a:t>
            </a:r>
            <a:endParaRPr sz="2000" dirty="0">
              <a:latin typeface="Arial"/>
              <a:cs typeface="Arial"/>
            </a:endParaRPr>
          </a:p>
          <a:p>
            <a:pPr marL="586740" indent="-223520">
              <a:lnSpc>
                <a:spcPct val="100000"/>
              </a:lnSpc>
              <a:spcBef>
                <a:spcPts val="49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no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ude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park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fees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putation</a:t>
            </a:r>
            <a:r>
              <a:rPr sz="20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da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21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  <a:p>
            <a:pPr marL="586740">
              <a:lnSpc>
                <a:spcPct val="100000"/>
              </a:lnSpc>
            </a:pPr>
            <a:r>
              <a:rPr lang="en-US" sz="2000" b="1" spc="45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ek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lang="en-US" sz="2000" b="1" spc="-180" dirty="0">
                <a:solidFill>
                  <a:srgbClr val="000099"/>
                </a:solidFill>
                <a:latin typeface="Arial"/>
                <a:cs typeface="Arial"/>
              </a:rPr>
              <a:t>y, 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thly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or annual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uting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6016320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23</a:t>
            </a:fld>
            <a:endParaRPr spc="-1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8775" y="1514887"/>
            <a:ext cx="5605780" cy="304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Rick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joined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carpo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after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mmuting </a:t>
            </a:r>
            <a:r>
              <a:rPr sz="2400" b="1" spc="-30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train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 5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5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rs.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received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 maximum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efit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 month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is c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mmute.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 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lls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efit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since</a:t>
            </a:r>
            <a:r>
              <a:rPr sz="2400" b="1" spc="-5" dirty="0">
                <a:latin typeface="Arial"/>
                <a:cs typeface="Arial"/>
              </a:rPr>
              <a:t> he </a:t>
            </a:r>
            <a:r>
              <a:rPr sz="2400" b="1" dirty="0">
                <a:latin typeface="Arial"/>
                <a:cs typeface="Arial"/>
              </a:rPr>
              <a:t>believes 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efit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lon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im.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 this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rrect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rse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action?</a:t>
            </a:r>
            <a:endParaRPr sz="2400">
              <a:latin typeface="Arial"/>
              <a:cs typeface="Arial"/>
            </a:endParaRPr>
          </a:p>
          <a:p>
            <a:pPr marL="706120" indent="-342900">
              <a:lnSpc>
                <a:spcPct val="100000"/>
              </a:lnSpc>
              <a:spcBef>
                <a:spcPts val="119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114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706120" indent="-342900">
              <a:lnSpc>
                <a:spcPct val="100000"/>
              </a:lnSpc>
              <a:spcBef>
                <a:spcPts val="100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524000"/>
            <a:ext cx="2255901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24</a:t>
            </a:fld>
            <a:endParaRPr spc="-1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i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5303" y="5327903"/>
            <a:ext cx="5269992" cy="842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8435" y="5286755"/>
            <a:ext cx="5289804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98775" y="1467960"/>
            <a:ext cx="5489575" cy="3462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ct val="1000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ick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joined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 carpool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after 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mmuting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y train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 5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5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rs.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He received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maximum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efit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 mo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th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his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mmute. </a:t>
            </a:r>
            <a:r>
              <a:rPr sz="2400" b="1" spc="-1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lls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his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efit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since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 believ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efit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lon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him.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this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rrect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rse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action?</a:t>
            </a:r>
            <a:endParaRPr sz="2400">
              <a:latin typeface="Arial"/>
              <a:cs typeface="Arial"/>
            </a:endParaRPr>
          </a:p>
          <a:p>
            <a:pPr marL="706120" lvl="1" indent="-342900">
              <a:lnSpc>
                <a:spcPct val="100000"/>
              </a:lnSpc>
              <a:spcBef>
                <a:spcPts val="119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114" dirty="0">
                <a:solidFill>
                  <a:srgbClr val="949494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706120" lvl="1" indent="-342900">
              <a:lnSpc>
                <a:spcPct val="100000"/>
              </a:lnSpc>
              <a:spcBef>
                <a:spcPts val="100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5" dirty="0"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5200" y="5257800"/>
            <a:ext cx="5257800" cy="831215"/>
          </a:xfrm>
          <a:prstGeom prst="rect">
            <a:avLst/>
          </a:prstGeom>
          <a:solidFill>
            <a:srgbClr val="EAEAEA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327660">
              <a:lnSpc>
                <a:spcPct val="100000"/>
              </a:lnSpc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gainst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law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ell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ive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5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tra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4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fit.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1524000"/>
            <a:ext cx="2255901" cy="312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9201" y="4572000"/>
            <a:ext cx="4572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25</a:t>
            </a:fld>
            <a:endParaRPr spc="-1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094" y="1882806"/>
            <a:ext cx="7559040" cy="225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 commutes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ork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yl</a:t>
            </a:r>
            <a:r>
              <a:rPr sz="2400" spc="-1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c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sts are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$37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nth.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re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eive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entire amount 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efit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ce her commute</a:t>
            </a:r>
            <a:r>
              <a:rPr sz="2400" spc="-5" dirty="0">
                <a:latin typeface="Arial"/>
                <a:cs typeface="Arial"/>
              </a:rPr>
              <a:t> 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2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100">
              <a:latin typeface="Times New Roman"/>
              <a:cs typeface="Times New Roman"/>
            </a:endParaRPr>
          </a:p>
          <a:p>
            <a:pPr marL="718185" indent="-342900">
              <a:lnSpc>
                <a:spcPct val="100000"/>
              </a:lnSpc>
              <a:buClr>
                <a:srgbClr val="000099"/>
              </a:buClr>
              <a:buFont typeface="Wingdings"/>
              <a:buChar char=""/>
              <a:tabLst>
                <a:tab pos="718820" algn="l"/>
              </a:tabLst>
            </a:pPr>
            <a:r>
              <a:rPr sz="2000" b="1" spc="-1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rue</a:t>
            </a:r>
            <a:endParaRPr sz="2000">
              <a:latin typeface="Arial"/>
              <a:cs typeface="Arial"/>
            </a:endParaRPr>
          </a:p>
          <a:p>
            <a:pPr marL="718185" indent="-342900">
              <a:lnSpc>
                <a:spcPct val="100000"/>
              </a:lnSpc>
              <a:spcBef>
                <a:spcPts val="1010"/>
              </a:spcBef>
              <a:buClr>
                <a:srgbClr val="000099"/>
              </a:buClr>
              <a:buFont typeface="Wingdings"/>
              <a:buChar char=""/>
              <a:tabLst>
                <a:tab pos="718820" algn="l"/>
              </a:tabLst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4776" y="3893820"/>
            <a:ext cx="4165091" cy="2670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9625" y="3829050"/>
            <a:ext cx="4143375" cy="264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4798" y="3824287"/>
            <a:ext cx="4152900" cy="2657475"/>
          </a:xfrm>
          <a:custGeom>
            <a:avLst/>
            <a:gdLst/>
            <a:ahLst/>
            <a:cxnLst/>
            <a:rect l="l" t="t" r="r" b="b"/>
            <a:pathLst>
              <a:path w="4152900" h="2657475">
                <a:moveTo>
                  <a:pt x="0" y="2657475"/>
                </a:moveTo>
                <a:lnTo>
                  <a:pt x="4152900" y="2657475"/>
                </a:lnTo>
                <a:lnTo>
                  <a:pt x="4152900" y="0"/>
                </a:lnTo>
                <a:lnTo>
                  <a:pt x="0" y="0"/>
                </a:lnTo>
                <a:lnTo>
                  <a:pt x="0" y="265747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37931" y="6484251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276" y="0"/>
                </a:lnTo>
              </a:path>
            </a:pathLst>
          </a:custGeom>
          <a:ln w="1651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38819" y="6469532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51" y="0"/>
                </a:lnTo>
              </a:path>
            </a:pathLst>
          </a:custGeom>
          <a:ln w="2413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26</a:t>
            </a:fld>
            <a:endParaRPr spc="-1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0" dirty="0">
                <a:solidFill>
                  <a:srgbClr val="FFFFFF"/>
                </a:solidFill>
                <a:latin typeface="Arial"/>
                <a:cs typeface="Arial"/>
              </a:rPr>
              <a:t>Kno</a:t>
            </a:r>
            <a:r>
              <a:rPr i="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i="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i="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i="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i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i="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i="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i="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i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</a:p>
          <a:p>
            <a:pPr marL="12700">
              <a:lnSpc>
                <a:spcPct val="100000"/>
              </a:lnSpc>
            </a:pPr>
            <a:r>
              <a:rPr i="0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2094" y="1886361"/>
            <a:ext cx="7899400" cy="2811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buFont typeface="Wingdings"/>
              <a:buChar char=""/>
              <a:tabLst>
                <a:tab pos="233679" algn="l"/>
              </a:tabLst>
            </a:pPr>
            <a:r>
              <a:rPr sz="2400" spc="-20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 commutes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yl</a:t>
            </a:r>
            <a:r>
              <a:rPr sz="2400" spc="-1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c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sts are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spc="-5" dirty="0">
                <a:latin typeface="Arial"/>
                <a:cs typeface="Arial"/>
              </a:rPr>
              <a:t>$37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nth.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re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eive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entire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amo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nt 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</a:t>
            </a:r>
            <a:r>
              <a:rPr sz="2400" spc="-2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efit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ce 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commute</a:t>
            </a:r>
            <a:r>
              <a:rPr sz="2400" spc="-5" dirty="0">
                <a:latin typeface="Arial"/>
                <a:cs typeface="Arial"/>
              </a:rPr>
              <a:t> 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4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682625">
              <a:lnSpc>
                <a:spcPts val="2365"/>
              </a:lnSpc>
            </a:pPr>
            <a:r>
              <a:rPr sz="2000" b="1" dirty="0">
                <a:solidFill>
                  <a:srgbClr val="375F92"/>
                </a:solidFill>
                <a:latin typeface="Wingdings"/>
                <a:cs typeface="Wingdings"/>
              </a:rPr>
              <a:t></a:t>
            </a:r>
            <a:r>
              <a:rPr sz="2000" b="1" spc="5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75F92"/>
                </a:solidFill>
                <a:latin typeface="Arial"/>
                <a:cs typeface="Arial"/>
              </a:rPr>
              <a:t>False</a:t>
            </a:r>
            <a:endParaRPr sz="2000" dirty="0">
              <a:latin typeface="Arial"/>
              <a:cs typeface="Arial"/>
            </a:endParaRPr>
          </a:p>
          <a:p>
            <a:pPr marL="148590" marR="5080">
              <a:lnSpc>
                <a:spcPct val="100000"/>
              </a:lnSpc>
              <a:spcBef>
                <a:spcPts val="795"/>
              </a:spcBef>
              <a:tabLst>
                <a:tab pos="4711700" algn="l"/>
              </a:tabLst>
            </a:pP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ede</a:t>
            </a:r>
            <a:r>
              <a:rPr sz="2000" b="1" spc="-5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al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ernme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 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ermit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up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$</a:t>
            </a:r>
            <a:r>
              <a:rPr lang="en-US" sz="2000" b="1" dirty="0">
                <a:latin typeface="Calibri"/>
                <a:cs typeface="Calibri"/>
              </a:rPr>
              <a:t>255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</a:t>
            </a:r>
            <a:r>
              <a:rPr sz="2000" b="1" spc="2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-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35" dirty="0">
                <a:latin typeface="Calibri"/>
                <a:cs typeface="Calibri"/>
              </a:rPr>
              <a:t>x</a:t>
            </a:r>
            <a:r>
              <a:rPr sz="2000" b="1" dirty="0">
                <a:latin typeface="Calibri"/>
                <a:cs typeface="Calibri"/>
              </a:rPr>
              <a:t>able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ansit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fit 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5" dirty="0">
                <a:latin typeface="Calibri"/>
                <a:cs typeface="Calibri"/>
              </a:rPr>
              <a:t> mas</a:t>
            </a:r>
            <a:r>
              <a:rPr sz="2000" b="1" dirty="0">
                <a:latin typeface="Calibri"/>
                <a:cs typeface="Calibri"/>
              </a:rPr>
              <a:t>s t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anspor</a:t>
            </a:r>
            <a:r>
              <a:rPr sz="2000" b="1" spc="-30" dirty="0">
                <a:latin typeface="Calibri"/>
                <a:cs typeface="Calibri"/>
              </a:rPr>
              <a:t>ta</a:t>
            </a:r>
            <a:r>
              <a:rPr sz="2000" b="1" dirty="0">
                <a:latin typeface="Calibri"/>
                <a:cs typeface="Calibri"/>
              </a:rPr>
              <a:t>tion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ommuting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ts.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em</a:t>
            </a:r>
            <a:r>
              <a:rPr sz="2000" b="1" dirty="0">
                <a:latin typeface="Calibri"/>
                <a:cs typeface="Calibri"/>
              </a:rPr>
              <a:t>pl</a:t>
            </a:r>
            <a:r>
              <a:rPr sz="2000" b="1" spc="-15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y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 the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amou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 </a:t>
            </a:r>
            <a:r>
              <a:rPr sz="2000" b="1" spc="5" dirty="0">
                <a:latin typeface="Calibri"/>
                <a:cs typeface="Calibri"/>
              </a:rPr>
              <a:t>$</a:t>
            </a:r>
            <a:r>
              <a:rPr sz="2000" b="1" dirty="0">
                <a:latin typeface="Calibri"/>
                <a:cs typeface="Calibri"/>
              </a:rPr>
              <a:t>25</a:t>
            </a:r>
            <a:r>
              <a:rPr lang="en-US" sz="2000" b="1" dirty="0">
                <a:latin typeface="Calibri"/>
                <a:cs typeface="Calibri"/>
              </a:rPr>
              <a:t>5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70" dirty="0">
                <a:latin typeface="Calibri"/>
                <a:cs typeface="Calibri"/>
              </a:rPr>
              <a:t>“</a:t>
            </a:r>
            <a:r>
              <a:rPr sz="2000" b="1" dirty="0">
                <a:latin typeface="Calibri"/>
                <a:cs typeface="Calibri"/>
              </a:rPr>
              <a:t>out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 po</a:t>
            </a:r>
            <a:r>
              <a:rPr lang="en-US" sz="2000" b="1" dirty="0">
                <a:latin typeface="Calibri"/>
                <a:cs typeface="Calibri"/>
              </a:rPr>
              <a:t>cket”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575" y="5791200"/>
            <a:ext cx="4600575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27</a:t>
            </a:fld>
            <a:endParaRPr spc="-1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466055"/>
            <a:ext cx="3795395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ts val="28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rah rides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carpo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lang="en-US" sz="2400" b="1" dirty="0">
                <a:latin typeface="Arial"/>
                <a:cs typeface="Arial"/>
              </a:rPr>
              <a:t>.  She is eligible to receive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tran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efi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112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1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rue</a:t>
            </a:r>
            <a:endParaRPr sz="2000" dirty="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False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0" y="2895600"/>
            <a:ext cx="3257550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10" dirty="0"/>
              <a:t>2</a:t>
            </a:r>
            <a:r>
              <a:rPr spc="-15" dirty="0"/>
              <a:t>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i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2895600"/>
            <a:ext cx="3257550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1862" y="2743200"/>
            <a:ext cx="457200" cy="40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9704" y="3808476"/>
            <a:ext cx="7860792" cy="1581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836" y="3767328"/>
            <a:ext cx="7936992" cy="1740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4286" y="1466055"/>
            <a:ext cx="3795395" cy="162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ts val="28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rah rides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carpo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l. </a:t>
            </a:r>
            <a:r>
              <a:rPr lang="en-US" sz="2400" b="1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tran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efi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.</a:t>
            </a:r>
          </a:p>
          <a:p>
            <a:pPr marL="705485" lvl="1" indent="-342265">
              <a:lnSpc>
                <a:spcPct val="100000"/>
              </a:lnSpc>
              <a:spcBef>
                <a:spcPts val="112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11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rue</a:t>
            </a:r>
            <a:endParaRPr sz="2000" dirty="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False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52862" y="1466055"/>
            <a:ext cx="355155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She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ligible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receive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3738498"/>
            <a:ext cx="7848600" cy="1569720"/>
          </a:xfrm>
          <a:prstGeom prst="rect">
            <a:avLst/>
          </a:prstGeom>
          <a:solidFill>
            <a:srgbClr val="EAEAEA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294640">
              <a:lnSpc>
                <a:spcPct val="100000"/>
              </a:lnSpc>
              <a:tabLst>
                <a:tab pos="4234815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Fe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eral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7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ransit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nefit</a:t>
            </a:r>
            <a:r>
              <a:rPr sz="24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 federal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mplo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ees </a:t>
            </a:r>
            <a:r>
              <a:rPr sz="2400" b="1" spc="5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ch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commute using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mass</a:t>
            </a:r>
            <a:r>
              <a:rPr sz="2400" b="1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tran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 commuter high</a:t>
            </a:r>
            <a:r>
              <a:rPr sz="2400" b="1" spc="25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ehicle.	This</a:t>
            </a:r>
            <a:r>
              <a:rPr sz="24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includes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bu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, rail, li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gh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rail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authorized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va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pool.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10" dirty="0"/>
              <a:t>3</a:t>
            </a:r>
            <a:r>
              <a:rPr spc="-15" dirty="0"/>
              <a:t>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ground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0775" y="1466055"/>
            <a:ext cx="4287520" cy="4611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Pr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ram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History</a:t>
            </a:r>
            <a:endParaRPr sz="2400" dirty="0">
              <a:latin typeface="Arial"/>
              <a:cs typeface="Arial"/>
            </a:endParaRPr>
          </a:p>
          <a:p>
            <a:pPr marL="587375" lvl="1" indent="-224154">
              <a:lnSpc>
                <a:spcPct val="100000"/>
              </a:lnSpc>
              <a:spcBef>
                <a:spcPts val="605"/>
              </a:spcBef>
              <a:buClr>
                <a:srgbClr val="000099"/>
              </a:buClr>
              <a:buFont typeface="Wingdings"/>
              <a:buChar char=""/>
              <a:tabLst>
                <a:tab pos="588010" algn="l"/>
              </a:tabLst>
            </a:pP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1991</a:t>
            </a:r>
            <a:r>
              <a:rPr sz="2000" b="1" spc="-4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-</a:t>
            </a:r>
            <a:r>
              <a:rPr sz="2000" b="1" spc="-2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Federal</a:t>
            </a:r>
            <a:r>
              <a:rPr sz="2000" b="1" spc="-6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2517D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rans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t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593090">
              <a:lnSpc>
                <a:spcPct val="100000"/>
              </a:lnSpc>
            </a:pP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Ad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mi</a:t>
            </a:r>
            <a:r>
              <a:rPr sz="2000" b="1" spc="-15" dirty="0">
                <a:solidFill>
                  <a:srgbClr val="2517D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istr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ti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n</a:t>
            </a:r>
            <a:r>
              <a:rPr sz="2000" b="1" spc="-9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p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pro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ram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587375" lvl="1" indent="-224154">
              <a:lnSpc>
                <a:spcPct val="100000"/>
              </a:lnSpc>
              <a:spcBef>
                <a:spcPts val="500"/>
              </a:spcBef>
              <a:buClr>
                <a:srgbClr val="000099"/>
              </a:buClr>
              <a:buFont typeface="Wingdings"/>
              <a:buChar char=""/>
              <a:tabLst>
                <a:tab pos="588010" algn="l"/>
              </a:tabLst>
            </a:pP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1993</a:t>
            </a:r>
            <a:r>
              <a:rPr sz="2000" b="1" spc="-4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-</a:t>
            </a:r>
            <a:r>
              <a:rPr sz="2000" b="1" spc="-2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Clean</a:t>
            </a:r>
            <a:r>
              <a:rPr sz="2000" b="1" spc="-9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Air</a:t>
            </a:r>
            <a:r>
              <a:rPr sz="2000" b="1" spc="-2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n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tiati</a:t>
            </a:r>
            <a:r>
              <a:rPr sz="2000" b="1" spc="-45" dirty="0">
                <a:solidFill>
                  <a:srgbClr val="2517D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es</a:t>
            </a:r>
            <a:r>
              <a:rPr sz="2000" b="1" spc="-12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Act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587375" marR="143510" lvl="1" indent="-224154">
              <a:lnSpc>
                <a:spcPct val="100000"/>
              </a:lnSpc>
              <a:spcBef>
                <a:spcPts val="490"/>
              </a:spcBef>
              <a:buClr>
                <a:srgbClr val="000099"/>
              </a:buClr>
              <a:buFont typeface="Wingdings"/>
              <a:buChar char=""/>
              <a:tabLst>
                <a:tab pos="588010" algn="l"/>
              </a:tabLst>
            </a:pP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2000</a:t>
            </a:r>
            <a:r>
              <a:rPr sz="2000" b="1" spc="-4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-</a:t>
            </a:r>
            <a:r>
              <a:rPr sz="2000" b="1" spc="-2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Federal</a:t>
            </a:r>
            <a:r>
              <a:rPr sz="2000" b="1" spc="-5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2517DF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orkforce </a:t>
            </a:r>
            <a:r>
              <a:rPr sz="2000" b="1" spc="-110" dirty="0">
                <a:solidFill>
                  <a:srgbClr val="2517D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ransportation</a:t>
            </a:r>
            <a:r>
              <a:rPr sz="2000" b="1" spc="-9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Fringe</a:t>
            </a:r>
            <a:r>
              <a:rPr sz="2000" b="1" spc="-4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Benefit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587375" lvl="1" indent="-224154">
              <a:lnSpc>
                <a:spcPct val="100000"/>
              </a:lnSpc>
              <a:spcBef>
                <a:spcPts val="505"/>
              </a:spcBef>
              <a:buClr>
                <a:srgbClr val="000099"/>
              </a:buClr>
              <a:buFont typeface="Wingdings"/>
              <a:buChar char=""/>
              <a:tabLst>
                <a:tab pos="588010" algn="l"/>
              </a:tabLst>
            </a:pP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2005</a:t>
            </a:r>
            <a:r>
              <a:rPr sz="2000" b="1" spc="-4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-</a:t>
            </a:r>
            <a:r>
              <a:rPr sz="2000" b="1" spc="-2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AFE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T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A-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LU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595"/>
              </a:spcBef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Eligibil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ty</a:t>
            </a:r>
            <a:endParaRPr sz="2400" dirty="0">
              <a:latin typeface="Arial"/>
              <a:cs typeface="Arial"/>
            </a:endParaRPr>
          </a:p>
          <a:p>
            <a:pPr marL="587375" lvl="1" indent="-224154">
              <a:lnSpc>
                <a:spcPct val="100000"/>
              </a:lnSpc>
              <a:spcBef>
                <a:spcPts val="605"/>
              </a:spcBef>
              <a:buClr>
                <a:srgbClr val="000099"/>
              </a:buClr>
              <a:buFont typeface="Wingdings"/>
              <a:buChar char=""/>
              <a:tabLst>
                <a:tab pos="588010" algn="l"/>
              </a:tabLst>
            </a:pP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All</a:t>
            </a:r>
            <a:r>
              <a:rPr sz="2000" b="1" spc="-3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lang="en-US" sz="2000" b="1" spc="-30" dirty="0">
                <a:solidFill>
                  <a:srgbClr val="2517DF"/>
                </a:solidFill>
                <a:latin typeface="Arial"/>
                <a:cs typeface="Arial"/>
              </a:rPr>
              <a:t>BOP</a:t>
            </a:r>
            <a:r>
              <a:rPr sz="2000" b="1" spc="-2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pl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o</a:t>
            </a:r>
            <a:r>
              <a:rPr sz="2000" b="1" spc="-65" dirty="0">
                <a:solidFill>
                  <a:srgbClr val="2517DF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ees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95" dirty="0">
                <a:solidFill>
                  <a:srgbClr val="2517DF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o</a:t>
            </a:r>
            <a:r>
              <a:rPr sz="2000" b="1" spc="-25" dirty="0">
                <a:solidFill>
                  <a:srgbClr val="2517D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king</a:t>
            </a:r>
            <a:r>
              <a:rPr sz="2000" b="1" spc="-9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in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587375">
              <a:lnSpc>
                <a:spcPct val="100000"/>
              </a:lnSpc>
            </a:pP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full</a:t>
            </a:r>
            <a:r>
              <a:rPr sz="2000" b="1" spc="-6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r</a:t>
            </a:r>
            <a:r>
              <a:rPr sz="2000" b="1" spc="-3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part</a:t>
            </a:r>
            <a:r>
              <a:rPr sz="2000" b="1" spc="-4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e</a:t>
            </a:r>
            <a:r>
              <a:rPr sz="2000" b="1" spc="-5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d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sta</a:t>
            </a:r>
            <a:r>
              <a:rPr sz="2000" b="1" spc="5" dirty="0">
                <a:solidFill>
                  <a:srgbClr val="2517DF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us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  <a:p>
            <a:pPr marL="587375" marR="5080" lvl="1" indent="-224154">
              <a:lnSpc>
                <a:spcPct val="100000"/>
              </a:lnSpc>
              <a:spcBef>
                <a:spcPts val="500"/>
              </a:spcBef>
              <a:buClr>
                <a:srgbClr val="000099"/>
              </a:buClr>
              <a:buFont typeface="Wingdings"/>
              <a:buChar char=""/>
              <a:tabLst>
                <a:tab pos="588010" algn="l"/>
              </a:tabLst>
            </a:pP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All</a:t>
            </a:r>
            <a:r>
              <a:rPr sz="2000" b="1" spc="-3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lang="en-US" sz="2000" b="1" spc="-30" dirty="0">
                <a:solidFill>
                  <a:srgbClr val="2517DF"/>
                </a:solidFill>
                <a:latin typeface="Arial"/>
                <a:cs typeface="Arial"/>
              </a:rPr>
              <a:t>BOP</a:t>
            </a:r>
            <a:r>
              <a:rPr sz="2000" b="1" spc="-2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interns</a:t>
            </a:r>
            <a:r>
              <a:rPr sz="2000" b="1" spc="-5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2517D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ol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u</a:t>
            </a:r>
            <a:r>
              <a:rPr sz="2000" b="1" spc="-15" dirty="0">
                <a:solidFill>
                  <a:srgbClr val="2517D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teers </a:t>
            </a:r>
            <a:r>
              <a:rPr sz="2000" b="1" spc="45" dirty="0">
                <a:solidFill>
                  <a:srgbClr val="2517DF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2517D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k</a:t>
            </a:r>
            <a:r>
              <a:rPr sz="2000" b="1" spc="-30" dirty="0">
                <a:solidFill>
                  <a:srgbClr val="2517DF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2517D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g</a:t>
            </a:r>
            <a:r>
              <a:rPr sz="2000" b="1" spc="-8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517D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n</a:t>
            </a:r>
            <a:r>
              <a:rPr sz="2000" b="1" spc="-20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non</a:t>
            </a:r>
            <a:r>
              <a:rPr sz="2000" b="1" spc="-1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paid</a:t>
            </a:r>
            <a:r>
              <a:rPr sz="2000" b="1" spc="-3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517DF"/>
                </a:solidFill>
                <a:latin typeface="Arial"/>
                <a:cs typeface="Arial"/>
              </a:rPr>
              <a:t>status</a:t>
            </a:r>
            <a:endParaRPr sz="2000" dirty="0">
              <a:solidFill>
                <a:srgbClr val="2517D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691" y="1589532"/>
            <a:ext cx="2932175" cy="3983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112" y="1524000"/>
            <a:ext cx="2909824" cy="396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" y="1519174"/>
            <a:ext cx="2919730" cy="3971925"/>
          </a:xfrm>
          <a:custGeom>
            <a:avLst/>
            <a:gdLst/>
            <a:ahLst/>
            <a:cxnLst/>
            <a:rect l="l" t="t" r="r" b="b"/>
            <a:pathLst>
              <a:path w="2919729" h="3971925">
                <a:moveTo>
                  <a:pt x="0" y="3971925"/>
                </a:moveTo>
                <a:lnTo>
                  <a:pt x="2919349" y="3971925"/>
                </a:lnTo>
                <a:lnTo>
                  <a:pt x="2919349" y="0"/>
                </a:lnTo>
                <a:lnTo>
                  <a:pt x="0" y="0"/>
                </a:lnTo>
                <a:lnTo>
                  <a:pt x="0" y="3971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000" y="5791200"/>
            <a:ext cx="1981200" cy="947419"/>
          </a:xfrm>
          <a:custGeom>
            <a:avLst/>
            <a:gdLst/>
            <a:ahLst/>
            <a:cxnLst/>
            <a:rect l="l" t="t" r="r" b="b"/>
            <a:pathLst>
              <a:path w="1981200" h="947420">
                <a:moveTo>
                  <a:pt x="0" y="947153"/>
                </a:moveTo>
                <a:lnTo>
                  <a:pt x="1981200" y="947153"/>
                </a:lnTo>
                <a:lnTo>
                  <a:pt x="1981200" y="0"/>
                </a:lnTo>
                <a:lnTo>
                  <a:pt x="0" y="0"/>
                </a:lnTo>
                <a:lnTo>
                  <a:pt x="0" y="947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10" imgW="88306275" imgH="88306275" progId="">
                  <p:embed/>
                </p:oleObj>
              </mc:Choice>
              <mc:Fallback>
                <p:oleObj r:id="rId10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465547"/>
            <a:ext cx="7778750" cy="235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ct val="99100"/>
              </a:lnSpc>
              <a:buSzPct val="118750"/>
              <a:buFont typeface="Arial"/>
              <a:buChar char="•"/>
              <a:tabLst>
                <a:tab pos="248920" algn="l"/>
                <a:tab pos="2042795" algn="l"/>
              </a:tabLst>
            </a:pPr>
            <a:r>
              <a:rPr sz="2400" b="1" dirty="0">
                <a:latin typeface="Arial"/>
                <a:cs typeface="Arial"/>
              </a:rPr>
              <a:t>Alicia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rides ma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s transit and</a:t>
            </a:r>
            <a:r>
              <a:rPr sz="2400" b="1" spc="-15" dirty="0">
                <a:latin typeface="Arial"/>
                <a:cs typeface="Arial"/>
              </a:rPr>
              <a:t> p</a:t>
            </a:r>
            <a:r>
              <a:rPr sz="2400" b="1" dirty="0">
                <a:latin typeface="Arial"/>
                <a:cs typeface="Arial"/>
              </a:rPr>
              <a:t>arks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ne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 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stat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on.	She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includ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arking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fees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 com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tation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monthly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commuting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t.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he is right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this.</a:t>
            </a:r>
            <a:endParaRPr sz="240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1200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1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rue</a:t>
            </a:r>
            <a:endParaRPr sz="200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3465576"/>
            <a:ext cx="4000500" cy="2992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6077013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30</a:t>
            </a:fld>
            <a:endParaRPr spc="-1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i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600" y="3465576"/>
            <a:ext cx="4000500" cy="2992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904" y="4108703"/>
            <a:ext cx="7860792" cy="195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036" y="4067555"/>
            <a:ext cx="7510272" cy="2106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4286" y="1465547"/>
            <a:ext cx="7778750" cy="235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ct val="99100"/>
              </a:lnSpc>
              <a:buSzPct val="118750"/>
              <a:buFont typeface="Arial"/>
              <a:buChar char="•"/>
              <a:tabLst>
                <a:tab pos="248920" algn="l"/>
                <a:tab pos="2042795" algn="l"/>
              </a:tabLst>
            </a:pPr>
            <a:r>
              <a:rPr sz="2400" b="1" dirty="0">
                <a:latin typeface="Arial"/>
                <a:cs typeface="Arial"/>
              </a:rPr>
              <a:t>Alicia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rides ma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s transit and</a:t>
            </a:r>
            <a:r>
              <a:rPr sz="2400" b="1" spc="-15" dirty="0">
                <a:latin typeface="Arial"/>
                <a:cs typeface="Arial"/>
              </a:rPr>
              <a:t> p</a:t>
            </a:r>
            <a:r>
              <a:rPr sz="2400" b="1" dirty="0">
                <a:latin typeface="Arial"/>
                <a:cs typeface="Arial"/>
              </a:rPr>
              <a:t>arks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ne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 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stat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on.	She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includ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arking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fees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 com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tation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monthly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commuting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t.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he is right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this.</a:t>
            </a:r>
            <a:endParaRPr sz="240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1200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11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rue</a:t>
            </a:r>
            <a:endParaRPr sz="200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994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0" y="4038549"/>
            <a:ext cx="7848600" cy="1939289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706755">
              <a:lnSpc>
                <a:spcPct val="100000"/>
              </a:lnSpc>
              <a:tabLst>
                <a:tab pos="6638290" algn="l"/>
              </a:tabLst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eral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7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ran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nefit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pro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sol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ly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ho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-</a:t>
            </a:r>
            <a:r>
              <a:rPr sz="2400" b="1" spc="4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-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home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mmute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le using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mass</a:t>
            </a:r>
            <a:r>
              <a:rPr sz="24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tran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portat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on.</a:t>
            </a:r>
            <a:r>
              <a:rPr sz="2400" b="1" spc="-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Any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other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of	the be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efit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ac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ion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ble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as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f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aud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,</a:t>
            </a:r>
            <a:r>
              <a:rPr sz="24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aste,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or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ab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r>
              <a:rPr sz="24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fed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ral funds.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1862" y="3465576"/>
            <a:ext cx="4572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000" y="6077013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31</a:t>
            </a:fld>
            <a:endParaRPr spc="-1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438376"/>
            <a:ext cx="7996555" cy="3552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ts val="259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Melinda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ha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me to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reem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w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th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er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rvisor 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5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ork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office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3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spc="-6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 tele</a:t>
            </a:r>
            <a:r>
              <a:rPr sz="2400" b="1" spc="4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ork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 </a:t>
            </a:r>
            <a:r>
              <a:rPr sz="2400" b="1" spc="-5" dirty="0">
                <a:latin typeface="Arial"/>
                <a:cs typeface="Arial"/>
              </a:rPr>
              <a:t>da</a:t>
            </a:r>
            <a:r>
              <a:rPr sz="2400" b="1" spc="-6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 </a:t>
            </a:r>
            <a:r>
              <a:rPr sz="2400" b="1" spc="55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ee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indefinite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spc="-23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.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urrently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receives</a:t>
            </a:r>
            <a:endParaRPr sz="2400" dirty="0">
              <a:latin typeface="Arial"/>
              <a:cs typeface="Arial"/>
            </a:endParaRPr>
          </a:p>
          <a:p>
            <a:pPr marL="248285">
              <a:lnSpc>
                <a:spcPts val="2415"/>
              </a:lnSpc>
            </a:pPr>
            <a:r>
              <a:rPr sz="2400" b="1" spc="-5" dirty="0">
                <a:latin typeface="Arial"/>
                <a:cs typeface="Arial"/>
              </a:rPr>
              <a:t>$2</a:t>
            </a:r>
            <a:r>
              <a:rPr sz="2400" b="1" spc="-15" dirty="0">
                <a:latin typeface="Arial"/>
                <a:cs typeface="Arial"/>
              </a:rPr>
              <a:t>5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60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ee</a:t>
            </a:r>
            <a:r>
              <a:rPr sz="2400" b="1" dirty="0">
                <a:latin typeface="Arial"/>
                <a:cs typeface="Arial"/>
              </a:rPr>
              <a:t>k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tran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.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correct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rse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endParaRPr sz="2400" dirty="0">
              <a:latin typeface="Arial"/>
              <a:cs typeface="Arial"/>
            </a:endParaRPr>
          </a:p>
          <a:p>
            <a:pPr marL="248285">
              <a:lnSpc>
                <a:spcPts val="2745"/>
              </a:lnSpc>
            </a:pP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tion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5" dirty="0">
                <a:latin typeface="Arial"/>
                <a:cs typeface="Arial"/>
              </a:rPr>
              <a:t>as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 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this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ch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ng</a:t>
            </a:r>
            <a:r>
              <a:rPr sz="2400" b="1" dirty="0">
                <a:latin typeface="Arial"/>
                <a:cs typeface="Arial"/>
              </a:rPr>
              <a:t>e 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 sch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066800" lvl="1" indent="-703580">
              <a:lnSpc>
                <a:spcPct val="100000"/>
              </a:lnSpc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Thank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her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super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isor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for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hi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/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her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understanding.</a:t>
            </a:r>
            <a:endParaRPr sz="2000" dirty="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69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lang="en-US" sz="2000" b="1" dirty="0">
                <a:solidFill>
                  <a:srgbClr val="000099"/>
                </a:solidFill>
                <a:latin typeface="Arial"/>
                <a:cs typeface="Arial"/>
              </a:rPr>
              <a:t>    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B.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Conti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ue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cl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her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transit</a:t>
            </a:r>
            <a:r>
              <a:rPr sz="2000" b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hou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change.</a:t>
            </a:r>
            <a:endParaRPr sz="2000" dirty="0">
              <a:latin typeface="Arial"/>
              <a:cs typeface="Arial"/>
            </a:endParaRPr>
          </a:p>
          <a:p>
            <a:pPr marL="1066800" marR="878840" lvl="1" indent="-703580">
              <a:lnSpc>
                <a:spcPts val="2210"/>
              </a:lnSpc>
              <a:spcBef>
                <a:spcPts val="103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Upda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her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transit</a:t>
            </a:r>
            <a:r>
              <a:rPr sz="20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bene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appl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ca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ion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reflect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her n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com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uting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expens</a:t>
            </a:r>
            <a:r>
              <a:rPr sz="2000" b="1" spc="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32</a:t>
            </a:fld>
            <a:endParaRPr spc="-1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i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1862" y="3944873"/>
            <a:ext cx="457200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703" y="4953000"/>
            <a:ext cx="7251192" cy="84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3836" y="4911852"/>
            <a:ext cx="6995159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ts val="259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dirty="0"/>
              <a:t>Melin</a:t>
            </a:r>
            <a:r>
              <a:rPr spc="-10" dirty="0"/>
              <a:t>d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ha</a:t>
            </a:r>
            <a:r>
              <a:rPr dirty="0"/>
              <a:t>s c</a:t>
            </a:r>
            <a:r>
              <a:rPr spc="-10" dirty="0"/>
              <a:t>o</a:t>
            </a:r>
            <a:r>
              <a:rPr dirty="0"/>
              <a:t>me to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</a:t>
            </a:r>
            <a:r>
              <a:rPr spc="-25" dirty="0"/>
              <a:t> </a:t>
            </a:r>
            <a:r>
              <a:rPr dirty="0"/>
              <a:t>a</a:t>
            </a:r>
            <a:r>
              <a:rPr spc="-10" dirty="0"/>
              <a:t>g</a:t>
            </a:r>
            <a:r>
              <a:rPr dirty="0"/>
              <a:t>r</a:t>
            </a:r>
            <a:r>
              <a:rPr spc="-5" dirty="0"/>
              <a:t>e</a:t>
            </a:r>
            <a:r>
              <a:rPr spc="-20" dirty="0"/>
              <a:t>e</a:t>
            </a:r>
            <a:r>
              <a:rPr dirty="0"/>
              <a:t>me</a:t>
            </a:r>
            <a:r>
              <a:rPr spc="-10" dirty="0"/>
              <a:t>n</a:t>
            </a:r>
            <a:r>
              <a:rPr dirty="0"/>
              <a:t>t</a:t>
            </a:r>
            <a:r>
              <a:rPr spc="30" dirty="0"/>
              <a:t> </a:t>
            </a:r>
            <a:r>
              <a:rPr spc="45" dirty="0"/>
              <a:t>w</a:t>
            </a:r>
            <a:r>
              <a:rPr dirty="0"/>
              <a:t>ith</a:t>
            </a:r>
            <a:r>
              <a:rPr spc="-95" dirty="0"/>
              <a:t> </a:t>
            </a:r>
            <a:r>
              <a:rPr dirty="0"/>
              <a:t>HR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20" dirty="0"/>
              <a:t>h</a:t>
            </a:r>
            <a:r>
              <a:rPr dirty="0"/>
              <a:t>er </a:t>
            </a:r>
            <a:r>
              <a:rPr spc="-5" dirty="0"/>
              <a:t>s</a:t>
            </a:r>
            <a:r>
              <a:rPr spc="-15" dirty="0"/>
              <a:t>u</a:t>
            </a:r>
            <a:r>
              <a:rPr spc="-5" dirty="0"/>
              <a:t>p</a:t>
            </a:r>
            <a:r>
              <a:rPr spc="-15" dirty="0"/>
              <a:t>e</a:t>
            </a:r>
            <a:r>
              <a:rPr dirty="0"/>
              <a:t>rvisor </a:t>
            </a:r>
            <a:r>
              <a:rPr spc="5" dirty="0"/>
              <a:t>t</a:t>
            </a:r>
            <a:r>
              <a:rPr dirty="0"/>
              <a:t>o</a:t>
            </a:r>
            <a:r>
              <a:rPr spc="-20" dirty="0"/>
              <a:t> </a:t>
            </a:r>
            <a:r>
              <a:rPr spc="50" dirty="0"/>
              <a:t>w</a:t>
            </a:r>
            <a:r>
              <a:rPr dirty="0"/>
              <a:t>ork</a:t>
            </a:r>
            <a:r>
              <a:rPr spc="-7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office</a:t>
            </a:r>
            <a:r>
              <a:rPr spc="-30" dirty="0"/>
              <a:t> </a:t>
            </a:r>
            <a:r>
              <a:rPr dirty="0"/>
              <a:t>3</a:t>
            </a:r>
            <a:r>
              <a:rPr spc="-10" dirty="0"/>
              <a:t> </a:t>
            </a:r>
            <a:r>
              <a:rPr spc="-5" dirty="0"/>
              <a:t>d</a:t>
            </a:r>
            <a:r>
              <a:rPr spc="-15" dirty="0"/>
              <a:t>a</a:t>
            </a:r>
            <a:r>
              <a:rPr spc="-65" dirty="0"/>
              <a:t>y</a:t>
            </a:r>
            <a:r>
              <a:rPr dirty="0"/>
              <a:t>s</a:t>
            </a:r>
            <a:r>
              <a:rPr spc="75" dirty="0"/>
              <a:t> </a:t>
            </a:r>
            <a:r>
              <a:rPr spc="-5" dirty="0"/>
              <a:t>a</a:t>
            </a:r>
            <a:r>
              <a:rPr spc="-15" dirty="0"/>
              <a:t>n</a:t>
            </a:r>
            <a:r>
              <a:rPr dirty="0"/>
              <a:t>d tele</a:t>
            </a:r>
            <a:r>
              <a:rPr spc="40" dirty="0"/>
              <a:t>w</a:t>
            </a:r>
            <a:r>
              <a:rPr dirty="0"/>
              <a:t>ork</a:t>
            </a:r>
            <a:r>
              <a:rPr spc="-70" dirty="0"/>
              <a:t> </a:t>
            </a:r>
            <a:r>
              <a:rPr dirty="0"/>
              <a:t>2 </a:t>
            </a:r>
            <a:r>
              <a:rPr spc="-5" dirty="0"/>
              <a:t>da</a:t>
            </a:r>
            <a:r>
              <a:rPr spc="-65" dirty="0"/>
              <a:t>y</a:t>
            </a:r>
            <a:r>
              <a:rPr dirty="0"/>
              <a:t>s</a:t>
            </a:r>
            <a:r>
              <a:rPr spc="50" dirty="0"/>
              <a:t> </a:t>
            </a:r>
            <a:r>
              <a:rPr dirty="0"/>
              <a:t>per </a:t>
            </a:r>
            <a:r>
              <a:rPr spc="55" dirty="0"/>
              <a:t>w</a:t>
            </a:r>
            <a:r>
              <a:rPr spc="-5" dirty="0"/>
              <a:t>ee</a:t>
            </a:r>
            <a:r>
              <a:rPr dirty="0"/>
              <a:t>k</a:t>
            </a:r>
            <a:r>
              <a:rPr spc="-60" dirty="0"/>
              <a:t> </a:t>
            </a:r>
            <a:r>
              <a:rPr dirty="0"/>
              <a:t>indefinite</a:t>
            </a:r>
            <a:r>
              <a:rPr spc="5" dirty="0"/>
              <a:t>l</a:t>
            </a:r>
            <a:r>
              <a:rPr spc="-55" dirty="0"/>
              <a:t>y</a:t>
            </a:r>
            <a:r>
              <a:rPr dirty="0"/>
              <a:t>.</a:t>
            </a:r>
            <a:r>
              <a:rPr spc="-30" dirty="0"/>
              <a:t> </a:t>
            </a:r>
            <a:r>
              <a:rPr dirty="0"/>
              <a:t>She</a:t>
            </a:r>
            <a:r>
              <a:rPr spc="-20" dirty="0"/>
              <a:t> </a:t>
            </a:r>
            <a:r>
              <a:rPr spc="-15" dirty="0"/>
              <a:t>c</a:t>
            </a:r>
            <a:r>
              <a:rPr dirty="0"/>
              <a:t>urrently</a:t>
            </a:r>
            <a:r>
              <a:rPr spc="-15" dirty="0"/>
              <a:t> </a:t>
            </a:r>
            <a:r>
              <a:rPr dirty="0"/>
              <a:t>receives</a:t>
            </a:r>
          </a:p>
          <a:p>
            <a:pPr marL="248285">
              <a:lnSpc>
                <a:spcPts val="2415"/>
              </a:lnSpc>
            </a:pPr>
            <a:r>
              <a:rPr spc="-5" dirty="0"/>
              <a:t>$2</a:t>
            </a:r>
            <a:r>
              <a:rPr spc="-15" dirty="0"/>
              <a:t>5</a:t>
            </a:r>
            <a:r>
              <a:rPr dirty="0"/>
              <a:t>/</a:t>
            </a:r>
            <a:r>
              <a:rPr spc="60" dirty="0"/>
              <a:t>w</a:t>
            </a:r>
            <a:r>
              <a:rPr spc="-5" dirty="0"/>
              <a:t>ee</a:t>
            </a:r>
            <a:r>
              <a:rPr dirty="0"/>
              <a:t>k</a:t>
            </a:r>
            <a:r>
              <a:rPr spc="-5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tran</a:t>
            </a:r>
            <a:r>
              <a:rPr spc="-10" dirty="0"/>
              <a:t>s</a:t>
            </a:r>
            <a:r>
              <a:rPr dirty="0"/>
              <a:t>it</a:t>
            </a:r>
            <a:r>
              <a:rPr spc="-20" dirty="0"/>
              <a:t> </a:t>
            </a:r>
            <a:r>
              <a:rPr spc="-5" dirty="0"/>
              <a:t>be</a:t>
            </a:r>
            <a:r>
              <a:rPr spc="-15" dirty="0"/>
              <a:t>n</a:t>
            </a:r>
            <a:r>
              <a:rPr dirty="0"/>
              <a:t>ef</a:t>
            </a:r>
            <a:r>
              <a:rPr spc="5" dirty="0"/>
              <a:t>i</a:t>
            </a:r>
            <a:r>
              <a:rPr dirty="0"/>
              <a:t>t</a:t>
            </a:r>
            <a:r>
              <a:rPr spc="-5" dirty="0"/>
              <a:t>s</a:t>
            </a:r>
            <a:r>
              <a:rPr dirty="0"/>
              <a:t>.</a:t>
            </a:r>
            <a:r>
              <a:rPr spc="-3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correct</a:t>
            </a:r>
            <a:r>
              <a:rPr spc="15" dirty="0"/>
              <a:t> </a:t>
            </a:r>
            <a:r>
              <a:rPr spc="-5" dirty="0"/>
              <a:t>co</a:t>
            </a:r>
            <a:r>
              <a:rPr spc="-15" dirty="0"/>
              <a:t>u</a:t>
            </a:r>
            <a:r>
              <a:rPr dirty="0"/>
              <a:t>rse</a:t>
            </a:r>
            <a:r>
              <a:rPr spc="10" dirty="0"/>
              <a:t> </a:t>
            </a:r>
            <a:r>
              <a:rPr dirty="0"/>
              <a:t>of</a:t>
            </a:r>
          </a:p>
          <a:p>
            <a:pPr marL="248285">
              <a:lnSpc>
                <a:spcPts val="2745"/>
              </a:lnSpc>
            </a:pPr>
            <a:r>
              <a:rPr dirty="0"/>
              <a:t>a</a:t>
            </a:r>
            <a:r>
              <a:rPr spc="-10" dirty="0"/>
              <a:t>c</a:t>
            </a:r>
            <a:r>
              <a:rPr dirty="0"/>
              <a:t>tion</a:t>
            </a:r>
            <a:r>
              <a:rPr spc="-15" dirty="0"/>
              <a:t> </a:t>
            </a:r>
            <a:r>
              <a:rPr spc="-20" dirty="0"/>
              <a:t>b</a:t>
            </a:r>
            <a:r>
              <a:rPr spc="-5" dirty="0"/>
              <a:t>as</a:t>
            </a:r>
            <a:r>
              <a:rPr spc="-20" dirty="0"/>
              <a:t>e</a:t>
            </a:r>
            <a:r>
              <a:rPr dirty="0"/>
              <a:t>d on</a:t>
            </a:r>
            <a:r>
              <a:rPr spc="-15" dirty="0"/>
              <a:t> </a:t>
            </a:r>
            <a:r>
              <a:rPr dirty="0"/>
              <a:t>this</a:t>
            </a:r>
            <a:r>
              <a:rPr spc="-45" dirty="0"/>
              <a:t> </a:t>
            </a:r>
            <a:r>
              <a:rPr spc="-5" dirty="0"/>
              <a:t>ch</a:t>
            </a:r>
            <a:r>
              <a:rPr spc="-15" dirty="0"/>
              <a:t>a</a:t>
            </a:r>
            <a:r>
              <a:rPr spc="-5" dirty="0"/>
              <a:t>ng</a:t>
            </a:r>
            <a:r>
              <a:rPr dirty="0"/>
              <a:t>e</a:t>
            </a:r>
            <a:r>
              <a:rPr spc="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to:</a:t>
            </a:r>
          </a:p>
          <a:p>
            <a:pPr marL="705485" lvl="1" indent="-342265">
              <a:lnSpc>
                <a:spcPct val="100000"/>
              </a:lnSpc>
              <a:spcBef>
                <a:spcPts val="49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5" dirty="0">
                <a:solidFill>
                  <a:srgbClr val="949494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Thank</a:t>
            </a:r>
            <a:r>
              <a:rPr sz="2000" b="1" spc="-1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her</a:t>
            </a:r>
            <a:r>
              <a:rPr sz="2000" b="1" spc="-2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super</a:t>
            </a:r>
            <a:r>
              <a:rPr sz="2000" b="1" spc="-50" dirty="0">
                <a:solidFill>
                  <a:srgbClr val="949494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isor</a:t>
            </a:r>
            <a:r>
              <a:rPr sz="2000" b="1" spc="-1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for</a:t>
            </a:r>
            <a:r>
              <a:rPr sz="2000" b="1" spc="-5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hi</a:t>
            </a: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s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/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her</a:t>
            </a:r>
            <a:r>
              <a:rPr sz="2000" b="1" spc="-4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understanding.</a:t>
            </a:r>
            <a:endParaRPr sz="200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70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5" dirty="0">
                <a:solidFill>
                  <a:srgbClr val="949494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.</a:t>
            </a:r>
            <a:r>
              <a:rPr sz="2000" b="1" spc="-3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Continue</a:t>
            </a:r>
            <a:r>
              <a:rPr sz="2000" b="1" spc="-4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cl</a:t>
            </a: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949494"/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rgbClr val="949494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g</a:t>
            </a:r>
            <a:r>
              <a:rPr sz="2000" b="1" spc="-4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her</a:t>
            </a:r>
            <a:r>
              <a:rPr sz="2000" b="1" spc="-2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transit</a:t>
            </a:r>
            <a:r>
              <a:rPr sz="2000" b="1" spc="-7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bene</a:t>
            </a:r>
            <a:r>
              <a:rPr sz="2000" b="1" spc="5" dirty="0">
                <a:solidFill>
                  <a:srgbClr val="949494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949494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t</a:t>
            </a:r>
            <a:r>
              <a:rPr sz="2000" b="1" spc="-60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949494"/>
                </a:solidFill>
                <a:latin typeface="Arial"/>
                <a:cs typeface="Arial"/>
              </a:rPr>
              <a:t>w</a:t>
            </a:r>
            <a:r>
              <a:rPr sz="2000" b="1" spc="-10" dirty="0">
                <a:solidFill>
                  <a:srgbClr val="949494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949494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949494"/>
                </a:solidFill>
                <a:latin typeface="Arial"/>
                <a:cs typeface="Arial"/>
              </a:rPr>
              <a:t>hou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t</a:t>
            </a:r>
            <a:r>
              <a:rPr sz="2000" b="1" spc="-85" dirty="0">
                <a:solidFill>
                  <a:srgbClr val="9494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change.</a:t>
            </a:r>
            <a:endParaRPr sz="2000">
              <a:latin typeface="Arial"/>
              <a:cs typeface="Arial"/>
            </a:endParaRPr>
          </a:p>
          <a:p>
            <a:pPr marL="705485" lvl="1" indent="-342265">
              <a:lnSpc>
                <a:spcPts val="2305"/>
              </a:lnSpc>
              <a:spcBef>
                <a:spcPts val="79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dirty="0">
                <a:latin typeface="Arial"/>
                <a:cs typeface="Arial"/>
              </a:rPr>
              <a:t>C.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Update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her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transit</a:t>
            </a:r>
            <a:r>
              <a:rPr sz="2000" b="1" spc="-8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benefit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app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icat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on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reflect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her</a:t>
            </a:r>
            <a:endParaRPr sz="2000">
              <a:latin typeface="Arial"/>
              <a:cs typeface="Arial"/>
            </a:endParaRPr>
          </a:p>
          <a:p>
            <a:pPr marL="1066800">
              <a:lnSpc>
                <a:spcPts val="2305"/>
              </a:lnSpc>
            </a:pPr>
            <a:r>
              <a:rPr sz="2000" dirty="0">
                <a:solidFill>
                  <a:srgbClr val="000099"/>
                </a:solidFill>
              </a:rPr>
              <a:t>n</a:t>
            </a:r>
            <a:r>
              <a:rPr sz="2000" spc="-10" dirty="0">
                <a:solidFill>
                  <a:srgbClr val="000099"/>
                </a:solidFill>
              </a:rPr>
              <a:t>e</a:t>
            </a:r>
            <a:r>
              <a:rPr sz="2000" dirty="0">
                <a:solidFill>
                  <a:srgbClr val="000099"/>
                </a:solidFill>
              </a:rPr>
              <a:t>w</a:t>
            </a:r>
            <a:r>
              <a:rPr sz="2000" spc="-10" dirty="0">
                <a:solidFill>
                  <a:srgbClr val="000099"/>
                </a:solidFill>
              </a:rPr>
              <a:t> </a:t>
            </a:r>
            <a:r>
              <a:rPr sz="2000" dirty="0">
                <a:solidFill>
                  <a:srgbClr val="000099"/>
                </a:solidFill>
              </a:rPr>
              <a:t>com</a:t>
            </a:r>
            <a:r>
              <a:rPr sz="2000" spc="-10" dirty="0">
                <a:solidFill>
                  <a:srgbClr val="000099"/>
                </a:solidFill>
              </a:rPr>
              <a:t>m</a:t>
            </a:r>
            <a:r>
              <a:rPr sz="2000" dirty="0">
                <a:solidFill>
                  <a:srgbClr val="000099"/>
                </a:solidFill>
              </a:rPr>
              <a:t>uting</a:t>
            </a:r>
            <a:r>
              <a:rPr sz="2000" spc="-20" dirty="0">
                <a:solidFill>
                  <a:srgbClr val="000099"/>
                </a:solidFill>
              </a:rPr>
              <a:t> </a:t>
            </a:r>
            <a:r>
              <a:rPr sz="2000" dirty="0">
                <a:solidFill>
                  <a:srgbClr val="000099"/>
                </a:solidFill>
              </a:rPr>
              <a:t>expense.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990600" y="4883150"/>
            <a:ext cx="7239000" cy="8318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2400" b="1" spc="-18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must c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ng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 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be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efit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amo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 if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our</a:t>
            </a:r>
            <a:endParaRPr sz="24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mmuting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ex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en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ch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ng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33</a:t>
            </a:fld>
            <a:endParaRPr spc="-1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437734"/>
            <a:ext cx="7905750" cy="2534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ct val="90000"/>
              </a:lnSpc>
              <a:buSzPct val="118750"/>
              <a:buFont typeface="Arial"/>
              <a:buChar char="•"/>
              <a:tabLst>
                <a:tab pos="248920" algn="l"/>
                <a:tab pos="5275580" algn="l"/>
              </a:tabLst>
            </a:pPr>
            <a:r>
              <a:rPr sz="2400" b="1" dirty="0">
                <a:latin typeface="Arial"/>
                <a:cs typeface="Arial"/>
              </a:rPr>
              <a:t>Christian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oing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15" dirty="0">
                <a:latin typeface="Arial"/>
                <a:cs typeface="Arial"/>
              </a:rPr>
              <a:t>f</a:t>
            </a:r>
            <a:r>
              <a:rPr sz="2400" b="1" dirty="0">
                <a:latin typeface="Arial"/>
                <a:cs typeface="Arial"/>
              </a:rPr>
              <a:t>-site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meeting.</a:t>
            </a:r>
            <a:r>
              <a:rPr sz="2400" b="1" spc="3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sing mass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trans</a:t>
            </a:r>
            <a:r>
              <a:rPr sz="2400" b="1" spc="-1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ortation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from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meeting,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ides 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tran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t.	This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correct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rse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tio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705485" lvl="1" indent="-342265">
              <a:lnSpc>
                <a:spcPct val="100000"/>
              </a:lnSpc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spc="-1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rue</a:t>
            </a:r>
            <a:endParaRPr sz="2000">
              <a:latin typeface="Arial"/>
              <a:cs typeface="Arial"/>
            </a:endParaRPr>
          </a:p>
          <a:p>
            <a:pPr marL="705485" lvl="1" indent="-342265">
              <a:lnSpc>
                <a:spcPct val="100000"/>
              </a:lnSpc>
              <a:spcBef>
                <a:spcPts val="695"/>
              </a:spcBef>
              <a:buClr>
                <a:srgbClr val="000099"/>
              </a:buClr>
              <a:buFont typeface="Wingdings"/>
              <a:buChar char=""/>
              <a:tabLst>
                <a:tab pos="706120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Fa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34</a:t>
            </a:fld>
            <a:endParaRPr spc="-1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sz="3200" i="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200" i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i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Answer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4127" y="4043171"/>
            <a:ext cx="7403592" cy="1581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7260" y="4002023"/>
            <a:ext cx="7324344" cy="1740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9163" y="1543913"/>
            <a:ext cx="7820025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indent="-236220">
              <a:lnSpc>
                <a:spcPts val="2735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rist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an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oing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0" dirty="0">
                <a:latin typeface="Arial"/>
                <a:cs typeface="Arial"/>
              </a:rPr>
              <a:t> 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15" dirty="0">
                <a:latin typeface="Arial"/>
                <a:cs typeface="Arial"/>
              </a:rPr>
              <a:t>f</a:t>
            </a:r>
            <a:r>
              <a:rPr sz="2400" b="1" dirty="0">
                <a:latin typeface="Arial"/>
                <a:cs typeface="Arial"/>
              </a:rPr>
              <a:t>-site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meeting.</a:t>
            </a:r>
            <a:r>
              <a:rPr sz="2400" b="1" spc="3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sing</a:t>
            </a:r>
            <a:endParaRPr sz="2400">
              <a:latin typeface="Arial"/>
              <a:cs typeface="Arial"/>
            </a:endParaRPr>
          </a:p>
          <a:p>
            <a:pPr marL="248285">
              <a:lnSpc>
                <a:spcPts val="2735"/>
              </a:lnSpc>
            </a:pPr>
            <a:r>
              <a:rPr sz="2400" b="1" dirty="0">
                <a:latin typeface="Arial"/>
                <a:cs typeface="Arial"/>
              </a:rPr>
              <a:t>mass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trans</a:t>
            </a:r>
            <a:r>
              <a:rPr sz="2400" b="1" spc="-1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ortation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from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meeting,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383" y="2249455"/>
            <a:ext cx="4846320" cy="142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ides 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tran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t.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rse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action.</a:t>
            </a:r>
            <a:endParaRPr sz="24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459"/>
              </a:spcBef>
              <a:buClr>
                <a:srgbClr val="000099"/>
              </a:buClr>
              <a:buFont typeface="Wingdings"/>
              <a:buChar char=""/>
              <a:tabLst>
                <a:tab pos="470534" algn="l"/>
              </a:tabLst>
            </a:pPr>
            <a:r>
              <a:rPr sz="2000" b="1" spc="-110" dirty="0">
                <a:solidFill>
                  <a:srgbClr val="949494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949494"/>
                </a:solidFill>
                <a:latin typeface="Arial"/>
                <a:cs typeface="Arial"/>
              </a:rPr>
              <a:t>rue</a:t>
            </a:r>
            <a:endParaRPr sz="2000">
              <a:latin typeface="Arial"/>
              <a:cs typeface="Arial"/>
            </a:endParaRPr>
          </a:p>
          <a:p>
            <a:pPr marL="469900" indent="-342900">
              <a:lnSpc>
                <a:spcPct val="100000"/>
              </a:lnSpc>
              <a:spcBef>
                <a:spcPts val="695"/>
              </a:spcBef>
              <a:buClr>
                <a:srgbClr val="000099"/>
              </a:buClr>
              <a:buFont typeface="Wingdings"/>
              <a:buChar char=""/>
              <a:tabLst>
                <a:tab pos="470534" algn="l"/>
              </a:tabLst>
            </a:pPr>
            <a:r>
              <a:rPr sz="2000" b="1" dirty="0">
                <a:latin typeface="Arial"/>
                <a:cs typeface="Arial"/>
              </a:rPr>
              <a:t>False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6318" y="2211518"/>
            <a:ext cx="26428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This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correct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3731" y="3973448"/>
            <a:ext cx="7391400" cy="156972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 marR="417830">
              <a:lnSpc>
                <a:spcPct val="100000"/>
              </a:lnSpc>
              <a:tabLst>
                <a:tab pos="2896870" algn="l"/>
              </a:tabLst>
            </a:pPr>
            <a:r>
              <a:rPr sz="2400" b="1" spc="-27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rav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400" b="1" spc="1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-site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meeting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training</a:t>
            </a:r>
            <a:r>
              <a:rPr sz="2400" b="1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class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is an office</a:t>
            </a:r>
            <a:r>
              <a:rPr sz="24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ex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.	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7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ransit 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nefit</a:t>
            </a:r>
            <a:r>
              <a:rPr sz="24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is provided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olely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for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ho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-t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-</a:t>
            </a:r>
            <a:r>
              <a:rPr sz="2400" b="1" spc="5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rk-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-h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me commute via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mass</a:t>
            </a:r>
            <a:r>
              <a:rPr sz="24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tran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portati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9144" y="3336544"/>
            <a:ext cx="457200" cy="406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</a:t>
            </a:r>
            <a:r>
              <a:rPr spc="-20" dirty="0"/>
              <a:t>e</a:t>
            </a:r>
            <a:r>
              <a:rPr dirty="0"/>
              <a:t>xt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35</a:t>
            </a:fld>
            <a:endParaRPr spc="-1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155"/>
            <a:ext cx="5637276" cy="1341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4796" y="105155"/>
            <a:ext cx="961644" cy="1341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dirty="0"/>
              <a:t>Con</a:t>
            </a:r>
            <a:r>
              <a:rPr spc="-20" dirty="0"/>
              <a:t>g</a:t>
            </a:r>
            <a:r>
              <a:rPr dirty="0"/>
              <a:t>rat</a:t>
            </a:r>
            <a:r>
              <a:rPr spc="-30" dirty="0"/>
              <a:t>u</a:t>
            </a:r>
            <a:r>
              <a:rPr dirty="0"/>
              <a:t>lations!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7941" y="1866931"/>
            <a:ext cx="5984875" cy="128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185" dirty="0">
                <a:latin typeface="Arial"/>
                <a:cs typeface="Arial"/>
              </a:rPr>
              <a:t>Y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u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sful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mpleted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sz="2400" b="1" spc="-5" dirty="0">
                <a:solidFill>
                  <a:srgbClr val="2517DF"/>
                </a:solidFill>
                <a:latin typeface="Arial"/>
                <a:cs typeface="Arial"/>
              </a:rPr>
              <a:t>TR</a:t>
            </a:r>
            <a:r>
              <a:rPr sz="2400" b="1" spc="-20" dirty="0">
                <a:solidFill>
                  <a:srgbClr val="2517D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2517DF"/>
                </a:solidFill>
                <a:latin typeface="Arial"/>
                <a:cs typeface="Arial"/>
              </a:rPr>
              <a:t>N</a:t>
            </a:r>
            <a:r>
              <a:rPr sz="2400" b="1" spc="-20" dirty="0">
                <a:solidFill>
                  <a:srgbClr val="2517D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2517DF"/>
                </a:solidFill>
                <a:latin typeface="Arial"/>
                <a:cs typeface="Arial"/>
              </a:rPr>
              <a:t>IT</a:t>
            </a:r>
            <a:r>
              <a:rPr sz="2400" b="1" spc="2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517DF"/>
                </a:solidFill>
                <a:latin typeface="Arial"/>
                <a:cs typeface="Arial"/>
              </a:rPr>
              <a:t>B</a:t>
            </a:r>
            <a:r>
              <a:rPr sz="2400" b="1" spc="-20" dirty="0">
                <a:solidFill>
                  <a:srgbClr val="2517D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2517DF"/>
                </a:solidFill>
                <a:latin typeface="Arial"/>
                <a:cs typeface="Arial"/>
              </a:rPr>
              <a:t>N</a:t>
            </a:r>
            <a:r>
              <a:rPr sz="2400" b="1" spc="-20" dirty="0">
                <a:solidFill>
                  <a:srgbClr val="2517D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2517DF"/>
                </a:solidFill>
                <a:latin typeface="Arial"/>
                <a:cs typeface="Arial"/>
              </a:rPr>
              <a:t>FIT</a:t>
            </a:r>
            <a:r>
              <a:rPr sz="2400" b="1" spc="15" dirty="0">
                <a:solidFill>
                  <a:srgbClr val="2517D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517DF"/>
                </a:solidFill>
                <a:latin typeface="Arial"/>
                <a:cs typeface="Arial"/>
              </a:rPr>
              <a:t>TR</a:t>
            </a:r>
            <a:r>
              <a:rPr sz="2400" b="1" spc="-20" dirty="0">
                <a:solidFill>
                  <a:srgbClr val="2517D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2517DF"/>
                </a:solidFill>
                <a:latin typeface="Arial"/>
                <a:cs typeface="Arial"/>
              </a:rPr>
              <a:t>INING</a:t>
            </a:r>
            <a:endParaRPr sz="2400" dirty="0">
              <a:solidFill>
                <a:srgbClr val="2517DF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3964" y="6280401"/>
            <a:ext cx="711707" cy="492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50935" y="6406896"/>
            <a:ext cx="554735" cy="323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7200" y="626314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77200" y="626314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08340" y="6408673"/>
            <a:ext cx="3911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u="heavy" dirty="0">
                <a:solidFill>
                  <a:srgbClr val="009999"/>
                </a:solidFill>
                <a:latin typeface="Times New Roman"/>
                <a:cs typeface="Times New Roman"/>
              </a:rPr>
              <a:t>B</a:t>
            </a:r>
            <a:r>
              <a:rPr sz="1200" b="1" u="heavy" spc="-350" dirty="0">
                <a:solidFill>
                  <a:srgbClr val="009999"/>
                </a:solidFill>
                <a:latin typeface="Times New Roman"/>
                <a:cs typeface="Times New Roman"/>
              </a:rPr>
              <a:t>a</a:t>
            </a:r>
            <a:r>
              <a:rPr sz="2700" u="heavy" spc="-862" baseline="-4629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z="1200" b="1" u="heavy" spc="-5" dirty="0">
                <a:solidFill>
                  <a:srgbClr val="009999"/>
                </a:solidFill>
                <a:latin typeface="Times New Roman"/>
                <a:cs typeface="Times New Roman"/>
              </a:rPr>
              <a:t>c</a:t>
            </a:r>
            <a:r>
              <a:rPr sz="1200" b="1" u="heavy" spc="-635" dirty="0">
                <a:solidFill>
                  <a:srgbClr val="009999"/>
                </a:solidFill>
                <a:latin typeface="Times New Roman"/>
                <a:cs typeface="Times New Roman"/>
              </a:rPr>
              <a:t>k</a:t>
            </a:r>
            <a:r>
              <a:rPr sz="2700" u="heavy" spc="-22" baseline="-4629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2700" baseline="-462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Mas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i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Publ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portat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466055"/>
            <a:ext cx="2602230" cy="314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il</a:t>
            </a:r>
            <a:endParaRPr sz="2400">
              <a:latin typeface="Arial"/>
              <a:cs typeface="Arial"/>
            </a:endParaRPr>
          </a:p>
          <a:p>
            <a:pPr marL="586740" lvl="1" indent="-223520">
              <a:lnSpc>
                <a:spcPct val="100000"/>
              </a:lnSpc>
              <a:spcBef>
                <a:spcPts val="6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000" b="1" spc="8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586740" lvl="1" indent="-223520">
              <a:lnSpc>
                <a:spcPct val="100000"/>
              </a:lnSpc>
              <a:spcBef>
                <a:spcPts val="5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uter</a:t>
            </a:r>
            <a:endParaRPr sz="2000">
              <a:latin typeface="Arial"/>
              <a:cs typeface="Arial"/>
            </a:endParaRPr>
          </a:p>
          <a:p>
            <a:pPr marL="586740" lvl="1" indent="-223520">
              <a:lnSpc>
                <a:spcPct val="100000"/>
              </a:lnSpc>
              <a:spcBef>
                <a:spcPts val="490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Li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595"/>
              </a:spcBef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Bus</a:t>
            </a:r>
            <a:endParaRPr sz="2400">
              <a:latin typeface="Arial"/>
              <a:cs typeface="Arial"/>
            </a:endParaRPr>
          </a:p>
          <a:p>
            <a:pPr marL="586740" lvl="1" indent="-223520">
              <a:lnSpc>
                <a:spcPct val="100000"/>
              </a:lnSpc>
              <a:spcBef>
                <a:spcPts val="6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Trans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author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ty</a:t>
            </a:r>
            <a:endParaRPr sz="2000">
              <a:latin typeface="Arial"/>
              <a:cs typeface="Arial"/>
            </a:endParaRPr>
          </a:p>
          <a:p>
            <a:pPr marL="586740" lvl="1" indent="-223520">
              <a:lnSpc>
                <a:spcPct val="100000"/>
              </a:lnSpc>
              <a:spcBef>
                <a:spcPts val="5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uter</a:t>
            </a:r>
            <a:endParaRPr sz="20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595"/>
              </a:spcBef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Ferries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8209" y="1572481"/>
            <a:ext cx="4002404" cy="143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Qualifi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pools</a:t>
            </a:r>
            <a:endParaRPr sz="2400">
              <a:latin typeface="Arial"/>
              <a:cs typeface="Arial"/>
            </a:endParaRPr>
          </a:p>
          <a:p>
            <a:pPr marL="586740" lvl="1" indent="-223520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mm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ercia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/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ate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cle</a:t>
            </a:r>
            <a:endParaRPr sz="2000">
              <a:latin typeface="Arial"/>
              <a:cs typeface="Arial"/>
            </a:endParaRPr>
          </a:p>
          <a:p>
            <a:pPr marL="586740" marR="5080" lvl="1" indent="-223520">
              <a:lnSpc>
                <a:spcPct val="100000"/>
              </a:lnSpc>
              <a:spcBef>
                <a:spcPts val="505"/>
              </a:spcBef>
              <a:buClr>
                <a:srgbClr val="000099"/>
              </a:buClr>
              <a:buFont typeface="Wingdings"/>
              <a:buChar char=""/>
              <a:tabLst>
                <a:tab pos="587375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least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six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adults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exclud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g the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dri</a:t>
            </a:r>
            <a:r>
              <a:rPr sz="2000" b="1" spc="-6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15" y="3404615"/>
            <a:ext cx="3756660" cy="2417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3352800"/>
            <a:ext cx="3733800" cy="2393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48173" y="3348037"/>
            <a:ext cx="3743325" cy="2403475"/>
          </a:xfrm>
          <a:custGeom>
            <a:avLst/>
            <a:gdLst/>
            <a:ahLst/>
            <a:cxnLst/>
            <a:rect l="l" t="t" r="r" b="b"/>
            <a:pathLst>
              <a:path w="3743325" h="2403475">
                <a:moveTo>
                  <a:pt x="0" y="2403475"/>
                </a:moveTo>
                <a:lnTo>
                  <a:pt x="3743325" y="2403475"/>
                </a:lnTo>
                <a:lnTo>
                  <a:pt x="3743325" y="0"/>
                </a:lnTo>
                <a:lnTo>
                  <a:pt x="0" y="0"/>
                </a:lnTo>
                <a:lnTo>
                  <a:pt x="0" y="2403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5715000"/>
            <a:ext cx="2133600" cy="1023619"/>
          </a:xfrm>
          <a:custGeom>
            <a:avLst/>
            <a:gdLst/>
            <a:ahLst/>
            <a:cxnLst/>
            <a:rect l="l" t="t" r="r" b="b"/>
            <a:pathLst>
              <a:path w="2133600" h="1023620">
                <a:moveTo>
                  <a:pt x="0" y="1023353"/>
                </a:moveTo>
                <a:lnTo>
                  <a:pt x="2133600" y="1023353"/>
                </a:lnTo>
                <a:lnTo>
                  <a:pt x="2133600" y="0"/>
                </a:lnTo>
                <a:lnTo>
                  <a:pt x="0" y="0"/>
                </a:lnTo>
                <a:lnTo>
                  <a:pt x="0" y="1023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4</a:t>
            </a:fld>
            <a:endParaRPr spc="-1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10" imgW="88306275" imgH="88306275" progId="">
                  <p:embed/>
                </p:oleObj>
              </mc:Choice>
              <mc:Fallback>
                <p:oleObj r:id="rId10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2592" y="3528059"/>
            <a:ext cx="2019300" cy="3084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54519" y="3459098"/>
            <a:ext cx="2004060" cy="3070860"/>
          </a:xfrm>
          <a:custGeom>
            <a:avLst/>
            <a:gdLst/>
            <a:ahLst/>
            <a:cxnLst/>
            <a:rect l="l" t="t" r="r" b="b"/>
            <a:pathLst>
              <a:path w="2004059" h="3070859">
                <a:moveTo>
                  <a:pt x="731393" y="0"/>
                </a:moveTo>
                <a:lnTo>
                  <a:pt x="2004060" y="340995"/>
                </a:lnTo>
                <a:lnTo>
                  <a:pt x="1272667" y="3070517"/>
                </a:lnTo>
                <a:lnTo>
                  <a:pt x="0" y="2729484"/>
                </a:lnTo>
                <a:lnTo>
                  <a:pt x="731393" y="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TRANServe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286" y="1566639"/>
            <a:ext cx="7296150" cy="219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indent="-236220">
              <a:lnSpc>
                <a:spcPct val="1000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Distr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butes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tran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efit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q</a:t>
            </a:r>
            <a:r>
              <a:rPr sz="2400" b="1" spc="-1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al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fied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mplo</a:t>
            </a:r>
            <a:r>
              <a:rPr sz="2400" b="1" spc="-65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800"/>
              </a:spcBef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Administers the </a:t>
            </a:r>
            <a:r>
              <a:rPr sz="2400" b="1" spc="-13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ran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it</a:t>
            </a:r>
            <a:r>
              <a:rPr sz="2400" b="1" spc="-5" dirty="0">
                <a:latin typeface="Arial"/>
                <a:cs typeface="Arial"/>
              </a:rPr>
              <a:t> Ben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fit</a:t>
            </a:r>
            <a:r>
              <a:rPr sz="2400" b="1" spc="-5" dirty="0">
                <a:latin typeface="Arial"/>
                <a:cs typeface="Arial"/>
              </a:rPr>
              <a:t> P</a:t>
            </a:r>
            <a:r>
              <a:rPr sz="2400" b="1" dirty="0">
                <a:latin typeface="Arial"/>
                <a:cs typeface="Arial"/>
              </a:rPr>
              <a:t>rogram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805"/>
              </a:spcBef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tabli</a:t>
            </a:r>
            <a:r>
              <a:rPr sz="2400" b="1" spc="-5" dirty="0">
                <a:latin typeface="Arial"/>
                <a:cs typeface="Arial"/>
              </a:rPr>
              <a:t>sh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 p</a:t>
            </a:r>
            <a:r>
              <a:rPr sz="2400" b="1" dirty="0">
                <a:latin typeface="Arial"/>
                <a:cs typeface="Arial"/>
              </a:rPr>
              <a:t>ractices</a:t>
            </a:r>
            <a:endParaRPr sz="240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1140"/>
              </a:spcBef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Pr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spc="-1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ides 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50" dirty="0">
                <a:latin typeface="Arial"/>
                <a:cs typeface="Arial"/>
              </a:rPr>
              <a:t>w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248920">
              <a:lnSpc>
                <a:spcPct val="100000"/>
              </a:lnSpc>
              <a:spcBef>
                <a:spcPts val="15"/>
              </a:spcBef>
            </a:pP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upp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47104" y="3275076"/>
            <a:ext cx="1362455" cy="2924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1826" y="3210013"/>
            <a:ext cx="1339850" cy="2901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7000" y="3205251"/>
            <a:ext cx="1349375" cy="2911475"/>
          </a:xfrm>
          <a:custGeom>
            <a:avLst/>
            <a:gdLst/>
            <a:ahLst/>
            <a:cxnLst/>
            <a:rect l="l" t="t" r="r" b="b"/>
            <a:pathLst>
              <a:path w="1349375" h="2911475">
                <a:moveTo>
                  <a:pt x="0" y="2911475"/>
                </a:moveTo>
                <a:lnTo>
                  <a:pt x="1349375" y="2911475"/>
                </a:lnTo>
                <a:lnTo>
                  <a:pt x="1349375" y="0"/>
                </a:lnTo>
                <a:lnTo>
                  <a:pt x="0" y="0"/>
                </a:lnTo>
                <a:lnTo>
                  <a:pt x="0" y="291147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7696" y="2996183"/>
            <a:ext cx="2129028" cy="3281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4450" y="2932722"/>
            <a:ext cx="2090674" cy="32077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8608" y="2926842"/>
            <a:ext cx="2115185" cy="3267075"/>
          </a:xfrm>
          <a:custGeom>
            <a:avLst/>
            <a:gdLst/>
            <a:ahLst/>
            <a:cxnLst/>
            <a:rect l="l" t="t" r="r" b="b"/>
            <a:pathLst>
              <a:path w="2115184" h="3267075">
                <a:moveTo>
                  <a:pt x="0" y="357886"/>
                </a:moveTo>
                <a:lnTo>
                  <a:pt x="1335659" y="0"/>
                </a:lnTo>
                <a:lnTo>
                  <a:pt x="2115058" y="2908846"/>
                </a:lnTo>
                <a:lnTo>
                  <a:pt x="779526" y="3266719"/>
                </a:lnTo>
                <a:lnTo>
                  <a:pt x="0" y="357886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0" y="5715000"/>
            <a:ext cx="2133600" cy="1023619"/>
          </a:xfrm>
          <a:custGeom>
            <a:avLst/>
            <a:gdLst/>
            <a:ahLst/>
            <a:cxnLst/>
            <a:rect l="l" t="t" r="r" b="b"/>
            <a:pathLst>
              <a:path w="2133600" h="1023620">
                <a:moveTo>
                  <a:pt x="0" y="1023353"/>
                </a:moveTo>
                <a:lnTo>
                  <a:pt x="2133600" y="1023353"/>
                </a:lnTo>
                <a:lnTo>
                  <a:pt x="2133600" y="0"/>
                </a:lnTo>
                <a:lnTo>
                  <a:pt x="0" y="0"/>
                </a:lnTo>
                <a:lnTo>
                  <a:pt x="0" y="1023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5</a:t>
            </a:fld>
            <a:endParaRPr spc="-1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13" imgW="88306275" imgH="88306275" progId="">
                  <p:embed/>
                </p:oleObj>
              </mc:Choice>
              <mc:Fallback>
                <p:oleObj r:id="rId13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r>
              <a:rPr sz="3200" i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i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i="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i="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bi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ties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0703" y="4393691"/>
            <a:ext cx="7098792" cy="1583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8136" y="4352544"/>
            <a:ext cx="6626352" cy="1740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4286" y="1466055"/>
            <a:ext cx="7082155" cy="2470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488950" indent="-236220">
              <a:lnSpc>
                <a:spcPts val="2800"/>
              </a:lnSpc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spc="-5" dirty="0">
                <a:latin typeface="Arial"/>
                <a:cs typeface="Arial"/>
              </a:rPr>
              <a:t>Un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erstand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sc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pe and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lim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tat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13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ra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sit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efit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gram</a:t>
            </a:r>
            <a:endParaRPr sz="2400">
              <a:latin typeface="Arial"/>
              <a:cs typeface="Arial"/>
            </a:endParaRPr>
          </a:p>
          <a:p>
            <a:pPr marL="248920" marR="875665" indent="-236220">
              <a:lnSpc>
                <a:spcPct val="100800"/>
              </a:lnSpc>
              <a:spcBef>
                <a:spcPts val="1135"/>
              </a:spcBef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dirty="0">
                <a:latin typeface="Arial"/>
                <a:cs typeface="Arial"/>
              </a:rPr>
              <a:t>Not to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sell or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fer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efit 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 </a:t>
            </a:r>
            <a:r>
              <a:rPr sz="2400" b="1" spc="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e false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laims</a:t>
            </a:r>
            <a:endParaRPr sz="2400">
              <a:latin typeface="Arial"/>
              <a:cs typeface="Arial"/>
            </a:endParaRPr>
          </a:p>
          <a:p>
            <a:pPr marL="248920" marR="5080" indent="-236220">
              <a:lnSpc>
                <a:spcPts val="2800"/>
              </a:lnSpc>
              <a:spcBef>
                <a:spcPts val="1145"/>
              </a:spcBef>
              <a:buSzPct val="118750"/>
              <a:buFont typeface="Arial"/>
              <a:buChar char="•"/>
              <a:tabLst>
                <a:tab pos="248920" algn="l"/>
              </a:tabLst>
            </a:pP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rstand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ies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lved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misu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or </a:t>
            </a:r>
            <a:r>
              <a:rPr sz="2400" b="1" dirty="0">
                <a:latin typeface="Arial"/>
                <a:cs typeface="Arial"/>
              </a:rPr>
              <a:t>false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laims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4324286"/>
            <a:ext cx="7086600" cy="1569720"/>
          </a:xfrm>
          <a:prstGeom prst="rect">
            <a:avLst/>
          </a:prstGeom>
          <a:solidFill>
            <a:srgbClr val="EAEAEA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1295" marR="707390" algn="just">
              <a:lnSpc>
                <a:spcPct val="100000"/>
              </a:lnSpc>
            </a:pP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io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io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pro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ide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false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or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fra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ulent infor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io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tain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ben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t,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0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fe</a:t>
            </a:r>
            <a:r>
              <a:rPr sz="2000" b="1" spc="-24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, 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to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ell</a:t>
            </a:r>
            <a:r>
              <a:rPr sz="2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tran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be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efit.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6</a:t>
            </a:fld>
            <a:endParaRPr spc="-1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10" imgW="88306275" imgH="88306275" progId="">
                  <p:embed/>
                </p:oleObj>
              </mc:Choice>
              <mc:Fallback>
                <p:oleObj r:id="rId10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r>
              <a:rPr sz="3200" i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i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i="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i="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bi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ties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465159"/>
            <a:ext cx="8036559" cy="3757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ct val="100000"/>
              </a:lnSpc>
              <a:buSzPct val="117500"/>
              <a:buFont typeface="Arial"/>
              <a:buChar char="•"/>
              <a:tabLst>
                <a:tab pos="248920" algn="l"/>
              </a:tabLst>
            </a:pPr>
            <a:r>
              <a:rPr sz="2000" b="1" dirty="0">
                <a:latin typeface="Arial"/>
                <a:cs typeface="Arial"/>
              </a:rPr>
              <a:t>Not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 na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lang="en-US" sz="2000" b="1" spc="-15" dirty="0">
                <a:latin typeface="Arial"/>
                <a:cs typeface="Arial"/>
              </a:rPr>
              <a:t>BOP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p</a:t>
            </a:r>
            <a:r>
              <a:rPr sz="2000" b="1" spc="-15" dirty="0">
                <a:latin typeface="Arial"/>
                <a:cs typeface="Arial"/>
              </a:rPr>
              <a:t>ro</a:t>
            </a:r>
            <a:r>
              <a:rPr sz="2000" b="1" spc="-35" dirty="0">
                <a:latin typeface="Arial"/>
                <a:cs typeface="Arial"/>
              </a:rPr>
              <a:t>v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80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10" dirty="0">
                <a:latin typeface="Arial"/>
                <a:cs typeface="Arial"/>
              </a:rPr>
              <a:t>k</a:t>
            </a:r>
            <a:r>
              <a:rPr sz="2000" b="1" dirty="0">
                <a:latin typeface="Arial"/>
                <a:cs typeface="Arial"/>
              </a:rPr>
              <a:t>si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parking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perm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t,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r p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rt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cipating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1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rp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spc="-1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l</a:t>
            </a:r>
            <a:endParaRPr sz="2000" dirty="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1635"/>
              </a:spcBef>
              <a:buSzPct val="117500"/>
              <a:buFont typeface="Arial"/>
              <a:buChar char="•"/>
              <a:tabLst>
                <a:tab pos="248920" algn="l"/>
              </a:tabLst>
            </a:pPr>
            <a:r>
              <a:rPr sz="2000" b="1" dirty="0">
                <a:latin typeface="Arial"/>
                <a:cs typeface="Arial"/>
              </a:rPr>
              <a:t>U</a:t>
            </a:r>
            <a:r>
              <a:rPr sz="2000" b="1" spc="-1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10" dirty="0">
                <a:latin typeface="Arial"/>
                <a:cs typeface="Arial"/>
              </a:rPr>
              <a:t>t</a:t>
            </a:r>
            <a:r>
              <a:rPr sz="2000" b="1" spc="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tran</a:t>
            </a:r>
            <a:r>
              <a:rPr sz="2000" b="1" spc="-10" dirty="0">
                <a:latin typeface="Arial"/>
                <a:cs typeface="Arial"/>
              </a:rPr>
              <a:t>si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</a:t>
            </a:r>
            <a:r>
              <a:rPr sz="2000" b="1" spc="-1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55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ork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45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ork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</a:t>
            </a:r>
            <a:r>
              <a:rPr sz="2000" b="1" spc="-1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  <a:p>
            <a:pPr marL="248920">
              <a:lnSpc>
                <a:spcPct val="100000"/>
              </a:lnSpc>
              <a:spcBef>
                <a:spcPts val="505"/>
              </a:spcBef>
            </a:pPr>
            <a:r>
              <a:rPr sz="2000" b="1" dirty="0">
                <a:latin typeface="Arial"/>
                <a:cs typeface="Arial"/>
              </a:rPr>
              <a:t>tran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porta</a:t>
            </a:r>
            <a:r>
              <a:rPr sz="2000" b="1" spc="-5" dirty="0">
                <a:latin typeface="Arial"/>
                <a:cs typeface="Arial"/>
              </a:rPr>
              <a:t>tion</a:t>
            </a:r>
            <a:endParaRPr sz="2000" dirty="0">
              <a:latin typeface="Arial"/>
              <a:cs typeface="Arial"/>
            </a:endParaRPr>
          </a:p>
          <a:p>
            <a:pPr marL="248920" indent="-236220">
              <a:lnSpc>
                <a:spcPct val="100000"/>
              </a:lnSpc>
              <a:spcBef>
                <a:spcPts val="1800"/>
              </a:spcBef>
              <a:buSzPct val="117500"/>
              <a:buFont typeface="Arial"/>
              <a:buChar char="•"/>
              <a:tabLst>
                <a:tab pos="248920" algn="l"/>
              </a:tabLst>
            </a:pP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spc="-1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re 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am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spc="-15" dirty="0">
                <a:latin typeface="Arial"/>
                <a:cs typeface="Arial"/>
              </a:rPr>
              <a:t>u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f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transit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</a:t>
            </a:r>
            <a:r>
              <a:rPr sz="2000" b="1" spc="-1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efit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rec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3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ed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1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es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 ex</a:t>
            </a:r>
            <a:r>
              <a:rPr sz="2000" b="1" spc="-10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eed</a:t>
            </a:r>
            <a:endParaRPr sz="2000" dirty="0">
              <a:latin typeface="Arial"/>
              <a:cs typeface="Arial"/>
            </a:endParaRPr>
          </a:p>
          <a:p>
            <a:pPr marL="248920">
              <a:lnSpc>
                <a:spcPct val="100000"/>
              </a:lnSpc>
              <a:spcBef>
                <a:spcPts val="490"/>
              </a:spcBef>
            </a:pPr>
            <a:r>
              <a:rPr sz="2000" b="1" dirty="0">
                <a:latin typeface="Arial"/>
                <a:cs typeface="Arial"/>
              </a:rPr>
              <a:t>actual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onth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</a:t>
            </a:r>
            <a:r>
              <a:rPr sz="2000" b="1" spc="-10" dirty="0">
                <a:latin typeface="Arial"/>
                <a:cs typeface="Arial"/>
              </a:rPr>
              <a:t>mm</a:t>
            </a:r>
            <a:r>
              <a:rPr sz="2000" b="1" dirty="0">
                <a:latin typeface="Arial"/>
                <a:cs typeface="Arial"/>
              </a:rPr>
              <a:t>uting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</a:t>
            </a:r>
            <a:r>
              <a:rPr sz="2000" b="1" spc="-1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</a:t>
            </a:r>
            <a:r>
              <a:rPr sz="2000" b="1" spc="-1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b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ic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tra</a:t>
            </a:r>
            <a:r>
              <a:rPr sz="2000" b="1" spc="5" dirty="0">
                <a:latin typeface="Arial"/>
                <a:cs typeface="Arial"/>
              </a:rPr>
              <a:t>n</a:t>
            </a:r>
            <a:r>
              <a:rPr sz="2000" b="1" spc="-1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portat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5" dirty="0">
                <a:latin typeface="Arial"/>
                <a:cs typeface="Arial"/>
              </a:rPr>
              <a:t>on</a:t>
            </a:r>
            <a:endParaRPr sz="2000" dirty="0">
              <a:latin typeface="Arial"/>
              <a:cs typeface="Arial"/>
            </a:endParaRPr>
          </a:p>
          <a:p>
            <a:pPr marL="248920" marR="996950" indent="-236220">
              <a:lnSpc>
                <a:spcPts val="2380"/>
              </a:lnSpc>
              <a:spcBef>
                <a:spcPts val="1140"/>
              </a:spcBef>
              <a:buSzPct val="117500"/>
              <a:buFont typeface="Arial"/>
              <a:buChar char="•"/>
              <a:tabLst>
                <a:tab pos="248920" algn="l"/>
              </a:tabLst>
            </a:pPr>
            <a:r>
              <a:rPr sz="2000" b="1" spc="5" dirty="0">
                <a:latin typeface="Arial"/>
                <a:cs typeface="Arial"/>
              </a:rPr>
              <a:t>U</a:t>
            </a:r>
            <a:r>
              <a:rPr sz="2000" b="1" spc="-5" dirty="0">
                <a:latin typeface="Arial"/>
                <a:cs typeface="Arial"/>
              </a:rPr>
              <a:t>pd</a:t>
            </a:r>
            <a:r>
              <a:rPr sz="2000" b="1" spc="-1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te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uting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upon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changes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ut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g metho</a:t>
            </a:r>
            <a:r>
              <a:rPr sz="2000" b="1" spc="-1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50" dirty="0">
                <a:latin typeface="Arial"/>
                <a:cs typeface="Arial"/>
              </a:rPr>
              <a:t>w</a:t>
            </a:r>
            <a:r>
              <a:rPr sz="2000" b="1" spc="-5" dirty="0">
                <a:latin typeface="Arial"/>
                <a:cs typeface="Arial"/>
              </a:rPr>
              <a:t>or</a:t>
            </a:r>
            <a:r>
              <a:rPr sz="2000" b="1" dirty="0">
                <a:latin typeface="Arial"/>
                <a:cs typeface="Arial"/>
              </a:rPr>
              <a:t>k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15" dirty="0">
                <a:latin typeface="Arial"/>
                <a:cs typeface="Arial"/>
              </a:rPr>
              <a:t>u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-40" dirty="0">
                <a:latin typeface="Arial"/>
                <a:cs typeface="Arial"/>
              </a:rPr>
              <a:t>e</a:t>
            </a:r>
            <a:r>
              <a:rPr sz="2000" b="1" spc="20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ork),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 c</a:t>
            </a:r>
            <a:r>
              <a:rPr sz="2000" b="1" spc="-5" dirty="0">
                <a:latin typeface="Arial"/>
                <a:cs typeface="Arial"/>
              </a:rPr>
              <a:t>h</a:t>
            </a:r>
            <a:r>
              <a:rPr sz="2000" b="1" spc="-10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ng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a</a:t>
            </a:r>
            <a:r>
              <a:rPr sz="2000" b="1" spc="-5" dirty="0">
                <a:latin typeface="Arial"/>
                <a:cs typeface="Arial"/>
              </a:rPr>
              <a:t>ddr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Font typeface="Arial"/>
              <a:buChar char="•"/>
            </a:pPr>
            <a:endParaRPr sz="1950" dirty="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buSzPct val="117500"/>
              <a:buFont typeface="Arial"/>
              <a:buChar char="•"/>
              <a:tabLst>
                <a:tab pos="248920" algn="l"/>
              </a:tabLst>
            </a:pPr>
            <a:r>
              <a:rPr sz="2000" b="1" dirty="0">
                <a:latin typeface="Arial"/>
                <a:cs typeface="Arial"/>
              </a:rPr>
              <a:t>Comp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ete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annual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certi</a:t>
            </a:r>
            <a:r>
              <a:rPr sz="2000" b="1" spc="-10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ic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7</a:t>
            </a:fld>
            <a:endParaRPr spc="-1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8" imgW="88306275" imgH="88306275" progId="">
                  <p:embed/>
                </p:oleObj>
              </mc:Choice>
              <mc:Fallback>
                <p:oleObj r:id="rId8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i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Roles</a:t>
            </a:r>
            <a:r>
              <a:rPr sz="3200" i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i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i="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i="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bi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ties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286" y="1865646"/>
            <a:ext cx="7842884" cy="2785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tabLst>
                <a:tab pos="2526665" algn="l"/>
              </a:tabLst>
            </a:pPr>
            <a:r>
              <a:rPr sz="2000" b="1" dirty="0">
                <a:latin typeface="Arial"/>
                <a:cs typeface="Arial"/>
              </a:rPr>
              <a:t>When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lang="en-US" sz="2000" b="1" spc="-15" dirty="0">
                <a:latin typeface="Arial"/>
                <a:cs typeface="Arial"/>
              </a:rPr>
              <a:t>the </a:t>
            </a:r>
            <a:r>
              <a:rPr lang="en-US" sz="2000" b="1" spc="-15" dirty="0" err="1">
                <a:latin typeface="Arial"/>
                <a:cs typeface="Arial"/>
              </a:rPr>
              <a:t>TRANServe</a:t>
            </a:r>
            <a:r>
              <a:rPr lang="en-US" sz="2000" b="1" spc="-15" dirty="0">
                <a:latin typeface="Arial"/>
                <a:cs typeface="Arial"/>
              </a:rPr>
              <a:t> debit card </a:t>
            </a:r>
            <a:r>
              <a:rPr sz="2000" b="1" dirty="0">
                <a:latin typeface="Arial"/>
                <a:cs typeface="Arial"/>
              </a:rPr>
              <a:t>is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issued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e</a:t>
            </a:r>
            <a:r>
              <a:rPr sz="2000" b="1" spc="-45" dirty="0">
                <a:latin typeface="Arial"/>
                <a:cs typeface="Arial"/>
              </a:rPr>
              <a:t>m</a:t>
            </a:r>
            <a:r>
              <a:rPr sz="2000" b="1" spc="-40" dirty="0">
                <a:latin typeface="Arial"/>
                <a:cs typeface="Arial"/>
              </a:rPr>
              <a:t>p</a:t>
            </a:r>
            <a:r>
              <a:rPr sz="2000" b="1" spc="-45" dirty="0">
                <a:latin typeface="Arial"/>
                <a:cs typeface="Arial"/>
              </a:rPr>
              <a:t>l</a:t>
            </a:r>
            <a:r>
              <a:rPr sz="2000" b="1" spc="-40" dirty="0">
                <a:latin typeface="Arial"/>
                <a:cs typeface="Arial"/>
              </a:rPr>
              <a:t>o</a:t>
            </a:r>
            <a:r>
              <a:rPr sz="2000" b="1" spc="-75" dirty="0">
                <a:latin typeface="Arial"/>
                <a:cs typeface="Arial"/>
              </a:rPr>
              <a:t>y</a:t>
            </a:r>
            <a:r>
              <a:rPr sz="2000" b="1" spc="-25" dirty="0">
                <a:latin typeface="Arial"/>
                <a:cs typeface="Arial"/>
              </a:rPr>
              <a:t>e</a:t>
            </a:r>
            <a:r>
              <a:rPr sz="2000" b="1" spc="-3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respo</a:t>
            </a:r>
            <a:r>
              <a:rPr sz="2000" b="1" spc="-1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sib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 for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its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fek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pi</a:t>
            </a:r>
            <a:r>
              <a:rPr sz="2000" b="1" spc="-10" dirty="0">
                <a:latin typeface="Arial"/>
                <a:cs typeface="Arial"/>
              </a:rPr>
              <a:t>n</a:t>
            </a:r>
            <a:r>
              <a:rPr sz="2000" b="1" spc="-15" dirty="0">
                <a:latin typeface="Arial"/>
                <a:cs typeface="Arial"/>
              </a:rPr>
              <a:t>g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lang="en-US" sz="2000" b="1" dirty="0">
                <a:latin typeface="Arial"/>
                <a:cs typeface="Arial"/>
              </a:rPr>
              <a:t> </a:t>
            </a:r>
          </a:p>
          <a:p>
            <a:pPr marL="12700" marR="427355"/>
            <a:endParaRPr lang="en-US" sz="2050" dirty="0">
              <a:latin typeface="Times New Roman"/>
              <a:cs typeface="Times New Roman"/>
            </a:endParaRPr>
          </a:p>
          <a:p>
            <a:pPr marL="12700" marR="427355"/>
            <a:r>
              <a:rPr lang="en-US" sz="2000" b="1" spc="-10" dirty="0">
                <a:latin typeface="Arial"/>
                <a:cs typeface="Arial"/>
              </a:rPr>
              <a:t>For </a:t>
            </a:r>
            <a:r>
              <a:rPr lang="en-US" sz="2000" b="1" dirty="0">
                <a:latin typeface="Arial"/>
                <a:cs typeface="Arial"/>
              </a:rPr>
              <a:t>Central Office Staff - L</a:t>
            </a:r>
            <a:r>
              <a:rPr sz="2000" b="1" dirty="0">
                <a:latin typeface="Arial"/>
                <a:cs typeface="Arial"/>
              </a:rPr>
              <a:t>ost,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stolen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damaged </a:t>
            </a: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spc="-2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ar</a:t>
            </a:r>
            <a:r>
              <a:rPr sz="2000" b="1" spc="-1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p®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cards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may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b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replaced. 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act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Metro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6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ia 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sales 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ffice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on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ne a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u="heavy" spc="2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w</a:t>
            </a:r>
            <a:r>
              <a:rPr sz="2000" b="1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w</a:t>
            </a:r>
            <a:r>
              <a:rPr sz="2000" b="1" u="heavy" spc="-7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w</a:t>
            </a:r>
            <a:r>
              <a:rPr sz="2000" b="1" u="heavy" spc="-8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.</a:t>
            </a:r>
            <a:r>
              <a:rPr sz="2000" b="1" u="heavy" spc="3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w</a:t>
            </a:r>
            <a:r>
              <a:rPr sz="2000" b="1" u="heavy" spc="-1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m</a:t>
            </a:r>
            <a:r>
              <a:rPr sz="2000" b="1" u="heavy" spc="-2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a</a:t>
            </a:r>
            <a:r>
              <a:rPr sz="2000" b="1" u="heavy" spc="-1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t</a:t>
            </a:r>
            <a:r>
              <a:rPr sz="2000" b="1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a</a:t>
            </a:r>
            <a:r>
              <a:rPr sz="2000" b="1" u="heavy" spc="-2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.</a:t>
            </a:r>
            <a:r>
              <a:rPr sz="2000" b="1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co</a:t>
            </a:r>
            <a:r>
              <a:rPr sz="2000" b="1" u="heavy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m</a:t>
            </a:r>
            <a:r>
              <a:rPr sz="2000" b="1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4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849630"/>
            <a:r>
              <a:rPr sz="2000" b="1" spc="-5" dirty="0">
                <a:latin typeface="Arial"/>
                <a:cs typeface="Arial"/>
              </a:rPr>
              <a:t>Fo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ost,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stolen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damaged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5" dirty="0" err="1">
                <a:latin typeface="Arial"/>
                <a:cs typeface="Arial"/>
              </a:rPr>
              <a:t>T</a:t>
            </a:r>
            <a:r>
              <a:rPr sz="2000" b="1" spc="-20" dirty="0" err="1">
                <a:latin typeface="Arial"/>
                <a:cs typeface="Arial"/>
              </a:rPr>
              <a:t>RAN</a:t>
            </a:r>
            <a:r>
              <a:rPr sz="2000" b="1" spc="-30" dirty="0" err="1">
                <a:latin typeface="Arial"/>
                <a:cs typeface="Arial"/>
              </a:rPr>
              <a:t>S</a:t>
            </a:r>
            <a:r>
              <a:rPr sz="2000" b="1" spc="-25" dirty="0" err="1">
                <a:latin typeface="Arial"/>
                <a:cs typeface="Arial"/>
              </a:rPr>
              <a:t>er</a:t>
            </a:r>
            <a:r>
              <a:rPr sz="2000" b="1" spc="-50" dirty="0" err="1">
                <a:latin typeface="Arial"/>
                <a:cs typeface="Arial"/>
              </a:rPr>
              <a:t>v</a:t>
            </a:r>
            <a:r>
              <a:rPr sz="2000" b="1" dirty="0" err="1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Card</a:t>
            </a:r>
            <a:r>
              <a:rPr sz="2000" b="1" spc="5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,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act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lang="en-US" sz="2000" b="1" spc="-50" dirty="0">
                <a:latin typeface="Arial"/>
                <a:cs typeface="Arial"/>
              </a:rPr>
              <a:t>the card issuing company.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6443" y="4572000"/>
            <a:ext cx="1933575" cy="1457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000" y="6045492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8</a:t>
            </a:fld>
            <a:endParaRPr spc="-1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10" imgW="88306275" imgH="88306275" progId="">
                  <p:embed/>
                </p:oleObj>
              </mc:Choice>
              <mc:Fallback>
                <p:oleObj r:id="rId10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44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i="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i="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i="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i="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i="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i="0" dirty="0">
                <a:solidFill>
                  <a:srgbClr val="FFFFFF"/>
                </a:solidFill>
                <a:latin typeface="Arial"/>
                <a:cs typeface="Arial"/>
              </a:rPr>
              <a:t>tions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8032" y="2441448"/>
            <a:ext cx="7293864" cy="2670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1163" y="2400300"/>
            <a:ext cx="7383780" cy="2837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737" y="2371725"/>
            <a:ext cx="7282180" cy="2657475"/>
          </a:xfrm>
          <a:custGeom>
            <a:avLst/>
            <a:gdLst/>
            <a:ahLst/>
            <a:cxnLst/>
            <a:rect l="l" t="t" r="r" b="b"/>
            <a:pathLst>
              <a:path w="7282180" h="2657475">
                <a:moveTo>
                  <a:pt x="0" y="2657475"/>
                </a:moveTo>
                <a:lnTo>
                  <a:pt x="7281799" y="2657475"/>
                </a:lnTo>
                <a:lnTo>
                  <a:pt x="7281799" y="0"/>
                </a:lnTo>
                <a:lnTo>
                  <a:pt x="0" y="0"/>
                </a:lnTo>
                <a:lnTo>
                  <a:pt x="0" y="2657475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7737" y="2371725"/>
            <a:ext cx="7282180" cy="2657475"/>
          </a:xfrm>
          <a:custGeom>
            <a:avLst/>
            <a:gdLst/>
            <a:ahLst/>
            <a:cxnLst/>
            <a:rect l="l" t="t" r="r" b="b"/>
            <a:pathLst>
              <a:path w="7282180" h="2657475">
                <a:moveTo>
                  <a:pt x="0" y="2657475"/>
                </a:moveTo>
                <a:lnTo>
                  <a:pt x="7281799" y="2657475"/>
                </a:lnTo>
                <a:lnTo>
                  <a:pt x="7281799" y="0"/>
                </a:lnTo>
                <a:lnTo>
                  <a:pt x="0" y="0"/>
                </a:lnTo>
                <a:lnTo>
                  <a:pt x="0" y="2657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6363" y="2448464"/>
            <a:ext cx="720217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620135" algn="l"/>
              </a:tabLst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Empl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6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50" dirty="0">
                <a:solidFill>
                  <a:srgbClr val="000099"/>
                </a:solidFill>
                <a:latin typeface="Arial"/>
                <a:cs typeface="Arial"/>
              </a:rPr>
              <a:t> w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mis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lang="en-US" sz="2400" b="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tra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4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fit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ill</a:t>
            </a:r>
            <a:r>
              <a:rPr sz="24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be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su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ject to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ppr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riate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administra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action including</a:t>
            </a:r>
            <a:r>
              <a:rPr sz="2400" b="1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discipline</a:t>
            </a:r>
            <a:r>
              <a:rPr sz="24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d/or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q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lifi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tion</a:t>
            </a:r>
            <a:r>
              <a:rPr sz="2400" b="1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from future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2400" b="1" spc="-20" dirty="0">
                <a:solidFill>
                  <a:srgbClr val="000099"/>
                </a:solidFill>
                <a:latin typeface="Arial"/>
                <a:cs typeface="Arial"/>
              </a:rPr>
              <a:t>BOP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tra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it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ben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fit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progra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.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iscipl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nary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pe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al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co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ld</a:t>
            </a:r>
            <a:r>
              <a:rPr sz="24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range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from a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le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of a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ishme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 to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remo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al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from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ral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ervice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ing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rity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24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e.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55764" y="6185915"/>
            <a:ext cx="711707" cy="492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2735" y="6312408"/>
            <a:ext cx="554735" cy="32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238125" y="0"/>
                </a:moveTo>
                <a:lnTo>
                  <a:pt x="0" y="238125"/>
                </a:lnTo>
                <a:lnTo>
                  <a:pt x="238125" y="476250"/>
                </a:lnTo>
                <a:lnTo>
                  <a:pt x="238125" y="357187"/>
                </a:lnTo>
                <a:lnTo>
                  <a:pt x="695325" y="357187"/>
                </a:lnTo>
                <a:lnTo>
                  <a:pt x="695325" y="119062"/>
                </a:lnTo>
                <a:lnTo>
                  <a:pt x="238125" y="119062"/>
                </a:lnTo>
                <a:lnTo>
                  <a:pt x="238125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0" y="6168694"/>
            <a:ext cx="695325" cy="476250"/>
          </a:xfrm>
          <a:custGeom>
            <a:avLst/>
            <a:gdLst/>
            <a:ahLst/>
            <a:cxnLst/>
            <a:rect l="l" t="t" r="r" b="b"/>
            <a:pathLst>
              <a:path w="695325" h="476250">
                <a:moveTo>
                  <a:pt x="0" y="238125"/>
                </a:moveTo>
                <a:lnTo>
                  <a:pt x="238125" y="0"/>
                </a:lnTo>
                <a:lnTo>
                  <a:pt x="238125" y="119062"/>
                </a:lnTo>
                <a:lnTo>
                  <a:pt x="695325" y="119062"/>
                </a:lnTo>
                <a:lnTo>
                  <a:pt x="695325" y="357187"/>
                </a:lnTo>
                <a:lnTo>
                  <a:pt x="238125" y="357187"/>
                </a:lnTo>
                <a:lnTo>
                  <a:pt x="238125" y="476250"/>
                </a:lnTo>
                <a:lnTo>
                  <a:pt x="0" y="238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6364" y="6149340"/>
            <a:ext cx="667512" cy="537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0747" y="6291071"/>
            <a:ext cx="527303" cy="323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395350" y="0"/>
                </a:moveTo>
                <a:lnTo>
                  <a:pt x="395350" y="126199"/>
                </a:lnTo>
                <a:lnTo>
                  <a:pt x="0" y="126199"/>
                </a:lnTo>
                <a:lnTo>
                  <a:pt x="0" y="378612"/>
                </a:lnTo>
                <a:lnTo>
                  <a:pt x="395350" y="378612"/>
                </a:lnTo>
                <a:lnTo>
                  <a:pt x="395350" y="504825"/>
                </a:lnTo>
                <a:lnTo>
                  <a:pt x="647700" y="252412"/>
                </a:lnTo>
                <a:lnTo>
                  <a:pt x="395350" y="0"/>
                </a:lnTo>
                <a:close/>
              </a:path>
            </a:pathLst>
          </a:custGeom>
          <a:solidFill>
            <a:srgbClr val="B9D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9600" y="6140119"/>
            <a:ext cx="647700" cy="504825"/>
          </a:xfrm>
          <a:custGeom>
            <a:avLst/>
            <a:gdLst/>
            <a:ahLst/>
            <a:cxnLst/>
            <a:rect l="l" t="t" r="r" b="b"/>
            <a:pathLst>
              <a:path w="647700" h="504825">
                <a:moveTo>
                  <a:pt x="0" y="126199"/>
                </a:moveTo>
                <a:lnTo>
                  <a:pt x="395351" y="126199"/>
                </a:lnTo>
                <a:lnTo>
                  <a:pt x="395351" y="0"/>
                </a:lnTo>
                <a:lnTo>
                  <a:pt x="647700" y="252412"/>
                </a:lnTo>
                <a:lnTo>
                  <a:pt x="395351" y="504825"/>
                </a:lnTo>
                <a:lnTo>
                  <a:pt x="395351" y="378612"/>
                </a:lnTo>
                <a:lnTo>
                  <a:pt x="0" y="378612"/>
                </a:lnTo>
                <a:lnTo>
                  <a:pt x="0" y="1261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6016320"/>
            <a:ext cx="2133600" cy="781050"/>
          </a:xfrm>
          <a:custGeom>
            <a:avLst/>
            <a:gdLst/>
            <a:ahLst/>
            <a:cxnLst/>
            <a:rect l="l" t="t" r="r" b="b"/>
            <a:pathLst>
              <a:path w="2133600" h="781050">
                <a:moveTo>
                  <a:pt x="0" y="780986"/>
                </a:moveTo>
                <a:lnTo>
                  <a:pt x="2133600" y="780986"/>
                </a:lnTo>
                <a:lnTo>
                  <a:pt x="2133600" y="0"/>
                </a:lnTo>
                <a:lnTo>
                  <a:pt x="0" y="0"/>
                </a:lnTo>
                <a:lnTo>
                  <a:pt x="0" y="7809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u="heavy" spc="-5" dirty="0">
                <a:solidFill>
                  <a:srgbClr val="99CC00"/>
                </a:solidFill>
              </a:rPr>
              <a:t>N</a:t>
            </a:r>
            <a:r>
              <a:rPr u="heavy" spc="-20" dirty="0">
                <a:solidFill>
                  <a:srgbClr val="99CC00"/>
                </a:solidFill>
              </a:rPr>
              <a:t>e</a:t>
            </a:r>
            <a:r>
              <a:rPr u="heavy" dirty="0">
                <a:solidFill>
                  <a:srgbClr val="99CC00"/>
                </a:solidFill>
              </a:rPr>
              <a:t>xt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442197" y="6408673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85310"/>
              </p:ext>
            </p:extLst>
          </p:nvPr>
        </p:nvGraphicFramePr>
        <p:xfrm>
          <a:off x="7602538" y="76200"/>
          <a:ext cx="11890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r:id="rId10" imgW="88306275" imgH="88306275" progId="">
                  <p:embed/>
                </p:oleObj>
              </mc:Choice>
              <mc:Fallback>
                <p:oleObj r:id="rId10" imgW="88306275" imgH="8830627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76200"/>
                        <a:ext cx="11890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1624</Words>
  <Application>Microsoft Office PowerPoint</Application>
  <PresentationFormat>On-screen Show (4:3)</PresentationFormat>
  <Paragraphs>294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Office Theme</vt:lpstr>
      <vt:lpstr>  Federal Bureau of Prisons  </vt:lpstr>
      <vt:lpstr>Topics</vt:lpstr>
      <vt:lpstr>Background</vt:lpstr>
      <vt:lpstr>Mass Public Transportation</vt:lpstr>
      <vt:lpstr>TRANServe</vt:lpstr>
      <vt:lpstr>Employee Roles and Responsibilities</vt:lpstr>
      <vt:lpstr>Employee Roles and Responsibilities</vt:lpstr>
      <vt:lpstr>Employee Roles and Responsibilities</vt:lpstr>
      <vt:lpstr>Legal Implications</vt:lpstr>
      <vt:lpstr>TRANServe Website</vt:lpstr>
      <vt:lpstr>Enrollment Process</vt:lpstr>
      <vt:lpstr>Knowledge Check 1</vt:lpstr>
      <vt:lpstr>Knowledge Check 1 - Answer</vt:lpstr>
      <vt:lpstr>Knowledge Check 2</vt:lpstr>
      <vt:lpstr>Knowledge Check 2 - Answer</vt:lpstr>
      <vt:lpstr>Knowledge Check 3</vt:lpstr>
      <vt:lpstr>Knowledge Check 3 - Answer</vt:lpstr>
      <vt:lpstr>Knowledge Check 4</vt:lpstr>
      <vt:lpstr>Knowledge Check 4 - Answer</vt:lpstr>
      <vt:lpstr>PowerPoint Presentation</vt:lpstr>
      <vt:lpstr>Certification Required</vt:lpstr>
      <vt:lpstr>Certification Statement</vt:lpstr>
      <vt:lpstr>Certification</vt:lpstr>
      <vt:lpstr>Knowledge Check 5</vt:lpstr>
      <vt:lpstr>Knowledge Check 5 - Answer</vt:lpstr>
      <vt:lpstr>Knowledge Check 6</vt:lpstr>
      <vt:lpstr>Knowledge Check 6 - Answer</vt:lpstr>
      <vt:lpstr>Knowledge Check 7</vt:lpstr>
      <vt:lpstr>Knowledge Check 7 - Answer</vt:lpstr>
      <vt:lpstr>Knowledge Check 8</vt:lpstr>
      <vt:lpstr>Knowledge Check 8 - Answer</vt:lpstr>
      <vt:lpstr>Knowledge Check 9</vt:lpstr>
      <vt:lpstr>Knowledge Check 9 - Answer</vt:lpstr>
      <vt:lpstr>Knowledge Check 10</vt:lpstr>
      <vt:lpstr>Knowledge Check 10 - Answer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victoria.owens</dc:creator>
  <cp:lastModifiedBy>Owens, Victoria (OST)</cp:lastModifiedBy>
  <cp:revision>23</cp:revision>
  <dcterms:created xsi:type="dcterms:W3CDTF">2016-12-21T14:15:18Z</dcterms:created>
  <dcterms:modified xsi:type="dcterms:W3CDTF">2017-07-06T14:49:07Z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2014-07-30T00:00:00Z</vt:filetime>
  </property>
  <property fmtid="{D5CDD505-2E9C-101B-9397-08002B2CF9AE}" pid="3" name="LastSaved">
    <vt:filetime>2016-12-21T00:00:00Z</vt:filetime>
  </property>
</Properties>
</file>