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2" r:id="rId3"/>
    <p:sldId id="258" r:id="rId4"/>
    <p:sldId id="260" r:id="rId5"/>
    <p:sldId id="264" r:id="rId6"/>
    <p:sldId id="263" r:id="rId7"/>
    <p:sldId id="266" r:id="rId8"/>
    <p:sldId id="268" r:id="rId9"/>
    <p:sldId id="273" r:id="rId10"/>
    <p:sldId id="317" r:id="rId11"/>
    <p:sldId id="259" r:id="rId12"/>
    <p:sldId id="324" r:id="rId13"/>
    <p:sldId id="325" r:id="rId14"/>
    <p:sldId id="326" r:id="rId15"/>
    <p:sldId id="286" r:id="rId16"/>
    <p:sldId id="330" r:id="rId17"/>
    <p:sldId id="289" r:id="rId18"/>
    <p:sldId id="329" r:id="rId19"/>
    <p:sldId id="290" r:id="rId20"/>
    <p:sldId id="278" r:id="rId21"/>
    <p:sldId id="269" r:id="rId22"/>
    <p:sldId id="294" r:id="rId23"/>
    <p:sldId id="288" r:id="rId24"/>
    <p:sldId id="318" r:id="rId25"/>
    <p:sldId id="319" r:id="rId26"/>
    <p:sldId id="331" r:id="rId27"/>
    <p:sldId id="287" r:id="rId28"/>
    <p:sldId id="332" r:id="rId29"/>
    <p:sldId id="300" r:id="rId30"/>
    <p:sldId id="333" r:id="rId31"/>
    <p:sldId id="304" r:id="rId32"/>
    <p:sldId id="335" r:id="rId33"/>
    <p:sldId id="334" r:id="rId34"/>
    <p:sldId id="336" r:id="rId35"/>
    <p:sldId id="323" r:id="rId36"/>
    <p:sldId id="274" r:id="rId37"/>
  </p:sldIdLst>
  <p:sldSz cx="9144000" cy="6858000" type="screen4x3"/>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0546" autoAdjust="0"/>
  </p:normalViewPr>
  <p:slideViewPr>
    <p:cSldViewPr>
      <p:cViewPr varScale="1">
        <p:scale>
          <a:sx n="89" d="100"/>
          <a:sy n="89" d="100"/>
        </p:scale>
        <p:origin x="4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3250A7-C3EE-42CA-9225-5B671E812E8A}" type="datetimeFigureOut">
              <a:rPr lang="en-US" smtClean="0"/>
              <a:t>6/8/2018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7B3CAC-7C0F-420D-9234-E8A8770951F7}" type="slidenum">
              <a:rPr lang="en-US" smtClean="0"/>
              <a:t>‹#›</a:t>
            </a:fld>
            <a:endParaRPr lang="en-US" dirty="0"/>
          </a:p>
        </p:txBody>
      </p:sp>
    </p:spTree>
    <p:extLst>
      <p:ext uri="{BB962C8B-B14F-4D97-AF65-F5344CB8AC3E}">
        <p14:creationId xmlns:p14="http://schemas.microsoft.com/office/powerpoint/2010/main" val="64456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a:t>
            </a:fld>
            <a:endParaRPr lang="en-US" dirty="0"/>
          </a:p>
        </p:txBody>
      </p:sp>
    </p:spTree>
    <p:extLst>
      <p:ext uri="{BB962C8B-B14F-4D97-AF65-F5344CB8AC3E}">
        <p14:creationId xmlns:p14="http://schemas.microsoft.com/office/powerpoint/2010/main" val="128828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14</a:t>
            </a:fld>
            <a:endParaRPr lang="en-US" dirty="0"/>
          </a:p>
        </p:txBody>
      </p:sp>
    </p:spTree>
    <p:extLst>
      <p:ext uri="{BB962C8B-B14F-4D97-AF65-F5344CB8AC3E}">
        <p14:creationId xmlns:p14="http://schemas.microsoft.com/office/powerpoint/2010/main" val="234258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17</a:t>
            </a:fld>
            <a:endParaRPr lang="en-US" dirty="0"/>
          </a:p>
        </p:txBody>
      </p:sp>
    </p:spTree>
    <p:extLst>
      <p:ext uri="{BB962C8B-B14F-4D97-AF65-F5344CB8AC3E}">
        <p14:creationId xmlns:p14="http://schemas.microsoft.com/office/powerpoint/2010/main" val="111365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36</a:t>
            </a:fld>
            <a:endParaRPr lang="en-US" dirty="0"/>
          </a:p>
        </p:txBody>
      </p:sp>
    </p:spTree>
    <p:extLst>
      <p:ext uri="{BB962C8B-B14F-4D97-AF65-F5344CB8AC3E}">
        <p14:creationId xmlns:p14="http://schemas.microsoft.com/office/powerpoint/2010/main" val="94501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a:t>
            </a:fld>
            <a:endParaRPr lang="en-US" dirty="0"/>
          </a:p>
        </p:txBody>
      </p:sp>
    </p:spTree>
    <p:extLst>
      <p:ext uri="{BB962C8B-B14F-4D97-AF65-F5344CB8AC3E}">
        <p14:creationId xmlns:p14="http://schemas.microsoft.com/office/powerpoint/2010/main" val="19519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4</a:t>
            </a:fld>
            <a:endParaRPr lang="en-US" dirty="0"/>
          </a:p>
        </p:txBody>
      </p:sp>
    </p:spTree>
    <p:extLst>
      <p:ext uri="{BB962C8B-B14F-4D97-AF65-F5344CB8AC3E}">
        <p14:creationId xmlns:p14="http://schemas.microsoft.com/office/powerpoint/2010/main" val="279950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5</a:t>
            </a:fld>
            <a:endParaRPr lang="en-US" dirty="0"/>
          </a:p>
        </p:txBody>
      </p:sp>
    </p:spTree>
    <p:extLst>
      <p:ext uri="{BB962C8B-B14F-4D97-AF65-F5344CB8AC3E}">
        <p14:creationId xmlns:p14="http://schemas.microsoft.com/office/powerpoint/2010/main" val="38761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6</a:t>
            </a:fld>
            <a:endParaRPr lang="en-US" dirty="0"/>
          </a:p>
        </p:txBody>
      </p:sp>
    </p:spTree>
    <p:extLst>
      <p:ext uri="{BB962C8B-B14F-4D97-AF65-F5344CB8AC3E}">
        <p14:creationId xmlns:p14="http://schemas.microsoft.com/office/powerpoint/2010/main" val="6113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10</a:t>
            </a:fld>
            <a:endParaRPr lang="en-US" dirty="0"/>
          </a:p>
        </p:txBody>
      </p:sp>
    </p:spTree>
    <p:extLst>
      <p:ext uri="{BB962C8B-B14F-4D97-AF65-F5344CB8AC3E}">
        <p14:creationId xmlns:p14="http://schemas.microsoft.com/office/powerpoint/2010/main" val="26706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11</a:t>
            </a:fld>
            <a:endParaRPr lang="en-US" dirty="0"/>
          </a:p>
        </p:txBody>
      </p:sp>
    </p:spTree>
    <p:extLst>
      <p:ext uri="{BB962C8B-B14F-4D97-AF65-F5344CB8AC3E}">
        <p14:creationId xmlns:p14="http://schemas.microsoft.com/office/powerpoint/2010/main" val="249740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12</a:t>
            </a:fld>
            <a:endParaRPr lang="en-US" dirty="0"/>
          </a:p>
        </p:txBody>
      </p:sp>
    </p:spTree>
    <p:extLst>
      <p:ext uri="{BB962C8B-B14F-4D97-AF65-F5344CB8AC3E}">
        <p14:creationId xmlns:p14="http://schemas.microsoft.com/office/powerpoint/2010/main" val="25604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13</a:t>
            </a:fld>
            <a:endParaRPr lang="en-US" dirty="0"/>
          </a:p>
        </p:txBody>
      </p:sp>
    </p:spTree>
    <p:extLst>
      <p:ext uri="{BB962C8B-B14F-4D97-AF65-F5344CB8AC3E}">
        <p14:creationId xmlns:p14="http://schemas.microsoft.com/office/powerpoint/2010/main" val="300491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89223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2333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7169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418393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49655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83110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51286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339925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321079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50744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45055-BFDD-4F65-B9BA-FA88BE7340E9}" type="datetimeFigureOut">
              <a:rPr lang="en-US" smtClean="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235322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45055-BFDD-4F65-B9BA-FA88BE7340E9}" type="datetimeFigureOut">
              <a:rPr lang="en-US" smtClean="0"/>
              <a:t>6/8/2018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2D3EE-D67F-403F-A0E5-2091A0099FD3}" type="slidenum">
              <a:rPr lang="en-US" smtClean="0"/>
              <a:t>‹#›</a:t>
            </a:fld>
            <a:endParaRPr lang="en-US" dirty="0"/>
          </a:p>
        </p:txBody>
      </p:sp>
    </p:spTree>
    <p:extLst>
      <p:ext uri="{BB962C8B-B14F-4D97-AF65-F5344CB8AC3E}">
        <p14:creationId xmlns:p14="http://schemas.microsoft.com/office/powerpoint/2010/main" val="136939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transportation.gov/transerv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transportation.gov/transerve/fa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0" y="1235075"/>
            <a:ext cx="9144000" cy="1851025"/>
          </a:xfrm>
        </p:spPr>
        <p:txBody>
          <a:bodyPr>
            <a:normAutofit/>
          </a:bodyPr>
          <a:lstStyle/>
          <a:p>
            <a:r>
              <a:rPr lang="en-US" sz="4900" dirty="0"/>
              <a:t>U.S. Department of Transportation</a:t>
            </a:r>
            <a:endParaRPr lang="en-US" dirty="0"/>
          </a:p>
        </p:txBody>
      </p:sp>
      <p:sp>
        <p:nvSpPr>
          <p:cNvPr id="5" name="Rectangle 14"/>
          <p:cNvSpPr>
            <a:spLocks noGrp="1" noChangeArrowheads="1"/>
          </p:cNvSpPr>
          <p:nvPr>
            <p:ph type="subTitle" idx="1"/>
          </p:nvPr>
        </p:nvSpPr>
        <p:spPr>
          <a:xfrm>
            <a:off x="685800" y="3886200"/>
            <a:ext cx="7620000" cy="2133600"/>
          </a:xfrm>
        </p:spPr>
        <p:txBody>
          <a:bodyPr>
            <a:normAutofit/>
          </a:bodyPr>
          <a:lstStyle/>
          <a:p>
            <a:r>
              <a:rPr lang="en-US" sz="4400" dirty="0">
                <a:solidFill>
                  <a:schemeClr val="bg1"/>
                </a:solidFill>
              </a:rPr>
              <a:t> Integrity Awareness</a:t>
            </a:r>
          </a:p>
          <a:p>
            <a:r>
              <a:rPr lang="en-US" sz="4400" dirty="0">
                <a:solidFill>
                  <a:schemeClr val="bg1"/>
                </a:solidFill>
              </a:rPr>
              <a:t> Training</a:t>
            </a:r>
          </a:p>
          <a:p>
            <a:endParaRPr lang="en-US" sz="4400" dirty="0">
              <a:solidFill>
                <a:schemeClr val="bg1"/>
              </a:solidFill>
            </a:endParaRPr>
          </a:p>
        </p:txBody>
      </p:sp>
    </p:spTree>
    <p:extLst>
      <p:ext uri="{BB962C8B-B14F-4D97-AF65-F5344CB8AC3E}">
        <p14:creationId xmlns:p14="http://schemas.microsoft.com/office/powerpoint/2010/main" val="26388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152400" y="868362"/>
            <a:ext cx="6324600" cy="633246"/>
          </a:xfrm>
        </p:spPr>
        <p:txBody>
          <a:bodyPr>
            <a:noAutofit/>
          </a:bodyPr>
          <a:lstStyle/>
          <a:p>
            <a:pPr algn="l"/>
            <a:r>
              <a:rPr lang="en-US" sz="3200" kern="0" dirty="0">
                <a:latin typeface="+mn-lt"/>
              </a:rPr>
              <a:t>Use the Website: </a:t>
            </a:r>
            <a:r>
              <a:rPr lang="en-US" sz="3200" kern="0" dirty="0">
                <a:latin typeface="+mn-lt"/>
                <a:hlinkClick r:id="rId4"/>
              </a:rPr>
              <a:t>www.transportation.gov/transerve/</a:t>
            </a:r>
            <a:r>
              <a:rPr lang="en-US" sz="3200" kern="0" dirty="0">
                <a:latin typeface="+mn-lt"/>
              </a:rPr>
              <a:t> </a:t>
            </a:r>
            <a:endParaRPr lang="en-US" sz="3200" dirty="0">
              <a:latin typeface="+mn-lt"/>
            </a:endParaRPr>
          </a:p>
        </p:txBody>
      </p:sp>
      <p:sp>
        <p:nvSpPr>
          <p:cNvPr id="4" name="Content Placeholder 3"/>
          <p:cNvSpPr>
            <a:spLocks noGrp="1"/>
          </p:cNvSpPr>
          <p:nvPr>
            <p:ph idx="1"/>
          </p:nvPr>
        </p:nvSpPr>
        <p:spPr>
          <a:xfrm flipH="1" flipV="1">
            <a:off x="4724400" y="3581401"/>
            <a:ext cx="3505200" cy="1066800"/>
          </a:xfrm>
        </p:spPr>
        <p:txBody>
          <a:bodyPr>
            <a:normAutofit/>
          </a:bodyPr>
          <a:lstStyle/>
          <a:p>
            <a:endParaRPr lang="en-US" dirty="0"/>
          </a:p>
        </p:txBody>
      </p:sp>
      <p:pic>
        <p:nvPicPr>
          <p:cNvPr id="2050" name="Picture 2" descr="C:\Users\CHERIJ~1.ADD\AppData\Local\Temp\1\SNAGHTML1d1a24d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04040"/>
            <a:ext cx="5277637" cy="3923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169616"/>
            <a:ext cx="2621990" cy="4154984"/>
          </a:xfrm>
          <a:prstGeom prst="rect">
            <a:avLst/>
          </a:prstGeom>
          <a:noFill/>
        </p:spPr>
        <p:txBody>
          <a:bodyPr wrap="square" rtlCol="0">
            <a:spAutoFit/>
          </a:bodyPr>
          <a:lstStyle/>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Apply</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Recertify</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TRANServe Card info</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News</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FAQs</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Research mass transit commute</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Subscribe</a:t>
            </a:r>
          </a:p>
        </p:txBody>
      </p:sp>
    </p:spTree>
    <p:extLst>
      <p:ext uri="{BB962C8B-B14F-4D97-AF65-F5344CB8AC3E}">
        <p14:creationId xmlns:p14="http://schemas.microsoft.com/office/powerpoint/2010/main" val="37972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77500" lnSpcReduction="20000"/>
          </a:bodyPr>
          <a:lstStyle/>
          <a:p>
            <a:pPr>
              <a:buFontTx/>
              <a:buNone/>
            </a:pPr>
            <a:r>
              <a:rPr lang="en-US" sz="2600" dirty="0"/>
              <a:t>The Transit Benefit Program objective is to:</a:t>
            </a:r>
          </a:p>
          <a:p>
            <a:pPr marL="693738" lvl="1" indent="-342900">
              <a:buFont typeface="Wingdings" pitchFamily="2" charset="2"/>
              <a:buChar char="q"/>
            </a:pPr>
            <a:r>
              <a:rPr lang="en-US" sz="2600" dirty="0"/>
              <a:t>A.  Increase compensation of federal employees </a:t>
            </a:r>
            <a:br>
              <a:rPr lang="en-US" sz="2600" dirty="0"/>
            </a:br>
            <a:r>
              <a:rPr lang="en-US" sz="2600" dirty="0"/>
              <a:t>per month.</a:t>
            </a:r>
          </a:p>
          <a:p>
            <a:pPr marL="693738" lvl="1" indent="-342900">
              <a:buFont typeface="Wingdings" pitchFamily="2" charset="2"/>
              <a:buChar char="q"/>
            </a:pPr>
            <a:r>
              <a:rPr lang="en-US" sz="2600" dirty="0"/>
              <a:t>B.  Incentivize federal employees to use public transportation to reduce their contributions to traffic congestion and air pollution.</a:t>
            </a:r>
          </a:p>
          <a:p>
            <a:pPr marL="693738" lvl="1" indent="-342900">
              <a:buFont typeface="Wingdings" pitchFamily="2" charset="2"/>
              <a:buChar char="q"/>
            </a:pPr>
            <a:r>
              <a:rPr lang="en-US" sz="2600" dirty="0"/>
              <a:t>C.  Reward the employees for their hard work.</a:t>
            </a:r>
          </a:p>
          <a:p>
            <a:endParaRPr lang="en-US" dirty="0"/>
          </a:p>
        </p:txBody>
      </p:sp>
      <p:pic>
        <p:nvPicPr>
          <p:cNvPr id="8" name="Picture 7"/>
          <p:cNvPicPr>
            <a:picLocks noChangeAspect="1"/>
          </p:cNvPicPr>
          <p:nvPr/>
        </p:nvPicPr>
        <p:blipFill>
          <a:blip r:embed="rId4"/>
          <a:stretch>
            <a:fillRect/>
          </a:stretch>
        </p:blipFill>
        <p:spPr>
          <a:xfrm>
            <a:off x="423620" y="3955976"/>
            <a:ext cx="3352800" cy="835175"/>
          </a:xfrm>
          <a:prstGeom prst="rect">
            <a:avLst/>
          </a:prstGeom>
        </p:spPr>
      </p:pic>
      <p:sp>
        <p:nvSpPr>
          <p:cNvPr id="6" name="Content Placeholder 5"/>
          <p:cNvSpPr>
            <a:spLocks noGrp="1"/>
          </p:cNvSpPr>
          <p:nvPr>
            <p:ph sz="half" idx="2"/>
          </p:nvPr>
        </p:nvSpPr>
        <p:spPr>
          <a:xfrm>
            <a:off x="76200" y="76201"/>
            <a:ext cx="381000" cy="381000"/>
          </a:xfrm>
        </p:spPr>
        <p:txBody>
          <a:bodyPr>
            <a:normAutofit fontScale="77500" lnSpcReduction="20000"/>
          </a:bodyPr>
          <a:lstStyle/>
          <a:p>
            <a:pPr marL="0" indent="0">
              <a:buNone/>
            </a:pPr>
            <a:r>
              <a:rPr lang="en-US" dirty="0"/>
              <a:t>.</a:t>
            </a:r>
          </a:p>
        </p:txBody>
      </p:sp>
    </p:spTree>
    <p:extLst>
      <p:ext uri="{BB962C8B-B14F-4D97-AF65-F5344CB8AC3E}">
        <p14:creationId xmlns:p14="http://schemas.microsoft.com/office/powerpoint/2010/main" val="238909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92500" lnSpcReduction="20000"/>
          </a:bodyPr>
          <a:lstStyle/>
          <a:p>
            <a:pPr>
              <a:buFontTx/>
              <a:buNone/>
            </a:pPr>
            <a:r>
              <a:rPr lang="en-US" sz="2600" dirty="0"/>
              <a:t>The Transit Benefit Program objective is to:</a:t>
            </a:r>
          </a:p>
          <a:p>
            <a:pPr marL="693738" lvl="1" indent="-342900">
              <a:buFont typeface="Wingdings" pitchFamily="2" charset="2"/>
              <a:buChar char="q"/>
            </a:pPr>
            <a:r>
              <a:rPr lang="en-US" sz="2600" dirty="0">
                <a:solidFill>
                  <a:schemeClr val="bg1">
                    <a:lumMod val="75000"/>
                  </a:schemeClr>
                </a:solidFill>
              </a:rPr>
              <a:t>A.  Increase compensation of federal employees </a:t>
            </a:r>
            <a:br>
              <a:rPr lang="en-US" sz="2600" dirty="0">
                <a:solidFill>
                  <a:schemeClr val="bg1">
                    <a:lumMod val="75000"/>
                  </a:schemeClr>
                </a:solidFill>
              </a:rPr>
            </a:br>
            <a:r>
              <a:rPr lang="en-US" sz="2600" dirty="0">
                <a:solidFill>
                  <a:schemeClr val="bg1">
                    <a:lumMod val="75000"/>
                  </a:schemeClr>
                </a:solidFill>
              </a:rPr>
              <a:t>per month.</a:t>
            </a:r>
          </a:p>
          <a:p>
            <a:pPr marL="693738" lvl="1" indent="-342900">
              <a:buFont typeface="Wingdings" pitchFamily="2" charset="2"/>
              <a:buChar char="q"/>
            </a:pPr>
            <a:r>
              <a:rPr lang="en-US" sz="2600" dirty="0"/>
              <a:t>B.  Incentivize federal employees to use public transportation to reduce their contributions to traffic congestion and air pollution.</a:t>
            </a:r>
          </a:p>
          <a:p>
            <a:pPr marL="693738" lvl="1" indent="-342900">
              <a:buFont typeface="Wingdings" pitchFamily="2" charset="2"/>
              <a:buChar char="q"/>
            </a:pPr>
            <a:r>
              <a:rPr lang="en-US" sz="2600" dirty="0">
                <a:solidFill>
                  <a:schemeClr val="bg1">
                    <a:lumMod val="75000"/>
                  </a:schemeClr>
                </a:solidFill>
              </a:rPr>
              <a:t>C.  Reward the employees for their hard work.</a:t>
            </a:r>
          </a:p>
          <a:p>
            <a:endParaRPr lang="en-US" dirty="0"/>
          </a:p>
        </p:txBody>
      </p:sp>
      <p:sp>
        <p:nvSpPr>
          <p:cNvPr id="7" name="TextBox 6"/>
          <p:cNvSpPr txBox="1"/>
          <p:nvPr/>
        </p:nvSpPr>
        <p:spPr>
          <a:xfrm>
            <a:off x="457200" y="4191001"/>
            <a:ext cx="6324600" cy="2215991"/>
          </a:xfrm>
          <a:prstGeom prst="rect">
            <a:avLst/>
          </a:prstGeom>
          <a:noFill/>
        </p:spPr>
        <p:txBody>
          <a:bodyPr wrap="square" rtlCol="0">
            <a:spAutoFit/>
          </a:bodyPr>
          <a:lstStyle/>
          <a:p>
            <a:endParaRPr lang="en-US" sz="2400" dirty="0">
              <a:solidFill>
                <a:srgbClr val="000099"/>
              </a:solidFill>
            </a:endParaRPr>
          </a:p>
          <a:p>
            <a:r>
              <a:rPr lang="en-US" sz="2400" dirty="0">
                <a:solidFill>
                  <a:srgbClr val="000099"/>
                </a:solidFill>
              </a:rPr>
              <a:t>The Federal Workforce Transportation Fringe Benefit Program under Executive Order 13150  is designed to reduce traffic congestion and air pollution.</a:t>
            </a:r>
          </a:p>
          <a:p>
            <a:endParaRPr lang="en-US" dirty="0"/>
          </a:p>
        </p:txBody>
      </p:sp>
    </p:spTree>
    <p:extLst>
      <p:ext uri="{BB962C8B-B14F-4D97-AF65-F5344CB8AC3E}">
        <p14:creationId xmlns:p14="http://schemas.microsoft.com/office/powerpoint/2010/main" val="337572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2</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92500" lnSpcReduction="10000"/>
          </a:bodyPr>
          <a:lstStyle/>
          <a:p>
            <a:pPr marL="0" lvl="0" indent="0" fontAlgn="base">
              <a:spcAft>
                <a:spcPct val="25000"/>
              </a:spcAft>
              <a:buSzPct val="120000"/>
              <a:buNone/>
            </a:pPr>
            <a:r>
              <a:rPr lang="en-US" sz="2600" kern="0" dirty="0">
                <a:solidFill>
                  <a:srgbClr val="000000"/>
                </a:solidFill>
              </a:rPr>
              <a:t>True or False?</a:t>
            </a:r>
          </a:p>
          <a:p>
            <a:pPr marL="0" lvl="0" indent="0" fontAlgn="base">
              <a:spcAft>
                <a:spcPct val="25000"/>
              </a:spcAft>
              <a:buSzPct val="120000"/>
              <a:buNone/>
            </a:pPr>
            <a:r>
              <a:rPr lang="en-US" sz="2600" kern="0" dirty="0">
                <a:solidFill>
                  <a:srgbClr val="000000"/>
                </a:solidFill>
              </a:rPr>
              <a:t>If I misuse my transit benefit by selling it or over estimating my need for the benefit, I can be removed from federal service</a:t>
            </a:r>
            <a:r>
              <a:rPr lang="en-US" sz="2600" b="1" kern="0" dirty="0">
                <a:solidFill>
                  <a:srgbClr val="000000"/>
                </a:solidFill>
              </a:rPr>
              <a:t>.</a:t>
            </a:r>
          </a:p>
          <a:p>
            <a:pPr marL="0" indent="0">
              <a:buNone/>
            </a:pPr>
            <a:endParaRPr lang="en-US" dirty="0"/>
          </a:p>
        </p:txBody>
      </p:sp>
      <p:sp>
        <p:nvSpPr>
          <p:cNvPr id="6" name="Content Placeholder 5"/>
          <p:cNvSpPr>
            <a:spLocks noGrp="1"/>
          </p:cNvSpPr>
          <p:nvPr>
            <p:ph sz="half" idx="2"/>
          </p:nvPr>
        </p:nvSpPr>
        <p:spPr>
          <a:xfrm>
            <a:off x="4648200" y="1600201"/>
            <a:ext cx="609600" cy="457200"/>
          </a:xfrm>
        </p:spPr>
        <p:txBody>
          <a:bodyPr>
            <a:normAutofit fontScale="92500" lnSpcReduction="10000"/>
          </a:bodyPr>
          <a:lstStyle/>
          <a:p>
            <a:r>
              <a:rPr lang="en-US" dirty="0"/>
              <a:t>.</a:t>
            </a:r>
          </a:p>
        </p:txBody>
      </p:sp>
      <p:pic>
        <p:nvPicPr>
          <p:cNvPr id="8" name="Picture 7"/>
          <p:cNvPicPr>
            <a:picLocks noChangeAspect="1"/>
          </p:cNvPicPr>
          <p:nvPr/>
        </p:nvPicPr>
        <p:blipFill>
          <a:blip r:embed="rId4"/>
          <a:stretch>
            <a:fillRect/>
          </a:stretch>
        </p:blipFill>
        <p:spPr>
          <a:xfrm>
            <a:off x="457200" y="3329995"/>
            <a:ext cx="3352800" cy="835175"/>
          </a:xfrm>
          <a:prstGeom prst="rect">
            <a:avLst/>
          </a:prstGeom>
        </p:spPr>
      </p:pic>
      <p:pic>
        <p:nvPicPr>
          <p:cNvPr id="5" name="Picture 4"/>
          <p:cNvPicPr>
            <a:picLocks noChangeAspect="1"/>
          </p:cNvPicPr>
          <p:nvPr/>
        </p:nvPicPr>
        <p:blipFill>
          <a:blip r:embed="rId5"/>
          <a:stretch>
            <a:fillRect/>
          </a:stretch>
        </p:blipFill>
        <p:spPr>
          <a:xfrm>
            <a:off x="4743476" y="1600201"/>
            <a:ext cx="419048" cy="390476"/>
          </a:xfrm>
          <a:prstGeom prst="rect">
            <a:avLst/>
          </a:prstGeom>
        </p:spPr>
      </p:pic>
    </p:spTree>
    <p:extLst>
      <p:ext uri="{BB962C8B-B14F-4D97-AF65-F5344CB8AC3E}">
        <p14:creationId xmlns:p14="http://schemas.microsoft.com/office/powerpoint/2010/main" val="12653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flipV="1">
            <a:off x="4648200" y="2057399"/>
            <a:ext cx="45719" cy="533399"/>
          </a:xfrm>
        </p:spPr>
        <p:txBody>
          <a:bodyPr>
            <a:normAutofit/>
          </a:bodyPr>
          <a:lstStyle/>
          <a:p>
            <a:r>
              <a:rPr lang="en-US" dirty="0"/>
              <a:t>.</a:t>
            </a:r>
          </a:p>
        </p:txBody>
      </p:sp>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2</a:t>
            </a:r>
            <a:endParaRPr lang="en-US" dirty="0">
              <a:latin typeface="+mn-lt"/>
            </a:endParaRPr>
          </a:p>
        </p:txBody>
      </p:sp>
      <p:sp>
        <p:nvSpPr>
          <p:cNvPr id="7" name="TextBox 6"/>
          <p:cNvSpPr txBox="1"/>
          <p:nvPr/>
        </p:nvSpPr>
        <p:spPr>
          <a:xfrm>
            <a:off x="1371600" y="4228518"/>
            <a:ext cx="5067300" cy="2215991"/>
          </a:xfrm>
          <a:prstGeom prst="rect">
            <a:avLst/>
          </a:prstGeom>
          <a:noFill/>
        </p:spPr>
        <p:txBody>
          <a:bodyPr wrap="square" rtlCol="0">
            <a:spAutoFit/>
          </a:bodyPr>
          <a:lstStyle/>
          <a:p>
            <a:r>
              <a:rPr lang="en-US" sz="2400" dirty="0">
                <a:solidFill>
                  <a:srgbClr val="000099"/>
                </a:solidFill>
              </a:rPr>
              <a:t>TRUE:  Disciplinary </a:t>
            </a:r>
            <a:r>
              <a:rPr lang="en-US" sz="2400" dirty="0">
                <a:solidFill>
                  <a:srgbClr val="FF0000"/>
                </a:solidFill>
              </a:rPr>
              <a:t>action </a:t>
            </a:r>
            <a:r>
              <a:rPr lang="en-US" sz="2400" dirty="0">
                <a:solidFill>
                  <a:srgbClr val="000099"/>
                </a:solidFill>
              </a:rPr>
              <a:t>can range from a letter of admonishment to removal from Federal Service, depending on the severity of the abuse.</a:t>
            </a:r>
          </a:p>
          <a:p>
            <a:endParaRPr lang="en-US" dirty="0"/>
          </a:p>
        </p:txBody>
      </p:sp>
      <p:pic>
        <p:nvPicPr>
          <p:cNvPr id="5" name="Picture 4"/>
          <p:cNvPicPr>
            <a:picLocks noChangeAspect="1"/>
          </p:cNvPicPr>
          <p:nvPr/>
        </p:nvPicPr>
        <p:blipFill>
          <a:blip r:embed="rId4"/>
          <a:stretch>
            <a:fillRect/>
          </a:stretch>
        </p:blipFill>
        <p:spPr>
          <a:xfrm>
            <a:off x="4038600" y="1699551"/>
            <a:ext cx="655319" cy="992524"/>
          </a:xfrm>
          <a:prstGeom prst="rect">
            <a:avLst/>
          </a:prstGeom>
        </p:spPr>
      </p:pic>
      <p:sp>
        <p:nvSpPr>
          <p:cNvPr id="4" name="Content Placeholder 3"/>
          <p:cNvSpPr>
            <a:spLocks noGrp="1"/>
          </p:cNvSpPr>
          <p:nvPr>
            <p:ph sz="half" idx="1"/>
          </p:nvPr>
        </p:nvSpPr>
        <p:spPr>
          <a:xfrm>
            <a:off x="457200" y="1692276"/>
            <a:ext cx="8305800" cy="2498725"/>
          </a:xfrm>
        </p:spPr>
        <p:txBody>
          <a:bodyPr>
            <a:normAutofit/>
          </a:bodyPr>
          <a:lstStyle/>
          <a:p>
            <a:pPr marL="0" lvl="0" indent="0" fontAlgn="base">
              <a:spcAft>
                <a:spcPct val="25000"/>
              </a:spcAft>
              <a:buSzPct val="120000"/>
              <a:buNone/>
            </a:pPr>
            <a:r>
              <a:rPr lang="en-US" sz="2400" kern="0" dirty="0">
                <a:solidFill>
                  <a:srgbClr val="000000"/>
                </a:solidFill>
              </a:rPr>
              <a:t>True or False?</a:t>
            </a:r>
          </a:p>
          <a:p>
            <a:pPr marL="0" lvl="0" indent="0" fontAlgn="base">
              <a:spcAft>
                <a:spcPct val="25000"/>
              </a:spcAft>
              <a:buSzPct val="120000"/>
              <a:buNone/>
            </a:pPr>
            <a:r>
              <a:rPr lang="en-US" sz="2400" kern="0" dirty="0">
                <a:solidFill>
                  <a:srgbClr val="000000"/>
                </a:solidFill>
              </a:rPr>
              <a:t>If I misuse my transit benefit by selling it or over estimating my need for the benefit, I can be removed from federal service</a:t>
            </a:r>
            <a:r>
              <a:rPr lang="en-US" sz="2400" b="1" kern="0" dirty="0">
                <a:solidFill>
                  <a:srgbClr val="000000"/>
                </a:solidFill>
              </a:rPr>
              <a:t>.</a:t>
            </a:r>
          </a:p>
          <a:p>
            <a:pPr marL="0" indent="0">
              <a:buNone/>
            </a:pPr>
            <a:endParaRPr lang="en-US" dirty="0"/>
          </a:p>
        </p:txBody>
      </p:sp>
      <p:pic>
        <p:nvPicPr>
          <p:cNvPr id="9" name="Picture 8"/>
          <p:cNvPicPr>
            <a:picLocks noChangeAspect="1"/>
          </p:cNvPicPr>
          <p:nvPr/>
        </p:nvPicPr>
        <p:blipFill>
          <a:blip r:embed="rId5"/>
          <a:stretch>
            <a:fillRect/>
          </a:stretch>
        </p:blipFill>
        <p:spPr>
          <a:xfrm>
            <a:off x="457200" y="3329995"/>
            <a:ext cx="3352800" cy="835175"/>
          </a:xfrm>
          <a:prstGeom prst="rect">
            <a:avLst/>
          </a:prstGeom>
        </p:spPr>
      </p:pic>
    </p:spTree>
    <p:extLst>
      <p:ext uri="{BB962C8B-B14F-4D97-AF65-F5344CB8AC3E}">
        <p14:creationId xmlns:p14="http://schemas.microsoft.com/office/powerpoint/2010/main" val="395502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kern="0" dirty="0">
                <a:solidFill>
                  <a:srgbClr val="000000"/>
                </a:solidFill>
                <a:latin typeface="+mn-lt"/>
              </a:rPr>
              <a:t>        Knowledge Check 3</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a:buFontTx/>
              <a:buNone/>
            </a:pPr>
            <a:r>
              <a:rPr lang="en-US" dirty="0"/>
              <a:t>TRANServe’s  Role is:</a:t>
            </a:r>
          </a:p>
          <a:p>
            <a:pPr marL="693738" lvl="1" indent="-342900">
              <a:buFont typeface="Wingdings" pitchFamily="2" charset="2"/>
              <a:buChar char="q"/>
            </a:pPr>
            <a:r>
              <a:rPr lang="en-US" dirty="0"/>
              <a:t>A. To distribute the transit benefit to federal employees.</a:t>
            </a:r>
          </a:p>
          <a:p>
            <a:pPr marL="693738" lvl="1" indent="-342900">
              <a:buFont typeface="Wingdings" pitchFamily="2" charset="2"/>
              <a:buChar char="q"/>
            </a:pPr>
            <a:r>
              <a:rPr lang="en-US" dirty="0"/>
              <a:t>B. To administer the Transit Benefit Program.</a:t>
            </a:r>
          </a:p>
          <a:p>
            <a:pPr marL="693738" lvl="1" indent="-342900">
              <a:buFont typeface="Wingdings" pitchFamily="2" charset="2"/>
              <a:buChar char="q"/>
            </a:pPr>
            <a:r>
              <a:rPr lang="en-US" dirty="0"/>
              <a:t>C. To establish Best Practices.</a:t>
            </a:r>
          </a:p>
          <a:p>
            <a:pPr marL="693738" lvl="1" indent="-342900">
              <a:buFont typeface="Wingdings" pitchFamily="2" charset="2"/>
              <a:buChar char="q"/>
            </a:pPr>
            <a:r>
              <a:rPr lang="en-US" dirty="0"/>
              <a:t>D.  All of the above.</a:t>
            </a:r>
          </a:p>
          <a:p>
            <a:endParaRPr lang="en-US" dirty="0"/>
          </a:p>
        </p:txBody>
      </p:sp>
      <p:sp>
        <p:nvSpPr>
          <p:cNvPr id="5" name="Content Placeholder 4"/>
          <p:cNvSpPr>
            <a:spLocks noGrp="1"/>
          </p:cNvSpPr>
          <p:nvPr>
            <p:ph sz="half" idx="2"/>
          </p:nvPr>
        </p:nvSpPr>
        <p:spPr>
          <a:xfrm>
            <a:off x="457200" y="4572000"/>
            <a:ext cx="7772400" cy="2133600"/>
          </a:xfrm>
        </p:spPr>
        <p:txBody>
          <a:bodyPr>
            <a:normAutofit/>
          </a:bodyPr>
          <a:lstStyle/>
          <a:p>
            <a:endParaRPr lang="en-US" b="1" dirty="0">
              <a:solidFill>
                <a:srgbClr val="000099"/>
              </a:solidFill>
            </a:endParaRPr>
          </a:p>
          <a:p>
            <a:pPr marL="0" indent="0">
              <a:buNone/>
            </a:pPr>
            <a:endParaRPr lang="en-US" dirty="0"/>
          </a:p>
        </p:txBody>
      </p:sp>
      <p:pic>
        <p:nvPicPr>
          <p:cNvPr id="8" name="Picture 7"/>
          <p:cNvPicPr>
            <a:picLocks noChangeAspect="1"/>
          </p:cNvPicPr>
          <p:nvPr/>
        </p:nvPicPr>
        <p:blipFill>
          <a:blip r:embed="rId3"/>
          <a:stretch>
            <a:fillRect/>
          </a:stretch>
        </p:blipFill>
        <p:spPr>
          <a:xfrm>
            <a:off x="419100" y="4191001"/>
            <a:ext cx="3352800" cy="835175"/>
          </a:xfrm>
          <a:prstGeom prst="rect">
            <a:avLst/>
          </a:prstGeom>
        </p:spPr>
      </p:pic>
    </p:spTree>
    <p:extLst>
      <p:ext uri="{BB962C8B-B14F-4D97-AF65-F5344CB8AC3E}">
        <p14:creationId xmlns:p14="http://schemas.microsoft.com/office/powerpoint/2010/main" val="370890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3</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a:buFontTx/>
              <a:buNone/>
            </a:pPr>
            <a:r>
              <a:rPr lang="en-US" sz="2400" dirty="0"/>
              <a:t>TRANServe’s  Role is:</a:t>
            </a:r>
          </a:p>
          <a:p>
            <a:pPr marL="693738" lvl="1" indent="-342900">
              <a:buFont typeface="Wingdings" pitchFamily="2" charset="2"/>
              <a:buChar char="q"/>
            </a:pPr>
            <a:r>
              <a:rPr lang="en-US" dirty="0">
                <a:solidFill>
                  <a:schemeClr val="bg1">
                    <a:lumMod val="75000"/>
                  </a:schemeClr>
                </a:solidFill>
              </a:rPr>
              <a:t>A. To distribute the transit benefit to federal employees.</a:t>
            </a:r>
          </a:p>
          <a:p>
            <a:pPr marL="693738" lvl="1" indent="-342900">
              <a:buFont typeface="Wingdings" pitchFamily="2" charset="2"/>
              <a:buChar char="q"/>
            </a:pPr>
            <a:r>
              <a:rPr lang="en-US" dirty="0">
                <a:solidFill>
                  <a:schemeClr val="bg1">
                    <a:lumMod val="75000"/>
                  </a:schemeClr>
                </a:solidFill>
              </a:rPr>
              <a:t>B. To administer the Transit Benefit Program.</a:t>
            </a:r>
          </a:p>
          <a:p>
            <a:pPr marL="693738" lvl="1" indent="-342900">
              <a:buFont typeface="Wingdings" pitchFamily="2" charset="2"/>
              <a:buChar char="q"/>
            </a:pPr>
            <a:r>
              <a:rPr lang="en-US" dirty="0">
                <a:solidFill>
                  <a:schemeClr val="bg1">
                    <a:lumMod val="75000"/>
                  </a:schemeClr>
                </a:solidFill>
              </a:rPr>
              <a:t>C. To establish Best Practices.</a:t>
            </a:r>
          </a:p>
          <a:p>
            <a:pPr marL="693738" lvl="1" indent="-342900">
              <a:buFont typeface="Wingdings" pitchFamily="2" charset="2"/>
              <a:buChar char="q"/>
            </a:pPr>
            <a:r>
              <a:rPr lang="en-US" dirty="0"/>
              <a:t>D.  All of the above.</a:t>
            </a:r>
          </a:p>
          <a:p>
            <a:endParaRPr lang="en-US" dirty="0"/>
          </a:p>
        </p:txBody>
      </p:sp>
      <p:sp>
        <p:nvSpPr>
          <p:cNvPr id="5" name="Content Placeholder 4"/>
          <p:cNvSpPr>
            <a:spLocks noGrp="1"/>
          </p:cNvSpPr>
          <p:nvPr>
            <p:ph sz="half" idx="2"/>
          </p:nvPr>
        </p:nvSpPr>
        <p:spPr>
          <a:xfrm>
            <a:off x="457200" y="4572000"/>
            <a:ext cx="7772400" cy="2133600"/>
          </a:xfrm>
        </p:spPr>
        <p:txBody>
          <a:bodyPr>
            <a:normAutofit/>
          </a:bodyPr>
          <a:lstStyle/>
          <a:p>
            <a:endParaRPr lang="en-US" b="1" dirty="0">
              <a:solidFill>
                <a:srgbClr val="000099"/>
              </a:solidFill>
            </a:endParaRPr>
          </a:p>
          <a:p>
            <a:pPr marL="0" indent="0">
              <a:buNone/>
            </a:pPr>
            <a:endParaRPr lang="en-US" dirty="0"/>
          </a:p>
        </p:txBody>
      </p:sp>
      <p:sp>
        <p:nvSpPr>
          <p:cNvPr id="7" name="TextBox 6"/>
          <p:cNvSpPr txBox="1"/>
          <p:nvPr/>
        </p:nvSpPr>
        <p:spPr>
          <a:xfrm>
            <a:off x="457200" y="4343400"/>
            <a:ext cx="5715000" cy="1107996"/>
          </a:xfrm>
          <a:prstGeom prst="rect">
            <a:avLst/>
          </a:prstGeom>
          <a:noFill/>
        </p:spPr>
        <p:txBody>
          <a:bodyPr wrap="square" rtlCol="0">
            <a:spAutoFit/>
          </a:bodyPr>
          <a:lstStyle/>
          <a:p>
            <a:r>
              <a:rPr lang="en-US" sz="2400" dirty="0">
                <a:solidFill>
                  <a:srgbClr val="000099"/>
                </a:solidFill>
              </a:rPr>
              <a:t>TRANServe delivers Transit Benefit Programs          and establishes Best Practices.</a:t>
            </a:r>
          </a:p>
          <a:p>
            <a:endParaRPr lang="en-US" dirty="0"/>
          </a:p>
        </p:txBody>
      </p:sp>
    </p:spTree>
    <p:extLst>
      <p:ext uri="{BB962C8B-B14F-4D97-AF65-F5344CB8AC3E}">
        <p14:creationId xmlns:p14="http://schemas.microsoft.com/office/powerpoint/2010/main" val="428843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012826"/>
          </a:xfrm>
        </p:spPr>
        <p:txBody>
          <a:bodyPr/>
          <a:lstStyle/>
          <a:p>
            <a:pPr algn="l"/>
            <a:r>
              <a:rPr lang="en-US" sz="3200" b="1" kern="0" dirty="0">
                <a:solidFill>
                  <a:srgbClr val="000000"/>
                </a:solidFill>
                <a:latin typeface="Arial"/>
              </a:rPr>
              <a:t>	</a:t>
            </a:r>
            <a:r>
              <a:rPr lang="en-US" sz="2200" b="1" kern="0" dirty="0">
                <a:solidFill>
                  <a:srgbClr val="000000"/>
                </a:solidFill>
                <a:latin typeface="+mn-lt"/>
              </a:rPr>
              <a:t> </a:t>
            </a:r>
            <a:r>
              <a:rPr lang="en-US" sz="3200" kern="0" dirty="0">
                <a:solidFill>
                  <a:srgbClr val="000000"/>
                </a:solidFill>
                <a:latin typeface="+mn-lt"/>
              </a:rPr>
              <a:t>Knowledge Check 4</a:t>
            </a:r>
            <a:endParaRPr lang="en-US" sz="3200"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70000" lnSpcReduction="20000"/>
          </a:bodyPr>
          <a:lstStyle/>
          <a:p>
            <a:pPr marL="0" lvl="0" indent="0" fontAlgn="base">
              <a:spcAft>
                <a:spcPct val="25000"/>
              </a:spcAft>
              <a:buSzPct val="120000"/>
              <a:buNone/>
            </a:pPr>
            <a:r>
              <a:rPr lang="en-US" sz="3100" kern="0" dirty="0">
                <a:solidFill>
                  <a:srgbClr val="000000"/>
                </a:solidFill>
              </a:rPr>
              <a:t>Jermaine plans to start teleworking.  </a:t>
            </a:r>
          </a:p>
          <a:p>
            <a:pPr marL="0" lvl="0" indent="0" fontAlgn="base">
              <a:spcAft>
                <a:spcPct val="25000"/>
              </a:spcAft>
              <a:buSzPct val="120000"/>
              <a:buNone/>
            </a:pPr>
            <a:r>
              <a:rPr lang="en-US" sz="3100" kern="0" dirty="0">
                <a:solidFill>
                  <a:srgbClr val="000000"/>
                </a:solidFill>
              </a:rPr>
              <a:t>The next step is to:</a:t>
            </a:r>
          </a:p>
          <a:p>
            <a:pPr marL="0" lvl="0" indent="0" fontAlgn="base">
              <a:spcAft>
                <a:spcPct val="25000"/>
              </a:spcAft>
              <a:buSzPct val="120000"/>
              <a:buNone/>
            </a:pPr>
            <a:endParaRPr lang="en-US" sz="3100" kern="0" dirty="0">
              <a:solidFill>
                <a:srgbClr val="000000"/>
              </a:solidFill>
            </a:endParaRPr>
          </a:p>
          <a:p>
            <a:pPr marL="693738" lvl="1" indent="-342900" fontAlgn="base">
              <a:spcAft>
                <a:spcPct val="20000"/>
              </a:spcAft>
              <a:buClr>
                <a:srgbClr val="000099"/>
              </a:buClr>
              <a:buFont typeface="Wingdings" pitchFamily="2" charset="2"/>
              <a:buChar char="q"/>
            </a:pPr>
            <a:r>
              <a:rPr lang="en-US" sz="3100" kern="0" dirty="0">
                <a:solidFill>
                  <a:srgbClr val="000099"/>
                </a:solidFill>
              </a:rPr>
              <a:t>A. Inform his supervisor.</a:t>
            </a:r>
          </a:p>
          <a:p>
            <a:pPr marL="693738" lvl="1" indent="-342900" fontAlgn="base">
              <a:spcAft>
                <a:spcPct val="20000"/>
              </a:spcAft>
              <a:buClr>
                <a:srgbClr val="000099"/>
              </a:buClr>
              <a:buFont typeface="Wingdings" pitchFamily="2" charset="2"/>
              <a:buChar char="q"/>
            </a:pPr>
            <a:r>
              <a:rPr lang="en-US" sz="3100" kern="0" dirty="0">
                <a:solidFill>
                  <a:srgbClr val="000099"/>
                </a:solidFill>
              </a:rPr>
              <a:t>B. Continue claiming his transit benefit without change.</a:t>
            </a:r>
          </a:p>
          <a:p>
            <a:pPr marL="693738" lvl="1" indent="-342900" fontAlgn="base">
              <a:spcAft>
                <a:spcPct val="20000"/>
              </a:spcAft>
              <a:buClr>
                <a:srgbClr val="000099"/>
              </a:buClr>
              <a:buFont typeface="Wingdings" pitchFamily="2" charset="2"/>
              <a:buChar char="q"/>
            </a:pPr>
            <a:r>
              <a:rPr lang="en-US" sz="3100" kern="0" dirty="0">
                <a:solidFill>
                  <a:srgbClr val="000099"/>
                </a:solidFill>
              </a:rPr>
              <a:t>C. Submit an updated application.</a:t>
            </a:r>
          </a:p>
          <a:p>
            <a:endParaRPr lang="en-US" dirty="0"/>
          </a:p>
        </p:txBody>
      </p:sp>
      <p:pic>
        <p:nvPicPr>
          <p:cNvPr id="9" name="Content Placeholder 8"/>
          <p:cNvPicPr>
            <a:picLocks noGrp="1" noChangeAspect="1"/>
          </p:cNvPicPr>
          <p:nvPr>
            <p:ph sz="half" idx="2"/>
          </p:nvPr>
        </p:nvPicPr>
        <p:blipFill>
          <a:blip r:embed="rId4"/>
          <a:stretch>
            <a:fillRect/>
          </a:stretch>
        </p:blipFill>
        <p:spPr>
          <a:xfrm>
            <a:off x="359337" y="4343400"/>
            <a:ext cx="2894587" cy="721035"/>
          </a:xfrm>
          <a:prstGeom prst="rect">
            <a:avLst/>
          </a:prstGeom>
        </p:spPr>
      </p:pic>
    </p:spTree>
    <p:extLst>
      <p:ext uri="{BB962C8B-B14F-4D97-AF65-F5344CB8AC3E}">
        <p14:creationId xmlns:p14="http://schemas.microsoft.com/office/powerpoint/2010/main" val="416190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012826"/>
          </a:xfrm>
        </p:spPr>
        <p:txBody>
          <a:bodyPr/>
          <a:lstStyle/>
          <a:p>
            <a:pPr algn="l"/>
            <a:r>
              <a:rPr lang="en-US" sz="3200" b="1" kern="0" dirty="0">
                <a:solidFill>
                  <a:srgbClr val="000000"/>
                </a:solidFill>
                <a:latin typeface="Arial"/>
              </a:rPr>
              <a:t>	</a:t>
            </a:r>
            <a:r>
              <a:rPr lang="en-US" sz="2200" b="1" kern="0" dirty="0">
                <a:solidFill>
                  <a:srgbClr val="000000"/>
                </a:solidFill>
                <a:latin typeface="+mn-lt"/>
              </a:rPr>
              <a:t> </a:t>
            </a:r>
            <a:r>
              <a:rPr lang="en-US" sz="3200" kern="0" dirty="0">
                <a:solidFill>
                  <a:srgbClr val="000000"/>
                </a:solidFill>
                <a:latin typeface="+mn-lt"/>
              </a:rPr>
              <a:t>Knowledge Check 4</a:t>
            </a:r>
            <a:endParaRPr lang="en-US" sz="3200" dirty="0">
              <a:latin typeface="+mn-lt"/>
            </a:endParaRPr>
          </a:p>
        </p:txBody>
      </p:sp>
      <p:sp>
        <p:nvSpPr>
          <p:cNvPr id="4" name="Content Placeholder 3"/>
          <p:cNvSpPr>
            <a:spLocks noGrp="1"/>
          </p:cNvSpPr>
          <p:nvPr>
            <p:ph sz="half" idx="1"/>
          </p:nvPr>
        </p:nvSpPr>
        <p:spPr>
          <a:xfrm>
            <a:off x="457200" y="1600201"/>
            <a:ext cx="8305800" cy="2590800"/>
          </a:xfrm>
        </p:spPr>
        <p:txBody>
          <a:bodyPr>
            <a:noAutofit/>
          </a:bodyPr>
          <a:lstStyle/>
          <a:p>
            <a:pPr marL="0" lvl="0" indent="0" fontAlgn="base">
              <a:spcAft>
                <a:spcPct val="25000"/>
              </a:spcAft>
              <a:buSzPct val="120000"/>
              <a:buNone/>
            </a:pPr>
            <a:r>
              <a:rPr lang="en-US" sz="2400" kern="0" dirty="0">
                <a:solidFill>
                  <a:srgbClr val="000000"/>
                </a:solidFill>
              </a:rPr>
              <a:t>Jermaine plans to start teleworking.  </a:t>
            </a:r>
          </a:p>
          <a:p>
            <a:pPr marL="0" lvl="0" indent="0" fontAlgn="base">
              <a:spcAft>
                <a:spcPct val="25000"/>
              </a:spcAft>
              <a:buSzPct val="120000"/>
              <a:buNone/>
            </a:pPr>
            <a:r>
              <a:rPr lang="en-US" sz="2400" kern="0" dirty="0">
                <a:solidFill>
                  <a:srgbClr val="000000"/>
                </a:solidFill>
              </a:rPr>
              <a:t>The next step is to:</a:t>
            </a:r>
            <a:endParaRPr lang="en-US" sz="2400" kern="0" dirty="0">
              <a:solidFill>
                <a:schemeClr val="bg1">
                  <a:lumMod val="75000"/>
                </a:schemeClr>
              </a:solidFill>
            </a:endParaRPr>
          </a:p>
          <a:p>
            <a:pPr marL="693738" lvl="1" indent="-342900" fontAlgn="base">
              <a:spcAft>
                <a:spcPct val="20000"/>
              </a:spcAft>
              <a:buClr>
                <a:srgbClr val="000099"/>
              </a:buClr>
              <a:buFont typeface="Wingdings" pitchFamily="2" charset="2"/>
              <a:buChar char="q"/>
            </a:pPr>
            <a:r>
              <a:rPr lang="en-US" kern="0" dirty="0">
                <a:solidFill>
                  <a:schemeClr val="bg1">
                    <a:lumMod val="75000"/>
                  </a:schemeClr>
                </a:solidFill>
              </a:rPr>
              <a:t>A. Inform his supervisor.</a:t>
            </a:r>
          </a:p>
          <a:p>
            <a:pPr marL="693738" lvl="1" indent="-342900" fontAlgn="base">
              <a:spcAft>
                <a:spcPct val="20000"/>
              </a:spcAft>
              <a:buClr>
                <a:srgbClr val="000099"/>
              </a:buClr>
              <a:buFont typeface="Wingdings" pitchFamily="2" charset="2"/>
              <a:buChar char="q"/>
            </a:pPr>
            <a:r>
              <a:rPr lang="en-US" kern="0" dirty="0">
                <a:solidFill>
                  <a:schemeClr val="bg1">
                    <a:lumMod val="75000"/>
                  </a:schemeClr>
                </a:solidFill>
              </a:rPr>
              <a:t>B. Continue claiming his transit benefit without change.</a:t>
            </a:r>
          </a:p>
          <a:p>
            <a:pPr marL="693738" lvl="1" indent="-342900" fontAlgn="base">
              <a:spcAft>
                <a:spcPct val="20000"/>
              </a:spcAft>
              <a:buClr>
                <a:srgbClr val="000099"/>
              </a:buClr>
              <a:buFont typeface="Wingdings" pitchFamily="2" charset="2"/>
              <a:buChar char="q"/>
            </a:pPr>
            <a:r>
              <a:rPr lang="en-US" kern="0" dirty="0">
                <a:solidFill>
                  <a:srgbClr val="000099"/>
                </a:solidFill>
              </a:rPr>
              <a:t>C. Submit an updated application.</a:t>
            </a:r>
          </a:p>
          <a:p>
            <a:endParaRPr lang="en-US" sz="2400" dirty="0"/>
          </a:p>
        </p:txBody>
      </p:sp>
      <p:sp>
        <p:nvSpPr>
          <p:cNvPr id="5" name="Content Placeholder 4"/>
          <p:cNvSpPr>
            <a:spLocks noGrp="1"/>
          </p:cNvSpPr>
          <p:nvPr>
            <p:ph sz="half" idx="2"/>
          </p:nvPr>
        </p:nvSpPr>
        <p:spPr>
          <a:xfrm>
            <a:off x="457200" y="4191000"/>
            <a:ext cx="8229600" cy="1935163"/>
          </a:xfrm>
        </p:spPr>
        <p:txBody>
          <a:bodyPr>
            <a:normAutofit/>
          </a:bodyPr>
          <a:lstStyle/>
          <a:p>
            <a:pPr marL="0" lvl="0" indent="0" fontAlgn="base">
              <a:spcAft>
                <a:spcPct val="20000"/>
              </a:spcAft>
              <a:buNone/>
            </a:pPr>
            <a:endParaRPr lang="en-US" sz="2400" dirty="0">
              <a:solidFill>
                <a:srgbClr val="000099"/>
              </a:solidFill>
            </a:endParaRPr>
          </a:p>
          <a:p>
            <a:pPr marL="0" lvl="0" indent="0" fontAlgn="base">
              <a:spcAft>
                <a:spcPct val="20000"/>
              </a:spcAft>
              <a:buNone/>
            </a:pPr>
            <a:r>
              <a:rPr lang="en-US" sz="2400" dirty="0">
                <a:solidFill>
                  <a:srgbClr val="000099"/>
                </a:solidFill>
              </a:rPr>
              <a:t>You are responsible to update your transit benefit application and commuting cost worksheet whenever you change your commuting method, work schedule, or address.</a:t>
            </a:r>
          </a:p>
          <a:p>
            <a:pPr marL="0" indent="0">
              <a:buNone/>
            </a:pPr>
            <a:endParaRPr lang="en-US" dirty="0"/>
          </a:p>
        </p:txBody>
      </p:sp>
    </p:spTree>
    <p:extLst>
      <p:ext uri="{BB962C8B-B14F-4D97-AF65-F5344CB8AC3E}">
        <p14:creationId xmlns:p14="http://schemas.microsoft.com/office/powerpoint/2010/main" val="158410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2057400"/>
            <a:ext cx="7772400" cy="1470025"/>
          </a:xfrm>
        </p:spPr>
        <p:txBody>
          <a:bodyPr/>
          <a:lstStyle/>
          <a:p>
            <a:r>
              <a:rPr lang="en-US" dirty="0"/>
              <a:t>.</a:t>
            </a:r>
            <a:br>
              <a:rPr lang="en-US" dirty="0"/>
            </a:br>
            <a:endParaRPr lang="en-US" dirty="0"/>
          </a:p>
        </p:txBody>
      </p:sp>
      <p:sp>
        <p:nvSpPr>
          <p:cNvPr id="5" name="Rectangle 14"/>
          <p:cNvSpPr>
            <a:spLocks noGrp="1" noChangeArrowheads="1"/>
          </p:cNvSpPr>
          <p:nvPr>
            <p:ph type="subTitle" idx="1"/>
          </p:nvPr>
        </p:nvSpPr>
        <p:spPr>
          <a:xfrm>
            <a:off x="685800" y="1447800"/>
            <a:ext cx="7620000" cy="4572000"/>
          </a:xfrm>
        </p:spPr>
        <p:txBody>
          <a:bodyPr>
            <a:normAutofit/>
          </a:bodyPr>
          <a:lstStyle/>
          <a:p>
            <a:r>
              <a:rPr lang="en-US" sz="4400" dirty="0">
                <a:solidFill>
                  <a:schemeClr val="tx1"/>
                </a:solidFill>
              </a:rPr>
              <a:t>The </a:t>
            </a:r>
          </a:p>
          <a:p>
            <a:r>
              <a:rPr lang="en-US" sz="4400" dirty="0">
                <a:solidFill>
                  <a:schemeClr val="tx1"/>
                </a:solidFill>
              </a:rPr>
              <a:t>Transit Benefit</a:t>
            </a:r>
          </a:p>
          <a:p>
            <a:r>
              <a:rPr lang="en-US" sz="4400" dirty="0">
                <a:solidFill>
                  <a:schemeClr val="bg1"/>
                </a:solidFill>
              </a:rPr>
              <a:t>Certification Statement</a:t>
            </a:r>
          </a:p>
        </p:txBody>
      </p:sp>
    </p:spTree>
    <p:extLst>
      <p:ext uri="{BB962C8B-B14F-4D97-AF65-F5344CB8AC3E}">
        <p14:creationId xmlns:p14="http://schemas.microsoft.com/office/powerpoint/2010/main" val="307009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r>
              <a:rPr lang="en-US" sz="3200" dirty="0"/>
              <a:t>Topics</a:t>
            </a:r>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sz="2400" dirty="0"/>
              <a:t>Program Overview</a:t>
            </a:r>
          </a:p>
          <a:p>
            <a:pPr lvl="1"/>
            <a:r>
              <a:rPr lang="en-US" sz="2400" dirty="0"/>
              <a:t>Background </a:t>
            </a:r>
          </a:p>
          <a:p>
            <a:pPr lvl="1"/>
            <a:r>
              <a:rPr lang="en-US" sz="2400" dirty="0"/>
              <a:t>TRANServe Role</a:t>
            </a:r>
          </a:p>
          <a:p>
            <a:pPr lvl="1"/>
            <a:r>
              <a:rPr lang="en-US" sz="2400" dirty="0"/>
              <a:t>Employee Role</a:t>
            </a:r>
          </a:p>
          <a:p>
            <a:pPr lvl="1"/>
            <a:r>
              <a:rPr lang="en-US" sz="2400" dirty="0"/>
              <a:t>Website Answers</a:t>
            </a:r>
          </a:p>
          <a:p>
            <a:pPr lvl="1"/>
            <a:r>
              <a:rPr lang="en-US" sz="2400" dirty="0"/>
              <a:t>Legal Implications</a:t>
            </a:r>
          </a:p>
          <a:p>
            <a:r>
              <a:rPr lang="en-US" sz="2400" dirty="0"/>
              <a:t>Understanding the Certification Statement</a:t>
            </a:r>
          </a:p>
          <a:p>
            <a:r>
              <a:rPr lang="en-US" sz="2400" dirty="0"/>
              <a:t>Knowledge Checks</a:t>
            </a:r>
          </a:p>
          <a:p>
            <a:endParaRPr lang="en-US" dirty="0"/>
          </a:p>
        </p:txBody>
      </p:sp>
      <p:pic>
        <p:nvPicPr>
          <p:cNvPr id="5" name="Picture 12" descr="traffic"/>
          <p:cNvPicPr>
            <a:picLocks noChangeAspect="1" noChangeArrowheads="1"/>
          </p:cNvPicPr>
          <p:nvPr/>
        </p:nvPicPr>
        <p:blipFill>
          <a:blip r:embed="rId3" cstate="print"/>
          <a:srcRect t="24001" b="28000"/>
          <a:stretch>
            <a:fillRect/>
          </a:stretch>
        </p:blipFill>
        <p:spPr bwMode="auto">
          <a:xfrm>
            <a:off x="3886200" y="1981200"/>
            <a:ext cx="4572000" cy="2461846"/>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92457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425410"/>
          </a:xfrm>
        </p:spPr>
        <p:txBody>
          <a:bodyPr>
            <a:normAutofit/>
          </a:bodyPr>
          <a:lstStyle/>
          <a:p>
            <a:pPr algn="l"/>
            <a:r>
              <a:rPr lang="en-US" sz="3200" dirty="0"/>
              <a:t>Certification Is Required</a:t>
            </a:r>
          </a:p>
        </p:txBody>
      </p:sp>
      <p:sp>
        <p:nvSpPr>
          <p:cNvPr id="4" name="Content Placeholder 3"/>
          <p:cNvSpPr>
            <a:spLocks noGrp="1"/>
          </p:cNvSpPr>
          <p:nvPr>
            <p:ph idx="1"/>
          </p:nvPr>
        </p:nvSpPr>
        <p:spPr>
          <a:xfrm>
            <a:off x="5600371" y="1828800"/>
            <a:ext cx="3315029" cy="4309898"/>
          </a:xfrm>
        </p:spPr>
        <p:txBody>
          <a:bodyPr>
            <a:normAutofit/>
          </a:bodyPr>
          <a:lstStyle/>
          <a:p>
            <a:pPr marL="0" lvl="0" indent="0">
              <a:buNone/>
            </a:pPr>
            <a:r>
              <a:rPr lang="en-US" sz="2400" kern="0" dirty="0">
                <a:solidFill>
                  <a:srgbClr val="000000"/>
                </a:solidFill>
              </a:rPr>
              <a:t>Before you can enroll in the Transit Benefit Program you must first certify that certain conditions are true about you.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96" y="1700048"/>
            <a:ext cx="24288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1828800"/>
            <a:ext cx="2971800" cy="1643527"/>
          </a:xfrm>
          <a:prstGeom prst="rect">
            <a:avLst/>
          </a:prstGeom>
        </p:spPr>
        <p:txBody>
          <a:bodyPr wrap="square">
            <a:spAutoFit/>
          </a:bodyPr>
          <a:lstStyle/>
          <a:p>
            <a:pPr>
              <a:spcAft>
                <a:spcPct val="20000"/>
              </a:spcAft>
              <a:buNone/>
            </a:pPr>
            <a:r>
              <a:rPr lang="en-US" sz="2400" dirty="0">
                <a:solidFill>
                  <a:srgbClr val="000099"/>
                </a:solidFill>
              </a:rPr>
              <a:t>Certify:</a:t>
            </a:r>
          </a:p>
          <a:p>
            <a:pPr>
              <a:spcAft>
                <a:spcPct val="20000"/>
              </a:spcAft>
              <a:buNone/>
            </a:pPr>
            <a:r>
              <a:rPr lang="en-US" sz="2400" dirty="0">
                <a:solidFill>
                  <a:srgbClr val="000099"/>
                </a:solidFill>
              </a:rPr>
              <a:t>“To formally and legally attest a specific statement to be true”</a:t>
            </a:r>
          </a:p>
        </p:txBody>
      </p:sp>
    </p:spTree>
    <p:extLst>
      <p:ext uri="{BB962C8B-B14F-4D97-AF65-F5344CB8AC3E}">
        <p14:creationId xmlns:p14="http://schemas.microsoft.com/office/powerpoint/2010/main" val="195520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762000"/>
            <a:ext cx="8229600" cy="655638"/>
          </a:xfrm>
        </p:spPr>
        <p:txBody>
          <a:bodyPr>
            <a:normAutofit fontScale="90000"/>
          </a:bodyPr>
          <a:lstStyle/>
          <a:p>
            <a:br>
              <a:rPr lang="en-US" dirty="0">
                <a:solidFill>
                  <a:srgbClr val="FF0000"/>
                </a:solidFill>
              </a:rPr>
            </a:br>
            <a:endParaRPr lang="en-US" dirty="0"/>
          </a:p>
        </p:txBody>
      </p:sp>
      <p:pic>
        <p:nvPicPr>
          <p:cNvPr id="7" name="Picture 6"/>
          <p:cNvPicPr>
            <a:picLocks noChangeAspect="1"/>
          </p:cNvPicPr>
          <p:nvPr/>
        </p:nvPicPr>
        <p:blipFill>
          <a:blip r:embed="rId3"/>
          <a:stretch>
            <a:fillRect/>
          </a:stretch>
        </p:blipFill>
        <p:spPr>
          <a:xfrm>
            <a:off x="1731527" y="1828800"/>
            <a:ext cx="5680945" cy="4019008"/>
          </a:xfrm>
          <a:prstGeom prst="rect">
            <a:avLst/>
          </a:prstGeom>
        </p:spPr>
      </p:pic>
      <p:sp>
        <p:nvSpPr>
          <p:cNvPr id="9" name="Rectangle 8"/>
          <p:cNvSpPr/>
          <p:nvPr/>
        </p:nvSpPr>
        <p:spPr>
          <a:xfrm>
            <a:off x="609600" y="762000"/>
            <a:ext cx="5791200" cy="461665"/>
          </a:xfrm>
          <a:prstGeom prst="rect">
            <a:avLst/>
          </a:prstGeom>
        </p:spPr>
        <p:txBody>
          <a:bodyPr wrap="square">
            <a:spAutoFit/>
          </a:bodyPr>
          <a:lstStyle/>
          <a:p>
            <a:r>
              <a:rPr lang="en-US" sz="2400" dirty="0"/>
              <a:t>Read the Certification Statement Carefully</a:t>
            </a:r>
          </a:p>
        </p:txBody>
      </p:sp>
    </p:spTree>
    <p:extLst>
      <p:ext uri="{BB962C8B-B14F-4D97-AF65-F5344CB8AC3E}">
        <p14:creationId xmlns:p14="http://schemas.microsoft.com/office/powerpoint/2010/main" val="73969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1295400"/>
            <a:ext cx="8229600" cy="122238"/>
          </a:xfrm>
        </p:spPr>
        <p:txBody>
          <a:bodyPr>
            <a:normAutofit fontScale="90000"/>
          </a:bodyPr>
          <a:lstStyle/>
          <a:p>
            <a:pPr algn="l"/>
            <a:br>
              <a:rPr lang="en-US" sz="3600" dirty="0"/>
            </a:br>
            <a:r>
              <a:rPr lang="en-US" sz="3600" dirty="0">
                <a:solidFill>
                  <a:srgbClr val="FF0000"/>
                </a:solidFill>
              </a:rPr>
              <a:t>To What Must I Agree?</a:t>
            </a:r>
            <a:br>
              <a:rPr lang="en-US" sz="3600" dirty="0"/>
            </a:br>
            <a:br>
              <a:rPr lang="en-US" dirty="0"/>
            </a:br>
            <a:endParaRPr lang="en-US" dirty="0"/>
          </a:p>
        </p:txBody>
      </p:sp>
      <p:sp>
        <p:nvSpPr>
          <p:cNvPr id="4" name="Content Placeholder 3"/>
          <p:cNvSpPr>
            <a:spLocks noGrp="1"/>
          </p:cNvSpPr>
          <p:nvPr>
            <p:ph idx="1"/>
          </p:nvPr>
        </p:nvSpPr>
        <p:spPr/>
        <p:txBody>
          <a:bodyPr>
            <a:normAutofit/>
          </a:bodyPr>
          <a:lstStyle/>
          <a:p>
            <a:pPr marL="0" indent="0">
              <a:buNone/>
            </a:pPr>
            <a:r>
              <a:rPr lang="en-US" sz="2000" dirty="0"/>
              <a:t>You Must agree:</a:t>
            </a:r>
          </a:p>
          <a:p>
            <a:pPr>
              <a:buFont typeface="Wingdings" panose="05000000000000000000" pitchFamily="2" charset="2"/>
              <a:buChar char="ü"/>
            </a:pPr>
            <a:r>
              <a:rPr lang="en-US" sz="2000" dirty="0"/>
              <a:t> I am employed by the U.S. Federal Government.</a:t>
            </a:r>
            <a:endParaRPr lang="en-US" dirty="0"/>
          </a:p>
          <a:p>
            <a:pPr>
              <a:buFont typeface="Wingdings" panose="05000000000000000000" pitchFamily="2" charset="2"/>
              <a:buChar char="ü"/>
            </a:pPr>
            <a:r>
              <a:rPr lang="en-US" sz="2000" dirty="0"/>
              <a:t>I am not named on a federally subsidized parking permit, anywhere.</a:t>
            </a:r>
          </a:p>
          <a:p>
            <a:pPr>
              <a:buFont typeface="Wingdings" panose="05000000000000000000" pitchFamily="2" charset="2"/>
              <a:buChar char="ü"/>
            </a:pPr>
            <a:r>
              <a:rPr lang="en-US" sz="2000" dirty="0"/>
              <a:t>I am eligible for a public transportation fare benefit</a:t>
            </a:r>
          </a:p>
          <a:p>
            <a:pPr>
              <a:buFont typeface="Wingdings" panose="05000000000000000000" pitchFamily="2" charset="2"/>
              <a:buChar char="ü"/>
            </a:pPr>
            <a:r>
              <a:rPr lang="en-US" sz="2000" dirty="0"/>
              <a:t>I will use the benefit for my daily mass transit commute to and from work</a:t>
            </a:r>
          </a:p>
          <a:p>
            <a:pPr>
              <a:buFont typeface="Wingdings" panose="05000000000000000000" pitchFamily="2" charset="2"/>
              <a:buChar char="ü"/>
            </a:pPr>
            <a:r>
              <a:rPr lang="en-US" sz="2000" dirty="0"/>
              <a:t>I will not give, sell or transfer it to anyone else</a:t>
            </a:r>
          </a:p>
          <a:p>
            <a:pPr>
              <a:buFont typeface="Wingdings" panose="05000000000000000000" pitchFamily="2" charset="2"/>
              <a:buChar char="ü"/>
            </a:pPr>
            <a:r>
              <a:rPr lang="en-US" sz="2000" dirty="0"/>
              <a:t>I will not use the Government provided benefit in excess of the IRS limit</a:t>
            </a:r>
          </a:p>
          <a:p>
            <a:pPr>
              <a:buFont typeface="Wingdings" panose="05000000000000000000" pitchFamily="2" charset="2"/>
              <a:buChar char="ü"/>
            </a:pPr>
            <a:r>
              <a:rPr lang="en-US" sz="2000" dirty="0"/>
              <a:t>I will not claim an amount in excess of my actual monthly commuting expense</a:t>
            </a:r>
          </a:p>
          <a:p>
            <a:pPr>
              <a:buFont typeface="Wingdings" panose="05000000000000000000" pitchFamily="2" charset="2"/>
              <a:buChar char="ü"/>
            </a:pPr>
            <a:r>
              <a:rPr lang="en-US" sz="2000" dirty="0"/>
              <a:t>I will not include parking fees as part of my commuting cost worksheet</a:t>
            </a:r>
          </a:p>
        </p:txBody>
      </p:sp>
      <p:pic>
        <p:nvPicPr>
          <p:cNvPr id="9" name="Picture 8"/>
          <p:cNvPicPr>
            <a:picLocks noChangeAspect="1"/>
          </p:cNvPicPr>
          <p:nvPr/>
        </p:nvPicPr>
        <p:blipFill>
          <a:blip r:embed="rId3"/>
          <a:stretch>
            <a:fillRect/>
          </a:stretch>
        </p:blipFill>
        <p:spPr>
          <a:xfrm>
            <a:off x="5077365" y="5166166"/>
            <a:ext cx="3609435" cy="883944"/>
          </a:xfrm>
          <a:prstGeom prst="rect">
            <a:avLst/>
          </a:prstGeom>
        </p:spPr>
      </p:pic>
    </p:spTree>
    <p:extLst>
      <p:ext uri="{BB962C8B-B14F-4D97-AF65-F5344CB8AC3E}">
        <p14:creationId xmlns:p14="http://schemas.microsoft.com/office/powerpoint/2010/main" val="61415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166"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5 </a:t>
            </a:r>
            <a:endParaRPr lang="en-US" dirty="0">
              <a:latin typeface="+mn-lt"/>
            </a:endParaRPr>
          </a:p>
        </p:txBody>
      </p:sp>
      <p:sp>
        <p:nvSpPr>
          <p:cNvPr id="5" name="Content Placeholder 4"/>
          <p:cNvSpPr>
            <a:spLocks noGrp="1"/>
          </p:cNvSpPr>
          <p:nvPr>
            <p:ph sz="half" idx="2"/>
          </p:nvPr>
        </p:nvSpPr>
        <p:spPr>
          <a:xfrm>
            <a:off x="457200" y="4825083"/>
            <a:ext cx="8229600" cy="1301080"/>
          </a:xfrm>
        </p:spPr>
        <p:txBody>
          <a:bodyPr/>
          <a:lstStyle/>
          <a:p>
            <a:r>
              <a:rPr lang="en-US" dirty="0"/>
              <a:t>    The answer is….</a:t>
            </a:r>
          </a:p>
        </p:txBody>
      </p:sp>
      <p:pic>
        <p:nvPicPr>
          <p:cNvPr id="6" name="Picture 14" descr="HOV_lane_ahead"/>
          <p:cNvPicPr>
            <a:picLocks noGrp="1" noChangeAspect="1" noChangeArrowheads="1"/>
          </p:cNvPicPr>
          <p:nvPr>
            <p:ph sz="half" idx="1"/>
          </p:nvPr>
        </p:nvPicPr>
        <p:blipFill>
          <a:blip r:embed="rId3" cstate="print"/>
          <a:srcRect/>
          <a:stretch>
            <a:fillRect/>
          </a:stretch>
        </p:blipFill>
        <p:spPr bwMode="auto">
          <a:xfrm>
            <a:off x="457200" y="1447800"/>
            <a:ext cx="1872257" cy="2590800"/>
          </a:xfrm>
          <a:prstGeom prst="rect">
            <a:avLst/>
          </a:prstGeom>
          <a:noFill/>
        </p:spPr>
      </p:pic>
      <p:sp>
        <p:nvSpPr>
          <p:cNvPr id="7" name="Rectangle 6"/>
          <p:cNvSpPr/>
          <p:nvPr/>
        </p:nvSpPr>
        <p:spPr>
          <a:xfrm>
            <a:off x="2667000" y="1524000"/>
            <a:ext cx="6096000" cy="3194721"/>
          </a:xfrm>
          <a:prstGeom prst="rect">
            <a:avLst/>
          </a:prstGeom>
        </p:spPr>
        <p:txBody>
          <a:bodyPr wrap="square">
            <a:spAutoFit/>
          </a:bodyPr>
          <a:lstStyle/>
          <a:p>
            <a:r>
              <a:rPr lang="en-US" sz="2400" dirty="0"/>
              <a:t>Keeva joined a carpool after commuting on the train for 5 years. She received the maximum benefit per month for her commute. She sold her benefit since she believes the benefit belongs to her. Was this the correct course of action?</a:t>
            </a:r>
          </a:p>
          <a:p>
            <a:pPr marL="693738" lvl="1" indent="-342900">
              <a:spcBef>
                <a:spcPct val="20000"/>
              </a:spcBef>
              <a:buFont typeface="Wingdings" pitchFamily="2" charset="2"/>
              <a:buChar char="q"/>
            </a:pPr>
            <a:r>
              <a:rPr lang="en-US" sz="2400" dirty="0"/>
              <a:t>Yes</a:t>
            </a:r>
          </a:p>
          <a:p>
            <a:pPr marL="693738" lvl="1" indent="-342900">
              <a:spcBef>
                <a:spcPct val="20000"/>
              </a:spcBef>
              <a:buFont typeface="Wingdings" pitchFamily="2" charset="2"/>
              <a:buChar char="q"/>
            </a:pPr>
            <a:r>
              <a:rPr lang="en-US" sz="2400" dirty="0"/>
              <a:t>No</a:t>
            </a:r>
          </a:p>
        </p:txBody>
      </p:sp>
      <p:pic>
        <p:nvPicPr>
          <p:cNvPr id="8" name="Picture 2" descr="Image result for free check mark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850483"/>
            <a:ext cx="610985"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0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37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5 </a:t>
            </a:r>
            <a:endParaRPr lang="en-US" dirty="0">
              <a:latin typeface="+mn-lt"/>
            </a:endParaRPr>
          </a:p>
        </p:txBody>
      </p:sp>
      <p:sp>
        <p:nvSpPr>
          <p:cNvPr id="5" name="Content Placeholder 4"/>
          <p:cNvSpPr>
            <a:spLocks noGrp="1"/>
          </p:cNvSpPr>
          <p:nvPr>
            <p:ph sz="half" idx="2"/>
          </p:nvPr>
        </p:nvSpPr>
        <p:spPr>
          <a:xfrm>
            <a:off x="457200" y="4825083"/>
            <a:ext cx="6096000" cy="1301080"/>
          </a:xfrm>
        </p:spPr>
        <p:txBody>
          <a:bodyPr>
            <a:normAutofit/>
          </a:bodyPr>
          <a:lstStyle/>
          <a:p>
            <a:pPr marL="0" indent="0">
              <a:buNone/>
            </a:pPr>
            <a:r>
              <a:rPr lang="en-US" sz="2400" dirty="0"/>
              <a:t>It is against the law to give away or sell the Transit Benefit</a:t>
            </a:r>
            <a:endParaRPr lang="en-US" sz="2400" u="sng" dirty="0"/>
          </a:p>
          <a:p>
            <a:pPr marL="0" indent="0">
              <a:buNone/>
            </a:pPr>
            <a:endParaRPr lang="en-US" dirty="0"/>
          </a:p>
        </p:txBody>
      </p:sp>
      <p:pic>
        <p:nvPicPr>
          <p:cNvPr id="6" name="Picture 14" descr="HOV_lane_ahead"/>
          <p:cNvPicPr>
            <a:picLocks noGrp="1" noChangeAspect="1" noChangeArrowheads="1"/>
          </p:cNvPicPr>
          <p:nvPr>
            <p:ph sz="half" idx="1"/>
          </p:nvPr>
        </p:nvPicPr>
        <p:blipFill>
          <a:blip r:embed="rId3" cstate="print"/>
          <a:srcRect/>
          <a:stretch>
            <a:fillRect/>
          </a:stretch>
        </p:blipFill>
        <p:spPr bwMode="auto">
          <a:xfrm>
            <a:off x="457200" y="1447800"/>
            <a:ext cx="1872257" cy="2590800"/>
          </a:xfrm>
          <a:prstGeom prst="rect">
            <a:avLst/>
          </a:prstGeom>
          <a:noFill/>
        </p:spPr>
      </p:pic>
      <p:sp>
        <p:nvSpPr>
          <p:cNvPr id="7" name="Rectangle 6"/>
          <p:cNvSpPr/>
          <p:nvPr/>
        </p:nvSpPr>
        <p:spPr>
          <a:xfrm>
            <a:off x="2667000" y="1524000"/>
            <a:ext cx="6096000" cy="3194721"/>
          </a:xfrm>
          <a:prstGeom prst="rect">
            <a:avLst/>
          </a:prstGeom>
        </p:spPr>
        <p:txBody>
          <a:bodyPr wrap="square">
            <a:spAutoFit/>
          </a:bodyPr>
          <a:lstStyle/>
          <a:p>
            <a:r>
              <a:rPr lang="en-US" sz="2400" dirty="0"/>
              <a:t>Keeva joined a carpool after commuting on the train for 5 years. She received the maximum benefit per month for her commute. She sold her benefit since she believes the benefit belongs to her. Was this the correct course of action?</a:t>
            </a:r>
          </a:p>
          <a:p>
            <a:pPr marL="693738" lvl="1" indent="-342900">
              <a:spcBef>
                <a:spcPct val="20000"/>
              </a:spcBef>
              <a:buFont typeface="Wingdings" pitchFamily="2" charset="2"/>
              <a:buChar char="q"/>
            </a:pPr>
            <a:r>
              <a:rPr lang="en-US" sz="2400" dirty="0">
                <a:solidFill>
                  <a:schemeClr val="bg1">
                    <a:lumMod val="75000"/>
                  </a:schemeClr>
                </a:solidFill>
              </a:rPr>
              <a:t>Yes</a:t>
            </a:r>
          </a:p>
          <a:p>
            <a:pPr marL="693738" lvl="1" indent="-342900">
              <a:spcBef>
                <a:spcPct val="20000"/>
              </a:spcBef>
              <a:buFont typeface="Wingdings" pitchFamily="2" charset="2"/>
              <a:buChar char="q"/>
            </a:pPr>
            <a:r>
              <a:rPr lang="en-US" sz="2400" dirty="0"/>
              <a:t>No</a:t>
            </a:r>
          </a:p>
        </p:txBody>
      </p:sp>
    </p:spTree>
    <p:extLst>
      <p:ext uri="{BB962C8B-B14F-4D97-AF65-F5344CB8AC3E}">
        <p14:creationId xmlns:p14="http://schemas.microsoft.com/office/powerpoint/2010/main" val="10385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5831" y="24728"/>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b="1" kern="0" dirty="0">
                <a:solidFill>
                  <a:srgbClr val="000000"/>
                </a:solidFill>
                <a:latin typeface="Arial"/>
              </a:rPr>
              <a:t>	</a:t>
            </a:r>
            <a:r>
              <a:rPr lang="en-US" sz="3200" kern="0" dirty="0">
                <a:solidFill>
                  <a:srgbClr val="000000"/>
                </a:solidFill>
                <a:latin typeface="+mn-lt"/>
              </a:rPr>
              <a:t>Knowledge Check 6</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sz="2400" dirty="0"/>
              <a:t>Hayly commutes from Virginia to get to work.  Her commuting costs are $284 per month.  She is eligible to receive additional transit benefit since her commute is so costly.</a:t>
            </a:r>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endParaRPr lang="en-US" dirty="0"/>
          </a:p>
        </p:txBody>
      </p:sp>
      <p:pic>
        <p:nvPicPr>
          <p:cNvPr id="6" name="Picture 9" descr="VRE at the L'Enfant Station"/>
          <p:cNvPicPr>
            <a:picLocks noGrp="1" noChangeAspect="1" noChangeArrowheads="1"/>
          </p:cNvPicPr>
          <p:nvPr>
            <p:ph sz="half" idx="2"/>
          </p:nvPr>
        </p:nvPicPr>
        <p:blipFill>
          <a:blip r:embed="rId3" cstate="print"/>
          <a:srcRect/>
          <a:stretch>
            <a:fillRect/>
          </a:stretch>
        </p:blipFill>
        <p:spPr bwMode="auto">
          <a:xfrm>
            <a:off x="4426169" y="3002099"/>
            <a:ext cx="3720662" cy="2377803"/>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pic>
        <p:nvPicPr>
          <p:cNvPr id="7" name="Picture 6"/>
          <p:cNvPicPr>
            <a:picLocks noChangeAspect="1"/>
          </p:cNvPicPr>
          <p:nvPr/>
        </p:nvPicPr>
        <p:blipFill>
          <a:blip r:embed="rId4"/>
          <a:stretch>
            <a:fillRect/>
          </a:stretch>
        </p:blipFill>
        <p:spPr>
          <a:xfrm>
            <a:off x="457200" y="4176426"/>
            <a:ext cx="3352800" cy="835175"/>
          </a:xfrm>
          <a:prstGeom prst="rect">
            <a:avLst/>
          </a:prstGeom>
        </p:spPr>
      </p:pic>
    </p:spTree>
    <p:extLst>
      <p:ext uri="{BB962C8B-B14F-4D97-AF65-F5344CB8AC3E}">
        <p14:creationId xmlns:p14="http://schemas.microsoft.com/office/powerpoint/2010/main" val="140704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24"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b="1" kern="0" dirty="0">
                <a:solidFill>
                  <a:srgbClr val="000000"/>
                </a:solidFill>
                <a:latin typeface="Arial"/>
              </a:rPr>
              <a:t>	</a:t>
            </a:r>
            <a:r>
              <a:rPr lang="en-US" sz="3200" kern="0" dirty="0">
                <a:solidFill>
                  <a:srgbClr val="000000"/>
                </a:solidFill>
                <a:latin typeface="+mn-lt"/>
              </a:rPr>
              <a:t>Knowledge Check 6</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sz="2400" dirty="0"/>
              <a:t>Hayly commutes from Virginia to get to work.  Her commuting costs are $284 per month.  She is eligible to receive additional transit benefit since her commute is so costly.</a:t>
            </a:r>
          </a:p>
          <a:p>
            <a:pPr marL="693738" lvl="1" indent="-342900">
              <a:buFont typeface="Wingdings" pitchFamily="2" charset="2"/>
              <a:buChar char="q"/>
            </a:pPr>
            <a:r>
              <a:rPr lang="en-US" dirty="0">
                <a:solidFill>
                  <a:schemeClr val="bg1">
                    <a:lumMod val="75000"/>
                  </a:schemeClr>
                </a:solidFill>
              </a:rPr>
              <a:t>True</a:t>
            </a:r>
          </a:p>
          <a:p>
            <a:pPr marL="693738" lvl="1" indent="-342900">
              <a:buFont typeface="Wingdings" pitchFamily="2" charset="2"/>
              <a:buChar char="q"/>
            </a:pPr>
            <a:r>
              <a:rPr lang="en-US" dirty="0"/>
              <a:t>False</a:t>
            </a:r>
          </a:p>
          <a:p>
            <a:endParaRPr lang="en-US" dirty="0"/>
          </a:p>
        </p:txBody>
      </p:sp>
      <p:pic>
        <p:nvPicPr>
          <p:cNvPr id="6" name="Picture 9" descr="VRE at the L'Enfant Station"/>
          <p:cNvPicPr>
            <a:picLocks noGrp="1" noChangeAspect="1" noChangeArrowheads="1"/>
          </p:cNvPicPr>
          <p:nvPr>
            <p:ph sz="half" idx="2"/>
          </p:nvPr>
        </p:nvPicPr>
        <p:blipFill>
          <a:blip r:embed="rId3" cstate="print"/>
          <a:srcRect/>
          <a:stretch>
            <a:fillRect/>
          </a:stretch>
        </p:blipFill>
        <p:spPr bwMode="auto">
          <a:xfrm>
            <a:off x="4426169" y="3002099"/>
            <a:ext cx="3720662" cy="2377803"/>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sp>
        <p:nvSpPr>
          <p:cNvPr id="5" name="TextBox 4"/>
          <p:cNvSpPr txBox="1"/>
          <p:nvPr/>
        </p:nvSpPr>
        <p:spPr>
          <a:xfrm>
            <a:off x="247327" y="4013273"/>
            <a:ext cx="3968969" cy="2954655"/>
          </a:xfrm>
          <a:prstGeom prst="rect">
            <a:avLst/>
          </a:prstGeom>
          <a:noFill/>
        </p:spPr>
        <p:txBody>
          <a:bodyPr wrap="square" rtlCol="0">
            <a:spAutoFit/>
          </a:bodyPr>
          <a:lstStyle/>
          <a:p>
            <a:r>
              <a:rPr lang="en-US" sz="2400" dirty="0">
                <a:solidFill>
                  <a:srgbClr val="000099"/>
                </a:solidFill>
                <a:cs typeface="Times New Roman" pitchFamily="18" charset="0"/>
              </a:rPr>
              <a:t>The federal government </a:t>
            </a:r>
          </a:p>
          <a:p>
            <a:r>
              <a:rPr lang="en-US" sz="2400" dirty="0">
                <a:solidFill>
                  <a:srgbClr val="000099"/>
                </a:solidFill>
                <a:cs typeface="Times New Roman" pitchFamily="18" charset="0"/>
              </a:rPr>
              <a:t>may provide up to the IRS maximum for mass transportation commuting costs.  Hayley must cover the  additional amount, “out of pocket”.</a:t>
            </a:r>
          </a:p>
          <a:p>
            <a:endParaRPr lang="en-US" dirty="0"/>
          </a:p>
        </p:txBody>
      </p:sp>
    </p:spTree>
    <p:extLst>
      <p:ext uri="{BB962C8B-B14F-4D97-AF65-F5344CB8AC3E}">
        <p14:creationId xmlns:p14="http://schemas.microsoft.com/office/powerpoint/2010/main" val="381076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58"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7</a:t>
            </a:r>
            <a:endParaRPr lang="en-US" dirty="0">
              <a:latin typeface="+mn-lt"/>
            </a:endParaRPr>
          </a:p>
        </p:txBody>
      </p:sp>
      <p:sp>
        <p:nvSpPr>
          <p:cNvPr id="4" name="Content Placeholder 3"/>
          <p:cNvSpPr>
            <a:spLocks noGrp="1"/>
          </p:cNvSpPr>
          <p:nvPr>
            <p:ph sz="half" idx="1"/>
          </p:nvPr>
        </p:nvSpPr>
        <p:spPr>
          <a:xfrm>
            <a:off x="457200" y="1574800"/>
            <a:ext cx="8305800" cy="2590800"/>
          </a:xfrm>
        </p:spPr>
        <p:txBody>
          <a:bodyPr/>
          <a:lstStyle/>
          <a:p>
            <a:r>
              <a:rPr lang="en-US" sz="2400" dirty="0"/>
              <a:t>Becky chooses to ride in a carpool.  She is eligible to receive the transit benefit.   </a:t>
            </a:r>
          </a:p>
          <a:p>
            <a:pPr marL="693738" lvl="1" indent="-342900">
              <a:buFont typeface="Wingdings" pitchFamily="2" charset="2"/>
              <a:buChar char="q"/>
            </a:pPr>
            <a:r>
              <a:rPr lang="en-US" dirty="0"/>
              <a:t>True</a:t>
            </a:r>
          </a:p>
          <a:p>
            <a:pPr marL="350838" lvl="1" indent="0">
              <a:buNone/>
            </a:pPr>
            <a:endParaRPr lang="en-US" dirty="0"/>
          </a:p>
        </p:txBody>
      </p:sp>
      <p:pic>
        <p:nvPicPr>
          <p:cNvPr id="7" name="Content Placeholder 6"/>
          <p:cNvPicPr>
            <a:picLocks noGrp="1" noChangeAspect="1"/>
          </p:cNvPicPr>
          <p:nvPr>
            <p:ph sz="half" idx="2"/>
          </p:nvPr>
        </p:nvPicPr>
        <p:blipFill>
          <a:blip r:embed="rId3"/>
          <a:stretch>
            <a:fillRect/>
          </a:stretch>
        </p:blipFill>
        <p:spPr>
          <a:xfrm>
            <a:off x="175112" y="3245203"/>
            <a:ext cx="3085990" cy="768713"/>
          </a:xfrm>
          <a:prstGeom prst="rect">
            <a:avLst/>
          </a:prstGeom>
        </p:spPr>
      </p:pic>
      <p:pic>
        <p:nvPicPr>
          <p:cNvPr id="8" name="Picture 7"/>
          <p:cNvPicPr>
            <a:picLocks noChangeAspect="1"/>
          </p:cNvPicPr>
          <p:nvPr/>
        </p:nvPicPr>
        <p:blipFill>
          <a:blip r:embed="rId4"/>
          <a:stretch>
            <a:fillRect/>
          </a:stretch>
        </p:blipFill>
        <p:spPr>
          <a:xfrm>
            <a:off x="3657600" y="3245203"/>
            <a:ext cx="4819650" cy="3153598"/>
          </a:xfrm>
          <a:prstGeom prst="rect">
            <a:avLst/>
          </a:prstGeom>
        </p:spPr>
      </p:pic>
      <p:pic>
        <p:nvPicPr>
          <p:cNvPr id="9" name="Picture 8"/>
          <p:cNvPicPr>
            <a:picLocks noChangeAspect="1"/>
          </p:cNvPicPr>
          <p:nvPr/>
        </p:nvPicPr>
        <p:blipFill>
          <a:blip r:embed="rId5"/>
          <a:stretch>
            <a:fillRect/>
          </a:stretch>
        </p:blipFill>
        <p:spPr>
          <a:xfrm>
            <a:off x="3352800" y="2301521"/>
            <a:ext cx="3193860" cy="690917"/>
          </a:xfrm>
          <a:prstGeom prst="rect">
            <a:avLst/>
          </a:prstGeom>
        </p:spPr>
      </p:pic>
    </p:spTree>
    <p:extLst>
      <p:ext uri="{BB962C8B-B14F-4D97-AF65-F5344CB8AC3E}">
        <p14:creationId xmlns:p14="http://schemas.microsoft.com/office/powerpoint/2010/main" val="209725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58"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7</a:t>
            </a:r>
            <a:endParaRPr lang="en-US" dirty="0">
              <a:latin typeface="+mn-lt"/>
            </a:endParaRPr>
          </a:p>
        </p:txBody>
      </p:sp>
      <p:sp>
        <p:nvSpPr>
          <p:cNvPr id="4" name="Content Placeholder 3"/>
          <p:cNvSpPr>
            <a:spLocks noGrp="1"/>
          </p:cNvSpPr>
          <p:nvPr>
            <p:ph sz="half" idx="1"/>
          </p:nvPr>
        </p:nvSpPr>
        <p:spPr>
          <a:xfrm>
            <a:off x="457200" y="1574800"/>
            <a:ext cx="8305800" cy="2590800"/>
          </a:xfrm>
        </p:spPr>
        <p:txBody>
          <a:bodyPr>
            <a:normAutofit fontScale="85000" lnSpcReduction="10000"/>
          </a:bodyPr>
          <a:lstStyle/>
          <a:p>
            <a:pPr marL="0" indent="0">
              <a:buNone/>
            </a:pPr>
            <a:r>
              <a:rPr lang="en-US" dirty="0"/>
              <a:t>Becky chooses to ride in a carpool.  She is eligible to receive the transit benefit.   </a:t>
            </a:r>
          </a:p>
          <a:p>
            <a:pPr marL="693738" lvl="1" indent="-342900">
              <a:buFont typeface="Wingdings" pitchFamily="2" charset="2"/>
              <a:buChar char="q"/>
            </a:pPr>
            <a:r>
              <a:rPr lang="en-US" sz="2800" dirty="0">
                <a:solidFill>
                  <a:schemeClr val="bg1">
                    <a:lumMod val="75000"/>
                  </a:schemeClr>
                </a:solidFill>
              </a:rPr>
              <a:t>True</a:t>
            </a:r>
          </a:p>
          <a:p>
            <a:pPr marL="350838" lvl="1" indent="0">
              <a:buNone/>
            </a:pPr>
            <a:endParaRPr lang="en-US" dirty="0"/>
          </a:p>
        </p:txBody>
      </p:sp>
      <p:pic>
        <p:nvPicPr>
          <p:cNvPr id="8" name="Picture 7"/>
          <p:cNvPicPr>
            <a:picLocks noChangeAspect="1"/>
          </p:cNvPicPr>
          <p:nvPr/>
        </p:nvPicPr>
        <p:blipFill>
          <a:blip r:embed="rId3"/>
          <a:stretch>
            <a:fillRect/>
          </a:stretch>
        </p:blipFill>
        <p:spPr>
          <a:xfrm>
            <a:off x="3657600" y="3245203"/>
            <a:ext cx="4819650" cy="3153598"/>
          </a:xfrm>
          <a:prstGeom prst="rect">
            <a:avLst/>
          </a:prstGeom>
        </p:spPr>
      </p:pic>
      <p:pic>
        <p:nvPicPr>
          <p:cNvPr id="9" name="Picture 8"/>
          <p:cNvPicPr>
            <a:picLocks noChangeAspect="1"/>
          </p:cNvPicPr>
          <p:nvPr/>
        </p:nvPicPr>
        <p:blipFill>
          <a:blip r:embed="rId4"/>
          <a:stretch>
            <a:fillRect/>
          </a:stretch>
        </p:blipFill>
        <p:spPr>
          <a:xfrm>
            <a:off x="2286000" y="2188780"/>
            <a:ext cx="3193860" cy="690917"/>
          </a:xfrm>
          <a:prstGeom prst="rect">
            <a:avLst/>
          </a:prstGeom>
        </p:spPr>
      </p:pic>
      <p:sp>
        <p:nvSpPr>
          <p:cNvPr id="5" name="Content Placeholder 4"/>
          <p:cNvSpPr>
            <a:spLocks noGrp="1"/>
          </p:cNvSpPr>
          <p:nvPr>
            <p:ph sz="half" idx="2"/>
          </p:nvPr>
        </p:nvSpPr>
        <p:spPr>
          <a:xfrm>
            <a:off x="457200" y="3245203"/>
            <a:ext cx="3200400" cy="3153598"/>
          </a:xfrm>
        </p:spPr>
        <p:txBody>
          <a:bodyPr>
            <a:normAutofit fontScale="85000" lnSpcReduction="10000"/>
          </a:bodyPr>
          <a:lstStyle/>
          <a:p>
            <a:pPr marL="0" indent="0">
              <a:buNone/>
            </a:pPr>
            <a:r>
              <a:rPr lang="en-US" dirty="0">
                <a:solidFill>
                  <a:srgbClr val="000099"/>
                </a:solidFill>
                <a:cs typeface="Times New Roman" pitchFamily="18" charset="0"/>
              </a:rPr>
              <a:t>False. The Federal Transit Benefit is for federal employees who choose to commute</a:t>
            </a:r>
          </a:p>
          <a:p>
            <a:pPr marL="0" indent="0">
              <a:buNone/>
            </a:pPr>
            <a:r>
              <a:rPr lang="en-US" dirty="0">
                <a:solidFill>
                  <a:srgbClr val="000099"/>
                </a:solidFill>
                <a:cs typeface="Times New Roman" pitchFamily="18" charset="0"/>
              </a:rPr>
              <a:t> on mass transit in a commuter highway vehicle.  This includes bus, rail, light rail and an authorized vanpools.</a:t>
            </a:r>
          </a:p>
          <a:p>
            <a:endParaRPr lang="en-US" dirty="0"/>
          </a:p>
        </p:txBody>
      </p:sp>
    </p:spTree>
    <p:extLst>
      <p:ext uri="{BB962C8B-B14F-4D97-AF65-F5344CB8AC3E}">
        <p14:creationId xmlns:p14="http://schemas.microsoft.com/office/powerpoint/2010/main" val="62477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5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8</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dirty="0"/>
              <a:t>Ivan rides mass transit and parks in the lot near the station.  He includes his parking fees in the computation of his monthly commuting cost. He is right to do this.</a:t>
            </a:r>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pPr marL="0" indent="0">
              <a:buNone/>
            </a:pPr>
            <a:endParaRPr lang="en-US" dirty="0"/>
          </a:p>
        </p:txBody>
      </p:sp>
      <p:pic>
        <p:nvPicPr>
          <p:cNvPr id="6" name="Picture 2" descr="http://farm7.static.flickr.com/6123/6032062781_6abdefd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000500" cy="29923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half" idx="2"/>
          </p:nvPr>
        </p:nvPicPr>
        <p:blipFill>
          <a:blip r:embed="rId4"/>
          <a:stretch>
            <a:fillRect/>
          </a:stretch>
        </p:blipFill>
        <p:spPr>
          <a:xfrm>
            <a:off x="457200" y="4191001"/>
            <a:ext cx="2890882" cy="720112"/>
          </a:xfrm>
          <a:prstGeom prst="rect">
            <a:avLst/>
          </a:prstGeom>
        </p:spPr>
      </p:pic>
    </p:spTree>
    <p:extLst>
      <p:ext uri="{BB962C8B-B14F-4D97-AF65-F5344CB8AC3E}">
        <p14:creationId xmlns:p14="http://schemas.microsoft.com/office/powerpoint/2010/main" val="7058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dirty="0"/>
              <a:t>Program Overview</a:t>
            </a:r>
          </a:p>
        </p:txBody>
      </p:sp>
      <p:sp>
        <p:nvSpPr>
          <p:cNvPr id="4" name="Content Placeholder 3"/>
          <p:cNvSpPr>
            <a:spLocks noGrp="1"/>
          </p:cNvSpPr>
          <p:nvPr>
            <p:ph idx="1"/>
          </p:nvPr>
        </p:nvSpPr>
        <p:spPr/>
        <p:txBody>
          <a:bodyPr>
            <a:normAutofit/>
          </a:bodyPr>
          <a:lstStyle/>
          <a:p>
            <a:pPr marL="0" indent="0">
              <a:buNone/>
            </a:pPr>
            <a:r>
              <a:rPr lang="en-US" sz="2400" dirty="0"/>
              <a:t>Transit Benefit Program:</a:t>
            </a:r>
          </a:p>
          <a:p>
            <a:pPr lvl="1"/>
            <a:r>
              <a:rPr lang="en-US" sz="2400" dirty="0"/>
              <a:t>Protects Nation’s Infrastructure</a:t>
            </a:r>
          </a:p>
          <a:p>
            <a:pPr lvl="1"/>
            <a:r>
              <a:rPr lang="en-US" sz="2400" dirty="0"/>
              <a:t>Reduces air pollution &amp; traffic congestion</a:t>
            </a:r>
          </a:p>
          <a:p>
            <a:pPr lvl="1"/>
            <a:r>
              <a:rPr lang="en-US" sz="2400" dirty="0"/>
              <a:t>Increases use of mass transit</a:t>
            </a:r>
          </a:p>
          <a:p>
            <a:pPr marL="0" indent="0">
              <a:buNone/>
            </a:pPr>
            <a:r>
              <a:rPr lang="en-US" sz="2400" dirty="0"/>
              <a:t>Studies show traffic congestion:</a:t>
            </a:r>
          </a:p>
          <a:p>
            <a:pPr lvl="1"/>
            <a:r>
              <a:rPr lang="en-US" sz="2400" dirty="0"/>
              <a:t> Wastes 1.9 billion gallons of gas </a:t>
            </a:r>
          </a:p>
          <a:p>
            <a:pPr lvl="1"/>
            <a:r>
              <a:rPr lang="en-US" sz="2400" dirty="0"/>
              <a:t>Costs  over $100 billion in wasted fuel &amp; lost time</a:t>
            </a:r>
          </a:p>
          <a:p>
            <a:pPr lvl="1"/>
            <a:r>
              <a:rPr lang="en-US" sz="2400" dirty="0"/>
              <a:t>Reduced commutes save individuals $200 monthly</a:t>
            </a:r>
          </a:p>
          <a:p>
            <a:pPr marL="0" indent="0">
              <a:buNone/>
            </a:pPr>
            <a:r>
              <a:rPr lang="en-US" sz="2400" dirty="0"/>
              <a:t>Tax-free subsidy for </a:t>
            </a:r>
            <a:r>
              <a:rPr lang="en-US" sz="2400" i="1" dirty="0">
                <a:solidFill>
                  <a:srgbClr val="003399"/>
                </a:solidFill>
                <a:effectLst>
                  <a:outerShdw blurRad="38100" dist="38100" dir="2700000" algn="tl">
                    <a:srgbClr val="C0C0C0"/>
                  </a:outerShdw>
                </a:effectLst>
              </a:rPr>
              <a:t>actual</a:t>
            </a:r>
            <a:r>
              <a:rPr lang="en-US" sz="2400" i="1" dirty="0"/>
              <a:t> </a:t>
            </a:r>
            <a:r>
              <a:rPr lang="en-US" sz="2400" dirty="0"/>
              <a:t>costs of transportation</a:t>
            </a:r>
          </a:p>
          <a:p>
            <a:pPr lvl="1"/>
            <a:r>
              <a:rPr lang="en-US" sz="2400" dirty="0"/>
              <a:t>Up to the maximum set by the IRS statutory limit</a:t>
            </a:r>
          </a:p>
          <a:p>
            <a:endParaRPr lang="en-US" dirty="0"/>
          </a:p>
        </p:txBody>
      </p:sp>
    </p:spTree>
    <p:extLst>
      <p:ext uri="{BB962C8B-B14F-4D97-AF65-F5344CB8AC3E}">
        <p14:creationId xmlns:p14="http://schemas.microsoft.com/office/powerpoint/2010/main" val="393801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5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8</a:t>
            </a:r>
            <a:endParaRPr lang="en-US" dirty="0">
              <a:latin typeface="+mn-lt"/>
            </a:endParaRPr>
          </a:p>
        </p:txBody>
      </p:sp>
      <p:sp>
        <p:nvSpPr>
          <p:cNvPr id="4" name="Content Placeholder 3"/>
          <p:cNvSpPr>
            <a:spLocks noGrp="1"/>
          </p:cNvSpPr>
          <p:nvPr>
            <p:ph sz="half" idx="1"/>
          </p:nvPr>
        </p:nvSpPr>
        <p:spPr>
          <a:xfrm>
            <a:off x="457200" y="1417638"/>
            <a:ext cx="8305800" cy="2773363"/>
          </a:xfrm>
        </p:spPr>
        <p:txBody>
          <a:bodyPr>
            <a:normAutofit/>
          </a:bodyPr>
          <a:lstStyle/>
          <a:p>
            <a:pPr marL="0" indent="0">
              <a:buNone/>
            </a:pPr>
            <a:r>
              <a:rPr lang="en-US" sz="2600" dirty="0"/>
              <a:t>Ivan rides mass transit and parks in the lot near the station.  He includes his parking fees in the computation of his monthly commuting cost. He is right to do this.</a:t>
            </a:r>
          </a:p>
          <a:p>
            <a:pPr marL="693738" lvl="1" indent="-342900">
              <a:buFont typeface="Wingdings" pitchFamily="2" charset="2"/>
              <a:buChar char="q"/>
            </a:pPr>
            <a:r>
              <a:rPr lang="en-US" sz="2600" dirty="0">
                <a:solidFill>
                  <a:schemeClr val="bg1">
                    <a:lumMod val="75000"/>
                  </a:schemeClr>
                </a:solidFill>
              </a:rPr>
              <a:t>True</a:t>
            </a:r>
          </a:p>
          <a:p>
            <a:pPr marL="693738" lvl="1" indent="-342900">
              <a:buFont typeface="Wingdings" pitchFamily="2" charset="2"/>
              <a:buChar char="q"/>
            </a:pPr>
            <a:r>
              <a:rPr lang="en-US" sz="2600" dirty="0"/>
              <a:t>False</a:t>
            </a:r>
          </a:p>
          <a:p>
            <a:pPr marL="0" indent="0">
              <a:buNone/>
            </a:pPr>
            <a:endParaRPr lang="en-US" dirty="0"/>
          </a:p>
        </p:txBody>
      </p:sp>
      <p:pic>
        <p:nvPicPr>
          <p:cNvPr id="6" name="Picture 2" descr="http://farm7.static.flickr.com/6123/6032062781_6abdefd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000500" cy="29923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78353" y="3810000"/>
            <a:ext cx="4417447" cy="2438400"/>
          </a:xfrm>
        </p:spPr>
        <p:txBody>
          <a:bodyPr>
            <a:noAutofit/>
          </a:bodyPr>
          <a:lstStyle/>
          <a:p>
            <a:pPr marL="457200" lvl="1" indent="0">
              <a:buNone/>
            </a:pPr>
            <a:r>
              <a:rPr lang="en-US" dirty="0">
                <a:solidFill>
                  <a:srgbClr val="000099"/>
                </a:solidFill>
                <a:cs typeface="Times New Roman" pitchFamily="18" charset="0"/>
              </a:rPr>
              <a:t>FALSE - The Federal Transit Benefit is exclusively for your home-to-work-to-home commute on mass transportation.  Any other use is actionable as fraud, waste, or abuse of federal funds</a:t>
            </a:r>
            <a:endParaRPr lang="en-US" dirty="0"/>
          </a:p>
        </p:txBody>
      </p:sp>
    </p:spTree>
    <p:extLst>
      <p:ext uri="{BB962C8B-B14F-4D97-AF65-F5344CB8AC3E}">
        <p14:creationId xmlns:p14="http://schemas.microsoft.com/office/powerpoint/2010/main" val="102875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9</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buNone/>
            </a:pPr>
            <a:r>
              <a:rPr lang="en-US" sz="2400" dirty="0"/>
              <a:t>Ciera and her supervisor agree she may telework two days each week, indefinitely. Her transit benefit is $25 per week. Now that she does not commute every day, her correct course of action is to:</a:t>
            </a:r>
          </a:p>
          <a:p>
            <a:pPr marL="693738" lvl="1" indent="-342900">
              <a:lnSpc>
                <a:spcPct val="90000"/>
              </a:lnSpc>
              <a:buFont typeface="Wingdings" pitchFamily="2" charset="2"/>
              <a:buChar char="q"/>
            </a:pPr>
            <a:r>
              <a:rPr lang="en-US" dirty="0"/>
              <a:t>A. Thank her supervisors’ for his/her understanding.</a:t>
            </a:r>
          </a:p>
          <a:p>
            <a:pPr marL="693738" lvl="1" indent="-342900">
              <a:lnSpc>
                <a:spcPct val="90000"/>
              </a:lnSpc>
              <a:buFont typeface="Wingdings" pitchFamily="2" charset="2"/>
              <a:buChar char="q"/>
            </a:pPr>
            <a:r>
              <a:rPr lang="en-US" dirty="0"/>
              <a:t>B. Continue claiming her transit benefit without change.</a:t>
            </a:r>
          </a:p>
          <a:p>
            <a:pPr marL="693738" lvl="1" indent="-342900">
              <a:lnSpc>
                <a:spcPct val="90000"/>
              </a:lnSpc>
              <a:buFont typeface="Wingdings" pitchFamily="2" charset="2"/>
              <a:buChar char="q"/>
            </a:pPr>
            <a:r>
              <a:rPr lang="en-US" dirty="0"/>
              <a:t>C. Change her transit benefit to $15 per week or $60 per month.</a:t>
            </a:r>
          </a:p>
          <a:p>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pic>
        <p:nvPicPr>
          <p:cNvPr id="7" name="Content Placeholder 6"/>
          <p:cNvPicPr>
            <a:picLocks noChangeAspect="1"/>
          </p:cNvPicPr>
          <p:nvPr/>
        </p:nvPicPr>
        <p:blipFill>
          <a:blip r:embed="rId3"/>
          <a:stretch>
            <a:fillRect/>
          </a:stretch>
        </p:blipFill>
        <p:spPr>
          <a:xfrm>
            <a:off x="457200" y="4419600"/>
            <a:ext cx="2890882" cy="720112"/>
          </a:xfrm>
          <a:prstGeom prst="rect">
            <a:avLst/>
          </a:prstGeom>
        </p:spPr>
      </p:pic>
    </p:spTree>
    <p:extLst>
      <p:ext uri="{BB962C8B-B14F-4D97-AF65-F5344CB8AC3E}">
        <p14:creationId xmlns:p14="http://schemas.microsoft.com/office/powerpoint/2010/main" val="269900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9</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buNone/>
            </a:pPr>
            <a:r>
              <a:rPr lang="en-US" sz="2400" dirty="0"/>
              <a:t>Ciera and her supervisor agree she may telework two days each week, indefinitely. Her transit benefit is $25 per week. Now that she does not commute every day, her correct course of action is to:</a:t>
            </a:r>
          </a:p>
          <a:p>
            <a:pPr marL="693738" lvl="1" indent="-342900">
              <a:lnSpc>
                <a:spcPct val="90000"/>
              </a:lnSpc>
              <a:buFont typeface="Wingdings" pitchFamily="2" charset="2"/>
              <a:buChar char="q"/>
            </a:pPr>
            <a:r>
              <a:rPr lang="en-US" dirty="0">
                <a:solidFill>
                  <a:schemeClr val="bg1">
                    <a:lumMod val="75000"/>
                  </a:schemeClr>
                </a:solidFill>
              </a:rPr>
              <a:t>A. Thank her supervisors’ for his/her understanding.</a:t>
            </a:r>
          </a:p>
          <a:p>
            <a:pPr marL="693738" lvl="1" indent="-342900">
              <a:lnSpc>
                <a:spcPct val="90000"/>
              </a:lnSpc>
              <a:buFont typeface="Wingdings" pitchFamily="2" charset="2"/>
              <a:buChar char="q"/>
            </a:pPr>
            <a:r>
              <a:rPr lang="en-US" dirty="0">
                <a:solidFill>
                  <a:schemeClr val="bg1">
                    <a:lumMod val="75000"/>
                  </a:schemeClr>
                </a:solidFill>
              </a:rPr>
              <a:t>B. Continue claiming her transit benefit without change.</a:t>
            </a:r>
          </a:p>
          <a:p>
            <a:pPr marL="693738" lvl="1" indent="-342900">
              <a:lnSpc>
                <a:spcPct val="90000"/>
              </a:lnSpc>
              <a:buFont typeface="Wingdings" pitchFamily="2" charset="2"/>
              <a:buChar char="q"/>
            </a:pPr>
            <a:r>
              <a:rPr lang="en-US" dirty="0"/>
              <a:t>C. Change her transit benefit to $15 per week or $60 per month.</a:t>
            </a:r>
          </a:p>
          <a:p>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sp>
        <p:nvSpPr>
          <p:cNvPr id="5" name="TextBox 4"/>
          <p:cNvSpPr txBox="1"/>
          <p:nvPr/>
        </p:nvSpPr>
        <p:spPr>
          <a:xfrm>
            <a:off x="609600" y="4724400"/>
            <a:ext cx="4419600" cy="1846659"/>
          </a:xfrm>
          <a:prstGeom prst="rect">
            <a:avLst/>
          </a:prstGeom>
          <a:noFill/>
        </p:spPr>
        <p:txBody>
          <a:bodyPr wrap="square" rtlCol="0">
            <a:spAutoFit/>
          </a:bodyPr>
          <a:lstStyle/>
          <a:p>
            <a:r>
              <a:rPr lang="en-US" sz="2400" dirty="0">
                <a:solidFill>
                  <a:srgbClr val="000099"/>
                </a:solidFill>
                <a:cs typeface="Times New Roman" pitchFamily="18" charset="0"/>
              </a:rPr>
              <a:t>You must  update your                                         application and change your benefit amount whenever your commuting expenses change.</a:t>
            </a:r>
          </a:p>
          <a:p>
            <a:endParaRPr lang="en-US" dirty="0"/>
          </a:p>
        </p:txBody>
      </p:sp>
    </p:spTree>
    <p:extLst>
      <p:ext uri="{BB962C8B-B14F-4D97-AF65-F5344CB8AC3E}">
        <p14:creationId xmlns:p14="http://schemas.microsoft.com/office/powerpoint/2010/main" val="71869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10</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lnSpc>
                <a:spcPct val="90000"/>
              </a:lnSpc>
              <a:spcBef>
                <a:spcPct val="10000"/>
              </a:spcBef>
              <a:spcAft>
                <a:spcPct val="10000"/>
              </a:spcAft>
              <a:buNone/>
            </a:pPr>
            <a:r>
              <a:rPr lang="en-US" sz="2400" dirty="0"/>
              <a:t>James is going to an off-site meeting.  He is using mass transportation to travel to and from the meeting.  Since he has extra funds on his TRANServe Card he decides to use his transit benefit.  This is the correct course of action.</a:t>
            </a:r>
          </a:p>
          <a:p>
            <a:pPr marL="0" indent="0">
              <a:lnSpc>
                <a:spcPct val="90000"/>
              </a:lnSpc>
              <a:spcBef>
                <a:spcPct val="10000"/>
              </a:spcBef>
              <a:spcAft>
                <a:spcPct val="10000"/>
              </a:spcAft>
              <a:buNone/>
            </a:pPr>
            <a:endParaRPr lang="en-US" sz="2400" dirty="0"/>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pPr marL="0" indent="0">
              <a:lnSpc>
                <a:spcPct val="90000"/>
              </a:lnSpc>
              <a:spcBef>
                <a:spcPct val="10000"/>
              </a:spcBef>
              <a:spcAft>
                <a:spcPct val="10000"/>
              </a:spcAft>
              <a:buNone/>
            </a:pPr>
            <a:endParaRPr lang="en-US" sz="2400" dirty="0"/>
          </a:p>
          <a:p>
            <a:pPr marL="0" indent="0">
              <a:lnSpc>
                <a:spcPct val="90000"/>
              </a:lnSpc>
              <a:spcBef>
                <a:spcPct val="10000"/>
              </a:spcBef>
              <a:spcAft>
                <a:spcPct val="10000"/>
              </a:spcAft>
              <a:buNone/>
            </a:pPr>
            <a:endParaRPr lang="en-US" sz="2400" dirty="0"/>
          </a:p>
          <a:p>
            <a:pPr marL="350838" lvl="1" indent="0">
              <a:lnSpc>
                <a:spcPct val="90000"/>
              </a:lnSpc>
              <a:buNone/>
            </a:pPr>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pic>
        <p:nvPicPr>
          <p:cNvPr id="6" name="Content Placeholder 6"/>
          <p:cNvPicPr>
            <a:picLocks noChangeAspect="1"/>
          </p:cNvPicPr>
          <p:nvPr/>
        </p:nvPicPr>
        <p:blipFill>
          <a:blip r:embed="rId3"/>
          <a:stretch>
            <a:fillRect/>
          </a:stretch>
        </p:blipFill>
        <p:spPr>
          <a:xfrm>
            <a:off x="457200" y="4258288"/>
            <a:ext cx="2890882" cy="720112"/>
          </a:xfrm>
          <a:prstGeom prst="rect">
            <a:avLst/>
          </a:prstGeom>
        </p:spPr>
      </p:pic>
    </p:spTree>
    <p:extLst>
      <p:ext uri="{BB962C8B-B14F-4D97-AF65-F5344CB8AC3E}">
        <p14:creationId xmlns:p14="http://schemas.microsoft.com/office/powerpoint/2010/main" val="471312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10</a:t>
            </a:r>
            <a:endParaRPr lang="en-US" dirty="0">
              <a:latin typeface="+mn-lt"/>
            </a:endParaRPr>
          </a:p>
        </p:txBody>
      </p:sp>
      <p:sp>
        <p:nvSpPr>
          <p:cNvPr id="4" name="Content Placeholder 3"/>
          <p:cNvSpPr>
            <a:spLocks noGrp="1"/>
          </p:cNvSpPr>
          <p:nvPr>
            <p:ph sz="half" idx="1"/>
          </p:nvPr>
        </p:nvSpPr>
        <p:spPr>
          <a:xfrm>
            <a:off x="457200" y="1295400"/>
            <a:ext cx="8305800" cy="5257800"/>
          </a:xfrm>
        </p:spPr>
        <p:txBody>
          <a:bodyPr>
            <a:normAutofit lnSpcReduction="10000"/>
          </a:bodyPr>
          <a:lstStyle/>
          <a:p>
            <a:pPr marL="0" indent="0">
              <a:lnSpc>
                <a:spcPct val="90000"/>
              </a:lnSpc>
              <a:spcBef>
                <a:spcPct val="10000"/>
              </a:spcBef>
              <a:spcAft>
                <a:spcPct val="10000"/>
              </a:spcAft>
              <a:buNone/>
            </a:pPr>
            <a:r>
              <a:rPr lang="en-US" sz="2400" dirty="0"/>
              <a:t>James is going to an off-site meeting.  He is using mass transportation to travel to and from the meeting.  Since he has extra funds on his TRANServe Card he decides to use his transit benefit.  This is the correct course of action.</a:t>
            </a:r>
          </a:p>
          <a:p>
            <a:pPr marL="693738" lvl="1" indent="-342900">
              <a:buFont typeface="Wingdings" pitchFamily="2" charset="2"/>
              <a:buChar char="q"/>
            </a:pPr>
            <a:r>
              <a:rPr lang="en-US" dirty="0">
                <a:solidFill>
                  <a:schemeClr val="bg1">
                    <a:lumMod val="75000"/>
                  </a:schemeClr>
                </a:solidFill>
              </a:rPr>
              <a:t>True</a:t>
            </a:r>
          </a:p>
          <a:p>
            <a:pPr marL="693738" lvl="1" indent="-342900">
              <a:buFont typeface="Wingdings" pitchFamily="2" charset="2"/>
              <a:buChar char="q"/>
            </a:pPr>
            <a:r>
              <a:rPr lang="en-US" dirty="0"/>
              <a:t>False</a:t>
            </a:r>
          </a:p>
          <a:p>
            <a:pPr marL="0" indent="0">
              <a:buNone/>
            </a:pPr>
            <a:endParaRPr lang="en-US" sz="2400" dirty="0">
              <a:solidFill>
                <a:srgbClr val="000099"/>
              </a:solidFill>
              <a:cs typeface="Times New Roman" pitchFamily="18" charset="0"/>
            </a:endParaRPr>
          </a:p>
          <a:p>
            <a:pPr marL="0" indent="0">
              <a:buNone/>
            </a:pPr>
            <a:r>
              <a:rPr lang="en-US" sz="2400" dirty="0">
                <a:solidFill>
                  <a:srgbClr val="000099"/>
                </a:solidFill>
                <a:cs typeface="Times New Roman" pitchFamily="18" charset="0"/>
              </a:rPr>
              <a:t>Travel to an off-site meeting or training class is an office expense.  The Transit Benefit is provided solely for your home-to-work-to-home commute via mass transportation.  “Extra” funds are swept back to your Agency at the end of the monthly cycle.  A permanent change requires that you update your</a:t>
            </a:r>
          </a:p>
          <a:p>
            <a:pPr marL="0" indent="0">
              <a:buNone/>
            </a:pPr>
            <a:r>
              <a:rPr lang="en-US" sz="2400" dirty="0">
                <a:solidFill>
                  <a:srgbClr val="000099"/>
                </a:solidFill>
                <a:cs typeface="Times New Roman" pitchFamily="18" charset="0"/>
              </a:rPr>
              <a:t> application  so you do not tie up much </a:t>
            </a:r>
          </a:p>
          <a:p>
            <a:pPr marL="0" indent="0">
              <a:buNone/>
            </a:pPr>
            <a:r>
              <a:rPr lang="en-US" sz="2400" dirty="0">
                <a:solidFill>
                  <a:srgbClr val="000099"/>
                </a:solidFill>
                <a:cs typeface="Times New Roman" pitchFamily="18" charset="0"/>
              </a:rPr>
              <a:t>needed funds</a:t>
            </a:r>
            <a:r>
              <a:rPr lang="en-US" sz="2400" b="1" dirty="0">
                <a:solidFill>
                  <a:srgbClr val="000099"/>
                </a:solidFill>
                <a:cs typeface="Times New Roman" pitchFamily="18" charset="0"/>
              </a:rPr>
              <a:t>.</a:t>
            </a:r>
          </a:p>
          <a:p>
            <a:pPr marL="0" indent="0">
              <a:lnSpc>
                <a:spcPct val="90000"/>
              </a:lnSpc>
              <a:spcBef>
                <a:spcPct val="10000"/>
              </a:spcBef>
              <a:spcAft>
                <a:spcPct val="10000"/>
              </a:spcAft>
              <a:buNone/>
            </a:pPr>
            <a:endParaRPr lang="en-US" sz="2400" dirty="0"/>
          </a:p>
          <a:p>
            <a:pPr marL="0" indent="0">
              <a:lnSpc>
                <a:spcPct val="90000"/>
              </a:lnSpc>
              <a:spcBef>
                <a:spcPct val="10000"/>
              </a:spcBef>
              <a:spcAft>
                <a:spcPct val="10000"/>
              </a:spcAft>
              <a:buNone/>
            </a:pPr>
            <a:endParaRPr lang="en-US" sz="2400" dirty="0"/>
          </a:p>
          <a:p>
            <a:pPr marL="350838" lvl="1" indent="0">
              <a:lnSpc>
                <a:spcPct val="90000"/>
              </a:lnSpc>
              <a:buNone/>
            </a:pPr>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spTree>
    <p:extLst>
      <p:ext uri="{BB962C8B-B14F-4D97-AF65-F5344CB8AC3E}">
        <p14:creationId xmlns:p14="http://schemas.microsoft.com/office/powerpoint/2010/main" val="147106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2057400"/>
            <a:ext cx="7772400" cy="1470025"/>
          </a:xfrm>
        </p:spPr>
        <p:txBody>
          <a:bodyPr>
            <a:normAutofit fontScale="90000"/>
          </a:bodyPr>
          <a:lstStyle/>
          <a:p>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Congratulations!</a:t>
            </a:r>
            <a:br>
              <a:rPr lang="en-US" sz="6000" i="1" dirty="0">
                <a:solidFill>
                  <a:srgbClr val="FF3300"/>
                </a:solidFill>
                <a:effectLst>
                  <a:outerShdw blurRad="38100" dist="38100" dir="2700000" algn="tl">
                    <a:srgbClr val="C0C0C0"/>
                  </a:outerShdw>
                </a:effectLst>
              </a:rPr>
            </a:br>
            <a:endParaRPr lang="en-US" sz="6000" dirty="0"/>
          </a:p>
        </p:txBody>
      </p:sp>
      <p:sp>
        <p:nvSpPr>
          <p:cNvPr id="5" name="Rectangle 14"/>
          <p:cNvSpPr>
            <a:spLocks noGrp="1" noChangeArrowheads="1"/>
          </p:cNvSpPr>
          <p:nvPr>
            <p:ph type="subTitle" idx="1"/>
          </p:nvPr>
        </p:nvSpPr>
        <p:spPr>
          <a:xfrm>
            <a:off x="685800" y="3886200"/>
            <a:ext cx="7620000" cy="2743200"/>
          </a:xfrm>
        </p:spPr>
        <p:txBody>
          <a:bodyPr>
            <a:normAutofit fontScale="32500" lnSpcReduction="20000"/>
          </a:bodyPr>
          <a:lstStyle/>
          <a:p>
            <a:r>
              <a:rPr lang="en-US" sz="8600" dirty="0">
                <a:solidFill>
                  <a:schemeClr val="bg1"/>
                </a:solidFill>
              </a:rPr>
              <a:t>You have successfully completed </a:t>
            </a:r>
          </a:p>
          <a:p>
            <a:r>
              <a:rPr lang="en-US" sz="8600" dirty="0">
                <a:solidFill>
                  <a:schemeClr val="bg1"/>
                </a:solidFill>
              </a:rPr>
              <a:t>TRANSIT BENEFIT </a:t>
            </a:r>
          </a:p>
          <a:p>
            <a:r>
              <a:rPr lang="en-US" sz="8600" dirty="0">
                <a:solidFill>
                  <a:schemeClr val="bg1"/>
                </a:solidFill>
              </a:rPr>
              <a:t>INTEGRITY  AWARENESS</a:t>
            </a:r>
          </a:p>
          <a:p>
            <a:r>
              <a:rPr lang="en-US" sz="8600" dirty="0">
                <a:solidFill>
                  <a:schemeClr val="bg1"/>
                </a:solidFill>
              </a:rPr>
              <a:t>TRAINING</a:t>
            </a:r>
          </a:p>
          <a:p>
            <a:pPr>
              <a:lnSpc>
                <a:spcPct val="90000"/>
              </a:lnSpc>
              <a:spcBef>
                <a:spcPct val="10000"/>
              </a:spcBef>
              <a:spcAft>
                <a:spcPct val="10000"/>
              </a:spcAft>
            </a:pPr>
            <a:endParaRPr lang="en-US" sz="4400" dirty="0"/>
          </a:p>
          <a:p>
            <a:pPr>
              <a:lnSpc>
                <a:spcPct val="90000"/>
              </a:lnSpc>
              <a:spcBef>
                <a:spcPct val="10000"/>
              </a:spcBef>
              <a:spcAft>
                <a:spcPct val="10000"/>
              </a:spcAft>
            </a:pPr>
            <a:endParaRPr lang="en-US" sz="4400" dirty="0">
              <a:solidFill>
                <a:schemeClr val="bg1"/>
              </a:solidFill>
            </a:endParaRPr>
          </a:p>
          <a:p>
            <a:pPr>
              <a:lnSpc>
                <a:spcPct val="90000"/>
              </a:lnSpc>
              <a:spcBef>
                <a:spcPct val="10000"/>
              </a:spcBef>
              <a:spcAft>
                <a:spcPct val="10000"/>
              </a:spcAft>
            </a:pPr>
            <a:endParaRPr lang="en-US" sz="4400" dirty="0">
              <a:solidFill>
                <a:schemeClr val="bg1"/>
              </a:solidFill>
            </a:endParaRPr>
          </a:p>
          <a:p>
            <a:pPr>
              <a:lnSpc>
                <a:spcPct val="90000"/>
              </a:lnSpc>
              <a:spcBef>
                <a:spcPct val="10000"/>
              </a:spcBef>
              <a:spcAft>
                <a:spcPct val="10000"/>
              </a:spcAft>
            </a:pPr>
            <a:r>
              <a:rPr lang="en-US" sz="4400" dirty="0">
                <a:solidFill>
                  <a:schemeClr val="bg1"/>
                </a:solidFill>
              </a:rPr>
              <a:t>To receive credit for this course in an electronic learning management system , you must click “Yes, I completed the course” at the bottom of this screen.</a:t>
            </a:r>
          </a:p>
          <a:p>
            <a:endParaRPr lang="en-US" sz="4400" dirty="0">
              <a:solidFill>
                <a:schemeClr val="bg1"/>
              </a:solidFill>
            </a:endParaRPr>
          </a:p>
        </p:txBody>
      </p:sp>
    </p:spTree>
    <p:extLst>
      <p:ext uri="{BB962C8B-B14F-4D97-AF65-F5344CB8AC3E}">
        <p14:creationId xmlns:p14="http://schemas.microsoft.com/office/powerpoint/2010/main" val="3320524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dirty="0"/>
              <a:t>       </a:t>
            </a:r>
          </a:p>
        </p:txBody>
      </p:sp>
      <p:sp>
        <p:nvSpPr>
          <p:cNvPr id="5" name="Content Placeholder 4"/>
          <p:cNvSpPr>
            <a:spLocks noGrp="1"/>
          </p:cNvSpPr>
          <p:nvPr>
            <p:ph sz="half" idx="2"/>
          </p:nvPr>
        </p:nvSpPr>
        <p:spPr/>
        <p:txBody>
          <a:bodyPr/>
          <a:lstStyle/>
          <a:p>
            <a:pPr marL="236538" lvl="0" indent="-236538" fontAlgn="base">
              <a:spcAft>
                <a:spcPct val="25000"/>
              </a:spcAft>
              <a:buSzPct val="120000"/>
              <a:buFontTx/>
              <a:buChar char="•"/>
            </a:pPr>
            <a:endParaRPr lang="en-US" sz="2400" b="1" kern="0" dirty="0">
              <a:solidFill>
                <a:srgbClr val="000000"/>
              </a:solidFill>
              <a:latin typeface="Arial"/>
            </a:endParaRPr>
          </a:p>
          <a:p>
            <a:pPr marL="236538" lvl="0" indent="-236538" fontAlgn="base">
              <a:spcAft>
                <a:spcPct val="25000"/>
              </a:spcAft>
              <a:buSzPct val="120000"/>
              <a:buFontTx/>
              <a:buChar char="•"/>
            </a:pPr>
            <a:endParaRPr lang="en-US" sz="2400" b="1" kern="0" dirty="0">
              <a:solidFill>
                <a:srgbClr val="000000"/>
              </a:solidFill>
              <a:latin typeface="Arial"/>
            </a:endParaRPr>
          </a:p>
        </p:txBody>
      </p:sp>
      <p:sp>
        <p:nvSpPr>
          <p:cNvPr id="4" name="TextBox 3"/>
          <p:cNvSpPr txBox="1"/>
          <p:nvPr/>
        </p:nvSpPr>
        <p:spPr>
          <a:xfrm>
            <a:off x="457200" y="1905000"/>
            <a:ext cx="8077200" cy="3046988"/>
          </a:xfrm>
          <a:prstGeom prst="rect">
            <a:avLst/>
          </a:prstGeom>
          <a:noFill/>
        </p:spPr>
        <p:txBody>
          <a:bodyPr wrap="square" rtlCol="0">
            <a:spAutoFit/>
          </a:bodyPr>
          <a:lstStyle/>
          <a:p>
            <a:r>
              <a:rPr lang="en-US" sz="2400" dirty="0"/>
              <a:t>Thank you for choosing to commute using mass transit.</a:t>
            </a:r>
          </a:p>
          <a:p>
            <a:endParaRPr lang="en-US" sz="2400" dirty="0"/>
          </a:p>
          <a:p>
            <a:r>
              <a:rPr lang="en-US" sz="2400" dirty="0"/>
              <a:t>Additional information is available on our Website:  </a:t>
            </a:r>
          </a:p>
          <a:p>
            <a:endParaRPr lang="en-US" sz="2400" dirty="0">
              <a:hlinkClick r:id="rId4"/>
            </a:endParaRPr>
          </a:p>
          <a:p>
            <a:r>
              <a:rPr lang="en-US" sz="2400" dirty="0">
                <a:hlinkClick r:id="rId4"/>
              </a:rPr>
              <a:t>https://www.transportation.gov/transerve/faq</a:t>
            </a:r>
            <a:r>
              <a:rPr lang="en-US" sz="2400" dirty="0"/>
              <a:t> </a:t>
            </a:r>
          </a:p>
          <a:p>
            <a:endParaRPr lang="en-US" sz="2400" dirty="0"/>
          </a:p>
          <a:p>
            <a:r>
              <a:rPr lang="en-US" sz="2400" dirty="0"/>
              <a:t>For Agency specific questions, please contact your mode’s  Transit Benefit Program Coordinator.</a:t>
            </a:r>
          </a:p>
        </p:txBody>
      </p:sp>
    </p:spTree>
    <p:extLst>
      <p:ext uri="{BB962C8B-B14F-4D97-AF65-F5344CB8AC3E}">
        <p14:creationId xmlns:p14="http://schemas.microsoft.com/office/powerpoint/2010/main" val="227446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dirty="0"/>
              <a:t>Background</a:t>
            </a:r>
          </a:p>
        </p:txBody>
      </p:sp>
      <p:sp>
        <p:nvSpPr>
          <p:cNvPr id="4" name="Content Placeholder 3"/>
          <p:cNvSpPr>
            <a:spLocks noGrp="1"/>
          </p:cNvSpPr>
          <p:nvPr>
            <p:ph idx="1"/>
          </p:nvPr>
        </p:nvSpPr>
        <p:spPr>
          <a:xfrm>
            <a:off x="4038600" y="1600200"/>
            <a:ext cx="4495800" cy="4525963"/>
          </a:xfrm>
        </p:spPr>
        <p:txBody>
          <a:bodyPr>
            <a:normAutofit fontScale="77500" lnSpcReduction="20000"/>
          </a:bodyPr>
          <a:lstStyle/>
          <a:p>
            <a:pPr marL="0" indent="0">
              <a:buNone/>
            </a:pPr>
            <a:r>
              <a:rPr lang="en-US" dirty="0"/>
              <a:t>Program History</a:t>
            </a:r>
          </a:p>
          <a:p>
            <a:pPr lvl="1"/>
            <a:r>
              <a:rPr lang="en-US" dirty="0"/>
              <a:t>1991 - Federal Transit Administration Program Pilot</a:t>
            </a:r>
          </a:p>
          <a:p>
            <a:pPr lvl="1"/>
            <a:r>
              <a:rPr lang="en-US" dirty="0"/>
              <a:t>1993 - Clean Air Act</a:t>
            </a:r>
          </a:p>
          <a:p>
            <a:pPr lvl="1"/>
            <a:r>
              <a:rPr lang="en-US" dirty="0"/>
              <a:t>2000 – E.O. 13150 Federal Workforce Transportation </a:t>
            </a:r>
          </a:p>
          <a:p>
            <a:pPr lvl="1"/>
            <a:r>
              <a:rPr lang="en-US" dirty="0"/>
              <a:t>2005 - SAFETEA-LU</a:t>
            </a:r>
          </a:p>
          <a:p>
            <a:pPr marL="0" indent="0">
              <a:buNone/>
            </a:pPr>
            <a:endParaRPr lang="en-US" dirty="0"/>
          </a:p>
          <a:p>
            <a:pPr marL="0" indent="0">
              <a:buNone/>
            </a:pPr>
            <a:r>
              <a:rPr lang="en-US" dirty="0"/>
              <a:t>Eligibility</a:t>
            </a:r>
          </a:p>
          <a:p>
            <a:pPr lvl="1"/>
            <a:r>
              <a:rPr lang="en-US" dirty="0"/>
              <a:t>All federal employees working in full or part time paid status</a:t>
            </a:r>
          </a:p>
          <a:p>
            <a:pPr lvl="1"/>
            <a:r>
              <a:rPr lang="en-US" dirty="0"/>
              <a:t>All federal interns and volunteers working in a non paid status</a:t>
            </a:r>
          </a:p>
        </p:txBody>
      </p:sp>
      <p:sp>
        <p:nvSpPr>
          <p:cNvPr id="5" name="TextBox 4"/>
          <p:cNvSpPr txBox="1"/>
          <p:nvPr/>
        </p:nvSpPr>
        <p:spPr>
          <a:xfrm>
            <a:off x="228600" y="838200"/>
            <a:ext cx="4038600" cy="369332"/>
          </a:xfrm>
          <a:prstGeom prst="rect">
            <a:avLst/>
          </a:prstGeom>
          <a:noFill/>
        </p:spPr>
        <p:txBody>
          <a:bodyPr wrap="square" rtlCol="0">
            <a:spAutoFit/>
          </a:bodyPr>
          <a:lstStyle/>
          <a:p>
            <a:endParaRPr lang="en-US" dirty="0"/>
          </a:p>
        </p:txBody>
      </p:sp>
      <p:pic>
        <p:nvPicPr>
          <p:cNvPr id="6" name="Picture 5" descr="Traffic2"/>
          <p:cNvPicPr>
            <a:picLocks noChangeAspect="1" noChangeArrowheads="1"/>
          </p:cNvPicPr>
          <p:nvPr/>
        </p:nvPicPr>
        <p:blipFill>
          <a:blip r:embed="rId4" cstate="print"/>
          <a:srcRect/>
          <a:stretch>
            <a:fillRect/>
          </a:stretch>
        </p:blipFill>
        <p:spPr bwMode="auto">
          <a:xfrm>
            <a:off x="671513" y="1676400"/>
            <a:ext cx="2909887" cy="3962400"/>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35320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228600" y="274638"/>
            <a:ext cx="8458200" cy="1143000"/>
          </a:xfrm>
        </p:spPr>
        <p:txBody>
          <a:bodyPr>
            <a:normAutofit fontScale="90000"/>
          </a:bodyPr>
          <a:lstStyle/>
          <a:p>
            <a:pPr algn="l"/>
            <a:br>
              <a:rPr lang="en-US" dirty="0"/>
            </a:br>
            <a:r>
              <a:rPr lang="en-US" sz="3600" dirty="0"/>
              <a:t>Types of Mass Transportation:</a:t>
            </a:r>
          </a:p>
        </p:txBody>
      </p:sp>
      <p:sp>
        <p:nvSpPr>
          <p:cNvPr id="4" name="Content Placeholder 3"/>
          <p:cNvSpPr>
            <a:spLocks noGrp="1"/>
          </p:cNvSpPr>
          <p:nvPr>
            <p:ph idx="1"/>
          </p:nvPr>
        </p:nvSpPr>
        <p:spPr>
          <a:xfrm>
            <a:off x="4572000" y="1600200"/>
            <a:ext cx="4114800" cy="4525963"/>
          </a:xfrm>
        </p:spPr>
        <p:txBody>
          <a:bodyPr/>
          <a:lstStyle/>
          <a:p>
            <a:pPr marL="0" lvl="0" indent="0" fontAlgn="base">
              <a:spcAft>
                <a:spcPct val="25000"/>
              </a:spcAft>
              <a:buSzPct val="120000"/>
              <a:buNone/>
            </a:pPr>
            <a:r>
              <a:rPr lang="en-US" sz="2400" kern="0" dirty="0">
                <a:solidFill>
                  <a:srgbClr val="000000"/>
                </a:solidFill>
              </a:rPr>
              <a:t>Qualified vanpools</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Commercial/private vehicle</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At least six adults excluding the driver</a:t>
            </a:r>
          </a:p>
          <a:p>
            <a:pPr marL="574675" lvl="1" indent="-223838" fontAlgn="base">
              <a:spcBef>
                <a:spcPct val="0"/>
              </a:spcBef>
              <a:spcAft>
                <a:spcPct val="20000"/>
              </a:spcAft>
              <a:buClr>
                <a:srgbClr val="000099"/>
              </a:buClr>
              <a:buFont typeface="Wingdings" pitchFamily="2" charset="2"/>
              <a:buChar char="§"/>
            </a:pPr>
            <a:endParaRPr lang="en-US" sz="2000" b="1" kern="0" dirty="0">
              <a:solidFill>
                <a:srgbClr val="000099"/>
              </a:solidFill>
              <a:latin typeface="Arial"/>
            </a:endParaRPr>
          </a:p>
          <a:p>
            <a:endParaRPr lang="en-US" dirty="0"/>
          </a:p>
        </p:txBody>
      </p:sp>
      <p:sp>
        <p:nvSpPr>
          <p:cNvPr id="5" name="TextBox 4"/>
          <p:cNvSpPr txBox="1"/>
          <p:nvPr/>
        </p:nvSpPr>
        <p:spPr>
          <a:xfrm>
            <a:off x="533400" y="1828800"/>
            <a:ext cx="4038600" cy="5127558"/>
          </a:xfrm>
          <a:prstGeom prst="rect">
            <a:avLst/>
          </a:prstGeom>
          <a:noFill/>
        </p:spPr>
        <p:txBody>
          <a:bodyPr wrap="square" rtlCol="0">
            <a:spAutoFit/>
          </a:bodyPr>
          <a:lstStyle/>
          <a:p>
            <a:pPr lvl="0" fontAlgn="base">
              <a:spcBef>
                <a:spcPct val="20000"/>
              </a:spcBef>
              <a:spcAft>
                <a:spcPct val="25000"/>
              </a:spcAft>
              <a:buSzPct val="120000"/>
            </a:pPr>
            <a:r>
              <a:rPr lang="en-US" sz="2400" kern="0" dirty="0">
                <a:solidFill>
                  <a:srgbClr val="000000"/>
                </a:solidFill>
              </a:rPr>
              <a:t>Rail</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Subway</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Commuter</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Light</a:t>
            </a:r>
          </a:p>
          <a:p>
            <a:pPr lvl="0" fontAlgn="base">
              <a:spcBef>
                <a:spcPct val="20000"/>
              </a:spcBef>
              <a:spcAft>
                <a:spcPct val="25000"/>
              </a:spcAft>
              <a:buSzPct val="120000"/>
            </a:pPr>
            <a:r>
              <a:rPr lang="en-US" sz="2400" kern="0" dirty="0">
                <a:solidFill>
                  <a:srgbClr val="000000"/>
                </a:solidFill>
              </a:rPr>
              <a:t>Bus</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Transit authority</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Commuter</a:t>
            </a:r>
          </a:p>
          <a:p>
            <a:pPr lvl="0" fontAlgn="base">
              <a:spcBef>
                <a:spcPct val="20000"/>
              </a:spcBef>
              <a:spcAft>
                <a:spcPct val="25000"/>
              </a:spcAft>
              <a:buSzPct val="120000"/>
            </a:pPr>
            <a:r>
              <a:rPr lang="en-US" sz="2400" kern="0" dirty="0">
                <a:solidFill>
                  <a:srgbClr val="000000"/>
                </a:solidFill>
              </a:rPr>
              <a:t>Ferry</a:t>
            </a:r>
          </a:p>
          <a:p>
            <a:pPr marL="574675" lvl="1" indent="-223838" fontAlgn="base">
              <a:spcBef>
                <a:spcPct val="0"/>
              </a:spcBef>
              <a:spcAft>
                <a:spcPct val="20000"/>
              </a:spcAft>
              <a:buClr>
                <a:srgbClr val="000099"/>
              </a:buClr>
              <a:buFont typeface="Wingdings" pitchFamily="2" charset="2"/>
              <a:buChar char="§"/>
            </a:pPr>
            <a:r>
              <a:rPr lang="en-US" sz="2000" kern="0" dirty="0">
                <a:solidFill>
                  <a:srgbClr val="000099"/>
                </a:solidFill>
              </a:rPr>
              <a:t>Pedestrian or bicycle</a:t>
            </a:r>
          </a:p>
          <a:p>
            <a:pPr lvl="0" fontAlgn="base">
              <a:spcBef>
                <a:spcPct val="20000"/>
              </a:spcBef>
              <a:spcAft>
                <a:spcPct val="25000"/>
              </a:spcAft>
              <a:buSzPct val="120000"/>
            </a:pPr>
            <a:r>
              <a:rPr lang="en-US" sz="2400" kern="0" dirty="0">
                <a:solidFill>
                  <a:srgbClr val="000000"/>
                </a:solidFill>
              </a:rPr>
              <a:t>Trolley</a:t>
            </a:r>
          </a:p>
          <a:p>
            <a:pPr marL="350837" lvl="1" fontAlgn="base">
              <a:spcBef>
                <a:spcPct val="0"/>
              </a:spcBef>
              <a:spcAft>
                <a:spcPct val="20000"/>
              </a:spcAft>
              <a:buClr>
                <a:srgbClr val="000099"/>
              </a:buClr>
            </a:pPr>
            <a:endParaRPr lang="en-US" sz="2400" b="1" kern="0" dirty="0">
              <a:solidFill>
                <a:srgbClr val="000099"/>
              </a:solidFill>
              <a:latin typeface="Arial"/>
            </a:endParaRPr>
          </a:p>
          <a:p>
            <a:pPr marL="574675" lvl="1" indent="-223838" fontAlgn="base">
              <a:spcBef>
                <a:spcPct val="0"/>
              </a:spcBef>
              <a:spcAft>
                <a:spcPct val="20000"/>
              </a:spcAft>
              <a:buClr>
                <a:srgbClr val="000099"/>
              </a:buClr>
              <a:buFont typeface="Wingdings" pitchFamily="2" charset="2"/>
              <a:buChar char="§"/>
            </a:pPr>
            <a:endParaRPr lang="en-US" sz="2000" b="1" kern="0" dirty="0">
              <a:solidFill>
                <a:srgbClr val="000099"/>
              </a:solidFill>
              <a:latin typeface="Arial"/>
            </a:endParaRPr>
          </a:p>
        </p:txBody>
      </p:sp>
      <p:pic>
        <p:nvPicPr>
          <p:cNvPr id="6" name="Picture 6"/>
          <p:cNvPicPr>
            <a:picLocks noChangeAspect="1" noChangeArrowheads="1"/>
          </p:cNvPicPr>
          <p:nvPr/>
        </p:nvPicPr>
        <p:blipFill>
          <a:blip r:embed="rId4" cstate="print"/>
          <a:srcRect/>
          <a:stretch>
            <a:fillRect/>
          </a:stretch>
        </p:blipFill>
        <p:spPr bwMode="auto">
          <a:xfrm>
            <a:off x="4506976" y="3276600"/>
            <a:ext cx="4027424" cy="2582209"/>
          </a:xfrm>
          <a:prstGeom prst="rect">
            <a:avLst/>
          </a:prstGeom>
          <a:noFill/>
          <a:ln w="9525">
            <a:solidFill>
              <a:schemeClr val="tx1"/>
            </a:solidFill>
            <a:miter lim="800000"/>
            <a:headEnd/>
            <a:tailEnd/>
          </a:ln>
          <a:effectLst>
            <a:outerShdw dist="89803" dir="2700000" algn="ctr" rotWithShape="0">
              <a:schemeClr val="bg2"/>
            </a:outerShdw>
          </a:effectLst>
        </p:spPr>
      </p:pic>
    </p:spTree>
    <p:extLst>
      <p:ext uri="{BB962C8B-B14F-4D97-AF65-F5344CB8AC3E}">
        <p14:creationId xmlns:p14="http://schemas.microsoft.com/office/powerpoint/2010/main" val="348012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TRANServe’s Role</a:t>
            </a:r>
          </a:p>
        </p:txBody>
      </p:sp>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3561" y="0"/>
            <a:ext cx="9144000" cy="6858000"/>
          </a:xfrm>
          <a:prstGeom prst="rect">
            <a:avLst/>
          </a:prstGeom>
          <a:noFill/>
          <a:ln>
            <a:noFill/>
          </a:ln>
        </p:spPr>
      </p:pic>
      <p:sp>
        <p:nvSpPr>
          <p:cNvPr id="6" name="Rectangle 5"/>
          <p:cNvSpPr/>
          <p:nvPr/>
        </p:nvSpPr>
        <p:spPr>
          <a:xfrm>
            <a:off x="609600" y="1388442"/>
            <a:ext cx="4267200" cy="4081117"/>
          </a:xfrm>
          <a:prstGeom prst="rect">
            <a:avLst/>
          </a:prstGeom>
        </p:spPr>
        <p:txBody>
          <a:bodyPr wrap="square">
            <a:spAutoFit/>
          </a:bodyPr>
          <a:lstStyle/>
          <a:p>
            <a:pPr marL="236538" lvl="0" indent="-236538" fontAlgn="base">
              <a:spcBef>
                <a:spcPct val="20000"/>
              </a:spcBef>
              <a:spcAft>
                <a:spcPct val="25000"/>
              </a:spcAft>
              <a:buSzPct val="120000"/>
              <a:buFontTx/>
              <a:buChar char="•"/>
            </a:pPr>
            <a:endParaRPr lang="en-US" sz="2400" kern="0" dirty="0">
              <a:solidFill>
                <a:srgbClr val="000000"/>
              </a:solidFill>
            </a:endParaRPr>
          </a:p>
          <a:p>
            <a:pPr marL="236538" lvl="0" indent="-236538" fontAlgn="base">
              <a:spcBef>
                <a:spcPct val="20000"/>
              </a:spcBef>
              <a:spcAft>
                <a:spcPct val="25000"/>
              </a:spcAft>
              <a:buSzPct val="120000"/>
              <a:buFontTx/>
              <a:buChar char="•"/>
            </a:pPr>
            <a:r>
              <a:rPr lang="en-US" sz="2400" kern="0" dirty="0">
                <a:solidFill>
                  <a:srgbClr val="000000"/>
                </a:solidFill>
              </a:rPr>
              <a:t>Administers the Transit Benefit Program</a:t>
            </a:r>
          </a:p>
          <a:p>
            <a:pPr marL="236538" indent="-236538" fontAlgn="base">
              <a:spcBef>
                <a:spcPct val="20000"/>
              </a:spcBef>
              <a:spcAft>
                <a:spcPct val="25000"/>
              </a:spcAft>
              <a:buSzPct val="120000"/>
              <a:buFontTx/>
              <a:buChar char="•"/>
            </a:pPr>
            <a:r>
              <a:rPr lang="en-US" sz="2400" kern="0" dirty="0">
                <a:solidFill>
                  <a:srgbClr val="000000"/>
                </a:solidFill>
              </a:rPr>
              <a:t>Distributes the transit benefit to agency qualified employees</a:t>
            </a:r>
          </a:p>
          <a:p>
            <a:pPr marL="236538" lvl="0" indent="-236538" fontAlgn="base">
              <a:spcBef>
                <a:spcPct val="20000"/>
              </a:spcBef>
              <a:spcAft>
                <a:spcPct val="25000"/>
              </a:spcAft>
              <a:buSzPct val="120000"/>
              <a:buFontTx/>
              <a:buChar char="•"/>
            </a:pPr>
            <a:r>
              <a:rPr lang="en-US" sz="2400" kern="0" dirty="0">
                <a:solidFill>
                  <a:srgbClr val="000000"/>
                </a:solidFill>
              </a:rPr>
              <a:t>Establishes best practices</a:t>
            </a:r>
          </a:p>
          <a:p>
            <a:pPr marL="236538" lvl="0" indent="-236538" fontAlgn="base">
              <a:spcBef>
                <a:spcPct val="20000"/>
              </a:spcBef>
              <a:spcAft>
                <a:spcPct val="25000"/>
              </a:spcAft>
              <a:buSzPct val="120000"/>
              <a:buFontTx/>
              <a:buChar char="•"/>
            </a:pPr>
            <a:r>
              <a:rPr lang="en-US" sz="2400" kern="0" dirty="0">
                <a:solidFill>
                  <a:srgbClr val="000000"/>
                </a:solidFill>
              </a:rPr>
              <a:t>Provides education, answers and support to Program Offices and Participants</a:t>
            </a:r>
          </a:p>
        </p:txBody>
      </p:sp>
      <p:pic>
        <p:nvPicPr>
          <p:cNvPr id="7" name="Picture 6"/>
          <p:cNvPicPr>
            <a:picLocks noChangeAspect="1"/>
          </p:cNvPicPr>
          <p:nvPr/>
        </p:nvPicPr>
        <p:blipFill>
          <a:blip r:embed="rId4"/>
          <a:stretch>
            <a:fillRect/>
          </a:stretch>
        </p:blipFill>
        <p:spPr>
          <a:xfrm>
            <a:off x="5867400" y="6090153"/>
            <a:ext cx="3238500" cy="736024"/>
          </a:xfrm>
          <a:prstGeom prst="rect">
            <a:avLst/>
          </a:prstGeom>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398" y="1219200"/>
            <a:ext cx="3827691"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589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990600"/>
            <a:ext cx="8229600" cy="427038"/>
          </a:xfrm>
        </p:spPr>
        <p:txBody>
          <a:bodyPr>
            <a:noAutofit/>
          </a:bodyPr>
          <a:lstStyle/>
          <a:p>
            <a:pPr algn="l"/>
            <a:r>
              <a:rPr lang="en-US" sz="3200" kern="0" dirty="0">
                <a:latin typeface="+mn-lt"/>
              </a:rPr>
              <a:t>Your Roles and Responsibilities</a:t>
            </a:r>
            <a:endParaRPr lang="en-US" sz="3200" dirty="0">
              <a:latin typeface="+mn-lt"/>
            </a:endParaRPr>
          </a:p>
        </p:txBody>
      </p:sp>
      <p:sp>
        <p:nvSpPr>
          <p:cNvPr id="4" name="Content Placeholder 3"/>
          <p:cNvSpPr>
            <a:spLocks noGrp="1"/>
          </p:cNvSpPr>
          <p:nvPr>
            <p:ph idx="1"/>
          </p:nvPr>
        </p:nvSpPr>
        <p:spPr>
          <a:xfrm>
            <a:off x="457200" y="1600200"/>
            <a:ext cx="7696200" cy="4525963"/>
          </a:xfrm>
        </p:spPr>
        <p:txBody>
          <a:bodyPr/>
          <a:lstStyle/>
          <a:p>
            <a:pPr marL="236538" indent="-236538" fontAlgn="base">
              <a:spcAft>
                <a:spcPct val="25000"/>
              </a:spcAft>
              <a:buSzPct val="120000"/>
              <a:buFontTx/>
              <a:buChar char="•"/>
            </a:pPr>
            <a:endParaRPr lang="en-US" sz="2400" b="1" kern="0" dirty="0">
              <a:solidFill>
                <a:srgbClr val="000000"/>
              </a:solidFill>
              <a:latin typeface="Arial"/>
            </a:endParaRPr>
          </a:p>
          <a:p>
            <a:pPr marL="236538" indent="-236538" fontAlgn="base">
              <a:spcAft>
                <a:spcPct val="25000"/>
              </a:spcAft>
              <a:buSzPct val="120000"/>
              <a:buFontTx/>
              <a:buChar char="•"/>
            </a:pPr>
            <a:r>
              <a:rPr lang="en-US" sz="2400" kern="0" dirty="0">
                <a:solidFill>
                  <a:srgbClr val="000000"/>
                </a:solidFill>
              </a:rPr>
              <a:t>Understand the Transit Benefit Program’s scope and limitations</a:t>
            </a:r>
          </a:p>
          <a:p>
            <a:pPr marL="236538" indent="-236538" fontAlgn="base">
              <a:spcAft>
                <a:spcPct val="25000"/>
              </a:spcAft>
              <a:buSzPct val="120000"/>
              <a:buFontTx/>
              <a:buChar char="•"/>
            </a:pPr>
            <a:r>
              <a:rPr lang="en-US" sz="2400" kern="0" dirty="0">
                <a:solidFill>
                  <a:srgbClr val="000000"/>
                </a:solidFill>
              </a:rPr>
              <a:t>Understand it is a violation of federal law to transfer or sell the transit benefit or to provide false or fraudulent information in order to obtain the benefit</a:t>
            </a:r>
            <a:endParaRPr lang="en-US" dirty="0"/>
          </a:p>
          <a:p>
            <a:pPr marL="236538" indent="-236538" fontAlgn="base">
              <a:spcAft>
                <a:spcPct val="25000"/>
              </a:spcAft>
              <a:buSzPct val="120000"/>
              <a:buFontTx/>
              <a:buChar char="•"/>
            </a:pPr>
            <a:r>
              <a:rPr lang="en-US" sz="2400" kern="0" dirty="0">
                <a:solidFill>
                  <a:srgbClr val="000000"/>
                </a:solidFill>
              </a:rPr>
              <a:t>Understand the potential penalties for misuse or </a:t>
            </a:r>
            <a:br>
              <a:rPr lang="en-US" sz="2400" kern="0" dirty="0">
                <a:solidFill>
                  <a:srgbClr val="000000"/>
                </a:solidFill>
              </a:rPr>
            </a:br>
            <a:r>
              <a:rPr lang="en-US" sz="2400" kern="0" dirty="0">
                <a:solidFill>
                  <a:srgbClr val="000000"/>
                </a:solidFill>
              </a:rPr>
              <a:t>false claims</a:t>
            </a:r>
          </a:p>
          <a:p>
            <a:pPr marL="236538" indent="-236538" fontAlgn="base">
              <a:spcAft>
                <a:spcPct val="25000"/>
              </a:spcAft>
              <a:buSzPct val="120000"/>
              <a:buFontTx/>
              <a:buChar char="•"/>
            </a:pPr>
            <a:endParaRPr lang="en-US" sz="2400" b="1" kern="0" dirty="0">
              <a:solidFill>
                <a:srgbClr val="000000"/>
              </a:solidFill>
              <a:latin typeface="Arial"/>
            </a:endParaRPr>
          </a:p>
        </p:txBody>
      </p:sp>
    </p:spTree>
    <p:extLst>
      <p:ext uri="{BB962C8B-B14F-4D97-AF65-F5344CB8AC3E}">
        <p14:creationId xmlns:p14="http://schemas.microsoft.com/office/powerpoint/2010/main" val="96578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1066800"/>
            <a:ext cx="8229600" cy="457200"/>
          </a:xfrm>
        </p:spPr>
        <p:txBody>
          <a:bodyPr>
            <a:normAutofit fontScale="90000"/>
          </a:bodyPr>
          <a:lstStyle/>
          <a:p>
            <a:pPr algn="l"/>
            <a:r>
              <a:rPr lang="en-US" sz="3600" kern="0" dirty="0">
                <a:latin typeface="+mn-lt"/>
              </a:rPr>
              <a:t>Your Roles and Responsibilities </a:t>
            </a:r>
            <a:r>
              <a:rPr lang="en-US" sz="3200" b="1" kern="0" dirty="0">
                <a:latin typeface="Arial"/>
              </a:rPr>
              <a:t>	</a:t>
            </a:r>
            <a:endParaRPr lang="en-US" dirty="0"/>
          </a:p>
        </p:txBody>
      </p:sp>
      <p:sp>
        <p:nvSpPr>
          <p:cNvPr id="4" name="Content Placeholder 3"/>
          <p:cNvSpPr>
            <a:spLocks noGrp="1"/>
          </p:cNvSpPr>
          <p:nvPr>
            <p:ph idx="1"/>
          </p:nvPr>
        </p:nvSpPr>
        <p:spPr/>
        <p:txBody>
          <a:bodyPr>
            <a:normAutofit/>
          </a:bodyPr>
          <a:lstStyle/>
          <a:p>
            <a:pPr marL="236538" lvl="0" indent="-236538" fontAlgn="base">
              <a:spcAft>
                <a:spcPct val="25000"/>
              </a:spcAft>
              <a:buSzPct val="120000"/>
              <a:buFontTx/>
              <a:buChar char="•"/>
            </a:pPr>
            <a:r>
              <a:rPr lang="en-US" sz="2400" kern="0" dirty="0">
                <a:solidFill>
                  <a:srgbClr val="000000"/>
                </a:solidFill>
              </a:rPr>
              <a:t>To not be named on a worksite parking permit at any Federal agency, nor participate in a carpool</a:t>
            </a:r>
          </a:p>
          <a:p>
            <a:pPr marL="236538" lvl="0" indent="-236538" fontAlgn="base">
              <a:spcAft>
                <a:spcPct val="25000"/>
              </a:spcAft>
              <a:buSzPct val="120000"/>
              <a:buFontTx/>
              <a:buChar char="•"/>
            </a:pPr>
            <a:r>
              <a:rPr lang="en-US" sz="2400" kern="0" dirty="0">
                <a:solidFill>
                  <a:srgbClr val="000000"/>
                </a:solidFill>
              </a:rPr>
              <a:t>To use the transit benefit for home to work and work to home transportation </a:t>
            </a:r>
            <a:r>
              <a:rPr lang="en-US" sz="2400" i="1" kern="0" dirty="0">
                <a:solidFill>
                  <a:srgbClr val="000000"/>
                </a:solidFill>
              </a:rPr>
              <a:t>only.</a:t>
            </a:r>
            <a:endParaRPr lang="en-US" sz="2400" kern="0" dirty="0">
              <a:solidFill>
                <a:srgbClr val="000000"/>
              </a:solidFill>
            </a:endParaRPr>
          </a:p>
          <a:p>
            <a:pPr marL="236538" lvl="0" indent="-236538" fontAlgn="base">
              <a:spcAft>
                <a:spcPct val="25000"/>
              </a:spcAft>
              <a:buSzPct val="120000"/>
              <a:buFontTx/>
              <a:buChar char="•"/>
            </a:pPr>
            <a:r>
              <a:rPr lang="en-US" sz="2400" kern="0" dirty="0">
                <a:solidFill>
                  <a:srgbClr val="000000"/>
                </a:solidFill>
              </a:rPr>
              <a:t>To Ensure the amount of transit benefit received does not exceed actual monthly commuting cost of public transportation</a:t>
            </a:r>
          </a:p>
          <a:p>
            <a:pPr marL="236538" lvl="0" indent="-236538" fontAlgn="base">
              <a:spcAft>
                <a:spcPct val="25000"/>
              </a:spcAft>
              <a:buSzPct val="120000"/>
              <a:buFontTx/>
              <a:buChar char="•"/>
            </a:pPr>
            <a:r>
              <a:rPr lang="en-US" sz="2400" kern="0" dirty="0">
                <a:solidFill>
                  <a:srgbClr val="000000"/>
                </a:solidFill>
              </a:rPr>
              <a:t>To recertify your application to update commuting expenses whenever your commuting method, work schedule or address changes</a:t>
            </a:r>
          </a:p>
          <a:p>
            <a:endParaRPr lang="en-US" dirty="0"/>
          </a:p>
        </p:txBody>
      </p:sp>
    </p:spTree>
    <p:extLst>
      <p:ext uri="{BB962C8B-B14F-4D97-AF65-F5344CB8AC3E}">
        <p14:creationId xmlns:p14="http://schemas.microsoft.com/office/powerpoint/2010/main" val="73969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554162"/>
          </a:xfrm>
        </p:spPr>
        <p:txBody>
          <a:bodyPr>
            <a:normAutofit/>
          </a:bodyPr>
          <a:lstStyle/>
          <a:p>
            <a:pPr algn="l"/>
            <a:r>
              <a:rPr lang="en-US" sz="3200" dirty="0">
                <a:latin typeface="+mn-lt"/>
                <a:cs typeface="Arial" panose="020B0604020202020204" pitchFamily="34" charset="0"/>
              </a:rPr>
              <a:t>Legal Implications</a:t>
            </a:r>
          </a:p>
        </p:txBody>
      </p:sp>
      <p:sp>
        <p:nvSpPr>
          <p:cNvPr id="4" name="Content Placeholder 3"/>
          <p:cNvSpPr>
            <a:spLocks noGrp="1"/>
          </p:cNvSpPr>
          <p:nvPr>
            <p:ph idx="1"/>
          </p:nvPr>
        </p:nvSpPr>
        <p:spPr>
          <a:xfrm>
            <a:off x="457200" y="1600200"/>
            <a:ext cx="8001000" cy="4525963"/>
          </a:xfrm>
        </p:spPr>
        <p:txBody>
          <a:bodyPr/>
          <a:lstStyle/>
          <a:p>
            <a:pPr marL="0" lvl="0" indent="0" fontAlgn="base">
              <a:spcAft>
                <a:spcPct val="20000"/>
              </a:spcAft>
              <a:buNone/>
            </a:pPr>
            <a:endParaRPr lang="en-US" sz="2400" b="1" dirty="0">
              <a:latin typeface="Arial" charset="0"/>
            </a:endParaRPr>
          </a:p>
          <a:p>
            <a:pPr marL="0" lvl="0" indent="0" fontAlgn="base">
              <a:spcAft>
                <a:spcPct val="20000"/>
              </a:spcAft>
              <a:buNone/>
            </a:pPr>
            <a:r>
              <a:rPr lang="en-US" sz="2400" dirty="0"/>
              <a:t>Employees who misuse  the transit benefit are subject to appropriate administrative action including discipline and/or disqualification from future participation in the Transit Benefit Program.  </a:t>
            </a:r>
          </a:p>
          <a:p>
            <a:pPr marL="0" lvl="0" indent="0" fontAlgn="base">
              <a:spcAft>
                <a:spcPct val="20000"/>
              </a:spcAft>
              <a:buNone/>
            </a:pPr>
            <a:r>
              <a:rPr lang="en-US" sz="2400" dirty="0"/>
              <a:t>Disciplinary penalties can range from a letter of admonishment to removal from Federal Service, depending on the severity of the abuse.</a:t>
            </a:r>
          </a:p>
          <a:p>
            <a:pPr marL="0" indent="0">
              <a:buNone/>
            </a:pPr>
            <a:endParaRPr lang="en-US" dirty="0"/>
          </a:p>
        </p:txBody>
      </p:sp>
    </p:spTree>
    <p:extLst>
      <p:ext uri="{BB962C8B-B14F-4D97-AF65-F5344CB8AC3E}">
        <p14:creationId xmlns:p14="http://schemas.microsoft.com/office/powerpoint/2010/main" val="296368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7160</TotalTime>
  <Words>1712</Words>
  <Application>Microsoft Office PowerPoint</Application>
  <PresentationFormat>On-screen Show (4:3)</PresentationFormat>
  <Paragraphs>244</Paragraphs>
  <Slides>36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U.S. Department of Transportation</vt:lpstr>
      <vt:lpstr>Topics</vt:lpstr>
      <vt:lpstr>Program Overview</vt:lpstr>
      <vt:lpstr>Background</vt:lpstr>
      <vt:lpstr> Types of Mass Transportation:</vt:lpstr>
      <vt:lpstr>TRANServe’s Role</vt:lpstr>
      <vt:lpstr>Your Roles and Responsibilities</vt:lpstr>
      <vt:lpstr>Your Roles and Responsibilities  </vt:lpstr>
      <vt:lpstr>Legal Implications</vt:lpstr>
      <vt:lpstr>Use the Website: www.transportation.gov/transerve/ </vt:lpstr>
      <vt:lpstr> Knowledge Check 1</vt:lpstr>
      <vt:lpstr> Knowledge Check 1</vt:lpstr>
      <vt:lpstr> Knowledge Check 2</vt:lpstr>
      <vt:lpstr> Knowledge Check 2</vt:lpstr>
      <vt:lpstr>        Knowledge Check 3</vt:lpstr>
      <vt:lpstr>        Knowledge Check 3</vt:lpstr>
      <vt:lpstr>  Knowledge Check 4</vt:lpstr>
      <vt:lpstr>  Knowledge Check 4</vt:lpstr>
      <vt:lpstr>. </vt:lpstr>
      <vt:lpstr>Certification Is Required</vt:lpstr>
      <vt:lpstr> </vt:lpstr>
      <vt:lpstr> To What Must I Agree?  </vt:lpstr>
      <vt:lpstr>  Knowledge Check 5 </vt:lpstr>
      <vt:lpstr>  Knowledge Check 5 </vt:lpstr>
      <vt:lpstr> Knowledge Check 6</vt:lpstr>
      <vt:lpstr> Knowledge Check 6</vt:lpstr>
      <vt:lpstr> Knowledge Check 7</vt:lpstr>
      <vt:lpstr> Knowledge Check 7</vt:lpstr>
      <vt:lpstr> Knowledge Check 8</vt:lpstr>
      <vt:lpstr> Knowledge Check 8</vt:lpstr>
      <vt:lpstr> Knowledge Check 9</vt:lpstr>
      <vt:lpstr> Knowledge Check 9</vt:lpstr>
      <vt:lpstr> Knowledge Check 10</vt:lpstr>
      <vt:lpstr> Knowledge Check 10</vt:lpstr>
      <vt:lpstr>Congratulations! </vt:lpstr>
      <vt:lpstr>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Sapienza, Phillip (OST)</cp:lastModifiedBy>
  <cp:revision>169</cp:revision>
  <cp:lastPrinted>2017-08-02T11:15:44Z</cp:lastPrinted>
  <dcterms:created xsi:type="dcterms:W3CDTF">2017-01-27T13:03:47Z</dcterms:created>
  <dcterms:modified xsi:type="dcterms:W3CDTF">2018-06-08T17:14:10Z</dcterms:modified>
</cp:coreProperties>
</file>