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48" autoAdjust="0"/>
  </p:normalViewPr>
  <p:slideViewPr>
    <p:cSldViewPr>
      <p:cViewPr varScale="1">
        <p:scale>
          <a:sx n="51" d="100"/>
          <a:sy n="51" d="100"/>
        </p:scale>
        <p:origin x="-19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55A90-CC87-41D9-B1B9-567B296A90F6}" type="datetimeFigureOut">
              <a:rPr lang="en-US" smtClean="0"/>
              <a:t>8/15/2016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5C2C9-02AC-48BC-A660-6033FAA2BF93}" type="slidenum">
              <a:rPr lang="en-US" smtClean="0"/>
              <a:t>‹#›</a:t>
            </a:fld>
            <a:endParaRPr lang="en-US"/>
          </a:p>
        </p:txBody>
      </p:sp>
    </p:spTree>
    <p:extLst>
      <p:ext uri="{BB962C8B-B14F-4D97-AF65-F5344CB8AC3E}">
        <p14:creationId xmlns:p14="http://schemas.microsoft.com/office/powerpoint/2010/main" val="44840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What is it?</a:t>
            </a:r>
          </a:p>
          <a:p>
            <a:endParaRPr lang="en-US" dirty="0" smtClean="0"/>
          </a:p>
          <a:p>
            <a:r>
              <a:rPr lang="en-US" dirty="0" smtClean="0"/>
              <a:t>Emerged</a:t>
            </a:r>
            <a:r>
              <a:rPr lang="en-US" baseline="0" dirty="0" smtClean="0"/>
              <a:t> in the 1980’s as an alternative to traditional rulemaking.</a:t>
            </a:r>
          </a:p>
          <a:p>
            <a:endParaRPr lang="en-US" baseline="0" dirty="0" smtClean="0"/>
          </a:p>
          <a:p>
            <a:r>
              <a:rPr lang="en-US" baseline="0" dirty="0" smtClean="0"/>
              <a:t>The essence of the idea is that in certain situations it is possible to bring together representatives of the agency and the various interest groups to negotiate the text of a proposed rule.  The negotiators try to reach a consensus through a process of evaluating their own priorities and making tradeoffs to achieve an acceptable outcome on the issues of greatest interest to them.  If they do achieve a consensus, the resulting rule is likely to be easier to implement and the likelihood of subsequent litigation is diminished.</a:t>
            </a:r>
          </a:p>
          <a:p>
            <a:endParaRPr lang="en-US" baseline="0" dirty="0" smtClean="0"/>
          </a:p>
          <a:p>
            <a:r>
              <a:rPr lang="en-US" baseline="0" dirty="0" smtClean="0"/>
              <a:t>The Negotiated Rulemaking Act establishes basic statutory requirements but allows great flexibility.</a:t>
            </a:r>
          </a:p>
          <a:p>
            <a:endParaRPr lang="en-US" baseline="0" dirty="0" smtClean="0"/>
          </a:p>
          <a:p>
            <a:r>
              <a:rPr lang="en-US" baseline="0" dirty="0" smtClean="0"/>
              <a:t>Supplement to the Administrative Procedures Act.</a:t>
            </a:r>
            <a:endParaRPr lang="en-US" dirty="0"/>
          </a:p>
        </p:txBody>
      </p:sp>
      <p:sp>
        <p:nvSpPr>
          <p:cNvPr id="4" name="Slide Number Placeholder 3"/>
          <p:cNvSpPr>
            <a:spLocks noGrp="1"/>
          </p:cNvSpPr>
          <p:nvPr>
            <p:ph type="sldNum" sz="quarter" idx="10"/>
          </p:nvPr>
        </p:nvSpPr>
        <p:spPr/>
        <p:txBody>
          <a:bodyPr/>
          <a:lstStyle/>
          <a:p>
            <a:fld id="{BFA5C2C9-02AC-48BC-A660-6033FAA2BF93}" type="slidenum">
              <a:rPr lang="en-US" smtClean="0"/>
              <a:t>3</a:t>
            </a:fld>
            <a:endParaRPr lang="en-US"/>
          </a:p>
        </p:txBody>
      </p:sp>
    </p:spTree>
    <p:extLst>
      <p:ext uri="{BB962C8B-B14F-4D97-AF65-F5344CB8AC3E}">
        <p14:creationId xmlns:p14="http://schemas.microsoft.com/office/powerpoint/2010/main" val="148925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Less Adversarial – Normal regulatory processes are viewed as adversarial.</a:t>
            </a:r>
            <a:r>
              <a:rPr lang="en-US" baseline="0" dirty="0" smtClean="0"/>
              <a:t>  </a:t>
            </a:r>
          </a:p>
          <a:p>
            <a:pPr marL="0" indent="0">
              <a:buNone/>
            </a:pPr>
            <a:r>
              <a:rPr lang="en-US" baseline="0" dirty="0" smtClean="0"/>
              <a:t>Parties may take extreme positions in their oral or written statements</a:t>
            </a:r>
          </a:p>
          <a:p>
            <a:pPr marL="0" indent="0">
              <a:buNone/>
            </a:pPr>
            <a:r>
              <a:rPr lang="en-US" baseline="0" dirty="0" smtClean="0"/>
              <a:t>Parties my choose to withhold information they view as damaging</a:t>
            </a:r>
          </a:p>
          <a:p>
            <a:pPr marL="0" indent="0">
              <a:buNone/>
            </a:pPr>
            <a:r>
              <a:rPr lang="en-US" baseline="0" dirty="0" smtClean="0"/>
              <a:t>Parties may put equal weight on every argument (leaving the government with little idea what is truly important to the commenter)</a:t>
            </a:r>
          </a:p>
          <a:p>
            <a:pPr marL="0" indent="0">
              <a:buNone/>
            </a:pPr>
            <a:r>
              <a:rPr lang="en-US" baseline="0" dirty="0" err="1" smtClean="0"/>
              <a:t>Reg</a:t>
            </a:r>
            <a:r>
              <a:rPr lang="en-US" baseline="0" dirty="0" smtClean="0"/>
              <a:t> </a:t>
            </a:r>
            <a:r>
              <a:rPr lang="en-US" baseline="0" dirty="0" err="1" smtClean="0"/>
              <a:t>Neg</a:t>
            </a:r>
            <a:r>
              <a:rPr lang="en-US" baseline="0" dirty="0" smtClean="0"/>
              <a:t> focused on producing better, more acceptable rules.</a:t>
            </a:r>
          </a:p>
          <a:p>
            <a:pPr marL="0" indent="0">
              <a:buNone/>
            </a:pPr>
            <a:endParaRPr lang="en-US" baseline="0" dirty="0" smtClean="0"/>
          </a:p>
          <a:p>
            <a:pPr marL="228600" indent="-228600">
              <a:buAutoNum type="arabicPeriod" startAt="2"/>
            </a:pPr>
            <a:r>
              <a:rPr lang="en-US" baseline="0" dirty="0" smtClean="0"/>
              <a:t>Congress told us to!</a:t>
            </a:r>
          </a:p>
          <a:p>
            <a:pPr marL="228600" indent="-228600">
              <a:buAutoNum type="arabicPeriod" startAt="2"/>
            </a:pPr>
            <a:endParaRPr lang="en-US" baseline="0" dirty="0" smtClean="0"/>
          </a:p>
          <a:p>
            <a:pPr marL="228600" indent="-228600">
              <a:buAutoNum type="arabicPeriod" startAt="2"/>
            </a:pPr>
            <a:r>
              <a:rPr lang="en-US" baseline="0" dirty="0" smtClean="0"/>
              <a:t>We hope to build on the recent successes in the tribal health and education sectors.</a:t>
            </a:r>
          </a:p>
          <a:p>
            <a:pPr marL="228600" indent="-228600">
              <a:buAutoNum type="arabicPeriod" startAt="2"/>
            </a:pPr>
            <a:endParaRPr lang="en-US" baseline="0" dirty="0" smtClean="0"/>
          </a:p>
          <a:p>
            <a:pPr marL="0" indent="0">
              <a:buNone/>
            </a:pPr>
            <a:r>
              <a:rPr lang="en-US" baseline="0" dirty="0" smtClean="0"/>
              <a:t>Pros</a:t>
            </a:r>
            <a:br>
              <a:rPr lang="en-US" baseline="0" dirty="0" smtClean="0"/>
            </a:br>
            <a:r>
              <a:rPr lang="en-US" baseline="0" dirty="0" smtClean="0"/>
              <a:t>Earlier implementation – since the program can be negotiated prior to the agency’s publication of the rule, parties know at an earlier time how the rule will affect them (so they can plan expenditures or changes they couldn’t if the outcome were uncertain)</a:t>
            </a:r>
          </a:p>
          <a:p>
            <a:pPr marL="0" indent="0">
              <a:buNone/>
            </a:pPr>
            <a:r>
              <a:rPr lang="en-US" baseline="0" dirty="0" smtClean="0"/>
              <a:t>Higher compliance rates – stakeholders feel they played a role in resolving the issues most important to them</a:t>
            </a:r>
          </a:p>
          <a:p>
            <a:pPr marL="0" indent="0">
              <a:buNone/>
            </a:pPr>
            <a:r>
              <a:rPr lang="en-US" baseline="0" dirty="0" smtClean="0"/>
              <a:t>Cooperative Relationships</a:t>
            </a:r>
          </a:p>
          <a:p>
            <a:pPr marL="0" indent="0">
              <a:buNone/>
            </a:pPr>
            <a:r>
              <a:rPr lang="en-US" baseline="0" dirty="0" smtClean="0"/>
              <a:t>Better information – Agencies can ask questions and get practical consequences of alternatives, additional data, and stakeholders can craft creative solutions that may not otherwise be presented.  The Agency will write its own rule absent a consensus so there is incentive to reach consensus on the most important matters, while compromising on matters of less importance.</a:t>
            </a:r>
          </a:p>
          <a:p>
            <a:pPr marL="0" indent="0">
              <a:buNone/>
            </a:pPr>
            <a:endParaRPr lang="en-US" baseline="0" dirty="0" smtClean="0"/>
          </a:p>
          <a:p>
            <a:pPr marL="0" indent="0">
              <a:buNone/>
            </a:pPr>
            <a:r>
              <a:rPr lang="en-US" baseline="0" dirty="0" smtClean="0"/>
              <a:t>Cons</a:t>
            </a:r>
          </a:p>
          <a:p>
            <a:pPr marL="0" indent="0">
              <a:buNone/>
            </a:pPr>
            <a:r>
              <a:rPr lang="en-US" baseline="0" dirty="0" smtClean="0"/>
              <a:t>Resource intensive in the short term – no additional funding for this effort in the FAST Act.  Staff time for both the Agency and stakeholders.</a:t>
            </a:r>
          </a:p>
          <a:p>
            <a:pPr marL="0" indent="0">
              <a:buNone/>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BFA5C2C9-02AC-48BC-A660-6033FAA2BF93}" type="slidenum">
              <a:rPr lang="en-US" smtClean="0"/>
              <a:t>4</a:t>
            </a:fld>
            <a:endParaRPr lang="en-US"/>
          </a:p>
        </p:txBody>
      </p:sp>
    </p:spTree>
    <p:extLst>
      <p:ext uri="{BB962C8B-B14F-4D97-AF65-F5344CB8AC3E}">
        <p14:creationId xmlns:p14="http://schemas.microsoft.com/office/powerpoint/2010/main" val="109985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Sparrow will talk about</a:t>
            </a:r>
            <a:r>
              <a:rPr lang="en-US" baseline="0" dirty="0" smtClean="0"/>
              <a:t> this next a bit when we review the Committee expectations and protocols.  But I wanted to give a high level overview for those who may not be familiar with the process.</a:t>
            </a:r>
          </a:p>
          <a:p>
            <a:endParaRPr lang="en-US" baseline="0" dirty="0" smtClean="0"/>
          </a:p>
          <a:p>
            <a:r>
              <a:rPr lang="en-US" baseline="0" dirty="0" smtClean="0"/>
              <a:t>Go through list.</a:t>
            </a:r>
          </a:p>
          <a:p>
            <a:endParaRPr lang="en-US" baseline="0" dirty="0" smtClean="0"/>
          </a:p>
          <a:p>
            <a:r>
              <a:rPr lang="en-US" baseline="0" dirty="0" smtClean="0"/>
              <a:t>Meetings are the most important step in this process.  </a:t>
            </a:r>
          </a:p>
          <a:p>
            <a:endParaRPr lang="en-US" baseline="0" dirty="0" smtClean="0"/>
          </a:p>
          <a:p>
            <a:r>
              <a:rPr lang="en-US" baseline="0" dirty="0" smtClean="0"/>
              <a:t>Goal of the committee meetings to reach “consensus” on a draft rule.  What does that mean?</a:t>
            </a:r>
          </a:p>
          <a:p>
            <a:endParaRPr lang="en-US" dirty="0"/>
          </a:p>
        </p:txBody>
      </p:sp>
      <p:sp>
        <p:nvSpPr>
          <p:cNvPr id="4" name="Slide Number Placeholder 3"/>
          <p:cNvSpPr>
            <a:spLocks noGrp="1"/>
          </p:cNvSpPr>
          <p:nvPr>
            <p:ph type="sldNum" sz="quarter" idx="10"/>
          </p:nvPr>
        </p:nvSpPr>
        <p:spPr/>
        <p:txBody>
          <a:bodyPr/>
          <a:lstStyle/>
          <a:p>
            <a:fld id="{BFA5C2C9-02AC-48BC-A660-6033FAA2BF93}" type="slidenum">
              <a:rPr lang="en-US" smtClean="0"/>
              <a:t>5</a:t>
            </a:fld>
            <a:endParaRPr lang="en-US"/>
          </a:p>
        </p:txBody>
      </p:sp>
    </p:spTree>
    <p:extLst>
      <p:ext uri="{BB962C8B-B14F-4D97-AF65-F5344CB8AC3E}">
        <p14:creationId xmlns:p14="http://schemas.microsoft.com/office/powerpoint/2010/main" val="238838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6E960A-61E8-4BE1-A7AB-139C78B2ACDD}"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313131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E960A-61E8-4BE1-A7AB-139C78B2ACDD}"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390385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E960A-61E8-4BE1-A7AB-139C78B2ACDD}"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82748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E960A-61E8-4BE1-A7AB-139C78B2ACDD}"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111920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E960A-61E8-4BE1-A7AB-139C78B2ACDD}"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252723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6E960A-61E8-4BE1-A7AB-139C78B2ACDD}"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398625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6E960A-61E8-4BE1-A7AB-139C78B2ACDD}"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35974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E960A-61E8-4BE1-A7AB-139C78B2ACDD}"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245650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E960A-61E8-4BE1-A7AB-139C78B2ACDD}"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241188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E960A-61E8-4BE1-A7AB-139C78B2ACDD}"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265448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E960A-61E8-4BE1-A7AB-139C78B2ACDD}"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7AA5D-A39A-4509-9C00-565AEB7C3CD6}" type="slidenum">
              <a:rPr lang="en-US" smtClean="0"/>
              <a:t>‹#›</a:t>
            </a:fld>
            <a:endParaRPr lang="en-US"/>
          </a:p>
        </p:txBody>
      </p:sp>
    </p:spTree>
    <p:extLst>
      <p:ext uri="{BB962C8B-B14F-4D97-AF65-F5344CB8AC3E}">
        <p14:creationId xmlns:p14="http://schemas.microsoft.com/office/powerpoint/2010/main" val="372382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E960A-61E8-4BE1-A7AB-139C78B2ACDD}" type="datetimeFigureOut">
              <a:rPr lang="en-US" smtClean="0"/>
              <a:t>8/15/2016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7AA5D-A39A-4509-9C00-565AEB7C3CD6}" type="slidenum">
              <a:rPr lang="en-US" smtClean="0"/>
              <a:t>‹#›</a:t>
            </a:fld>
            <a:endParaRPr lang="en-US"/>
          </a:p>
        </p:txBody>
      </p:sp>
    </p:spTree>
    <p:extLst>
      <p:ext uri="{BB962C8B-B14F-4D97-AF65-F5344CB8AC3E}">
        <p14:creationId xmlns:p14="http://schemas.microsoft.com/office/powerpoint/2010/main" val="418927760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solidFill>
                  <a:schemeClr val="tx2">
                    <a:lumMod val="60000"/>
                    <a:lumOff val="40000"/>
                  </a:schemeClr>
                </a:solidFill>
              </a:rPr>
              <a:t>Tribal Transportation Self-Governance </a:t>
            </a:r>
            <a:br>
              <a:rPr lang="en-US" sz="3600" dirty="0" smtClean="0">
                <a:solidFill>
                  <a:schemeClr val="tx2">
                    <a:lumMod val="60000"/>
                    <a:lumOff val="40000"/>
                  </a:schemeClr>
                </a:solidFill>
              </a:rPr>
            </a:br>
            <a:r>
              <a:rPr lang="en-US" sz="3600" dirty="0" smtClean="0">
                <a:solidFill>
                  <a:schemeClr val="tx2">
                    <a:lumMod val="60000"/>
                    <a:lumOff val="40000"/>
                  </a:schemeClr>
                </a:solidFill>
              </a:rPr>
              <a:t>Negotiated Rulemaking</a:t>
            </a:r>
            <a:endParaRPr lang="en-US" sz="3600" dirty="0">
              <a:solidFill>
                <a:schemeClr val="tx2">
                  <a:lumMod val="60000"/>
                  <a:lumOff val="40000"/>
                </a:schemeClr>
              </a:solidFill>
            </a:endParaRPr>
          </a:p>
        </p:txBody>
      </p:sp>
      <p:sp>
        <p:nvSpPr>
          <p:cNvPr id="3" name="Subtitle 2"/>
          <p:cNvSpPr>
            <a:spLocks noGrp="1"/>
          </p:cNvSpPr>
          <p:nvPr>
            <p:ph type="subTitle" idx="1"/>
          </p:nvPr>
        </p:nvSpPr>
        <p:spPr/>
        <p:txBody>
          <a:bodyPr>
            <a:normAutofit/>
          </a:bodyPr>
          <a:lstStyle/>
          <a:p>
            <a:r>
              <a:rPr lang="en-US" sz="2800" dirty="0" smtClean="0"/>
              <a:t>Jennifer Outhouse</a:t>
            </a:r>
          </a:p>
          <a:p>
            <a:r>
              <a:rPr lang="en-US" sz="2800" dirty="0" smtClean="0"/>
              <a:t>Senior Attorney/Regulations Officer</a:t>
            </a:r>
          </a:p>
          <a:p>
            <a:r>
              <a:rPr lang="en-US" sz="2800" dirty="0" smtClean="0"/>
              <a:t>FHWA</a:t>
            </a:r>
            <a:endParaRPr lang="en-US" sz="2800" dirty="0"/>
          </a:p>
        </p:txBody>
      </p:sp>
      <p:pic>
        <p:nvPicPr>
          <p:cNvPr id="1026" name="Picture 2" descr="C:\Users\Jennifer.Outhouse\AppData\Local\Microsoft\Windows\Temporary Internet Files\Content.IE5\6S0MC2KG\Flag_of_the_United_States_Department_of_Transportatio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12" y="5029200"/>
            <a:ext cx="2214433" cy="161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58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Black" panose="020B0A04020102020204" pitchFamily="34" charset="0"/>
              </a:rPr>
              <a:t>Final Rule Stage</a:t>
            </a:r>
            <a:endParaRPr lang="en-US" sz="3600" dirty="0">
              <a:latin typeface="Arial Black" panose="020B0A040201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19200"/>
            <a:ext cx="7848600" cy="5463540"/>
          </a:xfrm>
          <a:prstGeom prst="rect">
            <a:avLst/>
          </a:prstGeom>
        </p:spPr>
      </p:pic>
    </p:spTree>
    <p:extLst>
      <p:ext uri="{BB962C8B-B14F-4D97-AF65-F5344CB8AC3E}">
        <p14:creationId xmlns:p14="http://schemas.microsoft.com/office/powerpoint/2010/main" val="310031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Questions??</a:t>
            </a:r>
            <a:endParaRPr lang="en-US" dirty="0">
              <a:latin typeface="Arial Black" panose="020B0A04020102020204" pitchFamily="34" charset="0"/>
            </a:endParaRPr>
          </a:p>
        </p:txBody>
      </p:sp>
      <p:pic>
        <p:nvPicPr>
          <p:cNvPr id="2050" name="Picture 2" descr="C:\Users\Jennifer.Outhouse\AppData\Local\Microsoft\Windows\Temporary Internet Files\Content.IE5\IW9GQV6C\three_questions_small_business_health_insuar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47800"/>
            <a:ext cx="2857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191000"/>
            <a:ext cx="8077200" cy="2215991"/>
          </a:xfrm>
          <a:prstGeom prst="rect">
            <a:avLst/>
          </a:prstGeom>
          <a:noFill/>
        </p:spPr>
        <p:txBody>
          <a:bodyPr wrap="square" rtlCol="0">
            <a:spAutoFit/>
          </a:bodyPr>
          <a:lstStyle/>
          <a:p>
            <a:pPr algn="ctr"/>
            <a:r>
              <a:rPr lang="en-US" sz="2400" dirty="0" smtClean="0">
                <a:latin typeface="Arial Black" panose="020B0A04020102020204" pitchFamily="34" charset="0"/>
              </a:rPr>
              <a:t>Jennifer Outhouse</a:t>
            </a:r>
          </a:p>
          <a:p>
            <a:pPr algn="ctr"/>
            <a:r>
              <a:rPr lang="en-US" sz="2400" dirty="0" smtClean="0">
                <a:latin typeface="Arial Black" panose="020B0A04020102020204" pitchFamily="34" charset="0"/>
              </a:rPr>
              <a:t>Senior Attorney Advisor/Regulations Officer</a:t>
            </a:r>
          </a:p>
          <a:p>
            <a:pPr algn="ctr"/>
            <a:r>
              <a:rPr lang="en-US" sz="2400" dirty="0" smtClean="0">
                <a:latin typeface="Arial Black" panose="020B0A04020102020204" pitchFamily="34" charset="0"/>
              </a:rPr>
              <a:t>FHWA Chief Counsel’s Office</a:t>
            </a:r>
          </a:p>
          <a:p>
            <a:pPr algn="ctr"/>
            <a:r>
              <a:rPr lang="en-US" sz="2400" dirty="0" smtClean="0">
                <a:latin typeface="Arial Black" panose="020B0A04020102020204" pitchFamily="34" charset="0"/>
              </a:rPr>
              <a:t>Jennifer.Outhouse@dot.gov</a:t>
            </a:r>
          </a:p>
          <a:p>
            <a:pPr algn="ctr"/>
            <a:r>
              <a:rPr lang="en-US" sz="2400" dirty="0" smtClean="0">
                <a:latin typeface="Arial Black" panose="020B0A04020102020204" pitchFamily="34" charset="0"/>
              </a:rPr>
              <a:t>(202) 366-1381</a:t>
            </a:r>
          </a:p>
          <a:p>
            <a:endParaRPr lang="en-US" dirty="0" smtClean="0"/>
          </a:p>
        </p:txBody>
      </p:sp>
    </p:spTree>
    <p:extLst>
      <p:ext uri="{BB962C8B-B14F-4D97-AF65-F5344CB8AC3E}">
        <p14:creationId xmlns:p14="http://schemas.microsoft.com/office/powerpoint/2010/main" val="4175131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Regulatory Process</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5480" y="1600200"/>
            <a:ext cx="6881319" cy="4525963"/>
          </a:xfrm>
        </p:spPr>
      </p:pic>
      <p:pic>
        <p:nvPicPr>
          <p:cNvPr id="1027" name="Picture 3" descr="C:\Users\Jennifer.Outhouse\AppData\Local\Microsoft\Windows\Temporary Internet Files\Content.IE5\PLMYTU98\you-are-he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62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ennifer.Outhouse\AppData\Local\Microsoft\Windows\Temporary Internet Files\Content.IE5\YB25MZTH\arrow-dow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 y="3581400"/>
            <a:ext cx="7429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ennifer.Outhouse\AppData\Local\Microsoft\Windows\Temporary Internet Files\Content.IE5\6S0MC2KG\icon_43498-300x3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0" y="4495800"/>
            <a:ext cx="12001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1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Arial Black" panose="020B0A04020102020204" pitchFamily="34" charset="0"/>
              </a:rPr>
              <a:t>What is Negotiated Rulemaking?</a:t>
            </a:r>
            <a:endParaRPr lang="en-US" sz="3200" dirty="0">
              <a:latin typeface="Arial Black" panose="020B0A04020102020204" pitchFamily="34" charset="0"/>
            </a:endParaRPr>
          </a:p>
        </p:txBody>
      </p:sp>
      <p:sp>
        <p:nvSpPr>
          <p:cNvPr id="3" name="Content Placeholder 2"/>
          <p:cNvSpPr>
            <a:spLocks noGrp="1"/>
          </p:cNvSpPr>
          <p:nvPr>
            <p:ph idx="1"/>
          </p:nvPr>
        </p:nvSpPr>
        <p:spPr>
          <a:xfrm>
            <a:off x="381000" y="1524000"/>
            <a:ext cx="7620000" cy="2209800"/>
          </a:xfrm>
        </p:spPr>
        <p:txBody>
          <a:bodyPr>
            <a:normAutofit lnSpcReduction="10000"/>
          </a:bodyPr>
          <a:lstStyle/>
          <a:p>
            <a:r>
              <a:rPr lang="en-US" sz="2800" dirty="0" smtClean="0"/>
              <a:t>Negotiated Rulemaking Act of 1990 (5 U.S.C. 561 -570)</a:t>
            </a:r>
          </a:p>
          <a:p>
            <a:pPr marL="114300" indent="0">
              <a:buNone/>
            </a:pPr>
            <a:endParaRPr lang="en-US" sz="2800" dirty="0" smtClean="0"/>
          </a:p>
          <a:p>
            <a:r>
              <a:rPr lang="en-US" sz="2800" dirty="0" smtClean="0"/>
              <a:t>Supplement to the Administrative Procedure Act (5 U.S.C. 551-559)</a:t>
            </a:r>
            <a:endParaRPr lang="en-US" sz="2800" dirty="0"/>
          </a:p>
        </p:txBody>
      </p:sp>
      <p:pic>
        <p:nvPicPr>
          <p:cNvPr id="2050" name="Picture 2" descr="C:\Users\Jennifer.Outhouse\AppData\Local\Microsoft\Windows\Temporary Internet Files\Content.IE5\PLMYTU98\win-win-ec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14800"/>
            <a:ext cx="232610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4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Black" panose="020B0A04020102020204" pitchFamily="34" charset="0"/>
              </a:rPr>
              <a:t>Why Use Negotiated Rulemaking?</a:t>
            </a:r>
            <a:endParaRPr lang="en-US" sz="3200" b="1"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114300" indent="0">
              <a:buNone/>
            </a:pPr>
            <a:r>
              <a:rPr lang="en-US" sz="2000" dirty="0" smtClean="0">
                <a:latin typeface="Arial Black" panose="020B0A04020102020204" pitchFamily="34" charset="0"/>
              </a:rPr>
              <a:t>Less Adversarial</a:t>
            </a:r>
          </a:p>
          <a:p>
            <a:pPr marL="114300" indent="0">
              <a:buNone/>
            </a:pPr>
            <a:r>
              <a:rPr lang="en-US" sz="2000" dirty="0" smtClean="0">
                <a:latin typeface="Arial Black" panose="020B0A04020102020204" pitchFamily="34" charset="0"/>
              </a:rPr>
              <a:t>FAST Act Section 1121</a:t>
            </a:r>
          </a:p>
          <a:p>
            <a:pPr marL="114300" indent="0">
              <a:buNone/>
            </a:pPr>
            <a:r>
              <a:rPr lang="en-US" sz="2000" dirty="0" smtClean="0">
                <a:latin typeface="Arial Black" panose="020B0A04020102020204" pitchFamily="34" charset="0"/>
              </a:rPr>
              <a:t>Previous Successes</a:t>
            </a:r>
          </a:p>
          <a:p>
            <a:pPr marL="114300" indent="0">
              <a:buNone/>
            </a:pPr>
            <a:endParaRPr lang="en-US" sz="2000" dirty="0">
              <a:latin typeface="Arial Black" panose="020B0A04020102020204" pitchFamily="34" charset="0"/>
            </a:endParaRPr>
          </a:p>
          <a:p>
            <a:pPr marL="114300" indent="0">
              <a:buNone/>
            </a:pPr>
            <a:r>
              <a:rPr lang="en-US" sz="2400" u="sng" dirty="0" smtClean="0">
                <a:latin typeface="Arial Black" panose="020B0A04020102020204" pitchFamily="34" charset="0"/>
              </a:rPr>
              <a:t>Pros</a:t>
            </a:r>
          </a:p>
          <a:p>
            <a:pPr marL="114300" indent="0">
              <a:buNone/>
            </a:pPr>
            <a:r>
              <a:rPr lang="en-US" sz="2000" dirty="0" smtClean="0">
                <a:latin typeface="Arial Black" panose="020B0A04020102020204" pitchFamily="34" charset="0"/>
              </a:rPr>
              <a:t>Earlier implementation</a:t>
            </a:r>
          </a:p>
          <a:p>
            <a:pPr marL="114300" indent="0">
              <a:buNone/>
            </a:pPr>
            <a:r>
              <a:rPr lang="en-US" sz="2000" dirty="0" smtClean="0">
                <a:latin typeface="Arial Black" panose="020B0A04020102020204" pitchFamily="34" charset="0"/>
              </a:rPr>
              <a:t>Higher compliance rates</a:t>
            </a:r>
          </a:p>
          <a:p>
            <a:pPr marL="114300" indent="0">
              <a:buNone/>
            </a:pPr>
            <a:r>
              <a:rPr lang="en-US" sz="2000" dirty="0" smtClean="0">
                <a:latin typeface="Arial Black" panose="020B0A04020102020204" pitchFamily="34" charset="0"/>
              </a:rPr>
              <a:t>More cooperative relationships between the agency and other parties</a:t>
            </a:r>
          </a:p>
          <a:p>
            <a:pPr marL="114300" indent="0">
              <a:buNone/>
            </a:pPr>
            <a:r>
              <a:rPr lang="en-US" sz="2000" dirty="0" smtClean="0">
                <a:latin typeface="Arial Black" panose="020B0A04020102020204" pitchFamily="34" charset="0"/>
              </a:rPr>
              <a:t>Better information </a:t>
            </a:r>
          </a:p>
          <a:p>
            <a:pPr marL="114300" indent="0">
              <a:buNone/>
            </a:pPr>
            <a:endParaRPr lang="en-US" sz="2000" dirty="0">
              <a:latin typeface="Arial Black" panose="020B0A04020102020204" pitchFamily="34" charset="0"/>
            </a:endParaRPr>
          </a:p>
          <a:p>
            <a:pPr marL="114300" indent="0">
              <a:buNone/>
            </a:pPr>
            <a:r>
              <a:rPr lang="en-US" sz="2400" u="sng" dirty="0" smtClean="0">
                <a:latin typeface="Arial Black" panose="020B0A04020102020204" pitchFamily="34" charset="0"/>
              </a:rPr>
              <a:t>Cons</a:t>
            </a:r>
            <a:r>
              <a:rPr lang="en-US" sz="2000" dirty="0" smtClean="0">
                <a:latin typeface="Arial Black" panose="020B0A04020102020204" pitchFamily="34" charset="0"/>
              </a:rPr>
              <a:t/>
            </a:r>
            <a:br>
              <a:rPr lang="en-US" sz="2000" dirty="0" smtClean="0">
                <a:latin typeface="Arial Black" panose="020B0A04020102020204" pitchFamily="34" charset="0"/>
              </a:rPr>
            </a:br>
            <a:r>
              <a:rPr lang="en-US" sz="2000" dirty="0" smtClean="0">
                <a:latin typeface="Arial Black" panose="020B0A04020102020204" pitchFamily="34" charset="0"/>
              </a:rPr>
              <a:t>Resource intensive</a:t>
            </a:r>
          </a:p>
          <a:p>
            <a:pPr marL="114300" indent="0">
              <a:buNone/>
            </a:pPr>
            <a:endParaRPr lang="en-US" dirty="0" smtClean="0"/>
          </a:p>
        </p:txBody>
      </p:sp>
    </p:spTree>
    <p:extLst>
      <p:ext uri="{BB962C8B-B14F-4D97-AF65-F5344CB8AC3E}">
        <p14:creationId xmlns:p14="http://schemas.microsoft.com/office/powerpoint/2010/main" val="223528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Black" panose="020B0A04020102020204" pitchFamily="34" charset="0"/>
              </a:rPr>
              <a:t>How Does This Work?</a:t>
            </a:r>
            <a:endParaRPr lang="en-US" sz="4000" dirty="0">
              <a:latin typeface="Arial Black" panose="020B0A04020102020204" pitchFamily="34" charset="0"/>
            </a:endParaRPr>
          </a:p>
        </p:txBody>
      </p:sp>
      <p:sp>
        <p:nvSpPr>
          <p:cNvPr id="3" name="Content Placeholder 2"/>
          <p:cNvSpPr>
            <a:spLocks noGrp="1"/>
          </p:cNvSpPr>
          <p:nvPr>
            <p:ph idx="1"/>
          </p:nvPr>
        </p:nvSpPr>
        <p:spPr>
          <a:xfrm>
            <a:off x="457200" y="1981200"/>
            <a:ext cx="7620000" cy="4267200"/>
          </a:xfrm>
        </p:spPr>
        <p:txBody>
          <a:bodyPr/>
          <a:lstStyle/>
          <a:p>
            <a:pPr marL="571500" indent="-457200">
              <a:buAutoNum type="arabicPeriod"/>
            </a:pPr>
            <a:r>
              <a:rPr lang="en-US" sz="2400" dirty="0" smtClean="0"/>
              <a:t>Agency Notification of Intent to Form a Committee</a:t>
            </a:r>
          </a:p>
          <a:p>
            <a:pPr marL="114300" indent="0">
              <a:buNone/>
            </a:pPr>
            <a:r>
              <a:rPr lang="en-US" sz="2400" dirty="0"/>
              <a:t>	</a:t>
            </a:r>
            <a:r>
              <a:rPr lang="en-US" sz="2400" dirty="0" smtClean="0"/>
              <a:t>April 25, 2016 (81 FR 24158)</a:t>
            </a:r>
          </a:p>
          <a:p>
            <a:pPr marL="571500" indent="-457200">
              <a:buAutoNum type="arabicPeriod" startAt="2"/>
            </a:pPr>
            <a:r>
              <a:rPr lang="en-US" sz="2400" dirty="0" smtClean="0"/>
              <a:t>Agency Notification of Committee Members</a:t>
            </a:r>
          </a:p>
          <a:p>
            <a:pPr marL="114300" indent="0">
              <a:buNone/>
            </a:pPr>
            <a:r>
              <a:rPr lang="en-US" sz="2400" dirty="0"/>
              <a:t>	</a:t>
            </a:r>
            <a:r>
              <a:rPr lang="en-US" sz="2400" dirty="0" smtClean="0"/>
              <a:t>July 27, 2016 (81 FR 49193)</a:t>
            </a:r>
          </a:p>
          <a:p>
            <a:pPr marL="571500" indent="-457200">
              <a:buAutoNum type="arabicPeriod" startAt="3"/>
            </a:pPr>
            <a:r>
              <a:rPr lang="en-US" sz="2400" dirty="0" smtClean="0"/>
              <a:t>Committee Meetings</a:t>
            </a:r>
          </a:p>
          <a:p>
            <a:pPr marL="571500" indent="-457200">
              <a:buAutoNum type="arabicPeriod" startAt="3"/>
            </a:pPr>
            <a:r>
              <a:rPr lang="en-US" sz="2400" dirty="0" smtClean="0"/>
              <a:t>Committee Report to Agency</a:t>
            </a:r>
          </a:p>
          <a:p>
            <a:pPr marL="571500" indent="-457200">
              <a:buAutoNum type="arabicPeriod" startAt="5"/>
            </a:pPr>
            <a:r>
              <a:rPr lang="en-US" sz="2400" dirty="0" smtClean="0"/>
              <a:t>NPRM</a:t>
            </a:r>
          </a:p>
          <a:p>
            <a:pPr marL="571500" indent="-457200">
              <a:buAutoNum type="arabicPeriod" startAt="6"/>
            </a:pPr>
            <a:r>
              <a:rPr lang="en-US" sz="2400" dirty="0" smtClean="0"/>
              <a:t>Public Comment</a:t>
            </a:r>
          </a:p>
          <a:p>
            <a:pPr marL="571500" indent="-457200">
              <a:buAutoNum type="arabicPeriod" startAt="6"/>
            </a:pPr>
            <a:r>
              <a:rPr lang="en-US" sz="2400" dirty="0" smtClean="0"/>
              <a:t>Final Rule</a:t>
            </a:r>
          </a:p>
          <a:p>
            <a:pPr marL="571500" indent="-457200">
              <a:buAutoNum type="arabicPeriod" startAt="6"/>
            </a:pPr>
            <a:endParaRPr lang="en-US" dirty="0" smtClean="0"/>
          </a:p>
          <a:p>
            <a:pPr marL="114300" indent="0">
              <a:buNone/>
            </a:pPr>
            <a:endParaRPr lang="en-US" dirty="0" smtClean="0"/>
          </a:p>
          <a:p>
            <a:pPr lvl="1"/>
            <a:endParaRPr lang="en-US" dirty="0"/>
          </a:p>
        </p:txBody>
      </p:sp>
      <p:pic>
        <p:nvPicPr>
          <p:cNvPr id="1027" name="Picture 3" descr="C:\Users\Jennifer.Outhouse\AppData\Local\Microsoft\Windows\Temporary Internet Files\Content.IE5\6S0MC2KG\icon_43498-300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33800"/>
            <a:ext cx="1993900" cy="1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79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Consensus?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t>The term “consensus” is usually understood in this context to mean that each interest represented concurs in the result, unless all members of the committee agree at the outset to a different meaning.</a:t>
            </a:r>
          </a:p>
          <a:p>
            <a:endParaRPr lang="en-US" dirty="0"/>
          </a:p>
          <a:p>
            <a:r>
              <a:rPr lang="en-US" dirty="0" smtClean="0"/>
              <a:t>If a consensus is reached, the Agency will ordinarily publish the draft rule based on that consensus in an NPRM.</a:t>
            </a:r>
          </a:p>
          <a:p>
            <a:endParaRPr lang="en-US" dirty="0"/>
          </a:p>
          <a:p>
            <a:r>
              <a:rPr lang="en-US" dirty="0" smtClean="0"/>
              <a:t>Negotiations that do not result in consensus on a draft rule can still be very useful to the agency by narrowing the issues in dispute, identifying information necessary to resolve issues, ranking priorities, and finding potentially acceptable solutions.</a:t>
            </a:r>
            <a:endParaRPr lang="en-US" dirty="0"/>
          </a:p>
        </p:txBody>
      </p:sp>
    </p:spTree>
    <p:extLst>
      <p:ext uri="{BB962C8B-B14F-4D97-AF65-F5344CB8AC3E}">
        <p14:creationId xmlns:p14="http://schemas.microsoft.com/office/powerpoint/2010/main" val="2441654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Committee Report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t>Consensus! – If the committee reaches a consensus on a draft final rule, the agency should be given both the text and a concise statement of its basis and purpose. (5 U.S.C. 566(f)).</a:t>
            </a:r>
          </a:p>
          <a:p>
            <a:endParaRPr lang="en-US" dirty="0"/>
          </a:p>
          <a:p>
            <a:r>
              <a:rPr lang="en-US" dirty="0" smtClean="0"/>
              <a:t>No consensus? – The Act gives the committee the freedom to determine what information, recommendations, or materials, if any, are appropriate to give to the agency.</a:t>
            </a:r>
          </a:p>
          <a:p>
            <a:endParaRPr lang="en-US" dirty="0"/>
          </a:p>
          <a:p>
            <a:r>
              <a:rPr lang="en-US" dirty="0" smtClean="0"/>
              <a:t>A formal report may not be necessary if committee records contain sufficient documentation of what took place during the negotiations, issues addressed, areas of agreement, and areas of concern.</a:t>
            </a:r>
            <a:endParaRPr lang="en-US" dirty="0"/>
          </a:p>
        </p:txBody>
      </p:sp>
    </p:spTree>
    <p:extLst>
      <p:ext uri="{BB962C8B-B14F-4D97-AF65-F5344CB8AC3E}">
        <p14:creationId xmlns:p14="http://schemas.microsoft.com/office/powerpoint/2010/main" val="524464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latin typeface="Arial Black" panose="020B0A04020102020204" pitchFamily="34" charset="0"/>
              </a:rPr>
              <a:t>NPRM Stage</a:t>
            </a:r>
            <a:endParaRPr lang="en-US" sz="3600"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066800"/>
            <a:ext cx="7696200" cy="5562600"/>
          </a:xfrm>
        </p:spPr>
      </p:pic>
    </p:spTree>
    <p:extLst>
      <p:ext uri="{BB962C8B-B14F-4D97-AF65-F5344CB8AC3E}">
        <p14:creationId xmlns:p14="http://schemas.microsoft.com/office/powerpoint/2010/main" val="2921723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0" y="2590800"/>
            <a:ext cx="4572000" cy="1143000"/>
          </a:xfrm>
        </p:spPr>
        <p:txBody>
          <a:bodyPr>
            <a:normAutofit fontScale="90000"/>
          </a:bodyPr>
          <a:lstStyle/>
          <a:p>
            <a:r>
              <a:rPr lang="en-US" dirty="0" smtClean="0">
                <a:latin typeface="Arial Black" panose="020B0A04020102020204" pitchFamily="34" charset="0"/>
              </a:rPr>
              <a:t>Comment </a:t>
            </a:r>
            <a:r>
              <a:rPr lang="en-US" dirty="0" smtClean="0">
                <a:latin typeface="Arial Black" panose="020B0A04020102020204" pitchFamily="34" charset="0"/>
              </a:rPr>
              <a:t>period</a:t>
            </a:r>
            <a:br>
              <a:rPr lang="en-US" dirty="0" smtClean="0">
                <a:latin typeface="Arial Black" panose="020B0A04020102020204" pitchFamily="34" charset="0"/>
              </a:rPr>
            </a:br>
            <a:r>
              <a:rPr lang="en-US" sz="3600" dirty="0" smtClean="0">
                <a:latin typeface="Arial Black" panose="020B0A04020102020204" pitchFamily="34" charset="0"/>
              </a:rPr>
              <a:t>(typically 60 days)</a:t>
            </a:r>
            <a:r>
              <a:rPr lang="en-US" sz="3600" dirty="0" smtClean="0"/>
              <a:t/>
            </a:r>
            <a:br>
              <a:rPr lang="en-US" sz="3600" dirty="0" smtClean="0"/>
            </a:b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48368"/>
            <a:ext cx="3219450" cy="5695950"/>
          </a:xfrm>
          <a:prstGeom prst="rect">
            <a:avLst/>
          </a:prstGeom>
        </p:spPr>
      </p:pic>
    </p:spTree>
    <p:extLst>
      <p:ext uri="{BB962C8B-B14F-4D97-AF65-F5344CB8AC3E}">
        <p14:creationId xmlns:p14="http://schemas.microsoft.com/office/powerpoint/2010/main" val="1980696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TotalTime>
  <Words>609</Words>
  <Application>Microsoft Office PowerPoint</Application>
  <PresentationFormat>On-screen Show (4:3)</PresentationFormat>
  <Paragraphs>89</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Tribal Transportation Self-Governance  Negotiated Rulemaking</vt:lpstr>
      <vt:lpstr>The Regulatory Process</vt:lpstr>
      <vt:lpstr>What is Negotiated Rulemaking?</vt:lpstr>
      <vt:lpstr>Why Use Negotiated Rulemaking?</vt:lpstr>
      <vt:lpstr>How Does This Work?</vt:lpstr>
      <vt:lpstr>Consensus?</vt:lpstr>
      <vt:lpstr>Committee Report</vt:lpstr>
      <vt:lpstr>NPRM Stage</vt:lpstr>
      <vt:lpstr>Comment period (typically 60 days) </vt:lpstr>
      <vt:lpstr>Final Rule Stage</vt:lpstr>
      <vt:lpstr>Questions??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Transportation Self-Governance  Negotiated Rulemaking</dc:title>
  <dc:creator>Jennifer Outhouse</dc:creator>
  <cp:lastModifiedBy>Jennifer Outhouse</cp:lastModifiedBy>
  <cp:revision>21</cp:revision>
  <dcterms:created xsi:type="dcterms:W3CDTF">2016-08-14T00:47:27Z</dcterms:created>
  <dcterms:modified xsi:type="dcterms:W3CDTF">2016-08-16T01:37:58Z</dcterms:modified>
</cp:coreProperties>
</file>