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13"/>
  </p:notesMasterIdLst>
  <p:sldIdLst>
    <p:sldId id="257" r:id="rId6"/>
    <p:sldId id="264" r:id="rId7"/>
    <p:sldId id="259" r:id="rId8"/>
    <p:sldId id="261" r:id="rId9"/>
    <p:sldId id="262" r:id="rId10"/>
    <p:sldId id="263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aylor, Catherine (VOLPE)" initials="TC(" lastIdx="1" clrIdx="0">
    <p:extLst>
      <p:ext uri="{19B8F6BF-5375-455C-9EA6-DF929625EA0E}">
        <p15:presenceInfo xmlns:p15="http://schemas.microsoft.com/office/powerpoint/2012/main" userId="S-1-5-21-982035342-1880134254-310265210-11401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45C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 autoAdjust="0"/>
    <p:restoredTop sz="94655" autoAdjust="0"/>
  </p:normalViewPr>
  <p:slideViewPr>
    <p:cSldViewPr>
      <p:cViewPr varScale="1">
        <p:scale>
          <a:sx n="82" d="100"/>
          <a:sy n="82" d="100"/>
        </p:scale>
        <p:origin x="147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microsoft.com/office/2015/10/relationships/revisionInfo" Target="revisionInfo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1FEDB6-6D9D-4A99-9870-F954D4D54096}" type="datetimeFigureOut">
              <a:rPr lang="en-US" smtClean="0"/>
              <a:pPr/>
              <a:t>1/31/2018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19A16B-8080-4497-A731-6F7F64D8BE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534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DC7F2-1845-414A-856A-6D1696A05AB9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2065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57809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8823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365949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09359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8716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457200" y="1600200"/>
            <a:ext cx="8229600" cy="43434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84029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3962400" cy="251459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724400" y="1600201"/>
            <a:ext cx="3962400" cy="2286000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457200" y="4114801"/>
            <a:ext cx="8229600" cy="2209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89525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3963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14646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14394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01651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7404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8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28849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tif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7" name="Picture 6" descr="Volpe with DOT logo" title="Volpe"/>
          <p:cNvPicPr>
            <a:picLocks noChangeAspect="1"/>
          </p:cNvPicPr>
          <p:nvPr userDrawn="1"/>
        </p:nvPicPr>
        <p:blipFill>
          <a:blip r:embed="rId15">
            <a:duotone>
              <a:schemeClr val="accent3">
                <a:shade val="45000"/>
                <a:satMod val="135000"/>
              </a:schemeClr>
              <a:prstClr val="white"/>
            </a:duotone>
            <a:alphaModFix amt="50000"/>
          </a:blip>
          <a:stretch>
            <a:fillRect/>
          </a:stretch>
        </p:blipFill>
        <p:spPr>
          <a:xfrm>
            <a:off x="-76200" y="6151785"/>
            <a:ext cx="9296400" cy="1052702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76200" y="6508859"/>
            <a:ext cx="45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B91C7BA6-543E-4982-BACB-38F0AA2CC06A}" type="slidenum">
              <a:rPr lang="en-US" sz="1600" smtClean="0">
                <a:solidFill>
                  <a:schemeClr val="bg1">
                    <a:lumMod val="50000"/>
                  </a:schemeClr>
                </a:solidFill>
              </a:rPr>
              <a:t>‹#›</a:t>
            </a:fld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4256" y="6366271"/>
            <a:ext cx="1630986" cy="336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580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xStyles>
    <p:titleStyle>
      <a:lvl1pPr algn="l" defTabSz="914400" rtl="0" eaLnBrk="1" latinLnBrk="0" hangingPunct="1">
        <a:spcBef>
          <a:spcPct val="0"/>
        </a:spcBef>
        <a:buNone/>
        <a:defRPr sz="3600" b="1" kern="1200" baseline="0">
          <a:solidFill>
            <a:schemeClr val="accent3">
              <a:lumMod val="75000"/>
            </a:schemeClr>
          </a:solidFill>
          <a:latin typeface="Gill Sans MT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600"/>
        </a:spcBef>
        <a:spcAft>
          <a:spcPts val="0"/>
        </a:spcAft>
        <a:buClrTx/>
        <a:buSzPct val="70000"/>
        <a:buFont typeface="Wingdings" pitchFamily="2" charset="2"/>
        <a:buChar char="q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600"/>
        </a:spcBef>
        <a:spcAft>
          <a:spcPts val="0"/>
        </a:spcAft>
        <a:buClrTx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600"/>
        </a:spcBef>
        <a:spcAft>
          <a:spcPts val="0"/>
        </a:spcAft>
        <a:buClrTx/>
        <a:buSzPct val="75000"/>
        <a:buFont typeface="Courier New" pitchFamily="49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Jared.Fijalkowski@dot.gov" TargetMode="External"/><Relationship Id="rId2" Type="http://schemas.openxmlformats.org/officeDocument/2006/relationships/hyperlink" Target="mailto:Gregory.Bucci@dot.gov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Jared.Fijalkowski@dot.gov" TargetMode="External"/><Relationship Id="rId2" Type="http://schemas.openxmlformats.org/officeDocument/2006/relationships/hyperlink" Target="mailto:Gregory.Bucci@dot.gov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28600" y="228602"/>
            <a:ext cx="86868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spc="-150" dirty="0">
                <a:solidFill>
                  <a:srgbClr val="345C9C"/>
                </a:solidFill>
                <a:latin typeface="Gill Sans MT" pitchFamily="34" charset="0"/>
                <a:ea typeface="Arial Unicode MS" pitchFamily="34" charset="-128"/>
                <a:cs typeface="Arial"/>
              </a:rPr>
              <a:t>Discussion to Support Regulatory Impact Analysis</a:t>
            </a:r>
          </a:p>
          <a:p>
            <a:pPr algn="ctr"/>
            <a:endParaRPr lang="en-US" sz="2400" spc="-150" dirty="0">
              <a:solidFill>
                <a:schemeClr val="accent3">
                  <a:lumMod val="75000"/>
                </a:schemeClr>
              </a:solidFill>
              <a:latin typeface="Arial"/>
              <a:ea typeface="Arial Unicode MS" pitchFamily="34" charset="-128"/>
              <a:cs typeface="Arial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497931" y="6474023"/>
            <a:ext cx="44362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i="1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Advancing transportation innovation for the public good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124200" y="2054424"/>
            <a:ext cx="2895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>
                <a:solidFill>
                  <a:schemeClr val="bg1">
                    <a:lumMod val="65000"/>
                  </a:schemeClr>
                </a:solidFill>
                <a:latin typeface="Corbel"/>
                <a:cs typeface="Corbel"/>
              </a:rPr>
              <a:t>January 9, 2018</a:t>
            </a:r>
          </a:p>
        </p:txBody>
      </p:sp>
      <p:pic>
        <p:nvPicPr>
          <p:cNvPr id="13" name="Picture 12" descr="This is a collage of pictures of transportation and Volpe staff engaged in project activities. This collage conveys that Volpe works across all modes of transportation and does innovative and exciting work." title="Collage of picture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837" y="2480553"/>
            <a:ext cx="8534400" cy="323444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5863495"/>
            <a:ext cx="3302281" cy="681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730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Greg Bucci, Economist</a:t>
            </a:r>
          </a:p>
          <a:p>
            <a:pPr lvl="1"/>
            <a:r>
              <a:rPr lang="en-US" dirty="0">
                <a:hlinkClick r:id="rId2"/>
              </a:rPr>
              <a:t>Gregory.Bucci@dot.gov</a:t>
            </a:r>
            <a:r>
              <a:rPr lang="en-US" dirty="0"/>
              <a:t>; 617-494-2465 </a:t>
            </a:r>
          </a:p>
          <a:p>
            <a:r>
              <a:rPr lang="en-US" dirty="0"/>
              <a:t>Jared Fijalkowski, Community Planner</a:t>
            </a:r>
          </a:p>
          <a:p>
            <a:pPr lvl="1"/>
            <a:r>
              <a:rPr lang="en-US" dirty="0">
                <a:hlinkClick r:id="rId3"/>
              </a:rPr>
              <a:t>Jared.Fijalkowski@dot.gov</a:t>
            </a:r>
            <a:r>
              <a:rPr lang="en-US" dirty="0"/>
              <a:t>; 617-494-2092</a:t>
            </a:r>
          </a:p>
          <a:p>
            <a:r>
              <a:rPr lang="en-US" dirty="0"/>
              <a:t>Volpe Center, Research Agency part of US DOT:</a:t>
            </a:r>
          </a:p>
          <a:p>
            <a:pPr lvl="1"/>
            <a:r>
              <a:rPr lang="en-US" dirty="0"/>
              <a:t>Primarily support agencies across DOT and government</a:t>
            </a:r>
          </a:p>
          <a:p>
            <a:pPr lvl="1"/>
            <a:r>
              <a:rPr lang="en-US" dirty="0"/>
              <a:t>Work to help the transportation community solve                                                its most challenging problems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540" y="4097655"/>
            <a:ext cx="2461260" cy="1845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268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Background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federal rulemaking process requires an assessment of the impacts of the rulemaking.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We are looking for information relating to:</a:t>
            </a:r>
          </a:p>
          <a:p>
            <a:r>
              <a:rPr lang="en-US" dirty="0"/>
              <a:t>Potential benefits and costs of the new rule</a:t>
            </a:r>
          </a:p>
          <a:p>
            <a:r>
              <a:rPr lang="en-US" dirty="0"/>
              <a:t>An estimate of how many Tribes may choose the new self-governance option</a:t>
            </a:r>
          </a:p>
          <a:p>
            <a:r>
              <a:rPr lang="en-US" dirty="0"/>
              <a:t>The reasons for choosing self-governance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32040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Current FHWA Funding Options</a:t>
            </a:r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3433523960"/>
              </p:ext>
            </p:extLst>
          </p:nvPr>
        </p:nvGraphicFramePr>
        <p:xfrm>
          <a:off x="457200" y="1417636"/>
          <a:ext cx="8229600" cy="38636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979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158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158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3976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Option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Number of Tribes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FY17 Funding (Millions)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055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FHWA TTP Program Agreements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132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$165.3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055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BIA Direct Service Agreements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51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?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055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BIA Self-Determination Contracts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151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$9.5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055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BIA TTP Program Agreements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182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$160.7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055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BIA Self-Governance Compacts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32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$19.6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055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 dirty="0">
                          <a:effectLst/>
                        </a:rPr>
                        <a:t>Remaining Tribes (No Agreement)</a:t>
                      </a:r>
                      <a:endParaRPr lang="en-US" sz="1800" i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 dirty="0">
                          <a:effectLst/>
                        </a:rPr>
                        <a:t>19</a:t>
                      </a:r>
                      <a:endParaRPr lang="en-US" sz="1800" i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?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055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Total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567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06354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FTA Funding Options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141 Tribes receive FTA funding through direct agreements</a:t>
            </a:r>
          </a:p>
          <a:p>
            <a:r>
              <a:rPr lang="en-US" dirty="0"/>
              <a:t>$42.7 million was obligated in FY17</a:t>
            </a:r>
          </a:p>
          <a:p>
            <a:r>
              <a:rPr lang="en-US" dirty="0"/>
              <a:t>$34.9 million was allocated to tribes:</a:t>
            </a:r>
          </a:p>
          <a:p>
            <a:pPr lvl="1"/>
            <a:r>
              <a:rPr lang="en-US" dirty="0"/>
              <a:t>$30 million allocated through formula program</a:t>
            </a:r>
          </a:p>
          <a:p>
            <a:pPr lvl="1"/>
            <a:r>
              <a:rPr lang="en-US" dirty="0"/>
              <a:t>$4.9 million allocated through competitive grant program</a:t>
            </a:r>
          </a:p>
        </p:txBody>
      </p:sp>
    </p:spTree>
    <p:extLst>
      <p:ext uri="{BB962C8B-B14F-4D97-AF65-F5344CB8AC3E}">
        <p14:creationId xmlns:p14="http://schemas.microsoft.com/office/powerpoint/2010/main" val="30616074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What do you think are the potential benefits and costs of the new rule?</a:t>
            </a:r>
          </a:p>
          <a:p>
            <a:r>
              <a:rPr lang="en-US" dirty="0"/>
              <a:t>Approximately how many Tribes do you think will choose the new self-governance option?</a:t>
            </a:r>
          </a:p>
          <a:p>
            <a:r>
              <a:rPr lang="en-US" dirty="0"/>
              <a:t>What are some of the reasons why Tribes might choose the new option over their existing funding option?</a:t>
            </a:r>
          </a:p>
          <a:p>
            <a:r>
              <a:rPr lang="en-US" dirty="0"/>
              <a:t>Do you think Tribes are likely to choose self-governance for both FHWA and FTA funding?</a:t>
            </a:r>
          </a:p>
        </p:txBody>
      </p:sp>
    </p:spTree>
    <p:extLst>
      <p:ext uri="{BB962C8B-B14F-4D97-AF65-F5344CB8AC3E}">
        <p14:creationId xmlns:p14="http://schemas.microsoft.com/office/powerpoint/2010/main" val="8445795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Greg Bucci, Economist</a:t>
            </a:r>
          </a:p>
          <a:p>
            <a:pPr lvl="1"/>
            <a:r>
              <a:rPr lang="en-US" dirty="0">
                <a:hlinkClick r:id="rId2"/>
              </a:rPr>
              <a:t>Gregory.Bucci@dot.gov</a:t>
            </a:r>
            <a:r>
              <a:rPr lang="en-US" dirty="0"/>
              <a:t>; 617-494-2465 </a:t>
            </a:r>
          </a:p>
          <a:p>
            <a:r>
              <a:rPr lang="en-US" dirty="0"/>
              <a:t>Jared Fijalkowski, Community Planner</a:t>
            </a:r>
          </a:p>
          <a:p>
            <a:pPr lvl="1"/>
            <a:r>
              <a:rPr lang="en-US" dirty="0">
                <a:hlinkClick r:id="rId3"/>
              </a:rPr>
              <a:t>Jared.Fijalkowski@dot.gov</a:t>
            </a:r>
            <a:r>
              <a:rPr lang="en-US" dirty="0"/>
              <a:t>; 617-494-2092</a:t>
            </a:r>
          </a:p>
        </p:txBody>
      </p:sp>
    </p:spTree>
    <p:extLst>
      <p:ext uri="{BB962C8B-B14F-4D97-AF65-F5344CB8AC3E}">
        <p14:creationId xmlns:p14="http://schemas.microsoft.com/office/powerpoint/2010/main" val="3364450858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and Conte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4C0CE8E52D997498F4D664B4C35548C" ma:contentTypeVersion="5" ma:contentTypeDescription="Create a new document." ma:contentTypeScope="" ma:versionID="3edb90869c21470d71e9ac2841aa4a08">
  <xsd:schema xmlns:xsd="http://www.w3.org/2001/XMLSchema" xmlns:xs="http://www.w3.org/2001/XMLSchema" xmlns:p="http://schemas.microsoft.com/office/2006/metadata/properties" xmlns:ns2="06aae0be-d389-4f48-9606-fc9cb0e35bd7" xmlns:ns3="041971dc-af97-4d23-b92c-502170f25562" targetNamespace="http://schemas.microsoft.com/office/2006/metadata/properties" ma:root="true" ma:fieldsID="6f014b31e7e7ebc87e6438cd93b4ca66" ns2:_="" ns3:_="">
    <xsd:import namespace="06aae0be-d389-4f48-9606-fc9cb0e35bd7"/>
    <xsd:import namespace="041971dc-af97-4d23-b92c-502170f25562"/>
    <xsd:element name="properties">
      <xsd:complexType>
        <xsd:sequence>
          <xsd:element name="documentManagement">
            <xsd:complexType>
              <xsd:all>
                <xsd:element ref="ns2:Content_x0020_Type" minOccurs="0"/>
                <xsd:element ref="ns2:Order_x0020_Number" minOccurs="0"/>
                <xsd:element ref="ns2:Thumbnail_x0020_Image" minOccurs="0"/>
                <xsd:element ref="ns2:Description0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aae0be-d389-4f48-9606-fc9cb0e35bd7" elementFormDefault="qualified">
    <xsd:import namespace="http://schemas.microsoft.com/office/2006/documentManagement/types"/>
    <xsd:import namespace="http://schemas.microsoft.com/office/infopath/2007/PartnerControls"/>
    <xsd:element name="Content_x0020_Type" ma:index="8" nillable="true" ma:displayName="Document Type" ma:description="What type of content is this? Is it a part of the Communications Toolkit or is this a powerpoint template?" ma:internalName="Content_x0020_Type">
      <xsd:simpleType>
        <xsd:restriction base="dms:Text">
          <xsd:maxLength value="255"/>
        </xsd:restriction>
      </xsd:simpleType>
    </xsd:element>
    <xsd:element name="Order_x0020_Number" ma:index="9" nillable="true" ma:displayName="Order Number" ma:internalName="Order_x0020_Number">
      <xsd:simpleType>
        <xsd:restriction base="dms:Number"/>
      </xsd:simpleType>
    </xsd:element>
    <xsd:element name="Thumbnail_x0020_Image" ma:index="10" nillable="true" ma:displayName="Thumbnail Image" ma:format="Image" ma:internalName="Thumbnail_x0020_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Description0" ma:index="11" nillable="true" ma:displayName="Description" ma:internalName="Description0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1971dc-af97-4d23-b92c-502170f25562" elementFormDefault="qualified">
    <xsd:import namespace="http://schemas.microsoft.com/office/2006/documentManagement/types"/>
    <xsd:import namespace="http://schemas.microsoft.com/office/infopath/2007/PartnerControls"/>
    <xsd:element name="_dlc_DocId" ma:index="12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3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4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ontent_x0020_Type xmlns="06aae0be-d389-4f48-9606-fc9cb0e35bd7">PowerPoint Presentations</Content_x0020_Type>
    <Order_x0020_Number xmlns="06aae0be-d389-4f48-9606-fc9cb0e35bd7">3</Order_x0020_Number>
    <Thumbnail_x0020_Image xmlns="06aae0be-d389-4f48-9606-fc9cb0e35bd7">
      <Url>http://spmain.volpe.dot.gov/sites/Tools/Communications/PublishingImages/Slide3GenTemplate.jpg</Url>
      <Description xsi:nil="true"/>
    </Thumbnail_x0020_Image>
    <Description0 xmlns="06aae0be-d389-4f48-9606-fc9cb0e35bd7" xsi:nil="true"/>
    <_dlc_DocId xmlns="041971dc-af97-4d23-b92c-502170f25562">CQUDCC6DPA5S-70-142</_dlc_DocId>
    <_dlc_DocIdUrl xmlns="041971dc-af97-4d23-b92c-502170f25562">
      <Url>http://spmain.volpe.dot.gov/sites/Tools/Communications/_layouts/DocIdRedir.aspx?ID=CQUDCC6DPA5S-70-142</Url>
      <Description>CQUDCC6DPA5S-70-142</Description>
    </_dlc_DocIdUrl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8284A250-6005-4A12-83CB-107BE4A1C63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6aae0be-d389-4f48-9606-fc9cb0e35bd7"/>
    <ds:schemaRef ds:uri="041971dc-af97-4d23-b92c-502170f2556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ED7B703-556D-4F5D-A735-01639AF2CE7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3DF94DA-2608-46E7-88C7-247AD4CCC6B6}">
  <ds:schemaRefs>
    <ds:schemaRef ds:uri="041971dc-af97-4d23-b92c-502170f25562"/>
    <ds:schemaRef ds:uri="http://purl.org/dc/dcmitype/"/>
    <ds:schemaRef ds:uri="http://purl.org/dc/terms/"/>
    <ds:schemaRef ds:uri="06aae0be-d389-4f48-9606-fc9cb0e35bd7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01BBF79C-6E53-4D2F-91DE-B5458EAD0FAD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999</TotalTime>
  <Words>314</Words>
  <Application>Microsoft Office PowerPoint</Application>
  <PresentationFormat>On-screen Show (4:3)</PresentationFormat>
  <Paragraphs>60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Arial Unicode MS</vt:lpstr>
      <vt:lpstr>Arial</vt:lpstr>
      <vt:lpstr>Calibri</vt:lpstr>
      <vt:lpstr>Corbel</vt:lpstr>
      <vt:lpstr>Courier New</vt:lpstr>
      <vt:lpstr>Gill Sans MT</vt:lpstr>
      <vt:lpstr>Times New Roman</vt:lpstr>
      <vt:lpstr>Wingdings</vt:lpstr>
      <vt:lpstr>Title and Content</vt:lpstr>
      <vt:lpstr>PowerPoint Presentation</vt:lpstr>
      <vt:lpstr>Introductions</vt:lpstr>
      <vt:lpstr>Background</vt:lpstr>
      <vt:lpstr>Current FHWA Funding Options</vt:lpstr>
      <vt:lpstr>Current FTA Funding Options</vt:lpstr>
      <vt:lpstr>Discussion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Marc Mandler</dc:creator>
  <cp:lastModifiedBy>Kenley, Erin (FHWA)</cp:lastModifiedBy>
  <cp:revision>58</cp:revision>
  <dcterms:created xsi:type="dcterms:W3CDTF">2012-06-27T19:30:13Z</dcterms:created>
  <dcterms:modified xsi:type="dcterms:W3CDTF">2018-01-31T17:52:13Z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0x010100E4C0CE8E52D997498F4D664B4C35548C</vt:lpwstr>
  </property>
  <property fmtid="{D5CDD505-2E9C-101B-9397-08002B2CF9AE}" pid="3" name="Order">
    <vt:r8>3100</vt:r8>
  </property>
  <property fmtid="{D5CDD505-2E9C-101B-9397-08002B2CF9AE}" pid="4" name="_dlc_DocIdItemGuid">
    <vt:lpwstr>9e7d937b-bc57-4fa2-8a3b-861cb5baa52c</vt:lpwstr>
  </property>
</Properties>
</file>