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383" r:id="rId2"/>
    <p:sldId id="384" r:id="rId3"/>
    <p:sldId id="385" r:id="rId4"/>
    <p:sldId id="386" r:id="rId5"/>
    <p:sldId id="388" r:id="rId6"/>
    <p:sldId id="390" r:id="rId7"/>
    <p:sldId id="391" r:id="rId8"/>
    <p:sldId id="392" r:id="rId9"/>
    <p:sldId id="393" r:id="rId10"/>
    <p:sldId id="394" r:id="rId11"/>
    <p:sldId id="395" r:id="rId12"/>
    <p:sldId id="396" r:id="rId13"/>
  </p:sldIdLst>
  <p:sldSz cx="9144000" cy="6858000" type="screen4x3"/>
  <p:notesSz cx="7007225" cy="9293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5FA589D-4FCE-43E7-BAC2-6A2BD2858A6E}">
          <p14:sldIdLst>
            <p14:sldId id="383"/>
            <p14:sldId id="384"/>
            <p14:sldId id="385"/>
            <p14:sldId id="386"/>
            <p14:sldId id="388"/>
            <p14:sldId id="390"/>
            <p14:sldId id="391"/>
            <p14:sldId id="392"/>
            <p14:sldId id="393"/>
            <p14:sldId id="394"/>
            <p14:sldId id="395"/>
            <p14:sldId id="3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32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38" autoAdjust="0"/>
    <p:restoredTop sz="88054" autoAdjust="0"/>
  </p:normalViewPr>
  <p:slideViewPr>
    <p:cSldViewPr>
      <p:cViewPr varScale="1">
        <p:scale>
          <a:sx n="76" d="100"/>
          <a:sy n="76" d="100"/>
        </p:scale>
        <p:origin x="135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5770" cy="464344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9856" y="1"/>
            <a:ext cx="3035770" cy="464344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fld id="{3CA7ADDD-F8E8-417D-B698-24609D969D6E}" type="datetimeFigureOut">
              <a:rPr lang="en-US" smtClean="0"/>
              <a:t>2/6/2018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7298"/>
            <a:ext cx="3035770" cy="464344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9856" y="8827298"/>
            <a:ext cx="3035770" cy="464344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0DF41BB3-C42B-4FF1-9EA6-E1D29A4F3E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2060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5770" cy="464344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9856" y="1"/>
            <a:ext cx="3035770" cy="464344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fld id="{F3195A5A-5F70-46BA-BB76-DAF485F72F8B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5025" cy="3484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3" tIns="45702" rIns="91403" bIns="4570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563" y="4413649"/>
            <a:ext cx="5606100" cy="4182268"/>
          </a:xfrm>
          <a:prstGeom prst="rect">
            <a:avLst/>
          </a:prstGeom>
        </p:spPr>
        <p:txBody>
          <a:bodyPr vert="horz" lIns="91403" tIns="45702" rIns="91403" bIns="4570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7298"/>
            <a:ext cx="3035770" cy="464344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9856" y="8827298"/>
            <a:ext cx="3035770" cy="464344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D0D34CC0-04A6-41DC-9F7C-8B1BEC985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55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34CC0-04A6-41DC-9F7C-8B1BEC985A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22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Black and Green names were the original</a:t>
            </a:r>
            <a:r>
              <a:rPr lang="en-US" baseline="0" dirty="0"/>
              <a:t> Primary Committee members.  The Red names were originally named as Committee Alternates but they have now been shifted to Primary members due to vacancies that have occurred.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34CC0-04A6-41DC-9F7C-8B1BEC985AC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349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C6B1DB-7001-4507-A5A3-8B03C51F1A99}" type="datetimeFigureOut">
              <a:rPr lang="en-US" smtClean="0"/>
              <a:t>2/6/2018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3BC551-5703-4395-93F8-78B1464963B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B1DB-7001-4507-A5A3-8B03C51F1A99}" type="datetimeFigureOut">
              <a:rPr lang="en-US" smtClean="0"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BC551-5703-4395-93F8-78B1464963B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B1DB-7001-4507-A5A3-8B03C51F1A99}" type="datetimeFigureOut">
              <a:rPr lang="en-US" smtClean="0"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BC551-5703-4395-93F8-78B1464963B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B1DB-7001-4507-A5A3-8B03C51F1A99}" type="datetimeFigureOut">
              <a:rPr lang="en-US" smtClean="0"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BC551-5703-4395-93F8-78B1464963B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B1DB-7001-4507-A5A3-8B03C51F1A99}" type="datetimeFigureOut">
              <a:rPr lang="en-US" smtClean="0"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BC551-5703-4395-93F8-78B1464963B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B1DB-7001-4507-A5A3-8B03C51F1A99}" type="datetimeFigureOut">
              <a:rPr lang="en-US" smtClean="0"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BC551-5703-4395-93F8-78B1464963B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B1DB-7001-4507-A5A3-8B03C51F1A99}" type="datetimeFigureOut">
              <a:rPr lang="en-US" smtClean="0"/>
              <a:t>2/6/2018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BC551-5703-4395-93F8-78B1464963BA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B1DB-7001-4507-A5A3-8B03C51F1A99}" type="datetimeFigureOut">
              <a:rPr lang="en-US" smtClean="0"/>
              <a:t>2/6/2018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BC551-5703-4395-93F8-78B1464963B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B1DB-7001-4507-A5A3-8B03C51F1A99}" type="datetimeFigureOut">
              <a:rPr lang="en-US" smtClean="0"/>
              <a:t>2/6/2018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BC551-5703-4395-93F8-78B1464963B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CC6B1DB-7001-4507-A5A3-8B03C51F1A99}" type="datetimeFigureOut">
              <a:rPr lang="en-US" smtClean="0"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BC551-5703-4395-93F8-78B1464963BA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C6B1DB-7001-4507-A5A3-8B03C51F1A99}" type="datetimeFigureOut">
              <a:rPr lang="en-US" smtClean="0"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3BC551-5703-4395-93F8-78B1464963B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CC6B1DB-7001-4507-A5A3-8B03C51F1A99}" type="datetimeFigureOut">
              <a:rPr lang="en-US" smtClean="0"/>
              <a:t>2/6/2018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13BC551-5703-4395-93F8-78B1464963BA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flh.fhwa.dot.gov/programs/ttp/ttsgp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TTSGP Overview and Status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Committee Meeting</a:t>
            </a:r>
          </a:p>
          <a:p>
            <a:r>
              <a:rPr lang="en-US" dirty="0"/>
              <a:t>Sterling, VA</a:t>
            </a:r>
          </a:p>
          <a:p>
            <a:r>
              <a:rPr lang="en-US" dirty="0"/>
              <a:t>January 8-12, 2018</a:t>
            </a:r>
          </a:p>
        </p:txBody>
      </p:sp>
    </p:spTree>
    <p:extLst>
      <p:ext uri="{BB962C8B-B14F-4D97-AF65-F5344CB8AC3E}">
        <p14:creationId xmlns:p14="http://schemas.microsoft.com/office/powerpoint/2010/main" val="788847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A5193F2-690E-48C1-8950-750279321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 significant amount of the draft NPRM language was developed.  </a:t>
            </a:r>
          </a:p>
          <a:p>
            <a:r>
              <a:rPr lang="en-US" dirty="0"/>
              <a:t>Protocols for procedures for conducting meetings, to dates and locations of meetings, and to operate based on consensus decision-making</a:t>
            </a:r>
          </a:p>
          <a:p>
            <a:r>
              <a:rPr lang="en-US" dirty="0"/>
              <a:t>Work Groups</a:t>
            </a:r>
          </a:p>
          <a:p>
            <a:pPr lvl="1"/>
            <a:r>
              <a:rPr lang="en-US" dirty="0"/>
              <a:t>Operations/Technical </a:t>
            </a:r>
          </a:p>
          <a:p>
            <a:pPr lvl="1"/>
            <a:r>
              <a:rPr lang="en-US" dirty="0"/>
              <a:t>Administration/policy perspective. </a:t>
            </a:r>
          </a:p>
          <a:p>
            <a:r>
              <a:rPr lang="en-US" dirty="0"/>
              <a:t>Committee’s website </a:t>
            </a:r>
            <a:r>
              <a:rPr lang="en-US" u="sng" dirty="0">
                <a:hlinkClick r:id="rId2"/>
              </a:rPr>
              <a:t>https://flh.fhwa.dot.gov/programs/ttp/ttsgp/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6378017-5489-4AF5-BF20-AFA8F6059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Committee’s Work Process</a:t>
            </a:r>
          </a:p>
        </p:txBody>
      </p:sp>
    </p:spTree>
    <p:extLst>
      <p:ext uri="{BB962C8B-B14F-4D97-AF65-F5344CB8AC3E}">
        <p14:creationId xmlns:p14="http://schemas.microsoft.com/office/powerpoint/2010/main" val="1305521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8C1341-B194-45B0-8CDA-8514A1B13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Subpart A—General Provisions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Subpart B—Eligibility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Subpart C—Compacts and Funding Agreements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Subpart D— FHWA and FTA Discretionary and Competitive Grants and 23 USC 202(a)(9) Agreements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Subpart E— Funding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Subpart F— Final Offer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BFE909F-ED07-482B-96E7-1EE251F55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Overview</a:t>
            </a:r>
          </a:p>
        </p:txBody>
      </p:sp>
    </p:spTree>
    <p:extLst>
      <p:ext uri="{BB962C8B-B14F-4D97-AF65-F5344CB8AC3E}">
        <p14:creationId xmlns:p14="http://schemas.microsoft.com/office/powerpoint/2010/main" val="3969316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CF052BC-CC57-40C5-9DD0-1DBC0F66C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Subpart G - General Provisions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Subpart H—Regulation Waivers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Subpart I—Retrocession and Withdrawal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Subpart J— Termination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Subpart K— Disclaimers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Subpart L— Applicability of ISDEAA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Subpart M— Construction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Subpart N – Appeals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5C0F2C0-AA22-4AB9-876F-637BDD12A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Overview</a:t>
            </a:r>
          </a:p>
        </p:txBody>
      </p:sp>
    </p:spTree>
    <p:extLst>
      <p:ext uri="{BB962C8B-B14F-4D97-AF65-F5344CB8AC3E}">
        <p14:creationId xmlns:p14="http://schemas.microsoft.com/office/powerpoint/2010/main" val="341404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990600"/>
            <a:ext cx="8121896" cy="522284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Section 1121 of the FAST Act </a:t>
            </a:r>
          </a:p>
          <a:p>
            <a:pPr lvl="1"/>
            <a:r>
              <a:rPr lang="en-US" dirty="0"/>
              <a:t>Directs the Secretary to establish and carry the T</a:t>
            </a:r>
            <a:r>
              <a:rPr lang="en-US" i="1" dirty="0"/>
              <a:t>ribal Transportation Self-Governance Program </a:t>
            </a:r>
            <a:r>
              <a:rPr lang="en-US" dirty="0"/>
              <a:t>at USDOT.</a:t>
            </a:r>
            <a:endParaRPr lang="en-US" i="1" dirty="0"/>
          </a:p>
          <a:p>
            <a:pPr lvl="2"/>
            <a:r>
              <a:rPr lang="en-US" dirty="0"/>
              <a:t>Will be established under 23 USC 207</a:t>
            </a:r>
          </a:p>
          <a:p>
            <a:pPr lvl="2"/>
            <a:r>
              <a:rPr lang="en-US" dirty="0"/>
              <a:t>A Tribe’s eligibility to participate ion the TTSGP is based on a demonstration of Financial and Program Management capability. </a:t>
            </a:r>
          </a:p>
          <a:p>
            <a:pPr lvl="2"/>
            <a:r>
              <a:rPr lang="en-US" dirty="0"/>
              <a:t>Eligible funding includes:</a:t>
            </a:r>
          </a:p>
          <a:p>
            <a:pPr lvl="3"/>
            <a:r>
              <a:rPr lang="en-US" dirty="0"/>
              <a:t>All tribal formula funding (TTP and FTA-TTP);</a:t>
            </a:r>
          </a:p>
          <a:p>
            <a:pPr lvl="3"/>
            <a:r>
              <a:rPr lang="en-US" dirty="0"/>
              <a:t>USDOT modal discretionary grants for which Tribes are eligible recipients; and</a:t>
            </a:r>
          </a:p>
          <a:p>
            <a:pPr lvl="3"/>
            <a:r>
              <a:rPr lang="en-US" dirty="0"/>
              <a:t>Funds transferred through a 23 USC 202(a)(9) Agreement.</a:t>
            </a:r>
          </a:p>
          <a:p>
            <a:pPr lvl="1"/>
            <a:r>
              <a:rPr lang="en-US" dirty="0"/>
              <a:t>Section 1121 identifies the terms, provisions, and applicable ISDEAA provisions that will be included in the TTSGP regulations.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1193" y="274638"/>
            <a:ext cx="8828115" cy="606511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Tribal Transportation Self-Governance Program</a:t>
            </a:r>
          </a:p>
        </p:txBody>
      </p:sp>
    </p:spTree>
    <p:extLst>
      <p:ext uri="{BB962C8B-B14F-4D97-AF65-F5344CB8AC3E}">
        <p14:creationId xmlns:p14="http://schemas.microsoft.com/office/powerpoint/2010/main" val="814547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199" y="1352205"/>
            <a:ext cx="8229600" cy="2837410"/>
          </a:xfrm>
        </p:spPr>
        <p:txBody>
          <a:bodyPr>
            <a:normAutofit/>
          </a:bodyPr>
          <a:lstStyle/>
          <a:p>
            <a:r>
              <a:rPr lang="en-US" dirty="0"/>
              <a:t>Timeframes (identified in Section 1121)</a:t>
            </a:r>
          </a:p>
          <a:p>
            <a:pPr lvl="1"/>
            <a:r>
              <a:rPr lang="en-US" dirty="0"/>
              <a:t>PUBLICATION OF NPRM - by September 4, 2017.</a:t>
            </a:r>
          </a:p>
          <a:p>
            <a:pPr lvl="1"/>
            <a:r>
              <a:rPr lang="en-US" dirty="0"/>
              <a:t>PUBLICATION OF FINAL RULE – by June 4, 2018</a:t>
            </a:r>
          </a:p>
          <a:p>
            <a:pPr lvl="1"/>
            <a:r>
              <a:rPr lang="en-US" dirty="0"/>
              <a:t>EXTENSION OF DEADLINES.—Single extension up to 180 days is allowed.</a:t>
            </a:r>
          </a:p>
          <a:p>
            <a:pPr lvl="2"/>
            <a:r>
              <a:rPr lang="en-US" dirty="0"/>
              <a:t>Deadline extended to March 2018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274638"/>
            <a:ext cx="8445731" cy="606511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Tribal Transportation Self-Governance Program</a:t>
            </a:r>
          </a:p>
        </p:txBody>
      </p:sp>
    </p:spTree>
    <p:extLst>
      <p:ext uri="{BB962C8B-B14F-4D97-AF65-F5344CB8AC3E}">
        <p14:creationId xmlns:p14="http://schemas.microsoft.com/office/powerpoint/2010/main" val="630185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789709"/>
            <a:ext cx="8382000" cy="5545974"/>
          </a:xfrm>
        </p:spPr>
        <p:txBody>
          <a:bodyPr>
            <a:normAutofit/>
          </a:bodyPr>
          <a:lstStyle/>
          <a:p>
            <a:r>
              <a:rPr lang="en-US" dirty="0"/>
              <a:t>The Secretary initiated the Negotiated Rulemaking process by publishing a Federal Register Notice on April 25, 2016.</a:t>
            </a:r>
          </a:p>
          <a:p>
            <a:r>
              <a:rPr lang="en-US" dirty="0"/>
              <a:t>18 tribal representatives were named to the committee; </a:t>
            </a:r>
          </a:p>
          <a:p>
            <a:pPr lvl="1"/>
            <a:r>
              <a:rPr lang="en-US" dirty="0"/>
              <a:t>One from each of the 12 BIA Regions;</a:t>
            </a:r>
          </a:p>
          <a:p>
            <a:pPr lvl="1"/>
            <a:r>
              <a:rPr lang="en-US" dirty="0"/>
              <a:t>Two that received backing and support from national or regional tribal organization/committees; and</a:t>
            </a:r>
          </a:p>
          <a:p>
            <a:pPr lvl="1"/>
            <a:r>
              <a:rPr lang="en-US" dirty="0"/>
              <a:t>Four additional tribal representatives based on their experience and knowledge.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All are tribal members and are tribal leaders, tribal self-governance or self-determination officers, or representatives of tribal transportation departments.</a:t>
            </a:r>
          </a:p>
          <a:p>
            <a:pPr lvl="4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marL="109728" indent="0">
              <a:buNone/>
            </a:pP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274638"/>
            <a:ext cx="8420793" cy="515071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Negotiated Rulemaking Committee</a:t>
            </a:r>
          </a:p>
        </p:txBody>
      </p:sp>
    </p:spTree>
    <p:extLst>
      <p:ext uri="{BB962C8B-B14F-4D97-AF65-F5344CB8AC3E}">
        <p14:creationId xmlns:p14="http://schemas.microsoft.com/office/powerpoint/2010/main" val="3239928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005840"/>
            <a:ext cx="8991600" cy="493776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Committee Alternates</a:t>
            </a:r>
          </a:p>
          <a:p>
            <a:pPr lvl="1"/>
            <a:r>
              <a:rPr lang="en-US" dirty="0"/>
              <a:t>An additional seven tribal representatives were named as committee alternates and attend meetings when the primary regional representative is not able to attend. </a:t>
            </a:r>
          </a:p>
          <a:p>
            <a:r>
              <a:rPr lang="en-US" dirty="0"/>
              <a:t>Federal representatives</a:t>
            </a:r>
          </a:p>
          <a:p>
            <a:pPr lvl="1"/>
            <a:r>
              <a:rPr lang="en-US" dirty="0"/>
              <a:t>Three from FHWA;</a:t>
            </a:r>
          </a:p>
          <a:p>
            <a:pPr lvl="1"/>
            <a:r>
              <a:rPr lang="en-US" dirty="0"/>
              <a:t>One each from Office of the Secretary, FTA ,and FAA; and</a:t>
            </a:r>
          </a:p>
          <a:p>
            <a:pPr lvl="1"/>
            <a:r>
              <a:rPr lang="en-US" dirty="0"/>
              <a:t>One from the BIA. </a:t>
            </a:r>
          </a:p>
          <a:p>
            <a:r>
              <a:rPr lang="en-US" dirty="0"/>
              <a:t>Committee Leadership</a:t>
            </a:r>
          </a:p>
          <a:p>
            <a:pPr lvl="1"/>
            <a:r>
              <a:rPr lang="en-US" dirty="0"/>
              <a:t>Tribal Co-Chairs</a:t>
            </a:r>
          </a:p>
          <a:p>
            <a:pPr lvl="2"/>
            <a:r>
              <a:rPr lang="en-US" dirty="0"/>
              <a:t>Mr. Joe Garcia (</a:t>
            </a:r>
            <a:r>
              <a:rPr lang="en-US" dirty="0" err="1"/>
              <a:t>Ohkay</a:t>
            </a:r>
            <a:r>
              <a:rPr lang="en-US" dirty="0"/>
              <a:t> </a:t>
            </a:r>
            <a:r>
              <a:rPr lang="en-US" dirty="0" err="1"/>
              <a:t>Owingeh</a:t>
            </a:r>
            <a:r>
              <a:rPr lang="en-US" dirty="0"/>
              <a:t>); and </a:t>
            </a:r>
          </a:p>
          <a:p>
            <a:pPr lvl="2"/>
            <a:r>
              <a:rPr lang="en-US" dirty="0"/>
              <a:t>Ms. Kay Rhoads (Sac and Fox Nation)</a:t>
            </a:r>
          </a:p>
          <a:p>
            <a:pPr lvl="1"/>
            <a:r>
              <a:rPr lang="en-US" dirty="0"/>
              <a:t>Designated Federal Official</a:t>
            </a:r>
          </a:p>
          <a:p>
            <a:pPr lvl="2"/>
            <a:r>
              <a:rPr lang="en-US" dirty="0"/>
              <a:t>Robert Sparrow, FHWA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1550" y="83445"/>
            <a:ext cx="8423564" cy="864206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Negotiated Rulemaking Committee</a:t>
            </a:r>
          </a:p>
        </p:txBody>
      </p:sp>
    </p:spTree>
    <p:extLst>
      <p:ext uri="{BB962C8B-B14F-4D97-AF65-F5344CB8AC3E}">
        <p14:creationId xmlns:p14="http://schemas.microsoft.com/office/powerpoint/2010/main" val="1297466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4814" y="108383"/>
            <a:ext cx="8927870" cy="75903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Tribal Members of TTSGP Committee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1402491"/>
              </p:ext>
            </p:extLst>
          </p:nvPr>
        </p:nvGraphicFramePr>
        <p:xfrm>
          <a:off x="685800" y="685800"/>
          <a:ext cx="8208818" cy="5331798"/>
        </p:xfrm>
        <a:graphic>
          <a:graphicData uri="http://schemas.openxmlformats.org/drawingml/2006/table">
            <a:tbl>
              <a:tblPr firstRow="1" bandRow="1"/>
              <a:tblGrid>
                <a:gridCol w="1444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8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03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62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035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PRIMARY MEMBERS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Joe Garcia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Ohkay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Owingeh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Pueblo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Michael Hostler</a:t>
                      </a: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Hoopa Valley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 Rhoads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Sac and Fox Nation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Connie Thompson  </a:t>
                      </a:r>
                      <a:r>
                        <a:rPr lang="en-US" sz="1400" b="1" i="1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John Smith</a:t>
                      </a: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Fort Peck Tribe</a:t>
                      </a:r>
                    </a:p>
                    <a:p>
                      <a:pPr algn="l" fontAlgn="b"/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9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Denise Michels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Kawerak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Inc.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Edwina Butler-Wolfe</a:t>
                      </a: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Absentee Shawnee Tribe of Oklahoma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Westley Woodruff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Poarch Band of Creek Indians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Palmer S. Mosely V</a:t>
                      </a: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Chickasaw Nation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1744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Dean Branchaud </a:t>
                      </a:r>
                      <a:r>
                        <a:rPr lang="en-US" sz="1400" b="1" i="1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David</a:t>
                      </a:r>
                      <a:r>
                        <a:rPr lang="en-US" sz="1400" b="1" i="1" u="none" strike="noStrike" baseline="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 Conner</a:t>
                      </a:r>
                      <a:endParaRPr lang="en-US" sz="1400" b="1" i="1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Red Lake Band of Chippewa Indians</a:t>
                      </a:r>
                    </a:p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Clyde Romero </a:t>
                      </a:r>
                    </a:p>
                    <a:p>
                      <a:pPr algn="l" fontAlgn="b"/>
                      <a:r>
                        <a:rPr lang="en-US" sz="1400" b="1" i="1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Mickey Peercy</a:t>
                      </a: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Taos Pueblo, DOI Self-Governance Workgroup</a:t>
                      </a:r>
                    </a:p>
                    <a:p>
                      <a:pPr algn="l" fontAlgn="b"/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84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Ron His Horse is Thunder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Standing Rock Sioux Tribe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Jennifer Lynn Jack</a:t>
                      </a: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Salt River Pima-Maricopa Indian Community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0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Jody Clark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Seneca Nation – USET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Gerald Hope</a:t>
                      </a: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Sitka Tribe of Alaska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0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Darryl Bradley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Navajo Nation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Karen Woodard</a:t>
                      </a: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Morongo Band of Mission Indians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6228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Mary</a:t>
                      </a:r>
                      <a:r>
                        <a:rPr lang="en-US" sz="14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Beth Frank-Clark            </a:t>
                      </a:r>
                      <a:r>
                        <a:rPr lang="en-US" sz="1400" b="1" i="1" u="none" strike="noStrike" baseline="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Timothy Ballew II</a:t>
                      </a:r>
                      <a:endParaRPr lang="en-US" sz="1400" b="1" i="1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Nez Perce </a:t>
                      </a:r>
                    </a:p>
                    <a:p>
                      <a:pPr algn="l" fontAlgn="b"/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Royce Gchachu</a:t>
                      </a: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Zuni Pueblo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6242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4814" y="108383"/>
            <a:ext cx="8927870" cy="75903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Tribal Members of TTSGP Committee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5163139"/>
              </p:ext>
            </p:extLst>
          </p:nvPr>
        </p:nvGraphicFramePr>
        <p:xfrm>
          <a:off x="491143" y="990600"/>
          <a:ext cx="8095211" cy="2208415"/>
        </p:xfrm>
        <a:graphic>
          <a:graphicData uri="http://schemas.openxmlformats.org/drawingml/2006/table">
            <a:tbl>
              <a:tblPr firstRow="1" bandRow="1"/>
              <a:tblGrid>
                <a:gridCol w="1403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9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7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46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035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COMMITTEE</a:t>
                      </a:r>
                      <a:r>
                        <a:rPr lang="en-US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ALTERNATES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4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Octavio Machado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Chin Indian Community (W)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50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David Kelly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Oglala Sioux Tribe (GP)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Jonah Begay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Navajo Nation (N)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4588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Federal Members of TTSGP Committee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3987179"/>
              </p:ext>
            </p:extLst>
          </p:nvPr>
        </p:nvGraphicFramePr>
        <p:xfrm>
          <a:off x="2133600" y="1524000"/>
          <a:ext cx="4638502" cy="2558084"/>
        </p:xfrm>
        <a:graphic>
          <a:graphicData uri="http://schemas.openxmlformats.org/drawingml/2006/table">
            <a:tbl>
              <a:tblPr firstRow="1" bandRow="1"/>
              <a:tblGrid>
                <a:gridCol w="1822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6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601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Federal members of TTSGP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180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800" b="0" i="0" u="none" strike="sngStrike" kern="12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Robert Sparrow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800" b="0" i="0" u="none" strike="sngStrike" kern="12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DFO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sz="1800" b="0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Erin Kenley FHWA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3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Vivian Philbin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FHWA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3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Basharat Siddiqi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FHWA - Oklahoma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3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sngStrike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Kenneth Martin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sngStrike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OST</a:t>
                      </a:r>
                      <a:r>
                        <a:rPr lang="en-US" sz="1800" b="0" i="0" u="none" strike="noStrike" baseline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Anthony </a:t>
                      </a:r>
                      <a:r>
                        <a:rPr lang="en-US" sz="1800" b="0" i="0" u="none" strike="noStrike" baseline="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Bedell</a:t>
                      </a:r>
                      <a:r>
                        <a:rPr lang="en-US" sz="18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OST</a:t>
                      </a:r>
                      <a:endParaRPr lang="en-US" sz="1800" b="0" i="0" u="none" strike="sng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3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Elan Flippin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FTA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341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800" b="0" i="0" u="none" strike="sngStrike" kern="120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Katherine Andrus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800" b="0" i="0" u="none" strike="sngStrike" kern="12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FAA </a:t>
                      </a:r>
                      <a:r>
                        <a:rPr kumimoji="0" lang="en-US" sz="18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Colleen Vaughn OST</a:t>
                      </a:r>
                      <a:endParaRPr kumimoji="0" lang="en-US" sz="1800" b="0" i="0" u="none" strike="noStrike" kern="12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LeRoy Gishi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5161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13234" y="838200"/>
            <a:ext cx="8819802" cy="5562600"/>
          </a:xfrm>
          <a:noFill/>
        </p:spPr>
        <p:txBody>
          <a:bodyPr>
            <a:normAutofit/>
          </a:bodyPr>
          <a:lstStyle/>
          <a:p>
            <a:r>
              <a:rPr lang="en-US" dirty="0"/>
              <a:t>The function of the committee is to assist in the development of the NPRM and Final Rule needed to implement the TTSGP at USDOT.</a:t>
            </a:r>
          </a:p>
          <a:p>
            <a:pPr lvl="1"/>
            <a:r>
              <a:rPr lang="en-US" dirty="0"/>
              <a:t>5 meetings have taken place to date</a:t>
            </a:r>
          </a:p>
          <a:p>
            <a:pPr lvl="2"/>
            <a:r>
              <a:rPr lang="en-US" dirty="0"/>
              <a:t>2 in Sterling, VA (Aug and Sept ‘16)</a:t>
            </a:r>
          </a:p>
          <a:p>
            <a:pPr lvl="2"/>
            <a:r>
              <a:rPr lang="en-US" dirty="0"/>
              <a:t>1 in Shawnee, OK (Oct ‘16)</a:t>
            </a:r>
          </a:p>
          <a:p>
            <a:pPr lvl="2"/>
            <a:r>
              <a:rPr lang="en-US" dirty="0"/>
              <a:t>1 in Minneapolis, MN (Nov ‘16); and</a:t>
            </a:r>
          </a:p>
          <a:p>
            <a:pPr lvl="2"/>
            <a:r>
              <a:rPr lang="en-US" dirty="0"/>
              <a:t>1 in Atmore, AL (Dec ‘16)</a:t>
            </a:r>
          </a:p>
          <a:p>
            <a:pPr lvl="1"/>
            <a:r>
              <a:rPr lang="en-US" dirty="0"/>
              <a:t>In January (‘17), the committee’s work stopped due to the transition of the new Administration.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274638"/>
            <a:ext cx="8420793" cy="623137"/>
          </a:xfrm>
        </p:spPr>
        <p:txBody>
          <a:bodyPr>
            <a:normAutofit/>
          </a:bodyPr>
          <a:lstStyle/>
          <a:p>
            <a:r>
              <a:rPr lang="en-US" sz="2800" dirty="0"/>
              <a:t>History of Meetings</a:t>
            </a:r>
          </a:p>
        </p:txBody>
      </p:sp>
    </p:spTree>
    <p:extLst>
      <p:ext uri="{BB962C8B-B14F-4D97-AF65-F5344CB8AC3E}">
        <p14:creationId xmlns:p14="http://schemas.microsoft.com/office/powerpoint/2010/main" val="4740426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5404</TotalTime>
  <Words>835</Words>
  <Application>Microsoft Office PowerPoint</Application>
  <PresentationFormat>On-screen Show (4:3)</PresentationFormat>
  <Paragraphs>143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Lucida Sans Unicode</vt:lpstr>
      <vt:lpstr>Verdana</vt:lpstr>
      <vt:lpstr>Wingdings 2</vt:lpstr>
      <vt:lpstr>Wingdings 3</vt:lpstr>
      <vt:lpstr>Concourse</vt:lpstr>
      <vt:lpstr>TTSGP Overview and Status</vt:lpstr>
      <vt:lpstr>Tribal Transportation Self-Governance Program</vt:lpstr>
      <vt:lpstr>Tribal Transportation Self-Governance Program</vt:lpstr>
      <vt:lpstr>Negotiated Rulemaking Committee</vt:lpstr>
      <vt:lpstr>Negotiated Rulemaking Committee</vt:lpstr>
      <vt:lpstr>Tribal Members of TTSGP Committee</vt:lpstr>
      <vt:lpstr>Tribal Members of TTSGP Committee</vt:lpstr>
      <vt:lpstr>Federal Members of TTSGP Committee</vt:lpstr>
      <vt:lpstr>History of Meetings</vt:lpstr>
      <vt:lpstr>The Committee’s Work Process</vt:lpstr>
      <vt:lpstr>Draft Overview</vt:lpstr>
      <vt:lpstr>Draft Overview</vt:lpstr>
    </vt:vector>
  </TitlesOfParts>
  <Company>DOT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FLH Report</dc:title>
  <dc:creator>USDOT_User</dc:creator>
  <cp:lastModifiedBy>Kenley, Erin (FHWA)</cp:lastModifiedBy>
  <cp:revision>398</cp:revision>
  <cp:lastPrinted>2016-06-23T18:37:01Z</cp:lastPrinted>
  <dcterms:created xsi:type="dcterms:W3CDTF">2014-07-14T16:16:00Z</dcterms:created>
  <dcterms:modified xsi:type="dcterms:W3CDTF">2018-02-06T14:33:22Z</dcterms:modified>
</cp:coreProperties>
</file>