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7" r:id="rId11"/>
    <p:sldId id="258" r:id="rId12"/>
    <p:sldId id="271" r:id="rId13"/>
    <p:sldId id="276" r:id="rId14"/>
    <p:sldId id="275" r:id="rId15"/>
    <p:sldId id="259" r:id="rId1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6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241" autoAdjust="0"/>
  </p:normalViewPr>
  <p:slideViewPr>
    <p:cSldViewPr snapToGrid="0" snapToObjects="1">
      <p:cViewPr>
        <p:scale>
          <a:sx n="106" d="100"/>
          <a:sy n="106" d="100"/>
        </p:scale>
        <p:origin x="-104" y="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61503A-02EB-4427-B7E9-A33D3407661A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58CC67-ED3D-45AE-9E3B-721BC41ADD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8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9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8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2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7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8CC67-ED3D-45AE-9E3B-721BC41ADD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s-lef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7" y="614358"/>
            <a:ext cx="3339021" cy="156049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807" y="2588701"/>
            <a:ext cx="3339021" cy="8730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98" y="4419597"/>
            <a:ext cx="1186829" cy="3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s-r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0" y="3153441"/>
            <a:ext cx="2750412" cy="1634607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286609"/>
            <a:ext cx="762576" cy="1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331"/>
            <a:ext cx="4038600" cy="29865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331"/>
            <a:ext cx="4038600" cy="29865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6444"/>
            <a:ext cx="9144000" cy="420624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372"/>
            <a:ext cx="8229600" cy="6687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465"/>
            <a:ext cx="8229600" cy="321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026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8595-08D9-A942-9AAF-F42EF9933F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60" y="4851414"/>
            <a:ext cx="675719" cy="174526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12769"/>
            <a:ext cx="823919" cy="2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allen@dot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hts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49" y="184668"/>
            <a:ext cx="7342094" cy="16791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Native American/Alaska Native</a:t>
            </a:r>
            <a:br>
              <a:rPr lang="en-US" sz="2800" dirty="0" smtClean="0"/>
            </a:br>
            <a:r>
              <a:rPr lang="en-US" sz="2800" dirty="0" smtClean="0"/>
              <a:t>Highway </a:t>
            </a:r>
            <a:br>
              <a:rPr lang="en-US" sz="2800" dirty="0" smtClean="0"/>
            </a:br>
            <a:r>
              <a:rPr lang="en-US" sz="2800" dirty="0" smtClean="0"/>
              <a:t>Safety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4979" y="3353200"/>
            <a:ext cx="3339021" cy="87307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Kristen Allen</a:t>
            </a:r>
          </a:p>
          <a:p>
            <a:pPr algn="ctr"/>
            <a:r>
              <a:rPr lang="en-US" dirty="0" smtClean="0"/>
              <a:t>Special Assistant</a:t>
            </a:r>
          </a:p>
          <a:p>
            <a:pPr algn="ctr"/>
            <a:r>
              <a:rPr lang="en-US" dirty="0" smtClean="0"/>
              <a:t>NHTSA’s Office of Regional Operations and Program Delivery </a:t>
            </a:r>
          </a:p>
          <a:p>
            <a:pPr algn="ctr"/>
            <a:r>
              <a:rPr lang="en-US" dirty="0" smtClean="0"/>
              <a:t>September </a:t>
            </a:r>
            <a:r>
              <a:rPr lang="en-US" dirty="0" smtClean="0"/>
              <a:t>13,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3235"/>
            <a:ext cx="9143999" cy="422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74373"/>
            <a:ext cx="8314522" cy="719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NHTSA Roles and Responsibilities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Region 6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478002"/>
            <a:ext cx="8516470" cy="2871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Oversight</a:t>
            </a:r>
          </a:p>
          <a:p>
            <a:r>
              <a:rPr lang="en-US" sz="2400" dirty="0"/>
              <a:t>Program development &amp; technical assistance</a:t>
            </a:r>
          </a:p>
          <a:p>
            <a:r>
              <a:rPr lang="en-US" sz="2400" dirty="0"/>
              <a:t>BIA </a:t>
            </a:r>
            <a:r>
              <a:rPr lang="en-US" sz="2400" dirty="0" smtClean="0"/>
              <a:t>&amp; </a:t>
            </a:r>
            <a:r>
              <a:rPr lang="en-US" sz="2400" dirty="0"/>
              <a:t>Tribal Training</a:t>
            </a:r>
          </a:p>
          <a:p>
            <a:r>
              <a:rPr lang="en-US" sz="2400" dirty="0"/>
              <a:t>Promote NHTSA Priorities- BIA planning</a:t>
            </a:r>
          </a:p>
          <a:p>
            <a:r>
              <a:rPr lang="en-US" sz="2400" dirty="0"/>
              <a:t>Facilitate meetings and outreach with BIA and other federal agencies (CDC, IHS, FHWA)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NHTSA Roles and Responsibilities</a:t>
            </a:r>
            <a:br>
              <a:rPr lang="en-US" sz="3200" dirty="0" smtClean="0"/>
            </a:br>
            <a:r>
              <a:rPr lang="en-US" sz="3200" dirty="0" smtClean="0"/>
              <a:t>Region 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Facilitate </a:t>
            </a:r>
            <a:r>
              <a:rPr lang="en-US" sz="2800" dirty="0"/>
              <a:t>and coordinate NA activities with NHTSA Regions</a:t>
            </a:r>
          </a:p>
          <a:p>
            <a:r>
              <a:rPr lang="en-US" sz="2800" dirty="0"/>
              <a:t>Conference calls with NHTSA Regional POC for NA issues</a:t>
            </a:r>
          </a:p>
          <a:p>
            <a:r>
              <a:rPr lang="en-US" sz="2800" dirty="0"/>
              <a:t>Media/outreach support</a:t>
            </a:r>
          </a:p>
          <a:p>
            <a:r>
              <a:rPr lang="en-US" sz="2800" dirty="0"/>
              <a:t>Share IHSP Grant and activity information with </a:t>
            </a:r>
            <a:r>
              <a:rPr lang="en-US" sz="2800" dirty="0" smtClean="0"/>
              <a:t>NHTSA Regions</a:t>
            </a:r>
            <a:endParaRPr lang="en-US" sz="2800" dirty="0"/>
          </a:p>
          <a:p>
            <a:r>
              <a:rPr lang="en-US" sz="2800" dirty="0"/>
              <a:t>Collect and Share Best Practice 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NHTSA Roles and Responsibilities</a:t>
            </a:r>
            <a:br>
              <a:rPr lang="en-US" sz="3200" dirty="0" smtClean="0"/>
            </a:br>
            <a:r>
              <a:rPr lang="en-US" sz="3200" dirty="0" smtClean="0"/>
              <a:t>Regions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and share NA project information and activities with Region 6</a:t>
            </a:r>
          </a:p>
          <a:p>
            <a:r>
              <a:rPr lang="en-US" dirty="0"/>
              <a:t>Support improvement of </a:t>
            </a:r>
            <a:r>
              <a:rPr lang="en-US" dirty="0" smtClean="0"/>
              <a:t>Tribal </a:t>
            </a:r>
            <a:r>
              <a:rPr lang="en-US" dirty="0"/>
              <a:t>data collection</a:t>
            </a:r>
          </a:p>
          <a:p>
            <a:r>
              <a:rPr lang="en-US" dirty="0"/>
              <a:t>Participate in quarterly Native American Coordination Team calls</a:t>
            </a:r>
          </a:p>
          <a:p>
            <a:r>
              <a:rPr lang="en-US" dirty="0"/>
              <a:t>Advise States of </a:t>
            </a:r>
            <a:r>
              <a:rPr lang="en-US" dirty="0" smtClean="0"/>
              <a:t>Tribal projects </a:t>
            </a:r>
            <a:r>
              <a:rPr lang="en-US" dirty="0"/>
              <a:t>funded by the BIA to ensure proper </a:t>
            </a:r>
            <a:r>
              <a:rPr lang="en-US" dirty="0" smtClean="0"/>
              <a:t>coordination </a:t>
            </a:r>
            <a:r>
              <a:rPr lang="en-US" dirty="0"/>
              <a:t>of </a:t>
            </a:r>
            <a:r>
              <a:rPr lang="en-US" dirty="0" smtClean="0"/>
              <a:t>funds with State funded projects</a:t>
            </a:r>
            <a:endParaRPr lang="en-US" dirty="0"/>
          </a:p>
          <a:p>
            <a:r>
              <a:rPr lang="en-US" dirty="0"/>
              <a:t>Encourage States with Tribal populations to support and assist Tribes</a:t>
            </a:r>
          </a:p>
          <a:p>
            <a:r>
              <a:rPr lang="en-US" dirty="0"/>
              <a:t>Provide input to R6 on </a:t>
            </a:r>
            <a:r>
              <a:rPr lang="en-US" dirty="0" smtClean="0"/>
              <a:t>State and Tribal resource </a:t>
            </a:r>
            <a:r>
              <a:rPr lang="en-US" dirty="0"/>
              <a:t>and technical assistance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Role of State Governments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Tribes, as political sub-divisions, may be provided funding by a</a:t>
            </a:r>
            <a:r>
              <a:rPr lang="en-US" sz="2800" dirty="0" smtClean="0"/>
              <a:t> </a:t>
            </a:r>
            <a:r>
              <a:rPr lang="en-US" sz="2800" dirty="0"/>
              <a:t>State in accordance with 23 C.F.R. </a:t>
            </a:r>
            <a:r>
              <a:rPr lang="en-US" sz="2800" dirty="0" smtClean="0"/>
              <a:t>§402 </a:t>
            </a:r>
            <a:endParaRPr lang="en-US" sz="2800" dirty="0"/>
          </a:p>
          <a:p>
            <a:r>
              <a:rPr lang="en-US" sz="2800" dirty="0"/>
              <a:t>Tribes receiving funds from </a:t>
            </a:r>
            <a:r>
              <a:rPr lang="en-US" sz="2800" dirty="0" smtClean="0"/>
              <a:t>a State </a:t>
            </a:r>
            <a:r>
              <a:rPr lang="en-US" sz="2800" dirty="0"/>
              <a:t>can be utilized to meet the </a:t>
            </a:r>
            <a:r>
              <a:rPr lang="en-US" sz="2800" dirty="0" smtClean="0"/>
              <a:t>§402 </a:t>
            </a:r>
            <a:r>
              <a:rPr lang="en-US" sz="2800" dirty="0"/>
              <a:t>requirement of 40% of funds being used by local political sub-divisions.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0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35" y="3153441"/>
            <a:ext cx="3884700" cy="1634607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Kristen.allen@dot.gov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hlinkClick r:id="rId4"/>
              </a:rPr>
              <a:t>www.NHTSA.gov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34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Indian State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464"/>
            <a:ext cx="8480612" cy="33957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Title 23, United States Code, Section 402 (h),  provides for the application  of the § 402 Highway Safety Program in Indian country.</a:t>
            </a:r>
          </a:p>
          <a:p>
            <a:endParaRPr lang="en-US" dirty="0"/>
          </a:p>
          <a:p>
            <a:r>
              <a:rPr lang="en-US" dirty="0"/>
              <a:t>For purposes of application in Indian country, “political subdivision of a State” includes an Indian Tribe.</a:t>
            </a:r>
          </a:p>
          <a:p>
            <a:endParaRPr lang="en-US" dirty="0"/>
          </a:p>
          <a:p>
            <a:r>
              <a:rPr lang="en-US" dirty="0"/>
              <a:t>Congress designated the Secretary of Interior as Governor of the Indian State – Governor designates Governor’s Highway Safety Representative </a:t>
            </a:r>
          </a:p>
          <a:p>
            <a:endParaRPr lang="en-US" dirty="0"/>
          </a:p>
          <a:p>
            <a:r>
              <a:rPr lang="en-US" dirty="0"/>
              <a:t>Charles Addington, Deputy Associate Director of BIA OJS serves as Governor’s Representative of the “Indian State” </a:t>
            </a:r>
          </a:p>
          <a:p>
            <a:endParaRPr lang="en-US" dirty="0"/>
          </a:p>
          <a:p>
            <a:r>
              <a:rPr lang="en-US" dirty="0"/>
              <a:t>BIA Indian Highway Safety Program (IHSP)- Lawrence Robertson, Director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Indian State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567 Indian </a:t>
            </a:r>
            <a:r>
              <a:rPr lang="en-US" sz="2400" dirty="0"/>
              <a:t>Tribes are political subdivisions of the “Indian State” </a:t>
            </a:r>
          </a:p>
          <a:p>
            <a:r>
              <a:rPr lang="en-US" sz="2400" dirty="0"/>
              <a:t>Includes both American Indian and Alaskan </a:t>
            </a:r>
            <a:r>
              <a:rPr lang="en-US" sz="2400" dirty="0" smtClean="0"/>
              <a:t>Native</a:t>
            </a:r>
            <a:endParaRPr lang="en-US" sz="2400" dirty="0"/>
          </a:p>
          <a:p>
            <a:r>
              <a:rPr lang="en-US" sz="2400" dirty="0"/>
              <a:t>BIA Indian Highway Safety Program (IHSP), located in Albuquerque, NM, is responsible for the highway safety program for federally recognized </a:t>
            </a:r>
            <a:r>
              <a:rPr lang="en-US" sz="2400" dirty="0" smtClean="0"/>
              <a:t>tribes</a:t>
            </a:r>
            <a:endParaRPr lang="en-US" sz="2400" dirty="0"/>
          </a:p>
          <a:p>
            <a:r>
              <a:rPr lang="en-US" sz="2400" dirty="0"/>
              <a:t>NHTSA Region 6 Office – Fort Worth, Texas- oversight and coordinating </a:t>
            </a:r>
            <a:r>
              <a:rPr lang="en-US" sz="2400" dirty="0" smtClean="0"/>
              <a:t>role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6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IHSP Funding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eceives </a:t>
            </a:r>
            <a:r>
              <a:rPr lang="en-US" sz="2800" dirty="0"/>
              <a:t>formula funding as do the other States and U.S. </a:t>
            </a:r>
            <a:r>
              <a:rPr lang="en-US" sz="2800" dirty="0" smtClean="0"/>
              <a:t>Territories</a:t>
            </a:r>
            <a:endParaRPr lang="en-US" sz="2800" dirty="0"/>
          </a:p>
          <a:p>
            <a:r>
              <a:rPr lang="en-US" sz="2800" dirty="0"/>
              <a:t>R</a:t>
            </a:r>
            <a:r>
              <a:rPr lang="en-US" sz="2800" dirty="0" smtClean="0"/>
              <a:t>eceives </a:t>
            </a:r>
            <a:r>
              <a:rPr lang="en-US" sz="2800" dirty="0"/>
              <a:t>2% of total </a:t>
            </a:r>
            <a:r>
              <a:rPr lang="en-US" sz="2800" dirty="0" smtClean="0"/>
              <a:t>§402 </a:t>
            </a:r>
            <a:r>
              <a:rPr lang="en-US" sz="2800" dirty="0"/>
              <a:t>apportionment – FAST Act – Approximately $4.6 million </a:t>
            </a:r>
            <a:r>
              <a:rPr lang="en-US" sz="2800" dirty="0" smtClean="0"/>
              <a:t>dollars annually</a:t>
            </a:r>
            <a:endParaRPr lang="en-US" sz="2800" dirty="0"/>
          </a:p>
          <a:p>
            <a:r>
              <a:rPr lang="en-US" sz="2800" dirty="0" smtClean="0"/>
              <a:t>P&amp;A </a:t>
            </a:r>
            <a:r>
              <a:rPr lang="en-US" sz="2800" dirty="0"/>
              <a:t>funds limited to 5% of obligation.</a:t>
            </a:r>
          </a:p>
          <a:p>
            <a:pPr lvl="1"/>
            <a:r>
              <a:rPr lang="en-US" sz="2800" dirty="0" smtClean="0"/>
              <a:t>Approximately </a:t>
            </a:r>
            <a:r>
              <a:rPr lang="en-US" sz="2800" dirty="0"/>
              <a:t>$247,000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BIA Staffing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964"/>
            <a:ext cx="8229600" cy="32121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IHSP has </a:t>
            </a:r>
            <a:r>
              <a:rPr lang="en-US" sz="2800" dirty="0"/>
              <a:t>six full </a:t>
            </a:r>
            <a:r>
              <a:rPr lang="en-US" sz="2800" dirty="0" smtClean="0"/>
              <a:t>time employees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Three from </a:t>
            </a:r>
            <a:r>
              <a:rPr lang="en-US" sz="2800" dirty="0" smtClean="0"/>
              <a:t>§402 </a:t>
            </a:r>
            <a:r>
              <a:rPr lang="en-US" sz="2800" dirty="0"/>
              <a:t>P&amp;A funds </a:t>
            </a:r>
          </a:p>
          <a:p>
            <a:endParaRPr lang="en-US" sz="2800" dirty="0"/>
          </a:p>
          <a:p>
            <a:r>
              <a:rPr lang="en-US" sz="2800" dirty="0"/>
              <a:t>Three by the BIA Office of Justice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IHSP Priority Program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Alcohol </a:t>
            </a:r>
            <a:r>
              <a:rPr lang="en-US" sz="2400" dirty="0" smtClean="0"/>
              <a:t>Countermeasures</a:t>
            </a:r>
          </a:p>
          <a:p>
            <a:endParaRPr lang="en-US" sz="2400" dirty="0"/>
          </a:p>
          <a:p>
            <a:r>
              <a:rPr lang="en-US" sz="2400" dirty="0" smtClean="0"/>
              <a:t>Police </a:t>
            </a:r>
            <a:r>
              <a:rPr lang="en-US" sz="2400" dirty="0"/>
              <a:t>Traffic </a:t>
            </a:r>
            <a:r>
              <a:rPr lang="en-US" sz="2400" dirty="0" smtClean="0"/>
              <a:t>Services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DUI Courts</a:t>
            </a:r>
          </a:p>
          <a:p>
            <a:endParaRPr lang="en-US" sz="2400" dirty="0"/>
          </a:p>
          <a:p>
            <a:r>
              <a:rPr lang="en-US" sz="2400" dirty="0"/>
              <a:t>Occupant </a:t>
            </a:r>
            <a:r>
              <a:rPr lang="en-US" sz="2400" dirty="0" smtClean="0"/>
              <a:t>Protection/Child Passenger Safety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Traffic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IHSP Funding Cycle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January – RFP is mailed to Tribal Leaders of all federally recognized Tribes in the United </a:t>
            </a:r>
            <a:r>
              <a:rPr lang="en-US" sz="1900" dirty="0" smtClean="0"/>
              <a:t>States</a:t>
            </a:r>
            <a:endParaRPr lang="en-US" sz="1900" dirty="0"/>
          </a:p>
          <a:p>
            <a:r>
              <a:rPr lang="en-US" sz="1900" dirty="0"/>
              <a:t>Federal Register Notice is published and RFP is advertised via </a:t>
            </a:r>
            <a:r>
              <a:rPr lang="en-US" sz="1900" dirty="0" smtClean="0"/>
              <a:t>internet </a:t>
            </a:r>
            <a:endParaRPr lang="en-US" sz="1900" dirty="0"/>
          </a:p>
          <a:p>
            <a:r>
              <a:rPr lang="en-US" sz="1900" dirty="0"/>
              <a:t>Grant Writing Training class provided after letter and FR notice has been sent </a:t>
            </a:r>
            <a:r>
              <a:rPr lang="en-US" sz="1900" dirty="0" smtClean="0"/>
              <a:t>out </a:t>
            </a:r>
            <a:endParaRPr lang="en-US" sz="1900" dirty="0"/>
          </a:p>
          <a:p>
            <a:r>
              <a:rPr lang="en-US" sz="1900" dirty="0"/>
              <a:t>Proposals are due by COB on May </a:t>
            </a:r>
            <a:r>
              <a:rPr lang="en-US" sz="1900" dirty="0" smtClean="0"/>
              <a:t>1</a:t>
            </a:r>
            <a:r>
              <a:rPr lang="en-US" sz="1900" baseline="30000" dirty="0" smtClean="0"/>
              <a:t>st</a:t>
            </a:r>
            <a:endParaRPr lang="en-US" sz="1900" dirty="0"/>
          </a:p>
          <a:p>
            <a:r>
              <a:rPr lang="en-US" sz="1900" dirty="0"/>
              <a:t>Selection Committee meets in May of every year – </a:t>
            </a:r>
            <a:endParaRPr lang="en-US" sz="1900" dirty="0" smtClean="0"/>
          </a:p>
          <a:p>
            <a:r>
              <a:rPr lang="en-US" sz="1900" dirty="0" smtClean="0"/>
              <a:t>Selection </a:t>
            </a:r>
            <a:r>
              <a:rPr lang="en-US" sz="1900" dirty="0"/>
              <a:t>Committee Members:  IHSP, NHTSA, </a:t>
            </a:r>
            <a:r>
              <a:rPr lang="en-US" sz="1900" dirty="0" smtClean="0"/>
              <a:t>BIA-OJS</a:t>
            </a:r>
            <a:r>
              <a:rPr lang="en-US" sz="1900" dirty="0"/>
              <a:t>, </a:t>
            </a:r>
            <a:r>
              <a:rPr lang="en-US" sz="1900" dirty="0" smtClean="0"/>
              <a:t>BIA-Roads</a:t>
            </a:r>
            <a:r>
              <a:rPr lang="en-US" sz="1900" dirty="0"/>
              <a:t>, </a:t>
            </a:r>
            <a:r>
              <a:rPr lang="en-US" sz="1900" dirty="0" smtClean="0"/>
              <a:t>Indian Health Services (IHS), </a:t>
            </a:r>
            <a:r>
              <a:rPr lang="en-US" sz="1900" dirty="0"/>
              <a:t>State HSO personnel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956"/>
            <a:ext cx="8229600" cy="66875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FY 2016 Highway Safety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09"/>
            <a:ext cx="8229600" cy="3212158"/>
          </a:xfrm>
        </p:spPr>
        <p:txBody>
          <a:bodyPr>
            <a:normAutofit/>
          </a:bodyPr>
          <a:lstStyle/>
          <a:p>
            <a:r>
              <a:rPr lang="en-US" sz="2000" dirty="0"/>
              <a:t>38 Tribal Grants – 15 States:  Arizona, California, Colorado, Idaho, Kansas, Michigan, Minnesota, Montana,  Nevada, New Mexico, North Dakota, South Dakota, Texas, Wisconsin, Wyoming</a:t>
            </a:r>
          </a:p>
          <a:p>
            <a:r>
              <a:rPr lang="en-US" sz="2000" dirty="0" smtClean="0"/>
              <a:t>Enforcement </a:t>
            </a:r>
            <a:r>
              <a:rPr lang="en-US" sz="2000" dirty="0"/>
              <a:t>Grants:  </a:t>
            </a:r>
          </a:p>
          <a:p>
            <a:pPr lvl="1"/>
            <a:r>
              <a:rPr lang="en-US" sz="2000" dirty="0"/>
              <a:t>Alcohol </a:t>
            </a:r>
            <a:r>
              <a:rPr lang="en-US" sz="2000" dirty="0" smtClean="0"/>
              <a:t>Countermeasures/Speeding/Belt Use </a:t>
            </a:r>
            <a:endParaRPr lang="en-US" sz="2000" dirty="0"/>
          </a:p>
          <a:p>
            <a:pPr lvl="1"/>
            <a:r>
              <a:rPr lang="en-US" sz="2000" dirty="0"/>
              <a:t>Full Time Officers </a:t>
            </a:r>
          </a:p>
          <a:p>
            <a:pPr lvl="1"/>
            <a:r>
              <a:rPr lang="en-US" sz="2000" dirty="0"/>
              <a:t>Overtime grants</a:t>
            </a:r>
          </a:p>
          <a:p>
            <a:pPr lvl="1"/>
            <a:r>
              <a:rPr lang="en-US" sz="2000" dirty="0"/>
              <a:t>Require participation in mobilizations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431"/>
            <a:ext cx="8229600" cy="66875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Program Contact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652"/>
            <a:ext cx="8229600" cy="3212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Lawrence </a:t>
            </a:r>
            <a:r>
              <a:rPr lang="en-US" sz="2400" dirty="0"/>
              <a:t>Robertson– Program Director– </a:t>
            </a:r>
          </a:p>
          <a:p>
            <a:pPr marL="0" indent="0">
              <a:buNone/>
            </a:pPr>
            <a:r>
              <a:rPr lang="en-US" sz="2400" dirty="0" smtClean="0"/>
              <a:t>	BIA </a:t>
            </a:r>
            <a:r>
              <a:rPr lang="en-US" sz="2400" dirty="0"/>
              <a:t>Indian Highway Safety Program</a:t>
            </a:r>
          </a:p>
          <a:p>
            <a:pPr marL="0" indent="0">
              <a:buNone/>
            </a:pPr>
            <a:r>
              <a:rPr lang="en-US" sz="2400" dirty="0" smtClean="0"/>
              <a:t>	1001 </a:t>
            </a:r>
            <a:r>
              <a:rPr lang="en-US" sz="2400" dirty="0"/>
              <a:t>Indian School Road, NW, Suite 251</a:t>
            </a:r>
          </a:p>
          <a:p>
            <a:pPr marL="0" indent="0">
              <a:buNone/>
            </a:pPr>
            <a:r>
              <a:rPr lang="en-US" sz="2400" dirty="0" smtClean="0"/>
              <a:t>	Albuquerque</a:t>
            </a:r>
            <a:r>
              <a:rPr lang="en-US" sz="2400" dirty="0"/>
              <a:t>, New Mexico  </a:t>
            </a:r>
            <a:r>
              <a:rPr lang="en-US" sz="2400" dirty="0" smtClean="0"/>
              <a:t>87104</a:t>
            </a:r>
          </a:p>
          <a:p>
            <a:pPr marL="0" indent="0">
              <a:buNone/>
            </a:pPr>
            <a:r>
              <a:rPr lang="en-US" sz="2400" dirty="0"/>
              <a:t>	lawrence.robertson@bia.gov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Phone:(505</a:t>
            </a:r>
            <a:r>
              <a:rPr lang="en-US" sz="2400" dirty="0"/>
              <a:t>) </a:t>
            </a:r>
            <a:r>
              <a:rPr lang="en-US" sz="2400" dirty="0" smtClean="0"/>
              <a:t>563-3814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6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491</TotalTime>
  <Words>619</Words>
  <Application>Microsoft Office PowerPoint</Application>
  <PresentationFormat>On-screen Show (16:9)</PresentationFormat>
  <Paragraphs>108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Native American/Alaska Native Highway  Safety Program</vt:lpstr>
      <vt:lpstr>Indian State</vt:lpstr>
      <vt:lpstr>Indian State</vt:lpstr>
      <vt:lpstr>IHSP Funding</vt:lpstr>
      <vt:lpstr>BIA Staffing</vt:lpstr>
      <vt:lpstr>IHSP Priority Program Areas</vt:lpstr>
      <vt:lpstr>IHSP Funding Cycle</vt:lpstr>
      <vt:lpstr>FY 2016 Highway Safety Program</vt:lpstr>
      <vt:lpstr>Program Contact Information</vt:lpstr>
      <vt:lpstr>PowerPoint Presentation</vt:lpstr>
      <vt:lpstr>NHTSA Roles and Responsibilities Region 6</vt:lpstr>
      <vt:lpstr>NHTSA Roles and Responsibilities Region 6</vt:lpstr>
      <vt:lpstr>NHTSA Roles and Responsibilities Regions</vt:lpstr>
      <vt:lpstr>Role of State Governments</vt:lpstr>
      <vt:lpstr>Kristen.allen@dot.gov  www.NHTSA.gov  </vt:lpstr>
    </vt:vector>
  </TitlesOfParts>
  <Company>The Tombras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kstone</dc:creator>
  <cp:lastModifiedBy>USDOT_User</cp:lastModifiedBy>
  <cp:revision>45</cp:revision>
  <cp:lastPrinted>2016-09-12T16:47:01Z</cp:lastPrinted>
  <dcterms:created xsi:type="dcterms:W3CDTF">2016-02-23T19:52:48Z</dcterms:created>
  <dcterms:modified xsi:type="dcterms:W3CDTF">2016-09-12T18:55:46Z</dcterms:modified>
</cp:coreProperties>
</file>