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3660" r:id="rId5"/>
  </p:sldMasterIdLst>
  <p:notesMasterIdLst>
    <p:notesMasterId r:id="rId24"/>
  </p:notesMasterIdLst>
  <p:handoutMasterIdLst>
    <p:handoutMasterId r:id="rId25"/>
  </p:handoutMasterIdLst>
  <p:sldIdLst>
    <p:sldId id="278" r:id="rId6"/>
    <p:sldId id="308" r:id="rId7"/>
    <p:sldId id="272" r:id="rId8"/>
    <p:sldId id="332" r:id="rId9"/>
    <p:sldId id="289" r:id="rId10"/>
    <p:sldId id="311" r:id="rId11"/>
    <p:sldId id="330" r:id="rId12"/>
    <p:sldId id="322" r:id="rId13"/>
    <p:sldId id="323" r:id="rId14"/>
    <p:sldId id="324" r:id="rId15"/>
    <p:sldId id="319" r:id="rId16"/>
    <p:sldId id="285" r:id="rId17"/>
    <p:sldId id="262" r:id="rId18"/>
    <p:sldId id="333" r:id="rId19"/>
    <p:sldId id="320" r:id="rId20"/>
    <p:sldId id="287" r:id="rId21"/>
    <p:sldId id="261" r:id="rId22"/>
    <p:sldId id="29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4">
          <p15:clr>
            <a:srgbClr val="A4A3A4"/>
          </p15:clr>
        </p15:guide>
        <p15:guide id="2" pos="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Marie Corbalis" initials="A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3A624"/>
    <a:srgbClr val="FBB233"/>
    <a:srgbClr val="050D32"/>
    <a:srgbClr val="FCB333"/>
    <a:srgbClr val="EC9E30"/>
    <a:srgbClr val="001547"/>
    <a:srgbClr val="1A2240"/>
    <a:srgbClr val="000E22"/>
    <a:srgbClr val="070C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7232" autoAdjust="0"/>
  </p:normalViewPr>
  <p:slideViewPr>
    <p:cSldViewPr snapToGrid="0" snapToObjects="1">
      <p:cViewPr varScale="1">
        <p:scale>
          <a:sx n="70" d="100"/>
          <a:sy n="70" d="100"/>
        </p:scale>
        <p:origin x="525" y="51"/>
      </p:cViewPr>
      <p:guideLst>
        <p:guide orient="horz" pos="884"/>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3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6" rIns="93173" bIns="46586" rtlCol="0"/>
          <a:lstStyle>
            <a:lvl1pPr algn="r">
              <a:defRPr sz="1300"/>
            </a:lvl1pPr>
          </a:lstStyle>
          <a:p>
            <a:fld id="{CB317A21-69D5-8F49-A5B8-3FF255EF30BC}" type="datetime1">
              <a:rPr lang="en-US" smtClean="0"/>
              <a:pPr/>
              <a:t>9/30/2016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6" rIns="93173"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6" rIns="93173" bIns="46586" rtlCol="0" anchor="b"/>
          <a:lstStyle>
            <a:lvl1pPr algn="r">
              <a:defRPr sz="1300"/>
            </a:lvl1pPr>
          </a:lstStyle>
          <a:p>
            <a:fld id="{4110969B-7A2E-7742-A108-EE223064F691}" type="slidenum">
              <a:rPr lang="en-US" smtClean="0"/>
              <a:pPr/>
              <a:t>‹#›</a:t>
            </a:fld>
            <a:endParaRPr lang="en-US"/>
          </a:p>
        </p:txBody>
      </p:sp>
    </p:spTree>
    <p:extLst>
      <p:ext uri="{BB962C8B-B14F-4D97-AF65-F5344CB8AC3E}">
        <p14:creationId xmlns:p14="http://schemas.microsoft.com/office/powerpoint/2010/main" val="3889753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300"/>
            </a:lvl1pPr>
          </a:lstStyle>
          <a:p>
            <a:fld id="{FCBDDD0D-93A3-3F4F-AF8D-DD2000F3421E}" type="datetime1">
              <a:rPr lang="en-US" smtClean="0"/>
              <a:pPr/>
              <a:t>9/30/2016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300"/>
            </a:lvl1pPr>
          </a:lstStyle>
          <a:p>
            <a:fld id="{3F1BE908-3D59-8C4F-AA31-EF0EA33B3EE2}" type="slidenum">
              <a:rPr lang="en-US" smtClean="0"/>
              <a:pPr/>
              <a:t>‹#›</a:t>
            </a:fld>
            <a:endParaRPr lang="en-US"/>
          </a:p>
        </p:txBody>
      </p:sp>
    </p:spTree>
    <p:extLst>
      <p:ext uri="{BB962C8B-B14F-4D97-AF65-F5344CB8AC3E}">
        <p14:creationId xmlns:p14="http://schemas.microsoft.com/office/powerpoint/2010/main" val="12955544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0</a:t>
            </a:fld>
            <a:endParaRPr lang="en-US"/>
          </a:p>
        </p:txBody>
      </p:sp>
    </p:spTree>
    <p:extLst>
      <p:ext uri="{BB962C8B-B14F-4D97-AF65-F5344CB8AC3E}">
        <p14:creationId xmlns:p14="http://schemas.microsoft.com/office/powerpoint/2010/main" val="206695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1166" indent="-291166">
              <a:buFont typeface="Arial" panose="020B0604020202020204" pitchFamily="34" charset="0"/>
              <a:buChar char="•"/>
            </a:pPr>
            <a:r>
              <a:rPr lang="en-US" b="1" dirty="0" smtClean="0"/>
              <a:t>Get Road Smart – </a:t>
            </a:r>
            <a:r>
              <a:rPr lang="en-US" b="0" dirty="0" smtClean="0"/>
              <a:t>Promotes safety compliance to help keep our Nation’s roadways safer</a:t>
            </a:r>
            <a:r>
              <a:rPr lang="en-US" b="0" baseline="0" dirty="0" smtClean="0"/>
              <a:t> for everyone.</a:t>
            </a:r>
            <a:endParaRPr lang="en-US" b="0" dirty="0" smtClean="0"/>
          </a:p>
          <a:p>
            <a:pPr marL="291166" indent="-291166">
              <a:buFont typeface="Arial" panose="020B0604020202020204" pitchFamily="34" charset="0"/>
              <a:buChar char="•"/>
            </a:pPr>
            <a:r>
              <a:rPr lang="en-US" b="1" dirty="0" smtClean="0"/>
              <a:t>Look Before You Book </a:t>
            </a:r>
            <a:r>
              <a:rPr lang="en-US" dirty="0" smtClean="0"/>
              <a:t>— Helps travel planners and bus passengers learn about  bus safety and research bus company performance history online or through a convenient mobile app.</a:t>
            </a:r>
          </a:p>
          <a:p>
            <a:pPr marL="291166" indent="-291166">
              <a:buFont typeface="Arial" panose="020B0604020202020204" pitchFamily="34" charset="0"/>
              <a:buChar char="•"/>
            </a:pPr>
            <a:r>
              <a:rPr lang="en-US" b="1" dirty="0" smtClean="0"/>
              <a:t>Protect Your  Move </a:t>
            </a:r>
            <a:r>
              <a:rPr lang="en-US" dirty="0" smtClean="0"/>
              <a:t>— Educates consumers  on moving fraud and how to research interstate moving companies using FMCSA resources.</a:t>
            </a:r>
          </a:p>
          <a:p>
            <a:pPr marL="174699" indent="-174699">
              <a:buFont typeface="Arial" panose="020B0604020202020204" pitchFamily="34" charset="0"/>
              <a:buChar char="•"/>
            </a:pPr>
            <a:r>
              <a:rPr lang="en-US" b="1" dirty="0" err="1" smtClean="0"/>
              <a:t>LadderStep</a:t>
            </a:r>
            <a:r>
              <a:rPr lang="en-US" b="1" dirty="0" smtClean="0"/>
              <a:t>: </a:t>
            </a:r>
            <a:r>
              <a:rPr lang="en-US" dirty="0"/>
              <a:t>Ladders of Opportunity – or Ladder Step. Secretary Foxx is leading this USDOT effort to work on transportation projects to lift up citizens by improving local infrastructure to provide underserved communities with reliable and affordable connections to employment and education.   Seven U.S. cities are participating, including Richmond, Atlanta, Baltimore, Indianapolis, Baton Rouge, Charlotte, and Phoenix. </a:t>
            </a:r>
          </a:p>
        </p:txBody>
      </p:sp>
      <p:sp>
        <p:nvSpPr>
          <p:cNvPr id="4" name="Slide Number Placeholder 3"/>
          <p:cNvSpPr>
            <a:spLocks noGrp="1"/>
          </p:cNvSpPr>
          <p:nvPr>
            <p:ph type="sldNum" sz="quarter" idx="10"/>
          </p:nvPr>
        </p:nvSpPr>
        <p:spPr/>
        <p:txBody>
          <a:bodyPr/>
          <a:lstStyle/>
          <a:p>
            <a:fld id="{3F1BE908-3D59-8C4F-AA31-EF0EA33B3EE2}" type="slidenum">
              <a:rPr lang="en-US" smtClean="0"/>
              <a:pPr/>
              <a:t>16</a:t>
            </a:fld>
            <a:endParaRPr lang="en-US"/>
          </a:p>
        </p:txBody>
      </p:sp>
    </p:spTree>
    <p:extLst>
      <p:ext uri="{BB962C8B-B14F-4D97-AF65-F5344CB8AC3E}">
        <p14:creationId xmlns:p14="http://schemas.microsoft.com/office/powerpoint/2010/main" val="90486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1</a:t>
            </a:fld>
            <a:endParaRPr lang="en-US"/>
          </a:p>
        </p:txBody>
      </p:sp>
    </p:spTree>
    <p:extLst>
      <p:ext uri="{BB962C8B-B14F-4D97-AF65-F5344CB8AC3E}">
        <p14:creationId xmlns:p14="http://schemas.microsoft.com/office/powerpoint/2010/main" val="370916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2</a:t>
            </a:fld>
            <a:endParaRPr lang="en-US"/>
          </a:p>
        </p:txBody>
      </p:sp>
    </p:spTree>
    <p:extLst>
      <p:ext uri="{BB962C8B-B14F-4D97-AF65-F5344CB8AC3E}">
        <p14:creationId xmlns:p14="http://schemas.microsoft.com/office/powerpoint/2010/main" val="323298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3</a:t>
            </a:fld>
            <a:endParaRPr lang="en-US"/>
          </a:p>
        </p:txBody>
      </p:sp>
    </p:spTree>
    <p:extLst>
      <p:ext uri="{BB962C8B-B14F-4D97-AF65-F5344CB8AC3E}">
        <p14:creationId xmlns:p14="http://schemas.microsoft.com/office/powerpoint/2010/main" val="334422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ways we effectively partner with our stakeholders. </a:t>
            </a:r>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4</a:t>
            </a:fld>
            <a:endParaRPr lang="en-US"/>
          </a:p>
        </p:txBody>
      </p:sp>
    </p:spTree>
    <p:extLst>
      <p:ext uri="{BB962C8B-B14F-4D97-AF65-F5344CB8AC3E}">
        <p14:creationId xmlns:p14="http://schemas.microsoft.com/office/powerpoint/2010/main" val="20951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5</a:t>
            </a:fld>
            <a:endParaRPr lang="en-US"/>
          </a:p>
        </p:txBody>
      </p:sp>
    </p:spTree>
    <p:extLst>
      <p:ext uri="{BB962C8B-B14F-4D97-AF65-F5344CB8AC3E}">
        <p14:creationId xmlns:p14="http://schemas.microsoft.com/office/powerpoint/2010/main" val="367416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6</a:t>
            </a:fld>
            <a:endParaRPr lang="en-US"/>
          </a:p>
        </p:txBody>
      </p:sp>
    </p:spTree>
    <p:extLst>
      <p:ext uri="{BB962C8B-B14F-4D97-AF65-F5344CB8AC3E}">
        <p14:creationId xmlns:p14="http://schemas.microsoft.com/office/powerpoint/2010/main" val="360436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12</a:t>
            </a:fld>
            <a:endParaRPr lang="en-US"/>
          </a:p>
        </p:txBody>
      </p:sp>
    </p:spTree>
    <p:extLst>
      <p:ext uri="{BB962C8B-B14F-4D97-AF65-F5344CB8AC3E}">
        <p14:creationId xmlns:p14="http://schemas.microsoft.com/office/powerpoint/2010/main" val="254573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13</a:t>
            </a:fld>
            <a:endParaRPr lang="en-US"/>
          </a:p>
        </p:txBody>
      </p:sp>
    </p:spTree>
    <p:extLst>
      <p:ext uri="{BB962C8B-B14F-4D97-AF65-F5344CB8AC3E}">
        <p14:creationId xmlns:p14="http://schemas.microsoft.com/office/powerpoint/2010/main" val="363879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Volumes/Obey_Data/Google%20Drive/GRS%20CSA/GRS%20Powerpoint%202014/Powerpoint%20Build/Assets/grs_pp_jpg_header.jpg"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Obey_Data/Google%20Drive/GRS%20CSA/GRS%20Powerpoint%202014/Powerpoint%20Build/Assets/grs_pp_jpg_header.jpg"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Blank - No Page Numb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31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9D67-2BE2-D742-87F7-8757EE8B06F3}" type="datetime1">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26916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CD55D-43C4-094F-9955-0B1879E1F31D}" type="datetime1">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17451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41F4C-F9B3-4142-B068-8844C7FAB98F}"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414511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7566C6-8DE3-3946-B959-29EE8DA063C6}"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24437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62D2C-478D-4F4D-A232-82FF99051F09}"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69621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7F38B-7D5B-7041-BAF0-C76E9A5E843C}"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161865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1571E-77D1-BA4D-A6FE-BC01AC587C85}"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301145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B42D-AEDF-5041-99D5-3B0B6772EF46}" type="datetime1">
              <a:rPr lang="en-US" smtClean="0"/>
              <a:pPr/>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1500296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1DA2B-3A44-0D4C-82CE-F7E26065E288}" type="datetime1">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4159056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BA18A-930C-DB49-885B-73789F6D4047}" type="datetime1">
              <a:rPr lang="en-US" smtClean="0"/>
              <a:pPr/>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69560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in Blank">
    <p:spTree>
      <p:nvGrpSpPr>
        <p:cNvPr id="1" name=""/>
        <p:cNvGrpSpPr/>
        <p:nvPr/>
      </p:nvGrpSpPr>
      <p:grpSpPr>
        <a:xfrm>
          <a:off x="0" y="0"/>
          <a:ext cx="0" cy="0"/>
          <a:chOff x="0" y="0"/>
          <a:chExt cx="0" cy="0"/>
        </a:xfrm>
      </p:grpSpPr>
      <p:pic>
        <p:nvPicPr>
          <p:cNvPr id="2" name="grs_pp_jpg_header.jpg" descr="/Volumes/Obey_Data/Google Drive/GRS CSA/GRS Powerpoint 2014/Powerpoint Build/Assets/grs_pp_jpg_header.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920496"/>
          </a:xfrm>
          <a:prstGeom prst="rect">
            <a:avLst/>
          </a:prstGeom>
        </p:spPr>
      </p:pic>
      <p:sp>
        <p:nvSpPr>
          <p:cNvPr id="5" name="Slide Number Placeholder 4"/>
          <p:cNvSpPr>
            <a:spLocks noGrp="1"/>
          </p:cNvSpPr>
          <p:nvPr>
            <p:ph type="sldNum" sz="quarter" idx="12"/>
          </p:nvPr>
        </p:nvSpPr>
        <p:spPr>
          <a:xfrm>
            <a:off x="368811" y="6356350"/>
            <a:ext cx="2133600" cy="365125"/>
          </a:xfrm>
        </p:spPr>
        <p:txBody>
          <a:bodyPr/>
          <a:lstStyle>
            <a:lvl1pPr algn="l">
              <a:defRPr sz="1100">
                <a:latin typeface="Arial"/>
                <a:cs typeface="Arial"/>
              </a:defRPr>
            </a:lvl1pPr>
          </a:lstStyle>
          <a:p>
            <a:fld id="{DDD7885D-4469-7F4F-9B60-81901A7EFC17}" type="slidenum">
              <a:rPr lang="en-US" smtClean="0"/>
              <a:pPr/>
              <a:t>‹#›</a:t>
            </a:fld>
            <a:endParaRPr lang="en-US" dirty="0"/>
          </a:p>
        </p:txBody>
      </p:sp>
    </p:spTree>
    <p:extLst>
      <p:ext uri="{BB962C8B-B14F-4D97-AF65-F5344CB8AC3E}">
        <p14:creationId xmlns:p14="http://schemas.microsoft.com/office/powerpoint/2010/main" val="3019511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E56502-6737-B34A-9900-79D4B9E92C97}" type="datetime1">
              <a:rPr lang="en-US" smtClean="0"/>
              <a:pPr/>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352697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D957E-B5F2-CB44-9FCF-6D98E336EC7D}" type="datetime1">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175904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A1AC6-613D-6541-A637-6065FEDC5088}" type="datetime1">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3034196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9DE39-5A8C-6442-8CD9-DD8654A8D096}"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3796646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5B553-5EDD-6F46-A6FE-57767D584E37}"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405239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Bullet List">
    <p:spTree>
      <p:nvGrpSpPr>
        <p:cNvPr id="1" name=""/>
        <p:cNvGrpSpPr/>
        <p:nvPr/>
      </p:nvGrpSpPr>
      <p:grpSpPr>
        <a:xfrm>
          <a:off x="0" y="0"/>
          <a:ext cx="0" cy="0"/>
          <a:chOff x="0" y="0"/>
          <a:chExt cx="0" cy="0"/>
        </a:xfrm>
      </p:grpSpPr>
      <p:pic>
        <p:nvPicPr>
          <p:cNvPr id="6" name="grs_pp_jpg_header.jpg" descr="/Volumes/Obey_Data/Google Drive/GRS CSA/GRS Powerpoint 2014/Powerpoint Build/Assets/grs_pp_jpg_header.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920496"/>
          </a:xfrm>
          <a:prstGeom prst="rect">
            <a:avLst/>
          </a:prstGeom>
        </p:spPr>
      </p:pic>
      <p:sp>
        <p:nvSpPr>
          <p:cNvPr id="5" name="Slide Number Placeholder 4"/>
          <p:cNvSpPr>
            <a:spLocks noGrp="1"/>
          </p:cNvSpPr>
          <p:nvPr>
            <p:ph type="sldNum" sz="quarter" idx="12"/>
          </p:nvPr>
        </p:nvSpPr>
        <p:spPr>
          <a:xfrm>
            <a:off x="368811" y="6363777"/>
            <a:ext cx="2133600" cy="365125"/>
          </a:xfrm>
        </p:spPr>
        <p:txBody>
          <a:bodyPr/>
          <a:lstStyle>
            <a:lvl1pPr algn="l">
              <a:defRPr sz="1100">
                <a:latin typeface="Arial"/>
                <a:cs typeface="Arial"/>
              </a:defRPr>
            </a:lvl1pPr>
          </a:lstStyle>
          <a:p>
            <a:fld id="{DDD7885D-4469-7F4F-9B60-81901A7EFC17}" type="slidenum">
              <a:rPr lang="en-US" smtClean="0"/>
              <a:pPr/>
              <a:t>‹#›</a:t>
            </a:fld>
            <a:endParaRPr lang="en-US" dirty="0"/>
          </a:p>
        </p:txBody>
      </p:sp>
      <p:sp>
        <p:nvSpPr>
          <p:cNvPr id="10" name="Content Placeholder 9"/>
          <p:cNvSpPr>
            <a:spLocks noGrp="1"/>
          </p:cNvSpPr>
          <p:nvPr>
            <p:ph sz="quarter" idx="13"/>
          </p:nvPr>
        </p:nvSpPr>
        <p:spPr>
          <a:xfrm>
            <a:off x="375503" y="2376685"/>
            <a:ext cx="6308725" cy="3238500"/>
          </a:xfrm>
        </p:spPr>
        <p:txBody>
          <a:bodyPr>
            <a:normAutofit/>
          </a:bodyPr>
          <a:lstStyle>
            <a:lvl1pPr>
              <a:lnSpc>
                <a:spcPts val="2100"/>
              </a:lnSpc>
              <a:spcBef>
                <a:spcPts val="0"/>
              </a:spcBef>
              <a:spcAft>
                <a:spcPts val="960"/>
              </a:spcAft>
              <a:defRPr sz="1500">
                <a:solidFill>
                  <a:srgbClr val="6F6F74"/>
                </a:solidFill>
                <a:latin typeface="Arial"/>
              </a:defRPr>
            </a:lvl1pPr>
          </a:lstStyle>
          <a:p>
            <a:pPr lvl="0"/>
            <a:r>
              <a:rPr lang="en-US" dirty="0" smtClean="0"/>
              <a:t>Click to edit Master text styles</a:t>
            </a:r>
          </a:p>
        </p:txBody>
      </p:sp>
      <p:sp>
        <p:nvSpPr>
          <p:cNvPr id="12" name="Content Placeholder 11"/>
          <p:cNvSpPr>
            <a:spLocks noGrp="1"/>
          </p:cNvSpPr>
          <p:nvPr>
            <p:ph sz="quarter" idx="14"/>
          </p:nvPr>
        </p:nvSpPr>
        <p:spPr>
          <a:xfrm>
            <a:off x="376238" y="1239558"/>
            <a:ext cx="8150225" cy="1092200"/>
          </a:xfrm>
        </p:spPr>
        <p:txBody>
          <a:bodyPr>
            <a:noAutofit/>
          </a:bodyPr>
          <a:lstStyle>
            <a:lvl1pPr marL="0" indent="0">
              <a:lnSpc>
                <a:spcPts val="3200"/>
              </a:lnSpc>
              <a:spcBef>
                <a:spcPts val="0"/>
              </a:spcBef>
              <a:spcAft>
                <a:spcPts val="1800"/>
              </a:spcAft>
              <a:buNone/>
              <a:defRPr sz="2800" b="1" i="0" spc="-40">
                <a:solidFill>
                  <a:srgbClr val="001547"/>
                </a:solidFill>
                <a:latin typeface="Arial"/>
                <a:cs typeface="Arial"/>
              </a:defRPr>
            </a:lvl1pPr>
          </a:lstStyle>
          <a:p>
            <a:pPr lvl="0"/>
            <a:r>
              <a:rPr lang="en-US" dirty="0" smtClean="0"/>
              <a:t>Click to edit Master text style</a:t>
            </a:r>
          </a:p>
        </p:txBody>
      </p:sp>
    </p:spTree>
    <p:extLst>
      <p:ext uri="{BB962C8B-B14F-4D97-AF65-F5344CB8AC3E}">
        <p14:creationId xmlns:p14="http://schemas.microsoft.com/office/powerpoint/2010/main" val="348250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99039-816A-7F40-A944-61D3A828003F}"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08545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3BF6E-39BD-B24D-916E-1A949C419D10}"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223698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CCA80A-933E-2C48-8976-B0D3D2439AF5}" type="datetime1">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12977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5B29B-65FF-5F4F-8301-1D9E251AFB40}" type="datetime1">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76764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1BFE3E-9647-804F-B166-B6B7CCA6AC94}" type="datetime1">
              <a:rPr lang="en-US" smtClean="0"/>
              <a:pPr/>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414989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13217-22C8-2443-96D5-88D1949206A8}" type="datetime1">
              <a:rPr lang="en-US" smtClean="0"/>
              <a:pPr/>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98489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B7EC6-6EDB-EA49-A2B8-9C62D254E9CB}" type="datetime1">
              <a:rPr lang="en-US" smtClean="0"/>
              <a:pPr/>
              <a:t>9/30/2016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A624C-6717-3745-80D0-E791D5907AEE}" type="slidenum">
              <a:rPr lang="en-US" smtClean="0"/>
              <a:pPr/>
              <a:t>‹#›</a:t>
            </a:fld>
            <a:endParaRPr lang="en-US"/>
          </a:p>
        </p:txBody>
      </p:sp>
    </p:spTree>
    <p:extLst>
      <p:ext uri="{BB962C8B-B14F-4D97-AF65-F5344CB8AC3E}">
        <p14:creationId xmlns:p14="http://schemas.microsoft.com/office/powerpoint/2010/main" val="448266981"/>
      </p:ext>
    </p:extLst>
  </p:cSld>
  <p:clrMap bg1="lt1" tx1="dk1" bg2="lt2" tx2="dk2" accent1="accent1" accent2="accent2" accent3="accent3" accent4="accent4" accent5="accent5" accent6="accent6" hlink="hlink" folHlink="folHlink"/>
  <p:sldLayoutIdLst>
    <p:sldLayoutId id="2147483673" r:id="rId1"/>
    <p:sldLayoutId id="2147483655" r:id="rId2"/>
    <p:sldLayoutId id="2147483672"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017F0-D65D-2843-8D55-7D4DAA53E577}" type="datetime1">
              <a:rPr lang="en-US" smtClean="0"/>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7885D-4469-7F4F-9B60-81901A7EFC17}" type="slidenum">
              <a:rPr lang="en-US" smtClean="0"/>
              <a:pPr/>
              <a:t>‹#›</a:t>
            </a:fld>
            <a:endParaRPr lang="en-US"/>
          </a:p>
        </p:txBody>
      </p:sp>
    </p:spTree>
    <p:extLst>
      <p:ext uri="{BB962C8B-B14F-4D97-AF65-F5344CB8AC3E}">
        <p14:creationId xmlns:p14="http://schemas.microsoft.com/office/powerpoint/2010/main" val="217707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4" r:id="rId5"/>
    <p:sldLayoutId id="2147483665" r:id="rId6"/>
    <p:sldLayoutId id="2147483666"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fmcsa.dot.gov/"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jpg"/><Relationship Id="rId7" Type="http://schemas.openxmlformats.org/officeDocument/2006/relationships/image" Target="file://localhost/Volumes/Obey_Data/Google%20Drive/GRS%20CSA/GRS%20Powerpoint%202014/Powerpoint%20Build/Assets/brochure.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mailto:gabrielle.hopkins@dot.gov" TargetMode="External"/><Relationship Id="rId2" Type="http://schemas.openxmlformats.org/officeDocument/2006/relationships/hyperlink" Target="mailto:ed.gilman@dot.gov"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www.facebook.com/FMCSA" TargetMode="External"/><Relationship Id="rId4" Type="http://schemas.openxmlformats.org/officeDocument/2006/relationships/hyperlink" Target="http://www.fmcsa.do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file://localhost/Volumes/Obey_Data/Google%20Drive/GRS%20CSA/GRS%20Powerpoint%202014/Powerpoint%20Build/Assets/10760-040(e)_silo.jpg"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A624"/>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335" y="162271"/>
            <a:ext cx="2456597" cy="7058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714700"/>
          </a:xfrm>
          <a:prstGeom prst="rect">
            <a:avLst/>
          </a:prstGeom>
        </p:spPr>
      </p:pic>
      <p:sp>
        <p:nvSpPr>
          <p:cNvPr id="7" name="TextBox 6"/>
          <p:cNvSpPr txBox="1"/>
          <p:nvPr/>
        </p:nvSpPr>
        <p:spPr>
          <a:xfrm>
            <a:off x="321224" y="2584779"/>
            <a:ext cx="8365072" cy="4067780"/>
          </a:xfrm>
          <a:prstGeom prst="rect">
            <a:avLst/>
          </a:prstGeom>
          <a:noFill/>
        </p:spPr>
        <p:txBody>
          <a:bodyPr wrap="square" rtlCol="0">
            <a:spAutoFit/>
          </a:bodyPr>
          <a:lstStyle/>
          <a:p>
            <a:pPr algn="ctr">
              <a:lnSpc>
                <a:spcPts val="6200"/>
              </a:lnSpc>
            </a:pPr>
            <a:r>
              <a:rPr lang="en-US" sz="7500" b="1" spc="-140" dirty="0" smtClean="0">
                <a:solidFill>
                  <a:srgbClr val="FBB233"/>
                </a:solidFill>
                <a:latin typeface="Arial"/>
                <a:cs typeface="Arial"/>
              </a:rPr>
              <a:t>FMCSA</a:t>
            </a:r>
            <a:r>
              <a:rPr lang="en-US" sz="7500" b="1" spc="-140" dirty="0" smtClean="0">
                <a:solidFill>
                  <a:srgbClr val="001547"/>
                </a:solidFill>
                <a:latin typeface="Arial"/>
                <a:cs typeface="Arial"/>
              </a:rPr>
              <a:t> </a:t>
            </a:r>
            <a:r>
              <a:rPr lang="en-US" sz="7500" b="1" spc="-140" dirty="0" smtClean="0">
                <a:solidFill>
                  <a:schemeClr val="bg1"/>
                </a:solidFill>
                <a:effectLst>
                  <a:outerShdw blurRad="38100" dist="38100" dir="2700000" algn="tl">
                    <a:srgbClr val="000000">
                      <a:alpha val="43137"/>
                    </a:srgbClr>
                  </a:outerShdw>
                </a:effectLst>
                <a:latin typeface="Arial"/>
                <a:cs typeface="Arial"/>
              </a:rPr>
              <a:t>101</a:t>
            </a:r>
          </a:p>
          <a:p>
            <a:pPr algn="ctr">
              <a:lnSpc>
                <a:spcPts val="6200"/>
              </a:lnSpc>
            </a:pPr>
            <a:endParaRPr lang="en-US" sz="7500" b="1" spc="-140" dirty="0">
              <a:solidFill>
                <a:schemeClr val="bg1"/>
              </a:solidFill>
              <a:effectLst>
                <a:outerShdw blurRad="38100" dist="38100" dir="2700000" algn="tl">
                  <a:srgbClr val="000000">
                    <a:alpha val="43137"/>
                  </a:srgbClr>
                </a:outerShdw>
              </a:effectLst>
              <a:latin typeface="Arial"/>
              <a:cs typeface="Arial"/>
            </a:endParaRPr>
          </a:p>
          <a:p>
            <a:pPr algn="ctr">
              <a:lnSpc>
                <a:spcPts val="6200"/>
              </a:lnSpc>
            </a:pPr>
            <a:r>
              <a:rPr lang="en-US" sz="3600" b="1" spc="-140" dirty="0" smtClean="0">
                <a:solidFill>
                  <a:schemeClr val="bg1"/>
                </a:solidFill>
                <a:effectLst>
                  <a:outerShdw blurRad="38100" dist="38100" dir="2700000" algn="tl">
                    <a:srgbClr val="000000">
                      <a:alpha val="43137"/>
                    </a:srgbClr>
                  </a:outerShdw>
                </a:effectLst>
                <a:latin typeface="Arial"/>
                <a:cs typeface="Arial"/>
              </a:rPr>
              <a:t>Robert W. Miller</a:t>
            </a:r>
          </a:p>
          <a:p>
            <a:pPr algn="ctr">
              <a:lnSpc>
                <a:spcPts val="6200"/>
              </a:lnSpc>
            </a:pPr>
            <a:r>
              <a:rPr lang="en-US" sz="3600" b="1" spc="-140" dirty="0" smtClean="0">
                <a:solidFill>
                  <a:schemeClr val="bg1"/>
                </a:solidFill>
                <a:effectLst>
                  <a:outerShdw blurRad="38100" dist="38100" dir="2700000" algn="tl">
                    <a:srgbClr val="000000">
                      <a:alpha val="43137"/>
                    </a:srgbClr>
                  </a:outerShdw>
                </a:effectLst>
                <a:latin typeface="Arial"/>
                <a:cs typeface="Arial"/>
              </a:rPr>
              <a:t>Director, Office of Policy, Strategic Planning &amp; Regulations</a:t>
            </a:r>
          </a:p>
        </p:txBody>
      </p:sp>
    </p:spTree>
    <p:extLst>
      <p:ext uri="{BB962C8B-B14F-4D97-AF65-F5344CB8AC3E}">
        <p14:creationId xmlns:p14="http://schemas.microsoft.com/office/powerpoint/2010/main" val="2947936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9</a:t>
            </a:fld>
            <a:endParaRPr lang="en-US" dirty="0"/>
          </a:p>
        </p:txBody>
      </p:sp>
      <p:sp>
        <p:nvSpPr>
          <p:cNvPr id="3" name="Rectangle 2"/>
          <p:cNvSpPr/>
          <p:nvPr/>
        </p:nvSpPr>
        <p:spPr>
          <a:xfrm>
            <a:off x="368810" y="1681135"/>
            <a:ext cx="8546589" cy="5078313"/>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808080"/>
                </a:solidFill>
                <a:latin typeface="Arial" panose="020B0604020202020204" pitchFamily="34" charset="0"/>
                <a:cs typeface="Arial" panose="020B0604020202020204" pitchFamily="34" charset="0"/>
              </a:rPr>
              <a:t>Organizes data into </a:t>
            </a:r>
            <a:r>
              <a:rPr lang="en-US" sz="2400" dirty="0" smtClean="0">
                <a:solidFill>
                  <a:srgbClr val="808080"/>
                </a:solidFill>
                <a:latin typeface="Arial" panose="020B0604020202020204" pitchFamily="34" charset="0"/>
                <a:cs typeface="Arial" panose="020B0604020202020204" pitchFamily="34" charset="0"/>
              </a:rPr>
              <a:t>7 </a:t>
            </a:r>
            <a:r>
              <a:rPr lang="en-US" sz="2400" dirty="0">
                <a:solidFill>
                  <a:srgbClr val="808080"/>
                </a:solidFill>
                <a:latin typeface="Arial" panose="020B0604020202020204" pitchFamily="34" charset="0"/>
                <a:cs typeface="Arial" panose="020B0604020202020204" pitchFamily="34" charset="0"/>
              </a:rPr>
              <a:t>categories called </a:t>
            </a:r>
            <a:r>
              <a:rPr lang="en-US" sz="2400" b="1" dirty="0">
                <a:latin typeface="Arial" panose="020B0604020202020204" pitchFamily="34" charset="0"/>
                <a:cs typeface="Arial" panose="020B0604020202020204" pitchFamily="34" charset="0"/>
              </a:rPr>
              <a:t>B</a:t>
            </a:r>
            <a:r>
              <a:rPr lang="en-US" sz="2400" dirty="0">
                <a:solidFill>
                  <a:srgbClr val="808080"/>
                </a:solidFill>
                <a:latin typeface="Arial" panose="020B0604020202020204" pitchFamily="34" charset="0"/>
                <a:cs typeface="Arial" panose="020B0604020202020204" pitchFamily="34" charset="0"/>
              </a:rPr>
              <a:t>ehavior </a:t>
            </a:r>
            <a:r>
              <a:rPr lang="en-US" sz="2400" b="1" dirty="0">
                <a:latin typeface="Arial" panose="020B0604020202020204" pitchFamily="34" charset="0"/>
                <a:cs typeface="Arial" panose="020B0604020202020204" pitchFamily="34" charset="0"/>
              </a:rPr>
              <a:t>A</a:t>
            </a:r>
            <a:r>
              <a:rPr lang="en-US" sz="2400" dirty="0">
                <a:solidFill>
                  <a:srgbClr val="808080"/>
                </a:solidFill>
                <a:latin typeface="Arial" panose="020B0604020202020204" pitchFamily="34" charset="0"/>
                <a:cs typeface="Arial" panose="020B0604020202020204" pitchFamily="34" charset="0"/>
              </a:rPr>
              <a:t>nalysis and </a:t>
            </a:r>
            <a:r>
              <a:rPr lang="en-US" sz="2400" b="1" dirty="0">
                <a:latin typeface="Arial" panose="020B0604020202020204" pitchFamily="34" charset="0"/>
                <a:cs typeface="Arial" panose="020B0604020202020204" pitchFamily="34" charset="0"/>
              </a:rPr>
              <a:t>S</a:t>
            </a:r>
            <a:r>
              <a:rPr lang="en-US" sz="2400" dirty="0">
                <a:solidFill>
                  <a:srgbClr val="808080"/>
                </a:solidFill>
                <a:latin typeface="Arial" panose="020B0604020202020204" pitchFamily="34" charset="0"/>
                <a:cs typeface="Arial" panose="020B0604020202020204" pitchFamily="34" charset="0"/>
              </a:rPr>
              <a:t>afety </a:t>
            </a:r>
            <a:r>
              <a:rPr lang="en-US" sz="2400" b="1" dirty="0">
                <a:latin typeface="Arial" panose="020B0604020202020204" pitchFamily="34" charset="0"/>
                <a:cs typeface="Arial" panose="020B0604020202020204" pitchFamily="34" charset="0"/>
              </a:rPr>
              <a:t>I</a:t>
            </a:r>
            <a:r>
              <a:rPr lang="en-US" sz="2400" dirty="0">
                <a:solidFill>
                  <a:srgbClr val="808080"/>
                </a:solidFill>
                <a:latin typeface="Arial" panose="020B0604020202020204" pitchFamily="34" charset="0"/>
                <a:cs typeface="Arial" panose="020B0604020202020204" pitchFamily="34" charset="0"/>
              </a:rPr>
              <a:t>mprovement </a:t>
            </a:r>
            <a:r>
              <a:rPr lang="en-US" sz="2400" b="1" dirty="0">
                <a:latin typeface="Arial" panose="020B0604020202020204" pitchFamily="34" charset="0"/>
                <a:cs typeface="Arial" panose="020B0604020202020204" pitchFamily="34" charset="0"/>
              </a:rPr>
              <a:t>C</a:t>
            </a:r>
            <a:r>
              <a:rPr lang="en-US" sz="2400" dirty="0">
                <a:solidFill>
                  <a:srgbClr val="808080"/>
                </a:solidFill>
                <a:latin typeface="Arial" panose="020B0604020202020204" pitchFamily="34" charset="0"/>
                <a:cs typeface="Arial" panose="020B0604020202020204" pitchFamily="34" charset="0"/>
              </a:rPr>
              <a:t>ategories (</a:t>
            </a:r>
            <a:r>
              <a:rPr lang="en-US" sz="2400" b="1" dirty="0">
                <a:latin typeface="Arial" panose="020B0604020202020204" pitchFamily="34" charset="0"/>
                <a:cs typeface="Arial" panose="020B0604020202020204" pitchFamily="34" charset="0"/>
              </a:rPr>
              <a:t>BASIC</a:t>
            </a:r>
            <a:r>
              <a:rPr lang="en-US" sz="2400" b="1" dirty="0">
                <a:solidFill>
                  <a:srgbClr val="808080"/>
                </a:solidFill>
                <a:latin typeface="Arial" panose="020B0604020202020204" pitchFamily="34" charset="0"/>
                <a:cs typeface="Arial" panose="020B0604020202020204" pitchFamily="34" charset="0"/>
              </a:rPr>
              <a:t>s</a:t>
            </a:r>
            <a:r>
              <a:rPr lang="en-US" sz="2400" dirty="0" smtClean="0">
                <a:solidFill>
                  <a:srgbClr val="808080"/>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Unsafe Driving</a:t>
            </a:r>
          </a:p>
          <a:p>
            <a:pPr marL="742950" lvl="1"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Hours of Service Compliance</a:t>
            </a:r>
          </a:p>
          <a:p>
            <a:pPr marL="742950" lvl="1"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Vehicle Maintenance</a:t>
            </a:r>
          </a:p>
          <a:p>
            <a:pPr marL="742950" lvl="1"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Driver Fitness</a:t>
            </a:r>
          </a:p>
          <a:p>
            <a:pPr marL="742950" lvl="1"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Controlled Substances &amp; Alcohol</a:t>
            </a:r>
          </a:p>
          <a:p>
            <a:pPr marL="742950" lvl="1"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Hazardous Materials Compliance </a:t>
            </a:r>
          </a:p>
          <a:p>
            <a:pPr marL="742950" lvl="1"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Crash Indicator</a:t>
            </a:r>
            <a:endParaRPr lang="en-US" dirty="0">
              <a:solidFill>
                <a:srgbClr val="80808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80808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808080"/>
                </a:solidFill>
                <a:latin typeface="Arial" panose="020B0604020202020204" pitchFamily="34" charset="0"/>
                <a:cs typeface="Arial" panose="020B0604020202020204" pitchFamily="34" charset="0"/>
              </a:rPr>
              <a:t>Prioritizes and identifies carriers for interventions (e.g., warning letters, </a:t>
            </a:r>
            <a:r>
              <a:rPr lang="en-US" sz="2400" dirty="0" smtClean="0">
                <a:solidFill>
                  <a:srgbClr val="808080"/>
                </a:solidFill>
                <a:latin typeface="Arial" panose="020B0604020202020204" pitchFamily="34" charset="0"/>
                <a:cs typeface="Arial" panose="020B0604020202020204" pitchFamily="34" charset="0"/>
              </a:rPr>
              <a:t>inspections, investigations, enforcement)</a:t>
            </a:r>
          </a:p>
          <a:p>
            <a:pPr marL="285750" indent="-285750">
              <a:buFont typeface="Arial" panose="020B0604020202020204" pitchFamily="34" charset="0"/>
              <a:buChar char="•"/>
            </a:pPr>
            <a:endParaRPr lang="en-US" dirty="0">
              <a:solidFill>
                <a:srgbClr val="80808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808080"/>
                </a:solidFill>
                <a:latin typeface="Arial" panose="020B0604020202020204" pitchFamily="34" charset="0"/>
                <a:cs typeface="Arial" panose="020B0604020202020204" pitchFamily="34" charset="0"/>
              </a:rPr>
              <a:t>Monthly updates based on the prior 24 months of data (weighted based on severity and when events occurred</a:t>
            </a:r>
            <a:r>
              <a:rPr lang="en-US" sz="2400" dirty="0" smtClean="0">
                <a:solidFill>
                  <a:srgbClr val="808080"/>
                </a:solidFill>
                <a:latin typeface="Arial" panose="020B0604020202020204" pitchFamily="34" charset="0"/>
                <a:cs typeface="Arial" panose="020B0604020202020204" pitchFamily="34" charset="0"/>
              </a:rPr>
              <a:t>)</a:t>
            </a:r>
          </a:p>
          <a:p>
            <a:endParaRPr lang="en-US" dirty="0">
              <a:solidFill>
                <a:srgbClr val="808080"/>
              </a:solidFill>
              <a:latin typeface="Arial" panose="020B0604020202020204" pitchFamily="34" charset="0"/>
              <a:cs typeface="Arial" panose="020B0604020202020204" pitchFamily="34" charset="0"/>
            </a:endParaRPr>
          </a:p>
        </p:txBody>
      </p:sp>
      <p:sp>
        <p:nvSpPr>
          <p:cNvPr id="4" name="Title 2"/>
          <p:cNvSpPr txBox="1">
            <a:spLocks/>
          </p:cNvSpPr>
          <p:nvPr/>
        </p:nvSpPr>
        <p:spPr>
          <a:xfrm>
            <a:off x="368810" y="1124433"/>
            <a:ext cx="7842553"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latin typeface="Arial" panose="020B0604020202020204" pitchFamily="34" charset="0"/>
                <a:cs typeface="Arial" panose="020B0604020202020204" pitchFamily="34" charset="0"/>
              </a:rPr>
              <a:t>The Safety Measurement System (SMS)</a:t>
            </a:r>
            <a:endParaRPr lang="en-US" sz="2800" b="1"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3119909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10</a:t>
            </a:fld>
            <a:endParaRPr lang="en-US" dirty="0"/>
          </a:p>
        </p:txBody>
      </p:sp>
      <p:sp>
        <p:nvSpPr>
          <p:cNvPr id="3" name="Rectangle 2"/>
          <p:cNvSpPr/>
          <p:nvPr/>
        </p:nvSpPr>
        <p:spPr>
          <a:xfrm>
            <a:off x="686205" y="1097311"/>
            <a:ext cx="7601803" cy="523220"/>
          </a:xfrm>
          <a:prstGeom prst="rect">
            <a:avLst/>
          </a:prstGeom>
        </p:spPr>
        <p:txBody>
          <a:bodyPr wrap="square">
            <a:spAutoFit/>
          </a:bodyPr>
          <a:lstStyle/>
          <a:p>
            <a:pPr algn="ctr"/>
            <a:r>
              <a:rPr lang="en-US" sz="2800" b="1" dirty="0" smtClean="0">
                <a:solidFill>
                  <a:schemeClr val="tx2"/>
                </a:solidFill>
              </a:rPr>
              <a:t>FMCSA At A Glance FY 2015</a:t>
            </a:r>
            <a:endParaRPr lang="en-US" sz="2800" dirty="0"/>
          </a:p>
        </p:txBody>
      </p:sp>
      <p:sp>
        <p:nvSpPr>
          <p:cNvPr id="4" name="Rectangle 3"/>
          <p:cNvSpPr/>
          <p:nvPr/>
        </p:nvSpPr>
        <p:spPr>
          <a:xfrm>
            <a:off x="1203191" y="1649523"/>
            <a:ext cx="7592466" cy="4668970"/>
          </a:xfrm>
          <a:prstGeom prst="rect">
            <a:avLst/>
          </a:prstGeom>
        </p:spPr>
        <p:txBody>
          <a:bodyPr wrap="square">
            <a:spAutoFit/>
          </a:bodyPr>
          <a:lstStyle/>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3,383,836 Truck and Bus Inspections</a:t>
            </a:r>
          </a:p>
          <a:p>
            <a:pPr marL="742950" lvl="1" indent="-285750">
              <a:lnSpc>
                <a:spcPct val="90000"/>
              </a:lnSpc>
              <a:spcBef>
                <a:spcPct val="20000"/>
              </a:spcBef>
              <a:buSzPct val="80000"/>
              <a:buFont typeface="Arial" panose="020B0604020202020204" pitchFamily="34" charset="0"/>
              <a:buChar char="•"/>
            </a:pPr>
            <a:r>
              <a:rPr lang="en-US" dirty="0" smtClean="0">
                <a:solidFill>
                  <a:schemeClr val="bg1">
                    <a:lumMod val="50000"/>
                  </a:schemeClr>
                </a:solidFill>
                <a:latin typeface="Arial" panose="020B0604020202020204" pitchFamily="34" charset="0"/>
                <a:cs typeface="Arial" panose="020B0604020202020204" pitchFamily="34" charset="0"/>
              </a:rPr>
              <a:t>20.9% Truck OOS Rate</a:t>
            </a:r>
          </a:p>
          <a:p>
            <a:pPr marL="742950" lvl="1" indent="-285750">
              <a:lnSpc>
                <a:spcPct val="90000"/>
              </a:lnSpc>
              <a:spcBef>
                <a:spcPct val="20000"/>
              </a:spcBef>
              <a:buSzPct val="80000"/>
              <a:buFont typeface="Arial" panose="020B0604020202020204" pitchFamily="34" charset="0"/>
              <a:buChar char="•"/>
            </a:pPr>
            <a:r>
              <a:rPr lang="en-US" dirty="0" smtClean="0">
                <a:solidFill>
                  <a:schemeClr val="bg1">
                    <a:lumMod val="50000"/>
                  </a:schemeClr>
                </a:solidFill>
                <a:latin typeface="Arial" panose="020B0604020202020204" pitchFamily="34" charset="0"/>
                <a:cs typeface="Arial" panose="020B0604020202020204" pitchFamily="34" charset="0"/>
              </a:rPr>
              <a:t>7.2% Bus OOS Rate</a:t>
            </a:r>
          </a:p>
          <a:p>
            <a:pPr marL="742950" lvl="1" indent="-285750">
              <a:lnSpc>
                <a:spcPct val="90000"/>
              </a:lnSpc>
              <a:spcBef>
                <a:spcPct val="20000"/>
              </a:spcBef>
              <a:buSzPct val="80000"/>
              <a:buFont typeface="Arial" panose="020B0604020202020204" pitchFamily="34" charset="0"/>
              <a:buChar char="•"/>
            </a:pPr>
            <a:r>
              <a:rPr lang="en-US" dirty="0" smtClean="0">
                <a:solidFill>
                  <a:schemeClr val="bg1">
                    <a:lumMod val="50000"/>
                  </a:schemeClr>
                </a:solidFill>
                <a:latin typeface="Arial" panose="020B0604020202020204" pitchFamily="34" charset="0"/>
                <a:cs typeface="Arial" panose="020B0604020202020204" pitchFamily="34" charset="0"/>
              </a:rPr>
              <a:t>4.9% Driver OOS Rate </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20,463 Warning Letters Issued</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14,668 Total Investigations Performed</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5,066 Notices of Claim Issued</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34.54% Investigations with </a:t>
            </a:r>
            <a:r>
              <a:rPr lang="en-US" sz="2000" dirty="0">
                <a:solidFill>
                  <a:schemeClr val="bg1">
                    <a:lumMod val="50000"/>
                  </a:schemeClr>
                </a:solidFill>
                <a:latin typeface="Arial" panose="020B0604020202020204" pitchFamily="34" charset="0"/>
                <a:cs typeface="Arial" panose="020B0604020202020204" pitchFamily="34" charset="0"/>
              </a:rPr>
              <a:t>Notices of Claim </a:t>
            </a:r>
            <a:r>
              <a:rPr lang="en-US" sz="2000" dirty="0" smtClean="0">
                <a:solidFill>
                  <a:schemeClr val="bg1">
                    <a:lumMod val="50000"/>
                  </a:schemeClr>
                </a:solidFill>
                <a:latin typeface="Arial" panose="020B0604020202020204" pitchFamily="34" charset="0"/>
                <a:cs typeface="Arial" panose="020B0604020202020204" pitchFamily="34" charset="0"/>
              </a:rPr>
              <a:t>Issued</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632 Unsatisfactory/Unfit OOS Orders </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4.31% Investigations Resulting in UNSAT/UNFIT OOS Orders</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7 </a:t>
            </a:r>
            <a:r>
              <a:rPr lang="en-US" sz="2000" dirty="0">
                <a:solidFill>
                  <a:schemeClr val="bg1">
                    <a:lumMod val="50000"/>
                  </a:schemeClr>
                </a:solidFill>
                <a:latin typeface="Arial" panose="020B0604020202020204" pitchFamily="34" charset="0"/>
                <a:cs typeface="Arial" panose="020B0604020202020204" pitchFamily="34" charset="0"/>
              </a:rPr>
              <a:t>Imminent Hazard OOS Orders</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31,734 New </a:t>
            </a:r>
            <a:r>
              <a:rPr lang="en-US" sz="2000" dirty="0">
                <a:solidFill>
                  <a:schemeClr val="bg1">
                    <a:lumMod val="50000"/>
                  </a:schemeClr>
                </a:solidFill>
                <a:latin typeface="Arial" panose="020B0604020202020204" pitchFamily="34" charset="0"/>
                <a:cs typeface="Arial" panose="020B0604020202020204" pitchFamily="34" charset="0"/>
              </a:rPr>
              <a:t>Entrant Safety Audits </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81.8% </a:t>
            </a:r>
            <a:r>
              <a:rPr lang="en-US" sz="2000" dirty="0">
                <a:solidFill>
                  <a:schemeClr val="bg1">
                    <a:lumMod val="50000"/>
                  </a:schemeClr>
                </a:solidFill>
                <a:latin typeface="Arial" panose="020B0604020202020204" pitchFamily="34" charset="0"/>
                <a:cs typeface="Arial" panose="020B0604020202020204" pitchFamily="34" charset="0"/>
              </a:rPr>
              <a:t>New Entrant Pass Rate</a:t>
            </a:r>
          </a:p>
          <a:p>
            <a:pPr marL="285750" indent="-285750">
              <a:lnSpc>
                <a:spcPct val="90000"/>
              </a:lnSpc>
              <a:spcBef>
                <a:spcPct val="20000"/>
              </a:spcBef>
              <a:buSzPct val="800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17,466 </a:t>
            </a:r>
            <a:r>
              <a:rPr lang="en-US" sz="2000" dirty="0">
                <a:solidFill>
                  <a:schemeClr val="bg1">
                    <a:lumMod val="50000"/>
                  </a:schemeClr>
                </a:solidFill>
                <a:latin typeface="Arial" panose="020B0604020202020204" pitchFamily="34" charset="0"/>
                <a:cs typeface="Arial" panose="020B0604020202020204" pitchFamily="34" charset="0"/>
              </a:rPr>
              <a:t>New Entrant OOS </a:t>
            </a:r>
            <a:r>
              <a:rPr lang="en-US" sz="2000" dirty="0" smtClean="0">
                <a:solidFill>
                  <a:schemeClr val="bg1">
                    <a:lumMod val="50000"/>
                  </a:schemeClr>
                </a:solidFill>
                <a:latin typeface="Arial" panose="020B0604020202020204" pitchFamily="34" charset="0"/>
                <a:cs typeface="Arial" panose="020B0604020202020204" pitchFamily="34" charset="0"/>
              </a:rPr>
              <a:t>Orders</a:t>
            </a:r>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4171259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11</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08" t="35239" r="22613" b="12873"/>
          <a:stretch/>
        </p:blipFill>
        <p:spPr bwMode="auto">
          <a:xfrm>
            <a:off x="-1" y="887104"/>
            <a:ext cx="12017829" cy="607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82685" y="3603172"/>
            <a:ext cx="6052456" cy="2554545"/>
          </a:xfrm>
          <a:prstGeom prst="rect">
            <a:avLst/>
          </a:prstGeom>
          <a:solidFill>
            <a:schemeClr val="accent2">
              <a:lumMod val="20000"/>
              <a:lumOff val="80000"/>
            </a:schemeClr>
          </a:solidFill>
        </p:spPr>
        <p:txBody>
          <a:bodyPr wrap="square" rtlCol="0">
            <a:spAutoFit/>
          </a:bodyPr>
          <a:lstStyle/>
          <a:p>
            <a:r>
              <a:rPr lang="en-US" dirty="0" smtClean="0"/>
              <a:t>In </a:t>
            </a:r>
            <a:r>
              <a:rPr lang="en-US" b="1" dirty="0" smtClean="0"/>
              <a:t>2014</a:t>
            </a:r>
            <a:r>
              <a:rPr lang="en-US" dirty="0" smtClean="0"/>
              <a:t>, there were </a:t>
            </a:r>
            <a:r>
              <a:rPr lang="en-US" sz="3200" b="1" dirty="0" smtClean="0">
                <a:solidFill>
                  <a:srgbClr val="FF0000"/>
                </a:solidFill>
              </a:rPr>
              <a:t>4,487</a:t>
            </a:r>
            <a:r>
              <a:rPr lang="en-US" dirty="0" smtClean="0"/>
              <a:t> fatalities and </a:t>
            </a:r>
            <a:r>
              <a:rPr lang="en-US" sz="2200" b="1" dirty="0" smtClean="0">
                <a:solidFill>
                  <a:srgbClr val="FF0000"/>
                </a:solidFill>
              </a:rPr>
              <a:t>88,254</a:t>
            </a:r>
            <a:r>
              <a:rPr lang="en-US" sz="2000" b="1" dirty="0" smtClean="0">
                <a:solidFill>
                  <a:srgbClr val="FF0000"/>
                </a:solidFill>
              </a:rPr>
              <a:t> </a:t>
            </a:r>
            <a:r>
              <a:rPr lang="en-US" dirty="0" smtClean="0"/>
              <a:t>injuries in crashes involving large trucks or buses. There were </a:t>
            </a:r>
            <a:r>
              <a:rPr lang="en-US" sz="2000" b="1" dirty="0" smtClean="0">
                <a:solidFill>
                  <a:srgbClr val="FF0000"/>
                </a:solidFill>
              </a:rPr>
              <a:t>155,409  </a:t>
            </a:r>
            <a:r>
              <a:rPr lang="en-US" dirty="0" smtClean="0"/>
              <a:t>total crashes involving large trucks or buses. </a:t>
            </a:r>
          </a:p>
          <a:p>
            <a:endParaRPr lang="en-US" dirty="0" smtClean="0"/>
          </a:p>
          <a:p>
            <a:r>
              <a:rPr lang="en-US" i="1" dirty="0" smtClean="0"/>
              <a:t>						</a:t>
            </a:r>
          </a:p>
          <a:p>
            <a:r>
              <a:rPr lang="en-US" i="1" dirty="0" smtClean="0"/>
              <a:t>- Source: Motor Carrier Safety Progress Report (as of March 31, 2016)</a:t>
            </a:r>
            <a:endParaRPr lang="en-US" i="1"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38403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DD7885D-4469-7F4F-9B60-81901A7EFC17}" type="slidenum">
              <a:rPr lang="en-US" smtClean="0"/>
              <a:pPr/>
              <a:t>12</a:t>
            </a:fld>
            <a:endParaRPr lang="en-US" dirty="0"/>
          </a:p>
        </p:txBody>
      </p:sp>
      <p:sp>
        <p:nvSpPr>
          <p:cNvPr id="4" name="TextBox 3"/>
          <p:cNvSpPr txBox="1"/>
          <p:nvPr/>
        </p:nvSpPr>
        <p:spPr>
          <a:xfrm>
            <a:off x="368811" y="1019198"/>
            <a:ext cx="7543181" cy="502702"/>
          </a:xfrm>
          <a:prstGeom prst="rect">
            <a:avLst/>
          </a:prstGeom>
          <a:noFill/>
        </p:spPr>
        <p:txBody>
          <a:bodyPr wrap="square" rtlCol="0">
            <a:spAutoFit/>
          </a:bodyPr>
          <a:lstStyle/>
          <a:p>
            <a:pPr>
              <a:lnSpc>
                <a:spcPts val="3200"/>
              </a:lnSpc>
              <a:spcAft>
                <a:spcPts val="1800"/>
              </a:spcAft>
            </a:pPr>
            <a:r>
              <a:rPr lang="en-US" sz="2800" b="1" spc="-40" dirty="0" smtClean="0">
                <a:solidFill>
                  <a:srgbClr val="001547"/>
                </a:solidFill>
                <a:latin typeface="Arial"/>
                <a:cs typeface="Arial"/>
              </a:rPr>
              <a:t>Current FMCSA Initiatives </a:t>
            </a:r>
            <a:endParaRPr lang="en-US" sz="2800" b="1" spc="-40" dirty="0">
              <a:solidFill>
                <a:srgbClr val="001547"/>
              </a:solidFill>
              <a:latin typeface="Arial"/>
              <a:cs typeface="Aria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2" name="Rectangle 1"/>
          <p:cNvSpPr/>
          <p:nvPr/>
        </p:nvSpPr>
        <p:spPr>
          <a:xfrm>
            <a:off x="368811" y="1654624"/>
            <a:ext cx="8655447" cy="4708981"/>
          </a:xfrm>
          <a:prstGeom prst="rect">
            <a:avLst/>
          </a:prstGeom>
        </p:spPr>
        <p:txBody>
          <a:bodyPr wrap="square">
            <a:spAutoFit/>
          </a:bodyPr>
          <a:lstStyle/>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Fixing America’s Surface Transportation Act (FAST Act) Implementation </a:t>
            </a:r>
            <a:endParaRPr lang="en-US" sz="2000" dirty="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Notice to Proceed with a Young Military Driver Pilot Program</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Notice to Proceed With a Crash Preventability Demonstration Program</a:t>
            </a:r>
          </a:p>
          <a:p>
            <a:pPr marL="457200" indent="-45720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National Registry of Certified Medical Examiners </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Safety </a:t>
            </a:r>
            <a:r>
              <a:rPr lang="en-US" sz="2000" dirty="0">
                <a:solidFill>
                  <a:schemeClr val="bg1">
                    <a:lumMod val="50000"/>
                  </a:schemeClr>
                </a:solidFill>
                <a:latin typeface="Arial" panose="020B0604020202020204" pitchFamily="34" charset="0"/>
                <a:cs typeface="Arial" panose="020B0604020202020204" pitchFamily="34" charset="0"/>
              </a:rPr>
              <a:t>Fitness Determination </a:t>
            </a:r>
            <a:r>
              <a:rPr lang="en-US" sz="2000" dirty="0" smtClean="0">
                <a:solidFill>
                  <a:schemeClr val="bg1">
                    <a:lumMod val="50000"/>
                  </a:schemeClr>
                </a:solidFill>
                <a:latin typeface="Arial" panose="020B0604020202020204" pitchFamily="34" charset="0"/>
                <a:cs typeface="Arial" panose="020B0604020202020204" pitchFamily="34" charset="0"/>
              </a:rPr>
              <a:t>Rulemaking</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bg1">
                    <a:lumMod val="50000"/>
                  </a:schemeClr>
                </a:solidFill>
                <a:latin typeface="Arial" panose="020B0604020202020204" pitchFamily="34" charset="0"/>
                <a:cs typeface="Arial" panose="020B0604020202020204" pitchFamily="34" charset="0"/>
              </a:rPr>
              <a:t>Drug and </a:t>
            </a:r>
            <a:r>
              <a:rPr lang="en-US" sz="2000" dirty="0" smtClean="0">
                <a:solidFill>
                  <a:schemeClr val="bg1">
                    <a:lumMod val="50000"/>
                  </a:schemeClr>
                </a:solidFill>
                <a:latin typeface="Arial" panose="020B0604020202020204" pitchFamily="34" charset="0"/>
                <a:cs typeface="Arial" panose="020B0604020202020204" pitchFamily="34" charset="0"/>
              </a:rPr>
              <a:t>Alcohol Clearinghouse Rulemaking</a:t>
            </a:r>
            <a:endParaRPr lang="en-US" sz="2000" dirty="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bg1">
                    <a:lumMod val="50000"/>
                  </a:schemeClr>
                </a:solidFill>
                <a:latin typeface="Arial" panose="020B0604020202020204" pitchFamily="34" charset="0"/>
                <a:cs typeface="Arial" panose="020B0604020202020204" pitchFamily="34" charset="0"/>
              </a:rPr>
              <a:t>Entry-Level Driver </a:t>
            </a:r>
            <a:r>
              <a:rPr lang="en-US" sz="2000" dirty="0" smtClean="0">
                <a:solidFill>
                  <a:schemeClr val="bg1">
                    <a:lumMod val="50000"/>
                  </a:schemeClr>
                </a:solidFill>
                <a:latin typeface="Arial" panose="020B0604020202020204" pitchFamily="34" charset="0"/>
                <a:cs typeface="Arial" panose="020B0604020202020204" pitchFamily="34" charset="0"/>
              </a:rPr>
              <a:t>Training Rulemaking </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Obstructive Sleep Apnea Rulemaking </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982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DD7885D-4469-7F4F-9B60-81901A7EFC17}" type="slidenum">
              <a:rPr lang="en-US" smtClean="0"/>
              <a:pPr/>
              <a:t>13</a:t>
            </a:fld>
            <a:endParaRPr lang="en-US" dirty="0"/>
          </a:p>
        </p:txBody>
      </p:sp>
      <p:sp>
        <p:nvSpPr>
          <p:cNvPr id="4" name="TextBox 3"/>
          <p:cNvSpPr txBox="1"/>
          <p:nvPr/>
        </p:nvSpPr>
        <p:spPr>
          <a:xfrm>
            <a:off x="195941" y="872536"/>
            <a:ext cx="7543181" cy="502702"/>
          </a:xfrm>
          <a:prstGeom prst="rect">
            <a:avLst/>
          </a:prstGeom>
          <a:noFill/>
        </p:spPr>
        <p:txBody>
          <a:bodyPr wrap="square" rtlCol="0">
            <a:spAutoFit/>
          </a:bodyPr>
          <a:lstStyle/>
          <a:p>
            <a:pPr>
              <a:lnSpc>
                <a:spcPts val="3200"/>
              </a:lnSpc>
              <a:spcAft>
                <a:spcPts val="1800"/>
              </a:spcAft>
            </a:pPr>
            <a:r>
              <a:rPr lang="en-US" sz="2800" b="1" spc="-40" dirty="0" smtClean="0">
                <a:solidFill>
                  <a:srgbClr val="001547"/>
                </a:solidFill>
                <a:latin typeface="Arial"/>
                <a:cs typeface="Arial"/>
              </a:rPr>
              <a:t>Tribal Government Grant Eligibility</a:t>
            </a:r>
            <a:endParaRPr lang="en-US" sz="2800" b="1" spc="-40" dirty="0">
              <a:solidFill>
                <a:srgbClr val="001547"/>
              </a:solidFill>
              <a:latin typeface="Arial"/>
              <a:cs typeface="Aria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2" name="Rectangle 1"/>
          <p:cNvSpPr/>
          <p:nvPr/>
        </p:nvSpPr>
        <p:spPr>
          <a:xfrm>
            <a:off x="195941" y="1255495"/>
            <a:ext cx="8948058" cy="5355312"/>
          </a:xfrm>
          <a:prstGeom prst="rect">
            <a:avLst/>
          </a:prstGeom>
        </p:spPr>
        <p:txBody>
          <a:bodyPr wrap="square">
            <a:spAutoFit/>
          </a:bodyPr>
          <a:lstStyle/>
          <a:p>
            <a:pPr marL="457200" indent="-457200">
              <a:buFont typeface="Arial" panose="020B0604020202020204" pitchFamily="34" charset="0"/>
              <a:buChar char="•"/>
            </a:pPr>
            <a:r>
              <a:rPr lang="en-US" b="1" dirty="0" smtClean="0">
                <a:solidFill>
                  <a:schemeClr val="bg1">
                    <a:lumMod val="50000"/>
                  </a:schemeClr>
                </a:solidFill>
                <a:latin typeface="Arial" panose="020B0604020202020204" pitchFamily="34" charset="0"/>
                <a:cs typeface="Arial" panose="020B0604020202020204" pitchFamily="34" charset="0"/>
              </a:rPr>
              <a:t>High Priority Grants</a:t>
            </a:r>
            <a:r>
              <a:rPr lang="en-US" dirty="0" smtClean="0">
                <a:solidFill>
                  <a:schemeClr val="bg1">
                    <a:lumMod val="50000"/>
                  </a:schemeClr>
                </a:solidFill>
                <a:latin typeface="Arial" panose="020B0604020202020204" pitchFamily="34" charset="0"/>
                <a:cs typeface="Arial" panose="020B0604020202020204" pitchFamily="34" charset="0"/>
              </a:rPr>
              <a:t>: authorized to enter into grants or cooperative agreements with State, local governments, federally recognized Indian tribes, other political jurisdictions, and other persons.  49 U.S.C. Section 31104(a)(2).  These grant funds could be used for public education, enforcement activities, and safety demonstration projects related to commercial vehicle operations.</a:t>
            </a:r>
          </a:p>
          <a:p>
            <a:pPr marL="457200" indent="-457200">
              <a:buFont typeface="Arial" panose="020B0604020202020204" pitchFamily="34" charset="0"/>
              <a:buChar char="•"/>
            </a:pPr>
            <a:endParaRPr lang="en-US"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b="1" dirty="0" smtClean="0">
                <a:solidFill>
                  <a:schemeClr val="bg1">
                    <a:lumMod val="50000"/>
                  </a:schemeClr>
                </a:solidFill>
                <a:latin typeface="Arial" panose="020B0604020202020204" pitchFamily="34" charset="0"/>
                <a:cs typeface="Arial" panose="020B0604020202020204" pitchFamily="34" charset="0"/>
              </a:rPr>
              <a:t>Commercial Motor Vehicle Driver Safety Program (CMV) Grants</a:t>
            </a:r>
            <a:r>
              <a:rPr lang="en-US" dirty="0" smtClean="0">
                <a:solidFill>
                  <a:schemeClr val="bg1">
                    <a:lumMod val="50000"/>
                  </a:schemeClr>
                </a:solidFill>
                <a:latin typeface="Arial" panose="020B0604020202020204" pitchFamily="34" charset="0"/>
                <a:cs typeface="Arial" panose="020B0604020202020204" pitchFamily="34" charset="0"/>
              </a:rPr>
              <a:t>: authorized to enter into grants, contracts, and cooperative agreements with State, local governments, associations, institutions, corporations, and other persons. 49 U.S.C. Section 31106(c) and (d).  These grants are offered to training institutions offering commercial driver training programs, which tribal governments may be offering and thereby would be eligible to apply.</a:t>
            </a:r>
          </a:p>
          <a:p>
            <a:r>
              <a:rPr lang="en-US" dirty="0" smtClean="0">
                <a:solidFill>
                  <a:schemeClr val="bg1">
                    <a:lumMod val="50000"/>
                  </a:schemeClr>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dirty="0" smtClean="0">
                <a:solidFill>
                  <a:schemeClr val="bg1">
                    <a:lumMod val="50000"/>
                  </a:schemeClr>
                </a:solidFill>
                <a:latin typeface="Arial" panose="020B0604020202020204" pitchFamily="34" charset="0"/>
                <a:cs typeface="Arial" panose="020B0604020202020204" pitchFamily="34" charset="0"/>
              </a:rPr>
              <a:t>Performance </a:t>
            </a:r>
            <a:r>
              <a:rPr lang="en-US" dirty="0">
                <a:solidFill>
                  <a:schemeClr val="bg1">
                    <a:lumMod val="50000"/>
                  </a:schemeClr>
                </a:solidFill>
                <a:latin typeface="Arial" panose="020B0604020202020204" pitchFamily="34" charset="0"/>
                <a:cs typeface="Arial" panose="020B0604020202020204" pitchFamily="34" charset="0"/>
              </a:rPr>
              <a:t>and Registration Information Program (PRISM</a:t>
            </a:r>
            <a:r>
              <a:rPr lang="en-US" dirty="0" smtClean="0">
                <a:solidFill>
                  <a:schemeClr val="bg1">
                    <a:lumMod val="50000"/>
                  </a:schemeClr>
                </a:solidFill>
                <a:latin typeface="Arial" panose="020B0604020202020204" pitchFamily="34" charset="0"/>
                <a:cs typeface="Arial" panose="020B0604020202020204" pitchFamily="34" charset="0"/>
              </a:rPr>
              <a:t>) Grants: authorized </a:t>
            </a:r>
            <a:r>
              <a:rPr lang="en-US" dirty="0">
                <a:solidFill>
                  <a:schemeClr val="bg1">
                    <a:lumMod val="50000"/>
                  </a:schemeClr>
                </a:solidFill>
                <a:latin typeface="Arial" panose="020B0604020202020204" pitchFamily="34" charset="0"/>
                <a:cs typeface="Arial" panose="020B0604020202020204" pitchFamily="34" charset="0"/>
              </a:rPr>
              <a:t>to enter into grants, contracts, and cooperative agreements with State, local governments, associations, institutions, corporations, and other </a:t>
            </a:r>
            <a:r>
              <a:rPr lang="en-US" dirty="0" smtClean="0">
                <a:solidFill>
                  <a:schemeClr val="bg1">
                    <a:lumMod val="50000"/>
                  </a:schemeClr>
                </a:solidFill>
                <a:latin typeface="Arial" panose="020B0604020202020204" pitchFamily="34" charset="0"/>
                <a:cs typeface="Arial" panose="020B0604020202020204" pitchFamily="34" charset="0"/>
              </a:rPr>
              <a:t>persons.  </a:t>
            </a:r>
            <a:r>
              <a:rPr lang="en-US" dirty="0">
                <a:solidFill>
                  <a:schemeClr val="bg1">
                    <a:lumMod val="50000"/>
                  </a:schemeClr>
                </a:solidFill>
                <a:latin typeface="Arial" panose="020B0604020202020204" pitchFamily="34" charset="0"/>
                <a:cs typeface="Arial" panose="020B0604020202020204" pitchFamily="34" charset="0"/>
              </a:rPr>
              <a:t>49 U.S.C. Section 31106(b) and (d). </a:t>
            </a:r>
            <a:r>
              <a:rPr lang="en-US" dirty="0" smtClean="0">
                <a:solidFill>
                  <a:schemeClr val="bg1">
                    <a:lumMod val="50000"/>
                  </a:schemeClr>
                </a:solidFill>
                <a:latin typeface="Arial" panose="020B0604020202020204" pitchFamily="34" charset="0"/>
                <a:cs typeface="Arial" panose="020B0604020202020204" pitchFamily="34" charset="0"/>
              </a:rPr>
              <a:t> While some tribal governments may be issuing vehicle registrations, it </a:t>
            </a:r>
            <a:r>
              <a:rPr lang="en-US" dirty="0">
                <a:solidFill>
                  <a:schemeClr val="bg1">
                    <a:lumMod val="50000"/>
                  </a:schemeClr>
                </a:solidFill>
                <a:latin typeface="Arial" panose="020B0604020202020204" pitchFamily="34" charset="0"/>
                <a:cs typeface="Arial" panose="020B0604020202020204" pitchFamily="34" charset="0"/>
              </a:rPr>
              <a:t>would be difficult for a tribal government to meet </a:t>
            </a:r>
            <a:r>
              <a:rPr lang="en-US" dirty="0" smtClean="0">
                <a:solidFill>
                  <a:schemeClr val="bg1">
                    <a:lumMod val="50000"/>
                  </a:schemeClr>
                </a:solidFill>
                <a:latin typeface="Arial" panose="020B0604020202020204" pitchFamily="34" charset="0"/>
                <a:cs typeface="Arial" panose="020B0604020202020204" pitchFamily="34" charset="0"/>
              </a:rPr>
              <a:t>all the </a:t>
            </a:r>
            <a:r>
              <a:rPr lang="en-US" dirty="0">
                <a:solidFill>
                  <a:schemeClr val="bg1">
                    <a:lumMod val="50000"/>
                  </a:schemeClr>
                </a:solidFill>
                <a:latin typeface="Arial" panose="020B0604020202020204" pitchFamily="34" charset="0"/>
                <a:cs typeface="Arial" panose="020B0604020202020204" pitchFamily="34" charset="0"/>
              </a:rPr>
              <a:t>programmatic requirements</a:t>
            </a:r>
            <a:r>
              <a:rPr lang="en-US" dirty="0" smtClean="0">
                <a:solidFill>
                  <a:schemeClr val="bg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7431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14</a:t>
            </a:fld>
            <a:endParaRPr lang="en-US" dirty="0"/>
          </a:p>
        </p:txBody>
      </p:sp>
      <p:sp>
        <p:nvSpPr>
          <p:cNvPr id="3" name="TextBox 2"/>
          <p:cNvSpPr txBox="1"/>
          <p:nvPr/>
        </p:nvSpPr>
        <p:spPr>
          <a:xfrm>
            <a:off x="368811" y="1233989"/>
            <a:ext cx="7543181" cy="502702"/>
          </a:xfrm>
          <a:prstGeom prst="rect">
            <a:avLst/>
          </a:prstGeom>
          <a:noFill/>
        </p:spPr>
        <p:txBody>
          <a:bodyPr wrap="square" rtlCol="0">
            <a:spAutoFit/>
          </a:bodyPr>
          <a:lstStyle/>
          <a:p>
            <a:pPr algn="ctr">
              <a:lnSpc>
                <a:spcPts val="3200"/>
              </a:lnSpc>
              <a:spcAft>
                <a:spcPts val="1800"/>
              </a:spcAft>
            </a:pPr>
            <a:r>
              <a:rPr lang="en-US" sz="2800" b="1" spc="-40" dirty="0" smtClean="0">
                <a:solidFill>
                  <a:srgbClr val="001547"/>
                </a:solidFill>
                <a:latin typeface="Arial"/>
                <a:cs typeface="Arial"/>
              </a:rPr>
              <a:t>FAST Act Implementation </a:t>
            </a:r>
            <a:endParaRPr lang="en-US" sz="2800" b="1" spc="-40" dirty="0">
              <a:solidFill>
                <a:srgbClr val="001547"/>
              </a:solidFill>
              <a:latin typeface="Arial"/>
              <a:cs typeface="Arial"/>
            </a:endParaRPr>
          </a:p>
        </p:txBody>
      </p:sp>
      <p:sp>
        <p:nvSpPr>
          <p:cNvPr id="4" name="Rectangle 3"/>
          <p:cNvSpPr/>
          <p:nvPr/>
        </p:nvSpPr>
        <p:spPr>
          <a:xfrm>
            <a:off x="368810" y="1901369"/>
            <a:ext cx="8065505" cy="4093428"/>
          </a:xfrm>
          <a:prstGeom prst="rect">
            <a:avLst/>
          </a:prstGeom>
        </p:spPr>
        <p:txBody>
          <a:bodyPr wrap="square">
            <a:spAutoFit/>
          </a:bodyPr>
          <a:lstStyle/>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Implementation overview and status is available on the FMCSA website at </a:t>
            </a:r>
            <a:r>
              <a:rPr lang="en-US" sz="2000" dirty="0" smtClean="0">
                <a:solidFill>
                  <a:schemeClr val="bg1">
                    <a:lumMod val="50000"/>
                  </a:schemeClr>
                </a:solidFill>
                <a:latin typeface="Arial" panose="020B0604020202020204" pitchFamily="34" charset="0"/>
                <a:cs typeface="Arial" panose="020B0604020202020204" pitchFamily="34" charset="0"/>
                <a:hlinkClick r:id="rId2"/>
              </a:rPr>
              <a:t>www.fmcsa.dot.gov</a:t>
            </a:r>
            <a:r>
              <a:rPr lang="en-US" sz="2000" dirty="0" smtClean="0">
                <a:solidFill>
                  <a:schemeClr val="bg1">
                    <a:lumMod val="50000"/>
                  </a:schemeClr>
                </a:solidFill>
                <a:latin typeface="Arial" panose="020B0604020202020204" pitchFamily="34" charset="0"/>
                <a:cs typeface="Arial" panose="020B0604020202020204" pitchFamily="34" charset="0"/>
              </a:rPr>
              <a:t> </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Highlights:</a:t>
            </a:r>
          </a:p>
          <a:p>
            <a:pPr marL="914400" lvl="1"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SMS Correlation Study</a:t>
            </a:r>
          </a:p>
          <a:p>
            <a:pPr marL="914400" lvl="1"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Beyond Compliance Initiative</a:t>
            </a:r>
          </a:p>
          <a:p>
            <a:pPr marL="914400" lvl="1"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Veterans Initiatives </a:t>
            </a:r>
          </a:p>
          <a:p>
            <a:pPr marL="914400" lvl="1"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Grant Restructuring </a:t>
            </a:r>
          </a:p>
          <a:p>
            <a:pPr lvl="1"/>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Studies (5)</a:t>
            </a: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Rulemakings (20)</a:t>
            </a: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Working Groups (6)</a:t>
            </a:r>
          </a:p>
          <a:p>
            <a:pPr marL="457200" indent="-45720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Reports to Congress (15) </a:t>
            </a:r>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113" y="3066623"/>
            <a:ext cx="4054161" cy="231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521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15</a:t>
            </a:fld>
            <a:endParaRPr lang="en-US" dirty="0"/>
          </a:p>
        </p:txBody>
      </p:sp>
      <p:sp>
        <p:nvSpPr>
          <p:cNvPr id="3" name="TextBox 2"/>
          <p:cNvSpPr txBox="1"/>
          <p:nvPr/>
        </p:nvSpPr>
        <p:spPr>
          <a:xfrm>
            <a:off x="427343" y="1233987"/>
            <a:ext cx="6988723" cy="502702"/>
          </a:xfrm>
          <a:prstGeom prst="rect">
            <a:avLst/>
          </a:prstGeom>
          <a:noFill/>
        </p:spPr>
        <p:txBody>
          <a:bodyPr wrap="square" rtlCol="0">
            <a:spAutoFit/>
          </a:bodyPr>
          <a:lstStyle/>
          <a:p>
            <a:pPr>
              <a:lnSpc>
                <a:spcPts val="3200"/>
              </a:lnSpc>
              <a:spcAft>
                <a:spcPts val="1800"/>
              </a:spcAft>
            </a:pPr>
            <a:r>
              <a:rPr lang="en-US" sz="2800" b="1" spc="-40" dirty="0" smtClean="0">
                <a:solidFill>
                  <a:srgbClr val="001547"/>
                </a:solidFill>
                <a:latin typeface="Arial"/>
                <a:cs typeface="Arial"/>
              </a:rPr>
              <a:t>Constituent Resources </a:t>
            </a:r>
            <a:endParaRPr lang="en-US" sz="2800" b="1" spc="-40" dirty="0">
              <a:solidFill>
                <a:srgbClr val="001547"/>
              </a:solidFill>
              <a:latin typeface="Arial"/>
              <a:cs typeface="Arial"/>
            </a:endParaRPr>
          </a:p>
        </p:txBody>
      </p:sp>
      <p:sp>
        <p:nvSpPr>
          <p:cNvPr id="4" name="Rectangle 3"/>
          <p:cNvSpPr/>
          <p:nvPr/>
        </p:nvSpPr>
        <p:spPr>
          <a:xfrm>
            <a:off x="427343" y="1913935"/>
            <a:ext cx="6380328" cy="1477328"/>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chemeClr val="bg1">
                    <a:lumMod val="50000"/>
                  </a:schemeClr>
                </a:solidFill>
              </a:rPr>
              <a:t>National Consumer Complaint Database </a:t>
            </a:r>
          </a:p>
          <a:p>
            <a:pPr marL="285750" indent="-285750">
              <a:buFont typeface="Arial" panose="020B0604020202020204" pitchFamily="34" charset="0"/>
              <a:buChar char="•"/>
            </a:pPr>
            <a:r>
              <a:rPr lang="en-US" sz="2400" b="1" dirty="0" smtClean="0">
                <a:solidFill>
                  <a:schemeClr val="bg1">
                    <a:lumMod val="50000"/>
                  </a:schemeClr>
                </a:solidFill>
              </a:rPr>
              <a:t>Protect Your Move </a:t>
            </a:r>
          </a:p>
          <a:p>
            <a:pPr marL="285750" indent="-285750">
              <a:buFont typeface="Arial" panose="020B0604020202020204" pitchFamily="34" charset="0"/>
              <a:buChar char="•"/>
            </a:pPr>
            <a:r>
              <a:rPr lang="en-US" sz="2400" b="1" dirty="0" smtClean="0">
                <a:solidFill>
                  <a:schemeClr val="bg1">
                    <a:lumMod val="50000"/>
                  </a:schemeClr>
                </a:solidFill>
              </a:rPr>
              <a:t>SAFER Bus App </a:t>
            </a:r>
          </a:p>
          <a:p>
            <a:endParaRPr lang="en-US" b="1" dirty="0">
              <a:solidFill>
                <a:schemeClr val="bg1">
                  <a:lumMod val="50000"/>
                </a:scheme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21" t="13540" r="15142" b="7648"/>
          <a:stretch/>
        </p:blipFill>
        <p:spPr bwMode="auto">
          <a:xfrm>
            <a:off x="4530543" y="3335935"/>
            <a:ext cx="4363186" cy="257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538" t="9906" r="14394"/>
          <a:stretch/>
        </p:blipFill>
        <p:spPr bwMode="auto">
          <a:xfrm>
            <a:off x="324788" y="3335935"/>
            <a:ext cx="4012443" cy="265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1038687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DD7885D-4469-7F4F-9B60-81901A7EFC17}" type="slidenum">
              <a:rPr lang="en-US" smtClean="0"/>
              <a:pPr/>
              <a:t>16</a:t>
            </a:fld>
            <a:endParaRPr lang="en-US" dirty="0"/>
          </a:p>
        </p:txBody>
      </p:sp>
      <p:sp>
        <p:nvSpPr>
          <p:cNvPr id="4" name="TextBox 3"/>
          <p:cNvSpPr txBox="1"/>
          <p:nvPr/>
        </p:nvSpPr>
        <p:spPr>
          <a:xfrm>
            <a:off x="530445" y="1233987"/>
            <a:ext cx="6988723" cy="502702"/>
          </a:xfrm>
          <a:prstGeom prst="rect">
            <a:avLst/>
          </a:prstGeom>
          <a:noFill/>
        </p:spPr>
        <p:txBody>
          <a:bodyPr wrap="square" rtlCol="0">
            <a:spAutoFit/>
          </a:bodyPr>
          <a:lstStyle/>
          <a:p>
            <a:pPr>
              <a:lnSpc>
                <a:spcPts val="3200"/>
              </a:lnSpc>
              <a:spcAft>
                <a:spcPts val="1800"/>
              </a:spcAft>
            </a:pPr>
            <a:r>
              <a:rPr lang="en-US" sz="2800" b="1" spc="-40" dirty="0" smtClean="0">
                <a:solidFill>
                  <a:srgbClr val="001547"/>
                </a:solidFill>
                <a:latin typeface="Arial"/>
                <a:cs typeface="Arial"/>
              </a:rPr>
              <a:t>Outreach and Education</a:t>
            </a:r>
            <a:endParaRPr lang="en-US" sz="2800" b="1" spc="-40" dirty="0">
              <a:solidFill>
                <a:srgbClr val="001547"/>
              </a:solidFill>
              <a:latin typeface="Arial"/>
              <a:cs typeface="Aria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2" name="Rectangle 1"/>
          <p:cNvSpPr/>
          <p:nvPr/>
        </p:nvSpPr>
        <p:spPr>
          <a:xfrm>
            <a:off x="368811" y="2084389"/>
            <a:ext cx="6547192" cy="3754874"/>
          </a:xfrm>
          <a:prstGeom prst="rect">
            <a:avLst/>
          </a:prstGeom>
        </p:spPr>
        <p:txBody>
          <a:bodyPr wrap="square">
            <a:spAutoFit/>
          </a:bodyPr>
          <a:lstStyle/>
          <a:p>
            <a:pPr marL="285750" indent="-285750">
              <a:buFont typeface="Arial" panose="020B0604020202020204" pitchFamily="34" charset="0"/>
              <a:buChar char="•"/>
            </a:pPr>
            <a:r>
              <a:rPr lang="en-US" sz="2000" b="1" dirty="0" smtClean="0">
                <a:solidFill>
                  <a:schemeClr val="bg1">
                    <a:lumMod val="50000"/>
                  </a:schemeClr>
                </a:solidFill>
              </a:rPr>
              <a:t>Get Road Smart</a:t>
            </a:r>
          </a:p>
          <a:p>
            <a:pPr marL="285750" indent="-285750">
              <a:buFont typeface="Arial" panose="020B0604020202020204" pitchFamily="34" charset="0"/>
              <a:buChar char="•"/>
            </a:pPr>
            <a:endParaRPr lang="en-US" sz="2000" b="1" dirty="0">
              <a:solidFill>
                <a:schemeClr val="bg1">
                  <a:lumMod val="50000"/>
                </a:schemeClr>
              </a:solidFill>
            </a:endParaRPr>
          </a:p>
          <a:p>
            <a:pPr marL="285750" indent="-285750">
              <a:buFont typeface="Arial" panose="020B0604020202020204" pitchFamily="34" charset="0"/>
              <a:buChar char="•"/>
            </a:pPr>
            <a:r>
              <a:rPr lang="en-US" sz="2000" b="1" dirty="0" smtClean="0">
                <a:solidFill>
                  <a:schemeClr val="bg1">
                    <a:lumMod val="50000"/>
                  </a:schemeClr>
                </a:solidFill>
              </a:rPr>
              <a:t>Our Roads, Our Responsibility</a:t>
            </a:r>
          </a:p>
          <a:p>
            <a:endParaRPr lang="en-US" sz="2000" b="1" dirty="0" smtClean="0">
              <a:solidFill>
                <a:schemeClr val="bg1">
                  <a:lumMod val="50000"/>
                </a:schemeClr>
              </a:solidFill>
            </a:endParaRPr>
          </a:p>
          <a:p>
            <a:pPr marL="285750" indent="-285750">
              <a:buFont typeface="Arial" panose="020B0604020202020204" pitchFamily="34" charset="0"/>
              <a:buChar char="•"/>
            </a:pPr>
            <a:r>
              <a:rPr lang="en-US" sz="2000" b="1" dirty="0" smtClean="0">
                <a:solidFill>
                  <a:schemeClr val="bg1">
                    <a:lumMod val="50000"/>
                  </a:schemeClr>
                </a:solidFill>
              </a:rPr>
              <a:t>Look </a:t>
            </a:r>
            <a:r>
              <a:rPr lang="en-US" sz="2000" b="1" dirty="0">
                <a:solidFill>
                  <a:schemeClr val="bg1">
                    <a:lumMod val="50000"/>
                  </a:schemeClr>
                </a:solidFill>
              </a:rPr>
              <a:t>Before You Book </a:t>
            </a:r>
          </a:p>
          <a:p>
            <a:pPr marL="285750" indent="-285750">
              <a:buFont typeface="Arial" panose="020B0604020202020204" pitchFamily="34" charset="0"/>
              <a:buChar char="•"/>
            </a:pPr>
            <a:endParaRPr lang="en-US" sz="2000" b="1" dirty="0" smtClean="0">
              <a:solidFill>
                <a:schemeClr val="bg1">
                  <a:lumMod val="50000"/>
                </a:schemeClr>
              </a:solidFill>
            </a:endParaRPr>
          </a:p>
          <a:p>
            <a:pPr marL="285750" indent="-285750">
              <a:buFont typeface="Arial" panose="020B0604020202020204" pitchFamily="34" charset="0"/>
              <a:buChar char="•"/>
            </a:pPr>
            <a:r>
              <a:rPr lang="en-US" sz="2000" b="1" dirty="0" smtClean="0">
                <a:solidFill>
                  <a:schemeClr val="bg1">
                    <a:lumMod val="50000"/>
                  </a:schemeClr>
                </a:solidFill>
              </a:rPr>
              <a:t>Protect </a:t>
            </a:r>
            <a:r>
              <a:rPr lang="en-US" sz="2000" b="1" dirty="0">
                <a:solidFill>
                  <a:schemeClr val="bg1">
                    <a:lumMod val="50000"/>
                  </a:schemeClr>
                </a:solidFill>
              </a:rPr>
              <a:t>Your  Move </a:t>
            </a:r>
            <a:endParaRPr lang="en-US" sz="2000" b="1" dirty="0" smtClean="0">
              <a:solidFill>
                <a:schemeClr val="bg1">
                  <a:lumMod val="50000"/>
                </a:schemeClr>
              </a:solidFill>
            </a:endParaRPr>
          </a:p>
          <a:p>
            <a:endParaRPr lang="en-US" sz="2000" b="1" dirty="0" smtClean="0">
              <a:solidFill>
                <a:schemeClr val="bg1">
                  <a:lumMod val="50000"/>
                </a:schemeClr>
              </a:solidFill>
            </a:endParaRPr>
          </a:p>
          <a:p>
            <a:pPr marL="285750" indent="-285750">
              <a:buFont typeface="Arial" panose="020B0604020202020204" pitchFamily="34" charset="0"/>
              <a:buChar char="•"/>
            </a:pPr>
            <a:r>
              <a:rPr lang="en-US" sz="2000" b="1" dirty="0" smtClean="0">
                <a:solidFill>
                  <a:schemeClr val="bg1">
                    <a:lumMod val="50000"/>
                  </a:schemeClr>
                </a:solidFill>
              </a:rPr>
              <a:t>Safety Belt Partnerships</a:t>
            </a:r>
          </a:p>
          <a:p>
            <a:pPr marL="285750" indent="-285750">
              <a:buFont typeface="Arial" panose="020B0604020202020204" pitchFamily="34" charset="0"/>
              <a:buChar char="•"/>
            </a:pPr>
            <a:endParaRPr lang="en-US" sz="2000" b="1" dirty="0">
              <a:solidFill>
                <a:schemeClr val="bg1">
                  <a:lumMod val="50000"/>
                </a:schemeClr>
              </a:solidFill>
            </a:endParaRPr>
          </a:p>
          <a:p>
            <a:pPr marL="285750" indent="-285750">
              <a:buFont typeface="Arial" panose="020B0604020202020204" pitchFamily="34" charset="0"/>
              <a:buChar char="•"/>
            </a:pPr>
            <a:r>
              <a:rPr lang="en-US" sz="2000" b="1" dirty="0" err="1" smtClean="0">
                <a:solidFill>
                  <a:schemeClr val="bg1">
                    <a:lumMod val="50000"/>
                  </a:schemeClr>
                </a:solidFill>
              </a:rPr>
              <a:t>LadderStep</a:t>
            </a:r>
            <a:endParaRPr lang="en-US" sz="2000" b="1" dirty="0">
              <a:solidFill>
                <a:schemeClr val="bg1">
                  <a:lumMod val="50000"/>
                </a:schemeClr>
              </a:solidFill>
            </a:endParaRPr>
          </a:p>
          <a:p>
            <a:pPr marL="285750" indent="-285750">
              <a:buFont typeface="Arial" panose="020B0604020202020204" pitchFamily="34" charset="0"/>
              <a:buChar char="•"/>
            </a:pPr>
            <a:endParaRPr lang="en-US" b="1" dirty="0">
              <a:solidFill>
                <a:schemeClr val="bg1">
                  <a:lumMod val="50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692" y="3798992"/>
            <a:ext cx="2770459" cy="138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692" y="1736689"/>
            <a:ext cx="2069967" cy="172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brochure.jpg" descr="/Volumes/Obey_Data/Google Drive/GRS CSA/GRS Powerpoint 2014/Powerpoint Build/Assets/brochure.jp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7024860" y="3371584"/>
            <a:ext cx="1400683" cy="3349891"/>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7071" y="5609566"/>
            <a:ext cx="2828544" cy="597408"/>
          </a:xfrm>
          <a:prstGeom prst="rect">
            <a:avLst/>
          </a:prstGeom>
        </p:spPr>
      </p:pic>
      <p:pic>
        <p:nvPicPr>
          <p:cNvPr id="1026" name="Picture 2" descr="https://www.fmcsa.dot.gov/sites/fmcsa.dot.gov/files/styles/homepage_rotator_380_240/public/slides/USDOT_OROR_Slider_RightSized.png?itok=0uyt5Qd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7515" y="1601408"/>
            <a:ext cx="2746688" cy="168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62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17</a:t>
            </a:fld>
            <a:endParaRPr lang="en-US" dirty="0"/>
          </a:p>
        </p:txBody>
      </p:sp>
      <p:sp>
        <p:nvSpPr>
          <p:cNvPr id="3" name="Rectangle 2"/>
          <p:cNvSpPr/>
          <p:nvPr/>
        </p:nvSpPr>
        <p:spPr>
          <a:xfrm>
            <a:off x="545911" y="1194911"/>
            <a:ext cx="7519916" cy="5447645"/>
          </a:xfrm>
          <a:prstGeom prst="rect">
            <a:avLst/>
          </a:prstGeom>
        </p:spPr>
        <p:txBody>
          <a:bodyPr wrap="square">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Office of </a:t>
            </a:r>
            <a:r>
              <a:rPr lang="en-US" sz="2400" b="1" dirty="0" smtClean="0">
                <a:solidFill>
                  <a:schemeClr val="accent1">
                    <a:lumMod val="75000"/>
                  </a:schemeClr>
                </a:solidFill>
                <a:latin typeface="Arial" panose="020B0604020202020204" pitchFamily="34" charset="0"/>
                <a:cs typeface="Arial" panose="020B0604020202020204" pitchFamily="34" charset="0"/>
              </a:rPr>
              <a:t>Governmental </a:t>
            </a:r>
            <a:r>
              <a:rPr lang="en-US" sz="2400" b="1" dirty="0">
                <a:solidFill>
                  <a:schemeClr val="accent1">
                    <a:lumMod val="75000"/>
                  </a:schemeClr>
                </a:solidFill>
                <a:latin typeface="Arial" panose="020B0604020202020204" pitchFamily="34" charset="0"/>
                <a:cs typeface="Arial" panose="020B0604020202020204" pitchFamily="34" charset="0"/>
              </a:rPr>
              <a:t>Affairs</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Congressional Liaison </a:t>
            </a:r>
          </a:p>
          <a:p>
            <a:pPr marL="285750" indent="-285750">
              <a:buFont typeface="Arial" panose="020B0604020202020204" pitchFamily="34" charset="0"/>
              <a:buChar char="•"/>
            </a:pPr>
            <a:r>
              <a:rPr lang="en-US" dirty="0" smtClean="0">
                <a:solidFill>
                  <a:srgbClr val="808080"/>
                </a:solidFill>
                <a:latin typeface="Arial" panose="020B0604020202020204" pitchFamily="34" charset="0"/>
                <a:cs typeface="Arial" panose="020B0604020202020204" pitchFamily="34" charset="0"/>
              </a:rPr>
              <a:t>Technical Assistance Requests</a:t>
            </a:r>
          </a:p>
          <a:p>
            <a:endParaRPr lang="en-US" dirty="0" smtClean="0">
              <a:solidFill>
                <a:srgbClr val="808080"/>
              </a:solidFill>
              <a:latin typeface="Arial" panose="020B0604020202020204" pitchFamily="34" charset="0"/>
              <a:cs typeface="Arial" panose="020B0604020202020204" pitchFamily="34" charset="0"/>
            </a:endParaRPr>
          </a:p>
          <a:p>
            <a:r>
              <a:rPr lang="en-US" dirty="0" smtClean="0">
                <a:solidFill>
                  <a:srgbClr val="808080"/>
                </a:solidFill>
                <a:latin typeface="Arial" panose="020B0604020202020204" pitchFamily="34" charset="0"/>
                <a:cs typeface="Arial" panose="020B0604020202020204" pitchFamily="34" charset="0"/>
              </a:rPr>
              <a:t>Ed </a:t>
            </a:r>
            <a:r>
              <a:rPr lang="en-US" dirty="0">
                <a:solidFill>
                  <a:srgbClr val="808080"/>
                </a:solidFill>
                <a:latin typeface="Arial" panose="020B0604020202020204" pitchFamily="34" charset="0"/>
                <a:cs typeface="Arial" panose="020B0604020202020204" pitchFamily="34" charset="0"/>
              </a:rPr>
              <a:t>Gilman, Director:  </a:t>
            </a:r>
            <a:r>
              <a:rPr lang="en-US" dirty="0" smtClean="0">
                <a:solidFill>
                  <a:srgbClr val="808080"/>
                </a:solidFill>
                <a:latin typeface="Arial" panose="020B0604020202020204" pitchFamily="34" charset="0"/>
                <a:cs typeface="Arial" panose="020B0604020202020204" pitchFamily="34" charset="0"/>
                <a:hlinkClick r:id="rId2"/>
              </a:rPr>
              <a:t>ed.gilman@dot.gov</a:t>
            </a:r>
            <a:r>
              <a:rPr lang="en-US" dirty="0" smtClean="0">
                <a:solidFill>
                  <a:srgbClr val="808080"/>
                </a:solidFill>
                <a:latin typeface="Arial" panose="020B0604020202020204" pitchFamily="34" charset="0"/>
                <a:cs typeface="Arial" panose="020B0604020202020204" pitchFamily="34" charset="0"/>
              </a:rPr>
              <a:t>  </a:t>
            </a:r>
            <a:endParaRPr lang="en-US" dirty="0">
              <a:solidFill>
                <a:srgbClr val="808080"/>
              </a:solidFill>
              <a:latin typeface="Arial" panose="020B0604020202020204" pitchFamily="34" charset="0"/>
              <a:cs typeface="Arial" panose="020B0604020202020204" pitchFamily="34" charset="0"/>
            </a:endParaRPr>
          </a:p>
          <a:p>
            <a:r>
              <a:rPr lang="en-US" dirty="0" smtClean="0">
                <a:solidFill>
                  <a:srgbClr val="808080"/>
                </a:solidFill>
                <a:latin typeface="Arial" panose="020B0604020202020204" pitchFamily="34" charset="0"/>
                <a:cs typeface="Arial" panose="020B0604020202020204" pitchFamily="34" charset="0"/>
              </a:rPr>
              <a:t>Brielle Hopkins, Legislative </a:t>
            </a:r>
            <a:r>
              <a:rPr lang="en-US" dirty="0">
                <a:solidFill>
                  <a:srgbClr val="808080"/>
                </a:solidFill>
                <a:latin typeface="Arial" panose="020B0604020202020204" pitchFamily="34" charset="0"/>
                <a:cs typeface="Arial" panose="020B0604020202020204" pitchFamily="34" charset="0"/>
              </a:rPr>
              <a:t>Advisor: </a:t>
            </a:r>
            <a:r>
              <a:rPr lang="en-US" dirty="0" smtClean="0">
                <a:solidFill>
                  <a:srgbClr val="808080"/>
                </a:solidFill>
                <a:latin typeface="Arial" panose="020B0604020202020204" pitchFamily="34" charset="0"/>
                <a:cs typeface="Arial" panose="020B0604020202020204" pitchFamily="34" charset="0"/>
                <a:hlinkClick r:id="rId3"/>
              </a:rPr>
              <a:t>gabrielle.hopkins@dot.gov</a:t>
            </a:r>
            <a:endParaRPr lang="en-US" dirty="0">
              <a:solidFill>
                <a:srgbClr val="808080"/>
              </a:solidFill>
              <a:latin typeface="Arial" panose="020B0604020202020204" pitchFamily="34" charset="0"/>
              <a:cs typeface="Arial" panose="020B0604020202020204" pitchFamily="34" charset="0"/>
            </a:endParaRPr>
          </a:p>
          <a:p>
            <a:endParaRPr lang="en-US" dirty="0" smtClean="0">
              <a:solidFill>
                <a:srgbClr val="808080"/>
              </a:solidFill>
              <a:latin typeface="Arial" panose="020B0604020202020204" pitchFamily="34" charset="0"/>
              <a:cs typeface="Arial" panose="020B0604020202020204" pitchFamily="34" charset="0"/>
            </a:endParaRPr>
          </a:p>
          <a:p>
            <a:r>
              <a:rPr lang="en-US" b="1" dirty="0" smtClean="0">
                <a:solidFill>
                  <a:srgbClr val="808080"/>
                </a:solidFill>
                <a:latin typeface="Arial" panose="020B0604020202020204" pitchFamily="34" charset="0"/>
                <a:cs typeface="Arial" panose="020B0604020202020204" pitchFamily="34" charset="0"/>
              </a:rPr>
              <a:t>FMCSA </a:t>
            </a:r>
            <a:r>
              <a:rPr lang="en-US" b="1" dirty="0">
                <a:solidFill>
                  <a:srgbClr val="808080"/>
                </a:solidFill>
                <a:latin typeface="Arial" panose="020B0604020202020204" pitchFamily="34" charset="0"/>
                <a:cs typeface="Arial" panose="020B0604020202020204" pitchFamily="34" charset="0"/>
              </a:rPr>
              <a:t>CONTACT INFORMATION</a:t>
            </a:r>
            <a:r>
              <a:rPr lang="en-US" dirty="0" smtClean="0">
                <a:solidFill>
                  <a:srgbClr val="808080"/>
                </a:solidFill>
                <a:latin typeface="Arial" panose="020B0604020202020204" pitchFamily="34" charset="0"/>
                <a:cs typeface="Arial" panose="020B0604020202020204" pitchFamily="34" charset="0"/>
              </a:rPr>
              <a:t> </a:t>
            </a:r>
            <a:endParaRPr lang="en-US" dirty="0">
              <a:solidFill>
                <a:srgbClr val="808080"/>
              </a:solidFill>
              <a:latin typeface="Arial" panose="020B0604020202020204" pitchFamily="34" charset="0"/>
              <a:cs typeface="Arial" panose="020B0604020202020204" pitchFamily="34" charset="0"/>
            </a:endParaRPr>
          </a:p>
          <a:p>
            <a:r>
              <a:rPr lang="en-US" dirty="0">
                <a:solidFill>
                  <a:srgbClr val="808080"/>
                </a:solidFill>
                <a:latin typeface="Arial" panose="020B0604020202020204" pitchFamily="34" charset="0"/>
                <a:cs typeface="Arial" panose="020B0604020202020204" pitchFamily="34" charset="0"/>
              </a:rPr>
              <a:t> </a:t>
            </a:r>
          </a:p>
          <a:p>
            <a:r>
              <a:rPr lang="en-US" b="1" dirty="0" smtClean="0">
                <a:solidFill>
                  <a:srgbClr val="808080"/>
                </a:solidFill>
                <a:latin typeface="Arial" panose="020B0604020202020204" pitchFamily="34" charset="0"/>
                <a:cs typeface="Arial" panose="020B0604020202020204" pitchFamily="34" charset="0"/>
              </a:rPr>
              <a:t>Web </a:t>
            </a:r>
            <a:r>
              <a:rPr lang="en-US" b="1" dirty="0">
                <a:solidFill>
                  <a:srgbClr val="808080"/>
                </a:solidFill>
                <a:latin typeface="Arial" panose="020B0604020202020204" pitchFamily="34" charset="0"/>
                <a:cs typeface="Arial" panose="020B0604020202020204" pitchFamily="34" charset="0"/>
              </a:rPr>
              <a:t>Page</a:t>
            </a:r>
            <a:r>
              <a:rPr lang="en-US" dirty="0">
                <a:solidFill>
                  <a:srgbClr val="808080"/>
                </a:solidFill>
                <a:latin typeface="Arial" panose="020B0604020202020204" pitchFamily="34" charset="0"/>
                <a:cs typeface="Arial" panose="020B0604020202020204" pitchFamily="34" charset="0"/>
              </a:rPr>
              <a:t>: </a:t>
            </a:r>
            <a:r>
              <a:rPr lang="en-US" u="sng" dirty="0">
                <a:solidFill>
                  <a:srgbClr val="808080"/>
                </a:solidFill>
                <a:latin typeface="Arial" panose="020B0604020202020204" pitchFamily="34" charset="0"/>
                <a:cs typeface="Arial" panose="020B0604020202020204" pitchFamily="34" charset="0"/>
                <a:hlinkClick r:id="rId4"/>
              </a:rPr>
              <a:t>www.FMCSA.dot.gov</a:t>
            </a:r>
            <a:r>
              <a:rPr lang="en-US" dirty="0">
                <a:solidFill>
                  <a:srgbClr val="808080"/>
                </a:solidFill>
                <a:latin typeface="Arial" panose="020B0604020202020204" pitchFamily="34" charset="0"/>
                <a:cs typeface="Arial" panose="020B0604020202020204" pitchFamily="34" charset="0"/>
              </a:rPr>
              <a:t> </a:t>
            </a:r>
          </a:p>
          <a:p>
            <a:r>
              <a:rPr lang="en-US" b="1" dirty="0" smtClean="0">
                <a:solidFill>
                  <a:srgbClr val="808080"/>
                </a:solidFill>
                <a:latin typeface="Arial" panose="020B0604020202020204" pitchFamily="34" charset="0"/>
                <a:cs typeface="Arial" panose="020B0604020202020204" pitchFamily="34" charset="0"/>
              </a:rPr>
              <a:t>Social </a:t>
            </a:r>
            <a:r>
              <a:rPr lang="en-US" b="1" dirty="0">
                <a:solidFill>
                  <a:srgbClr val="808080"/>
                </a:solidFill>
                <a:latin typeface="Arial" panose="020B0604020202020204" pitchFamily="34" charset="0"/>
                <a:cs typeface="Arial" panose="020B0604020202020204" pitchFamily="34" charset="0"/>
              </a:rPr>
              <a:t>Media</a:t>
            </a:r>
            <a:r>
              <a:rPr lang="en-US" dirty="0">
                <a:solidFill>
                  <a:srgbClr val="808080"/>
                </a:solidFill>
                <a:latin typeface="Arial" panose="020B0604020202020204" pitchFamily="34" charset="0"/>
                <a:cs typeface="Arial" panose="020B0604020202020204" pitchFamily="34" charset="0"/>
              </a:rPr>
              <a:t>: </a:t>
            </a:r>
            <a:r>
              <a:rPr lang="en-US" u="sng" dirty="0">
                <a:solidFill>
                  <a:srgbClr val="808080"/>
                </a:solidFill>
                <a:latin typeface="Arial" panose="020B0604020202020204" pitchFamily="34" charset="0"/>
                <a:cs typeface="Arial" panose="020B0604020202020204" pitchFamily="34" charset="0"/>
                <a:hlinkClick r:id="rId5"/>
              </a:rPr>
              <a:t>www.facebook.com/FMCSA</a:t>
            </a:r>
            <a:endParaRPr lang="en-US" dirty="0">
              <a:solidFill>
                <a:srgbClr val="808080"/>
              </a:solidFill>
              <a:latin typeface="Arial" panose="020B0604020202020204" pitchFamily="34" charset="0"/>
              <a:cs typeface="Arial" panose="020B0604020202020204" pitchFamily="34" charset="0"/>
            </a:endParaRPr>
          </a:p>
          <a:p>
            <a:r>
              <a:rPr lang="en-US" dirty="0">
                <a:solidFill>
                  <a:srgbClr val="808080"/>
                </a:solidFill>
                <a:latin typeface="Arial" panose="020B0604020202020204" pitchFamily="34" charset="0"/>
                <a:cs typeface="Arial" panose="020B0604020202020204" pitchFamily="34" charset="0"/>
              </a:rPr>
              <a:t> </a:t>
            </a:r>
          </a:p>
          <a:p>
            <a:r>
              <a:rPr lang="en-US" dirty="0" smtClean="0">
                <a:solidFill>
                  <a:srgbClr val="808080"/>
                </a:solidFill>
                <a:latin typeface="Arial" panose="020B0604020202020204" pitchFamily="34" charset="0"/>
                <a:cs typeface="Arial" panose="020B0604020202020204" pitchFamily="34" charset="0"/>
              </a:rPr>
              <a:t>Federal </a:t>
            </a:r>
            <a:r>
              <a:rPr lang="en-US" dirty="0">
                <a:solidFill>
                  <a:srgbClr val="808080"/>
                </a:solidFill>
                <a:latin typeface="Arial" panose="020B0604020202020204" pitchFamily="34" charset="0"/>
                <a:cs typeface="Arial" panose="020B0604020202020204" pitchFamily="34" charset="0"/>
              </a:rPr>
              <a:t>Motor Carrier Safety </a:t>
            </a:r>
            <a:r>
              <a:rPr lang="en-US" dirty="0" smtClean="0">
                <a:solidFill>
                  <a:srgbClr val="808080"/>
                </a:solidFill>
                <a:latin typeface="Arial" panose="020B0604020202020204" pitchFamily="34" charset="0"/>
                <a:cs typeface="Arial" panose="020B0604020202020204" pitchFamily="34" charset="0"/>
              </a:rPr>
              <a:t>Administration</a:t>
            </a:r>
          </a:p>
          <a:p>
            <a:r>
              <a:rPr lang="en-US" dirty="0" smtClean="0">
                <a:solidFill>
                  <a:srgbClr val="808080"/>
                </a:solidFill>
                <a:latin typeface="Arial" panose="020B0604020202020204" pitchFamily="34" charset="0"/>
                <a:cs typeface="Arial" panose="020B0604020202020204" pitchFamily="34" charset="0"/>
              </a:rPr>
              <a:t>1200 </a:t>
            </a:r>
            <a:r>
              <a:rPr lang="en-US" dirty="0">
                <a:solidFill>
                  <a:srgbClr val="808080"/>
                </a:solidFill>
                <a:latin typeface="Arial" panose="020B0604020202020204" pitchFamily="34" charset="0"/>
                <a:cs typeface="Arial" panose="020B0604020202020204" pitchFamily="34" charset="0"/>
              </a:rPr>
              <a:t>New Jersey Ave., </a:t>
            </a:r>
            <a:r>
              <a:rPr lang="en-US" dirty="0" smtClean="0">
                <a:solidFill>
                  <a:srgbClr val="808080"/>
                </a:solidFill>
                <a:latin typeface="Arial" panose="020B0604020202020204" pitchFamily="34" charset="0"/>
                <a:cs typeface="Arial" panose="020B0604020202020204" pitchFamily="34" charset="0"/>
              </a:rPr>
              <a:t>S.E.</a:t>
            </a:r>
          </a:p>
          <a:p>
            <a:r>
              <a:rPr lang="en-US" dirty="0" smtClean="0">
                <a:solidFill>
                  <a:srgbClr val="808080"/>
                </a:solidFill>
                <a:latin typeface="Arial" panose="020B0604020202020204" pitchFamily="34" charset="0"/>
                <a:cs typeface="Arial" panose="020B0604020202020204" pitchFamily="34" charset="0"/>
              </a:rPr>
              <a:t>Washington</a:t>
            </a:r>
            <a:r>
              <a:rPr lang="en-US" dirty="0">
                <a:solidFill>
                  <a:srgbClr val="808080"/>
                </a:solidFill>
                <a:latin typeface="Arial" panose="020B0604020202020204" pitchFamily="34" charset="0"/>
                <a:cs typeface="Arial" panose="020B0604020202020204" pitchFamily="34" charset="0"/>
              </a:rPr>
              <a:t>, DC 20590</a:t>
            </a:r>
          </a:p>
          <a:p>
            <a:r>
              <a:rPr lang="en-US" dirty="0">
                <a:solidFill>
                  <a:srgbClr val="808080"/>
                </a:solidFill>
                <a:latin typeface="Arial" panose="020B0604020202020204" pitchFamily="34" charset="0"/>
                <a:cs typeface="Arial" panose="020B0604020202020204" pitchFamily="34" charset="0"/>
              </a:rPr>
              <a:t> </a:t>
            </a:r>
            <a:endParaRPr lang="en-US" dirty="0" smtClean="0">
              <a:solidFill>
                <a:srgbClr val="808080"/>
              </a:solidFill>
              <a:latin typeface="Arial" panose="020B0604020202020204" pitchFamily="34" charset="0"/>
              <a:cs typeface="Arial" panose="020B0604020202020204" pitchFamily="34" charset="0"/>
            </a:endParaRPr>
          </a:p>
          <a:p>
            <a:r>
              <a:rPr lang="en-US" b="1" dirty="0" smtClean="0">
                <a:solidFill>
                  <a:srgbClr val="808080"/>
                </a:solidFill>
                <a:latin typeface="Arial" panose="020B0604020202020204" pitchFamily="34" charset="0"/>
                <a:cs typeface="Arial" panose="020B0604020202020204" pitchFamily="34" charset="0"/>
              </a:rPr>
              <a:t>Telephone</a:t>
            </a:r>
            <a:r>
              <a:rPr lang="en-US" dirty="0">
                <a:solidFill>
                  <a:srgbClr val="808080"/>
                </a:solidFill>
                <a:latin typeface="Arial" panose="020B0604020202020204" pitchFamily="34" charset="0"/>
                <a:cs typeface="Arial" panose="020B0604020202020204" pitchFamily="34" charset="0"/>
              </a:rPr>
              <a:t>: 855-368-4200</a:t>
            </a:r>
          </a:p>
          <a:p>
            <a:endParaRPr lang="en-US" dirty="0">
              <a:solidFill>
                <a:srgbClr val="80808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347105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a:t>
            </a:fld>
            <a:endParaRPr lang="en-US" dirty="0"/>
          </a:p>
        </p:txBody>
      </p:sp>
      <p:sp>
        <p:nvSpPr>
          <p:cNvPr id="4" name="Content Placeholder 9"/>
          <p:cNvSpPr txBox="1">
            <a:spLocks/>
          </p:cNvSpPr>
          <p:nvPr/>
        </p:nvSpPr>
        <p:spPr>
          <a:xfrm>
            <a:off x="368811" y="2128966"/>
            <a:ext cx="5792503" cy="4380691"/>
          </a:xfrm>
          <a:prstGeom prst="rect">
            <a:avLst/>
          </a:prstGeom>
        </p:spPr>
        <p:txBody>
          <a:bodyPr>
            <a:noAutofit/>
          </a:bodyPr>
          <a:lstStyle>
            <a:lvl1pPr marL="342900" indent="-342900" algn="l" defTabSz="457200" rtl="0" eaLnBrk="1" latinLnBrk="0" hangingPunct="1">
              <a:lnSpc>
                <a:spcPts val="2100"/>
              </a:lnSpc>
              <a:spcBef>
                <a:spcPct val="20000"/>
              </a:spcBef>
              <a:buFont typeface="Arial"/>
              <a:buChar char="•"/>
              <a:defRPr sz="1500" kern="1200">
                <a:solidFill>
                  <a:srgbClr val="6F6F74"/>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960"/>
              </a:spcAft>
            </a:pPr>
            <a:r>
              <a:rPr lang="en-US" sz="2000" dirty="0" smtClean="0">
                <a:solidFill>
                  <a:srgbClr val="666666"/>
                </a:solidFill>
              </a:rPr>
              <a:t>One of 11 operating administrations at the                     U.S. Department of Transportation</a:t>
            </a:r>
          </a:p>
          <a:p>
            <a:pPr>
              <a:spcBef>
                <a:spcPts val="0"/>
              </a:spcBef>
              <a:spcAft>
                <a:spcPts val="960"/>
              </a:spcAft>
            </a:pPr>
            <a:r>
              <a:rPr lang="en-US" sz="2000" dirty="0" smtClean="0">
                <a:solidFill>
                  <a:srgbClr val="666666"/>
                </a:solidFill>
              </a:rPr>
              <a:t>Established January 1, 2000 (formerly a part of FHWA)</a:t>
            </a:r>
            <a:r>
              <a:rPr lang="en-US" sz="1800" dirty="0" smtClean="0">
                <a:solidFill>
                  <a:srgbClr val="666666"/>
                </a:solidFill>
              </a:rPr>
              <a:t> </a:t>
            </a:r>
            <a:endParaRPr lang="en-US" sz="1800" dirty="0">
              <a:solidFill>
                <a:srgbClr val="666666"/>
              </a:solidFill>
            </a:endParaRPr>
          </a:p>
          <a:p>
            <a:pPr>
              <a:spcBef>
                <a:spcPts val="0"/>
              </a:spcBef>
              <a:spcAft>
                <a:spcPts val="960"/>
              </a:spcAft>
            </a:pPr>
            <a:r>
              <a:rPr lang="en-US" sz="2000" dirty="0" smtClean="0">
                <a:solidFill>
                  <a:srgbClr val="666666"/>
                </a:solidFill>
              </a:rPr>
              <a:t>Approximately 1,100 employees</a:t>
            </a:r>
          </a:p>
          <a:p>
            <a:pPr>
              <a:spcBef>
                <a:spcPts val="0"/>
              </a:spcBef>
              <a:spcAft>
                <a:spcPts val="960"/>
              </a:spcAft>
            </a:pPr>
            <a:r>
              <a:rPr lang="en-US" sz="2000" dirty="0" smtClean="0">
                <a:solidFill>
                  <a:srgbClr val="666666"/>
                </a:solidFill>
              </a:rPr>
              <a:t>Regulates interstate transportation by large trucks and buses, household goods operations, and inter/intrastate HAZMAT transportation </a:t>
            </a:r>
          </a:p>
          <a:p>
            <a:pPr>
              <a:spcBef>
                <a:spcPts val="0"/>
              </a:spcBef>
              <a:spcAft>
                <a:spcPts val="960"/>
              </a:spcAft>
            </a:pPr>
            <a:r>
              <a:rPr lang="en-US" sz="2000" dirty="0" smtClean="0">
                <a:solidFill>
                  <a:srgbClr val="666666"/>
                </a:solidFill>
              </a:rPr>
              <a:t>Over 55% of appropriated budget funds grants to State and industry safety partners (over $310 million)</a:t>
            </a:r>
          </a:p>
          <a:p>
            <a:pPr>
              <a:spcBef>
                <a:spcPts val="0"/>
              </a:spcBef>
              <a:spcAft>
                <a:spcPts val="960"/>
              </a:spcAft>
            </a:pPr>
            <a:r>
              <a:rPr lang="en-US" sz="2000" dirty="0" smtClean="0">
                <a:solidFill>
                  <a:srgbClr val="666666"/>
                </a:solidFill>
              </a:rPr>
              <a:t>Approximately 10,000 State/local enforcement officers</a:t>
            </a:r>
          </a:p>
        </p:txBody>
      </p:sp>
      <p:sp>
        <p:nvSpPr>
          <p:cNvPr id="7" name="TextBox 6"/>
          <p:cNvSpPr txBox="1"/>
          <p:nvPr/>
        </p:nvSpPr>
        <p:spPr>
          <a:xfrm>
            <a:off x="307394" y="1194603"/>
            <a:ext cx="8161041" cy="913070"/>
          </a:xfrm>
          <a:prstGeom prst="rect">
            <a:avLst/>
          </a:prstGeom>
          <a:noFill/>
        </p:spPr>
        <p:txBody>
          <a:bodyPr wrap="square" rtlCol="0">
            <a:spAutoFit/>
          </a:bodyPr>
          <a:lstStyle/>
          <a:p>
            <a:pPr>
              <a:lnSpc>
                <a:spcPts val="3200"/>
              </a:lnSpc>
              <a:spcAft>
                <a:spcPts val="1800"/>
              </a:spcAft>
            </a:pPr>
            <a:r>
              <a:rPr lang="en-US" sz="2800" b="1" spc="-40" dirty="0" smtClean="0">
                <a:solidFill>
                  <a:srgbClr val="F3A624"/>
                </a:solidFill>
                <a:latin typeface="Arial"/>
                <a:cs typeface="Arial"/>
              </a:rPr>
              <a:t>Who We Are:                                                                        </a:t>
            </a:r>
            <a:r>
              <a:rPr lang="en-US" sz="2800" b="1" spc="-40" dirty="0" smtClean="0">
                <a:solidFill>
                  <a:srgbClr val="001547"/>
                </a:solidFill>
                <a:latin typeface="Arial"/>
                <a:cs typeface="Arial"/>
              </a:rPr>
              <a:t>The Federal Motor Carrier Safety Administration</a:t>
            </a:r>
            <a:endParaRPr lang="en-US" sz="2800" b="1" spc="-40" dirty="0">
              <a:solidFill>
                <a:srgbClr val="001547"/>
              </a:solidFill>
              <a:latin typeface="Arial"/>
              <a:cs typeface="Arial"/>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67" t="11861" r="20642" b="-690"/>
          <a:stretch/>
        </p:blipFill>
        <p:spPr bwMode="auto">
          <a:xfrm>
            <a:off x="6355309" y="2198436"/>
            <a:ext cx="2524836" cy="263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355309" y="4926702"/>
            <a:ext cx="2524836" cy="707886"/>
          </a:xfrm>
          <a:prstGeom prst="rect">
            <a:avLst/>
          </a:prstGeom>
          <a:noFill/>
        </p:spPr>
        <p:txBody>
          <a:bodyPr wrap="square" rtlCol="0">
            <a:spAutoFit/>
          </a:bodyPr>
          <a:lstStyle/>
          <a:p>
            <a:r>
              <a:rPr lang="en-US" sz="2000" b="1" dirty="0" smtClean="0">
                <a:solidFill>
                  <a:srgbClr val="808080"/>
                </a:solidFill>
              </a:rPr>
              <a:t>Administrator</a:t>
            </a:r>
          </a:p>
          <a:p>
            <a:r>
              <a:rPr lang="en-US" sz="2000" b="1" dirty="0" smtClean="0">
                <a:solidFill>
                  <a:srgbClr val="808080"/>
                </a:solidFill>
              </a:rPr>
              <a:t>T.F. Scott Darling, III</a:t>
            </a:r>
            <a:endParaRPr lang="en-US" sz="2000" b="1" dirty="0">
              <a:solidFill>
                <a:srgbClr val="80808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241627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9" name="TextBox 8"/>
          <p:cNvSpPr txBox="1"/>
          <p:nvPr/>
        </p:nvSpPr>
        <p:spPr>
          <a:xfrm>
            <a:off x="439581" y="1295401"/>
            <a:ext cx="4944533" cy="502702"/>
          </a:xfrm>
          <a:prstGeom prst="rect">
            <a:avLst/>
          </a:prstGeom>
          <a:noFill/>
        </p:spPr>
        <p:txBody>
          <a:bodyPr wrap="square" rtlCol="0">
            <a:spAutoFit/>
          </a:bodyPr>
          <a:lstStyle/>
          <a:p>
            <a:pPr>
              <a:lnSpc>
                <a:spcPts val="3200"/>
              </a:lnSpc>
            </a:pPr>
            <a:r>
              <a:rPr lang="en-US" sz="2800" b="1" spc="-50" dirty="0" smtClean="0">
                <a:solidFill>
                  <a:srgbClr val="001547"/>
                </a:solidFill>
                <a:latin typeface="Arial"/>
                <a:cs typeface="Arial"/>
              </a:rPr>
              <a:t>Our Three Core Principles</a:t>
            </a:r>
            <a:endParaRPr lang="en-US" sz="2800" b="1" spc="-50" dirty="0">
              <a:solidFill>
                <a:srgbClr val="737373"/>
              </a:solidFill>
              <a:latin typeface="Arial"/>
              <a:cs typeface="Arial"/>
            </a:endParaRPr>
          </a:p>
        </p:txBody>
      </p:sp>
      <p:sp>
        <p:nvSpPr>
          <p:cNvPr id="11" name="Content Placeholder 9"/>
          <p:cNvSpPr txBox="1">
            <a:spLocks/>
          </p:cNvSpPr>
          <p:nvPr/>
        </p:nvSpPr>
        <p:spPr>
          <a:xfrm>
            <a:off x="435657" y="2209291"/>
            <a:ext cx="4907696" cy="3636338"/>
          </a:xfrm>
          <a:prstGeom prst="rect">
            <a:avLst/>
          </a:prstGeom>
        </p:spPr>
        <p:txBody>
          <a:bodyPr>
            <a:normAutofit/>
          </a:bodyPr>
          <a:lstStyle>
            <a:lvl1pPr marL="342900" indent="-342900" algn="l" defTabSz="457200" rtl="0" eaLnBrk="1" latinLnBrk="0" hangingPunct="1">
              <a:lnSpc>
                <a:spcPts val="2100"/>
              </a:lnSpc>
              <a:spcBef>
                <a:spcPct val="20000"/>
              </a:spcBef>
              <a:buFont typeface="Arial"/>
              <a:buChar char="•"/>
              <a:defRPr sz="1500" kern="1200">
                <a:solidFill>
                  <a:srgbClr val="6F6F74"/>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960"/>
              </a:spcAft>
            </a:pPr>
            <a:r>
              <a:rPr lang="en-US" sz="2400" b="1" dirty="0" smtClean="0">
                <a:solidFill>
                  <a:srgbClr val="666666"/>
                </a:solidFill>
              </a:rPr>
              <a:t>Raising</a:t>
            </a:r>
            <a:r>
              <a:rPr lang="en-US" sz="2400" dirty="0" smtClean="0">
                <a:solidFill>
                  <a:srgbClr val="666666"/>
                </a:solidFill>
              </a:rPr>
              <a:t> the safety bar to enter the motor carrier industry</a:t>
            </a:r>
          </a:p>
          <a:p>
            <a:pPr marL="0" indent="0">
              <a:spcBef>
                <a:spcPts val="0"/>
              </a:spcBef>
              <a:spcAft>
                <a:spcPts val="960"/>
              </a:spcAft>
              <a:buNone/>
            </a:pPr>
            <a:endParaRPr lang="en-US" sz="1800" dirty="0" smtClean="0">
              <a:solidFill>
                <a:srgbClr val="666666"/>
              </a:solidFill>
            </a:endParaRPr>
          </a:p>
          <a:p>
            <a:pPr>
              <a:spcBef>
                <a:spcPts val="0"/>
              </a:spcBef>
              <a:spcAft>
                <a:spcPts val="960"/>
              </a:spcAft>
            </a:pPr>
            <a:r>
              <a:rPr lang="en-US" sz="2400" b="1" dirty="0" smtClean="0">
                <a:solidFill>
                  <a:srgbClr val="666666"/>
                </a:solidFill>
              </a:rPr>
              <a:t>Requiring</a:t>
            </a:r>
            <a:r>
              <a:rPr lang="en-US" sz="2400" dirty="0" smtClean="0">
                <a:solidFill>
                  <a:srgbClr val="666666"/>
                </a:solidFill>
              </a:rPr>
              <a:t> motor carriers and drivers to comply with rigorous safety standards</a:t>
            </a:r>
          </a:p>
          <a:p>
            <a:pPr marL="0" indent="0">
              <a:spcBef>
                <a:spcPts val="0"/>
              </a:spcBef>
              <a:spcAft>
                <a:spcPts val="960"/>
              </a:spcAft>
              <a:buNone/>
            </a:pPr>
            <a:endParaRPr lang="en-US" sz="1800" dirty="0" smtClean="0">
              <a:solidFill>
                <a:srgbClr val="666666"/>
              </a:solidFill>
            </a:endParaRPr>
          </a:p>
          <a:p>
            <a:pPr>
              <a:spcBef>
                <a:spcPts val="0"/>
              </a:spcBef>
              <a:spcAft>
                <a:spcPts val="960"/>
              </a:spcAft>
            </a:pPr>
            <a:r>
              <a:rPr lang="en-US" sz="2400" b="1" dirty="0" smtClean="0">
                <a:solidFill>
                  <a:srgbClr val="666666"/>
                </a:solidFill>
              </a:rPr>
              <a:t>Removing</a:t>
            </a:r>
            <a:r>
              <a:rPr lang="en-US" sz="2400" dirty="0" smtClean="0">
                <a:solidFill>
                  <a:srgbClr val="666666"/>
                </a:solidFill>
              </a:rPr>
              <a:t> high-risk motor carriers, and unsafe companies, drivers and vehicles from the road</a:t>
            </a:r>
            <a:endParaRPr lang="en-US" sz="2400" dirty="0">
              <a:solidFill>
                <a:srgbClr val="666666"/>
              </a:solidFill>
            </a:endParaRPr>
          </a:p>
        </p:txBody>
      </p:sp>
      <p:pic>
        <p:nvPicPr>
          <p:cNvPr id="13" name="10760-040(e)_silo.jpg" descr="/Volumes/Obey_Data/Google Drive/GRS CSA/GRS Powerpoint 2014/Powerpoint Build/Assets/10760-040(e)_silo.jp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rot="21360000">
            <a:off x="5701738" y="1238687"/>
            <a:ext cx="4051858" cy="8363212"/>
          </a:xfrm>
          <a:prstGeom prst="rect">
            <a:avLst/>
          </a:prstGeom>
        </p:spPr>
      </p:pic>
    </p:spTree>
    <p:extLst>
      <p:ext uri="{BB962C8B-B14F-4D97-AF65-F5344CB8AC3E}">
        <p14:creationId xmlns:p14="http://schemas.microsoft.com/office/powerpoint/2010/main" val="106194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9" name="TextBox 8"/>
          <p:cNvSpPr txBox="1"/>
          <p:nvPr/>
        </p:nvSpPr>
        <p:spPr>
          <a:xfrm>
            <a:off x="439581" y="1208315"/>
            <a:ext cx="4944533" cy="502702"/>
          </a:xfrm>
          <a:prstGeom prst="rect">
            <a:avLst/>
          </a:prstGeom>
          <a:noFill/>
        </p:spPr>
        <p:txBody>
          <a:bodyPr wrap="square" rtlCol="0">
            <a:spAutoFit/>
          </a:bodyPr>
          <a:lstStyle/>
          <a:p>
            <a:pPr>
              <a:lnSpc>
                <a:spcPts val="3200"/>
              </a:lnSpc>
            </a:pPr>
            <a:r>
              <a:rPr lang="en-US" sz="2800" b="1" spc="-50" dirty="0" smtClean="0">
                <a:solidFill>
                  <a:srgbClr val="001547"/>
                </a:solidFill>
                <a:latin typeface="Arial"/>
                <a:cs typeface="Arial"/>
              </a:rPr>
              <a:t>Industry Profile</a:t>
            </a:r>
            <a:endParaRPr lang="en-US" sz="2800" b="1" spc="-50" dirty="0">
              <a:solidFill>
                <a:srgbClr val="737373"/>
              </a:solidFill>
              <a:latin typeface="Arial"/>
              <a:cs typeface="Arial"/>
            </a:endParaRPr>
          </a:p>
        </p:txBody>
      </p:sp>
      <p:sp>
        <p:nvSpPr>
          <p:cNvPr id="11" name="Content Placeholder 9"/>
          <p:cNvSpPr txBox="1">
            <a:spLocks/>
          </p:cNvSpPr>
          <p:nvPr/>
        </p:nvSpPr>
        <p:spPr>
          <a:xfrm>
            <a:off x="435655" y="1926771"/>
            <a:ext cx="8447087" cy="4528458"/>
          </a:xfrm>
          <a:prstGeom prst="rect">
            <a:avLst/>
          </a:prstGeom>
        </p:spPr>
        <p:txBody>
          <a:bodyPr>
            <a:normAutofit/>
          </a:bodyPr>
          <a:lstStyle>
            <a:lvl1pPr marL="342900" indent="-342900" algn="l" defTabSz="457200" rtl="0" eaLnBrk="1" latinLnBrk="0" hangingPunct="1">
              <a:lnSpc>
                <a:spcPts val="2100"/>
              </a:lnSpc>
              <a:spcBef>
                <a:spcPct val="20000"/>
              </a:spcBef>
              <a:buFont typeface="Arial"/>
              <a:buChar char="•"/>
              <a:defRPr sz="1500" kern="1200">
                <a:solidFill>
                  <a:srgbClr val="6F6F74"/>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960"/>
              </a:spcAft>
            </a:pPr>
            <a:r>
              <a:rPr lang="en-US" sz="2400" dirty="0" smtClean="0">
                <a:solidFill>
                  <a:srgbClr val="666666"/>
                </a:solidFill>
                <a:latin typeface="+mn-lt"/>
              </a:rPr>
              <a:t>Over </a:t>
            </a:r>
            <a:r>
              <a:rPr lang="en-US" sz="2400" b="1" dirty="0" smtClean="0">
                <a:solidFill>
                  <a:srgbClr val="666666"/>
                </a:solidFill>
                <a:latin typeface="+mn-lt"/>
              </a:rPr>
              <a:t>535,000</a:t>
            </a:r>
            <a:r>
              <a:rPr lang="en-US" sz="2400" dirty="0" smtClean="0">
                <a:solidFill>
                  <a:srgbClr val="666666"/>
                </a:solidFill>
                <a:latin typeface="+mn-lt"/>
              </a:rPr>
              <a:t> Interstate Motor Carriers (truck and bus companies)</a:t>
            </a:r>
          </a:p>
          <a:p>
            <a:pPr lvl="1">
              <a:spcBef>
                <a:spcPts val="0"/>
              </a:spcBef>
              <a:spcAft>
                <a:spcPts val="960"/>
              </a:spcAft>
            </a:pPr>
            <a:r>
              <a:rPr lang="en-US" sz="2000" b="1" dirty="0" smtClean="0">
                <a:solidFill>
                  <a:srgbClr val="666666"/>
                </a:solidFill>
              </a:rPr>
              <a:t>64,000</a:t>
            </a:r>
            <a:r>
              <a:rPr lang="en-US" sz="2000" dirty="0" smtClean="0">
                <a:solidFill>
                  <a:srgbClr val="666666"/>
                </a:solidFill>
              </a:rPr>
              <a:t> Hazardous Materials Carriers</a:t>
            </a:r>
          </a:p>
          <a:p>
            <a:pPr lvl="1">
              <a:spcBef>
                <a:spcPts val="0"/>
              </a:spcBef>
              <a:spcAft>
                <a:spcPts val="960"/>
              </a:spcAft>
            </a:pPr>
            <a:r>
              <a:rPr lang="en-US" sz="2000" b="1" dirty="0" smtClean="0">
                <a:solidFill>
                  <a:srgbClr val="666666"/>
                </a:solidFill>
              </a:rPr>
              <a:t>12,000</a:t>
            </a:r>
            <a:r>
              <a:rPr lang="en-US" sz="2000" dirty="0" smtClean="0">
                <a:solidFill>
                  <a:srgbClr val="666666"/>
                </a:solidFill>
              </a:rPr>
              <a:t> Passenger Carriers </a:t>
            </a:r>
          </a:p>
          <a:p>
            <a:pPr lvl="1">
              <a:spcBef>
                <a:spcPts val="0"/>
              </a:spcBef>
              <a:spcAft>
                <a:spcPts val="960"/>
              </a:spcAft>
            </a:pPr>
            <a:r>
              <a:rPr lang="en-US" sz="2000" b="1" dirty="0" smtClean="0">
                <a:solidFill>
                  <a:srgbClr val="666666"/>
                </a:solidFill>
              </a:rPr>
              <a:t>4,900</a:t>
            </a:r>
            <a:r>
              <a:rPr lang="en-US" sz="2000" dirty="0" smtClean="0">
                <a:solidFill>
                  <a:srgbClr val="666666"/>
                </a:solidFill>
              </a:rPr>
              <a:t> Household Goods Carri</a:t>
            </a:r>
            <a:r>
              <a:rPr lang="en-US" sz="1800" dirty="0" smtClean="0">
                <a:solidFill>
                  <a:srgbClr val="666666"/>
                </a:solidFill>
              </a:rPr>
              <a:t>ers</a:t>
            </a:r>
          </a:p>
          <a:p>
            <a:pPr>
              <a:spcBef>
                <a:spcPts val="0"/>
              </a:spcBef>
              <a:spcAft>
                <a:spcPts val="960"/>
              </a:spcAft>
            </a:pPr>
            <a:r>
              <a:rPr lang="en-US" sz="2400" dirty="0" smtClean="0">
                <a:solidFill>
                  <a:srgbClr val="666666"/>
                </a:solidFill>
                <a:latin typeface="+mn-lt"/>
              </a:rPr>
              <a:t>Approximately </a:t>
            </a:r>
            <a:r>
              <a:rPr lang="en-US" sz="2400" b="1" dirty="0" smtClean="0">
                <a:solidFill>
                  <a:srgbClr val="666666"/>
                </a:solidFill>
                <a:latin typeface="+mn-lt"/>
              </a:rPr>
              <a:t>6 million </a:t>
            </a:r>
            <a:r>
              <a:rPr lang="en-US" sz="2400" dirty="0" smtClean="0">
                <a:solidFill>
                  <a:srgbClr val="666666"/>
                </a:solidFill>
                <a:latin typeface="+mn-lt"/>
              </a:rPr>
              <a:t>Commercial Drivers</a:t>
            </a:r>
          </a:p>
          <a:p>
            <a:pPr>
              <a:spcBef>
                <a:spcPts val="0"/>
              </a:spcBef>
              <a:spcAft>
                <a:spcPts val="960"/>
              </a:spcAft>
            </a:pPr>
            <a:r>
              <a:rPr lang="en-US" sz="2400" dirty="0" smtClean="0">
                <a:solidFill>
                  <a:srgbClr val="666666"/>
                </a:solidFill>
                <a:latin typeface="+mn-lt"/>
              </a:rPr>
              <a:t>Over </a:t>
            </a:r>
            <a:r>
              <a:rPr lang="en-US" sz="2400" b="1" dirty="0" smtClean="0">
                <a:solidFill>
                  <a:srgbClr val="666666"/>
                </a:solidFill>
                <a:latin typeface="+mn-lt"/>
              </a:rPr>
              <a:t>300 billion </a:t>
            </a:r>
            <a:r>
              <a:rPr lang="en-US" sz="2400" dirty="0" smtClean="0">
                <a:solidFill>
                  <a:srgbClr val="666666"/>
                </a:solidFill>
                <a:latin typeface="+mn-lt"/>
              </a:rPr>
              <a:t>Commercial Motor Vehicle Miles Travelled</a:t>
            </a:r>
          </a:p>
          <a:p>
            <a:pPr>
              <a:spcBef>
                <a:spcPts val="0"/>
              </a:spcBef>
              <a:spcAft>
                <a:spcPts val="960"/>
              </a:spcAft>
            </a:pPr>
            <a:r>
              <a:rPr lang="en-US" sz="2400" dirty="0" smtClean="0">
                <a:solidFill>
                  <a:srgbClr val="666666"/>
                </a:solidFill>
                <a:latin typeface="+mn-lt"/>
              </a:rPr>
              <a:t>The </a:t>
            </a:r>
            <a:r>
              <a:rPr lang="en-US" sz="2400" dirty="0">
                <a:solidFill>
                  <a:srgbClr val="666666"/>
                </a:solidFill>
                <a:latin typeface="+mn-lt"/>
              </a:rPr>
              <a:t>American Trucking Associations (ATA) reports that in 2012, trucks moved </a:t>
            </a:r>
            <a:r>
              <a:rPr lang="en-US" sz="2400" b="1" dirty="0">
                <a:solidFill>
                  <a:srgbClr val="666666"/>
                </a:solidFill>
                <a:latin typeface="+mn-lt"/>
              </a:rPr>
              <a:t>9.4 billion tons </a:t>
            </a:r>
            <a:r>
              <a:rPr lang="en-US" sz="2400" dirty="0">
                <a:solidFill>
                  <a:srgbClr val="666666"/>
                </a:solidFill>
                <a:latin typeface="+mn-lt"/>
              </a:rPr>
              <a:t>of freight, or about </a:t>
            </a:r>
            <a:r>
              <a:rPr lang="en-US" sz="2400" b="1" dirty="0" smtClean="0">
                <a:solidFill>
                  <a:srgbClr val="666666"/>
                </a:solidFill>
                <a:latin typeface="+mn-lt"/>
              </a:rPr>
              <a:t>68.5% </a:t>
            </a:r>
            <a:r>
              <a:rPr lang="en-US" sz="2400" dirty="0" smtClean="0">
                <a:solidFill>
                  <a:srgbClr val="666666"/>
                </a:solidFill>
                <a:latin typeface="+mn-lt"/>
              </a:rPr>
              <a:t>of </a:t>
            </a:r>
            <a:r>
              <a:rPr lang="en-US" sz="2400" dirty="0">
                <a:solidFill>
                  <a:srgbClr val="666666"/>
                </a:solidFill>
                <a:latin typeface="+mn-lt"/>
              </a:rPr>
              <a:t>all freight tonnage transported </a:t>
            </a:r>
            <a:r>
              <a:rPr lang="en-US" sz="2400" dirty="0" smtClean="0">
                <a:solidFill>
                  <a:srgbClr val="666666"/>
                </a:solidFill>
                <a:latin typeface="+mn-lt"/>
              </a:rPr>
              <a:t>domestically </a:t>
            </a:r>
            <a:endParaRPr lang="en-US" sz="2400" dirty="0">
              <a:solidFill>
                <a:srgbClr val="666666"/>
              </a:solidFill>
              <a:latin typeface="+mn-lt"/>
            </a:endParaRPr>
          </a:p>
          <a:p>
            <a:pPr>
              <a:spcBef>
                <a:spcPts val="0"/>
              </a:spcBef>
              <a:spcAft>
                <a:spcPts val="960"/>
              </a:spcAft>
            </a:pPr>
            <a:r>
              <a:rPr lang="en-US" sz="2400" b="1" dirty="0">
                <a:solidFill>
                  <a:srgbClr val="666666"/>
                </a:solidFill>
                <a:latin typeface="+mn-lt"/>
              </a:rPr>
              <a:t>Most of the food we eat, clothing we wear, and goods we purchase travel on a commercial motor </a:t>
            </a:r>
            <a:r>
              <a:rPr lang="en-US" sz="2400" b="1" dirty="0" smtClean="0">
                <a:solidFill>
                  <a:srgbClr val="666666"/>
                </a:solidFill>
                <a:latin typeface="+mn-lt"/>
              </a:rPr>
              <a:t>vehicle</a:t>
            </a:r>
            <a:endParaRPr lang="en-US" sz="2400" b="1" dirty="0">
              <a:solidFill>
                <a:srgbClr val="666666"/>
              </a:solidFill>
              <a:latin typeface="+mn-lt"/>
            </a:endParaRPr>
          </a:p>
        </p:txBody>
      </p:sp>
    </p:spTree>
    <p:extLst>
      <p:ext uri="{BB962C8B-B14F-4D97-AF65-F5344CB8AC3E}">
        <p14:creationId xmlns:p14="http://schemas.microsoft.com/office/powerpoint/2010/main" val="281409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4</a:t>
            </a:fld>
            <a:endParaRPr lang="en-US" dirty="0"/>
          </a:p>
        </p:txBody>
      </p:sp>
      <p:sp>
        <p:nvSpPr>
          <p:cNvPr id="3" name="TextBox 2"/>
          <p:cNvSpPr txBox="1"/>
          <p:nvPr/>
        </p:nvSpPr>
        <p:spPr>
          <a:xfrm>
            <a:off x="218687" y="1272662"/>
            <a:ext cx="8775188" cy="502702"/>
          </a:xfrm>
          <a:prstGeom prst="rect">
            <a:avLst/>
          </a:prstGeom>
          <a:noFill/>
        </p:spPr>
        <p:txBody>
          <a:bodyPr wrap="square" rtlCol="0">
            <a:spAutoFit/>
          </a:bodyPr>
          <a:lstStyle/>
          <a:p>
            <a:pPr>
              <a:lnSpc>
                <a:spcPts val="3200"/>
              </a:lnSpc>
              <a:spcAft>
                <a:spcPts val="1800"/>
              </a:spcAft>
            </a:pPr>
            <a:r>
              <a:rPr lang="en-US" sz="2800" b="1" spc="-40" dirty="0" smtClean="0">
                <a:solidFill>
                  <a:srgbClr val="F3A624"/>
                </a:solidFill>
                <a:latin typeface="Arial"/>
                <a:cs typeface="Arial"/>
              </a:rPr>
              <a:t>Who We Are: </a:t>
            </a:r>
            <a:r>
              <a:rPr lang="en-US" sz="2800" b="1" spc="-40" dirty="0" smtClean="0">
                <a:solidFill>
                  <a:srgbClr val="001547"/>
                </a:solidFill>
                <a:latin typeface="Arial"/>
                <a:cs typeface="Arial"/>
              </a:rPr>
              <a:t>Our Stakeholders and Safety Partners </a:t>
            </a:r>
            <a:endParaRPr lang="en-US" sz="2800" b="1" spc="-40" dirty="0">
              <a:solidFill>
                <a:srgbClr val="001547"/>
              </a:solidFill>
              <a:latin typeface="Arial"/>
              <a:cs typeface="Arial"/>
            </a:endParaRPr>
          </a:p>
        </p:txBody>
      </p:sp>
      <p:sp>
        <p:nvSpPr>
          <p:cNvPr id="4" name="Rectangle 3"/>
          <p:cNvSpPr/>
          <p:nvPr/>
        </p:nvSpPr>
        <p:spPr>
          <a:xfrm>
            <a:off x="368811" y="1996159"/>
            <a:ext cx="4464446" cy="4370427"/>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Legislators</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The White House</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Safety Advocates</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Motor Carrier Organizations </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Commercial Motor Vehicle Drivers </a:t>
            </a:r>
          </a:p>
          <a:p>
            <a:endParaRPr lang="en-US" sz="20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State and Tribal Governments</a:t>
            </a:r>
          </a:p>
          <a:p>
            <a:pPr marL="285750" indent="-28575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bg1">
                    <a:lumMod val="50000"/>
                  </a:schemeClr>
                </a:solidFill>
                <a:latin typeface="Arial" panose="020B0604020202020204" pitchFamily="34" charset="0"/>
                <a:cs typeface="Arial" panose="020B0604020202020204" pitchFamily="34" charset="0"/>
              </a:rPr>
              <a:t>Law Enforcement Personnel </a:t>
            </a:r>
          </a:p>
          <a:p>
            <a:endParaRPr lang="en-US" b="1" dirty="0">
              <a:solidFill>
                <a:schemeClr val="bg1">
                  <a:lumMod val="50000"/>
                </a:schemeClr>
              </a:solidFill>
            </a:endParaRPr>
          </a:p>
        </p:txBody>
      </p:sp>
      <p:sp>
        <p:nvSpPr>
          <p:cNvPr id="5" name="TextBox 4"/>
          <p:cNvSpPr txBox="1"/>
          <p:nvPr/>
        </p:nvSpPr>
        <p:spPr>
          <a:xfrm>
            <a:off x="4909457" y="1996159"/>
            <a:ext cx="4084418" cy="3785652"/>
          </a:xfrm>
          <a:prstGeom prst="rect">
            <a:avLst/>
          </a:prstGeom>
          <a:solidFill>
            <a:schemeClr val="accent1">
              <a:lumMod val="20000"/>
              <a:lumOff val="8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Motor Carrier Safety Advisory Committee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Medical Review Board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Federal Register Notices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Listening Sessions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Participation in Industry Events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Public Outreach Activities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1716971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5</a:t>
            </a:fld>
            <a:endParaRPr lang="en-US" dirty="0"/>
          </a:p>
        </p:txBody>
      </p:sp>
      <p:sp>
        <p:nvSpPr>
          <p:cNvPr id="4" name="Rectangle 3"/>
          <p:cNvSpPr/>
          <p:nvPr/>
        </p:nvSpPr>
        <p:spPr>
          <a:xfrm>
            <a:off x="249197" y="1171428"/>
            <a:ext cx="6793047" cy="502702"/>
          </a:xfrm>
          <a:prstGeom prst="rect">
            <a:avLst/>
          </a:prstGeom>
        </p:spPr>
        <p:txBody>
          <a:bodyPr wrap="square">
            <a:spAutoFit/>
          </a:bodyPr>
          <a:lstStyle/>
          <a:p>
            <a:pPr>
              <a:lnSpc>
                <a:spcPts val="3200"/>
              </a:lnSpc>
              <a:spcAft>
                <a:spcPts val="1800"/>
              </a:spcAft>
            </a:pPr>
            <a:r>
              <a:rPr lang="en-US" sz="2800" b="1" spc="-40" dirty="0" smtClean="0">
                <a:solidFill>
                  <a:srgbClr val="F3A624"/>
                </a:solidFill>
                <a:latin typeface="Arial"/>
                <a:cs typeface="Arial"/>
              </a:rPr>
              <a:t>What We Do: </a:t>
            </a:r>
            <a:r>
              <a:rPr lang="en-US" sz="2800" b="1" spc="-40" dirty="0" smtClean="0">
                <a:solidFill>
                  <a:srgbClr val="001547"/>
                </a:solidFill>
                <a:latin typeface="Arial"/>
                <a:cs typeface="Arial"/>
              </a:rPr>
              <a:t>Safety Oversight </a:t>
            </a:r>
            <a:endParaRPr lang="en-US" sz="2800" b="1" spc="-40" dirty="0">
              <a:solidFill>
                <a:srgbClr val="001547"/>
              </a:solidFill>
              <a:latin typeface="Arial"/>
              <a:cs typeface="Arial"/>
            </a:endParaRPr>
          </a:p>
        </p:txBody>
      </p:sp>
      <p:sp>
        <p:nvSpPr>
          <p:cNvPr id="5" name="Rectangle 4"/>
          <p:cNvSpPr/>
          <p:nvPr/>
        </p:nvSpPr>
        <p:spPr>
          <a:xfrm>
            <a:off x="380348" y="1674130"/>
            <a:ext cx="8383303" cy="4632037"/>
          </a:xfrm>
          <a:prstGeom prst="rect">
            <a:avLst/>
          </a:prstGeom>
        </p:spPr>
        <p:txBody>
          <a:bodyPr wrap="square">
            <a:spAutoFit/>
          </a:bodyPr>
          <a:lstStyle/>
          <a:p>
            <a:pPr marL="285750" indent="-285750">
              <a:spcBef>
                <a:spcPts val="0"/>
              </a:spcBef>
              <a:spcAft>
                <a:spcPts val="960"/>
              </a:spcAft>
              <a:buFont typeface="Arial" panose="020B0604020202020204" pitchFamily="34" charset="0"/>
              <a:buChar char="•"/>
            </a:pPr>
            <a:r>
              <a:rPr lang="en-US" sz="2000" dirty="0">
                <a:solidFill>
                  <a:srgbClr val="666666"/>
                </a:solidFill>
              </a:rPr>
              <a:t>Driver Hours of Service</a:t>
            </a:r>
          </a:p>
          <a:p>
            <a:pPr marL="285750" indent="-285750">
              <a:spcBef>
                <a:spcPts val="0"/>
              </a:spcBef>
              <a:spcAft>
                <a:spcPts val="960"/>
              </a:spcAft>
              <a:buFont typeface="Arial" panose="020B0604020202020204" pitchFamily="34" charset="0"/>
              <a:buChar char="•"/>
            </a:pPr>
            <a:r>
              <a:rPr lang="en-US" sz="2000" dirty="0" smtClean="0">
                <a:solidFill>
                  <a:srgbClr val="666666"/>
                </a:solidFill>
              </a:rPr>
              <a:t>Physical Qualification of Drivers and Qualification of Medical Examiners/Examinations</a:t>
            </a:r>
          </a:p>
          <a:p>
            <a:pPr marL="285750" indent="-285750">
              <a:spcBef>
                <a:spcPts val="0"/>
              </a:spcBef>
              <a:spcAft>
                <a:spcPts val="960"/>
              </a:spcAft>
              <a:buFont typeface="Arial" panose="020B0604020202020204" pitchFamily="34" charset="0"/>
              <a:buChar char="•"/>
            </a:pPr>
            <a:r>
              <a:rPr lang="en-US" sz="2000" dirty="0" smtClean="0">
                <a:solidFill>
                  <a:srgbClr val="666666"/>
                </a:solidFill>
              </a:rPr>
              <a:t>Commercial Driver’s License (including oversight of State Operations) </a:t>
            </a:r>
          </a:p>
          <a:p>
            <a:pPr marL="285750" indent="-285750">
              <a:spcBef>
                <a:spcPts val="0"/>
              </a:spcBef>
              <a:spcAft>
                <a:spcPts val="960"/>
              </a:spcAft>
              <a:buFont typeface="Arial" panose="020B0604020202020204" pitchFamily="34" charset="0"/>
              <a:buChar char="•"/>
            </a:pPr>
            <a:r>
              <a:rPr lang="en-US" sz="2000" dirty="0" smtClean="0">
                <a:solidFill>
                  <a:srgbClr val="666666"/>
                </a:solidFill>
              </a:rPr>
              <a:t>Drug </a:t>
            </a:r>
            <a:r>
              <a:rPr lang="en-US" sz="2000" dirty="0">
                <a:solidFill>
                  <a:srgbClr val="666666"/>
                </a:solidFill>
              </a:rPr>
              <a:t>and Alcohol Testing for Drivers</a:t>
            </a:r>
          </a:p>
          <a:p>
            <a:pPr marL="285750" indent="-285750">
              <a:spcBef>
                <a:spcPts val="0"/>
              </a:spcBef>
              <a:spcAft>
                <a:spcPts val="960"/>
              </a:spcAft>
              <a:buFont typeface="Arial" panose="020B0604020202020204" pitchFamily="34" charset="0"/>
              <a:buChar char="•"/>
            </a:pPr>
            <a:r>
              <a:rPr lang="en-US" sz="2000" dirty="0" smtClean="0">
                <a:solidFill>
                  <a:srgbClr val="666666"/>
                </a:solidFill>
              </a:rPr>
              <a:t>Driver Training </a:t>
            </a:r>
          </a:p>
          <a:p>
            <a:pPr marL="285750" indent="-285750">
              <a:spcBef>
                <a:spcPts val="0"/>
              </a:spcBef>
              <a:spcAft>
                <a:spcPts val="960"/>
              </a:spcAft>
              <a:buFont typeface="Arial" panose="020B0604020202020204" pitchFamily="34" charset="0"/>
              <a:buChar char="•"/>
            </a:pPr>
            <a:r>
              <a:rPr lang="en-US" sz="2000" dirty="0" smtClean="0">
                <a:solidFill>
                  <a:srgbClr val="666666"/>
                </a:solidFill>
              </a:rPr>
              <a:t>Vehicle </a:t>
            </a:r>
            <a:r>
              <a:rPr lang="en-US" sz="2000" dirty="0">
                <a:solidFill>
                  <a:srgbClr val="666666"/>
                </a:solidFill>
              </a:rPr>
              <a:t>Maintenance </a:t>
            </a:r>
            <a:endParaRPr lang="en-US" sz="2000" dirty="0" smtClean="0">
              <a:solidFill>
                <a:srgbClr val="666666"/>
              </a:solidFill>
            </a:endParaRPr>
          </a:p>
          <a:p>
            <a:pPr marL="285750" indent="-285750">
              <a:spcBef>
                <a:spcPts val="0"/>
              </a:spcBef>
              <a:spcAft>
                <a:spcPts val="960"/>
              </a:spcAft>
              <a:buFont typeface="Arial" panose="020B0604020202020204" pitchFamily="34" charset="0"/>
              <a:buChar char="•"/>
            </a:pPr>
            <a:r>
              <a:rPr lang="en-US" sz="2000" dirty="0" smtClean="0">
                <a:solidFill>
                  <a:srgbClr val="666666"/>
                </a:solidFill>
              </a:rPr>
              <a:t>Transportation of Hazardous Materials</a:t>
            </a:r>
          </a:p>
          <a:p>
            <a:pPr marL="285750" indent="-285750">
              <a:spcBef>
                <a:spcPts val="0"/>
              </a:spcBef>
              <a:spcAft>
                <a:spcPts val="960"/>
              </a:spcAft>
              <a:buFont typeface="Arial" panose="020B0604020202020204" pitchFamily="34" charset="0"/>
              <a:buChar char="•"/>
            </a:pPr>
            <a:r>
              <a:rPr lang="en-US" sz="2000" dirty="0">
                <a:solidFill>
                  <a:srgbClr val="666666"/>
                </a:solidFill>
              </a:rPr>
              <a:t>Minimum Levels of Financial Responsibility</a:t>
            </a:r>
          </a:p>
          <a:p>
            <a:pPr marL="285750" indent="-285750">
              <a:spcBef>
                <a:spcPts val="0"/>
              </a:spcBef>
              <a:spcAft>
                <a:spcPts val="960"/>
              </a:spcAft>
              <a:buFont typeface="Arial" panose="020B0604020202020204" pitchFamily="34" charset="0"/>
              <a:buChar char="•"/>
            </a:pPr>
            <a:r>
              <a:rPr lang="en-US" sz="2000" dirty="0">
                <a:solidFill>
                  <a:srgbClr val="666666"/>
                </a:solidFill>
              </a:rPr>
              <a:t>Household Goods </a:t>
            </a:r>
            <a:r>
              <a:rPr lang="en-US" sz="2000" dirty="0" smtClean="0">
                <a:solidFill>
                  <a:srgbClr val="666666"/>
                </a:solidFill>
              </a:rPr>
              <a:t>Regulation</a:t>
            </a:r>
          </a:p>
          <a:p>
            <a:pPr marL="285750" indent="-285750">
              <a:spcBef>
                <a:spcPts val="0"/>
              </a:spcBef>
              <a:spcAft>
                <a:spcPts val="960"/>
              </a:spcAft>
              <a:buFont typeface="Arial" panose="020B0604020202020204" pitchFamily="34" charset="0"/>
              <a:buChar char="•"/>
            </a:pPr>
            <a:r>
              <a:rPr lang="en-US" sz="2000" dirty="0" smtClean="0">
                <a:solidFill>
                  <a:srgbClr val="666666"/>
                </a:solidFill>
              </a:rPr>
              <a:t>Registration Process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345" y="3672340"/>
            <a:ext cx="3578225"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06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6</a:t>
            </a:fld>
            <a:endParaRPr lang="en-US" dirty="0"/>
          </a:p>
        </p:txBody>
      </p:sp>
      <p:sp>
        <p:nvSpPr>
          <p:cNvPr id="3" name="TextBox 2"/>
          <p:cNvSpPr txBox="1"/>
          <p:nvPr/>
        </p:nvSpPr>
        <p:spPr>
          <a:xfrm>
            <a:off x="750954" y="1295401"/>
            <a:ext cx="6988723" cy="502702"/>
          </a:xfrm>
          <a:prstGeom prst="rect">
            <a:avLst/>
          </a:prstGeom>
          <a:noFill/>
        </p:spPr>
        <p:txBody>
          <a:bodyPr wrap="square" rtlCol="0">
            <a:spAutoFit/>
          </a:bodyPr>
          <a:lstStyle/>
          <a:p>
            <a:pPr>
              <a:lnSpc>
                <a:spcPts val="3200"/>
              </a:lnSpc>
              <a:spcAft>
                <a:spcPts val="1800"/>
              </a:spcAft>
            </a:pPr>
            <a:r>
              <a:rPr lang="en-US" sz="2800" b="1" spc="-40" dirty="0" smtClean="0">
                <a:solidFill>
                  <a:srgbClr val="001547"/>
                </a:solidFill>
                <a:latin typeface="Arial"/>
                <a:cs typeface="Arial"/>
              </a:rPr>
              <a:t>New Entrant Program </a:t>
            </a:r>
            <a:endParaRPr lang="en-US" sz="2800" b="1" spc="-40" dirty="0">
              <a:solidFill>
                <a:srgbClr val="001547"/>
              </a:solidFill>
              <a:latin typeface="Arial"/>
              <a:cs typeface="Arial"/>
            </a:endParaRPr>
          </a:p>
        </p:txBody>
      </p:sp>
      <p:sp>
        <p:nvSpPr>
          <p:cNvPr id="4" name="Rectangle 3"/>
          <p:cNvSpPr/>
          <p:nvPr/>
        </p:nvSpPr>
        <p:spPr>
          <a:xfrm>
            <a:off x="750954" y="1839801"/>
            <a:ext cx="7892304" cy="4524315"/>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The purpose of the New Entrant program is to monitor motor carriers within the first 18 months of operations to assist with their compliance with the Federal Motor Carrier Safety Regulations. </a:t>
            </a:r>
          </a:p>
          <a:p>
            <a:endParaRPr lang="en-US" sz="24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A pass/fail New Entrant Safety Audit is performed within the first few months of operations.  The purpose of the evaluation is to identify operational deficiencies and help the motor carrier improve its operations or remove unsafe companies from operation. </a:t>
            </a:r>
          </a:p>
          <a:p>
            <a:pPr marL="285750" indent="-285750">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Safety ratings are not assigned.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3948397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7</a:t>
            </a:fld>
            <a:endParaRPr lang="en-US" dirty="0"/>
          </a:p>
        </p:txBody>
      </p:sp>
      <p:sp>
        <p:nvSpPr>
          <p:cNvPr id="3" name="Title 4"/>
          <p:cNvSpPr txBox="1">
            <a:spLocks/>
          </p:cNvSpPr>
          <p:nvPr/>
        </p:nvSpPr>
        <p:spPr>
          <a:xfrm>
            <a:off x="133066" y="1290851"/>
            <a:ext cx="8610600"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latin typeface="Arial" panose="020B0604020202020204" pitchFamily="34" charset="0"/>
                <a:cs typeface="Arial" panose="020B0604020202020204" pitchFamily="34" charset="0"/>
              </a:rPr>
              <a:t>Compliance, Safety, Accountability (CSA)</a:t>
            </a:r>
            <a:r>
              <a:rPr lang="en-US" dirty="0" smtClean="0">
                <a:solidFill>
                  <a:srgbClr val="002060"/>
                </a:solidFill>
                <a:latin typeface="Arial Black" panose="020B0A04020102020204" pitchFamily="34" charset="0"/>
                <a:cs typeface="Arial" pitchFamily="34" charset="0"/>
              </a:rPr>
              <a:t/>
            </a:r>
            <a:br>
              <a:rPr lang="en-US" dirty="0" smtClean="0">
                <a:solidFill>
                  <a:srgbClr val="002060"/>
                </a:solidFill>
                <a:latin typeface="Arial Black" panose="020B0A04020102020204" pitchFamily="34" charset="0"/>
                <a:cs typeface="Arial" pitchFamily="34" charset="0"/>
              </a:rPr>
            </a:br>
            <a:endParaRPr lang="en-US" dirty="0">
              <a:solidFill>
                <a:srgbClr val="002060"/>
              </a:solidFill>
            </a:endParaRPr>
          </a:p>
        </p:txBody>
      </p:sp>
      <p:sp>
        <p:nvSpPr>
          <p:cNvPr id="4" name="Rectangle 3"/>
          <p:cNvSpPr/>
          <p:nvPr/>
        </p:nvSpPr>
        <p:spPr>
          <a:xfrm>
            <a:off x="648267" y="1939805"/>
            <a:ext cx="6057333" cy="4524315"/>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FMCSA’s data-driven safety compliance and enforcement program</a:t>
            </a:r>
          </a:p>
          <a:p>
            <a:pPr marL="285750" indent="-285750">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Designed to improve safety and prevent commercial motor vehicle </a:t>
            </a:r>
            <a:r>
              <a:rPr lang="en-US" sz="2400" dirty="0" smtClean="0">
                <a:solidFill>
                  <a:schemeClr val="bg1">
                    <a:lumMod val="50000"/>
                  </a:schemeClr>
                </a:solidFill>
                <a:latin typeface="Arial" panose="020B0604020202020204" pitchFamily="34" charset="0"/>
                <a:cs typeface="Arial" panose="020B0604020202020204" pitchFamily="34" charset="0"/>
              </a:rPr>
              <a:t>crashes</a:t>
            </a:r>
            <a:r>
              <a:rPr lang="en-US" sz="2400" dirty="0">
                <a:solidFill>
                  <a:schemeClr val="bg1">
                    <a:lumMod val="50000"/>
                  </a:schemeClr>
                </a:solidFill>
                <a:latin typeface="Arial" panose="020B0604020202020204" pitchFamily="34" charset="0"/>
                <a:cs typeface="Arial" panose="020B0604020202020204" pitchFamily="34" charset="0"/>
              </a:rPr>
              <a:t>, injuries, and fatalities by aggregating data </a:t>
            </a:r>
            <a:r>
              <a:rPr lang="en-US" sz="2400" dirty="0" smtClean="0">
                <a:solidFill>
                  <a:schemeClr val="bg1">
                    <a:lumMod val="50000"/>
                  </a:schemeClr>
                </a:solidFill>
                <a:latin typeface="Arial" panose="020B0604020202020204" pitchFamily="34" charset="0"/>
                <a:cs typeface="Arial" panose="020B0604020202020204" pitchFamily="34" charset="0"/>
              </a:rPr>
              <a:t>and identify high-risk motor carriers</a:t>
            </a:r>
            <a:endParaRPr lang="en-US" sz="24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Helps motor carriers, including </a:t>
            </a:r>
            <a:r>
              <a:rPr lang="en-US" sz="2400" dirty="0" smtClean="0">
                <a:solidFill>
                  <a:schemeClr val="bg1">
                    <a:lumMod val="50000"/>
                  </a:schemeClr>
                </a:solidFill>
                <a:latin typeface="Arial" panose="020B0604020202020204" pitchFamily="34" charset="0"/>
                <a:cs typeface="Arial" panose="020B0604020202020204" pitchFamily="34" charset="0"/>
              </a:rPr>
              <a:t>owner-operators, </a:t>
            </a:r>
            <a:r>
              <a:rPr lang="en-US" sz="2400" dirty="0">
                <a:solidFill>
                  <a:schemeClr val="bg1">
                    <a:lumMod val="50000"/>
                  </a:schemeClr>
                </a:solidFill>
                <a:latin typeface="Arial" panose="020B0604020202020204" pitchFamily="34" charset="0"/>
                <a:cs typeface="Arial" panose="020B0604020202020204" pitchFamily="34" charset="0"/>
              </a:rPr>
              <a:t>and </a:t>
            </a:r>
            <a:r>
              <a:rPr lang="en-US" sz="2400" dirty="0" smtClean="0">
                <a:solidFill>
                  <a:schemeClr val="bg1">
                    <a:lumMod val="50000"/>
                  </a:schemeClr>
                </a:solidFill>
                <a:latin typeface="Arial" panose="020B0604020202020204" pitchFamily="34" charset="0"/>
                <a:cs typeface="Arial" panose="020B0604020202020204" pitchFamily="34" charset="0"/>
              </a:rPr>
              <a:t>drivers </a:t>
            </a:r>
            <a:r>
              <a:rPr lang="en-US" sz="2400" dirty="0">
                <a:solidFill>
                  <a:schemeClr val="bg1">
                    <a:lumMod val="50000"/>
                  </a:schemeClr>
                </a:solidFill>
                <a:latin typeface="Arial" panose="020B0604020202020204" pitchFamily="34" charset="0"/>
                <a:cs typeface="Arial" panose="020B0604020202020204" pitchFamily="34" charset="0"/>
              </a:rPr>
              <a:t>see patterns </a:t>
            </a:r>
            <a:r>
              <a:rPr lang="en-US" sz="2400" dirty="0" smtClean="0">
                <a:solidFill>
                  <a:schemeClr val="bg1">
                    <a:lumMod val="50000"/>
                  </a:schemeClr>
                </a:solidFill>
                <a:latin typeface="Arial" panose="020B0604020202020204" pitchFamily="34" charset="0"/>
                <a:cs typeface="Arial" panose="020B0604020202020204" pitchFamily="34" charset="0"/>
              </a:rPr>
              <a:t>in safety performance to </a:t>
            </a:r>
            <a:r>
              <a:rPr lang="en-US" sz="2400" dirty="0">
                <a:solidFill>
                  <a:schemeClr val="bg1">
                    <a:lumMod val="50000"/>
                  </a:schemeClr>
                </a:solidFill>
                <a:latin typeface="Arial" panose="020B0604020202020204" pitchFamily="34" charset="0"/>
                <a:cs typeface="Arial" panose="020B0604020202020204" pitchFamily="34" charset="0"/>
              </a:rPr>
              <a:t>improve safety </a:t>
            </a:r>
            <a:r>
              <a:rPr lang="en-US" sz="2400" dirty="0" smtClean="0">
                <a:solidFill>
                  <a:schemeClr val="bg1">
                    <a:lumMod val="50000"/>
                  </a:schemeClr>
                </a:solidFill>
                <a:latin typeface="Arial" panose="020B0604020202020204" pitchFamily="34" charset="0"/>
                <a:cs typeface="Arial" panose="020B0604020202020204" pitchFamily="34" charset="0"/>
              </a:rPr>
              <a:t>compliance</a:t>
            </a:r>
            <a:endParaRPr lang="en-US" sz="24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539" y="2203726"/>
            <a:ext cx="2344285" cy="436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2329879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8</a:t>
            </a:fld>
            <a:endParaRPr lang="en-US" dirty="0"/>
          </a:p>
        </p:txBody>
      </p:sp>
      <p:sp>
        <p:nvSpPr>
          <p:cNvPr id="4" name="Title 2"/>
          <p:cNvSpPr txBox="1">
            <a:spLocks/>
          </p:cNvSpPr>
          <p:nvPr/>
        </p:nvSpPr>
        <p:spPr>
          <a:xfrm>
            <a:off x="228600" y="1073624"/>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latin typeface="Arial" panose="020B0604020202020204" pitchFamily="34" charset="0"/>
                <a:cs typeface="Arial" panose="020B0604020202020204" pitchFamily="34" charset="0"/>
              </a:rPr>
              <a:t>CSA’s Three Components</a:t>
            </a:r>
            <a:r>
              <a:rPr lang="en-US" b="1" dirty="0" smtClean="0">
                <a:solidFill>
                  <a:srgbClr val="002060"/>
                </a:solidFill>
                <a:latin typeface="Arial" panose="020B0604020202020204" pitchFamily="34" charset="0"/>
                <a:cs typeface="Arial" panose="020B0604020202020204" pitchFamily="34" charset="0"/>
              </a:rPr>
              <a:t/>
            </a:r>
            <a:br>
              <a:rPr lang="en-US" b="1" dirty="0" smtClean="0">
                <a:solidFill>
                  <a:srgbClr val="002060"/>
                </a:solidFill>
                <a:latin typeface="Arial" panose="020B0604020202020204" pitchFamily="34" charset="0"/>
                <a:cs typeface="Arial" panose="020B0604020202020204" pitchFamily="34" charset="0"/>
              </a:rPr>
            </a:br>
            <a:endParaRPr lang="en-US"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801217" y="1759424"/>
            <a:ext cx="7526353" cy="4524315"/>
          </a:xfrm>
          <a:prstGeom prst="rect">
            <a:avLst/>
          </a:prstGeom>
        </p:spPr>
        <p:txBody>
          <a:bodyPr wrap="square">
            <a:spAutoFit/>
          </a:bodyPr>
          <a:lstStyle/>
          <a:p>
            <a:r>
              <a:rPr lang="en-US" sz="2400" dirty="0">
                <a:solidFill>
                  <a:srgbClr val="808080"/>
                </a:solidFill>
                <a:latin typeface="Arial" panose="020B0604020202020204" pitchFamily="34" charset="0"/>
                <a:cs typeface="Arial" panose="020B0604020202020204" pitchFamily="34" charset="0"/>
              </a:rPr>
              <a:t>The Safety Measurement System (SMS)</a:t>
            </a:r>
          </a:p>
          <a:p>
            <a:pPr lvl="1"/>
            <a:r>
              <a:rPr lang="en-US" sz="2000" dirty="0">
                <a:solidFill>
                  <a:srgbClr val="808080"/>
                </a:solidFill>
                <a:latin typeface="Arial" panose="020B0604020202020204" pitchFamily="34" charset="0"/>
                <a:cs typeface="Arial" panose="020B0604020202020204" pitchFamily="34" charset="0"/>
              </a:rPr>
              <a:t>FMCSA’s workload prioritization tool that identifies carriers for interventions (e.g., warning letters, investigations)</a:t>
            </a:r>
          </a:p>
          <a:p>
            <a:endParaRPr lang="en-US" dirty="0">
              <a:solidFill>
                <a:srgbClr val="808080"/>
              </a:solidFill>
              <a:latin typeface="Arial" panose="020B0604020202020204" pitchFamily="34" charset="0"/>
              <a:cs typeface="Arial" panose="020B0604020202020204" pitchFamily="34" charset="0"/>
            </a:endParaRPr>
          </a:p>
          <a:p>
            <a:r>
              <a:rPr lang="en-US" sz="2400" dirty="0">
                <a:solidFill>
                  <a:srgbClr val="808080"/>
                </a:solidFill>
                <a:latin typeface="Arial" panose="020B0604020202020204" pitchFamily="34" charset="0"/>
                <a:cs typeface="Arial" panose="020B0604020202020204" pitchFamily="34" charset="0"/>
              </a:rPr>
              <a:t>Safety Interventions Process</a:t>
            </a:r>
          </a:p>
          <a:p>
            <a:pPr lvl="1"/>
            <a:r>
              <a:rPr lang="en-US" sz="2000" dirty="0">
                <a:solidFill>
                  <a:srgbClr val="808080"/>
                </a:solidFill>
                <a:latin typeface="Arial" panose="020B0604020202020204" pitchFamily="34" charset="0"/>
                <a:cs typeface="Arial" panose="020B0604020202020204" pitchFamily="34" charset="0"/>
              </a:rPr>
              <a:t>Wide array of interventions and tools to help FMCSA work with </a:t>
            </a:r>
            <a:r>
              <a:rPr lang="en-US" sz="2000" dirty="0" smtClean="0">
                <a:solidFill>
                  <a:srgbClr val="808080"/>
                </a:solidFill>
                <a:latin typeface="Arial" panose="020B0604020202020204" pitchFamily="34" charset="0"/>
                <a:cs typeface="Arial" panose="020B0604020202020204" pitchFamily="34" charset="0"/>
              </a:rPr>
              <a:t>motor carriers </a:t>
            </a:r>
            <a:r>
              <a:rPr lang="en-US" sz="2000" dirty="0">
                <a:solidFill>
                  <a:srgbClr val="808080"/>
                </a:solidFill>
                <a:latin typeface="Arial" panose="020B0604020202020204" pitchFamily="34" charset="0"/>
                <a:cs typeface="Arial" panose="020B0604020202020204" pitchFamily="34" charset="0"/>
              </a:rPr>
              <a:t>to bring them into compliance with safety </a:t>
            </a:r>
            <a:r>
              <a:rPr lang="en-US" sz="2000" dirty="0" smtClean="0">
                <a:solidFill>
                  <a:srgbClr val="808080"/>
                </a:solidFill>
                <a:latin typeface="Arial" panose="020B0604020202020204" pitchFamily="34" charset="0"/>
                <a:cs typeface="Arial" panose="020B0604020202020204" pitchFamily="34" charset="0"/>
              </a:rPr>
              <a:t>regulations.  The Safety </a:t>
            </a:r>
            <a:r>
              <a:rPr lang="en-US" sz="2000" dirty="0">
                <a:solidFill>
                  <a:srgbClr val="808080"/>
                </a:solidFill>
                <a:latin typeface="Arial" panose="020B0604020202020204" pitchFamily="34" charset="0"/>
                <a:cs typeface="Arial" panose="020B0604020202020204" pitchFamily="34" charset="0"/>
              </a:rPr>
              <a:t>Management </a:t>
            </a:r>
            <a:r>
              <a:rPr lang="en-US" sz="2000" dirty="0" smtClean="0">
                <a:solidFill>
                  <a:srgbClr val="808080"/>
                </a:solidFill>
                <a:latin typeface="Arial" panose="020B0604020202020204" pitchFamily="34" charset="0"/>
                <a:cs typeface="Arial" panose="020B0604020202020204" pitchFamily="34" charset="0"/>
              </a:rPr>
              <a:t>Cycle is an important tool in evaluating company safety practices.</a:t>
            </a:r>
            <a:endParaRPr lang="en-US" sz="2000" dirty="0">
              <a:solidFill>
                <a:srgbClr val="808080"/>
              </a:solidFill>
              <a:latin typeface="Arial" panose="020B0604020202020204" pitchFamily="34" charset="0"/>
              <a:cs typeface="Arial" panose="020B0604020202020204" pitchFamily="34" charset="0"/>
            </a:endParaRPr>
          </a:p>
          <a:p>
            <a:endParaRPr lang="en-US" dirty="0">
              <a:solidFill>
                <a:srgbClr val="808080"/>
              </a:solidFill>
              <a:latin typeface="Arial" panose="020B0604020202020204" pitchFamily="34" charset="0"/>
              <a:cs typeface="Arial" panose="020B0604020202020204" pitchFamily="34" charset="0"/>
            </a:endParaRPr>
          </a:p>
          <a:p>
            <a:r>
              <a:rPr lang="en-US" sz="2400" dirty="0">
                <a:solidFill>
                  <a:srgbClr val="808080"/>
                </a:solidFill>
                <a:latin typeface="Arial" panose="020B0604020202020204" pitchFamily="34" charset="0"/>
                <a:cs typeface="Arial" panose="020B0604020202020204" pitchFamily="34" charset="0"/>
              </a:rPr>
              <a:t>Proposed Safety Fitness Determination (SFD) Rule</a:t>
            </a:r>
          </a:p>
          <a:p>
            <a:pPr lvl="1"/>
            <a:r>
              <a:rPr lang="en-US" sz="2000" dirty="0" smtClean="0">
                <a:solidFill>
                  <a:srgbClr val="808080"/>
                </a:solidFill>
                <a:latin typeface="Arial" panose="020B0604020202020204" pitchFamily="34" charset="0"/>
                <a:cs typeface="Arial" panose="020B0604020202020204" pitchFamily="34" charset="0"/>
              </a:rPr>
              <a:t>Assess </a:t>
            </a:r>
            <a:r>
              <a:rPr lang="en-US" sz="2000" dirty="0">
                <a:solidFill>
                  <a:srgbClr val="808080"/>
                </a:solidFill>
                <a:latin typeface="Arial" panose="020B0604020202020204" pitchFamily="34" charset="0"/>
                <a:cs typeface="Arial" panose="020B0604020202020204" pitchFamily="34" charset="0"/>
              </a:rPr>
              <a:t>safety performance of larger segment of industry, keeping more unsafe carriers off the road </a:t>
            </a:r>
            <a:r>
              <a:rPr lang="en-US" sz="2000" dirty="0" smtClean="0">
                <a:solidFill>
                  <a:srgbClr val="808080"/>
                </a:solidFill>
                <a:latin typeface="Arial" panose="020B0604020202020204" pitchFamily="34" charset="0"/>
                <a:cs typeface="Arial" panose="020B0604020202020204" pitchFamily="34" charset="0"/>
              </a:rPr>
              <a:t>(NPRM published 1/12/2016)</a:t>
            </a:r>
            <a:endParaRPr lang="en-US" sz="2000" dirty="0">
              <a:solidFill>
                <a:srgbClr val="80808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192097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35BB1B7CA0FF418E9CFD40C6EC529B" ma:contentTypeVersion="0" ma:contentTypeDescription="Create a new document." ma:contentTypeScope="" ma:versionID="5d5a1050e9366f73d0aa01033bb01e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57E07-A45D-4DD5-BCD9-8B2801F5A67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4E21EEA-AC23-47AB-A59B-F1F9D331C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6524C79-43D3-4500-9B8D-C3BECD7F8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6308</TotalTime>
  <Words>1268</Words>
  <Application>Microsoft Office PowerPoint</Application>
  <PresentationFormat>On-screen Show (4:3)</PresentationFormat>
  <Paragraphs>218</Paragraphs>
  <Slides>18</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Arial Black</vt:lpstr>
      <vt:lpstr>Calibri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Obey</dc:creator>
  <cp:lastModifiedBy>Sparrow, Robert (FHWA)</cp:lastModifiedBy>
  <cp:revision>411</cp:revision>
  <cp:lastPrinted>2016-09-12T21:01:01Z</cp:lastPrinted>
  <dcterms:created xsi:type="dcterms:W3CDTF">2014-10-01T19:10:07Z</dcterms:created>
  <dcterms:modified xsi:type="dcterms:W3CDTF">2016-09-30T15:33:10Z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0x0101003735BB1B7CA0FF418E9CFD40C6EC529B</vt:lpwstr>
  </property>
</Properties>
</file>