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9" r:id="rId2"/>
  </p:sldMasterIdLst>
  <p:notesMasterIdLst>
    <p:notesMasterId r:id="rId27"/>
  </p:notesMasterIdLst>
  <p:handoutMasterIdLst>
    <p:handoutMasterId r:id="rId28"/>
  </p:handoutMasterIdLst>
  <p:sldIdLst>
    <p:sldId id="290" r:id="rId3"/>
    <p:sldId id="441" r:id="rId4"/>
    <p:sldId id="442" r:id="rId5"/>
    <p:sldId id="418" r:id="rId6"/>
    <p:sldId id="422" r:id="rId7"/>
    <p:sldId id="425" r:id="rId8"/>
    <p:sldId id="426" r:id="rId9"/>
    <p:sldId id="427" r:id="rId10"/>
    <p:sldId id="354" r:id="rId11"/>
    <p:sldId id="430" r:id="rId12"/>
    <p:sldId id="445" r:id="rId13"/>
    <p:sldId id="432" r:id="rId14"/>
    <p:sldId id="446" r:id="rId15"/>
    <p:sldId id="443" r:id="rId16"/>
    <p:sldId id="444" r:id="rId17"/>
    <p:sldId id="433" r:id="rId18"/>
    <p:sldId id="434" r:id="rId19"/>
    <p:sldId id="436" r:id="rId20"/>
    <p:sldId id="437" r:id="rId21"/>
    <p:sldId id="439" r:id="rId22"/>
    <p:sldId id="376" r:id="rId23"/>
    <p:sldId id="440" r:id="rId24"/>
    <p:sldId id="414" r:id="rId25"/>
    <p:sldId id="448" r:id="rId26"/>
  </p:sldIdLst>
  <p:sldSz cx="9144000" cy="6858000" type="screen4x3"/>
  <p:notesSz cx="7010400" cy="9296400"/>
  <p:defaultText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strocko" initials="e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C3"/>
    <a:srgbClr val="FFFFFF"/>
    <a:srgbClr val="56BDDA"/>
    <a:srgbClr val="ED4E07"/>
    <a:srgbClr val="B7E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220" autoAdjust="0"/>
    <p:restoredTop sz="65199" autoAdjust="0"/>
  </p:normalViewPr>
  <p:slideViewPr>
    <p:cSldViewPr>
      <p:cViewPr varScale="1">
        <p:scale>
          <a:sx n="59" d="100"/>
          <a:sy n="59" d="100"/>
        </p:scale>
        <p:origin x="-99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5" d="100"/>
          <a:sy n="75" d="100"/>
        </p:scale>
        <p:origin x="-201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322DCF0-F5BE-473C-9355-427C2174E7AD}" type="datetimeFigureOut">
              <a:rPr lang="en-US" smtClean="0"/>
              <a:pPr/>
              <a:t>9/12/2016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3EB518-934B-4C16-8831-5015B8D3A6C4}" type="slidenum">
              <a:rPr lang="en-US" smtClean="0"/>
              <a:pPr/>
              <a:t>‹#›</a:t>
            </a:fld>
            <a:endParaRPr lang="en-US" dirty="0"/>
          </a:p>
        </p:txBody>
      </p:sp>
    </p:spTree>
    <p:extLst>
      <p:ext uri="{BB962C8B-B14F-4D97-AF65-F5344CB8AC3E}">
        <p14:creationId xmlns:p14="http://schemas.microsoft.com/office/powerpoint/2010/main" val="4151122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572016-4DF7-4FF2-B0FE-8E8605750502}" type="datetimeFigureOut">
              <a:rPr lang="en-US" smtClean="0"/>
              <a:pPr/>
              <a:t>9/12/2016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1B697BF-F6C5-42F3-96C2-29BEC4797614}" type="slidenum">
              <a:rPr lang="en-US" smtClean="0"/>
              <a:pPr/>
              <a:t>‹#›</a:t>
            </a:fld>
            <a:endParaRPr lang="en-US" dirty="0"/>
          </a:p>
        </p:txBody>
      </p:sp>
    </p:spTree>
    <p:extLst>
      <p:ext uri="{BB962C8B-B14F-4D97-AF65-F5344CB8AC3E}">
        <p14:creationId xmlns:p14="http://schemas.microsoft.com/office/powerpoint/2010/main" val="1669958917"/>
      </p:ext>
    </p:extLst>
  </p:cSld>
  <p:clrMap bg1="lt1" tx1="dk1" bg2="lt2" tx2="dk2" accent1="accent1" accent2="accent2" accent3="accent3" accent4="accent4" accent5="accent5" accent6="accent6" hlink="hlink" folHlink="folHlink"/>
  <p:notesStyle>
    <a:lvl1pPr marL="0" algn="l" defTabSz="914318" rtl="0" eaLnBrk="1" latinLnBrk="0" hangingPunct="1">
      <a:defRPr sz="1200" kern="1200">
        <a:solidFill>
          <a:schemeClr val="tx1"/>
        </a:solidFill>
        <a:latin typeface="+mn-lt"/>
        <a:ea typeface="+mn-ea"/>
        <a:cs typeface="+mn-cs"/>
      </a:defRPr>
    </a:lvl1pPr>
    <a:lvl2pPr marL="457159" algn="l" defTabSz="914318" rtl="0" eaLnBrk="1" latinLnBrk="0" hangingPunct="1">
      <a:defRPr sz="1200" kern="1200">
        <a:solidFill>
          <a:schemeClr val="tx1"/>
        </a:solidFill>
        <a:latin typeface="+mn-lt"/>
        <a:ea typeface="+mn-ea"/>
        <a:cs typeface="+mn-cs"/>
      </a:defRPr>
    </a:lvl2pPr>
    <a:lvl3pPr marL="914318" algn="l" defTabSz="914318" rtl="0" eaLnBrk="1" latinLnBrk="0" hangingPunct="1">
      <a:defRPr sz="1200" kern="1200">
        <a:solidFill>
          <a:schemeClr val="tx1"/>
        </a:solidFill>
        <a:latin typeface="+mn-lt"/>
        <a:ea typeface="+mn-ea"/>
        <a:cs typeface="+mn-cs"/>
      </a:defRPr>
    </a:lvl3pPr>
    <a:lvl4pPr marL="1371477" algn="l" defTabSz="914318" rtl="0" eaLnBrk="1" latinLnBrk="0" hangingPunct="1">
      <a:defRPr sz="1200" kern="1200">
        <a:solidFill>
          <a:schemeClr val="tx1"/>
        </a:solidFill>
        <a:latin typeface="+mn-lt"/>
        <a:ea typeface="+mn-ea"/>
        <a:cs typeface="+mn-cs"/>
      </a:defRPr>
    </a:lvl4pPr>
    <a:lvl5pPr marL="1828637" algn="l" defTabSz="914318" rtl="0" eaLnBrk="1" latinLnBrk="0" hangingPunct="1">
      <a:defRPr sz="1200" kern="1200">
        <a:solidFill>
          <a:schemeClr val="tx1"/>
        </a:solidFill>
        <a:latin typeface="+mn-lt"/>
        <a:ea typeface="+mn-ea"/>
        <a:cs typeface="+mn-cs"/>
      </a:defRPr>
    </a:lvl5pPr>
    <a:lvl6pPr marL="2285797" algn="l" defTabSz="914318" rtl="0" eaLnBrk="1" latinLnBrk="0" hangingPunct="1">
      <a:defRPr sz="1200" kern="1200">
        <a:solidFill>
          <a:schemeClr val="tx1"/>
        </a:solidFill>
        <a:latin typeface="+mn-lt"/>
        <a:ea typeface="+mn-ea"/>
        <a:cs typeface="+mn-cs"/>
      </a:defRPr>
    </a:lvl6pPr>
    <a:lvl7pPr marL="2742956" algn="l" defTabSz="914318" rtl="0" eaLnBrk="1" latinLnBrk="0" hangingPunct="1">
      <a:defRPr sz="1200" kern="1200">
        <a:solidFill>
          <a:schemeClr val="tx1"/>
        </a:solidFill>
        <a:latin typeface="+mn-lt"/>
        <a:ea typeface="+mn-ea"/>
        <a:cs typeface="+mn-cs"/>
      </a:defRPr>
    </a:lvl7pPr>
    <a:lvl8pPr marL="3200115" algn="l" defTabSz="914318" rtl="0" eaLnBrk="1" latinLnBrk="0" hangingPunct="1">
      <a:defRPr sz="1200" kern="1200">
        <a:solidFill>
          <a:schemeClr val="tx1"/>
        </a:solidFill>
        <a:latin typeface="+mn-lt"/>
        <a:ea typeface="+mn-ea"/>
        <a:cs typeface="+mn-cs"/>
      </a:defRPr>
    </a:lvl8pPr>
    <a:lvl9pPr marL="3657274" algn="l" defTabSz="9143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xfrm>
            <a:off x="3970340" y="8829676"/>
            <a:ext cx="3038475" cy="465138"/>
          </a:xfrm>
          <a:prstGeom prst="rect">
            <a:avLst/>
          </a:prstGeom>
          <a:noFill/>
        </p:spPr>
        <p:txBody>
          <a:bodyPr lIns="91420" tIns="45710" rIns="91420" bIns="45710"/>
          <a:lstStyle/>
          <a:p>
            <a:fld id="{1B48FCAD-B2D4-476C-9B8D-3C0C6F29BA29}" type="slidenum">
              <a:rPr lang="en-US">
                <a:solidFill>
                  <a:prstClr val="black"/>
                </a:solidFill>
              </a:rPr>
              <a:pPr/>
              <a:t>1</a:t>
            </a:fld>
            <a:endParaRPr lang="en-US" dirty="0">
              <a:solidFill>
                <a:prstClr val="black"/>
              </a:solidFill>
            </a:endParaRPr>
          </a:p>
        </p:txBody>
      </p:sp>
      <p:sp>
        <p:nvSpPr>
          <p:cNvPr id="9219" name="Rectangle 2"/>
          <p:cNvSpPr>
            <a:spLocks noGrp="1" noRot="1" noChangeAspect="1" noChangeArrowheads="1" noTextEdit="1"/>
          </p:cNvSpPr>
          <p:nvPr>
            <p:ph type="sldImg"/>
          </p:nvPr>
        </p:nvSpPr>
        <p:spPr>
          <a:xfrm>
            <a:off x="1181100" y="696913"/>
            <a:ext cx="4648200" cy="3486150"/>
          </a:xfrm>
          <a:ln/>
        </p:spPr>
      </p:sp>
      <p:sp>
        <p:nvSpPr>
          <p:cNvPr id="5" name="Notes Placeholder 4"/>
          <p:cNvSpPr>
            <a:spLocks noGrp="1"/>
          </p:cNvSpPr>
          <p:nvPr>
            <p:ph type="body" sz="quarter" idx="10"/>
          </p:nvPr>
        </p:nvSpPr>
        <p:spPr>
          <a:xfrm>
            <a:off x="489211" y="2555819"/>
            <a:ext cx="5607051" cy="6276479"/>
          </a:xfrm>
        </p:spPr>
        <p:txBody>
          <a:bodyPr>
            <a:normAutofit/>
          </a:bodyPr>
          <a:lstStyle/>
          <a:p>
            <a:pPr eaLnBrk="1" hangingPunct="1"/>
            <a:endParaRPr lang="en-US" dirty="0" smtClean="0"/>
          </a:p>
        </p:txBody>
      </p:sp>
    </p:spTree>
    <p:extLst>
      <p:ext uri="{BB962C8B-B14F-4D97-AF65-F5344CB8AC3E}">
        <p14:creationId xmlns:p14="http://schemas.microsoft.com/office/powerpoint/2010/main" val="1425409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697BF-F6C5-42F3-96C2-29BEC4797614}" type="slidenum">
              <a:rPr lang="en-US" smtClean="0"/>
              <a:pPr/>
              <a:t>10</a:t>
            </a:fld>
            <a:endParaRPr lang="en-US" dirty="0"/>
          </a:p>
        </p:txBody>
      </p:sp>
    </p:spTree>
    <p:extLst>
      <p:ext uri="{BB962C8B-B14F-4D97-AF65-F5344CB8AC3E}">
        <p14:creationId xmlns:p14="http://schemas.microsoft.com/office/powerpoint/2010/main" val="1886454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697BF-F6C5-42F3-96C2-29BEC4797614}" type="slidenum">
              <a:rPr lang="en-US" smtClean="0"/>
              <a:pPr/>
              <a:t>11</a:t>
            </a:fld>
            <a:endParaRPr lang="en-US" dirty="0"/>
          </a:p>
        </p:txBody>
      </p:sp>
    </p:spTree>
    <p:extLst>
      <p:ext uri="{BB962C8B-B14F-4D97-AF65-F5344CB8AC3E}">
        <p14:creationId xmlns:p14="http://schemas.microsoft.com/office/powerpoint/2010/main" val="2325104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697BF-F6C5-42F3-96C2-29BEC4797614}" type="slidenum">
              <a:rPr lang="en-US" smtClean="0"/>
              <a:pPr/>
              <a:t>12</a:t>
            </a:fld>
            <a:endParaRPr lang="en-US" dirty="0"/>
          </a:p>
        </p:txBody>
      </p:sp>
    </p:spTree>
    <p:extLst>
      <p:ext uri="{BB962C8B-B14F-4D97-AF65-F5344CB8AC3E}">
        <p14:creationId xmlns:p14="http://schemas.microsoft.com/office/powerpoint/2010/main" val="3047602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697BF-F6C5-42F3-96C2-29BEC4797614}" type="slidenum">
              <a:rPr lang="en-US" smtClean="0"/>
              <a:pPr/>
              <a:t>13</a:t>
            </a:fld>
            <a:endParaRPr lang="en-US" dirty="0"/>
          </a:p>
        </p:txBody>
      </p:sp>
    </p:spTree>
    <p:extLst>
      <p:ext uri="{BB962C8B-B14F-4D97-AF65-F5344CB8AC3E}">
        <p14:creationId xmlns:p14="http://schemas.microsoft.com/office/powerpoint/2010/main" val="2080090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697BF-F6C5-42F3-96C2-29BEC4797614}" type="slidenum">
              <a:rPr lang="en-US" smtClean="0"/>
              <a:pPr/>
              <a:t>14</a:t>
            </a:fld>
            <a:endParaRPr lang="en-US" dirty="0"/>
          </a:p>
        </p:txBody>
      </p:sp>
    </p:spTree>
    <p:extLst>
      <p:ext uri="{BB962C8B-B14F-4D97-AF65-F5344CB8AC3E}">
        <p14:creationId xmlns:p14="http://schemas.microsoft.com/office/powerpoint/2010/main" val="467933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697BF-F6C5-42F3-96C2-29BEC4797614}" type="slidenum">
              <a:rPr lang="en-US" smtClean="0"/>
              <a:pPr/>
              <a:t>15</a:t>
            </a:fld>
            <a:endParaRPr lang="en-US" dirty="0"/>
          </a:p>
        </p:txBody>
      </p:sp>
    </p:spTree>
    <p:extLst>
      <p:ext uri="{BB962C8B-B14F-4D97-AF65-F5344CB8AC3E}">
        <p14:creationId xmlns:p14="http://schemas.microsoft.com/office/powerpoint/2010/main" val="670947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697BF-F6C5-42F3-96C2-29BEC4797614}" type="slidenum">
              <a:rPr lang="en-US" smtClean="0"/>
              <a:pPr/>
              <a:t>16</a:t>
            </a:fld>
            <a:endParaRPr lang="en-US" dirty="0"/>
          </a:p>
        </p:txBody>
      </p:sp>
    </p:spTree>
    <p:extLst>
      <p:ext uri="{BB962C8B-B14F-4D97-AF65-F5344CB8AC3E}">
        <p14:creationId xmlns:p14="http://schemas.microsoft.com/office/powerpoint/2010/main" val="4138474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recent years, ports have emphasized their need for a go-to guide to plan, fund and execute critical repair and project upgrades</a:t>
            </a:r>
          </a:p>
          <a:p>
            <a:endParaRPr lang="en-US" dirty="0" smtClean="0"/>
          </a:p>
          <a:p>
            <a:r>
              <a:rPr lang="en-US" dirty="0" smtClean="0"/>
              <a:t>the Department of Transportation and the American Association of Port Authorities brought together experts from around the port industry to develop an easy-to-read, easy-to-understand, and easy-to-execute Port Planning and Investment Toolkit.</a:t>
            </a:r>
          </a:p>
          <a:p>
            <a:endParaRPr lang="en-US" dirty="0" smtClean="0"/>
          </a:p>
          <a:p>
            <a:r>
              <a:rPr lang="en-US" dirty="0" smtClean="0"/>
              <a:t>The toolkit modules can be used to help ports:</a:t>
            </a:r>
          </a:p>
          <a:p>
            <a:endParaRPr lang="en-US" dirty="0" smtClean="0"/>
          </a:p>
          <a:p>
            <a:r>
              <a:rPr lang="en-US" dirty="0" smtClean="0"/>
              <a:t>Evaluate port conditions</a:t>
            </a:r>
          </a:p>
          <a:p>
            <a:r>
              <a:rPr lang="en-US" dirty="0" smtClean="0"/>
              <a:t>Define problems</a:t>
            </a:r>
          </a:p>
          <a:p>
            <a:r>
              <a:rPr lang="en-US" dirty="0" smtClean="0"/>
              <a:t>Plan thoroughly</a:t>
            </a:r>
          </a:p>
          <a:p>
            <a:r>
              <a:rPr lang="en-US" dirty="0" smtClean="0"/>
              <a:t>Navigate the preplanning process</a:t>
            </a:r>
          </a:p>
          <a:p>
            <a:r>
              <a:rPr lang="en-US" dirty="0" smtClean="0"/>
              <a:t>Engage private partners</a:t>
            </a:r>
          </a:p>
          <a:p>
            <a:r>
              <a:rPr lang="en-US" dirty="0" smtClean="0"/>
              <a:t>Present actionable needs to administrators</a:t>
            </a:r>
          </a:p>
          <a:p>
            <a:r>
              <a:rPr lang="en-US" dirty="0" smtClean="0"/>
              <a:t>Access available funding</a:t>
            </a:r>
          </a:p>
          <a:p>
            <a:r>
              <a:rPr lang="en-US" dirty="0" smtClean="0"/>
              <a:t>Complete project</a:t>
            </a:r>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17</a:t>
            </a:fld>
            <a:endParaRPr lang="en-US" dirty="0"/>
          </a:p>
        </p:txBody>
      </p:sp>
    </p:spTree>
    <p:extLst>
      <p:ext uri="{BB962C8B-B14F-4D97-AF65-F5344CB8AC3E}">
        <p14:creationId xmlns:p14="http://schemas.microsoft.com/office/powerpoint/2010/main" val="3354735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697BF-F6C5-42F3-96C2-29BEC4797614}" type="slidenum">
              <a:rPr lang="en-US" smtClean="0"/>
              <a:pPr/>
              <a:t>18</a:t>
            </a:fld>
            <a:endParaRPr lang="en-US" dirty="0"/>
          </a:p>
        </p:txBody>
      </p:sp>
    </p:spTree>
    <p:extLst>
      <p:ext uri="{BB962C8B-B14F-4D97-AF65-F5344CB8AC3E}">
        <p14:creationId xmlns:p14="http://schemas.microsoft.com/office/powerpoint/2010/main" val="452976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19</a:t>
            </a:fld>
            <a:endParaRPr lang="en-US" dirty="0"/>
          </a:p>
        </p:txBody>
      </p:sp>
    </p:spTree>
    <p:extLst>
      <p:ext uri="{BB962C8B-B14F-4D97-AF65-F5344CB8AC3E}">
        <p14:creationId xmlns:p14="http://schemas.microsoft.com/office/powerpoint/2010/main" val="404426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2</a:t>
            </a:fld>
            <a:endParaRPr lang="en-US" dirty="0"/>
          </a:p>
        </p:txBody>
      </p:sp>
    </p:spTree>
    <p:extLst>
      <p:ext uri="{BB962C8B-B14F-4D97-AF65-F5344CB8AC3E}">
        <p14:creationId xmlns:p14="http://schemas.microsoft.com/office/powerpoint/2010/main" val="225292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697BF-F6C5-42F3-96C2-29BEC4797614}" type="slidenum">
              <a:rPr lang="en-US" smtClean="0"/>
              <a:pPr/>
              <a:t>20</a:t>
            </a:fld>
            <a:endParaRPr lang="en-US" dirty="0"/>
          </a:p>
        </p:txBody>
      </p:sp>
    </p:spTree>
    <p:extLst>
      <p:ext uri="{BB962C8B-B14F-4D97-AF65-F5344CB8AC3E}">
        <p14:creationId xmlns:p14="http://schemas.microsoft.com/office/powerpoint/2010/main" val="1287655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697BF-F6C5-42F3-96C2-29BEC4797614}" type="slidenum">
              <a:rPr lang="en-US" smtClean="0"/>
              <a:pPr/>
              <a:t>21</a:t>
            </a:fld>
            <a:endParaRPr lang="en-US" dirty="0"/>
          </a:p>
        </p:txBody>
      </p:sp>
    </p:spTree>
    <p:extLst>
      <p:ext uri="{BB962C8B-B14F-4D97-AF65-F5344CB8AC3E}">
        <p14:creationId xmlns:p14="http://schemas.microsoft.com/office/powerpoint/2010/main" val="1932128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22</a:t>
            </a:fld>
            <a:endParaRPr lang="en-US" dirty="0"/>
          </a:p>
        </p:txBody>
      </p:sp>
    </p:spTree>
    <p:extLst>
      <p:ext uri="{BB962C8B-B14F-4D97-AF65-F5344CB8AC3E}">
        <p14:creationId xmlns:p14="http://schemas.microsoft.com/office/powerpoint/2010/main" val="3063528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EF08488-E3D9-4631-9291-A52DBA16DB3B}" type="slidenum">
              <a:rPr lang="en-US" altLang="en-US" smtClean="0"/>
              <a:pPr eaLnBrk="1" hangingPunct="1">
                <a:spcBef>
                  <a:spcPct val="0"/>
                </a:spcBef>
              </a:pPr>
              <a:t>23</a:t>
            </a:fld>
            <a:endParaRPr lang="en-US" altLang="en-US" smtClean="0"/>
          </a:p>
        </p:txBody>
      </p:sp>
      <p:sp>
        <p:nvSpPr>
          <p:cNvPr id="34819" name="Rectangle 2"/>
          <p:cNvSpPr>
            <a:spLocks noGrp="1" noRot="1" noChangeAspect="1" noChangeArrowheads="1" noTextEdit="1"/>
          </p:cNvSpPr>
          <p:nvPr>
            <p:ph type="sldImg"/>
          </p:nvPr>
        </p:nvSpPr>
        <p:spPr>
          <a:xfrm>
            <a:off x="1181100" y="696913"/>
            <a:ext cx="4648200" cy="3486150"/>
          </a:xfrm>
          <a:ln/>
        </p:spPr>
      </p:sp>
      <p:sp>
        <p:nvSpPr>
          <p:cNvPr id="34820" name="Rectangle 3"/>
          <p:cNvSpPr>
            <a:spLocks noGrp="1" noChangeArrowheads="1"/>
          </p:cNvSpPr>
          <p:nvPr>
            <p:ph type="body" idx="1"/>
          </p:nvPr>
        </p:nvSpPr>
        <p:spPr>
          <a:xfrm>
            <a:off x="762000" y="4330700"/>
            <a:ext cx="5562600" cy="4565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pPr lvl="0"/>
            <a:r>
              <a:rPr lang="en-US" sz="1400" b="1" dirty="0">
                <a:solidFill>
                  <a:prstClr val="black"/>
                </a:solidFill>
              </a:rPr>
              <a:t>Two years ago, the American Society of Civil Engineers released the latest in a series of reports titled; “A Failure to Act.”  It describes the quantifies the impact of continuing to invest in our ports at the current levels.  Not if we don’t invest, but if we keep spending on them at the current rate...</a:t>
            </a:r>
          </a:p>
          <a:p>
            <a:pPr lvl="0"/>
            <a:endParaRPr lang="en-US" sz="1400" b="1" dirty="0">
              <a:solidFill>
                <a:prstClr val="black"/>
              </a:solidFill>
            </a:endParaRPr>
          </a:p>
          <a:p>
            <a:pPr lvl="0"/>
            <a:r>
              <a:rPr lang="en-US" sz="1400" b="1" dirty="0">
                <a:solidFill>
                  <a:prstClr val="black"/>
                </a:solidFill>
              </a:rPr>
              <a:t>A loss of $4 trillion dollars over the next 27 years, along with 178,000 jobs lost every year between now and then.</a:t>
            </a:r>
          </a:p>
          <a:p>
            <a:pPr lvl="0"/>
            <a:endParaRPr lang="en-US" sz="1400" b="1" dirty="0">
              <a:solidFill>
                <a:prstClr val="black"/>
              </a:solidFill>
            </a:endParaRPr>
          </a:p>
          <a:p>
            <a:pPr lvl="0"/>
            <a:r>
              <a:rPr lang="en-US" sz="1400" dirty="0">
                <a:solidFill>
                  <a:prstClr val="black"/>
                </a:solidFill>
                <a:ea typeface="Times New Roman" pitchFamily="18" charset="0"/>
                <a:cs typeface="Times New Roman" pitchFamily="18" charset="0"/>
              </a:rPr>
              <a:t>“Three years ago the World Economic Forum ranked US port infrastructure </a:t>
            </a:r>
            <a:r>
              <a:rPr lang="en-US" sz="1400" b="1" dirty="0">
                <a:solidFill>
                  <a:srgbClr val="FF0000"/>
                </a:solidFill>
                <a:ea typeface="Times New Roman" pitchFamily="18" charset="0"/>
                <a:cs typeface="Times New Roman" pitchFamily="18" charset="0"/>
              </a:rPr>
              <a:t>22</a:t>
            </a:r>
            <a:r>
              <a:rPr lang="en-US" sz="1400" dirty="0">
                <a:solidFill>
                  <a:prstClr val="black"/>
                </a:solidFill>
              </a:rPr>
              <a:t>nd</a:t>
            </a:r>
            <a:r>
              <a:rPr lang="en-US" sz="1400" b="1" dirty="0">
                <a:solidFill>
                  <a:srgbClr val="FF0000"/>
                </a:solidFill>
                <a:ea typeface="Times New Roman" pitchFamily="18" charset="0"/>
                <a:cs typeface="Times New Roman" pitchFamily="18" charset="0"/>
              </a:rPr>
              <a:t> in the world</a:t>
            </a:r>
            <a:r>
              <a:rPr lang="en-US" sz="1400" dirty="0">
                <a:solidFill>
                  <a:prstClr val="black"/>
                </a:solidFill>
                <a:ea typeface="Times New Roman" pitchFamily="18" charset="0"/>
                <a:cs typeface="Times New Roman" pitchFamily="18" charset="0"/>
              </a:rPr>
              <a:t>.”</a:t>
            </a:r>
            <a:r>
              <a:rPr lang="en-US" sz="1400" dirty="0">
                <a:solidFill>
                  <a:prstClr val="black"/>
                </a:solidFill>
              </a:rPr>
              <a:t> </a:t>
            </a:r>
          </a:p>
          <a:p>
            <a:pPr lvl="0"/>
            <a:endParaRPr lang="en-US" sz="1000" dirty="0">
              <a:solidFill>
                <a:prstClr val="black"/>
              </a:solidFill>
            </a:endParaRPr>
          </a:p>
          <a:p>
            <a:pPr lvl="0"/>
            <a:r>
              <a:rPr lang="en-US" sz="1000" dirty="0">
                <a:solidFill>
                  <a:prstClr val="black"/>
                </a:solidFill>
              </a:rPr>
              <a:t>(Source:  Port Technology International, 12 January, 2012)</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24</a:t>
            </a:fld>
            <a:endParaRPr lang="en-US" dirty="0"/>
          </a:p>
        </p:txBody>
      </p:sp>
    </p:spTree>
    <p:extLst>
      <p:ext uri="{BB962C8B-B14F-4D97-AF65-F5344CB8AC3E}">
        <p14:creationId xmlns:p14="http://schemas.microsoft.com/office/powerpoint/2010/main" val="1966097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MARAD is not a regulatory agency</a:t>
            </a:r>
          </a:p>
          <a:p>
            <a:r>
              <a:rPr lang="en-US" dirty="0" smtClean="0"/>
              <a:t>through these three offices,</a:t>
            </a:r>
          </a:p>
          <a:p>
            <a:r>
              <a:rPr lang="en-US" dirty="0" smtClean="0"/>
              <a:t> Office of Environment</a:t>
            </a:r>
          </a:p>
          <a:p>
            <a:r>
              <a:rPr lang="en-US" dirty="0" smtClean="0"/>
              <a:t> Office of Safety</a:t>
            </a:r>
          </a:p>
          <a:p>
            <a:r>
              <a:rPr lang="en-US" dirty="0" smtClean="0"/>
              <a:t> Office of Security</a:t>
            </a:r>
          </a:p>
          <a:p>
            <a:endParaRPr lang="en-US" dirty="0" smtClean="0"/>
          </a:p>
          <a:p>
            <a:r>
              <a:rPr lang="en-US" dirty="0" smtClean="0"/>
              <a:t>MARAD represents maritime transportation interests with other federal agency partners and internationally with organizations like the International Maritime Organization and the International Organization for Standardization. </a:t>
            </a:r>
          </a:p>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3</a:t>
            </a:fld>
            <a:endParaRPr lang="en-US" dirty="0"/>
          </a:p>
        </p:txBody>
      </p:sp>
    </p:spTree>
    <p:extLst>
      <p:ext uri="{BB962C8B-B14F-4D97-AF65-F5344CB8AC3E}">
        <p14:creationId xmlns:p14="http://schemas.microsoft.com/office/powerpoint/2010/main" val="3241289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EF08488-E3D9-4631-9291-A52DBA16DB3B}" type="slidenum">
              <a:rPr lang="en-US" altLang="en-US" smtClean="0"/>
              <a:pPr eaLnBrk="1" hangingPunct="1">
                <a:spcBef>
                  <a:spcPct val="0"/>
                </a:spcBef>
              </a:pPr>
              <a:t>4</a:t>
            </a:fld>
            <a:endParaRPr lang="en-US" altLang="en-US" smtClean="0"/>
          </a:p>
        </p:txBody>
      </p:sp>
      <p:sp>
        <p:nvSpPr>
          <p:cNvPr id="34819" name="Rectangle 2"/>
          <p:cNvSpPr>
            <a:spLocks noGrp="1" noRot="1" noChangeAspect="1" noChangeArrowheads="1" noTextEdit="1"/>
          </p:cNvSpPr>
          <p:nvPr>
            <p:ph type="sldImg"/>
          </p:nvPr>
        </p:nvSpPr>
        <p:spPr>
          <a:xfrm>
            <a:off x="1181100" y="685800"/>
            <a:ext cx="4648200" cy="3486150"/>
          </a:xfrm>
          <a:ln/>
        </p:spPr>
      </p:sp>
      <p:sp>
        <p:nvSpPr>
          <p:cNvPr id="34820" name="Rectangle 3"/>
          <p:cNvSpPr>
            <a:spLocks noGrp="1" noChangeArrowheads="1"/>
          </p:cNvSpPr>
          <p:nvPr>
            <p:ph type="body" idx="1"/>
          </p:nvPr>
        </p:nvSpPr>
        <p:spPr>
          <a:xfrm>
            <a:off x="457200" y="4415790"/>
            <a:ext cx="60198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aseline="0" dirty="0" smtClean="0"/>
          </a:p>
          <a:p>
            <a:pPr eaLnBrk="1" hangingPunct="1"/>
            <a:endParaRPr lang="en-US" altLang="en-US" dirty="0" smtClean="0"/>
          </a:p>
        </p:txBody>
      </p:sp>
      <p:sp>
        <p:nvSpPr>
          <p:cNvPr id="2" name="Rectangle 1"/>
          <p:cNvSpPr/>
          <p:nvPr/>
        </p:nvSpPr>
        <p:spPr>
          <a:xfrm>
            <a:off x="1219200" y="4495800"/>
            <a:ext cx="4572000" cy="1569660"/>
          </a:xfrm>
          <a:prstGeom prst="rect">
            <a:avLst/>
          </a:prstGeom>
        </p:spPr>
        <p:txBody>
          <a:bodyPr wrap="square">
            <a:spAutoFit/>
          </a:bodyPr>
          <a:lstStyle/>
          <a:p>
            <a:pPr lvl="0"/>
            <a:r>
              <a:rPr lang="en-US" sz="1200" dirty="0">
                <a:solidFill>
                  <a:prstClr val="black"/>
                </a:solidFill>
                <a:latin typeface="Arial" panose="020B0604020202020204" pitchFamily="34" charset="0"/>
                <a:cs typeface="Arial" panose="020B0604020202020204" pitchFamily="34" charset="0"/>
              </a:rPr>
              <a:t>This map was included in MARAD’s Panama Canal Expansion Study Phase I Report which was released in 2013.</a:t>
            </a:r>
          </a:p>
          <a:p>
            <a:pPr lvl="0"/>
            <a:endParaRPr lang="en-US" sz="1200" dirty="0">
              <a:solidFill>
                <a:prstClr val="black"/>
              </a:solidFill>
              <a:latin typeface="Arial" panose="020B0604020202020204" pitchFamily="34" charset="0"/>
              <a:cs typeface="Arial" panose="020B0604020202020204" pitchFamily="34" charset="0"/>
            </a:endParaRPr>
          </a:p>
          <a:p>
            <a:pPr lvl="0"/>
            <a:r>
              <a:rPr lang="en-US" sz="1200" dirty="0">
                <a:solidFill>
                  <a:prstClr val="black"/>
                </a:solidFill>
                <a:latin typeface="Arial" panose="020B0604020202020204" pitchFamily="34" charset="0"/>
                <a:cs typeface="Arial" panose="020B0604020202020204" pitchFamily="34" charset="0"/>
              </a:rPr>
              <a:t>The map was compiled by Jean Paul </a:t>
            </a:r>
            <a:r>
              <a:rPr lang="en-US" sz="1200" dirty="0" err="1">
                <a:solidFill>
                  <a:prstClr val="black"/>
                </a:solidFill>
                <a:latin typeface="Arial" panose="020B0604020202020204" pitchFamily="34" charset="0"/>
                <a:cs typeface="Arial" panose="020B0604020202020204" pitchFamily="34" charset="0"/>
              </a:rPr>
              <a:t>Rodgrigue</a:t>
            </a:r>
            <a:r>
              <a:rPr lang="en-US" sz="1200" dirty="0">
                <a:solidFill>
                  <a:prstClr val="black"/>
                </a:solidFill>
                <a:latin typeface="Arial" panose="020B0604020202020204" pitchFamily="34" charset="0"/>
                <a:cs typeface="Arial" panose="020B0604020202020204" pitchFamily="34" charset="0"/>
              </a:rPr>
              <a:t> at Hofstra University and it shows the density of shipping traffic on global trade routes.  As you can see, the Panama Canal is critical for global shipping routes in general , and Asia-US East and Gulf Coast trade in particular.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697BF-F6C5-42F3-96C2-29BEC4797614}" type="slidenum">
              <a:rPr lang="en-US" smtClean="0"/>
              <a:pPr/>
              <a:t>5</a:t>
            </a:fld>
            <a:endParaRPr lang="en-US" dirty="0"/>
          </a:p>
        </p:txBody>
      </p:sp>
    </p:spTree>
    <p:extLst>
      <p:ext uri="{BB962C8B-B14F-4D97-AF65-F5344CB8AC3E}">
        <p14:creationId xmlns:p14="http://schemas.microsoft.com/office/powerpoint/2010/main" val="3359965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697BF-F6C5-42F3-96C2-29BEC4797614}" type="slidenum">
              <a:rPr lang="en-US" smtClean="0"/>
              <a:pPr/>
              <a:t>6</a:t>
            </a:fld>
            <a:endParaRPr lang="en-US" dirty="0"/>
          </a:p>
        </p:txBody>
      </p:sp>
    </p:spTree>
    <p:extLst>
      <p:ext uri="{BB962C8B-B14F-4D97-AF65-F5344CB8AC3E}">
        <p14:creationId xmlns:p14="http://schemas.microsoft.com/office/powerpoint/2010/main" val="317641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697BF-F6C5-42F3-96C2-29BEC4797614}" type="slidenum">
              <a:rPr lang="en-US" smtClean="0"/>
              <a:pPr/>
              <a:t>7</a:t>
            </a:fld>
            <a:endParaRPr lang="en-US" dirty="0"/>
          </a:p>
        </p:txBody>
      </p:sp>
    </p:spTree>
    <p:extLst>
      <p:ext uri="{BB962C8B-B14F-4D97-AF65-F5344CB8AC3E}">
        <p14:creationId xmlns:p14="http://schemas.microsoft.com/office/powerpoint/2010/main" val="3670669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697BF-F6C5-42F3-96C2-29BEC4797614}" type="slidenum">
              <a:rPr lang="en-US" smtClean="0"/>
              <a:pPr/>
              <a:t>8</a:t>
            </a:fld>
            <a:endParaRPr lang="en-US" dirty="0"/>
          </a:p>
        </p:txBody>
      </p:sp>
    </p:spTree>
    <p:extLst>
      <p:ext uri="{BB962C8B-B14F-4D97-AF65-F5344CB8AC3E}">
        <p14:creationId xmlns:p14="http://schemas.microsoft.com/office/powerpoint/2010/main" val="2729231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697BF-F6C5-42F3-96C2-29BEC4797614}" type="slidenum">
              <a:rPr lang="en-US" smtClean="0"/>
              <a:pPr/>
              <a:t>9</a:t>
            </a:fld>
            <a:endParaRPr lang="en-US" dirty="0"/>
          </a:p>
        </p:txBody>
      </p:sp>
    </p:spTree>
    <p:extLst>
      <p:ext uri="{BB962C8B-B14F-4D97-AF65-F5344CB8AC3E}">
        <p14:creationId xmlns:p14="http://schemas.microsoft.com/office/powerpoint/2010/main" val="220941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7" indent="0" algn="ctr">
              <a:buNone/>
              <a:defRPr>
                <a:solidFill>
                  <a:schemeClr val="tx1">
                    <a:tint val="75000"/>
                  </a:schemeClr>
                </a:solidFill>
              </a:defRPr>
            </a:lvl4pPr>
            <a:lvl5pPr marL="1828637" indent="0" algn="ctr">
              <a:buNone/>
              <a:defRPr>
                <a:solidFill>
                  <a:schemeClr val="tx1">
                    <a:tint val="75000"/>
                  </a:schemeClr>
                </a:solidFill>
              </a:defRPr>
            </a:lvl5pPr>
            <a:lvl6pPr marL="2285797" indent="0" algn="ctr">
              <a:buNone/>
              <a:defRPr>
                <a:solidFill>
                  <a:schemeClr val="tx1">
                    <a:tint val="75000"/>
                  </a:schemeClr>
                </a:solidFill>
              </a:defRPr>
            </a:lvl6pPr>
            <a:lvl7pPr marL="2742956" indent="0" algn="ctr">
              <a:buNone/>
              <a:defRPr>
                <a:solidFill>
                  <a:schemeClr val="tx1">
                    <a:tint val="75000"/>
                  </a:schemeClr>
                </a:solidFill>
              </a:defRPr>
            </a:lvl7pPr>
            <a:lvl8pPr marL="3200115" indent="0" algn="ctr">
              <a:buNone/>
              <a:defRPr>
                <a:solidFill>
                  <a:schemeClr val="tx1">
                    <a:tint val="75000"/>
                  </a:schemeClr>
                </a:solidFill>
              </a:defRPr>
            </a:lvl8pPr>
            <a:lvl9pPr marL="3657274"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lIns="91432" tIns="45716" rIns="91432" bIns="45716"/>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91432" tIns="45716" rIns="91432" bIns="45716"/>
          <a:lstStyle/>
          <a:p>
            <a:pPr fontAlgn="base">
              <a:spcBef>
                <a:spcPct val="0"/>
              </a:spcBef>
              <a:spcAft>
                <a:spcPct val="0"/>
              </a:spcAft>
              <a:defRPr/>
            </a:pPr>
            <a:fld id="{7382C84C-AC3B-4DC1-9739-10AF03C613FD}" type="slidenum">
              <a:rPr lang="en-US" smtClean="0">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049056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lIns="91432" tIns="45716" rIns="91432" bIns="45716"/>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lIns="91432" tIns="45716" rIns="91432" bIns="45716"/>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91432" tIns="45716" rIns="91432" bIns="45716"/>
          <a:lstStyle/>
          <a:p>
            <a:pPr fontAlgn="base">
              <a:spcBef>
                <a:spcPct val="0"/>
              </a:spcBef>
              <a:spcAft>
                <a:spcPct val="0"/>
              </a:spcAft>
              <a:defRPr/>
            </a:pPr>
            <a:fld id="{6CA3B2CF-0D57-402E-BE91-926A33F5DC9E}" type="slidenum">
              <a:rPr lang="en-US" smtClean="0">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674817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lIns="91432" tIns="45716" rIns="91432" bIns="45716"/>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lIns="91432" tIns="45716" rIns="91432" bIns="45716"/>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91432" tIns="45716" rIns="91432" bIns="45716"/>
          <a:lstStyle/>
          <a:p>
            <a:pPr fontAlgn="base">
              <a:spcBef>
                <a:spcPct val="0"/>
              </a:spcBef>
              <a:spcAft>
                <a:spcPct val="0"/>
              </a:spcAft>
              <a:defRPr/>
            </a:pPr>
            <a:fld id="{C0164020-9464-40C9-8EF7-4C4A787248CB}" type="slidenum">
              <a:rPr lang="en-US" smtClean="0">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470870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15563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MARAD_brief_template_cover"/>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3"/>
          <p:cNvSpPr>
            <a:spLocks noChangeArrowheads="1"/>
          </p:cNvSpPr>
          <p:nvPr/>
        </p:nvSpPr>
        <p:spPr bwMode="auto">
          <a:xfrm>
            <a:off x="341314" y="5357813"/>
            <a:ext cx="2886075" cy="717550"/>
          </a:xfrm>
          <a:prstGeom prst="rect">
            <a:avLst/>
          </a:prstGeom>
          <a:noFill/>
          <a:ln w="9525">
            <a:noFill/>
            <a:miter lim="800000"/>
            <a:headEnd/>
            <a:tailEnd/>
          </a:ln>
          <a:effectLst/>
        </p:spPr>
        <p:txBody>
          <a:bodyPr lIns="82051" tIns="41026" rIns="82051" bIns="41026"/>
          <a:lstStyle/>
          <a:p>
            <a:pPr fontAlgn="base">
              <a:spcBef>
                <a:spcPct val="0"/>
              </a:spcBef>
              <a:spcAft>
                <a:spcPct val="0"/>
              </a:spcAft>
              <a:defRPr/>
            </a:pPr>
            <a:endParaRPr lang="en-US" dirty="0">
              <a:solidFill>
                <a:srgbClr val="000000"/>
              </a:solidFill>
            </a:endParaRPr>
          </a:p>
        </p:txBody>
      </p:sp>
      <p:sp>
        <p:nvSpPr>
          <p:cNvPr id="6" name="Rectangle 4"/>
          <p:cNvSpPr>
            <a:spLocks noChangeArrowheads="1"/>
          </p:cNvSpPr>
          <p:nvPr/>
        </p:nvSpPr>
        <p:spPr bwMode="auto">
          <a:xfrm>
            <a:off x="238125" y="6005514"/>
            <a:ext cx="5638800" cy="852487"/>
          </a:xfrm>
          <a:prstGeom prst="rect">
            <a:avLst/>
          </a:prstGeom>
          <a:noFill/>
          <a:ln w="9525">
            <a:noFill/>
            <a:miter lim="800000"/>
            <a:headEnd/>
            <a:tailEnd/>
          </a:ln>
          <a:effectLst/>
        </p:spPr>
        <p:txBody>
          <a:bodyPr lIns="91389" tIns="45694" rIns="91389" bIns="45694" anchor="ctr"/>
          <a:lstStyle/>
          <a:p>
            <a:pPr fontAlgn="base">
              <a:lnSpc>
                <a:spcPct val="110000"/>
              </a:lnSpc>
              <a:spcBef>
                <a:spcPct val="0"/>
              </a:spcBef>
              <a:spcAft>
                <a:spcPct val="0"/>
              </a:spcAft>
              <a:defRPr/>
            </a:pPr>
            <a:r>
              <a:rPr lang="en-US" sz="800" dirty="0" smtClean="0">
                <a:solidFill>
                  <a:srgbClr val="808080"/>
                </a:solidFill>
              </a:rPr>
              <a:t>Maritime Administration</a:t>
            </a:r>
          </a:p>
          <a:p>
            <a:pPr fontAlgn="base">
              <a:lnSpc>
                <a:spcPct val="110000"/>
              </a:lnSpc>
              <a:spcBef>
                <a:spcPct val="0"/>
              </a:spcBef>
              <a:spcAft>
                <a:spcPct val="0"/>
              </a:spcAft>
              <a:defRPr/>
            </a:pPr>
            <a:r>
              <a:rPr lang="en-US" sz="800" dirty="0" smtClean="0">
                <a:solidFill>
                  <a:srgbClr val="808080"/>
                </a:solidFill>
              </a:rPr>
              <a:t>1200  New Jersey Ave., SE  </a:t>
            </a:r>
            <a:r>
              <a:rPr lang="en-US" sz="800" dirty="0">
                <a:solidFill>
                  <a:srgbClr val="808080"/>
                </a:solidFill>
              </a:rPr>
              <a:t>|  </a:t>
            </a:r>
            <a:r>
              <a:rPr lang="en-US" sz="800" dirty="0" smtClean="0">
                <a:solidFill>
                  <a:srgbClr val="808080"/>
                </a:solidFill>
              </a:rPr>
              <a:t>Washington, DC  </a:t>
            </a:r>
            <a:r>
              <a:rPr lang="en-US" sz="800" dirty="0">
                <a:solidFill>
                  <a:srgbClr val="808080"/>
                </a:solidFill>
              </a:rPr>
              <a:t>|  </a:t>
            </a:r>
            <a:r>
              <a:rPr lang="en-US" sz="800" dirty="0" smtClean="0">
                <a:solidFill>
                  <a:srgbClr val="808080"/>
                </a:solidFill>
              </a:rPr>
              <a:t>20590 </a:t>
            </a:r>
            <a:r>
              <a:rPr lang="en-US" sz="800" dirty="0">
                <a:solidFill>
                  <a:srgbClr val="808080"/>
                </a:solidFill>
              </a:rPr>
              <a:t/>
            </a:r>
            <a:br>
              <a:rPr lang="en-US" sz="800" dirty="0">
                <a:solidFill>
                  <a:srgbClr val="808080"/>
                </a:solidFill>
              </a:rPr>
            </a:br>
            <a:r>
              <a:rPr lang="en-US" sz="800" dirty="0">
                <a:solidFill>
                  <a:srgbClr val="808080"/>
                </a:solidFill>
              </a:rPr>
              <a:t>w</a:t>
            </a:r>
            <a:r>
              <a:rPr lang="en-US" sz="800" b="1" dirty="0">
                <a:solidFill>
                  <a:srgbClr val="808080"/>
                </a:solidFill>
              </a:rPr>
              <a:t> w w . d o t . g o v</a:t>
            </a:r>
          </a:p>
        </p:txBody>
      </p:sp>
      <p:sp>
        <p:nvSpPr>
          <p:cNvPr id="5122" name="Rectangle 2"/>
          <p:cNvSpPr>
            <a:spLocks noGrp="1" noChangeArrowheads="1"/>
          </p:cNvSpPr>
          <p:nvPr>
            <p:ph type="subTitle" sz="quarter" idx="1"/>
          </p:nvPr>
        </p:nvSpPr>
        <p:spPr>
          <a:xfrm>
            <a:off x="246064" y="5092701"/>
            <a:ext cx="7254875" cy="1006475"/>
          </a:xfrm>
        </p:spPr>
        <p:txBody>
          <a:bodyPr lIns="82051" tIns="41026" rIns="82051" bIns="41026"/>
          <a:lstStyle>
            <a:lvl1pPr marL="0" indent="0" defTabSz="914318">
              <a:spcBef>
                <a:spcPct val="0"/>
              </a:spcBef>
              <a:buFont typeface="Wingdings" pitchFamily="2" charset="2"/>
              <a:buNone/>
              <a:defRPr sz="1600" b="0">
                <a:solidFill>
                  <a:srgbClr val="DDDDDD"/>
                </a:solidFill>
              </a:defRPr>
            </a:lvl1pPr>
          </a:lstStyle>
          <a:p>
            <a:r>
              <a:rPr lang="en-US"/>
              <a:t>Click to edit Master subtitle style</a:t>
            </a:r>
          </a:p>
        </p:txBody>
      </p:sp>
      <p:sp>
        <p:nvSpPr>
          <p:cNvPr id="5125" name="Rectangle 5"/>
          <p:cNvSpPr>
            <a:spLocks noGrp="1" noChangeArrowheads="1"/>
          </p:cNvSpPr>
          <p:nvPr>
            <p:ph type="ctrTitle" sz="quarter"/>
          </p:nvPr>
        </p:nvSpPr>
        <p:spPr>
          <a:xfrm>
            <a:off x="217488" y="3425826"/>
            <a:ext cx="7251700" cy="1358900"/>
          </a:xfrm>
        </p:spPr>
        <p:txBody>
          <a:bodyPr lIns="82051" tIns="41026" rIns="82051" bIns="41026" anchor="b"/>
          <a:lstStyle>
            <a:lvl1pPr defTabSz="820665">
              <a:lnSpc>
                <a:spcPct val="90000"/>
              </a:lnSpc>
              <a:spcAft>
                <a:spcPct val="8000"/>
              </a:spcAft>
              <a:buClr>
                <a:srgbClr val="B2B2B2"/>
              </a:buClr>
              <a:buSzPct val="110000"/>
              <a:defRPr sz="2800"/>
            </a:lvl1pPr>
          </a:lstStyle>
          <a:p>
            <a:r>
              <a:rPr lang="en-US"/>
              <a:t>CLICK TO EDIT MASTER TITLE STYLE</a:t>
            </a:r>
          </a:p>
        </p:txBody>
      </p:sp>
    </p:spTree>
    <p:extLst>
      <p:ext uri="{BB962C8B-B14F-4D97-AF65-F5344CB8AC3E}">
        <p14:creationId xmlns:p14="http://schemas.microsoft.com/office/powerpoint/2010/main" val="352078488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9" y="1"/>
            <a:ext cx="7170607" cy="63366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3758773"/>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9" indent="0">
              <a:buNone/>
              <a:defRPr sz="1800"/>
            </a:lvl2pPr>
            <a:lvl3pPr marL="914318" indent="0">
              <a:buNone/>
              <a:defRPr sz="1600"/>
            </a:lvl3pPr>
            <a:lvl4pPr marL="1371477" indent="0">
              <a:buNone/>
              <a:defRPr sz="1400"/>
            </a:lvl4pPr>
            <a:lvl5pPr marL="1828637" indent="0">
              <a:buNone/>
              <a:defRPr sz="1400"/>
            </a:lvl5pPr>
            <a:lvl6pPr marL="2285797" indent="0">
              <a:buNone/>
              <a:defRPr sz="1400"/>
            </a:lvl6pPr>
            <a:lvl7pPr marL="2742956" indent="0">
              <a:buNone/>
              <a:defRPr sz="1400"/>
            </a:lvl7pPr>
            <a:lvl8pPr marL="3200115" indent="0">
              <a:buNone/>
              <a:defRPr sz="1400"/>
            </a:lvl8pPr>
            <a:lvl9pPr marL="3657274"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E88D34A-B899-4303-A620-FCB6766187EB}" type="slidenum">
              <a:rPr lang="en-US"/>
              <a:pPr>
                <a:defRPr/>
              </a:pPr>
              <a:t>‹#›</a:t>
            </a:fld>
            <a:endParaRPr lang="en-US" dirty="0"/>
          </a:p>
        </p:txBody>
      </p:sp>
    </p:spTree>
    <p:extLst>
      <p:ext uri="{BB962C8B-B14F-4D97-AF65-F5344CB8AC3E}">
        <p14:creationId xmlns:p14="http://schemas.microsoft.com/office/powerpoint/2010/main" val="221220647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063626"/>
            <a:ext cx="4129088"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9" y="1063626"/>
            <a:ext cx="4129087"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3E1D11F7-A6B3-408C-9E5C-301934293BEA}" type="slidenum">
              <a:rPr lang="en-US"/>
              <a:pPr>
                <a:defRPr/>
              </a:pPr>
              <a:t>‹#›</a:t>
            </a:fld>
            <a:endParaRPr lang="en-US" dirty="0"/>
          </a:p>
        </p:txBody>
      </p:sp>
    </p:spTree>
    <p:extLst>
      <p:ext uri="{BB962C8B-B14F-4D97-AF65-F5344CB8AC3E}">
        <p14:creationId xmlns:p14="http://schemas.microsoft.com/office/powerpoint/2010/main" val="1263108081"/>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67E62453-B81C-49B5-95F5-42ADF0206E14}" type="slidenum">
              <a:rPr lang="en-US"/>
              <a:pPr>
                <a:defRPr/>
              </a:pPr>
              <a:t>‹#›</a:t>
            </a:fld>
            <a:endParaRPr lang="en-US" dirty="0"/>
          </a:p>
        </p:txBody>
      </p:sp>
    </p:spTree>
    <p:extLst>
      <p:ext uri="{BB962C8B-B14F-4D97-AF65-F5344CB8AC3E}">
        <p14:creationId xmlns:p14="http://schemas.microsoft.com/office/powerpoint/2010/main" val="889736623"/>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80D0DA78-26A6-4FFE-9173-4C762E14D378}" type="slidenum">
              <a:rPr lang="en-US"/>
              <a:pPr>
                <a:defRPr/>
              </a:pPr>
              <a:t>‹#›</a:t>
            </a:fld>
            <a:endParaRPr lang="en-US" dirty="0"/>
          </a:p>
        </p:txBody>
      </p:sp>
    </p:spTree>
    <p:extLst>
      <p:ext uri="{BB962C8B-B14F-4D97-AF65-F5344CB8AC3E}">
        <p14:creationId xmlns:p14="http://schemas.microsoft.com/office/powerpoint/2010/main" val="1486209042"/>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586792"/>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lgn="l">
              <a:defRPr b="1">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userDrawn="1"/>
        </p:nvCxnSpPr>
        <p:spPr>
          <a:xfrm>
            <a:off x="0" y="1116603"/>
            <a:ext cx="9144000" cy="0"/>
          </a:xfrm>
          <a:prstGeom prst="line">
            <a:avLst/>
          </a:prstGeom>
          <a:ln w="76200">
            <a:solidFill>
              <a:srgbClr val="00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64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9438956-140B-4403-9BF1-2D5E54D827CE}" type="slidenum">
              <a:rPr lang="en-US"/>
              <a:pPr>
                <a:defRPr/>
              </a:pPr>
              <a:t>‹#›</a:t>
            </a:fld>
            <a:endParaRPr lang="en-US" dirty="0"/>
          </a:p>
        </p:txBody>
      </p:sp>
    </p:spTree>
    <p:extLst>
      <p:ext uri="{BB962C8B-B14F-4D97-AF65-F5344CB8AC3E}">
        <p14:creationId xmlns:p14="http://schemas.microsoft.com/office/powerpoint/2010/main" val="2110871642"/>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7" indent="0">
              <a:buNone/>
              <a:defRPr sz="2000"/>
            </a:lvl4pPr>
            <a:lvl5pPr marL="1828637" indent="0">
              <a:buNone/>
              <a:defRPr sz="2000"/>
            </a:lvl5pPr>
            <a:lvl6pPr marL="2285797" indent="0">
              <a:buNone/>
              <a:defRPr sz="2000"/>
            </a:lvl6pPr>
            <a:lvl7pPr marL="2742956" indent="0">
              <a:buNone/>
              <a:defRPr sz="2000"/>
            </a:lvl7pPr>
            <a:lvl8pPr marL="3200115" indent="0">
              <a:buNone/>
              <a:defRPr sz="2000"/>
            </a:lvl8pPr>
            <a:lvl9pPr marL="3657274"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E2EB00CC-8901-46DB-B3E6-B8BA3DA766A2}" type="slidenum">
              <a:rPr lang="en-US"/>
              <a:pPr>
                <a:defRPr/>
              </a:pPr>
              <a:t>‹#›</a:t>
            </a:fld>
            <a:endParaRPr lang="en-US" dirty="0"/>
          </a:p>
        </p:txBody>
      </p:sp>
    </p:spTree>
    <p:extLst>
      <p:ext uri="{BB962C8B-B14F-4D97-AF65-F5344CB8AC3E}">
        <p14:creationId xmlns:p14="http://schemas.microsoft.com/office/powerpoint/2010/main" val="2166555110"/>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2CEA673-B6C1-4B4D-9847-D5213827A86A}" type="slidenum">
              <a:rPr lang="en-US"/>
              <a:pPr>
                <a:defRPr/>
              </a:pPr>
              <a:t>‹#›</a:t>
            </a:fld>
            <a:endParaRPr lang="en-US" dirty="0"/>
          </a:p>
        </p:txBody>
      </p:sp>
    </p:spTree>
    <p:extLst>
      <p:ext uri="{BB962C8B-B14F-4D97-AF65-F5344CB8AC3E}">
        <p14:creationId xmlns:p14="http://schemas.microsoft.com/office/powerpoint/2010/main" val="1186133277"/>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1"/>
            <a:ext cx="2101850" cy="6432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1" y="1"/>
            <a:ext cx="6156325" cy="6432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EECBAA9B-5C07-4265-9276-B3E37C9F0F5D}" type="slidenum">
              <a:rPr lang="en-US"/>
              <a:pPr>
                <a:defRPr/>
              </a:pPr>
              <a:t>‹#›</a:t>
            </a:fld>
            <a:endParaRPr lang="en-US" dirty="0"/>
          </a:p>
        </p:txBody>
      </p:sp>
    </p:spTree>
    <p:extLst>
      <p:ext uri="{BB962C8B-B14F-4D97-AF65-F5344CB8AC3E}">
        <p14:creationId xmlns:p14="http://schemas.microsoft.com/office/powerpoint/2010/main" val="96625634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9" indent="0">
              <a:buNone/>
              <a:defRPr sz="1800">
                <a:solidFill>
                  <a:schemeClr val="tx1">
                    <a:tint val="75000"/>
                  </a:schemeClr>
                </a:solidFill>
              </a:defRPr>
            </a:lvl2pPr>
            <a:lvl3pPr marL="914318" indent="0">
              <a:buNone/>
              <a:defRPr sz="1600">
                <a:solidFill>
                  <a:schemeClr val="tx1">
                    <a:tint val="75000"/>
                  </a:schemeClr>
                </a:solidFill>
              </a:defRPr>
            </a:lvl3pPr>
            <a:lvl4pPr marL="1371477" indent="0">
              <a:buNone/>
              <a:defRPr sz="1400">
                <a:solidFill>
                  <a:schemeClr val="tx1">
                    <a:tint val="75000"/>
                  </a:schemeClr>
                </a:solidFill>
              </a:defRPr>
            </a:lvl4pPr>
            <a:lvl5pPr marL="1828637" indent="0">
              <a:buNone/>
              <a:defRPr sz="1400">
                <a:solidFill>
                  <a:schemeClr val="tx1">
                    <a:tint val="75000"/>
                  </a:schemeClr>
                </a:solidFill>
              </a:defRPr>
            </a:lvl5pPr>
            <a:lvl6pPr marL="2285797" indent="0">
              <a:buNone/>
              <a:defRPr sz="1400">
                <a:solidFill>
                  <a:schemeClr val="tx1">
                    <a:tint val="75000"/>
                  </a:schemeClr>
                </a:solidFill>
              </a:defRPr>
            </a:lvl6pPr>
            <a:lvl7pPr marL="2742956" indent="0">
              <a:buNone/>
              <a:defRPr sz="1400">
                <a:solidFill>
                  <a:schemeClr val="tx1">
                    <a:tint val="75000"/>
                  </a:schemeClr>
                </a:solidFill>
              </a:defRPr>
            </a:lvl7pPr>
            <a:lvl8pPr marL="3200115" indent="0">
              <a:buNone/>
              <a:defRPr sz="1400">
                <a:solidFill>
                  <a:schemeClr val="tx1">
                    <a:tint val="75000"/>
                  </a:schemeClr>
                </a:solidFill>
              </a:defRPr>
            </a:lvl8pPr>
            <a:lvl9pPr marL="365727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lIns="91432" tIns="45716" rIns="91432" bIns="45716"/>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lIns="91432" tIns="45716" rIns="91432" bIns="45716"/>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91432" tIns="45716" rIns="91432" bIns="45716"/>
          <a:lstStyle/>
          <a:p>
            <a:pPr fontAlgn="base">
              <a:spcBef>
                <a:spcPct val="0"/>
              </a:spcBef>
              <a:spcAft>
                <a:spcPct val="0"/>
              </a:spcAft>
              <a:defRPr/>
            </a:pPr>
            <a:fld id="{5936A38E-5D6C-4E22-8C09-AB0F74D0A94B}" type="slidenum">
              <a:rPr lang="en-US" smtClean="0">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7699848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1"/>
            <a:ext cx="2133600" cy="365125"/>
          </a:xfrm>
          <a:prstGeom prst="rect">
            <a:avLst/>
          </a:prstGeom>
        </p:spPr>
        <p:txBody>
          <a:bodyPr lIns="91432" tIns="45716" rIns="91432" bIns="45716"/>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lIns="91432" tIns="45716" rIns="91432" bIns="45716"/>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lIns="91432" tIns="45716" rIns="91432" bIns="45716"/>
          <a:lstStyle/>
          <a:p>
            <a:pPr fontAlgn="base">
              <a:spcBef>
                <a:spcPct val="0"/>
              </a:spcBef>
              <a:spcAft>
                <a:spcPct val="0"/>
              </a:spcAft>
              <a:defRPr/>
            </a:pPr>
            <a:fld id="{665C4B79-22FF-4A36-9B97-00D773FE2A8F}" type="slidenum">
              <a:rPr lang="en-US" smtClean="0">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70487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1"/>
            <a:ext cx="2133600" cy="365125"/>
          </a:xfrm>
          <a:prstGeom prst="rect">
            <a:avLst/>
          </a:prstGeom>
        </p:spPr>
        <p:txBody>
          <a:bodyPr lIns="91432" tIns="45716" rIns="91432" bIns="45716"/>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8" name="Footer Placeholder 7"/>
          <p:cNvSpPr>
            <a:spLocks noGrp="1"/>
          </p:cNvSpPr>
          <p:nvPr>
            <p:ph type="ftr" sz="quarter" idx="11"/>
          </p:nvPr>
        </p:nvSpPr>
        <p:spPr>
          <a:xfrm>
            <a:off x="3124200" y="6356351"/>
            <a:ext cx="2895600" cy="365125"/>
          </a:xfrm>
          <a:prstGeom prst="rect">
            <a:avLst/>
          </a:prstGeom>
        </p:spPr>
        <p:txBody>
          <a:bodyPr lIns="91432" tIns="45716" rIns="91432" bIns="45716"/>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9" name="Slide Number Placeholder 8"/>
          <p:cNvSpPr>
            <a:spLocks noGrp="1"/>
          </p:cNvSpPr>
          <p:nvPr>
            <p:ph type="sldNum" sz="quarter" idx="12"/>
          </p:nvPr>
        </p:nvSpPr>
        <p:spPr>
          <a:xfrm>
            <a:off x="6553200" y="6356351"/>
            <a:ext cx="2133600" cy="365125"/>
          </a:xfrm>
          <a:prstGeom prst="rect">
            <a:avLst/>
          </a:prstGeom>
        </p:spPr>
        <p:txBody>
          <a:bodyPr lIns="91432" tIns="45716" rIns="91432" bIns="45716"/>
          <a:lstStyle/>
          <a:p>
            <a:pPr fontAlgn="base">
              <a:spcBef>
                <a:spcPct val="0"/>
              </a:spcBef>
              <a:spcAft>
                <a:spcPct val="0"/>
              </a:spcAft>
              <a:defRPr/>
            </a:pPr>
            <a:fld id="{07E813F6-BE1B-482F-AE6A-3C1298D97FF4}" type="slidenum">
              <a:rPr lang="en-US" smtClean="0">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54752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1"/>
            <a:ext cx="2133600" cy="365125"/>
          </a:xfrm>
          <a:prstGeom prst="rect">
            <a:avLst/>
          </a:prstGeom>
        </p:spPr>
        <p:txBody>
          <a:bodyPr lIns="91432" tIns="45716" rIns="91432" bIns="45716"/>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lIns="91432" tIns="45716" rIns="91432" bIns="45716"/>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lIns="91432" tIns="45716" rIns="91432" bIns="45716"/>
          <a:lstStyle/>
          <a:p>
            <a:pPr fontAlgn="base">
              <a:spcBef>
                <a:spcPct val="0"/>
              </a:spcBef>
              <a:spcAft>
                <a:spcPct val="0"/>
              </a:spcAft>
              <a:defRPr/>
            </a:pPr>
            <a:fld id="{42D9C9D3-C765-47D7-B9DE-4BFCA0A76D7A}" type="slidenum">
              <a:rPr lang="en-US" smtClean="0">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19240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lIns="91432" tIns="45716" rIns="91432" bIns="45716"/>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3" name="Footer Placeholder 2"/>
          <p:cNvSpPr>
            <a:spLocks noGrp="1"/>
          </p:cNvSpPr>
          <p:nvPr>
            <p:ph type="ftr" sz="quarter" idx="11"/>
          </p:nvPr>
        </p:nvSpPr>
        <p:spPr>
          <a:xfrm>
            <a:off x="3124200" y="6356351"/>
            <a:ext cx="2895600" cy="365125"/>
          </a:xfrm>
          <a:prstGeom prst="rect">
            <a:avLst/>
          </a:prstGeom>
        </p:spPr>
        <p:txBody>
          <a:bodyPr lIns="91432" tIns="45716" rIns="91432" bIns="45716"/>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6553200" y="6356351"/>
            <a:ext cx="2133600" cy="365125"/>
          </a:xfrm>
          <a:prstGeom prst="rect">
            <a:avLst/>
          </a:prstGeom>
        </p:spPr>
        <p:txBody>
          <a:bodyPr lIns="91432" tIns="45716" rIns="91432" bIns="45716"/>
          <a:lstStyle/>
          <a:p>
            <a:pPr fontAlgn="base">
              <a:spcBef>
                <a:spcPct val="0"/>
              </a:spcBef>
              <a:spcAft>
                <a:spcPct val="0"/>
              </a:spcAft>
              <a:defRPr/>
            </a:pPr>
            <a:fld id="{460967E0-72E6-4708-BF79-A6D772B4B4B1}" type="slidenum">
              <a:rPr lang="en-US" smtClean="0">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148953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lIns="91432" tIns="45716" rIns="91432" bIns="45716"/>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lIns="91432" tIns="45716" rIns="91432" bIns="45716"/>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lIns="91432" tIns="45716" rIns="91432" bIns="45716"/>
          <a:lstStyle/>
          <a:p>
            <a:pPr fontAlgn="base">
              <a:spcBef>
                <a:spcPct val="0"/>
              </a:spcBef>
              <a:spcAft>
                <a:spcPct val="0"/>
              </a:spcAft>
              <a:defRPr/>
            </a:pPr>
            <a:fld id="{896F203F-03C0-4298-B640-2B659D15BCAB}" type="slidenum">
              <a:rPr lang="en-US" smtClean="0">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908737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7" indent="0">
              <a:buNone/>
              <a:defRPr sz="2000"/>
            </a:lvl4pPr>
            <a:lvl5pPr marL="1828637" indent="0">
              <a:buNone/>
              <a:defRPr sz="2000"/>
            </a:lvl5pPr>
            <a:lvl6pPr marL="2285797" indent="0">
              <a:buNone/>
              <a:defRPr sz="2000"/>
            </a:lvl6pPr>
            <a:lvl7pPr marL="2742956" indent="0">
              <a:buNone/>
              <a:defRPr sz="2000"/>
            </a:lvl7pPr>
            <a:lvl8pPr marL="3200115" indent="0">
              <a:buNone/>
              <a:defRPr sz="2000"/>
            </a:lvl8pPr>
            <a:lvl9pPr marL="3657274"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lIns="91432" tIns="45716" rIns="91432" bIns="45716"/>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lIns="91432" tIns="45716" rIns="91432" bIns="45716"/>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lIns="91432" tIns="45716" rIns="91432" bIns="45716"/>
          <a:lstStyle/>
          <a:p>
            <a:pPr fontAlgn="base">
              <a:spcBef>
                <a:spcPct val="0"/>
              </a:spcBef>
              <a:spcAft>
                <a:spcPct val="0"/>
              </a:spcAft>
              <a:defRPr/>
            </a:pPr>
            <a:fld id="{FC0D004E-C4C6-4010-9A3B-95C8B51CB5E9}" type="slidenum">
              <a:rPr lang="en-US" smtClean="0">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4095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a:solidFill>
            <a:srgbClr val="254163"/>
          </a:solidFill>
        </p:spPr>
        <p:txBody>
          <a:bodyPr vert="horz" lIns="91432" tIns="45716" rIns="91432" bIns="45716"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DOT Seal (without words)-01.png"/>
          <p:cNvPicPr>
            <a:picLocks noChangeAspect="1"/>
          </p:cNvPicPr>
          <p:nvPr/>
        </p:nvPicPr>
        <p:blipFill>
          <a:blip r:embed="rId15" cstate="print"/>
          <a:stretch>
            <a:fillRect/>
          </a:stretch>
        </p:blipFill>
        <p:spPr>
          <a:xfrm>
            <a:off x="8602126" y="6324600"/>
            <a:ext cx="465675" cy="457200"/>
          </a:xfrm>
          <a:prstGeom prst="rect">
            <a:avLst/>
          </a:prstGeom>
        </p:spPr>
      </p:pic>
    </p:spTree>
    <p:extLst>
      <p:ext uri="{BB962C8B-B14F-4D97-AF65-F5344CB8AC3E}">
        <p14:creationId xmlns:p14="http://schemas.microsoft.com/office/powerpoint/2010/main" val="152079545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iming>
    <p:tnLst>
      <p:par>
        <p:cTn id="1" dur="indefinite" restart="never" nodeType="tmRoot"/>
      </p:par>
    </p:tnLst>
  </p:timing>
  <p:hf sldNum="0" hdr="0" ftr="0" dt="0"/>
  <p:txStyles>
    <p:titleStyle>
      <a:lvl1pPr algn="ctr" defTabSz="914318" rtl="0" eaLnBrk="1" latinLnBrk="0" hangingPunct="1">
        <a:spcBef>
          <a:spcPct val="0"/>
        </a:spcBef>
        <a:buNone/>
        <a:defRPr sz="4400" kern="1200">
          <a:solidFill>
            <a:schemeClr val="bg1"/>
          </a:solidFill>
          <a:latin typeface="Century Schoolbook" pitchFamily="18" charset="0"/>
          <a:ea typeface="+mj-ea"/>
          <a:cs typeface="+mj-cs"/>
        </a:defRPr>
      </a:lvl1pPr>
    </p:titleStyle>
    <p:bodyStyle>
      <a:lvl1pPr marL="342870" indent="-342870" algn="l" defTabSz="914318" rtl="0" eaLnBrk="1" latinLnBrk="0" hangingPunct="1">
        <a:spcBef>
          <a:spcPct val="20000"/>
        </a:spcBef>
        <a:buFont typeface="Arial" pitchFamily="34" charset="0"/>
        <a:buChar char="•"/>
        <a:defRPr sz="3200" kern="1200">
          <a:solidFill>
            <a:schemeClr val="tx1"/>
          </a:solidFill>
          <a:latin typeface="Helvetica" pitchFamily="34" charset="0"/>
          <a:ea typeface="+mn-ea"/>
          <a:cs typeface="+mn-cs"/>
        </a:defRPr>
      </a:lvl1pPr>
      <a:lvl2pPr marL="742883" indent="-285724" algn="l" defTabSz="914318"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142898" indent="-228580" algn="l" defTabSz="914318" rtl="0" eaLnBrk="1" latinLnBrk="0" hangingPunct="1">
        <a:spcBef>
          <a:spcPct val="20000"/>
        </a:spcBef>
        <a:buFont typeface="Arial" pitchFamily="34" charset="0"/>
        <a:buChar char="•"/>
        <a:defRPr sz="2400" kern="1200">
          <a:solidFill>
            <a:schemeClr val="tx1"/>
          </a:solidFill>
          <a:latin typeface="Helvetica" pitchFamily="34" charset="0"/>
          <a:ea typeface="+mn-ea"/>
          <a:cs typeface="+mn-cs"/>
        </a:defRPr>
      </a:lvl3pPr>
      <a:lvl4pPr marL="1600057" indent="-228580" algn="l" defTabSz="914318"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7217" indent="-228580" algn="l" defTabSz="914318"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376"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9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54"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MARAD_brief_template_page"/>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382589" y="1"/>
            <a:ext cx="7170607" cy="698500"/>
          </a:xfrm>
          <a:prstGeom prst="rect">
            <a:avLst/>
          </a:prstGeom>
          <a:noFill/>
          <a:ln w="9525">
            <a:noFill/>
            <a:miter lim="800000"/>
            <a:headEnd/>
            <a:tailEnd/>
          </a:ln>
        </p:spPr>
        <p:txBody>
          <a:bodyPr vert="horz" wrap="square" lIns="91421" tIns="45710" rIns="91421" bIns="4571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sldNum" sz="quarter" idx="4"/>
          </p:nvPr>
        </p:nvSpPr>
        <p:spPr bwMode="auto">
          <a:xfrm>
            <a:off x="8453439" y="6550026"/>
            <a:ext cx="574675" cy="327025"/>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lgn="ctr">
              <a:defRPr sz="900" b="1">
                <a:solidFill>
                  <a:srgbClr val="3D4250"/>
                </a:solidFill>
                <a:latin typeface="Arial" charset="0"/>
              </a:defRPr>
            </a:lvl1pPr>
          </a:lstStyle>
          <a:p>
            <a:pPr fontAlgn="base">
              <a:spcBef>
                <a:spcPct val="0"/>
              </a:spcBef>
              <a:spcAft>
                <a:spcPct val="0"/>
              </a:spcAft>
              <a:defRPr/>
            </a:pPr>
            <a:fld id="{0EB90768-00E0-46AE-B266-D8B4A9B99527}" type="slidenum">
              <a:rPr lang="en-US"/>
              <a:pPr fontAlgn="base">
                <a:spcBef>
                  <a:spcPct val="0"/>
                </a:spcBef>
                <a:spcAft>
                  <a:spcPct val="0"/>
                </a:spcAft>
                <a:defRPr/>
              </a:pPr>
              <a:t>‹#›</a:t>
            </a:fld>
            <a:endParaRPr lang="en-US" dirty="0"/>
          </a:p>
        </p:txBody>
      </p:sp>
      <p:sp>
        <p:nvSpPr>
          <p:cNvPr id="1029" name="Rectangle 5"/>
          <p:cNvSpPr>
            <a:spLocks noGrp="1" noChangeArrowheads="1"/>
          </p:cNvSpPr>
          <p:nvPr>
            <p:ph type="body" idx="1"/>
          </p:nvPr>
        </p:nvSpPr>
        <p:spPr bwMode="auto">
          <a:xfrm>
            <a:off x="381000" y="1063626"/>
            <a:ext cx="8410575" cy="5368925"/>
          </a:xfrm>
          <a:prstGeom prst="rect">
            <a:avLst/>
          </a:prstGeom>
          <a:noFill/>
          <a:ln w="9525">
            <a:noFill/>
            <a:miter lim="800000"/>
            <a:headEnd/>
            <a:tailEnd/>
          </a:ln>
        </p:spPr>
        <p:txBody>
          <a:bodyPr vert="horz" wrap="square" lIns="91399" tIns="45700" rIns="91399" bIns="457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94098698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timing>
    <p:tnLst>
      <p:par>
        <p:cTn id="1" dur="indefinite" restart="never" nodeType="tmRoot"/>
      </p:par>
    </p:tnLst>
  </p:timing>
  <p:hf sldNum="0" hdr="0" ftr="0" dt="0"/>
  <p:txStyles>
    <p:titleStyle>
      <a:lvl1pPr algn="l" rtl="0" eaLnBrk="0" fontAlgn="base" hangingPunct="0">
        <a:spcBef>
          <a:spcPct val="0"/>
        </a:spcBef>
        <a:spcAft>
          <a:spcPct val="0"/>
        </a:spcAft>
        <a:tabLst>
          <a:tab pos="6631984" algn="l"/>
        </a:tabLst>
        <a:defRPr sz="2000" b="1">
          <a:solidFill>
            <a:schemeClr val="bg1"/>
          </a:solidFill>
          <a:latin typeface="+mj-lt"/>
          <a:ea typeface="+mj-ea"/>
          <a:cs typeface="+mj-cs"/>
        </a:defRPr>
      </a:lvl1pPr>
      <a:lvl2pPr algn="l" rtl="0" eaLnBrk="0" fontAlgn="base" hangingPunct="0">
        <a:spcBef>
          <a:spcPct val="0"/>
        </a:spcBef>
        <a:spcAft>
          <a:spcPct val="0"/>
        </a:spcAft>
        <a:tabLst>
          <a:tab pos="6631984" algn="l"/>
        </a:tabLst>
        <a:defRPr sz="2000" b="1">
          <a:solidFill>
            <a:schemeClr val="bg1"/>
          </a:solidFill>
          <a:latin typeface="Arial" charset="0"/>
        </a:defRPr>
      </a:lvl2pPr>
      <a:lvl3pPr algn="l" rtl="0" eaLnBrk="0" fontAlgn="base" hangingPunct="0">
        <a:spcBef>
          <a:spcPct val="0"/>
        </a:spcBef>
        <a:spcAft>
          <a:spcPct val="0"/>
        </a:spcAft>
        <a:tabLst>
          <a:tab pos="6631984" algn="l"/>
        </a:tabLst>
        <a:defRPr sz="2000" b="1">
          <a:solidFill>
            <a:schemeClr val="bg1"/>
          </a:solidFill>
          <a:latin typeface="Arial" charset="0"/>
        </a:defRPr>
      </a:lvl3pPr>
      <a:lvl4pPr algn="l" rtl="0" eaLnBrk="0" fontAlgn="base" hangingPunct="0">
        <a:spcBef>
          <a:spcPct val="0"/>
        </a:spcBef>
        <a:spcAft>
          <a:spcPct val="0"/>
        </a:spcAft>
        <a:tabLst>
          <a:tab pos="6631984" algn="l"/>
        </a:tabLst>
        <a:defRPr sz="2000" b="1">
          <a:solidFill>
            <a:schemeClr val="bg1"/>
          </a:solidFill>
          <a:latin typeface="Arial" charset="0"/>
        </a:defRPr>
      </a:lvl4pPr>
      <a:lvl5pPr algn="l" rtl="0" eaLnBrk="0" fontAlgn="base" hangingPunct="0">
        <a:spcBef>
          <a:spcPct val="0"/>
        </a:spcBef>
        <a:spcAft>
          <a:spcPct val="0"/>
        </a:spcAft>
        <a:tabLst>
          <a:tab pos="6631984" algn="l"/>
        </a:tabLst>
        <a:defRPr sz="2000" b="1">
          <a:solidFill>
            <a:schemeClr val="bg1"/>
          </a:solidFill>
          <a:latin typeface="Arial" charset="0"/>
        </a:defRPr>
      </a:lvl5pPr>
      <a:lvl6pPr marL="457159" algn="l" rtl="0" fontAlgn="base">
        <a:spcBef>
          <a:spcPct val="0"/>
        </a:spcBef>
        <a:spcAft>
          <a:spcPct val="0"/>
        </a:spcAft>
        <a:tabLst>
          <a:tab pos="6631984" algn="l"/>
        </a:tabLst>
        <a:defRPr sz="2000" b="1">
          <a:solidFill>
            <a:schemeClr val="bg1"/>
          </a:solidFill>
          <a:latin typeface="Arial" charset="0"/>
        </a:defRPr>
      </a:lvl6pPr>
      <a:lvl7pPr marL="914318" algn="l" rtl="0" fontAlgn="base">
        <a:spcBef>
          <a:spcPct val="0"/>
        </a:spcBef>
        <a:spcAft>
          <a:spcPct val="0"/>
        </a:spcAft>
        <a:tabLst>
          <a:tab pos="6631984" algn="l"/>
        </a:tabLst>
        <a:defRPr sz="2000" b="1">
          <a:solidFill>
            <a:schemeClr val="bg1"/>
          </a:solidFill>
          <a:latin typeface="Arial" charset="0"/>
        </a:defRPr>
      </a:lvl7pPr>
      <a:lvl8pPr marL="1371477" algn="l" rtl="0" fontAlgn="base">
        <a:spcBef>
          <a:spcPct val="0"/>
        </a:spcBef>
        <a:spcAft>
          <a:spcPct val="0"/>
        </a:spcAft>
        <a:tabLst>
          <a:tab pos="6631984" algn="l"/>
        </a:tabLst>
        <a:defRPr sz="2000" b="1">
          <a:solidFill>
            <a:schemeClr val="bg1"/>
          </a:solidFill>
          <a:latin typeface="Arial" charset="0"/>
        </a:defRPr>
      </a:lvl8pPr>
      <a:lvl9pPr marL="1828637" algn="l" rtl="0" fontAlgn="base">
        <a:spcBef>
          <a:spcPct val="0"/>
        </a:spcBef>
        <a:spcAft>
          <a:spcPct val="0"/>
        </a:spcAft>
        <a:tabLst>
          <a:tab pos="6631984" algn="l"/>
        </a:tabLst>
        <a:defRPr sz="2000" b="1">
          <a:solidFill>
            <a:schemeClr val="bg1"/>
          </a:solidFill>
          <a:latin typeface="Arial" charset="0"/>
        </a:defRPr>
      </a:lvl9pPr>
    </p:titleStyle>
    <p:bodyStyle>
      <a:lvl1pPr marL="228580" indent="-228580" algn="l" defTabSz="820665" rtl="0" eaLnBrk="0" fontAlgn="base" hangingPunct="0">
        <a:spcBef>
          <a:spcPct val="50000"/>
        </a:spcBef>
        <a:spcAft>
          <a:spcPct val="8000"/>
        </a:spcAft>
        <a:buClr>
          <a:srgbClr val="003366"/>
        </a:buClr>
        <a:buSzPct val="110000"/>
        <a:buFont typeface="Wingdings" pitchFamily="2" charset="2"/>
        <a:buChar char="§"/>
        <a:defRPr b="1">
          <a:solidFill>
            <a:srgbClr val="23405F"/>
          </a:solidFill>
          <a:latin typeface="+mn-lt"/>
          <a:ea typeface="+mn-ea"/>
          <a:cs typeface="+mn-cs"/>
        </a:defRPr>
      </a:lvl1pPr>
      <a:lvl2pPr marL="666690" indent="-257152" algn="l" defTabSz="820665" rtl="0" eaLnBrk="0" fontAlgn="base" hangingPunct="0">
        <a:lnSpc>
          <a:spcPct val="90000"/>
        </a:lnSpc>
        <a:spcBef>
          <a:spcPct val="25000"/>
        </a:spcBef>
        <a:spcAft>
          <a:spcPct val="0"/>
        </a:spcAft>
        <a:buClr>
          <a:srgbClr val="B2B2B2"/>
        </a:buClr>
        <a:buChar char="–"/>
        <a:defRPr sz="1600">
          <a:solidFill>
            <a:srgbClr val="23405F"/>
          </a:solidFill>
          <a:latin typeface="+mn-lt"/>
        </a:defRPr>
      </a:lvl2pPr>
      <a:lvl3pPr marL="1025433" indent="-204769" algn="l" defTabSz="820665" rtl="0" eaLnBrk="0" fontAlgn="base" hangingPunct="0">
        <a:spcBef>
          <a:spcPct val="20000"/>
        </a:spcBef>
        <a:spcAft>
          <a:spcPct val="0"/>
        </a:spcAft>
        <a:buClr>
          <a:srgbClr val="B2B2B2"/>
        </a:buClr>
        <a:buChar char="•"/>
        <a:defRPr sz="1200">
          <a:solidFill>
            <a:srgbClr val="23405F"/>
          </a:solidFill>
          <a:latin typeface="+mn-lt"/>
        </a:defRPr>
      </a:lvl3pPr>
      <a:lvl4pPr marL="1436560" indent="-206357" algn="l" defTabSz="820665" rtl="0" eaLnBrk="0" fontAlgn="base" hangingPunct="0">
        <a:spcBef>
          <a:spcPct val="20000"/>
        </a:spcBef>
        <a:spcAft>
          <a:spcPct val="0"/>
        </a:spcAft>
        <a:buClr>
          <a:srgbClr val="B2B2B2"/>
        </a:buClr>
        <a:buChar char="–"/>
        <a:defRPr sz="1200">
          <a:solidFill>
            <a:srgbClr val="23405F"/>
          </a:solidFill>
          <a:latin typeface="+mn-lt"/>
        </a:defRPr>
      </a:lvl4pPr>
      <a:lvl5pPr marL="1846099" indent="-204769" algn="l" defTabSz="820665" rtl="0" eaLnBrk="0" fontAlgn="base" hangingPunct="0">
        <a:spcBef>
          <a:spcPct val="20000"/>
        </a:spcBef>
        <a:spcAft>
          <a:spcPct val="0"/>
        </a:spcAft>
        <a:buClr>
          <a:srgbClr val="B2B2B2"/>
        </a:buClr>
        <a:buChar char="»"/>
        <a:defRPr sz="1200">
          <a:solidFill>
            <a:srgbClr val="23405F"/>
          </a:solidFill>
          <a:latin typeface="+mn-lt"/>
        </a:defRPr>
      </a:lvl5pPr>
      <a:lvl6pPr marL="2303258" indent="-204769" algn="l" defTabSz="820665" rtl="0" fontAlgn="base">
        <a:spcBef>
          <a:spcPct val="20000"/>
        </a:spcBef>
        <a:spcAft>
          <a:spcPct val="0"/>
        </a:spcAft>
        <a:buClr>
          <a:srgbClr val="B2B2B2"/>
        </a:buClr>
        <a:buChar char="»"/>
        <a:defRPr sz="1200">
          <a:solidFill>
            <a:srgbClr val="23405F"/>
          </a:solidFill>
          <a:latin typeface="+mn-lt"/>
        </a:defRPr>
      </a:lvl6pPr>
      <a:lvl7pPr marL="2760417" indent="-204769" algn="l" defTabSz="820665" rtl="0" fontAlgn="base">
        <a:spcBef>
          <a:spcPct val="20000"/>
        </a:spcBef>
        <a:spcAft>
          <a:spcPct val="0"/>
        </a:spcAft>
        <a:buClr>
          <a:srgbClr val="B2B2B2"/>
        </a:buClr>
        <a:buChar char="»"/>
        <a:defRPr sz="1200">
          <a:solidFill>
            <a:srgbClr val="23405F"/>
          </a:solidFill>
          <a:latin typeface="+mn-lt"/>
        </a:defRPr>
      </a:lvl7pPr>
      <a:lvl8pPr marL="3217576" indent="-204769" algn="l" defTabSz="820665" rtl="0" fontAlgn="base">
        <a:spcBef>
          <a:spcPct val="20000"/>
        </a:spcBef>
        <a:spcAft>
          <a:spcPct val="0"/>
        </a:spcAft>
        <a:buClr>
          <a:srgbClr val="B2B2B2"/>
        </a:buClr>
        <a:buChar char="»"/>
        <a:defRPr sz="1200">
          <a:solidFill>
            <a:srgbClr val="23405F"/>
          </a:solidFill>
          <a:latin typeface="+mn-lt"/>
        </a:defRPr>
      </a:lvl8pPr>
      <a:lvl9pPr marL="3674735" indent="-204769" algn="l" defTabSz="820665" rtl="0" fontAlgn="base">
        <a:spcBef>
          <a:spcPct val="20000"/>
        </a:spcBef>
        <a:spcAft>
          <a:spcPct val="0"/>
        </a:spcAft>
        <a:buClr>
          <a:srgbClr val="B2B2B2"/>
        </a:buClr>
        <a:buChar char="»"/>
        <a:defRPr sz="1200">
          <a:solidFill>
            <a:srgbClr val="23405F"/>
          </a:solidFill>
          <a:latin typeface="+mn-lt"/>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Alyson.azzara@dot.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0" y="1828800"/>
            <a:ext cx="9144000" cy="1470025"/>
          </a:xfrm>
        </p:spPr>
        <p:txBody>
          <a:bodyPr/>
          <a:lstStyle/>
          <a:p>
            <a:r>
              <a:rPr lang="en-US" b="1" dirty="0" smtClean="0">
                <a:effectLst>
                  <a:outerShdw blurRad="38100" dist="38100" dir="2700000" algn="tl">
                    <a:srgbClr val="000000">
                      <a:alpha val="43137"/>
                    </a:srgbClr>
                  </a:outerShdw>
                </a:effectLst>
              </a:rPr>
              <a:t>MARITIME ADMINISTRATION</a:t>
            </a:r>
            <a:endParaRPr lang="en-US" b="1" dirty="0">
              <a:effectLst>
                <a:outerShdw blurRad="38100" dist="38100" dir="2700000" algn="tl">
                  <a:srgbClr val="000000">
                    <a:alpha val="43137"/>
                  </a:srgbClr>
                </a:outerShdw>
              </a:effectLst>
            </a:endParaRPr>
          </a:p>
        </p:txBody>
      </p:sp>
      <p:sp>
        <p:nvSpPr>
          <p:cNvPr id="12" name="Subtitle 11"/>
          <p:cNvSpPr>
            <a:spLocks noGrp="1"/>
          </p:cNvSpPr>
          <p:nvPr>
            <p:ph type="subTitle" idx="1"/>
          </p:nvPr>
        </p:nvSpPr>
        <p:spPr/>
        <p:txBody>
          <a:bodyPr/>
          <a:lstStyle/>
          <a:p>
            <a:r>
              <a:rPr lang="en-US" b="1" i="1" dirty="0" smtClean="0">
                <a:solidFill>
                  <a:schemeClr val="tx2"/>
                </a:solidFill>
              </a:rPr>
              <a:t>Program </a:t>
            </a:r>
            <a:r>
              <a:rPr lang="en-US" b="1" i="1" dirty="0" smtClean="0">
                <a:solidFill>
                  <a:schemeClr val="tx2"/>
                </a:solidFill>
              </a:rPr>
              <a:t>Overview</a:t>
            </a:r>
          </a:p>
          <a:p>
            <a:r>
              <a:rPr lang="en-US" sz="2000" b="1" i="1" dirty="0" smtClean="0">
                <a:solidFill>
                  <a:schemeClr val="tx2"/>
                </a:solidFill>
              </a:rPr>
              <a:t>September</a:t>
            </a:r>
            <a:r>
              <a:rPr lang="en-US" sz="2000" b="1" i="1" dirty="0" smtClean="0">
                <a:solidFill>
                  <a:schemeClr val="tx2"/>
                </a:solidFill>
              </a:rPr>
              <a:t> 2016</a:t>
            </a:r>
          </a:p>
          <a:p>
            <a:endParaRPr lang="en-US" sz="2000" b="1" i="1" dirty="0">
              <a:solidFill>
                <a:schemeClr val="tx2"/>
              </a:solidFill>
            </a:endParaRPr>
          </a:p>
        </p:txBody>
      </p:sp>
    </p:spTree>
    <p:extLst>
      <p:ext uri="{BB962C8B-B14F-4D97-AF65-F5344CB8AC3E}">
        <p14:creationId xmlns:p14="http://schemas.microsoft.com/office/powerpoint/2010/main" val="633285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smtClean="0"/>
              <a:t>U.S. Merchant Marine Academy</a:t>
            </a:r>
            <a:endParaRPr lang="en-US" sz="4000" dirty="0"/>
          </a:p>
        </p:txBody>
      </p:sp>
      <p:sp>
        <p:nvSpPr>
          <p:cNvPr id="8" name="Content Placeholder 7"/>
          <p:cNvSpPr>
            <a:spLocks noGrp="1"/>
          </p:cNvSpPr>
          <p:nvPr>
            <p:ph idx="1"/>
          </p:nvPr>
        </p:nvSpPr>
        <p:spPr>
          <a:xfrm>
            <a:off x="152400" y="1219200"/>
            <a:ext cx="8763000" cy="4876800"/>
          </a:xfrm>
        </p:spPr>
        <p:txBody>
          <a:bodyPr numCol="1" spcCol="274320">
            <a:noAutofit/>
          </a:bodyPr>
          <a:lstStyle/>
          <a:p>
            <a:pPr>
              <a:spcBef>
                <a:spcPts val="200"/>
              </a:spcBef>
              <a:defRPr/>
            </a:pPr>
            <a:r>
              <a:rPr lang="en-US" sz="2000" dirty="0">
                <a:cs typeface="Helvetica" panose="020B0604020202020204" pitchFamily="34" charset="0"/>
              </a:rPr>
              <a:t>The Maritime Administration vigorously supports maritime training and education programs. Our intent is to improve the quality of the U.S. maritime industry through improved services to the people who serve at sea and those who work ashore in diverse professions such as shipbuilding, steamship company operations and port operations</a:t>
            </a:r>
            <a:r>
              <a:rPr lang="en-US" sz="2000" dirty="0" smtClean="0">
                <a:cs typeface="Helvetica" panose="020B0604020202020204" pitchFamily="34" charset="0"/>
              </a:rPr>
              <a:t>.</a:t>
            </a:r>
          </a:p>
          <a:p>
            <a:pPr>
              <a:spcBef>
                <a:spcPts val="200"/>
              </a:spcBef>
              <a:defRPr/>
            </a:pPr>
            <a:endParaRPr lang="en-US" sz="2000" dirty="0">
              <a:cs typeface="Helvetica" panose="020B0604020202020204" pitchFamily="34" charset="0"/>
            </a:endParaRPr>
          </a:p>
          <a:p>
            <a:pPr>
              <a:spcBef>
                <a:spcPts val="200"/>
              </a:spcBef>
              <a:defRPr/>
            </a:pPr>
            <a:r>
              <a:rPr lang="en-US" sz="2000" b="1" dirty="0" smtClean="0">
                <a:cs typeface="Helvetica" panose="020B0604020202020204" pitchFamily="34" charset="0"/>
              </a:rPr>
              <a:t>USMMA is located at King’s Point, New York</a:t>
            </a:r>
            <a:endParaRPr lang="en-US" sz="2000" b="1" dirty="0">
              <a:cs typeface="Helvetica" panose="020B0604020202020204" pitchFamily="34" charset="0"/>
            </a:endParaRPr>
          </a:p>
          <a:p>
            <a:pPr lvl="1">
              <a:spcBef>
                <a:spcPts val="200"/>
              </a:spcBef>
              <a:defRPr/>
            </a:pPr>
            <a:r>
              <a:rPr lang="en-US" sz="2000" dirty="0" smtClean="0">
                <a:cs typeface="Helvetica" panose="020B0604020202020204" pitchFamily="34" charset="0"/>
              </a:rPr>
              <a:t>Four-year </a:t>
            </a:r>
            <a:r>
              <a:rPr lang="en-US" sz="2000" dirty="0">
                <a:cs typeface="Helvetica" panose="020B0604020202020204" pitchFamily="34" charset="0"/>
              </a:rPr>
              <a:t>maritime-focused program</a:t>
            </a:r>
          </a:p>
          <a:p>
            <a:pPr lvl="2">
              <a:spcBef>
                <a:spcPts val="200"/>
              </a:spcBef>
              <a:defRPr/>
            </a:pPr>
            <a:r>
              <a:rPr lang="en-US" sz="1600" dirty="0">
                <a:cs typeface="Helvetica" panose="020B0604020202020204" pitchFamily="34" charset="0"/>
              </a:rPr>
              <a:t>Bachelor of Science degree </a:t>
            </a:r>
          </a:p>
          <a:p>
            <a:pPr lvl="2">
              <a:spcBef>
                <a:spcPts val="200"/>
              </a:spcBef>
              <a:defRPr/>
            </a:pPr>
            <a:r>
              <a:rPr lang="en-US" sz="1600" dirty="0">
                <a:cs typeface="Helvetica" panose="020B0604020202020204" pitchFamily="34" charset="0"/>
              </a:rPr>
              <a:t>USCG merchant mariner  credential, unlimited tonnage or horsepower officer endorsement</a:t>
            </a:r>
          </a:p>
          <a:p>
            <a:pPr lvl="2">
              <a:spcBef>
                <a:spcPts val="200"/>
              </a:spcBef>
              <a:defRPr/>
            </a:pPr>
            <a:r>
              <a:rPr lang="en-US" sz="1600" dirty="0">
                <a:cs typeface="Helvetica" panose="020B0604020202020204" pitchFamily="34" charset="0"/>
              </a:rPr>
              <a:t>Active duty or reserve </a:t>
            </a:r>
            <a:r>
              <a:rPr lang="en-US" sz="1600" dirty="0" smtClean="0">
                <a:cs typeface="Helvetica" panose="020B0604020202020204" pitchFamily="34" charset="0"/>
              </a:rPr>
              <a:t>commission</a:t>
            </a:r>
            <a:endParaRPr lang="en-US" sz="1600" b="1" dirty="0" smtClean="0">
              <a:cs typeface="Helvetica" panose="020B0604020202020204" pitchFamily="34" charset="0"/>
            </a:endParaRPr>
          </a:p>
          <a:p>
            <a:pPr lvl="1">
              <a:spcBef>
                <a:spcPts val="200"/>
              </a:spcBef>
              <a:defRPr/>
            </a:pPr>
            <a:r>
              <a:rPr lang="en-US" sz="2000" dirty="0" smtClean="0">
                <a:cs typeface="Helvetica" panose="020B0604020202020204" pitchFamily="34" charset="0"/>
              </a:rPr>
              <a:t>Sea </a:t>
            </a:r>
            <a:r>
              <a:rPr lang="en-US" sz="2000" dirty="0">
                <a:cs typeface="Helvetica" panose="020B0604020202020204" pitchFamily="34" charset="0"/>
              </a:rPr>
              <a:t>Year </a:t>
            </a:r>
          </a:p>
          <a:p>
            <a:pPr lvl="2">
              <a:spcBef>
                <a:spcPts val="200"/>
              </a:spcBef>
              <a:defRPr/>
            </a:pPr>
            <a:r>
              <a:rPr lang="en-US" sz="1600" dirty="0">
                <a:cs typeface="Helvetica" panose="020B0604020202020204" pitchFamily="34" charset="0"/>
              </a:rPr>
              <a:t>Midshipmen required to have 360 days of sea service to obtain USCG </a:t>
            </a:r>
            <a:r>
              <a:rPr lang="en-US" sz="1600" dirty="0" smtClean="0">
                <a:cs typeface="Helvetica" panose="020B0604020202020204" pitchFamily="34" charset="0"/>
              </a:rPr>
              <a:t>credential</a:t>
            </a:r>
            <a:endParaRPr lang="en-US" sz="2000" b="1" dirty="0" smtClean="0">
              <a:cs typeface="Helvetica" panose="020B0604020202020204" pitchFamily="34" charset="0"/>
            </a:endParaRPr>
          </a:p>
          <a:p>
            <a:pPr>
              <a:spcBef>
                <a:spcPts val="200"/>
              </a:spcBef>
              <a:defRPr/>
            </a:pPr>
            <a:endParaRPr lang="en-US" sz="1600" b="1" dirty="0" smtClean="0">
              <a:latin typeface="Arial Narrow" panose="020B0606020202030204" pitchFamily="34" charset="0"/>
            </a:endParaRPr>
          </a:p>
          <a:p>
            <a:pPr>
              <a:spcBef>
                <a:spcPts val="200"/>
              </a:spcBef>
              <a:defRPr/>
            </a:pPr>
            <a:endParaRPr lang="en-US" sz="1600" b="1" dirty="0">
              <a:latin typeface="Arial Narrow" panose="020B0606020202030204" pitchFamily="34" charset="0"/>
            </a:endParaRPr>
          </a:p>
          <a:p>
            <a:pPr>
              <a:spcBef>
                <a:spcPts val="200"/>
              </a:spcBef>
              <a:defRPr/>
            </a:pPr>
            <a:endParaRPr lang="en-US" sz="1600" b="1" dirty="0" smtClean="0">
              <a:latin typeface="Arial Narrow" panose="020B0606020202030204" pitchFamily="34" charset="0"/>
            </a:endParaRPr>
          </a:p>
          <a:p>
            <a:pPr>
              <a:spcBef>
                <a:spcPts val="200"/>
              </a:spcBef>
              <a:defRPr/>
            </a:pPr>
            <a:endParaRPr lang="en-US" sz="1600" b="1" dirty="0">
              <a:latin typeface="Arial Narrow" panose="020B0606020202030204" pitchFamily="34" charset="0"/>
            </a:endParaRPr>
          </a:p>
        </p:txBody>
      </p:sp>
    </p:spTree>
    <p:extLst>
      <p:ext uri="{BB962C8B-B14F-4D97-AF65-F5344CB8AC3E}">
        <p14:creationId xmlns:p14="http://schemas.microsoft.com/office/powerpoint/2010/main" val="3847459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Maritime Academies</a:t>
            </a:r>
            <a:endParaRPr lang="en-US" dirty="0"/>
          </a:p>
        </p:txBody>
      </p:sp>
      <p:sp>
        <p:nvSpPr>
          <p:cNvPr id="3" name="Content Placeholder 2"/>
          <p:cNvSpPr>
            <a:spLocks noGrp="1"/>
          </p:cNvSpPr>
          <p:nvPr>
            <p:ph idx="1"/>
          </p:nvPr>
        </p:nvSpPr>
        <p:spPr/>
        <p:txBody>
          <a:bodyPr/>
          <a:lstStyle/>
          <a:p>
            <a:pPr lvl="0">
              <a:spcBef>
                <a:spcPts val="200"/>
              </a:spcBef>
              <a:defRPr/>
            </a:pPr>
            <a:r>
              <a:rPr lang="en-US" sz="2000" b="1" dirty="0">
                <a:solidFill>
                  <a:srgbClr val="000000"/>
                </a:solidFill>
                <a:cs typeface="Helvetica" panose="020B0604020202020204" pitchFamily="34" charset="0"/>
              </a:rPr>
              <a:t>MARAD also provides financial support and training vessels to six State-operated maritime academies</a:t>
            </a:r>
          </a:p>
          <a:p>
            <a:pPr lvl="1">
              <a:spcBef>
                <a:spcPts val="200"/>
              </a:spcBef>
              <a:defRPr/>
            </a:pPr>
            <a:r>
              <a:rPr lang="en-US" sz="2000" dirty="0">
                <a:solidFill>
                  <a:srgbClr val="000000"/>
                </a:solidFill>
                <a:cs typeface="Helvetica" panose="020B0604020202020204" pitchFamily="34" charset="0"/>
              </a:rPr>
              <a:t>California Maritime Academy, Maine Maritime Academy, Massachusetts Maritime Academy, Great Lakes Maritime Academy, Texas A&amp;M Maritime Academy, and the State University of New York Maritime College</a:t>
            </a:r>
            <a:r>
              <a:rPr lang="en-US" sz="2000" dirty="0" smtClean="0">
                <a:solidFill>
                  <a:srgbClr val="000000"/>
                </a:solidFill>
                <a:cs typeface="Helvetica" panose="020B0604020202020204" pitchFamily="34" charset="0"/>
              </a:rPr>
              <a:t>.</a:t>
            </a:r>
          </a:p>
          <a:p>
            <a:pPr lvl="1">
              <a:spcBef>
                <a:spcPts val="200"/>
              </a:spcBef>
              <a:defRPr/>
            </a:pPr>
            <a:endParaRPr lang="en-US" sz="2000" dirty="0">
              <a:solidFill>
                <a:srgbClr val="000000"/>
              </a:solidFill>
              <a:cs typeface="Helvetica" panose="020B0604020202020204" pitchFamily="34" charset="0"/>
            </a:endParaRPr>
          </a:p>
          <a:p>
            <a:pPr lvl="1"/>
            <a:r>
              <a:rPr lang="en-US" sz="2000" b="1" dirty="0">
                <a:solidFill>
                  <a:srgbClr val="000000"/>
                </a:solidFill>
                <a:cs typeface="Helvetica" panose="020B0604020202020204" pitchFamily="34" charset="0"/>
              </a:rPr>
              <a:t>National Security Multi-Mission Vessel (NSMV)</a:t>
            </a:r>
          </a:p>
          <a:p>
            <a:pPr lvl="2"/>
            <a:r>
              <a:rPr lang="en-US" sz="2000" dirty="0">
                <a:solidFill>
                  <a:srgbClr val="000000"/>
                </a:solidFill>
                <a:cs typeface="Helvetica" panose="020B0604020202020204" pitchFamily="34" charset="0"/>
              </a:rPr>
              <a:t>SMA training vessels are used to train merchant mariners needed to crew commercial and military support vessels</a:t>
            </a:r>
          </a:p>
          <a:p>
            <a:pPr lvl="2"/>
            <a:r>
              <a:rPr lang="en-US" sz="2000" dirty="0">
                <a:solidFill>
                  <a:srgbClr val="000000"/>
                </a:solidFill>
                <a:cs typeface="Helvetica" panose="020B0604020202020204" pitchFamily="34" charset="0"/>
              </a:rPr>
              <a:t>Training vessels are also used for humanitarian assistance and disaster relief missions</a:t>
            </a:r>
          </a:p>
          <a:p>
            <a:endParaRPr lang="en-US" dirty="0"/>
          </a:p>
        </p:txBody>
      </p:sp>
    </p:spTree>
    <p:extLst>
      <p:ext uri="{BB962C8B-B14F-4D97-AF65-F5344CB8AC3E}">
        <p14:creationId xmlns:p14="http://schemas.microsoft.com/office/powerpoint/2010/main" val="582152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130426"/>
            <a:ext cx="9144000" cy="1470025"/>
          </a:xfrm>
        </p:spPr>
        <p:txBody>
          <a:bodyPr>
            <a:normAutofit/>
          </a:bodyPr>
          <a:lstStyle/>
          <a:p>
            <a:r>
              <a:rPr lang="en-US" sz="2800" b="1" dirty="0" smtClean="0">
                <a:effectLst>
                  <a:outerShdw blurRad="38100" dist="38100" dir="2700000" algn="tl">
                    <a:srgbClr val="000000">
                      <a:alpha val="43137"/>
                    </a:srgbClr>
                  </a:outerShdw>
                </a:effectLst>
              </a:rPr>
              <a:t>TRANSPORTATION OPERATIONS &amp; PROGRAMS</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9242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Office of International Activities</a:t>
            </a:r>
            <a:endParaRPr lang="en-US" dirty="0"/>
          </a:p>
        </p:txBody>
      </p:sp>
      <p:sp>
        <p:nvSpPr>
          <p:cNvPr id="3" name="Content Placeholder 2"/>
          <p:cNvSpPr>
            <a:spLocks noGrp="1"/>
          </p:cNvSpPr>
          <p:nvPr>
            <p:ph idx="1"/>
          </p:nvPr>
        </p:nvSpPr>
        <p:spPr/>
        <p:txBody>
          <a:bodyPr/>
          <a:lstStyle/>
          <a:p>
            <a:r>
              <a:rPr lang="en-US" sz="2200" dirty="0"/>
              <a:t>The Office of International Activities is responsible for coordinating the Maritime Administration’s participation in international activities concerned with maritime transportation </a:t>
            </a:r>
            <a:r>
              <a:rPr lang="en-US" sz="2200" dirty="0" smtClean="0"/>
              <a:t>matters</a:t>
            </a:r>
          </a:p>
          <a:p>
            <a:r>
              <a:rPr lang="en-US" sz="2200" dirty="0"/>
              <a:t>K</a:t>
            </a:r>
            <a:r>
              <a:rPr lang="en-US" sz="2200" dirty="0" smtClean="0"/>
              <a:t>eeping </a:t>
            </a:r>
            <a:r>
              <a:rPr lang="en-US" sz="2200" dirty="0"/>
              <a:t>abreast of and engaged in foreign economic and political developments which may affect United States maritime transport </a:t>
            </a:r>
            <a:r>
              <a:rPr lang="en-US" sz="2200" dirty="0" smtClean="0"/>
              <a:t>interests</a:t>
            </a:r>
          </a:p>
          <a:p>
            <a:endParaRPr lang="en-US" sz="2200" dirty="0" smtClean="0"/>
          </a:p>
          <a:p>
            <a:r>
              <a:rPr lang="en-US" sz="2200" dirty="0" smtClean="0"/>
              <a:t>International Trade Specialist (me)</a:t>
            </a:r>
          </a:p>
          <a:p>
            <a:pPr lvl="1"/>
            <a:r>
              <a:rPr lang="en-US" sz="2000" dirty="0" smtClean="0"/>
              <a:t>Focus on Arctic Trade</a:t>
            </a:r>
          </a:p>
          <a:p>
            <a:pPr lvl="1"/>
            <a:r>
              <a:rPr lang="en-US" sz="2000" dirty="0" smtClean="0"/>
              <a:t>Engagement with Alaska Tribes </a:t>
            </a:r>
            <a:endParaRPr lang="en-US" sz="2000" dirty="0"/>
          </a:p>
        </p:txBody>
      </p:sp>
    </p:spTree>
    <p:extLst>
      <p:ext uri="{BB962C8B-B14F-4D97-AF65-F5344CB8AC3E}">
        <p14:creationId xmlns:p14="http://schemas.microsoft.com/office/powerpoint/2010/main" val="1251012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Gateways Program</a:t>
            </a:r>
            <a:endParaRPr lang="en-US" dirty="0"/>
          </a:p>
        </p:txBody>
      </p:sp>
      <p:sp>
        <p:nvSpPr>
          <p:cNvPr id="3" name="Content Placeholder 2"/>
          <p:cNvSpPr>
            <a:spLocks noGrp="1"/>
          </p:cNvSpPr>
          <p:nvPr>
            <p:ph idx="1"/>
          </p:nvPr>
        </p:nvSpPr>
        <p:spPr>
          <a:xfrm>
            <a:off x="391886" y="1447800"/>
            <a:ext cx="8229600" cy="4419600"/>
          </a:xfrm>
        </p:spPr>
        <p:txBody>
          <a:bodyPr numCol="1">
            <a:noAutofit/>
          </a:bodyPr>
          <a:lstStyle/>
          <a:p>
            <a:r>
              <a:rPr lang="en-US" sz="2000" dirty="0"/>
              <a:t>The Maritime Administration provides critical marine transportation outreach activities at our major U.S. gateway </a:t>
            </a:r>
            <a:r>
              <a:rPr lang="en-US" sz="2000" dirty="0" smtClean="0"/>
              <a:t>ports </a:t>
            </a:r>
          </a:p>
          <a:p>
            <a:pPr marL="0" indent="0">
              <a:buNone/>
            </a:pPr>
            <a:endParaRPr lang="en-US" sz="2000" dirty="0"/>
          </a:p>
          <a:p>
            <a:r>
              <a:rPr lang="en-US" sz="2000" dirty="0"/>
              <a:t>Offices are located in 10 of the largest ports regions on the West, East, and Gulf Coasts, the Great Lakes and the inland river </a:t>
            </a:r>
            <a:r>
              <a:rPr lang="en-US" sz="2000" dirty="0" smtClean="0"/>
              <a:t>system </a:t>
            </a:r>
          </a:p>
          <a:p>
            <a:endParaRPr lang="en-US" sz="2000" dirty="0"/>
          </a:p>
          <a:p>
            <a:r>
              <a:rPr lang="en-US" sz="2000" dirty="0"/>
              <a:t>These offices work with headquarters staff, state and local authorities, congressional representatives at the local and district level, and a broad range of port, shipper and carrier </a:t>
            </a:r>
            <a:r>
              <a:rPr lang="en-US" sz="2000" dirty="0" smtClean="0"/>
              <a:t>stakeholders</a:t>
            </a:r>
          </a:p>
          <a:p>
            <a:endParaRPr lang="en-US" sz="2000" dirty="0" smtClean="0"/>
          </a:p>
          <a:p>
            <a:r>
              <a:rPr lang="en-US" sz="2000" dirty="0" smtClean="0"/>
              <a:t>Cooperate </a:t>
            </a:r>
            <a:r>
              <a:rPr lang="en-US" sz="2000" dirty="0"/>
              <a:t>on projects, identify Federal and state funding, and work on environmental and community challenges in the ports and their inter-modal connections. </a:t>
            </a:r>
          </a:p>
          <a:p>
            <a:endParaRPr lang="en-US" sz="2000" dirty="0"/>
          </a:p>
        </p:txBody>
      </p:sp>
    </p:spTree>
    <p:extLst>
      <p:ext uri="{BB962C8B-B14F-4D97-AF65-F5344CB8AC3E}">
        <p14:creationId xmlns:p14="http://schemas.microsoft.com/office/powerpoint/2010/main" val="31754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Gateway Locations</a:t>
            </a:r>
            <a:endParaRPr lang="en-US" dirty="0"/>
          </a:p>
        </p:txBody>
      </p:sp>
      <p:sp>
        <p:nvSpPr>
          <p:cNvPr id="4" name="Rectangle 3"/>
          <p:cNvSpPr/>
          <p:nvPr/>
        </p:nvSpPr>
        <p:spPr>
          <a:xfrm>
            <a:off x="76200" y="1752600"/>
            <a:ext cx="3276600" cy="4093428"/>
          </a:xfrm>
          <a:prstGeom prst="rect">
            <a:avLst/>
          </a:prstGeom>
        </p:spPr>
        <p:txBody>
          <a:bodyPr wrap="square">
            <a:spAutoFit/>
          </a:bodyPr>
          <a:lstStyle/>
          <a:p>
            <a:pPr marL="285750" indent="-285750">
              <a:buFont typeface="Arial" panose="020B0604020202020204" pitchFamily="34" charset="0"/>
              <a:buChar char="•"/>
            </a:pPr>
            <a:r>
              <a:rPr lang="en-US" sz="2000" b="1" dirty="0"/>
              <a:t>Mid-Atlantic </a:t>
            </a:r>
            <a:r>
              <a:rPr lang="en-US" sz="2000" b="1" dirty="0" smtClean="0"/>
              <a:t>Gateway</a:t>
            </a:r>
          </a:p>
          <a:p>
            <a:pPr marL="285750" indent="-285750">
              <a:buFont typeface="Arial" panose="020B0604020202020204" pitchFamily="34" charset="0"/>
              <a:buChar char="•"/>
            </a:pPr>
            <a:r>
              <a:rPr lang="en-US" sz="2000" b="1" dirty="0" smtClean="0"/>
              <a:t>South </a:t>
            </a:r>
            <a:r>
              <a:rPr lang="en-US" sz="2000" b="1" dirty="0"/>
              <a:t>Atlantic </a:t>
            </a:r>
            <a:r>
              <a:rPr lang="en-US" sz="2000" b="1" dirty="0" smtClean="0"/>
              <a:t>Gateway</a:t>
            </a:r>
          </a:p>
          <a:p>
            <a:pPr marL="285750" indent="-285750">
              <a:buFont typeface="Arial" panose="020B0604020202020204" pitchFamily="34" charset="0"/>
              <a:buChar char="•"/>
            </a:pPr>
            <a:r>
              <a:rPr lang="en-US" sz="2000" b="1" dirty="0" smtClean="0"/>
              <a:t>Great </a:t>
            </a:r>
            <a:r>
              <a:rPr lang="en-US" sz="2000" b="1" dirty="0"/>
              <a:t>Lakes </a:t>
            </a:r>
            <a:r>
              <a:rPr lang="en-US" sz="2000" b="1" dirty="0" smtClean="0"/>
              <a:t>Gateway</a:t>
            </a:r>
          </a:p>
          <a:p>
            <a:pPr marL="285750" indent="-285750">
              <a:buFont typeface="Arial" panose="020B0604020202020204" pitchFamily="34" charset="0"/>
              <a:buChar char="•"/>
            </a:pPr>
            <a:r>
              <a:rPr lang="en-US" sz="2000" b="1" dirty="0" smtClean="0"/>
              <a:t>Inland Waterways</a:t>
            </a:r>
          </a:p>
          <a:p>
            <a:pPr marL="285750" indent="-285750">
              <a:buFont typeface="Arial" panose="020B0604020202020204" pitchFamily="34" charset="0"/>
              <a:buChar char="•"/>
            </a:pPr>
            <a:r>
              <a:rPr lang="en-US" sz="2000" b="1" dirty="0" smtClean="0"/>
              <a:t>New </a:t>
            </a:r>
            <a:r>
              <a:rPr lang="en-US" sz="2000" b="1" dirty="0"/>
              <a:t>Orleans </a:t>
            </a:r>
            <a:r>
              <a:rPr lang="en-US" sz="2000" b="1" dirty="0" smtClean="0"/>
              <a:t>Gateway</a:t>
            </a:r>
          </a:p>
          <a:p>
            <a:pPr marL="285750" indent="-285750">
              <a:buFont typeface="Arial" panose="020B0604020202020204" pitchFamily="34" charset="0"/>
              <a:buChar char="•"/>
            </a:pPr>
            <a:r>
              <a:rPr lang="en-US" sz="2000" b="1" dirty="0" smtClean="0"/>
              <a:t>Houston Gateway</a:t>
            </a:r>
          </a:p>
          <a:p>
            <a:pPr marL="285750" indent="-285750">
              <a:buFont typeface="Arial" panose="020B0604020202020204" pitchFamily="34" charset="0"/>
              <a:buChar char="•"/>
            </a:pPr>
            <a:r>
              <a:rPr lang="en-US" sz="2000" b="1" dirty="0" smtClean="0"/>
              <a:t>Northern </a:t>
            </a:r>
            <a:r>
              <a:rPr lang="en-US" sz="2000" b="1" dirty="0"/>
              <a:t>California/Mid-Pacific Gateway (San Francisco)</a:t>
            </a:r>
          </a:p>
          <a:p>
            <a:pPr marL="285750" indent="-285750">
              <a:buFont typeface="Arial" panose="020B0604020202020204" pitchFamily="34" charset="0"/>
              <a:buChar char="•"/>
            </a:pPr>
            <a:r>
              <a:rPr lang="en-US" sz="2000" b="1" dirty="0"/>
              <a:t>Southern California Gateway (Long Beach)</a:t>
            </a:r>
          </a:p>
          <a:p>
            <a:pPr marL="285750" indent="-285750">
              <a:buFont typeface="Arial" panose="020B0604020202020204" pitchFamily="34" charset="0"/>
              <a:buChar char="•"/>
            </a:pPr>
            <a:r>
              <a:rPr lang="en-US" sz="2000" b="1" dirty="0"/>
              <a:t>Pacific Northwest, </a:t>
            </a:r>
            <a:endParaRPr lang="en-US" sz="2000" b="1" dirty="0" smtClean="0"/>
          </a:p>
          <a:p>
            <a:r>
              <a:rPr lang="en-US" sz="2000" b="1" dirty="0" smtClean="0"/>
              <a:t>     Alaska </a:t>
            </a:r>
            <a:r>
              <a:rPr lang="en-US" sz="2000" b="1" dirty="0"/>
              <a:t>Gateway (Seattle)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19200"/>
            <a:ext cx="6096000" cy="4726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8455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America’s Marine Highways</a:t>
            </a:r>
            <a:endParaRPr lang="en-US" dirty="0"/>
          </a:p>
        </p:txBody>
      </p:sp>
      <p:sp>
        <p:nvSpPr>
          <p:cNvPr id="5" name="Content Placeholder 4"/>
          <p:cNvSpPr>
            <a:spLocks noGrp="1"/>
          </p:cNvSpPr>
          <p:nvPr>
            <p:ph sz="half" idx="2"/>
          </p:nvPr>
        </p:nvSpPr>
        <p:spPr>
          <a:xfrm>
            <a:off x="5715000" y="1447800"/>
            <a:ext cx="3429000" cy="5029200"/>
          </a:xfrm>
        </p:spPr>
        <p:txBody>
          <a:bodyPr>
            <a:noAutofit/>
          </a:bodyPr>
          <a:lstStyle/>
          <a:p>
            <a:r>
              <a:rPr lang="en-US" sz="1800" dirty="0">
                <a:cs typeface="Helvetica" panose="020B0604020202020204" pitchFamily="34" charset="0"/>
              </a:rPr>
              <a:t>America’s Marine Highway System consists of over 29,000 nautical miles of navigable waterways including rivers, bays, channels, the Great Lakes, the Saint Lawrence Seaway System, coastal, and open-ocean routes. </a:t>
            </a:r>
          </a:p>
          <a:p>
            <a:endParaRPr lang="en-US" sz="1800" dirty="0">
              <a:cs typeface="Helvetica" panose="020B0604020202020204" pitchFamily="34" charset="0"/>
            </a:endParaRPr>
          </a:p>
          <a:p>
            <a:r>
              <a:rPr lang="en-US" sz="1800" dirty="0">
                <a:cs typeface="Helvetica" panose="020B0604020202020204" pitchFamily="34" charset="0"/>
              </a:rPr>
              <a:t>The FY 2016 Consolidation Appropriation Act provided $5 million in funding for Marine Highway Project Grants.  Awards are expected to be made this Fall. </a:t>
            </a:r>
          </a:p>
          <a:p>
            <a:pPr marL="0" indent="0">
              <a:buNone/>
            </a:pPr>
            <a:endParaRPr lang="en-US" sz="900" dirty="0"/>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1295400"/>
            <a:ext cx="5742122"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0236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000" dirty="0" smtClean="0"/>
              <a:t>Port Infrastructure Development/Strong Ports</a:t>
            </a:r>
            <a:endParaRPr lang="en-US" sz="3000" dirty="0"/>
          </a:p>
        </p:txBody>
      </p:sp>
      <p:sp>
        <p:nvSpPr>
          <p:cNvPr id="7" name="Content Placeholder 6"/>
          <p:cNvSpPr>
            <a:spLocks noGrp="1"/>
          </p:cNvSpPr>
          <p:nvPr>
            <p:ph idx="1"/>
          </p:nvPr>
        </p:nvSpPr>
        <p:spPr>
          <a:xfrm>
            <a:off x="457200" y="1371600"/>
            <a:ext cx="8229600" cy="4754563"/>
          </a:xfrm>
        </p:spPr>
        <p:txBody>
          <a:bodyPr>
            <a:normAutofit fontScale="70000" lnSpcReduction="20000"/>
          </a:bodyPr>
          <a:lstStyle/>
          <a:p>
            <a:pPr marL="0" indent="0">
              <a:buNone/>
            </a:pPr>
            <a:r>
              <a:rPr lang="en-US" sz="4000" b="1" dirty="0">
                <a:cs typeface="Helvetica" panose="020B0604020202020204" pitchFamily="34" charset="0"/>
              </a:rPr>
              <a:t>Objectives: </a:t>
            </a:r>
          </a:p>
          <a:p>
            <a:r>
              <a:rPr lang="en-US" sz="3400" dirty="0">
                <a:cs typeface="Helvetica" panose="020B0604020202020204" pitchFamily="34" charset="0"/>
              </a:rPr>
              <a:t>Integrate ports into surface transportation system planning</a:t>
            </a:r>
          </a:p>
          <a:p>
            <a:endParaRPr lang="en-US" sz="3400" dirty="0">
              <a:cs typeface="Helvetica" panose="020B0604020202020204" pitchFamily="34" charset="0"/>
            </a:endParaRPr>
          </a:p>
          <a:p>
            <a:r>
              <a:rPr lang="en-US" sz="3400" dirty="0">
                <a:cs typeface="Helvetica" panose="020B0604020202020204" pitchFamily="34" charset="0"/>
              </a:rPr>
              <a:t>Improve state of repair, capacity, efficiency and environmental sustainability of all U.S. ports</a:t>
            </a:r>
          </a:p>
          <a:p>
            <a:endParaRPr lang="en-US" sz="3400" dirty="0">
              <a:cs typeface="Helvetica" panose="020B0604020202020204" pitchFamily="34" charset="0"/>
            </a:endParaRPr>
          </a:p>
          <a:p>
            <a:r>
              <a:rPr lang="en-US" sz="3400" dirty="0">
                <a:cs typeface="Helvetica" panose="020B0604020202020204" pitchFamily="34" charset="0"/>
              </a:rPr>
              <a:t>Improve port eligibility and competitiveness for public and private funds through enhanced planning and engagement while supporting the execution of port projects with Federal assistance</a:t>
            </a:r>
          </a:p>
          <a:p>
            <a:endParaRPr lang="en-US" sz="3400" dirty="0">
              <a:cs typeface="Helvetica" panose="020B0604020202020204" pitchFamily="34" charset="0"/>
            </a:endParaRPr>
          </a:p>
          <a:p>
            <a:r>
              <a:rPr lang="en-US" sz="3400" dirty="0">
                <a:cs typeface="Helvetica" panose="020B0604020202020204" pitchFamily="34" charset="0"/>
              </a:rPr>
              <a:t>Build coalitions of ports/MPOs/DOTs</a:t>
            </a:r>
          </a:p>
        </p:txBody>
      </p:sp>
    </p:spTree>
    <p:extLst>
      <p:ext uri="{BB962C8B-B14F-4D97-AF65-F5344CB8AC3E}">
        <p14:creationId xmlns:p14="http://schemas.microsoft.com/office/powerpoint/2010/main" val="3260257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Shipyard Grants</a:t>
            </a:r>
            <a:endParaRPr lang="en-US" dirty="0"/>
          </a:p>
        </p:txBody>
      </p:sp>
      <p:sp>
        <p:nvSpPr>
          <p:cNvPr id="3" name="Content Placeholder 2"/>
          <p:cNvSpPr>
            <a:spLocks noGrp="1"/>
          </p:cNvSpPr>
          <p:nvPr>
            <p:ph idx="1"/>
          </p:nvPr>
        </p:nvSpPr>
        <p:spPr>
          <a:xfrm>
            <a:off x="457200" y="1447800"/>
            <a:ext cx="8229600" cy="4678363"/>
          </a:xfrm>
        </p:spPr>
        <p:txBody>
          <a:bodyPr>
            <a:normAutofit lnSpcReduction="10000"/>
          </a:bodyPr>
          <a:lstStyle/>
          <a:p>
            <a:r>
              <a:rPr lang="en-US" altLang="en-US" sz="2400" dirty="0">
                <a:cs typeface="Helvetica" panose="020B0604020202020204" pitchFamily="34" charset="0"/>
              </a:rPr>
              <a:t>The purpose of the program is to foster efficiency, competitive operations, and quality ship construction, repair, and reconfiguration in small shipyards across the United States.</a:t>
            </a:r>
          </a:p>
          <a:p>
            <a:pPr lvl="0"/>
            <a:endParaRPr lang="en-US" sz="2400" dirty="0">
              <a:cs typeface="Helvetica" panose="020B0604020202020204" pitchFamily="34" charset="0"/>
            </a:endParaRPr>
          </a:p>
          <a:p>
            <a:pPr lvl="0"/>
            <a:r>
              <a:rPr lang="en-US" sz="2400" dirty="0">
                <a:cs typeface="Helvetica" panose="020B0604020202020204" pitchFamily="34" charset="0"/>
              </a:rPr>
              <a:t>Congress has provided approximately $177 million between FY 2008 and FY 2016 for the Assistance to Small Shipyards program supporting 169 grants.  </a:t>
            </a:r>
          </a:p>
          <a:p>
            <a:pPr lvl="0"/>
            <a:endParaRPr lang="en-US" sz="2400" dirty="0">
              <a:cs typeface="Helvetica" panose="020B0604020202020204" pitchFamily="34" charset="0"/>
            </a:endParaRPr>
          </a:p>
          <a:p>
            <a:pPr lvl="0"/>
            <a:r>
              <a:rPr lang="en-US" sz="2400" dirty="0">
                <a:cs typeface="Helvetica" panose="020B0604020202020204" pitchFamily="34" charset="0"/>
              </a:rPr>
              <a:t>For FY 2016, MARAD received 118 grant applications requesting $80 million in assistance, far exceeding the $4.9 million made available for the grants.</a:t>
            </a:r>
          </a:p>
        </p:txBody>
      </p:sp>
    </p:spTree>
    <p:extLst>
      <p:ext uri="{BB962C8B-B14F-4D97-AF65-F5344CB8AC3E}">
        <p14:creationId xmlns:p14="http://schemas.microsoft.com/office/powerpoint/2010/main" val="2413127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XI Ship Financing</a:t>
            </a:r>
            <a:endParaRPr lang="en-US" dirty="0"/>
          </a:p>
        </p:txBody>
      </p:sp>
      <p:sp>
        <p:nvSpPr>
          <p:cNvPr id="3" name="Content Placeholder 2"/>
          <p:cNvSpPr>
            <a:spLocks noGrp="1"/>
          </p:cNvSpPr>
          <p:nvPr>
            <p:ph idx="1"/>
          </p:nvPr>
        </p:nvSpPr>
        <p:spPr>
          <a:xfrm>
            <a:off x="381000" y="1219200"/>
            <a:ext cx="8458200" cy="4906963"/>
          </a:xfrm>
        </p:spPr>
        <p:txBody>
          <a:bodyPr>
            <a:noAutofit/>
          </a:bodyPr>
          <a:lstStyle/>
          <a:p>
            <a:pPr>
              <a:buFont typeface="Arial" charset="0"/>
              <a:buChar char="•"/>
            </a:pPr>
            <a:r>
              <a:rPr lang="en-US" sz="2000" dirty="0">
                <a:cs typeface="Helvetica" panose="020B0604020202020204" pitchFamily="34" charset="0"/>
              </a:rPr>
              <a:t>The Title XI Ship Financing program promotes the U.S. Merchant Marine fleet and U.S. shipyard growth and modernization. </a:t>
            </a:r>
          </a:p>
          <a:p>
            <a:pPr marL="0" indent="0">
              <a:buNone/>
            </a:pPr>
            <a:endParaRPr lang="en-US" altLang="en-US" sz="2000" dirty="0">
              <a:cs typeface="Helvetica" panose="020B0604020202020204" pitchFamily="34" charset="0"/>
            </a:endParaRPr>
          </a:p>
          <a:p>
            <a:pPr>
              <a:buFont typeface="Arial" charset="0"/>
              <a:buChar char="•"/>
            </a:pPr>
            <a:r>
              <a:rPr lang="en-US" altLang="en-US" sz="2000" dirty="0">
                <a:cs typeface="Helvetica" panose="020B0604020202020204" pitchFamily="34" charset="0"/>
              </a:rPr>
              <a:t>Provides a U.S. government guarantee of private sector debt financing </a:t>
            </a:r>
          </a:p>
          <a:p>
            <a:pPr lvl="1">
              <a:defRPr/>
            </a:pPr>
            <a:r>
              <a:rPr lang="en-US" altLang="en-US" sz="2000" dirty="0">
                <a:cs typeface="Helvetica" panose="020B0604020202020204" pitchFamily="34" charset="0"/>
              </a:rPr>
              <a:t>For vessels constructed or reconstructed in the United States</a:t>
            </a:r>
          </a:p>
          <a:p>
            <a:pPr lvl="1">
              <a:defRPr/>
            </a:pPr>
            <a:r>
              <a:rPr lang="en-US" altLang="en-US" sz="2000" dirty="0">
                <a:cs typeface="Helvetica" panose="020B0604020202020204" pitchFamily="34" charset="0"/>
              </a:rPr>
              <a:t>For U.S. shipyard advance/modern technology</a:t>
            </a:r>
          </a:p>
          <a:p>
            <a:pPr>
              <a:buFont typeface="Arial" charset="0"/>
              <a:buChar char="•"/>
            </a:pPr>
            <a:endParaRPr lang="en-US" sz="2000" dirty="0">
              <a:cs typeface="Helvetica" panose="020B0604020202020204" pitchFamily="34" charset="0"/>
            </a:endParaRPr>
          </a:p>
          <a:p>
            <a:pPr lvl="0">
              <a:buFont typeface="Arial" charset="0"/>
              <a:buChar char="•"/>
            </a:pPr>
            <a:r>
              <a:rPr lang="en-US" sz="2000" dirty="0">
                <a:cs typeface="Helvetica" panose="020B0604020202020204" pitchFamily="34" charset="0"/>
              </a:rPr>
              <a:t>MARAD manages a $1.45 billion loan portfolio and 30 individual loan guarantee contracts. </a:t>
            </a:r>
          </a:p>
          <a:p>
            <a:pPr lvl="0">
              <a:buFont typeface="Arial" charset="0"/>
              <a:buChar char="•"/>
            </a:pPr>
            <a:endParaRPr lang="en-US" sz="2000" dirty="0">
              <a:cs typeface="Helvetica" panose="020B0604020202020204" pitchFamily="34" charset="0"/>
            </a:endParaRPr>
          </a:p>
          <a:p>
            <a:pPr lvl="0">
              <a:buFont typeface="Arial" charset="0"/>
              <a:buChar char="•"/>
            </a:pPr>
            <a:r>
              <a:rPr lang="en-US" sz="2000" dirty="0">
                <a:cs typeface="Helvetica" panose="020B0604020202020204" pitchFamily="34" charset="0"/>
              </a:rPr>
              <a:t>Currently, there are two pending applications requesting a total of approximately $776 in loans.  MARAD has $47 million in subsidy available for loan guarantees, which will cover approximately $518 million in loan requests depending on the risk rating the projects are given. </a:t>
            </a:r>
          </a:p>
          <a:p>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4364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MARAD Overview</a:t>
            </a:r>
            <a:endParaRPr lang="en-US" dirty="0"/>
          </a:p>
        </p:txBody>
      </p:sp>
      <p:sp>
        <p:nvSpPr>
          <p:cNvPr id="3" name="Content Placeholder 2"/>
          <p:cNvSpPr>
            <a:spLocks noGrp="1"/>
          </p:cNvSpPr>
          <p:nvPr>
            <p:ph idx="1"/>
          </p:nvPr>
        </p:nvSpPr>
        <p:spPr>
          <a:xfrm>
            <a:off x="457200" y="1447800"/>
            <a:ext cx="8229600" cy="4525963"/>
          </a:xfrm>
        </p:spPr>
        <p:txBody>
          <a:bodyPr>
            <a:normAutofit fontScale="85000" lnSpcReduction="20000"/>
          </a:bodyPr>
          <a:lstStyle/>
          <a:p>
            <a:r>
              <a:rPr lang="en-US" dirty="0"/>
              <a:t>The Maritime Administration is the agency within the U.S. Department of Transportation dealing with waterborne transportation. </a:t>
            </a:r>
            <a:endParaRPr lang="en-US" dirty="0" smtClean="0"/>
          </a:p>
          <a:p>
            <a:endParaRPr lang="en-US" dirty="0"/>
          </a:p>
          <a:p>
            <a:r>
              <a:rPr lang="en-US" dirty="0" smtClean="0"/>
              <a:t>Its </a:t>
            </a:r>
            <a:r>
              <a:rPr lang="en-US" dirty="0"/>
              <a:t>programs promote the use of waterborne transportation and its seamless integration with other segments of the transportation system, and the viability of the U.S. merchant marine. </a:t>
            </a:r>
            <a:endParaRPr lang="en-US" dirty="0" smtClean="0"/>
          </a:p>
          <a:p>
            <a:endParaRPr lang="en-US" dirty="0"/>
          </a:p>
          <a:p>
            <a:r>
              <a:rPr lang="en-US" dirty="0"/>
              <a:t>W</a:t>
            </a:r>
            <a:r>
              <a:rPr lang="en-US" dirty="0" smtClean="0"/>
              <a:t>orks </a:t>
            </a:r>
            <a:r>
              <a:rPr lang="en-US" dirty="0"/>
              <a:t>in many areas involving </a:t>
            </a:r>
            <a:r>
              <a:rPr lang="en-US" dirty="0" smtClean="0"/>
              <a:t>ships </a:t>
            </a:r>
            <a:r>
              <a:rPr lang="en-US" dirty="0"/>
              <a:t>and shipping, </a:t>
            </a:r>
            <a:r>
              <a:rPr lang="en-US" dirty="0" smtClean="0"/>
              <a:t>shipbuilding</a:t>
            </a:r>
            <a:r>
              <a:rPr lang="en-US" dirty="0"/>
              <a:t>, </a:t>
            </a:r>
            <a:r>
              <a:rPr lang="en-US" dirty="0" smtClean="0"/>
              <a:t>port </a:t>
            </a:r>
            <a:r>
              <a:rPr lang="en-US" dirty="0"/>
              <a:t>operations, </a:t>
            </a:r>
            <a:r>
              <a:rPr lang="en-US" dirty="0" smtClean="0"/>
              <a:t>vessel </a:t>
            </a:r>
            <a:r>
              <a:rPr lang="en-US" dirty="0"/>
              <a:t>operations</a:t>
            </a:r>
            <a:r>
              <a:rPr lang="en-US" dirty="0" smtClean="0"/>
              <a:t>, national </a:t>
            </a:r>
            <a:r>
              <a:rPr lang="en-US" dirty="0"/>
              <a:t>security, </a:t>
            </a:r>
            <a:r>
              <a:rPr lang="en-US" dirty="0" smtClean="0"/>
              <a:t>environment</a:t>
            </a:r>
            <a:r>
              <a:rPr lang="en-US" dirty="0"/>
              <a:t>, and </a:t>
            </a:r>
            <a:r>
              <a:rPr lang="en-US" dirty="0" smtClean="0"/>
              <a:t>safety</a:t>
            </a: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3741522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Maritime Environmental and Technical Assistance</a:t>
            </a:r>
            <a:endParaRPr lang="en-US" sz="2800" dirty="0"/>
          </a:p>
        </p:txBody>
      </p:sp>
      <p:sp>
        <p:nvSpPr>
          <p:cNvPr id="3" name="Content Placeholder 2"/>
          <p:cNvSpPr>
            <a:spLocks noGrp="1"/>
          </p:cNvSpPr>
          <p:nvPr>
            <p:ph idx="1"/>
          </p:nvPr>
        </p:nvSpPr>
        <p:spPr>
          <a:xfrm>
            <a:off x="457200" y="1295400"/>
            <a:ext cx="8229600" cy="5410200"/>
          </a:xfrm>
        </p:spPr>
        <p:txBody>
          <a:bodyPr>
            <a:normAutofit fontScale="62500" lnSpcReduction="20000"/>
          </a:bodyPr>
          <a:lstStyle/>
          <a:p>
            <a:r>
              <a:rPr lang="en-US" sz="4200" dirty="0">
                <a:cs typeface="Helvetica" panose="020B0604020202020204" pitchFamily="34" charset="0"/>
              </a:rPr>
              <a:t>The META program seeks to foster collaborative efforts among Federal agencies, academia, industry and the public to address critical marine </a:t>
            </a:r>
            <a:r>
              <a:rPr lang="en-US" sz="4200" dirty="0" smtClean="0">
                <a:cs typeface="Helvetica" panose="020B0604020202020204" pitchFamily="34" charset="0"/>
              </a:rPr>
              <a:t>transportation environmental </a:t>
            </a:r>
            <a:r>
              <a:rPr lang="en-US" sz="4200" dirty="0">
                <a:cs typeface="Helvetica" panose="020B0604020202020204" pitchFamily="34" charset="0"/>
              </a:rPr>
              <a:t>issues</a:t>
            </a:r>
            <a:r>
              <a:rPr lang="en-US" sz="4200" dirty="0" smtClean="0">
                <a:cs typeface="Helvetica" panose="020B0604020202020204" pitchFamily="34" charset="0"/>
              </a:rPr>
              <a:t>.</a:t>
            </a:r>
          </a:p>
          <a:p>
            <a:pPr marL="742885" lvl="2" indent="-342870"/>
            <a:r>
              <a:rPr lang="en-US" sz="3400" dirty="0">
                <a:cs typeface="Helvetica" panose="020B0604020202020204" pitchFamily="34" charset="0"/>
              </a:rPr>
              <a:t>Supports research, development and demonstration of innovative technologies for practical applications</a:t>
            </a:r>
          </a:p>
          <a:p>
            <a:pPr marL="0" indent="0">
              <a:buNone/>
            </a:pPr>
            <a:endParaRPr lang="en-US" sz="4200" dirty="0">
              <a:cs typeface="Helvetica" panose="020B0604020202020204" pitchFamily="34" charset="0"/>
            </a:endParaRPr>
          </a:p>
          <a:p>
            <a:r>
              <a:rPr lang="en-US" sz="4200" dirty="0">
                <a:cs typeface="Helvetica" panose="020B0604020202020204" pitchFamily="34" charset="0"/>
              </a:rPr>
              <a:t>C</a:t>
            </a:r>
            <a:r>
              <a:rPr lang="en-US" sz="4200" dirty="0" smtClean="0">
                <a:cs typeface="Helvetica" panose="020B0604020202020204" pitchFamily="34" charset="0"/>
              </a:rPr>
              <a:t>urrent </a:t>
            </a:r>
            <a:r>
              <a:rPr lang="en-US" sz="4200" dirty="0">
                <a:cs typeface="Helvetica" panose="020B0604020202020204" pitchFamily="34" charset="0"/>
              </a:rPr>
              <a:t>focus are aquatic invasive species, ballast water and underwater hull growth, port and vessel air emissions, and alternative fuels and energy technologies. </a:t>
            </a:r>
          </a:p>
          <a:p>
            <a:endParaRPr lang="en-US" sz="4200" dirty="0">
              <a:cs typeface="Helvetica" panose="020B0604020202020204" pitchFamily="34" charset="0"/>
            </a:endParaRPr>
          </a:p>
          <a:p>
            <a:r>
              <a:rPr lang="en-US" sz="4200" dirty="0">
                <a:cs typeface="Helvetica" panose="020B0604020202020204" pitchFamily="34" charset="0"/>
              </a:rPr>
              <a:t>The President’s FY 2017 Budget requests $3 million for the META program. </a:t>
            </a:r>
          </a:p>
          <a:p>
            <a:endParaRPr lang="en-US" b="1" dirty="0">
              <a:latin typeface="Arial Narrow" panose="020B0606020202030204" pitchFamily="34" charset="0"/>
            </a:endParaRPr>
          </a:p>
        </p:txBody>
      </p:sp>
    </p:spTree>
    <p:extLst>
      <p:ext uri="{BB962C8B-B14F-4D97-AF65-F5344CB8AC3E}">
        <p14:creationId xmlns:p14="http://schemas.microsoft.com/office/powerpoint/2010/main" val="1305080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1"/>
            <a:ext cx="9144000" cy="1362075"/>
          </a:xfrm>
        </p:spPr>
        <p:txBody>
          <a:bodyPr anchor="ctr">
            <a:noAutofit/>
          </a:bodyPr>
          <a:lstStyle/>
          <a:p>
            <a:pPr algn="ctr"/>
            <a:r>
              <a:rPr lang="en-US" sz="4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Intermodal Funding</a:t>
            </a:r>
            <a:endParaRPr lang="en-US" sz="4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58905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Intermodal Funding for Maritime</a:t>
            </a:r>
            <a:endParaRPr lang="en-US" dirty="0"/>
          </a:p>
        </p:txBody>
      </p:sp>
      <p:sp>
        <p:nvSpPr>
          <p:cNvPr id="6" name="Content Placeholder 5"/>
          <p:cNvSpPr>
            <a:spLocks noGrp="1"/>
          </p:cNvSpPr>
          <p:nvPr>
            <p:ph idx="1"/>
          </p:nvPr>
        </p:nvSpPr>
        <p:spPr/>
        <p:txBody>
          <a:bodyPr>
            <a:normAutofit/>
          </a:bodyPr>
          <a:lstStyle/>
          <a:p>
            <a:r>
              <a:rPr lang="en-US" sz="2400" dirty="0">
                <a:cs typeface="Helvetica" panose="020B0604020202020204" pitchFamily="34" charset="0"/>
              </a:rPr>
              <a:t>DOT has awarded $578 million in TIGER funding for 48 port projects since 2009</a:t>
            </a:r>
          </a:p>
          <a:p>
            <a:endParaRPr lang="en-US" sz="2400" dirty="0">
              <a:cs typeface="Helvetica" panose="020B0604020202020204" pitchFamily="34" charset="0"/>
            </a:endParaRPr>
          </a:p>
          <a:p>
            <a:r>
              <a:rPr lang="en-US" sz="2400" dirty="0">
                <a:cs typeface="Helvetica" panose="020B0604020202020204" pitchFamily="34" charset="0"/>
              </a:rPr>
              <a:t>Maritime projects received $115 million in FASTLANE Grants for five projects</a:t>
            </a:r>
          </a:p>
          <a:p>
            <a:endParaRPr lang="en-US" sz="2400" dirty="0">
              <a:cs typeface="Helvetica" panose="020B0604020202020204" pitchFamily="34" charset="0"/>
            </a:endParaRPr>
          </a:p>
          <a:p>
            <a:r>
              <a:rPr lang="en-US" sz="2400" dirty="0">
                <a:cs typeface="Helvetica" panose="020B0604020202020204" pitchFamily="34" charset="0"/>
              </a:rPr>
              <a:t>MARAD managed a $50 million Port Improvement Project in Guam, funded by DOD. </a:t>
            </a:r>
          </a:p>
          <a:p>
            <a:endParaRPr lang="en-US" dirty="0"/>
          </a:p>
        </p:txBody>
      </p:sp>
    </p:spTree>
    <p:extLst>
      <p:ext uri="{BB962C8B-B14F-4D97-AF65-F5344CB8AC3E}">
        <p14:creationId xmlns:p14="http://schemas.microsoft.com/office/powerpoint/2010/main" val="2196857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Autofit/>
          </a:bodyPr>
          <a:lstStyle/>
          <a:p>
            <a:pPr eaLnBrk="1" hangingPunct="1">
              <a:defRPr/>
            </a:pPr>
            <a:r>
              <a:rPr lang="en-US" altLang="en-US" sz="3200" dirty="0">
                <a:effectLst>
                  <a:outerShdw blurRad="38100" dist="38100" dir="2700000" algn="tl">
                    <a:srgbClr val="000000">
                      <a:alpha val="43137"/>
                    </a:srgbClr>
                  </a:outerShdw>
                </a:effectLst>
              </a:rPr>
              <a:t>MARAD Port Infrastructure Development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550" y="1143001"/>
            <a:ext cx="6470650" cy="502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7758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5" name="Rectangle 4"/>
          <p:cNvSpPr/>
          <p:nvPr/>
        </p:nvSpPr>
        <p:spPr>
          <a:xfrm>
            <a:off x="2286000" y="2459504"/>
            <a:ext cx="4572000" cy="1785104"/>
          </a:xfrm>
          <a:prstGeom prst="rect">
            <a:avLst/>
          </a:prstGeom>
        </p:spPr>
        <p:txBody>
          <a:bodyPr>
            <a:spAutoFit/>
          </a:bodyPr>
          <a:lstStyle/>
          <a:p>
            <a:pPr algn="ctr" defTabSz="914400" fontAlgn="base">
              <a:spcBef>
                <a:spcPct val="0"/>
              </a:spcBef>
              <a:spcAft>
                <a:spcPts val="1200"/>
              </a:spcAft>
            </a:pPr>
            <a:r>
              <a:rPr lang="en-US" sz="3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Alyson Azzara</a:t>
            </a:r>
          </a:p>
          <a:p>
            <a:pPr algn="ctr" defTabSz="914400" fontAlgn="base">
              <a:spcBef>
                <a:spcPct val="0"/>
              </a:spcBef>
              <a:spcAft>
                <a:spcPts val="1200"/>
              </a:spcAft>
            </a:pPr>
            <a:r>
              <a:rPr lang="en-US" sz="3000" dirty="0" smtClean="0">
                <a:solidFill>
                  <a:srgbClr val="000000"/>
                </a:solidFill>
                <a:latin typeface="Tahoma" panose="020B0604030504040204" pitchFamily="34" charset="0"/>
                <a:ea typeface="Tahoma" panose="020B0604030504040204" pitchFamily="34" charset="0"/>
                <a:cs typeface="Tahoma" panose="020B0604030504040204" pitchFamily="34" charset="0"/>
                <a:hlinkClick r:id="rId3"/>
              </a:rPr>
              <a:t>Alyson.azzara@dot.gov</a:t>
            </a:r>
            <a:endParaRPr lang="en-US" sz="30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defTabSz="914400" fontAlgn="base">
              <a:spcBef>
                <a:spcPct val="0"/>
              </a:spcBef>
              <a:spcAft>
                <a:spcPts val="1200"/>
              </a:spcAft>
            </a:pPr>
            <a:r>
              <a:rPr lang="en-US" sz="3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202-366-1838</a:t>
            </a:r>
            <a:endParaRPr lang="en-US" sz="3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05649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Cont..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dirty="0"/>
              <a:t>Maritime Administration is also charged with maintaining the health of the merchant marine</a:t>
            </a:r>
          </a:p>
          <a:p>
            <a:pPr lvl="1"/>
            <a:r>
              <a:rPr lang="en-US" dirty="0"/>
              <a:t>The agency provides support and information for current mariners, extensive support for educating future mariners, </a:t>
            </a:r>
          </a:p>
          <a:p>
            <a:pPr lvl="1"/>
            <a:endParaRPr lang="en-US" dirty="0"/>
          </a:p>
          <a:p>
            <a:r>
              <a:rPr lang="en-US" dirty="0"/>
              <a:t>M</a:t>
            </a:r>
            <a:r>
              <a:rPr lang="en-US" dirty="0" smtClean="0"/>
              <a:t>aintains </a:t>
            </a:r>
            <a:r>
              <a:rPr lang="en-US" dirty="0"/>
              <a:t>a fleet of cargo ships in reserve to provide surge sea-lift during war and national </a:t>
            </a:r>
            <a:r>
              <a:rPr lang="en-US" dirty="0" smtClean="0"/>
              <a:t>emergencies</a:t>
            </a:r>
          </a:p>
          <a:p>
            <a:endParaRPr lang="en-US" dirty="0" smtClean="0"/>
          </a:p>
          <a:p>
            <a:r>
              <a:rPr lang="en-US" dirty="0"/>
              <a:t>R</a:t>
            </a:r>
            <a:r>
              <a:rPr lang="en-US" dirty="0" smtClean="0"/>
              <a:t>ecently </a:t>
            </a:r>
            <a:r>
              <a:rPr lang="en-US" dirty="0"/>
              <a:t>realigned many of its functions, to revitalize its role as an industry facilitator, and to bring greater focus to the areas of environment and safety.</a:t>
            </a:r>
          </a:p>
          <a:p>
            <a:endParaRPr lang="en-US" dirty="0"/>
          </a:p>
          <a:p>
            <a:endParaRPr lang="en-US" dirty="0"/>
          </a:p>
        </p:txBody>
      </p:sp>
    </p:spTree>
    <p:extLst>
      <p:ext uri="{BB962C8B-B14F-4D97-AF65-F5344CB8AC3E}">
        <p14:creationId xmlns:p14="http://schemas.microsoft.com/office/powerpoint/2010/main" val="2491936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a:xfrm>
            <a:off x="0" y="2130426"/>
            <a:ext cx="9144000" cy="1470025"/>
          </a:xfrm>
        </p:spPr>
        <p:txBody>
          <a:bodyPr>
            <a:normAutofit/>
          </a:bodyPr>
          <a:lstStyle/>
          <a:p>
            <a:pPr eaLnBrk="1" hangingPunct="1">
              <a:defRPr/>
            </a:pPr>
            <a:r>
              <a:rPr lang="en-US" altLang="en-US" b="1" dirty="0" smtClean="0">
                <a:effectLst>
                  <a:outerShdw blurRad="38100" dist="38100" dir="2700000" algn="tl">
                    <a:srgbClr val="000000">
                      <a:alpha val="43137"/>
                    </a:srgbClr>
                  </a:outerShdw>
                </a:effectLst>
              </a:rPr>
              <a:t>NATIONAL DEFENSE</a:t>
            </a:r>
            <a:endParaRPr lang="en-US"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7046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National Defense Reserve Fleet/Ready Reserve Force</a:t>
            </a:r>
          </a:p>
        </p:txBody>
      </p:sp>
      <p:sp>
        <p:nvSpPr>
          <p:cNvPr id="3" name="Content Placeholder 2"/>
          <p:cNvSpPr>
            <a:spLocks noGrp="1"/>
          </p:cNvSpPr>
          <p:nvPr>
            <p:ph idx="1"/>
          </p:nvPr>
        </p:nvSpPr>
        <p:spPr>
          <a:xfrm>
            <a:off x="304800" y="1447800"/>
            <a:ext cx="8382000" cy="4678363"/>
          </a:xfrm>
        </p:spPr>
        <p:txBody>
          <a:bodyPr>
            <a:normAutofit fontScale="92500" lnSpcReduction="20000"/>
          </a:bodyPr>
          <a:lstStyle/>
          <a:p>
            <a:r>
              <a:rPr lang="en-US" sz="2800" dirty="0">
                <a:cs typeface="Helvetica" panose="020B0604020202020204" pitchFamily="34" charset="0"/>
              </a:rPr>
              <a:t>MARAD manages and maintains a fleet of Government-owned vessels in the National Defense Reserve Fleet (NDRF), including 46 vessels in the Ready Reserve Force (RRF). </a:t>
            </a:r>
          </a:p>
          <a:p>
            <a:endParaRPr lang="en-US" sz="2800" dirty="0">
              <a:cs typeface="Helvetica" panose="020B0604020202020204" pitchFamily="34" charset="0"/>
            </a:endParaRPr>
          </a:p>
          <a:p>
            <a:r>
              <a:rPr lang="en-US" sz="2800" dirty="0">
                <a:cs typeface="Helvetica" panose="020B0604020202020204" pitchFamily="34" charset="0"/>
              </a:rPr>
              <a:t>Vessels in the RRF are kept at sites around the country in a reduced operating status (ROS). </a:t>
            </a:r>
          </a:p>
          <a:p>
            <a:endParaRPr lang="en-US" sz="2800" dirty="0">
              <a:cs typeface="Helvetica" panose="020B0604020202020204" pitchFamily="34" charset="0"/>
            </a:endParaRPr>
          </a:p>
          <a:p>
            <a:r>
              <a:rPr lang="en-US" sz="2800" dirty="0">
                <a:cs typeface="Helvetica" panose="020B0604020202020204" pitchFamily="34" charset="0"/>
              </a:rPr>
              <a:t>The RRF provides a ready source of "surge" shipping, available when needed by the Department of Defense’s U.S. Transportation Command (USTRANSCOM), to support rapid deployment of U.S. military forces.</a:t>
            </a:r>
          </a:p>
          <a:p>
            <a:endParaRPr lang="en-US" dirty="0"/>
          </a:p>
        </p:txBody>
      </p:sp>
    </p:spTree>
    <p:extLst>
      <p:ext uri="{BB962C8B-B14F-4D97-AF65-F5344CB8AC3E}">
        <p14:creationId xmlns:p14="http://schemas.microsoft.com/office/powerpoint/2010/main" val="876002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Maritime Security Program</a:t>
            </a:r>
            <a:endParaRPr lang="en-US" sz="3600" dirty="0"/>
          </a:p>
        </p:txBody>
      </p:sp>
      <p:sp>
        <p:nvSpPr>
          <p:cNvPr id="5" name="Content Placeholder 4"/>
          <p:cNvSpPr>
            <a:spLocks noGrp="1"/>
          </p:cNvSpPr>
          <p:nvPr>
            <p:ph idx="1"/>
          </p:nvPr>
        </p:nvSpPr>
        <p:spPr>
          <a:xfrm>
            <a:off x="381000" y="1371600"/>
            <a:ext cx="8305800" cy="4754563"/>
          </a:xfrm>
        </p:spPr>
        <p:txBody>
          <a:bodyPr>
            <a:normAutofit/>
          </a:bodyPr>
          <a:lstStyle/>
          <a:p>
            <a:r>
              <a:rPr lang="en-US" sz="2800" dirty="0">
                <a:cs typeface="Helvetica" panose="020B0604020202020204" pitchFamily="34" charset="0"/>
              </a:rPr>
              <a:t>MSP fleet consists of 60 active, commercially viable, militarily useful, privately-owned vessels. </a:t>
            </a:r>
            <a:endParaRPr lang="en-US" sz="2800" dirty="0">
              <a:cs typeface="Helvetica" panose="020B0604020202020204" pitchFamily="34" charset="0"/>
            </a:endParaRPr>
          </a:p>
          <a:p>
            <a:pPr lvl="1"/>
            <a:r>
              <a:rPr lang="en-US" sz="2400" dirty="0" smtClean="0">
                <a:cs typeface="Helvetica" panose="020B0604020202020204" pitchFamily="34" charset="0"/>
              </a:rPr>
              <a:t>Provides </a:t>
            </a:r>
            <a:r>
              <a:rPr lang="en-US" sz="2400" dirty="0">
                <a:cs typeface="Helvetica" panose="020B0604020202020204" pitchFamily="34" charset="0"/>
              </a:rPr>
              <a:t>assured access to U.S. commercial sealift capability to support DOD. </a:t>
            </a:r>
            <a:endParaRPr lang="en-US" sz="2400" dirty="0">
              <a:cs typeface="Helvetica" panose="020B0604020202020204" pitchFamily="34" charset="0"/>
            </a:endParaRPr>
          </a:p>
          <a:p>
            <a:pPr lvl="1"/>
            <a:r>
              <a:rPr lang="en-US" sz="2400" dirty="0" smtClean="0">
                <a:cs typeface="Helvetica" panose="020B0604020202020204" pitchFamily="34" charset="0"/>
              </a:rPr>
              <a:t>Provides </a:t>
            </a:r>
            <a:r>
              <a:rPr lang="en-US" sz="2400" dirty="0">
                <a:cs typeface="Helvetica" panose="020B0604020202020204" pitchFamily="34" charset="0"/>
              </a:rPr>
              <a:t>access not only to modern vessels and vessel capacity, but also a global intermodal transportation network. </a:t>
            </a:r>
            <a:endParaRPr lang="en-US" sz="2400" dirty="0" smtClean="0">
              <a:cs typeface="Helvetica" panose="020B0604020202020204" pitchFamily="34" charset="0"/>
            </a:endParaRPr>
          </a:p>
          <a:p>
            <a:pPr lvl="1"/>
            <a:r>
              <a:rPr lang="en-US" sz="2400" dirty="0" smtClean="0">
                <a:cs typeface="Helvetica" panose="020B0604020202020204" pitchFamily="34" charset="0"/>
              </a:rPr>
              <a:t>Provides </a:t>
            </a:r>
            <a:r>
              <a:rPr lang="en-US" sz="2400" dirty="0">
                <a:cs typeface="Helvetica" panose="020B0604020202020204" pitchFamily="34" charset="0"/>
              </a:rPr>
              <a:t>employment for 2,400 U.S. citizen merchant mariners needed to crew government-owned vessels</a:t>
            </a:r>
            <a:r>
              <a:rPr lang="en-US" sz="2800" dirty="0">
                <a:cs typeface="Helvetica" panose="020B0604020202020204" pitchFamily="34" charset="0"/>
              </a:rPr>
              <a:t>. </a:t>
            </a:r>
          </a:p>
          <a:p>
            <a:endParaRPr lang="en-US" dirty="0"/>
          </a:p>
        </p:txBody>
      </p:sp>
    </p:spTree>
    <p:extLst>
      <p:ext uri="{BB962C8B-B14F-4D97-AF65-F5344CB8AC3E}">
        <p14:creationId xmlns:p14="http://schemas.microsoft.com/office/powerpoint/2010/main" val="338460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Jones Act</a:t>
            </a:r>
            <a:endParaRPr lang="en-US" dirty="0"/>
          </a:p>
        </p:txBody>
      </p:sp>
      <p:sp>
        <p:nvSpPr>
          <p:cNvPr id="3" name="Content Placeholder 2"/>
          <p:cNvSpPr>
            <a:spLocks noGrp="1"/>
          </p:cNvSpPr>
          <p:nvPr>
            <p:ph idx="1"/>
          </p:nvPr>
        </p:nvSpPr>
        <p:spPr/>
        <p:txBody>
          <a:bodyPr>
            <a:normAutofit fontScale="70000" lnSpcReduction="20000"/>
          </a:bodyPr>
          <a:lstStyle/>
          <a:p>
            <a:r>
              <a:rPr lang="en-US" sz="3100" dirty="0">
                <a:cs typeface="Helvetica" panose="020B0604020202020204" pitchFamily="34" charset="0"/>
              </a:rPr>
              <a:t>The Jones Act (46 U.S.C. § 55102) requires that merchandise being transported by water between U.S. points must travel in U.S.-built and U.S.-citizen owned vessels that are registered in the United States. </a:t>
            </a:r>
          </a:p>
          <a:p>
            <a:endParaRPr lang="en-US" sz="3100" dirty="0">
              <a:cs typeface="Helvetica" panose="020B0604020202020204" pitchFamily="34" charset="0"/>
            </a:endParaRPr>
          </a:p>
          <a:p>
            <a:r>
              <a:rPr lang="en-US" sz="3100" dirty="0">
                <a:cs typeface="Helvetica" panose="020B0604020202020204" pitchFamily="34" charset="0"/>
              </a:rPr>
              <a:t>U.S. Customs and Border Protection (CBP) has direct responsibility for enforcing the Jones Act and the Department of Homeland Security (DHS) may grant waivers of the U.S.-flag requirements only in the interest of national defense.</a:t>
            </a:r>
          </a:p>
          <a:p>
            <a:endParaRPr lang="en-US" sz="3100" dirty="0">
              <a:cs typeface="Helvetica" panose="020B0604020202020204" pitchFamily="34" charset="0"/>
            </a:endParaRPr>
          </a:p>
          <a:p>
            <a:r>
              <a:rPr lang="en-US" sz="3100" dirty="0">
                <a:cs typeface="Helvetica" panose="020B0604020202020204" pitchFamily="34" charset="0"/>
              </a:rPr>
              <a:t>MARAD’s role in the waiver process is to canvass the U.S.-flag domestic shipping market to locate suitable coastwise qualified vessels, and then report the results to CBP. </a:t>
            </a:r>
          </a:p>
          <a:p>
            <a:endParaRPr lang="en-US" dirty="0"/>
          </a:p>
        </p:txBody>
      </p:sp>
    </p:spTree>
    <p:extLst>
      <p:ext uri="{BB962C8B-B14F-4D97-AF65-F5344CB8AC3E}">
        <p14:creationId xmlns:p14="http://schemas.microsoft.com/office/powerpoint/2010/main" val="3815850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Cargo Preference</a:t>
            </a:r>
            <a:endParaRPr lang="en-US" dirty="0"/>
          </a:p>
        </p:txBody>
      </p:sp>
      <p:sp>
        <p:nvSpPr>
          <p:cNvPr id="3" name="Content Placeholder 2"/>
          <p:cNvSpPr>
            <a:spLocks noGrp="1"/>
          </p:cNvSpPr>
          <p:nvPr>
            <p:ph idx="1"/>
          </p:nvPr>
        </p:nvSpPr>
        <p:spPr>
          <a:xfrm>
            <a:off x="457200" y="1371600"/>
            <a:ext cx="8382000" cy="4800600"/>
          </a:xfrm>
        </p:spPr>
        <p:txBody>
          <a:bodyPr>
            <a:normAutofit/>
          </a:bodyPr>
          <a:lstStyle/>
          <a:p>
            <a:r>
              <a:rPr lang="en-US" sz="2000" dirty="0">
                <a:cs typeface="Helvetica" panose="020B0604020202020204" pitchFamily="34" charset="0"/>
              </a:rPr>
              <a:t>The Cargo Preference program office oversees the administration of and compliance with U.S. cargo preference laws and </a:t>
            </a:r>
            <a:r>
              <a:rPr lang="en-US" sz="2000" dirty="0" smtClean="0">
                <a:cs typeface="Helvetica" panose="020B0604020202020204" pitchFamily="34" charset="0"/>
              </a:rPr>
              <a:t>regulations</a:t>
            </a:r>
          </a:p>
          <a:p>
            <a:pPr lvl="1"/>
            <a:r>
              <a:rPr lang="en-US" sz="1800" dirty="0">
                <a:cs typeface="Helvetica" panose="020B0604020202020204" pitchFamily="34" charset="0"/>
              </a:rPr>
              <a:t>R</a:t>
            </a:r>
            <a:r>
              <a:rPr lang="en-US" sz="1800" dirty="0" smtClean="0">
                <a:cs typeface="Helvetica" panose="020B0604020202020204" pitchFamily="34" charset="0"/>
              </a:rPr>
              <a:t>equire </a:t>
            </a:r>
            <a:r>
              <a:rPr lang="en-US" sz="1800" dirty="0">
                <a:cs typeface="Helvetica" panose="020B0604020202020204" pitchFamily="34" charset="0"/>
              </a:rPr>
              <a:t>shippers to use U.S.-flag vessels to transport any government-impelled ocean borne cargoes. </a:t>
            </a:r>
          </a:p>
          <a:p>
            <a:endParaRPr lang="en-US" sz="2000" dirty="0">
              <a:cs typeface="Helvetica" panose="020B0604020202020204" pitchFamily="34" charset="0"/>
            </a:endParaRPr>
          </a:p>
          <a:p>
            <a:r>
              <a:rPr lang="en-US" sz="2000" dirty="0">
                <a:cs typeface="Helvetica" panose="020B0604020202020204" pitchFamily="34" charset="0"/>
              </a:rPr>
              <a:t>Government-impelled cargo is cargo that is moving either as a direct result of Federal Government involvement or indirectly through financial sponsorship of a Federal program or in connection with a guarantee provided by the Federal Government. </a:t>
            </a:r>
          </a:p>
          <a:p>
            <a:endParaRPr lang="en-US" sz="2000" dirty="0">
              <a:cs typeface="Helvetica" panose="020B0604020202020204" pitchFamily="34" charset="0"/>
            </a:endParaRPr>
          </a:p>
          <a:p>
            <a:r>
              <a:rPr lang="en-US" sz="2000" dirty="0">
                <a:cs typeface="Helvetica" panose="020B0604020202020204" pitchFamily="34" charset="0"/>
              </a:rPr>
              <a:t>The purpose of the cargo preference program is to provide a revenue base that will retain and encourage a privately owned and operated U.S.-flag Merchant Marine. </a:t>
            </a:r>
          </a:p>
          <a:p>
            <a:endParaRPr lang="en-US" sz="1200" dirty="0"/>
          </a:p>
        </p:txBody>
      </p:sp>
    </p:spTree>
    <p:extLst>
      <p:ext uri="{BB962C8B-B14F-4D97-AF65-F5344CB8AC3E}">
        <p14:creationId xmlns:p14="http://schemas.microsoft.com/office/powerpoint/2010/main" val="4074422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5526"/>
            <a:ext cx="9144000" cy="1362075"/>
          </a:xfrm>
        </p:spPr>
        <p:txBody>
          <a:bodyPr anchor="ctr">
            <a:noAutofit/>
          </a:bodyPr>
          <a:lstStyle/>
          <a:p>
            <a:pPr algn="ctr"/>
            <a:r>
              <a:rPr lang="en-US" sz="4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Mariner education</a:t>
            </a:r>
            <a:endParaRPr lang="en-US" sz="4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2677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OTTheme1">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ley">
  <a:themeElements>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fontScheme name="Stanl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l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l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l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l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l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l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l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l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l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l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l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l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ley 13">
        <a:dk1>
          <a:srgbClr val="000000"/>
        </a:dk1>
        <a:lt1>
          <a:srgbClr val="FFFFFF"/>
        </a:lt1>
        <a:dk2>
          <a:srgbClr val="000000"/>
        </a:dk2>
        <a:lt2>
          <a:srgbClr val="808080"/>
        </a:lt2>
        <a:accent1>
          <a:srgbClr val="BBE0E3"/>
        </a:accent1>
        <a:accent2>
          <a:srgbClr val="33CC33"/>
        </a:accent2>
        <a:accent3>
          <a:srgbClr val="FFFFFF"/>
        </a:accent3>
        <a:accent4>
          <a:srgbClr val="000000"/>
        </a:accent4>
        <a:accent5>
          <a:srgbClr val="DAEDEF"/>
        </a:accent5>
        <a:accent6>
          <a:srgbClr val="2DB92D"/>
        </a:accent6>
        <a:hlink>
          <a:srgbClr val="FFFF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3511</TotalTime>
  <Words>1754</Words>
  <Application>Microsoft Office PowerPoint</Application>
  <PresentationFormat>On-screen Show (4:3)</PresentationFormat>
  <Paragraphs>192</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1_DOTTheme1</vt:lpstr>
      <vt:lpstr>Stanley</vt:lpstr>
      <vt:lpstr>MARITIME ADMINISTRATION</vt:lpstr>
      <vt:lpstr>MARAD Overview</vt:lpstr>
      <vt:lpstr>Overview Cont..</vt:lpstr>
      <vt:lpstr>NATIONAL DEFENSE</vt:lpstr>
      <vt:lpstr>National Defense Reserve Fleet/Ready Reserve Force</vt:lpstr>
      <vt:lpstr>Maritime Security Program</vt:lpstr>
      <vt:lpstr>Jones Act</vt:lpstr>
      <vt:lpstr>Cargo Preference</vt:lpstr>
      <vt:lpstr>Mariner education</vt:lpstr>
      <vt:lpstr>U.S. Merchant Marine Academy</vt:lpstr>
      <vt:lpstr>State Maritime Academies</vt:lpstr>
      <vt:lpstr>TRANSPORTATION OPERATIONS &amp; PROGRAMS</vt:lpstr>
      <vt:lpstr>Office of International Activities</vt:lpstr>
      <vt:lpstr>Gateways Program</vt:lpstr>
      <vt:lpstr>Gateway Locations</vt:lpstr>
      <vt:lpstr>America’s Marine Highways</vt:lpstr>
      <vt:lpstr>Port Infrastructure Development/Strong Ports</vt:lpstr>
      <vt:lpstr>Small Shipyard Grants</vt:lpstr>
      <vt:lpstr>Title XI Ship Financing</vt:lpstr>
      <vt:lpstr>Maritime Environmental and Technical Assistance</vt:lpstr>
      <vt:lpstr>Intermodal Funding</vt:lpstr>
      <vt:lpstr>Intermodal Funding for Maritime</vt:lpstr>
      <vt:lpstr>MARAD Port Infrastructure Development</vt:lpstr>
      <vt:lpstr>Questions?</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ed.strocko</dc:creator>
  <cp:lastModifiedBy>USDOT_User</cp:lastModifiedBy>
  <cp:revision>208</cp:revision>
  <cp:lastPrinted>2016-09-12T20:43:46Z</cp:lastPrinted>
  <dcterms:created xsi:type="dcterms:W3CDTF">2013-03-01T20:17:38Z</dcterms:created>
  <dcterms:modified xsi:type="dcterms:W3CDTF">2016-09-12T20:49:45Z</dcterms:modified>
</cp:coreProperties>
</file>