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74" r:id="rId2"/>
    <p:sldId id="376" r:id="rId3"/>
    <p:sldId id="285" r:id="rId4"/>
    <p:sldId id="378" r:id="rId5"/>
    <p:sldId id="340" r:id="rId6"/>
    <p:sldId id="341" r:id="rId7"/>
    <p:sldId id="342" r:id="rId8"/>
    <p:sldId id="364" r:id="rId9"/>
    <p:sldId id="363" r:id="rId10"/>
    <p:sldId id="331" r:id="rId11"/>
    <p:sldId id="377" r:id="rId12"/>
    <p:sldId id="375" r:id="rId13"/>
  </p:sldIdLst>
  <p:sldSz cx="9144000" cy="6858000" type="screen4x3"/>
  <p:notesSz cx="7007225" cy="9293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FA589D-4FCE-43E7-BAC2-6A2BD2858A6E}">
          <p14:sldIdLst>
            <p14:sldId id="374"/>
            <p14:sldId id="376"/>
            <p14:sldId id="285"/>
            <p14:sldId id="378"/>
            <p14:sldId id="340"/>
            <p14:sldId id="341"/>
            <p14:sldId id="342"/>
            <p14:sldId id="364"/>
            <p14:sldId id="363"/>
            <p14:sldId id="331"/>
            <p14:sldId id="377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88054" autoAdjust="0"/>
  </p:normalViewPr>
  <p:slideViewPr>
    <p:cSldViewPr>
      <p:cViewPr varScale="1">
        <p:scale>
          <a:sx n="69" d="100"/>
          <a:sy n="69" d="100"/>
        </p:scale>
        <p:origin x="49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9856" y="1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3CA7ADDD-F8E8-417D-B698-24609D969D6E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7298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9856" y="8827298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0DF41BB3-C42B-4FF1-9EA6-E1D29A4F3E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0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856" y="1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F3195A5A-5F70-46BA-BB76-DAF485F72F8B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63" y="4413649"/>
            <a:ext cx="5606100" cy="4182268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7298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856" y="8827298"/>
            <a:ext cx="3035770" cy="464344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D0D34CC0-04A6-41DC-9F7C-8B1BEC98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5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 err="1" smtClean="0"/>
              <a:t>enti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4CC0-04A6-41DC-9F7C-8B1BEC985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18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C6B1DB-7001-4507-A5A3-8B03C51F1A99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3BC551-5703-4395-93F8-78B1464963B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47799"/>
          </a:xfrm>
        </p:spPr>
        <p:txBody>
          <a:bodyPr/>
          <a:lstStyle/>
          <a:p>
            <a:r>
              <a:rPr lang="en-US" dirty="0" smtClean="0"/>
              <a:t>TTP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97180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TTSGP Meeting</a:t>
            </a:r>
          </a:p>
          <a:p>
            <a:r>
              <a:rPr lang="en-US" sz="1800" dirty="0" smtClean="0"/>
              <a:t>Sterling, VA </a:t>
            </a:r>
          </a:p>
          <a:p>
            <a:endParaRPr lang="en-US" sz="1800" dirty="0" smtClean="0"/>
          </a:p>
          <a:p>
            <a:r>
              <a:rPr lang="en-US" sz="1800" dirty="0" smtClean="0"/>
              <a:t>August 17,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02920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From 2013 through 2015:</a:t>
            </a:r>
          </a:p>
          <a:p>
            <a:pPr lvl="1"/>
            <a:r>
              <a:rPr lang="en-US" dirty="0" smtClean="0"/>
              <a:t>Discretionary Program</a:t>
            </a:r>
          </a:p>
          <a:p>
            <a:pPr lvl="1"/>
            <a:r>
              <a:rPr lang="en-US" dirty="0" smtClean="0"/>
              <a:t>Funds made available thru NOFA</a:t>
            </a:r>
          </a:p>
          <a:p>
            <a:pPr lvl="1"/>
            <a:r>
              <a:rPr lang="en-US" dirty="0" smtClean="0"/>
              <a:t>$25.5 million provided for 377 projects</a:t>
            </a:r>
            <a:endParaRPr lang="en-US" dirty="0"/>
          </a:p>
          <a:p>
            <a:pPr lvl="1"/>
            <a:r>
              <a:rPr lang="en-US" dirty="0" smtClean="0"/>
              <a:t>60</a:t>
            </a:r>
            <a:r>
              <a:rPr lang="en-US" dirty="0"/>
              <a:t>% of tribes have been funded for developing a safety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TTP Safety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3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02920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Started with TEA-21:</a:t>
            </a:r>
          </a:p>
          <a:p>
            <a:pPr lvl="1"/>
            <a:r>
              <a:rPr lang="en-US" dirty="0" smtClean="0"/>
              <a:t>To address safety and other issues for existing functionally obsolete or structurally deficient bridges</a:t>
            </a:r>
          </a:p>
          <a:p>
            <a:pPr lvl="1"/>
            <a:r>
              <a:rPr lang="en-US" dirty="0" smtClean="0"/>
              <a:t>Projects are ranked by sufficiency rating</a:t>
            </a:r>
          </a:p>
          <a:p>
            <a:pPr lvl="1"/>
            <a:r>
              <a:rPr lang="en-US" dirty="0" smtClean="0"/>
              <a:t>Funds distributed quarterly</a:t>
            </a:r>
          </a:p>
          <a:p>
            <a:pPr lvl="1"/>
            <a:r>
              <a:rPr lang="en-US" dirty="0" smtClean="0"/>
              <a:t>Funding set aside was just increased from 2% to 3%</a:t>
            </a:r>
          </a:p>
          <a:p>
            <a:pPr lvl="2"/>
            <a:r>
              <a:rPr lang="en-US" dirty="0" smtClean="0"/>
              <a:t>$13.2 million</a:t>
            </a:r>
          </a:p>
          <a:p>
            <a:pPr lvl="2"/>
            <a:r>
              <a:rPr lang="en-US" dirty="0" smtClean="0"/>
              <a:t>Funded 65 projects $26.5 million in MAP-21(last 3 years) </a:t>
            </a:r>
          </a:p>
          <a:p>
            <a:pPr lvl="1"/>
            <a:r>
              <a:rPr lang="en-US" dirty="0" smtClean="0"/>
              <a:t>23 USC 661 is current regulation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TTP Bridge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5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in accordance with ISDEAA</a:t>
            </a:r>
          </a:p>
          <a:p>
            <a:r>
              <a:rPr lang="en-US" dirty="0" smtClean="0"/>
              <a:t>4 Tribes signed agreements in 2006</a:t>
            </a:r>
          </a:p>
          <a:p>
            <a:r>
              <a:rPr lang="en-US" dirty="0" smtClean="0"/>
              <a:t>Approx. 130 Tribes work through these agreements today. ($165 million)</a:t>
            </a:r>
          </a:p>
          <a:p>
            <a:r>
              <a:rPr lang="en-US" dirty="0" smtClean="0"/>
              <a:t>Program Agreement is included in Tab </a:t>
            </a:r>
            <a:r>
              <a:rPr lang="en-US" dirty="0" smtClean="0"/>
              <a:t>7</a:t>
            </a:r>
          </a:p>
          <a:p>
            <a:r>
              <a:rPr lang="en-US" dirty="0" smtClean="0"/>
              <a:t>Can also provide </a:t>
            </a:r>
            <a:r>
              <a:rPr lang="en-US" smtClean="0"/>
              <a:t>funding through 202(a)(9)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FHWA Program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4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80549"/>
            <a:ext cx="8229600" cy="4525963"/>
          </a:xfrm>
        </p:spPr>
        <p:txBody>
          <a:bodyPr/>
          <a:lstStyle/>
          <a:p>
            <a:r>
              <a:rPr lang="en-US" dirty="0" smtClean="0"/>
              <a:t>Purpose: To provide safe and appropriate access to tribal lands and facilities </a:t>
            </a:r>
          </a:p>
          <a:p>
            <a:pPr lvl="1"/>
            <a:r>
              <a:rPr lang="en-US" dirty="0" smtClean="0"/>
              <a:t>transportation </a:t>
            </a:r>
            <a:r>
              <a:rPr lang="en-US" dirty="0"/>
              <a:t>planning, research, maintenance, engineering, rehabilitation, restoration, construction, and reconstruction of tribal transportation facilities; </a:t>
            </a:r>
            <a:endParaRPr lang="en-US" dirty="0" smtClean="0"/>
          </a:p>
          <a:p>
            <a:pPr lvl="1"/>
            <a:r>
              <a:rPr lang="en-US" dirty="0" smtClean="0"/>
              <a:t>23 USC 202(a)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TTP </a:t>
            </a:r>
            <a:endParaRPr lang="en-US" dirty="0" smtClean="0"/>
          </a:p>
          <a:p>
            <a:pPr lvl="1"/>
            <a:r>
              <a:rPr lang="en-US" dirty="0" smtClean="0"/>
              <a:t>23 USC 202</a:t>
            </a:r>
          </a:p>
          <a:p>
            <a:pPr lvl="1"/>
            <a:r>
              <a:rPr lang="en-US" dirty="0" smtClean="0"/>
              <a:t>25 CFR 170</a:t>
            </a:r>
            <a:endParaRPr lang="en-US" dirty="0"/>
          </a:p>
          <a:p>
            <a:pPr lvl="1"/>
            <a:r>
              <a:rPr lang="en-US" dirty="0" smtClean="0"/>
              <a:t>Negotiated Rulemaking Committee in TEA-21</a:t>
            </a:r>
          </a:p>
          <a:p>
            <a:pPr lvl="2"/>
            <a:r>
              <a:rPr lang="en-US" dirty="0" smtClean="0"/>
              <a:t>Developed 25 CFR 170</a:t>
            </a:r>
          </a:p>
          <a:p>
            <a:pPr lvl="2"/>
            <a:r>
              <a:rPr lang="en-US" dirty="0" smtClean="0"/>
              <a:t>Contained funding formula</a:t>
            </a:r>
          </a:p>
          <a:p>
            <a:pPr lvl="1"/>
            <a:r>
              <a:rPr lang="en-US" dirty="0" smtClean="0"/>
              <a:t>MAP-21 changed formula</a:t>
            </a:r>
          </a:p>
          <a:p>
            <a:pPr lvl="2"/>
            <a:r>
              <a:rPr lang="en-US" dirty="0" smtClean="0"/>
              <a:t>Name: IRR to TTP</a:t>
            </a:r>
          </a:p>
          <a:p>
            <a:pPr lvl="2"/>
            <a:r>
              <a:rPr lang="en-US" dirty="0" smtClean="0"/>
              <a:t>Funding formula: Statutory formula.</a:t>
            </a:r>
          </a:p>
          <a:p>
            <a:pPr lvl="3"/>
            <a:r>
              <a:rPr lang="en-US" dirty="0" smtClean="0"/>
              <a:t>Included a 4 yr. transition into new formula.</a:t>
            </a:r>
            <a:endParaRPr lang="en-US" dirty="0"/>
          </a:p>
          <a:p>
            <a:pPr lvl="1"/>
            <a:r>
              <a:rPr lang="en-US" dirty="0" smtClean="0"/>
              <a:t>MAP-21 added new set aside and new percentages (further changed in FAST Act):</a:t>
            </a:r>
          </a:p>
          <a:p>
            <a:pPr lvl="2"/>
            <a:r>
              <a:rPr lang="en-US" dirty="0" smtClean="0"/>
              <a:t>2% Safety</a:t>
            </a:r>
          </a:p>
          <a:p>
            <a:pPr lvl="2"/>
            <a:r>
              <a:rPr lang="en-US" dirty="0" smtClean="0"/>
              <a:t>2% Planning</a:t>
            </a:r>
          </a:p>
          <a:p>
            <a:pPr lvl="2"/>
            <a:r>
              <a:rPr lang="en-US" dirty="0" smtClean="0"/>
              <a:t>3% Bridge; and</a:t>
            </a:r>
          </a:p>
          <a:p>
            <a:pPr lvl="2"/>
            <a:r>
              <a:rPr lang="en-US" dirty="0" smtClean="0"/>
              <a:t>5% PM&amp;O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03" y="857250"/>
            <a:ext cx="7337994" cy="520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7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Fixing America’s Surface Transportation Act</a:t>
            </a:r>
          </a:p>
          <a:p>
            <a:r>
              <a:rPr lang="en-US" dirty="0" smtClean="0"/>
              <a:t>5 year Highway Bill (FY16 – FY20)</a:t>
            </a:r>
          </a:p>
          <a:p>
            <a:r>
              <a:rPr lang="en-US" dirty="0" smtClean="0"/>
              <a:t>Signed by President on December 4, 2015</a:t>
            </a:r>
          </a:p>
          <a:p>
            <a:pPr lvl="1"/>
            <a:r>
              <a:rPr lang="en-US" dirty="0" smtClean="0"/>
              <a:t>Effective Date of October 1, 2015</a:t>
            </a:r>
          </a:p>
          <a:p>
            <a:r>
              <a:rPr lang="en-US" dirty="0" smtClean="0"/>
              <a:t>Tribal Transportation Program (TTP) Funding</a:t>
            </a:r>
          </a:p>
          <a:p>
            <a:pPr lvl="1"/>
            <a:r>
              <a:rPr lang="en-US" dirty="0" smtClean="0"/>
              <a:t>FY16 - $465 Million</a:t>
            </a:r>
          </a:p>
          <a:p>
            <a:pPr lvl="1"/>
            <a:r>
              <a:rPr lang="en-US" dirty="0" smtClean="0"/>
              <a:t>FY17 - $475 Million</a:t>
            </a:r>
          </a:p>
          <a:p>
            <a:pPr lvl="1"/>
            <a:r>
              <a:rPr lang="en-US" dirty="0" smtClean="0"/>
              <a:t>FY18 - $485 Million</a:t>
            </a:r>
          </a:p>
          <a:p>
            <a:pPr lvl="1"/>
            <a:r>
              <a:rPr lang="en-US" dirty="0" smtClean="0"/>
              <a:t>FY19 - $495 Million</a:t>
            </a:r>
          </a:p>
          <a:p>
            <a:pPr lvl="1"/>
            <a:r>
              <a:rPr lang="en-US" dirty="0" smtClean="0"/>
              <a:t>FY20 - $505 Million</a:t>
            </a:r>
          </a:p>
          <a:p>
            <a:pPr lvl="1"/>
            <a:r>
              <a:rPr lang="en-US" b="1" dirty="0" smtClean="0"/>
              <a:t>TOTAL - $2.425 Billion </a:t>
            </a:r>
            <a:r>
              <a:rPr lang="en-US" b="1" dirty="0"/>
              <a:t>over 5 </a:t>
            </a:r>
            <a:r>
              <a:rPr lang="en-US" b="1" dirty="0" smtClean="0"/>
              <a:t>years</a:t>
            </a:r>
          </a:p>
          <a:p>
            <a:pPr lvl="2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8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New 23 USC 201(c)(6)(C) – TRIBAL DATA COLLECTION</a:t>
            </a:r>
          </a:p>
          <a:p>
            <a:pPr lvl="1"/>
            <a:r>
              <a:rPr lang="en-US" u="sng" dirty="0"/>
              <a:t>Any </a:t>
            </a:r>
            <a:r>
              <a:rPr lang="en-US" u="sng" dirty="0" smtClean="0"/>
              <a:t>entity</a:t>
            </a:r>
            <a:r>
              <a:rPr lang="en-US" dirty="0" smtClean="0"/>
              <a:t> (Tribe, BIA, FHWA, etc.) that carries out </a:t>
            </a:r>
            <a:r>
              <a:rPr lang="en-US" dirty="0"/>
              <a:t>a project under TTP </a:t>
            </a:r>
            <a:r>
              <a:rPr lang="en-US" dirty="0" smtClean="0"/>
              <a:t>during a fiscal year shall submit data to the </a:t>
            </a:r>
            <a:r>
              <a:rPr lang="en-US" dirty="0"/>
              <a:t>Secretaries of DOT and </a:t>
            </a:r>
            <a:r>
              <a:rPr lang="en-US" dirty="0" smtClean="0"/>
              <a:t>DOI so that a report can be generated by December 31 of each year. The submitted data will:</a:t>
            </a:r>
          </a:p>
          <a:p>
            <a:pPr lvl="2"/>
            <a:r>
              <a:rPr lang="en-US" dirty="0" smtClean="0"/>
              <a:t>Contain the names of all projects and activities carried out and include;</a:t>
            </a:r>
          </a:p>
          <a:p>
            <a:pPr lvl="3"/>
            <a:r>
              <a:rPr lang="en-US" dirty="0" smtClean="0"/>
              <a:t>A description of each;</a:t>
            </a:r>
          </a:p>
          <a:p>
            <a:pPr lvl="3"/>
            <a:r>
              <a:rPr lang="en-US" dirty="0" smtClean="0"/>
              <a:t>The current status;</a:t>
            </a:r>
          </a:p>
          <a:p>
            <a:pPr lvl="3"/>
            <a:r>
              <a:rPr lang="en-US" dirty="0" smtClean="0"/>
              <a:t>The obligations and expenditures; and</a:t>
            </a:r>
          </a:p>
          <a:p>
            <a:pPr lvl="3"/>
            <a:r>
              <a:rPr lang="en-US" dirty="0" smtClean="0"/>
              <a:t>The </a:t>
            </a:r>
            <a:r>
              <a:rPr lang="en-US" dirty="0"/>
              <a:t>number of jobs created and the number of jobs </a:t>
            </a:r>
            <a:r>
              <a:rPr lang="en-US" dirty="0" smtClean="0"/>
              <a:t>retained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FAST ACT – EOY TTP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02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FHWA and BIADOT have developed an on-line  reporting mechanism thru OMB-MAX.  </a:t>
            </a:r>
          </a:p>
          <a:p>
            <a:pPr lvl="1"/>
            <a:r>
              <a:rPr lang="en-US" dirty="0" smtClean="0"/>
              <a:t>Easy internet access for all entities</a:t>
            </a:r>
          </a:p>
          <a:p>
            <a:pPr lvl="1"/>
            <a:r>
              <a:rPr lang="en-US" dirty="0" smtClean="0"/>
              <a:t>Provides a TTP Annual report that is data-driven</a:t>
            </a:r>
          </a:p>
          <a:p>
            <a:r>
              <a:rPr lang="en-US" dirty="0" smtClean="0"/>
              <a:t>System will be ready for data submittal on Oct. 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FAST Act – EOY TTP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0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Sec. 1117</a:t>
            </a:r>
          </a:p>
          <a:p>
            <a:r>
              <a:rPr lang="en-US" b="1" dirty="0" smtClean="0"/>
              <a:t>REPORT TO CONGRESS ON TRIBAL GOVERNMENT TRANSPORTATION SAFETY DATA</a:t>
            </a:r>
          </a:p>
          <a:p>
            <a:pPr lvl="1"/>
            <a:r>
              <a:rPr lang="en-US" dirty="0" smtClean="0"/>
              <a:t>Due December </a:t>
            </a:r>
            <a:r>
              <a:rPr lang="en-US" b="1" dirty="0" smtClean="0"/>
              <a:t>2016</a:t>
            </a:r>
          </a:p>
          <a:p>
            <a:pPr lvl="2"/>
            <a:r>
              <a:rPr lang="en-US" dirty="0" smtClean="0"/>
              <a:t>Developed after consultation from the Secretaries of the Interior and Health </a:t>
            </a:r>
            <a:r>
              <a:rPr lang="en-US" dirty="0"/>
              <a:t>and Human </a:t>
            </a:r>
            <a:r>
              <a:rPr lang="en-US" dirty="0" smtClean="0"/>
              <a:t>Services, as well as the </a:t>
            </a:r>
            <a:r>
              <a:rPr lang="en-US" dirty="0"/>
              <a:t>Attorney General, and Indian </a:t>
            </a:r>
            <a:r>
              <a:rPr lang="en-US" dirty="0" smtClean="0"/>
              <a:t>tribes.</a:t>
            </a:r>
          </a:p>
          <a:p>
            <a:pPr lvl="2"/>
            <a:r>
              <a:rPr lang="en-US" dirty="0" smtClean="0"/>
              <a:t>Describes the </a:t>
            </a:r>
            <a:r>
              <a:rPr lang="en-US" dirty="0"/>
              <a:t>quality of transportation safety data </a:t>
            </a:r>
            <a:r>
              <a:rPr lang="en-US" dirty="0" smtClean="0"/>
              <a:t>being collected </a:t>
            </a:r>
            <a:r>
              <a:rPr lang="en-US" dirty="0"/>
              <a:t>by States, counties, and Indian </a:t>
            </a:r>
            <a:r>
              <a:rPr lang="en-US" dirty="0" smtClean="0"/>
              <a:t>tribes.</a:t>
            </a:r>
          </a:p>
          <a:p>
            <a:pPr lvl="3"/>
            <a:r>
              <a:rPr lang="en-US" dirty="0" smtClean="0"/>
              <a:t>Quality </a:t>
            </a:r>
          </a:p>
          <a:p>
            <a:pPr lvl="3"/>
            <a:r>
              <a:rPr lang="en-US" dirty="0" smtClean="0"/>
              <a:t>Areas of improvement</a:t>
            </a:r>
          </a:p>
          <a:p>
            <a:pPr lvl="3"/>
            <a:r>
              <a:rPr lang="en-US" dirty="0" smtClean="0"/>
              <a:t>Available funding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Safety Data Congressional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300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Carried out data </a:t>
            </a:r>
            <a:r>
              <a:rPr lang="en-US" dirty="0"/>
              <a:t>collection from </a:t>
            </a:r>
            <a:r>
              <a:rPr lang="en-US" dirty="0" smtClean="0"/>
              <a:t>Tribes, States, Tribal </a:t>
            </a:r>
            <a:r>
              <a:rPr lang="en-US" dirty="0"/>
              <a:t>Law Enforcement &amp; Transportation </a:t>
            </a:r>
            <a:r>
              <a:rPr lang="en-US" dirty="0" smtClean="0"/>
              <a:t>Planners through an online survey and through email.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FAST  Section 1117b: </a:t>
            </a:r>
            <a:r>
              <a:rPr lang="en-US" dirty="0" smtClean="0"/>
              <a:t>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70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4541</TotalTime>
  <Words>591</Words>
  <Application>Microsoft Office PowerPoint</Application>
  <PresentationFormat>On-screen Show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TTP Update</vt:lpstr>
      <vt:lpstr>TTP</vt:lpstr>
      <vt:lpstr>TTP</vt:lpstr>
      <vt:lpstr>PowerPoint Presentation</vt:lpstr>
      <vt:lpstr>FAST Act</vt:lpstr>
      <vt:lpstr>FAST ACT – EOY TTP Data Report</vt:lpstr>
      <vt:lpstr>FAST Act – EOY TTP Data Report</vt:lpstr>
      <vt:lpstr>Safety Data Congressional Reports</vt:lpstr>
      <vt:lpstr>FAST  Section 1117b: (cont)</vt:lpstr>
      <vt:lpstr>TTP Safety Program</vt:lpstr>
      <vt:lpstr>TTP Bridge Program</vt:lpstr>
      <vt:lpstr>FHWA Program Agreements</vt:lpstr>
    </vt:vector>
  </TitlesOfParts>
  <Company>DOT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FLH Report</dc:title>
  <dc:creator>USDOT_User</dc:creator>
  <cp:lastModifiedBy>Sparrow, Robert (FHWA)</cp:lastModifiedBy>
  <cp:revision>304</cp:revision>
  <cp:lastPrinted>2016-06-23T18:37:01Z</cp:lastPrinted>
  <dcterms:created xsi:type="dcterms:W3CDTF">2014-07-14T16:16:00Z</dcterms:created>
  <dcterms:modified xsi:type="dcterms:W3CDTF">2016-08-17T13:09:13Z</dcterms:modified>
</cp:coreProperties>
</file>