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4"/>
    <p:sldMasterId id="2147483816" r:id="rId5"/>
  </p:sldMasterIdLst>
  <p:notesMasterIdLst>
    <p:notesMasterId r:id="rId22"/>
  </p:notesMasterIdLst>
  <p:handoutMasterIdLst>
    <p:handoutMasterId r:id="rId23"/>
  </p:handoutMasterIdLst>
  <p:sldIdLst>
    <p:sldId id="311" r:id="rId6"/>
    <p:sldId id="313" r:id="rId7"/>
    <p:sldId id="310" r:id="rId8"/>
    <p:sldId id="315" r:id="rId9"/>
    <p:sldId id="317" r:id="rId10"/>
    <p:sldId id="319" r:id="rId11"/>
    <p:sldId id="320" r:id="rId12"/>
    <p:sldId id="321" r:id="rId13"/>
    <p:sldId id="323" r:id="rId14"/>
    <p:sldId id="333" r:id="rId15"/>
    <p:sldId id="338" r:id="rId16"/>
    <p:sldId id="335" r:id="rId17"/>
    <p:sldId id="336" r:id="rId18"/>
    <p:sldId id="337" r:id="rId19"/>
    <p:sldId id="332" r:id="rId20"/>
    <p:sldId id="273" r:id="rId21"/>
  </p:sldIdLst>
  <p:sldSz cx="9144000" cy="6858000" type="screen4x3"/>
  <p:notesSz cx="7010400" cy="92233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B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05" autoAdjust="0"/>
    <p:restoredTop sz="88200" autoAdjust="0"/>
  </p:normalViewPr>
  <p:slideViewPr>
    <p:cSldViewPr snapToGrid="0" snapToObjects="1">
      <p:cViewPr varScale="1">
        <p:scale>
          <a:sx n="97" d="100"/>
          <a:sy n="97" d="100"/>
        </p:scale>
        <p:origin x="1016"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8" d="100"/>
          <a:sy n="88" d="100"/>
        </p:scale>
        <p:origin x="-3780" y="-102"/>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169"/>
          </a:xfrm>
          <a:prstGeom prst="rect">
            <a:avLst/>
          </a:prstGeom>
        </p:spPr>
        <p:txBody>
          <a:bodyPr vert="horz" lIns="92757" tIns="46378" rIns="92757" bIns="46378" rtlCol="0"/>
          <a:lstStyle>
            <a:lvl1pPr algn="r">
              <a:defRPr sz="1200"/>
            </a:lvl1pPr>
          </a:lstStyle>
          <a:p>
            <a:fld id="{1DC33813-86A8-492A-AE12-98AAEACF43FF}" type="datetimeFigureOut">
              <a:rPr lang="en-US" smtClean="0"/>
              <a:pPr/>
              <a:t>8/16/2016</a:t>
            </a:fld>
            <a:endParaRPr lang="en-US"/>
          </a:p>
        </p:txBody>
      </p:sp>
      <p:sp>
        <p:nvSpPr>
          <p:cNvPr id="4" name="Footer Placeholder 3"/>
          <p:cNvSpPr>
            <a:spLocks noGrp="1"/>
          </p:cNvSpPr>
          <p:nvPr>
            <p:ph type="ftr" sz="quarter" idx="2"/>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60605"/>
            <a:ext cx="3037840" cy="461169"/>
          </a:xfrm>
          <a:prstGeom prst="rect">
            <a:avLst/>
          </a:prstGeom>
        </p:spPr>
        <p:txBody>
          <a:bodyPr vert="horz" lIns="92757" tIns="46378" rIns="92757" bIns="46378" rtlCol="0" anchor="b"/>
          <a:lstStyle>
            <a:lvl1pPr algn="r">
              <a:defRPr sz="1200"/>
            </a:lvl1pPr>
          </a:lstStyle>
          <a:p>
            <a:fld id="{32BDEEE6-70E4-425C-905B-2A4AC3985FF0}" type="slidenum">
              <a:rPr lang="en-US" smtClean="0"/>
              <a:pPr/>
              <a:t>‹#›</a:t>
            </a:fld>
            <a:endParaRPr lang="en-US"/>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C212F185-B6B5-4E3A-AD87-2FF3BCD19979}" type="datetimeFigureOut">
              <a:rPr lang="en-US" smtClean="0"/>
              <a:pPr/>
              <a:t>8/16/2016</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74FDF521-A8C0-47CF-B688-3383CB252F15}" type="slidenum">
              <a:rPr lang="en-US" smtClean="0"/>
              <a:pPr/>
              <a:t>‹#›</a:t>
            </a:fld>
            <a:endParaRPr lang="en-US"/>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1</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2205247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10</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1581677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11</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2760353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12</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3092499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13</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3140631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14</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1193668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15</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400007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val="90819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2</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436529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3</a:t>
            </a:fld>
            <a:endParaRPr lang="en-US" dirty="0"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dirty="0" smtClean="0">
              <a:ea typeface="Geneva"/>
              <a:cs typeface="Geneva"/>
            </a:endParaRPr>
          </a:p>
        </p:txBody>
      </p:sp>
    </p:spTree>
    <p:extLst>
      <p:ext uri="{BB962C8B-B14F-4D97-AF65-F5344CB8AC3E}">
        <p14:creationId xmlns:p14="http://schemas.microsoft.com/office/powerpoint/2010/main" val="344171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4</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47988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5</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341269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6</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3988624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7</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221577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solidFill>
                  <a:prstClr val="black"/>
                </a:solidFill>
                <a:cs typeface="Geneva"/>
              </a:rPr>
              <a:pPr/>
              <a:t>8</a:t>
            </a:fld>
            <a:endParaRPr lang="en-US" smtClean="0">
              <a:solidFill>
                <a:prstClr val="black"/>
              </a:solidFill>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2283669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2D26F5B5-67C2-40A1-8BF8-2045C4D407CF}" type="slidenum">
              <a:rPr lang="en-US" smtClean="0">
                <a:ea typeface="Geneva"/>
                <a:cs typeface="Geneva"/>
              </a:rPr>
              <a:pPr/>
              <a:t>9</a:t>
            </a:fld>
            <a:endParaRPr lang="en-US" smtClean="0">
              <a:ea typeface="Geneva"/>
              <a:cs typeface="Geneva"/>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extLst>
      <p:ext uri="{BB962C8B-B14F-4D97-AF65-F5344CB8AC3E}">
        <p14:creationId xmlns:p14="http://schemas.microsoft.com/office/powerpoint/2010/main" val="3209178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0F653B6-08FE-4B41-A023-E82E82F3FEA0}" type="datetimeFigureOut">
              <a:rPr lang="en-US">
                <a:solidFill>
                  <a:prstClr val="black">
                    <a:tint val="75000"/>
                  </a:prstClr>
                </a:solidFill>
              </a:rPr>
              <a:pPr>
                <a:def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190D009-81FF-430A-9111-5A0313B6B77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5809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5C18DB-6716-4CFF-925E-E8C3B57C3172}" type="datetimeFigureOut">
              <a:rPr lang="en-US">
                <a:solidFill>
                  <a:prstClr val="black">
                    <a:tint val="75000"/>
                  </a:prstClr>
                </a:solidFill>
              </a:rPr>
              <a:pPr>
                <a:def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5F80935-ED2F-41F2-846C-54AFFC2037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0406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18E7CFB-8E9B-4C7F-B2D4-92900AB1B600}" type="datetimeFigureOut">
              <a:rPr lang="en-US">
                <a:solidFill>
                  <a:prstClr val="black">
                    <a:tint val="75000"/>
                  </a:prstClr>
                </a:solidFill>
              </a:rPr>
              <a:pPr>
                <a:def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D6D2AFC-E520-4534-92DD-1F64E2BC6C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3878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7088984-E656-4513-AF26-0E32C9FEFF0C}" type="datetimeFigureOut">
              <a:rPr lang="en-US">
                <a:solidFill>
                  <a:prstClr val="black">
                    <a:tint val="75000"/>
                  </a:prstClr>
                </a:solidFill>
              </a:rPr>
              <a:pPr>
                <a:defRPr/>
              </a:pPr>
              <a:t>8/16/2016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A1E361B-7EED-409F-8DCE-F40DCE52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45940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60E9E91-8708-4033-81CF-69888F76E37C}" type="datetimeFigureOut">
              <a:rPr lang="en-US">
                <a:solidFill>
                  <a:prstClr val="black">
                    <a:tint val="75000"/>
                  </a:prstClr>
                </a:solidFill>
              </a:rPr>
              <a:pPr>
                <a:defRPr/>
              </a:pPr>
              <a:t>8/16/2016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5029A17-B554-4A84-AA62-D2A861291C4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86232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B959604-E034-45A2-BFF4-585700DA0939}" type="datetimeFigureOut">
              <a:rPr lang="en-US">
                <a:solidFill>
                  <a:prstClr val="black">
                    <a:tint val="75000"/>
                  </a:prstClr>
                </a:solidFill>
              </a:rPr>
              <a:pPr>
                <a:defRPr/>
              </a:pPr>
              <a:t>8/16/2016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5EF2A7B0-7632-4678-BF61-772263B0048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86229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3EC586-5A0E-43C2-8FBA-DBA66B13645F}" type="datetimeFigureOut">
              <a:rPr lang="en-US">
                <a:solidFill>
                  <a:prstClr val="black">
                    <a:tint val="75000"/>
                  </a:prstClr>
                </a:solidFill>
              </a:rPr>
              <a:pPr>
                <a:defRPr/>
              </a:pPr>
              <a:t>8/16/2016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F2E9209-E444-4694-9F9B-DF6E230D8DE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58368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48765B-2757-4C65-9ED2-4E77D40B27DC}" type="datetimeFigureOut">
              <a:rPr lang="en-US">
                <a:solidFill>
                  <a:prstClr val="black">
                    <a:tint val="75000"/>
                  </a:prstClr>
                </a:solidFill>
              </a:rPr>
              <a:pPr>
                <a:defRPr/>
              </a:pPr>
              <a:t>8/16/2016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FA24724-B9E3-4031-A31B-EF08A9B65B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2343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80B854-5577-4523-A666-3822274AE2AB}" type="datetimeFigureOut">
              <a:rPr lang="en-US">
                <a:solidFill>
                  <a:prstClr val="black">
                    <a:tint val="75000"/>
                  </a:prstClr>
                </a:solidFill>
              </a:rPr>
              <a:pPr>
                <a:defRPr/>
              </a:pPr>
              <a:t>8/16/2016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1C75F27-082E-4E32-8D24-9A322DDD70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25929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6237C41-94C4-46CB-B171-F5212271AD2C}" type="datetimeFigureOut">
              <a:rPr lang="en-US">
                <a:solidFill>
                  <a:prstClr val="black">
                    <a:tint val="75000"/>
                  </a:prstClr>
                </a:solidFill>
              </a:rPr>
              <a:pPr>
                <a:def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8FC353-472A-4A5B-940B-EB7609F103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4070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7F4B59-FFB7-4BF0-A464-D5BEBBA6453A}" type="datetimeFigureOut">
              <a:rPr lang="en-US">
                <a:solidFill>
                  <a:prstClr val="black">
                    <a:tint val="75000"/>
                  </a:prstClr>
                </a:solidFill>
              </a:rPr>
              <a:pPr>
                <a:defRPr/>
              </a:pPr>
              <a:t>8/16/2016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7083B0D-7195-41D5-ACB5-E482A88F88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6725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672669A-CF05-4FBA-9A1A-547AF68E1227}" type="datetimeFigureOut">
              <a:rPr lang="en-US">
                <a:solidFill>
                  <a:prstClr val="black">
                    <a:tint val="75000"/>
                  </a:prstClr>
                </a:solidFill>
              </a:rPr>
              <a:pPr>
                <a:defRPr/>
              </a:pPr>
              <a:t>8/16/2016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2AAE7E7-BAF6-43B9-B3BB-E918879522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953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Geneva" charset="-128"/>
                <a:cs typeface="+mn-cs"/>
              </a:defRPr>
            </a:lvl1pPr>
          </a:lstStyle>
          <a:p>
            <a:pPr defTabSz="914400">
              <a:defRPr/>
            </a:pPr>
            <a:fld id="{1DFD5175-5901-49A6-8B6D-BA3B142CD7F9}" type="datetimeFigureOut">
              <a:rPr lang="en-US">
                <a:solidFill>
                  <a:prstClr val="black">
                    <a:tint val="75000"/>
                  </a:prstClr>
                </a:solidFill>
              </a:rPr>
              <a:pPr defTabSz="914400">
                <a:defRPr/>
              </a:pPr>
              <a:t>8/16/2016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Geneva" charset="-128"/>
                <a:cs typeface="+mn-cs"/>
              </a:defRPr>
            </a:lvl1pPr>
          </a:lstStyle>
          <a:p>
            <a:pPr defTabSz="9144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Geneva" charset="-128"/>
                <a:cs typeface="+mn-cs"/>
              </a:defRPr>
            </a:lvl1pPr>
          </a:lstStyle>
          <a:p>
            <a:pPr defTabSz="914400">
              <a:defRPr/>
            </a:pPr>
            <a:fld id="{76FF8AEC-5B31-4475-BFA9-A1CCC458B851}" type="slidenum">
              <a:rPr lang="en-US">
                <a:solidFill>
                  <a:prstClr val="black">
                    <a:tint val="75000"/>
                  </a:prstClr>
                </a:solidFill>
              </a:rPr>
              <a:pPr defTabSz="914400">
                <a:defRPr/>
              </a:pPr>
              <a:t>‹#›</a:t>
            </a:fld>
            <a:endParaRPr lang="en-US">
              <a:solidFill>
                <a:prstClr val="black">
                  <a:tint val="75000"/>
                </a:prstClr>
              </a:solidFill>
            </a:endParaRPr>
          </a:p>
        </p:txBody>
      </p:sp>
    </p:spTree>
    <p:extLst>
      <p:ext uri="{BB962C8B-B14F-4D97-AF65-F5344CB8AC3E}">
        <p14:creationId xmlns:p14="http://schemas.microsoft.com/office/powerpoint/2010/main" val="240014612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sz="3600" dirty="0">
                <a:latin typeface="Arial" charset="0"/>
              </a:rPr>
              <a:t>FTA Tribal Transit Program</a:t>
            </a:r>
            <a:endParaRPr lang="en-US" sz="3600"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1</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371600"/>
            <a:ext cx="8229600" cy="4068763"/>
          </a:xfrm>
        </p:spPr>
        <p:txBody>
          <a:bodyPr/>
          <a:lstStyle/>
          <a:p>
            <a:r>
              <a:rPr lang="en-US" b="1" dirty="0">
                <a:latin typeface="Arial" pitchFamily="34" charset="0"/>
                <a:cs typeface="Arial" pitchFamily="34" charset="0"/>
              </a:rPr>
              <a:t>Program Purpose </a:t>
            </a:r>
            <a:endParaRPr lang="en-US" b="1" dirty="0" smtClean="0">
              <a:latin typeface="Arial" pitchFamily="34" charset="0"/>
              <a:cs typeface="Arial" pitchFamily="34" charset="0"/>
            </a:endParaRPr>
          </a:p>
          <a:p>
            <a:pPr lvl="1"/>
            <a:r>
              <a:rPr lang="en-US" dirty="0" smtClean="0">
                <a:latin typeface="Arial" pitchFamily="34" charset="0"/>
                <a:cs typeface="Arial" pitchFamily="34" charset="0"/>
              </a:rPr>
              <a:t>To </a:t>
            </a:r>
            <a:r>
              <a:rPr lang="en-US" dirty="0">
                <a:latin typeface="Arial" pitchFamily="34" charset="0"/>
                <a:cs typeface="Arial" pitchFamily="34" charset="0"/>
              </a:rPr>
              <a:t>provide direct funding to federally recognized tribes for the purpose of  providing public transportation services that allow tribal members to access needed services such as health care, employment, education, and recreation.</a:t>
            </a:r>
            <a:endParaRPr lang="en-US" sz="500" dirty="0">
              <a:latin typeface="Times New Roman" pitchFamily="18" charset="0"/>
              <a:cs typeface="Times New Roman" pitchFamily="18" charset="0"/>
            </a:endParaRPr>
          </a:p>
          <a:p>
            <a:pPr lvl="0">
              <a:buClr>
                <a:srgbClr val="000000"/>
              </a:buClr>
            </a:pPr>
            <a:r>
              <a:rPr lang="en-US" b="1" dirty="0">
                <a:latin typeface="Arial" pitchFamily="34" charset="0"/>
                <a:cs typeface="Arial" pitchFamily="34" charset="0"/>
              </a:rPr>
              <a:t>Eligible </a:t>
            </a:r>
            <a:r>
              <a:rPr lang="en-US" b="1" dirty="0" smtClean="0">
                <a:latin typeface="Arial" pitchFamily="34" charset="0"/>
                <a:cs typeface="Arial" pitchFamily="34" charset="0"/>
              </a:rPr>
              <a:t>Applicants</a:t>
            </a:r>
          </a:p>
          <a:p>
            <a:pPr lvl="1">
              <a:buClr>
                <a:srgbClr val="000000"/>
              </a:buClr>
            </a:pPr>
            <a:r>
              <a:rPr lang="en-US" dirty="0">
                <a:latin typeface="Arial" panose="020B0604020202020204" pitchFamily="34" charset="0"/>
                <a:cs typeface="Arial" panose="020B0604020202020204" pitchFamily="34" charset="0"/>
              </a:rPr>
              <a:t>Federally recognized Indian tribes or Alaska Native villages, groups, or communities as identified by the US Dept. of Interior</a:t>
            </a:r>
          </a:p>
          <a:p>
            <a:pPr lvl="1">
              <a:buClr>
                <a:srgbClr val="000000"/>
              </a:buClr>
            </a:pPr>
            <a:endParaRPr lang="en-US" b="1" dirty="0">
              <a:solidFill>
                <a:srgbClr val="000000"/>
              </a:solidFill>
              <a:latin typeface="Arial" pitchFamily="34" charset="0"/>
              <a:cs typeface="Arial" pitchFamily="34" charset="0"/>
            </a:endParaRPr>
          </a:p>
          <a:p>
            <a:endParaRPr lang="en-US" sz="800" dirty="0">
              <a:latin typeface="Arial" pitchFamily="34" charset="0"/>
              <a:cs typeface="Arial" pitchFamily="34" charset="0"/>
            </a:endParaRPr>
          </a:p>
        </p:txBody>
      </p:sp>
    </p:spTree>
    <p:extLst>
      <p:ext uri="{BB962C8B-B14F-4D97-AF65-F5344CB8AC3E}">
        <p14:creationId xmlns:p14="http://schemas.microsoft.com/office/powerpoint/2010/main" val="22032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smtClean="0">
                <a:ea typeface="Geneva"/>
                <a:cs typeface="Geneva"/>
              </a:rPr>
              <a:t>Other FTA Programs</a:t>
            </a: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10</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sz="2400" b="1" dirty="0"/>
              <a:t>Buses and Bus Facilities Grants Program </a:t>
            </a:r>
            <a:r>
              <a:rPr lang="en-US" sz="2400" b="1" dirty="0" smtClean="0"/>
              <a:t>– 5339</a:t>
            </a:r>
          </a:p>
          <a:p>
            <a:pPr lvl="1"/>
            <a:r>
              <a:rPr lang="en-US" sz="2400" dirty="0"/>
              <a:t>Capital projects to replace, rehabilitate and purchase buses, vans, and related equipment, and to construct bus-related </a:t>
            </a:r>
            <a:r>
              <a:rPr lang="en-US" sz="2400" dirty="0" smtClean="0"/>
              <a:t>facilities</a:t>
            </a:r>
          </a:p>
          <a:p>
            <a:pPr lvl="1"/>
            <a:r>
              <a:rPr lang="en-US" sz="2400" dirty="0"/>
              <a:t>Eligible recipients include direct recipients that operate fixed route bus service or that allocate funding to fixed route bus operators; state or local governmental entities; and federally recognized Indian tribes that operate fixed route bus </a:t>
            </a:r>
            <a:r>
              <a:rPr lang="en-US" sz="2400" dirty="0" smtClean="0"/>
              <a:t>service</a:t>
            </a:r>
          </a:p>
          <a:p>
            <a:pPr marL="457200" lvl="1" indent="0">
              <a:buNone/>
            </a:pPr>
            <a:endParaRPr lang="en-US" b="1" dirty="0"/>
          </a:p>
          <a:p>
            <a:pPr marL="0" lvl="0" indent="0">
              <a:buNone/>
            </a:pPr>
            <a:endParaRPr lang="en-US" b="1" dirty="0">
              <a:solidFill>
                <a:prstClr val="black"/>
              </a:solidFill>
            </a:endParaRPr>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3660822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smtClean="0">
                <a:ea typeface="Geneva"/>
                <a:cs typeface="Geneva"/>
              </a:rPr>
              <a:t>Other FTA Programs</a:t>
            </a: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11</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sz="2400" b="1" dirty="0"/>
              <a:t>Formula Grants for Rural Areas </a:t>
            </a:r>
            <a:r>
              <a:rPr lang="en-US" sz="2400" b="1" dirty="0" smtClean="0"/>
              <a:t>- 5311</a:t>
            </a:r>
          </a:p>
          <a:p>
            <a:pPr lvl="1"/>
            <a:r>
              <a:rPr lang="en-US" sz="2400" dirty="0"/>
              <a:t>provides capital, planning, and operating assistance to states to support public transportation in rural areas with populations of less than </a:t>
            </a:r>
            <a:r>
              <a:rPr lang="en-US" sz="2400" dirty="0" smtClean="0"/>
              <a:t>50,000</a:t>
            </a:r>
          </a:p>
          <a:p>
            <a:pPr lvl="1"/>
            <a:r>
              <a:rPr lang="en-US" sz="2400" dirty="0"/>
              <a:t>Eligible recipients include states and federally recognized Indian Tribes. </a:t>
            </a:r>
            <a:r>
              <a:rPr lang="en-US" sz="2400" dirty="0" err="1"/>
              <a:t>Subrecipients</a:t>
            </a:r>
            <a:r>
              <a:rPr lang="en-US" sz="2400" dirty="0"/>
              <a:t> may include state or local government authorities, nonprofit organizations, and operators of public transportation or intercity </a:t>
            </a:r>
            <a:r>
              <a:rPr lang="en-US" sz="2400" dirty="0" smtClean="0"/>
              <a:t>bus</a:t>
            </a:r>
            <a:endParaRPr lang="en-US" b="1" dirty="0"/>
          </a:p>
          <a:p>
            <a:pPr marL="0" lvl="0" indent="0">
              <a:buNone/>
            </a:pPr>
            <a:endParaRPr lang="en-US" b="1" dirty="0">
              <a:solidFill>
                <a:prstClr val="black"/>
              </a:solidFill>
            </a:endParaRPr>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2553051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smtClean="0">
                <a:ea typeface="Geneva"/>
                <a:cs typeface="Geneva"/>
              </a:rPr>
              <a:t>Other FTA Programs</a:t>
            </a: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12</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sz="2400" b="1" dirty="0"/>
              <a:t>Enhanced Mobility of Seniors &amp; Individuals with Disabilities - Section </a:t>
            </a:r>
            <a:r>
              <a:rPr lang="en-US" sz="2400" b="1" dirty="0" smtClean="0"/>
              <a:t>5310</a:t>
            </a:r>
          </a:p>
          <a:p>
            <a:pPr lvl="1"/>
            <a:r>
              <a:rPr lang="en-US" sz="2400" dirty="0"/>
              <a:t>F</a:t>
            </a:r>
            <a:r>
              <a:rPr lang="en-US" sz="2400" dirty="0" smtClean="0"/>
              <a:t>ormula </a:t>
            </a:r>
            <a:r>
              <a:rPr lang="en-US" sz="2400" dirty="0"/>
              <a:t>funding to states for the purpose of assisting private nonprofit groups in meeting the transportation needs of older adults and people with </a:t>
            </a:r>
            <a:r>
              <a:rPr lang="en-US" sz="2400" dirty="0" smtClean="0"/>
              <a:t>disabilities</a:t>
            </a:r>
          </a:p>
          <a:p>
            <a:pPr lvl="1"/>
            <a:r>
              <a:rPr lang="en-US" sz="2400" dirty="0"/>
              <a:t>States and designated recipients are direct recipients; eligible </a:t>
            </a:r>
            <a:r>
              <a:rPr lang="en-US" sz="2400" dirty="0" err="1"/>
              <a:t>subrecipients</a:t>
            </a:r>
            <a:r>
              <a:rPr lang="en-US" sz="2400" dirty="0"/>
              <a:t> include private nonprofit organizations, states or local government authorities, or operators of public </a:t>
            </a:r>
            <a:r>
              <a:rPr lang="en-US" sz="2400" dirty="0" smtClean="0"/>
              <a:t>transportation</a:t>
            </a:r>
          </a:p>
          <a:p>
            <a:pPr marL="0" lvl="0" indent="0">
              <a:buNone/>
            </a:pPr>
            <a:endParaRPr lang="en-US" b="1" dirty="0">
              <a:solidFill>
                <a:prstClr val="black"/>
              </a:solidFill>
            </a:endParaRPr>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1163121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smtClean="0">
                <a:ea typeface="Geneva"/>
                <a:cs typeface="Geneva"/>
              </a:rPr>
              <a:t>Other FTA Programs</a:t>
            </a: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13</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sz="2400" b="1" dirty="0"/>
              <a:t>Urbanized Area Formula Grants </a:t>
            </a:r>
            <a:r>
              <a:rPr lang="en-US" sz="2400" b="1" dirty="0" smtClean="0"/>
              <a:t>– 5307</a:t>
            </a:r>
          </a:p>
          <a:p>
            <a:pPr lvl="1"/>
            <a:r>
              <a:rPr lang="en-US" sz="2400" dirty="0" smtClean="0"/>
              <a:t>Makes </a:t>
            </a:r>
            <a:r>
              <a:rPr lang="en-US" sz="2400" dirty="0"/>
              <a:t>federal resources available to urbanized </a:t>
            </a:r>
            <a:r>
              <a:rPr lang="en-US" sz="2400" dirty="0" smtClean="0"/>
              <a:t>areas with a population of 50,000 or more </a:t>
            </a:r>
            <a:r>
              <a:rPr lang="en-US" sz="2400" dirty="0"/>
              <a:t>and to governors for transit capital and operating </a:t>
            </a:r>
            <a:r>
              <a:rPr lang="en-US" sz="2400" dirty="0" smtClean="0"/>
              <a:t>assistance</a:t>
            </a:r>
          </a:p>
          <a:p>
            <a:pPr lvl="1"/>
            <a:r>
              <a:rPr lang="en-US" sz="2400" dirty="0"/>
              <a:t>Funding is made available to designated recipients that are public bodies with the legal authority to receive and dispense federal </a:t>
            </a:r>
            <a:r>
              <a:rPr lang="en-US" sz="2400" dirty="0" smtClean="0"/>
              <a:t>funds</a:t>
            </a:r>
          </a:p>
          <a:p>
            <a:pPr marL="0" lvl="0" indent="0">
              <a:buNone/>
            </a:pPr>
            <a:endParaRPr lang="en-US" b="1" dirty="0">
              <a:solidFill>
                <a:prstClr val="black"/>
              </a:solidFill>
            </a:endParaRPr>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4230071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smtClean="0">
                <a:ea typeface="Geneva"/>
                <a:cs typeface="Geneva"/>
              </a:rPr>
              <a:t>Other FTA Programs</a:t>
            </a: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14</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sz="2400" b="1" dirty="0"/>
              <a:t>Low or No Emission Vehicle Program - 5339(c</a:t>
            </a:r>
            <a:r>
              <a:rPr lang="en-US" sz="2400" b="1" dirty="0" smtClean="0"/>
              <a:t>)</a:t>
            </a:r>
          </a:p>
          <a:p>
            <a:pPr lvl="1"/>
            <a:r>
              <a:rPr lang="en-US" sz="2400" dirty="0"/>
              <a:t>The Low or No Emission Competitive program provides funding to state and local governmental authorities for the purchase or lease of zero-emission and low-emission transit buses </a:t>
            </a:r>
            <a:endParaRPr lang="en-US" sz="2400" dirty="0" smtClean="0"/>
          </a:p>
          <a:p>
            <a:pPr lvl="1"/>
            <a:r>
              <a:rPr lang="en-US" sz="2400" dirty="0"/>
              <a:t>Eligible applicants include direct recipients of FTA grants under the Section 5307 Urbanized Area Formula program, states, and Indian </a:t>
            </a:r>
            <a:r>
              <a:rPr lang="en-US" sz="2400" dirty="0" smtClean="0"/>
              <a:t>Tribes</a:t>
            </a:r>
            <a:endParaRPr lang="en-US" b="1" dirty="0">
              <a:solidFill>
                <a:prstClr val="black"/>
              </a:solidFill>
            </a:endParaRPr>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196281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303402"/>
            <a:ext cx="8229600" cy="1261884"/>
          </a:xfrm>
        </p:spPr>
        <p:txBody>
          <a:bodyPr/>
          <a:lstStyle/>
          <a:p>
            <a:r>
              <a:rPr lang="en-US" dirty="0" smtClean="0"/>
              <a:t>Contact Information</a:t>
            </a:r>
            <a:r>
              <a:rPr lang="en-US" dirty="0">
                <a:effectLst>
                  <a:outerShdw blurRad="38100" dist="38100" dir="2700000" algn="tl">
                    <a:srgbClr val="000000">
                      <a:alpha val="43137"/>
                    </a:srgbClr>
                  </a:outerShdw>
                </a:effectLst>
                <a:latin typeface="Arial" panose="020B0604020202020204" pitchFamily="34" charset="0"/>
                <a:ea typeface="Geneva" pitchFamily="23" charset="-128"/>
                <a:cs typeface="Arial" panose="020B0604020202020204" pitchFamily="34" charset="0"/>
              </a:rPr>
              <a:t/>
            </a:r>
            <a:br>
              <a:rPr lang="en-US" dirty="0">
                <a:effectLst>
                  <a:outerShdw blurRad="38100" dist="38100" dir="2700000" algn="tl">
                    <a:srgbClr val="000000">
                      <a:alpha val="43137"/>
                    </a:srgbClr>
                  </a:outerShdw>
                </a:effectLst>
                <a:latin typeface="Arial" panose="020B0604020202020204" pitchFamily="34" charset="0"/>
                <a:ea typeface="Geneva" pitchFamily="23" charset="-128"/>
                <a:cs typeface="Arial" panose="020B0604020202020204" pitchFamily="34" charset="0"/>
              </a:rPr>
            </a:b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15</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371600"/>
            <a:ext cx="8229600" cy="4343400"/>
          </a:xfrm>
        </p:spPr>
        <p:txBody>
          <a:bodyPr/>
          <a:lstStyle/>
          <a:p>
            <a:pPr marL="0" indent="0" algn="ctr">
              <a:buNone/>
            </a:pPr>
            <a:r>
              <a:rPr lang="en-US" b="1" dirty="0"/>
              <a:t>Tribal Transit Program Manager</a:t>
            </a:r>
            <a:r>
              <a:rPr lang="en-US" dirty="0"/>
              <a:t>:</a:t>
            </a:r>
          </a:p>
          <a:p>
            <a:pPr marL="0" indent="0" algn="ctr">
              <a:buNone/>
            </a:pPr>
            <a:r>
              <a:rPr lang="en-US" dirty="0"/>
              <a:t>Élan Flippin</a:t>
            </a:r>
          </a:p>
          <a:p>
            <a:pPr marL="0" indent="0" algn="ctr">
              <a:buNone/>
            </a:pPr>
            <a:r>
              <a:rPr lang="en-US" dirty="0"/>
              <a:t>ElanFlippin@dot.gov</a:t>
            </a:r>
          </a:p>
          <a:p>
            <a:pPr marL="0" indent="0" algn="ctr">
              <a:buNone/>
            </a:pPr>
            <a:r>
              <a:rPr lang="en-US" dirty="0"/>
              <a:t>202-366-3800</a:t>
            </a:r>
          </a:p>
          <a:p>
            <a:pPr lvl="1"/>
            <a:endParaRPr lang="en-US" dirty="0">
              <a:solidFill>
                <a:schemeClr val="tx1"/>
              </a:solidFill>
              <a:latin typeface="Gill Sans MT" panose="020B0502020104020203" pitchFamily="34" charset="0"/>
              <a:cs typeface="Arial" panose="020B0604020202020204" pitchFamily="34" charset="0"/>
            </a:endParaRPr>
          </a:p>
          <a:p>
            <a:pPr lvl="1"/>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986016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is image is a group of four photographs: one shows a hybrid bus pulling up to a bus stop shelter on a downtown street; one shows the interior of rail vehicle with passengers standing inside; one shows an underground subway terminal with a departing train; and one shows an approaching light rail vehicle adjacent to a station with people waiting."/>
          <p:cNvPicPr>
            <a:picLocks noChangeAspect="1"/>
          </p:cNvPicPr>
          <p:nvPr/>
        </p:nvPicPr>
        <p:blipFill>
          <a:blip r:embed="rId3"/>
          <a:stretch>
            <a:fillRect/>
          </a:stretch>
        </p:blipFill>
        <p:spPr>
          <a:xfrm>
            <a:off x="637032" y="703259"/>
            <a:ext cx="7869936" cy="5285232"/>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sz="3600" dirty="0">
                <a:latin typeface="Arial" charset="0"/>
              </a:rPr>
              <a:t>FTA Tribal Transit Program</a:t>
            </a:r>
            <a:endParaRPr lang="en-US" sz="3600"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2</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371600"/>
            <a:ext cx="8229600" cy="4068763"/>
          </a:xfrm>
        </p:spPr>
        <p:txBody>
          <a:bodyPr/>
          <a:lstStyle/>
          <a:p>
            <a:pPr>
              <a:buNone/>
            </a:pPr>
            <a:r>
              <a:rPr lang="en-US" b="1" dirty="0">
                <a:latin typeface="Arial" pitchFamily="34" charset="0"/>
                <a:cs typeface="Arial" pitchFamily="34" charset="0"/>
              </a:rPr>
              <a:t>SAFETEA-LU (FY 2006-2012)</a:t>
            </a:r>
          </a:p>
          <a:p>
            <a:r>
              <a:rPr lang="en-US" dirty="0">
                <a:latin typeface="Arial" pitchFamily="34" charset="0"/>
                <a:cs typeface="Arial" pitchFamily="34" charset="0"/>
              </a:rPr>
              <a:t>Created the Tribal Transit Program</a:t>
            </a:r>
          </a:p>
          <a:p>
            <a:pPr lvl="1"/>
            <a:r>
              <a:rPr lang="en-US" dirty="0">
                <a:latin typeface="Arial" pitchFamily="34" charset="0"/>
                <a:cs typeface="Arial" pitchFamily="34" charset="0"/>
              </a:rPr>
              <a:t>Administered as a discretionary program at approximately $15 million / year  </a:t>
            </a:r>
          </a:p>
          <a:p>
            <a:endParaRPr lang="en-US" sz="800" dirty="0">
              <a:latin typeface="Arial" pitchFamily="34" charset="0"/>
              <a:cs typeface="Arial" pitchFamily="34" charset="0"/>
            </a:endParaRPr>
          </a:p>
          <a:p>
            <a:pPr marL="0" indent="0">
              <a:buNone/>
            </a:pPr>
            <a:r>
              <a:rPr lang="en-US" b="1" dirty="0">
                <a:latin typeface="Arial" pitchFamily="34" charset="0"/>
                <a:cs typeface="Arial" pitchFamily="34" charset="0"/>
              </a:rPr>
              <a:t>MAP-21(FY 2013-2014)</a:t>
            </a:r>
          </a:p>
          <a:p>
            <a:r>
              <a:rPr lang="en-US" dirty="0">
                <a:latin typeface="Arial" pitchFamily="34" charset="0"/>
                <a:cs typeface="Arial" pitchFamily="34" charset="0"/>
              </a:rPr>
              <a:t>Continued and Modified TTP</a:t>
            </a:r>
          </a:p>
          <a:p>
            <a:pPr lvl="1"/>
            <a:r>
              <a:rPr lang="en-US" dirty="0">
                <a:latin typeface="Arial" pitchFamily="34" charset="0"/>
                <a:cs typeface="Arial" pitchFamily="34" charset="0"/>
              </a:rPr>
              <a:t>Formula Program : $25 Million per year</a:t>
            </a:r>
          </a:p>
          <a:p>
            <a:pPr lvl="1"/>
            <a:r>
              <a:rPr lang="en-US" dirty="0">
                <a:latin typeface="Arial" pitchFamily="34" charset="0"/>
                <a:cs typeface="Arial" pitchFamily="34" charset="0"/>
              </a:rPr>
              <a:t> Discretionary Program: $5 Million per </a:t>
            </a:r>
            <a:r>
              <a:rPr lang="en-US" dirty="0" smtClean="0">
                <a:latin typeface="Arial" pitchFamily="34" charset="0"/>
                <a:cs typeface="Arial" pitchFamily="34" charset="0"/>
              </a:rPr>
              <a:t>year</a:t>
            </a:r>
            <a:endParaRPr lang="en-US" sz="1600" b="1" dirty="0" smtClean="0">
              <a:ea typeface="Geneva"/>
              <a:cs typeface="Geneva"/>
            </a:endParaRPr>
          </a:p>
        </p:txBody>
      </p:sp>
    </p:spTree>
    <p:extLst>
      <p:ext uri="{BB962C8B-B14F-4D97-AF65-F5344CB8AC3E}">
        <p14:creationId xmlns:p14="http://schemas.microsoft.com/office/powerpoint/2010/main" val="73798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304800"/>
            <a:ext cx="8229600" cy="671513"/>
          </a:xfrm>
        </p:spPr>
        <p:txBody>
          <a:bodyPr/>
          <a:lstStyle/>
          <a:p>
            <a:r>
              <a:rPr lang="en-US" sz="3600" dirty="0">
                <a:latin typeface="Arial" charset="0"/>
              </a:rPr>
              <a:t>FTA Tribal Transit Program</a:t>
            </a:r>
            <a:endParaRPr lang="en-US" sz="3600" dirty="0" smtClean="0">
              <a:ea typeface="Geneva"/>
              <a:cs typeface="Geneva"/>
            </a:endParaRPr>
          </a:p>
        </p:txBody>
      </p:sp>
      <p:sp>
        <p:nvSpPr>
          <p:cNvPr id="41986" name="Rectangle 5"/>
          <p:cNvSpPr>
            <a:spLocks noGrp="1" noChangeArrowheads="1"/>
          </p:cNvSpPr>
          <p:nvPr>
            <p:ph type="body" idx="4294967295"/>
          </p:nvPr>
        </p:nvSpPr>
        <p:spPr>
          <a:xfrm>
            <a:off x="533400" y="1371600"/>
            <a:ext cx="8229600" cy="4068763"/>
          </a:xfrm>
        </p:spPr>
        <p:txBody>
          <a:bodyPr/>
          <a:lstStyle/>
          <a:p>
            <a:pPr>
              <a:buNone/>
            </a:pPr>
            <a:r>
              <a:rPr lang="en-US" sz="2200" b="1" dirty="0" smtClean="0">
                <a:cs typeface="Arial" pitchFamily="34" charset="0"/>
              </a:rPr>
              <a:t>The Fixing  America’s Surface Transportation Act (FAST Act) (FY 2016-2020)</a:t>
            </a:r>
            <a:endParaRPr lang="en-US" sz="2200" b="1" dirty="0">
              <a:cs typeface="Arial" pitchFamily="34" charset="0"/>
            </a:endParaRPr>
          </a:p>
          <a:p>
            <a:pPr>
              <a:buClrTx/>
            </a:pPr>
            <a:endParaRPr lang="en-US" sz="2200" b="1" dirty="0" smtClean="0">
              <a:cs typeface="Arial" pitchFamily="34" charset="0"/>
            </a:endParaRPr>
          </a:p>
          <a:p>
            <a:pPr>
              <a:buClrTx/>
            </a:pPr>
            <a:r>
              <a:rPr lang="en-US" sz="2200" b="1" dirty="0" smtClean="0">
                <a:cs typeface="Arial" pitchFamily="34" charset="0"/>
              </a:rPr>
              <a:t>Continued the </a:t>
            </a:r>
            <a:r>
              <a:rPr lang="en-US" sz="2200" b="1" dirty="0">
                <a:cs typeface="Arial" pitchFamily="34" charset="0"/>
              </a:rPr>
              <a:t>Tribal Transit </a:t>
            </a:r>
            <a:r>
              <a:rPr lang="en-US" sz="2200" b="1" dirty="0" smtClean="0">
                <a:cs typeface="Arial" pitchFamily="34" charset="0"/>
              </a:rPr>
              <a:t>Program and increased the amount made available under the formula </a:t>
            </a:r>
          </a:p>
          <a:p>
            <a:pPr lvl="1"/>
            <a:r>
              <a:rPr lang="en-US" sz="2200" dirty="0">
                <a:cs typeface="Arial" pitchFamily="34" charset="0"/>
              </a:rPr>
              <a:t>Formula Program : </a:t>
            </a:r>
            <a:r>
              <a:rPr lang="en-US" sz="2200" dirty="0" smtClean="0">
                <a:cs typeface="Arial" pitchFamily="34" charset="0"/>
              </a:rPr>
              <a:t>$30 </a:t>
            </a:r>
            <a:r>
              <a:rPr lang="en-US" sz="2200" dirty="0">
                <a:cs typeface="Arial" pitchFamily="34" charset="0"/>
              </a:rPr>
              <a:t>Million per year</a:t>
            </a:r>
          </a:p>
          <a:p>
            <a:pPr lvl="1"/>
            <a:r>
              <a:rPr lang="en-US" sz="2200" dirty="0">
                <a:cs typeface="Arial" pitchFamily="34" charset="0"/>
              </a:rPr>
              <a:t> Discretionary Program: $5 Million per </a:t>
            </a:r>
            <a:r>
              <a:rPr lang="en-US" sz="2200" dirty="0" smtClean="0">
                <a:cs typeface="Arial" pitchFamily="34" charset="0"/>
              </a:rPr>
              <a:t>year</a:t>
            </a:r>
          </a:p>
          <a:p>
            <a:pPr lvl="1"/>
            <a:endParaRPr lang="en-US" sz="2200" b="1" dirty="0">
              <a:ea typeface="Geneva"/>
            </a:endParaRPr>
          </a:p>
          <a:p>
            <a:pPr>
              <a:buClrTx/>
            </a:pPr>
            <a:r>
              <a:rPr lang="en-US" sz="2200" b="1" dirty="0" smtClean="0">
                <a:cs typeface="Arial" pitchFamily="34" charset="0"/>
              </a:rPr>
              <a:t>TTP now totals $35 Million per year</a:t>
            </a:r>
            <a:endParaRPr lang="en-US" sz="2200" b="1" dirty="0">
              <a:cs typeface="Arial" pitchFamily="34" charset="0"/>
            </a:endParaRPr>
          </a:p>
          <a:p>
            <a:pPr lvl="1"/>
            <a:endParaRPr lang="en-US" sz="2200" b="1" dirty="0">
              <a:solidFill>
                <a:schemeClr val="tx1"/>
              </a:solidFill>
              <a:cs typeface="Arial" pitchFamily="34" charset="0"/>
            </a:endParaRPr>
          </a:p>
          <a:p>
            <a:endParaRPr lang="en-US" sz="2200" dirty="0">
              <a:cs typeface="Arial" pitchFamily="34" charset="0"/>
            </a:endParaRPr>
          </a:p>
        </p:txBody>
      </p:sp>
      <p:sp>
        <p:nvSpPr>
          <p:cNvPr id="41987" name="Slide Number Placeholder 3"/>
          <p:cNvSpPr>
            <a:spLocks noGrp="1"/>
          </p:cNvSpPr>
          <p:nvPr>
            <p:ph type="sldNum" sz="quarter" idx="4294967295"/>
          </p:nvPr>
        </p:nvSpPr>
        <p:spPr bwMode="auto">
          <a:xfrm>
            <a:off x="7239000" y="6400800"/>
            <a:ext cx="1905000" cy="457200"/>
          </a:xfrm>
          <a:prstGeom prst="rect">
            <a:avLst/>
          </a:prstGeom>
          <a:noFill/>
          <a:ln>
            <a:miter lim="800000"/>
            <a:headEnd/>
            <a:tailEnd/>
          </a:ln>
        </p:spPr>
        <p:txBody>
          <a:bodyPr/>
          <a:lstStyle/>
          <a:p>
            <a:pPr algn="r"/>
            <a:endParaRPr lang="en-US" sz="1000" dirty="0">
              <a:solidFill>
                <a:prstClr val="black"/>
              </a:solidFill>
              <a:cs typeface="Geneva"/>
            </a:endParaRPr>
          </a:p>
          <a:p>
            <a:pPr algn="r"/>
            <a:fld id="{CDFAA1E1-8179-4942-BE76-ECB22319A542}" type="slidenum">
              <a:rPr lang="en-US" sz="1000">
                <a:solidFill>
                  <a:prstClr val="black"/>
                </a:solidFill>
                <a:cs typeface="Geneva"/>
              </a:rPr>
              <a:pPr algn="r"/>
              <a:t>3</a:t>
            </a:fld>
            <a:endParaRPr lang="en-US" sz="1000" dirty="0">
              <a:solidFill>
                <a:prstClr val="black"/>
              </a:solidFill>
              <a:cs typeface="Geneva"/>
            </a:endParaRPr>
          </a:p>
          <a:p>
            <a:pPr algn="r"/>
            <a:endParaRPr lang="en-US" sz="1000" dirty="0">
              <a:solidFill>
                <a:prstClr val="black"/>
              </a:solidFill>
              <a:cs typeface="Geneva"/>
            </a:endParaRPr>
          </a:p>
        </p:txBody>
      </p:sp>
    </p:spTree>
    <p:extLst>
      <p:ext uri="{BB962C8B-B14F-4D97-AF65-F5344CB8AC3E}">
        <p14:creationId xmlns:p14="http://schemas.microsoft.com/office/powerpoint/2010/main" val="1128125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dirty="0"/>
              <a:t>Formula Apportionment</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4</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371600"/>
            <a:ext cx="8229600" cy="4068763"/>
          </a:xfrm>
        </p:spPr>
        <p:txBody>
          <a:bodyPr/>
          <a:lstStyle/>
          <a:p>
            <a:r>
              <a:rPr lang="en-US" b="1" dirty="0"/>
              <a:t>Statutory Formula </a:t>
            </a:r>
          </a:p>
          <a:p>
            <a:pPr lvl="1"/>
            <a:r>
              <a:rPr lang="en-US" dirty="0"/>
              <a:t> Tier I: 50 percent based on vehicle revenue miles</a:t>
            </a:r>
          </a:p>
          <a:p>
            <a:pPr lvl="1"/>
            <a:r>
              <a:rPr lang="en-US" dirty="0"/>
              <a:t>Tier 2: 25 percent based on Indian tribes providing at least 200,000 vehicle revenue miles</a:t>
            </a:r>
          </a:p>
          <a:p>
            <a:pPr lvl="1"/>
            <a:r>
              <a:rPr lang="en-US" dirty="0"/>
              <a:t>Tier 3: 25 percent based on Indian tribes providing public transportation on tribal lands as identified by the Census where more than 1,000 low income individuals reside</a:t>
            </a:r>
            <a:endParaRPr lang="en-US" sz="1600" b="1" dirty="0" smtClean="0">
              <a:ea typeface="Geneva"/>
              <a:cs typeface="Geneva"/>
            </a:endParaRPr>
          </a:p>
        </p:txBody>
      </p:sp>
    </p:spTree>
    <p:extLst>
      <p:ext uri="{BB962C8B-B14F-4D97-AF65-F5344CB8AC3E}">
        <p14:creationId xmlns:p14="http://schemas.microsoft.com/office/powerpoint/2010/main" val="92985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dirty="0"/>
              <a:t>Formula Apportionment</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5</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371600"/>
            <a:ext cx="8229600" cy="4068763"/>
          </a:xfrm>
        </p:spPr>
        <p:txBody>
          <a:bodyPr/>
          <a:lstStyle/>
          <a:p>
            <a:r>
              <a:rPr lang="en-US" dirty="0"/>
              <a:t>FTA published the FY </a:t>
            </a:r>
            <a:r>
              <a:rPr lang="en-US" dirty="0" smtClean="0"/>
              <a:t>2016 </a:t>
            </a:r>
            <a:r>
              <a:rPr lang="en-US" dirty="0"/>
              <a:t>Apportionment Notice on Feb. </a:t>
            </a:r>
            <a:r>
              <a:rPr lang="en-US" dirty="0" smtClean="0"/>
              <a:t>16, </a:t>
            </a:r>
            <a:r>
              <a:rPr lang="en-US" dirty="0"/>
              <a:t>2015 (Table 10 contains </a:t>
            </a:r>
            <a:r>
              <a:rPr lang="en-US" dirty="0" smtClean="0"/>
              <a:t>Tribal apportionments</a:t>
            </a:r>
            <a:r>
              <a:rPr lang="en-US" dirty="0"/>
              <a:t>)</a:t>
            </a:r>
          </a:p>
          <a:p>
            <a:r>
              <a:rPr lang="en-US" dirty="0"/>
              <a:t>FTA apportioned formula funds to 1</a:t>
            </a:r>
            <a:r>
              <a:rPr lang="en-US" dirty="0" smtClean="0"/>
              <a:t>24 </a:t>
            </a:r>
            <a:r>
              <a:rPr lang="en-US" dirty="0"/>
              <a:t>tribes </a:t>
            </a:r>
          </a:p>
          <a:p>
            <a:pPr lvl="1"/>
            <a:r>
              <a:rPr lang="en-US" dirty="0" smtClean="0"/>
              <a:t>Ten more </a:t>
            </a:r>
            <a:r>
              <a:rPr lang="en-US" dirty="0"/>
              <a:t>tribes received a formula allocation in </a:t>
            </a:r>
            <a:r>
              <a:rPr lang="en-US" dirty="0" smtClean="0"/>
              <a:t>FY16 </a:t>
            </a:r>
            <a:r>
              <a:rPr lang="en-US" dirty="0"/>
              <a:t>compared to FY </a:t>
            </a:r>
            <a:r>
              <a:rPr lang="en-US" dirty="0" smtClean="0"/>
              <a:t>2015</a:t>
            </a:r>
            <a:endParaRPr lang="en-US" dirty="0"/>
          </a:p>
          <a:p>
            <a:pPr lvl="1"/>
            <a:r>
              <a:rPr lang="en-US" dirty="0" smtClean="0"/>
              <a:t>Participation under the formula program continues to increase</a:t>
            </a:r>
            <a:endParaRPr lang="en-US" dirty="0"/>
          </a:p>
          <a:p>
            <a:endParaRPr lang="en-US" sz="1600" b="1" dirty="0" smtClean="0">
              <a:ea typeface="Geneva"/>
              <a:cs typeface="Geneva"/>
            </a:endParaRPr>
          </a:p>
        </p:txBody>
      </p:sp>
    </p:spTree>
    <p:extLst>
      <p:ext uri="{BB962C8B-B14F-4D97-AF65-F5344CB8AC3E}">
        <p14:creationId xmlns:p14="http://schemas.microsoft.com/office/powerpoint/2010/main" val="2801887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dirty="0"/>
              <a:t>Formula Apportionment</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6</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371600"/>
            <a:ext cx="8229600" cy="4068763"/>
          </a:xfrm>
        </p:spPr>
        <p:txBody>
          <a:bodyPr/>
          <a:lstStyle/>
          <a:p>
            <a:r>
              <a:rPr lang="en-US" b="1" dirty="0"/>
              <a:t>Eligible Projects </a:t>
            </a:r>
          </a:p>
          <a:p>
            <a:pPr lvl="1"/>
            <a:r>
              <a:rPr lang="en-US" dirty="0"/>
              <a:t>Any purpose eligible under Section 5311</a:t>
            </a:r>
          </a:p>
          <a:p>
            <a:pPr lvl="1"/>
            <a:r>
              <a:rPr lang="en-US" dirty="0"/>
              <a:t>Capital, Planning, Operating, Job Access and Reverse Commute </a:t>
            </a:r>
          </a:p>
          <a:p>
            <a:r>
              <a:rPr lang="en-US" b="1" dirty="0"/>
              <a:t>Eligible Federal Share</a:t>
            </a:r>
          </a:p>
          <a:p>
            <a:pPr lvl="1"/>
            <a:r>
              <a:rPr lang="en-US" dirty="0"/>
              <a:t>100% (no match required for formula funds) </a:t>
            </a:r>
          </a:p>
          <a:p>
            <a:r>
              <a:rPr lang="en-US" b="1" dirty="0"/>
              <a:t>Funding Availability</a:t>
            </a:r>
          </a:p>
          <a:p>
            <a:pPr lvl="1"/>
            <a:r>
              <a:rPr lang="en-US" dirty="0"/>
              <a:t>Funds are available the year appropriated plus two years (total of three years)</a:t>
            </a:r>
          </a:p>
          <a:p>
            <a:endParaRPr lang="en-US" sz="1600" b="1" dirty="0" smtClean="0">
              <a:ea typeface="Geneva"/>
              <a:cs typeface="Geneva"/>
            </a:endParaRPr>
          </a:p>
        </p:txBody>
      </p:sp>
    </p:spTree>
    <p:extLst>
      <p:ext uri="{BB962C8B-B14F-4D97-AF65-F5344CB8AC3E}">
        <p14:creationId xmlns:p14="http://schemas.microsoft.com/office/powerpoint/2010/main" val="815138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dirty="0" smtClean="0"/>
              <a:t>Competitive </a:t>
            </a:r>
            <a:r>
              <a:rPr lang="en-US" dirty="0"/>
              <a:t>Program</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7</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524000"/>
            <a:ext cx="8229600" cy="4724400"/>
          </a:xfrm>
        </p:spPr>
        <p:txBody>
          <a:bodyPr/>
          <a:lstStyle/>
          <a:p>
            <a:r>
              <a:rPr lang="en-US" sz="2800" dirty="0"/>
              <a:t>Approximately $5 million available </a:t>
            </a:r>
            <a:r>
              <a:rPr lang="en-US" sz="2800" dirty="0" smtClean="0"/>
              <a:t>annually</a:t>
            </a:r>
          </a:p>
          <a:p>
            <a:pPr lvl="1"/>
            <a:r>
              <a:rPr lang="en-US" dirty="0" smtClean="0"/>
              <a:t>$10M available for FY14 and FY15</a:t>
            </a:r>
            <a:endParaRPr lang="en-US" dirty="0"/>
          </a:p>
          <a:p>
            <a:r>
              <a:rPr lang="en-US" sz="2800" dirty="0">
                <a:cs typeface="Arial" pitchFamily="34" charset="0"/>
              </a:rPr>
              <a:t>FTA solicited proposals for FY 2014 TTP discretionary program in the Dec. 9, 2014 Federal Register Notice of Funding </a:t>
            </a:r>
            <a:r>
              <a:rPr lang="en-US" sz="2800" dirty="0" smtClean="0">
                <a:cs typeface="Arial" pitchFamily="34" charset="0"/>
              </a:rPr>
              <a:t>Opportunity </a:t>
            </a:r>
            <a:r>
              <a:rPr lang="en-US" sz="2800" dirty="0">
                <a:cs typeface="Arial" pitchFamily="34" charset="0"/>
              </a:rPr>
              <a:t>(</a:t>
            </a:r>
            <a:r>
              <a:rPr lang="en-US" sz="2800" dirty="0" smtClean="0">
                <a:cs typeface="Arial" pitchFamily="34" charset="0"/>
              </a:rPr>
              <a:t>NOFO)</a:t>
            </a:r>
            <a:endParaRPr lang="en-US" sz="2800" dirty="0">
              <a:cs typeface="Arial" pitchFamily="34" charset="0"/>
            </a:endParaRPr>
          </a:p>
          <a:p>
            <a:r>
              <a:rPr lang="en-US" sz="2800" dirty="0">
                <a:cs typeface="Arial" pitchFamily="34" charset="0"/>
              </a:rPr>
              <a:t>Specific eligibility outlined in the </a:t>
            </a:r>
            <a:r>
              <a:rPr lang="en-US" sz="2800" dirty="0" smtClean="0">
                <a:cs typeface="Arial" pitchFamily="34" charset="0"/>
              </a:rPr>
              <a:t>NOFO</a:t>
            </a:r>
            <a:endParaRPr lang="en-US" sz="2800" dirty="0"/>
          </a:p>
          <a:p>
            <a:r>
              <a:rPr lang="en-US" sz="2800" dirty="0">
                <a:cs typeface="Arial" pitchFamily="34" charset="0"/>
              </a:rPr>
              <a:t>Proposals were </a:t>
            </a:r>
            <a:r>
              <a:rPr lang="en-US" sz="2800" dirty="0" smtClean="0">
                <a:cs typeface="Arial" pitchFamily="34" charset="0"/>
              </a:rPr>
              <a:t>due February </a:t>
            </a:r>
            <a:r>
              <a:rPr lang="en-US" sz="2800" dirty="0">
                <a:cs typeface="Arial" pitchFamily="34" charset="0"/>
              </a:rPr>
              <a:t>25, 2015</a:t>
            </a:r>
          </a:p>
          <a:p>
            <a:r>
              <a:rPr lang="en-US" sz="2800" dirty="0">
                <a:cs typeface="Arial" pitchFamily="34" charset="0"/>
              </a:rPr>
              <a:t>FTA received </a:t>
            </a:r>
            <a:r>
              <a:rPr lang="en-US" sz="2800" dirty="0" smtClean="0">
                <a:cs typeface="Arial" pitchFamily="34" charset="0"/>
              </a:rPr>
              <a:t>79 proposals </a:t>
            </a:r>
            <a:r>
              <a:rPr lang="en-US" sz="2800" dirty="0">
                <a:cs typeface="Arial" pitchFamily="34" charset="0"/>
              </a:rPr>
              <a:t>requesting approximately $</a:t>
            </a:r>
            <a:r>
              <a:rPr lang="en-US" sz="2800" dirty="0" smtClean="0">
                <a:cs typeface="Arial" pitchFamily="34" charset="0"/>
              </a:rPr>
              <a:t>19.5M</a:t>
            </a:r>
            <a:endParaRPr lang="en-US" sz="2800" dirty="0">
              <a:cs typeface="Arial" pitchFamily="34" charset="0"/>
            </a:endParaRPr>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2073167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p:txBody>
          <a:bodyPr/>
          <a:lstStyle/>
          <a:p>
            <a:r>
              <a:rPr lang="en-US" dirty="0" smtClean="0"/>
              <a:t>Competitive </a:t>
            </a:r>
            <a:r>
              <a:rPr lang="en-US" dirty="0"/>
              <a:t>Program</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endParaRPr lang="en-US" sz="1000">
              <a:solidFill>
                <a:prstClr val="black">
                  <a:tint val="75000"/>
                </a:prstClr>
              </a:solidFill>
              <a:cs typeface="Geneva"/>
            </a:endParaRPr>
          </a:p>
          <a:p>
            <a:fld id="{CDFAA1E1-8179-4942-BE76-ECB22319A542}" type="slidenum">
              <a:rPr lang="en-US" sz="1000">
                <a:solidFill>
                  <a:prstClr val="black">
                    <a:tint val="75000"/>
                  </a:prstClr>
                </a:solidFill>
                <a:cs typeface="Geneva"/>
              </a:rPr>
              <a:pPr/>
              <a:t>8</a:t>
            </a:fld>
            <a:endParaRPr lang="en-US" sz="1000">
              <a:solidFill>
                <a:prstClr val="black">
                  <a:tint val="75000"/>
                </a:prstClr>
              </a:solidFill>
              <a:cs typeface="Geneva"/>
            </a:endParaRPr>
          </a:p>
          <a:p>
            <a:endParaRPr lang="en-US" sz="1000">
              <a:solidFill>
                <a:prstClr val="black">
                  <a:tint val="75000"/>
                </a:prstClr>
              </a:solidFill>
              <a:cs typeface="Geneva"/>
            </a:endParaRPr>
          </a:p>
        </p:txBody>
      </p:sp>
      <p:sp>
        <p:nvSpPr>
          <p:cNvPr id="41986" name="Rectangle 5"/>
          <p:cNvSpPr>
            <a:spLocks noGrp="1" noChangeArrowheads="1"/>
          </p:cNvSpPr>
          <p:nvPr>
            <p:ph type="body" idx="4294967295"/>
          </p:nvPr>
        </p:nvSpPr>
        <p:spPr>
          <a:xfrm>
            <a:off x="914400" y="1524000"/>
            <a:ext cx="8229600" cy="4724400"/>
          </a:xfrm>
        </p:spPr>
        <p:txBody>
          <a:bodyPr/>
          <a:lstStyle/>
          <a:p>
            <a:r>
              <a:rPr lang="en-US" sz="2800" dirty="0" smtClean="0"/>
              <a:t>Project selections were announced December 11, 2015</a:t>
            </a:r>
            <a:endParaRPr lang="en-US" dirty="0"/>
          </a:p>
          <a:p>
            <a:r>
              <a:rPr lang="en-US" sz="2800" dirty="0">
                <a:cs typeface="Arial" pitchFamily="34" charset="0"/>
              </a:rPr>
              <a:t>FTA </a:t>
            </a:r>
            <a:r>
              <a:rPr lang="en-US" sz="2800" dirty="0" smtClean="0">
                <a:cs typeface="Arial" pitchFamily="34" charset="0"/>
              </a:rPr>
              <a:t>funded 65 projects to 55 tribes in 18 states, totaling approximately $10M</a:t>
            </a:r>
          </a:p>
          <a:p>
            <a:r>
              <a:rPr lang="en-US" sz="2800" b="1" dirty="0" smtClean="0">
                <a:cs typeface="Arial" pitchFamily="34" charset="0"/>
              </a:rPr>
              <a:t>FTA solicited proposals for the FY 2016 competitive program funds through a NOFO on March 14, 2016</a:t>
            </a:r>
          </a:p>
          <a:p>
            <a:pPr lvl="1"/>
            <a:r>
              <a:rPr lang="en-US" sz="2400" dirty="0" smtClean="0">
                <a:cs typeface="Arial" pitchFamily="34" charset="0"/>
              </a:rPr>
              <a:t>Competition closed on May 13, 2016</a:t>
            </a:r>
          </a:p>
          <a:p>
            <a:pPr lvl="1"/>
            <a:r>
              <a:rPr lang="en-US" sz="2400" dirty="0" smtClean="0">
                <a:cs typeface="Arial" pitchFamily="34" charset="0"/>
              </a:rPr>
              <a:t>FTA received 44 proposals requesting $8.3M</a:t>
            </a:r>
          </a:p>
          <a:p>
            <a:pPr lvl="1"/>
            <a:r>
              <a:rPr lang="en-US" sz="2400" dirty="0" smtClean="0">
                <a:cs typeface="Arial" pitchFamily="34" charset="0"/>
              </a:rPr>
              <a:t>Project selections will be announced in September</a:t>
            </a:r>
            <a:endParaRPr lang="en-US" dirty="0"/>
          </a:p>
          <a:p>
            <a:endParaRPr lang="en-US" sz="1600" b="1" dirty="0" smtClean="0">
              <a:ea typeface="Geneva"/>
              <a:cs typeface="Geneva"/>
            </a:endParaRPr>
          </a:p>
        </p:txBody>
      </p:sp>
    </p:spTree>
    <p:extLst>
      <p:ext uri="{BB962C8B-B14F-4D97-AF65-F5344CB8AC3E}">
        <p14:creationId xmlns:p14="http://schemas.microsoft.com/office/powerpoint/2010/main" val="2227098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title"/>
          </p:nvPr>
        </p:nvSpPr>
        <p:spPr>
          <a:xfrm>
            <a:off x="533400" y="488157"/>
            <a:ext cx="8229600" cy="1261884"/>
          </a:xfrm>
        </p:spPr>
        <p:txBody>
          <a:bodyPr/>
          <a:lstStyle/>
          <a:p>
            <a:r>
              <a:rPr lang="en-US" dirty="0"/>
              <a:t>TTP Technical Assistance Assessments</a:t>
            </a:r>
            <a:endParaRPr lang="en-US" dirty="0" smtClean="0">
              <a:ea typeface="Geneva"/>
              <a:cs typeface="Geneva"/>
            </a:endParaRPr>
          </a:p>
        </p:txBody>
      </p:sp>
      <p:sp>
        <p:nvSpPr>
          <p:cNvPr id="41987" name="Slide Number Placeholder 3"/>
          <p:cNvSpPr>
            <a:spLocks noGrp="1"/>
          </p:cNvSpPr>
          <p:nvPr>
            <p:ph type="sldNum" sz="quarter" idx="12"/>
          </p:nvPr>
        </p:nvSpPr>
        <p:spPr bwMode="auto">
          <a:xfrm>
            <a:off x="7239000" y="6400800"/>
            <a:ext cx="1905000" cy="457200"/>
          </a:xfrm>
          <a:prstGeom prst="rect">
            <a:avLst/>
          </a:prstGeom>
          <a:noFill/>
          <a:ln>
            <a:miter lim="800000"/>
            <a:headEnd/>
            <a:tailEnd/>
          </a:ln>
        </p:spPr>
        <p:txBody>
          <a:bodyPr/>
          <a:lstStyle/>
          <a:p>
            <a:pPr algn="r"/>
            <a:endParaRPr lang="en-US" sz="1000">
              <a:cs typeface="Geneva"/>
            </a:endParaRPr>
          </a:p>
          <a:p>
            <a:pPr algn="r"/>
            <a:fld id="{CDFAA1E1-8179-4942-BE76-ECB22319A542}" type="slidenum">
              <a:rPr lang="en-US" sz="1000">
                <a:cs typeface="Geneva"/>
              </a:rPr>
              <a:pPr algn="r"/>
              <a:t>9</a:t>
            </a:fld>
            <a:endParaRPr lang="en-US" sz="1000">
              <a:cs typeface="Geneva"/>
            </a:endParaRPr>
          </a:p>
          <a:p>
            <a:pPr algn="r"/>
            <a:endParaRPr lang="en-US" sz="1000">
              <a:cs typeface="Geneva"/>
            </a:endParaRPr>
          </a:p>
        </p:txBody>
      </p:sp>
      <p:sp>
        <p:nvSpPr>
          <p:cNvPr id="41986" name="Rectangle 5"/>
          <p:cNvSpPr>
            <a:spLocks noGrp="1" noChangeArrowheads="1"/>
          </p:cNvSpPr>
          <p:nvPr>
            <p:ph type="body" idx="4294967295"/>
          </p:nvPr>
        </p:nvSpPr>
        <p:spPr>
          <a:xfrm>
            <a:off x="914400" y="1725568"/>
            <a:ext cx="8229600" cy="4068763"/>
          </a:xfrm>
        </p:spPr>
        <p:txBody>
          <a:bodyPr/>
          <a:lstStyle/>
          <a:p>
            <a:pPr lvl="0"/>
            <a:r>
              <a:rPr lang="en-US" dirty="0">
                <a:solidFill>
                  <a:prstClr val="black"/>
                </a:solidFill>
              </a:rPr>
              <a:t>FTA began conducting TTP Technical Assistance Assessments in FY </a:t>
            </a:r>
            <a:r>
              <a:rPr lang="en-US" dirty="0" smtClean="0">
                <a:solidFill>
                  <a:prstClr val="black"/>
                </a:solidFill>
              </a:rPr>
              <a:t>2015</a:t>
            </a:r>
            <a:endParaRPr lang="en-US" sz="2800" dirty="0" smtClean="0"/>
          </a:p>
          <a:p>
            <a:pPr marL="742950" lvl="2" indent="-342900">
              <a:buClr>
                <a:schemeClr val="bg2"/>
              </a:buClr>
              <a:buFont typeface="Wingdings"/>
              <a:buChar char="q"/>
            </a:pPr>
            <a:r>
              <a:rPr lang="en-US" sz="2400" dirty="0" smtClean="0"/>
              <a:t>Assessments </a:t>
            </a:r>
            <a:r>
              <a:rPr lang="en-US" sz="2400" dirty="0"/>
              <a:t>are designed for FTA to collaborate with tribal transit leaders  </a:t>
            </a:r>
          </a:p>
          <a:p>
            <a:pPr marL="742950" lvl="2" indent="-342900">
              <a:buClr>
                <a:schemeClr val="bg2"/>
              </a:buClr>
              <a:buFont typeface="Wingdings"/>
              <a:buChar char="q"/>
            </a:pPr>
            <a:r>
              <a:rPr lang="en-US" sz="2400" dirty="0"/>
              <a:t>Identify areas in need of improvement and then assist to put solutions in place to address these needs </a:t>
            </a:r>
          </a:p>
          <a:p>
            <a:pPr marL="742950" lvl="2" indent="-342900">
              <a:buClr>
                <a:schemeClr val="bg2"/>
              </a:buClr>
              <a:buFont typeface="Wingdings"/>
              <a:buChar char="q"/>
            </a:pPr>
            <a:r>
              <a:rPr lang="en-US" sz="2400" dirty="0"/>
              <a:t>FTA </a:t>
            </a:r>
            <a:r>
              <a:rPr lang="en-US" sz="2400" dirty="0" smtClean="0"/>
              <a:t>offers workshop </a:t>
            </a:r>
            <a:r>
              <a:rPr lang="en-US" sz="2400" dirty="0"/>
              <a:t>to prepare tribes for TA </a:t>
            </a:r>
            <a:r>
              <a:rPr lang="en-US" sz="2400" dirty="0" smtClean="0"/>
              <a:t>Assessments</a:t>
            </a:r>
            <a:endParaRPr lang="en-US" sz="2400" dirty="0"/>
          </a:p>
          <a:p>
            <a:pPr marL="457200" lvl="1" indent="0">
              <a:buNone/>
            </a:pPr>
            <a:endParaRPr lang="en-US" dirty="0" smtClean="0"/>
          </a:p>
          <a:p>
            <a:pPr lvl="1"/>
            <a:endParaRPr lang="en-US" dirty="0"/>
          </a:p>
          <a:p>
            <a:pPr lvl="1"/>
            <a:endParaRPr lang="en-US" dirty="0"/>
          </a:p>
          <a:p>
            <a:endParaRPr lang="en-US" dirty="0"/>
          </a:p>
          <a:p>
            <a:endParaRPr lang="en-US" dirty="0"/>
          </a:p>
          <a:p>
            <a:endParaRPr lang="en-US" dirty="0"/>
          </a:p>
          <a:p>
            <a:endParaRPr lang="en-US" sz="1600" b="1" dirty="0" smtClean="0">
              <a:ea typeface="Geneva"/>
              <a:cs typeface="Geneva"/>
            </a:endParaRPr>
          </a:p>
        </p:txBody>
      </p:sp>
    </p:spTree>
    <p:extLst>
      <p:ext uri="{BB962C8B-B14F-4D97-AF65-F5344CB8AC3E}">
        <p14:creationId xmlns:p14="http://schemas.microsoft.com/office/powerpoint/2010/main" val="1755104992"/>
      </p:ext>
    </p:extLst>
  </p:cSld>
  <p:clrMapOvr>
    <a:masterClrMapping/>
  </p:clrMapOvr>
</p:sld>
</file>

<file path=ppt/theme/theme1.xml><?xml version="1.0" encoding="utf-8"?>
<a:theme xmlns:a="http://schemas.openxmlformats.org/drawingml/2006/main" name="FTA3 (2)">
  <a:themeElements>
    <a:clrScheme name="FTA Research">
      <a:dk1>
        <a:sysClr val="windowText" lastClr="000000"/>
      </a:dk1>
      <a:lt1>
        <a:sysClr val="window" lastClr="FFFFFF"/>
      </a:lt1>
      <a:dk2>
        <a:srgbClr val="17144D"/>
      </a:dk2>
      <a:lt2>
        <a:srgbClr val="839EB7"/>
      </a:lt2>
      <a:accent1>
        <a:srgbClr val="413F77"/>
      </a:accent1>
      <a:accent2>
        <a:srgbClr val="C0504D"/>
      </a:accent2>
      <a:accent3>
        <a:srgbClr val="347358"/>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_x0020_Owner xmlns="b5df4b55-9d63-471a-a5d4-8d07331971d7">FTA</Template_x0020_Owner>
    <Template_x0020_Description xmlns="b5df4b55-9d63-471a-a5d4-8d07331971d7">FTA PPT Template</Template_x0020_Description>
    <Template_x0020_Category xmlns="b5df4b55-9d63-471a-a5d4-8d07331971d7" xsi:nil="true"/>
    <Office xmlns="b5df4b55-9d63-471a-a5d4-8d07331971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B3FDC8CBCAAB41AEFBCAB616A9754A" ma:contentTypeVersion="4" ma:contentTypeDescription="Create a new document." ma:contentTypeScope="" ma:versionID="466f52b6993d9c331616540efa18815c">
  <xsd:schema xmlns:xsd="http://www.w3.org/2001/XMLSchema" xmlns:xs="http://www.w3.org/2001/XMLSchema" xmlns:p="http://schemas.microsoft.com/office/2006/metadata/properties" xmlns:ns2="b5df4b55-9d63-471a-a5d4-8d07331971d7" targetNamespace="http://schemas.microsoft.com/office/2006/metadata/properties" ma:root="true" ma:fieldsID="e4e8cb7638d2353c5c7190d0a8db4649" ns2:_="">
    <xsd:import namespace="b5df4b55-9d63-471a-a5d4-8d07331971d7"/>
    <xsd:element name="properties">
      <xsd:complexType>
        <xsd:sequence>
          <xsd:element name="documentManagement">
            <xsd:complexType>
              <xsd:all>
                <xsd:element ref="ns2:Template_x0020_Owner" minOccurs="0"/>
                <xsd:element ref="ns2:Template_x0020_Category" minOccurs="0"/>
                <xsd:element ref="ns2:Template_x0020_Description" minOccurs="0"/>
                <xsd:element ref="ns2:Offi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f4b55-9d63-471a-a5d4-8d07331971d7" elementFormDefault="qualified">
    <xsd:import namespace="http://schemas.microsoft.com/office/2006/documentManagement/types"/>
    <xsd:import namespace="http://schemas.microsoft.com/office/infopath/2007/PartnerControls"/>
    <xsd:element name="Template_x0020_Owner" ma:index="8" nillable="true" ma:displayName="Template Owner" ma:internalName="Template_x0020_Owner">
      <xsd:simpleType>
        <xsd:restriction base="dms:Text">
          <xsd:maxLength value="255"/>
        </xsd:restriction>
      </xsd:simpleType>
    </xsd:element>
    <xsd:element name="Template_x0020_Category" ma:index="9" nillable="true" ma:displayName="Template Category" ma:internalName="Template_x0020_Category">
      <xsd:simpleType>
        <xsd:restriction base="dms:Text">
          <xsd:maxLength value="255"/>
        </xsd:restriction>
      </xsd:simpleType>
    </xsd:element>
    <xsd:element name="Template_x0020_Description" ma:index="10" nillable="true" ma:displayName="Template Description" ma:internalName="Template_x0020_Description">
      <xsd:simpleType>
        <xsd:restriction base="dms:Note">
          <xsd:maxLength value="255"/>
        </xsd:restriction>
      </xsd:simpleType>
    </xsd:element>
    <xsd:element name="Office" ma:index="11" nillable="true" ma:displayName="Office" ma:format="Dropdown" ma:internalName="Office">
      <xsd:simpleType>
        <xsd:restriction base="dms:Choice">
          <xsd:enumeration value="Region 1"/>
          <xsd:enumeration value="Region 2"/>
          <xsd:enumeration value="Region 3"/>
          <xsd:enumeration value="Region 4"/>
          <xsd:enumeration value="Region 5"/>
          <xsd:enumeration value="Region 6"/>
          <xsd:enumeration value="Region 7"/>
          <xsd:enumeration value="Region 8"/>
          <xsd:enumeration value="Region 9"/>
          <xsd:enumeration value="Region 10"/>
          <xsd:enumeration value="TAD"/>
          <xsd:enumeration value="TAD-01"/>
          <xsd:enumeration value="TAD-20"/>
          <xsd:enumeration value="TAD-30"/>
          <xsd:enumeration value="TAD-40"/>
          <xsd:enumeration value="TBP"/>
          <xsd:enumeration value="TBP-1"/>
          <xsd:enumeration value="TBP-10"/>
          <xsd:enumeration value="TBP-20"/>
          <xsd:enumeration value="TBP-30"/>
          <xsd:enumeration value="TBP-40"/>
          <xsd:enumeration value="TBP-50"/>
          <xsd:enumeration value="TCA"/>
          <xsd:enumeration value="TCA-1"/>
          <xsd:enumeration value="TCC"/>
          <xsd:enumeration value="TCC-1"/>
          <xsd:enumeration value="TCC-2"/>
          <xsd:enumeration value="TCC-10"/>
          <xsd:enumeration value="TCC-20"/>
          <xsd:enumeration value="TCC-30"/>
          <xsd:enumeration value="TOA"/>
          <xsd:enumeration value="TOA-1"/>
          <xsd:enumeration value="TOA-2"/>
          <xsd:enumeration value="TOA-3"/>
          <xsd:enumeration value="TPE"/>
          <xsd:enumeration value="TPE-1"/>
          <xsd:enumeration value="TPE-2"/>
          <xsd:enumeration value="TPE-10"/>
          <xsd:enumeration value="TPE-20"/>
          <xsd:enumeration value="TPE-21"/>
          <xsd:enumeration value="TPE-22"/>
          <xsd:enumeration value="TPE-30"/>
          <xsd:enumeration value="TPM"/>
          <xsd:enumeration value="TPM-1/2/3"/>
          <xsd:enumeration value="TPM-10/11/12"/>
          <xsd:enumeration value="TPM-20/21/22"/>
          <xsd:enumeration value="TPM-30/31/32"/>
          <xsd:enumeration value="TRI"/>
          <xsd:enumeration value="TRI-1"/>
          <xsd:enumeration value="TRI-2"/>
          <xsd:enumeration value="TRI-10/11/12"/>
          <xsd:enumeration value="TRI-20"/>
          <xsd:enumeration value="TRI-30"/>
          <xsd:enumeration value="TSO"/>
          <xsd:enumeration value="TSO-1/2"/>
          <xsd:enumeration value="TSO-10"/>
          <xsd:enumeration value="TSO-20"/>
          <xsd:enumeration value="TSO-3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3A2ECE-B7C0-4881-84A7-B3E32ED133AD}">
  <ds:schemaRefs>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purl.org/dc/terms/"/>
    <ds:schemaRef ds:uri="b5df4b55-9d63-471a-a5d4-8d07331971d7"/>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7FA14E6-1604-4791-962F-71352CCD9D4A}">
  <ds:schemaRefs>
    <ds:schemaRef ds:uri="http://schemas.microsoft.com/sharepoint/v3/contenttype/forms"/>
  </ds:schemaRefs>
</ds:datastoreItem>
</file>

<file path=customXml/itemProps3.xml><?xml version="1.0" encoding="utf-8"?>
<ds:datastoreItem xmlns:ds="http://schemas.openxmlformats.org/officeDocument/2006/customXml" ds:itemID="{BD7E3FC4-0350-43DD-9C65-4B73D4524F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df4b55-9d63-471a-a5d4-8d07331971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FTA3 (2)</Template>
  <TotalTime>36133</TotalTime>
  <Words>855</Words>
  <Application>Microsoft Office PowerPoint</Application>
  <PresentationFormat>On-screen Show (4:3)</PresentationFormat>
  <Paragraphs>170</Paragraphs>
  <Slides>16</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16</vt:i4>
      </vt:variant>
    </vt:vector>
  </HeadingPairs>
  <TitlesOfParts>
    <vt:vector size="27" baseType="lpstr">
      <vt:lpstr>Arial Unicode MS</vt:lpstr>
      <vt:lpstr>ＭＳ Ｐゴシック</vt:lpstr>
      <vt:lpstr>Arial</vt:lpstr>
      <vt:lpstr>Calibri</vt:lpstr>
      <vt:lpstr>Geneva</vt:lpstr>
      <vt:lpstr>Gill Sans MT</vt:lpstr>
      <vt:lpstr>Raavi</vt:lpstr>
      <vt:lpstr>Times New Roman</vt:lpstr>
      <vt:lpstr>Wingdings</vt:lpstr>
      <vt:lpstr>FTA3 (2)</vt:lpstr>
      <vt:lpstr>1_Custom Design</vt:lpstr>
      <vt:lpstr>FTA Tribal Transit Program</vt:lpstr>
      <vt:lpstr>FTA Tribal Transit Program</vt:lpstr>
      <vt:lpstr>FTA Tribal Transit Program</vt:lpstr>
      <vt:lpstr>Formula Apportionment</vt:lpstr>
      <vt:lpstr>Formula Apportionment</vt:lpstr>
      <vt:lpstr>Formula Apportionment</vt:lpstr>
      <vt:lpstr>Competitive Program</vt:lpstr>
      <vt:lpstr>Competitive Program</vt:lpstr>
      <vt:lpstr>TTP Technical Assistance Assessments</vt:lpstr>
      <vt:lpstr>Other FTA Programs</vt:lpstr>
      <vt:lpstr>Other FTA Programs</vt:lpstr>
      <vt:lpstr>Other FTA Programs</vt:lpstr>
      <vt:lpstr>Other FTA Programs</vt:lpstr>
      <vt:lpstr>Other FTA Programs</vt:lpstr>
      <vt:lpstr>Contact Information </vt:lpstr>
      <vt:lpstr>PowerPoint Presentation</vt:lpstr>
    </vt:vector>
  </TitlesOfParts>
  <Company>DOT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FTA PPT Template</dc:title>
  <dc:creator>test</dc:creator>
  <cp:lastModifiedBy>Sparrow, Robert (FHWA)</cp:lastModifiedBy>
  <cp:revision>135</cp:revision>
  <cp:lastPrinted>2014-04-08T20:31:25Z</cp:lastPrinted>
  <dcterms:created xsi:type="dcterms:W3CDTF">2012-04-18T16:44:28Z</dcterms:created>
  <dcterms:modified xsi:type="dcterms:W3CDTF">2016-08-16T17:35:04Z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0x01010092B3FDC8CBCAAB41AEFBCAB616A9754A</vt:lpwstr>
  </property>
</Properties>
</file>