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notesMasterIdLst>
    <p:notesMasterId r:id="rId11"/>
  </p:notesMasterIdLst>
  <p:handoutMasterIdLst>
    <p:handoutMasterId r:id="rId12"/>
  </p:handoutMasterIdLst>
  <p:sldIdLst>
    <p:sldId id="256" r:id="rId2"/>
    <p:sldId id="268" r:id="rId3"/>
    <p:sldId id="257" r:id="rId4"/>
    <p:sldId id="258" r:id="rId5"/>
    <p:sldId id="266" r:id="rId6"/>
    <p:sldId id="261" r:id="rId7"/>
    <p:sldId id="262" r:id="rId8"/>
    <p:sldId id="263" r:id="rId9"/>
    <p:sldId id="264"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56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6264899-923A-4321-B3A5-F982C7221EE6}" type="datetimeFigureOut">
              <a:rPr lang="en-US" smtClean="0"/>
              <a:t>8/15/2016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2A34442-B6C5-4CC9-90E6-DEE4B61E1826}" type="slidenum">
              <a:rPr lang="en-US" smtClean="0"/>
              <a:t>‹#›</a:t>
            </a:fld>
            <a:endParaRPr lang="en-US"/>
          </a:p>
        </p:txBody>
      </p:sp>
    </p:spTree>
    <p:extLst>
      <p:ext uri="{BB962C8B-B14F-4D97-AF65-F5344CB8AC3E}">
        <p14:creationId xmlns:p14="http://schemas.microsoft.com/office/powerpoint/2010/main" val="35933083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0E219A8-1DA2-4258-941C-33C52C3D16D9}" type="datetimeFigureOut">
              <a:rPr lang="en-US" smtClean="0"/>
              <a:t>8/15/2016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E3336D9-3129-4A2C-AB3B-9347AF33E2EF}" type="slidenum">
              <a:rPr lang="en-US" smtClean="0"/>
              <a:t>‹#›</a:t>
            </a:fld>
            <a:endParaRPr lang="en-US"/>
          </a:p>
        </p:txBody>
      </p:sp>
    </p:spTree>
    <p:extLst>
      <p:ext uri="{BB962C8B-B14F-4D97-AF65-F5344CB8AC3E}">
        <p14:creationId xmlns:p14="http://schemas.microsoft.com/office/powerpoint/2010/main" val="2110301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190DCD0C-D06B-804C-A191-4CA5261C02E6}"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1039672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05923" lvl="1" indent="-165252">
              <a:buFontTx/>
              <a:buChar char="-"/>
            </a:pPr>
            <a:endParaRPr lang="en-US" sz="1500" dirty="0"/>
          </a:p>
        </p:txBody>
      </p:sp>
      <p:sp>
        <p:nvSpPr>
          <p:cNvPr id="4" name="Slide Number Placeholder 3"/>
          <p:cNvSpPr>
            <a:spLocks noGrp="1"/>
          </p:cNvSpPr>
          <p:nvPr>
            <p:ph type="sldNum" sz="quarter" idx="10"/>
          </p:nvPr>
        </p:nvSpPr>
        <p:spPr/>
        <p:txBody>
          <a:bodyPr/>
          <a:lstStyle/>
          <a:p>
            <a:fld id="{190DCD0C-D06B-804C-A191-4CA5261C02E6}" type="slidenum">
              <a:rPr lang="en-US" smtClean="0"/>
              <a:pPr/>
              <a:t>7</a:t>
            </a:fld>
            <a:endParaRPr lang="en-US"/>
          </a:p>
        </p:txBody>
      </p:sp>
    </p:spTree>
    <p:extLst>
      <p:ext uri="{BB962C8B-B14F-4D97-AF65-F5344CB8AC3E}">
        <p14:creationId xmlns:p14="http://schemas.microsoft.com/office/powerpoint/2010/main" val="1498373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67891E-EF63-44E2-A065-73AE21058F40}" type="slidenum">
              <a:rPr lang="en-US" smtClean="0"/>
              <a:t>8</a:t>
            </a:fld>
            <a:endParaRPr lang="en-US"/>
          </a:p>
        </p:txBody>
      </p:sp>
    </p:spTree>
    <p:extLst>
      <p:ext uri="{BB962C8B-B14F-4D97-AF65-F5344CB8AC3E}">
        <p14:creationId xmlns:p14="http://schemas.microsoft.com/office/powerpoint/2010/main" val="28268748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67891E-EF63-44E2-A065-73AE21058F40}" type="slidenum">
              <a:rPr lang="en-US" smtClean="0"/>
              <a:t>9</a:t>
            </a:fld>
            <a:endParaRPr lang="en-US"/>
          </a:p>
        </p:txBody>
      </p:sp>
    </p:spTree>
    <p:extLst>
      <p:ext uri="{BB962C8B-B14F-4D97-AF65-F5344CB8AC3E}">
        <p14:creationId xmlns:p14="http://schemas.microsoft.com/office/powerpoint/2010/main" val="332193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F90C29-9B33-4194-ADC3-E13B511CBDD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F61EB5-6A73-4A1B-A53A-FEE1AC8CBEB5}" type="slidenum">
              <a:rPr lang="en-US" smtClean="0"/>
              <a:t>‹#›</a:t>
            </a:fld>
            <a:endParaRPr lang="en-US"/>
          </a:p>
        </p:txBody>
      </p:sp>
    </p:spTree>
    <p:extLst>
      <p:ext uri="{BB962C8B-B14F-4D97-AF65-F5344CB8AC3E}">
        <p14:creationId xmlns:p14="http://schemas.microsoft.com/office/powerpoint/2010/main" val="1928485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F90C29-9B33-4194-ADC3-E13B511CBDD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F61EB5-6A73-4A1B-A53A-FEE1AC8CBEB5}" type="slidenum">
              <a:rPr lang="en-US" smtClean="0"/>
              <a:t>‹#›</a:t>
            </a:fld>
            <a:endParaRPr lang="en-US"/>
          </a:p>
        </p:txBody>
      </p:sp>
    </p:spTree>
    <p:extLst>
      <p:ext uri="{BB962C8B-B14F-4D97-AF65-F5344CB8AC3E}">
        <p14:creationId xmlns:p14="http://schemas.microsoft.com/office/powerpoint/2010/main" val="92187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F90C29-9B33-4194-ADC3-E13B511CBDD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F61EB5-6A73-4A1B-A53A-FEE1AC8CBEB5}" type="slidenum">
              <a:rPr lang="en-US" smtClean="0"/>
              <a:t>‹#›</a:t>
            </a:fld>
            <a:endParaRPr lang="en-US"/>
          </a:p>
        </p:txBody>
      </p:sp>
    </p:spTree>
    <p:extLst>
      <p:ext uri="{BB962C8B-B14F-4D97-AF65-F5344CB8AC3E}">
        <p14:creationId xmlns:p14="http://schemas.microsoft.com/office/powerpoint/2010/main" val="2260007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F90C29-9B33-4194-ADC3-E13B511CBDD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F61EB5-6A73-4A1B-A53A-FEE1AC8CBEB5}" type="slidenum">
              <a:rPr lang="en-US" smtClean="0"/>
              <a:t>‹#›</a:t>
            </a:fld>
            <a:endParaRPr lang="en-US"/>
          </a:p>
        </p:txBody>
      </p:sp>
    </p:spTree>
    <p:extLst>
      <p:ext uri="{BB962C8B-B14F-4D97-AF65-F5344CB8AC3E}">
        <p14:creationId xmlns:p14="http://schemas.microsoft.com/office/powerpoint/2010/main" val="550603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F90C29-9B33-4194-ADC3-E13B511CBDD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F61EB5-6A73-4A1B-A53A-FEE1AC8CBEB5}" type="slidenum">
              <a:rPr lang="en-US" smtClean="0"/>
              <a:t>‹#›</a:t>
            </a:fld>
            <a:endParaRPr lang="en-US"/>
          </a:p>
        </p:txBody>
      </p:sp>
    </p:spTree>
    <p:extLst>
      <p:ext uri="{BB962C8B-B14F-4D97-AF65-F5344CB8AC3E}">
        <p14:creationId xmlns:p14="http://schemas.microsoft.com/office/powerpoint/2010/main" val="2242249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F90C29-9B33-4194-ADC3-E13B511CBDD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F61EB5-6A73-4A1B-A53A-FEE1AC8CBEB5}" type="slidenum">
              <a:rPr lang="en-US" smtClean="0"/>
              <a:t>‹#›</a:t>
            </a:fld>
            <a:endParaRPr lang="en-US"/>
          </a:p>
        </p:txBody>
      </p:sp>
    </p:spTree>
    <p:extLst>
      <p:ext uri="{BB962C8B-B14F-4D97-AF65-F5344CB8AC3E}">
        <p14:creationId xmlns:p14="http://schemas.microsoft.com/office/powerpoint/2010/main" val="2459618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F90C29-9B33-4194-ADC3-E13B511CBDD4}" type="datetimeFigureOut">
              <a:rPr lang="en-US" smtClean="0"/>
              <a:t>8/15/2016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F61EB5-6A73-4A1B-A53A-FEE1AC8CBEB5}" type="slidenum">
              <a:rPr lang="en-US" smtClean="0"/>
              <a:t>‹#›</a:t>
            </a:fld>
            <a:endParaRPr lang="en-US"/>
          </a:p>
        </p:txBody>
      </p:sp>
    </p:spTree>
    <p:extLst>
      <p:ext uri="{BB962C8B-B14F-4D97-AF65-F5344CB8AC3E}">
        <p14:creationId xmlns:p14="http://schemas.microsoft.com/office/powerpoint/2010/main" val="842647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F90C29-9B33-4194-ADC3-E13B511CBDD4}" type="datetimeFigureOut">
              <a:rPr lang="en-US" smtClean="0"/>
              <a:t>8/15/2016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F61EB5-6A73-4A1B-A53A-FEE1AC8CBEB5}" type="slidenum">
              <a:rPr lang="en-US" smtClean="0"/>
              <a:t>‹#›</a:t>
            </a:fld>
            <a:endParaRPr lang="en-US"/>
          </a:p>
        </p:txBody>
      </p:sp>
    </p:spTree>
    <p:extLst>
      <p:ext uri="{BB962C8B-B14F-4D97-AF65-F5344CB8AC3E}">
        <p14:creationId xmlns:p14="http://schemas.microsoft.com/office/powerpoint/2010/main" val="2598351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F90C29-9B33-4194-ADC3-E13B511CBDD4}" type="datetimeFigureOut">
              <a:rPr lang="en-US" smtClean="0"/>
              <a:t>8/15/2016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F61EB5-6A73-4A1B-A53A-FEE1AC8CBEB5}" type="slidenum">
              <a:rPr lang="en-US" smtClean="0"/>
              <a:t>‹#›</a:t>
            </a:fld>
            <a:endParaRPr lang="en-US"/>
          </a:p>
        </p:txBody>
      </p:sp>
    </p:spTree>
    <p:extLst>
      <p:ext uri="{BB962C8B-B14F-4D97-AF65-F5344CB8AC3E}">
        <p14:creationId xmlns:p14="http://schemas.microsoft.com/office/powerpoint/2010/main" val="3671641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F90C29-9B33-4194-ADC3-E13B511CBDD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F61EB5-6A73-4A1B-A53A-FEE1AC8CBEB5}" type="slidenum">
              <a:rPr lang="en-US" smtClean="0"/>
              <a:t>‹#›</a:t>
            </a:fld>
            <a:endParaRPr lang="en-US"/>
          </a:p>
        </p:txBody>
      </p:sp>
    </p:spTree>
    <p:extLst>
      <p:ext uri="{BB962C8B-B14F-4D97-AF65-F5344CB8AC3E}">
        <p14:creationId xmlns:p14="http://schemas.microsoft.com/office/powerpoint/2010/main" val="2935843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F90C29-9B33-4194-ADC3-E13B511CBDD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F61EB5-6A73-4A1B-A53A-FEE1AC8CBEB5}" type="slidenum">
              <a:rPr lang="en-US" smtClean="0"/>
              <a:t>‹#›</a:t>
            </a:fld>
            <a:endParaRPr lang="en-US"/>
          </a:p>
        </p:txBody>
      </p:sp>
    </p:spTree>
    <p:extLst>
      <p:ext uri="{BB962C8B-B14F-4D97-AF65-F5344CB8AC3E}">
        <p14:creationId xmlns:p14="http://schemas.microsoft.com/office/powerpoint/2010/main" val="1272129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F90C29-9B33-4194-ADC3-E13B511CBDD4}" type="datetimeFigureOut">
              <a:rPr lang="en-US" smtClean="0"/>
              <a:t>8/15/2016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F61EB5-6A73-4A1B-A53A-FEE1AC8CBEB5}" type="slidenum">
              <a:rPr lang="en-US" smtClean="0"/>
              <a:t>‹#›</a:t>
            </a:fld>
            <a:endParaRPr lang="en-US"/>
          </a:p>
        </p:txBody>
      </p:sp>
    </p:spTree>
    <p:extLst>
      <p:ext uri="{BB962C8B-B14F-4D97-AF65-F5344CB8AC3E}">
        <p14:creationId xmlns:p14="http://schemas.microsoft.com/office/powerpoint/2010/main" val="2682185283"/>
      </p:ext>
    </p:extLst>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transportation.gov/tiger/"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mailto:TIGERGrants@dot.gov"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transportation.gov/FASTLANEgrant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7772400" cy="2838450"/>
          </a:xfrm>
        </p:spPr>
        <p:txBody>
          <a:bodyPr>
            <a:normAutofit/>
          </a:bodyPr>
          <a:lstStyle/>
          <a:p>
            <a:r>
              <a:rPr lang="en-US" dirty="0" smtClean="0"/>
              <a:t/>
            </a:r>
            <a:br>
              <a:rPr lang="en-US" dirty="0" smtClean="0"/>
            </a:br>
            <a:r>
              <a:rPr lang="en-US" dirty="0" smtClean="0"/>
              <a:t/>
            </a:r>
            <a:br>
              <a:rPr lang="en-US" dirty="0" smtClean="0"/>
            </a:br>
            <a:r>
              <a:rPr lang="en-US" dirty="0"/>
              <a:t/>
            </a:r>
            <a:br>
              <a:rPr lang="en-US" dirty="0"/>
            </a:br>
            <a:endParaRPr lang="en-US" dirty="0"/>
          </a:p>
        </p:txBody>
      </p:sp>
      <p:sp>
        <p:nvSpPr>
          <p:cNvPr id="3" name="Subtitle 2"/>
          <p:cNvSpPr>
            <a:spLocks noGrp="1"/>
          </p:cNvSpPr>
          <p:nvPr>
            <p:ph type="subTitle" idx="1"/>
          </p:nvPr>
        </p:nvSpPr>
        <p:spPr/>
        <p:txBody>
          <a:bodyPr>
            <a:normAutofit/>
          </a:bodyPr>
          <a:lstStyle/>
          <a:p>
            <a:r>
              <a:rPr lang="en-US" dirty="0" smtClean="0"/>
              <a:t>Office of the Secretary of Transportation</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2971" y="1219200"/>
            <a:ext cx="2124075" cy="2152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42172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1199322"/>
            <a:ext cx="3352800" cy="33528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4600" y="3258378"/>
            <a:ext cx="4038600" cy="403860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86400" y="1123122"/>
            <a:ext cx="3505200" cy="3505200"/>
          </a:xfrm>
          <a:prstGeom prst="rect">
            <a:avLst/>
          </a:prstGeom>
        </p:spPr>
      </p:pic>
      <p:sp>
        <p:nvSpPr>
          <p:cNvPr id="6" name="Title 5"/>
          <p:cNvSpPr>
            <a:spLocks noGrp="1"/>
          </p:cNvSpPr>
          <p:nvPr>
            <p:ph type="title"/>
          </p:nvPr>
        </p:nvSpPr>
        <p:spPr/>
        <p:txBody>
          <a:bodyPr>
            <a:normAutofit fontScale="90000"/>
          </a:bodyPr>
          <a:lstStyle/>
          <a:p>
            <a:r>
              <a:rPr lang="en-US" dirty="0" smtClean="0"/>
              <a:t>U.S. Department of Transportation 1966-2016</a:t>
            </a:r>
            <a:endParaRPr lang="en-US" dirty="0"/>
          </a:p>
        </p:txBody>
      </p:sp>
    </p:spTree>
    <p:extLst>
      <p:ext uri="{BB962C8B-B14F-4D97-AF65-F5344CB8AC3E}">
        <p14:creationId xmlns:p14="http://schemas.microsoft.com/office/powerpoint/2010/main" val="2225516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solidFill>
              </a:rPr>
              <a:t>U.S. Department of Transportation</a:t>
            </a:r>
            <a:endParaRPr lang="en-US" dirty="0">
              <a:solidFill>
                <a:schemeClr val="tx2"/>
              </a:solidFill>
            </a:endParaRPr>
          </a:p>
        </p:txBody>
      </p:sp>
      <p:sp>
        <p:nvSpPr>
          <p:cNvPr id="3" name="Content Placeholder 2"/>
          <p:cNvSpPr>
            <a:spLocks noGrp="1"/>
          </p:cNvSpPr>
          <p:nvPr>
            <p:ph sz="half" idx="1"/>
          </p:nvPr>
        </p:nvSpPr>
        <p:spPr/>
        <p:txBody>
          <a:bodyPr>
            <a:normAutofit lnSpcReduction="10000"/>
          </a:bodyPr>
          <a:lstStyle/>
          <a:p>
            <a:r>
              <a:rPr lang="en-US" dirty="0" smtClean="0"/>
              <a:t>The top priorities at USDOT are to keep the traveling public safe and secure, increase their mobility, and have transportation systems contribute to economic growth.</a:t>
            </a:r>
            <a:endParaRPr lang="en-US" dirty="0"/>
          </a:p>
        </p:txBody>
      </p:sp>
      <p:sp>
        <p:nvSpPr>
          <p:cNvPr id="4" name="Content Placeholder 3"/>
          <p:cNvSpPr>
            <a:spLocks noGrp="1"/>
          </p:cNvSpPr>
          <p:nvPr>
            <p:ph sz="half" idx="2"/>
          </p:nvPr>
        </p:nvSpPr>
        <p:spPr/>
        <p:txBody>
          <a:bodyPr>
            <a:normAutofit lnSpcReduction="10000"/>
          </a:bodyPr>
          <a:lstStyle/>
          <a:p>
            <a:r>
              <a:rPr lang="en-US" dirty="0"/>
              <a:t>DOT employs almost 55,000 people across the country, in the Office of the Secretary of Transportation </a:t>
            </a:r>
            <a:r>
              <a:rPr lang="en-US" dirty="0" smtClean="0"/>
              <a:t>and </a:t>
            </a:r>
            <a:r>
              <a:rPr lang="en-US" dirty="0"/>
              <a:t>its operating administrations and bureaus, each with its own management and organizational structure.</a:t>
            </a:r>
          </a:p>
        </p:txBody>
      </p:sp>
    </p:spTree>
    <p:extLst>
      <p:ext uri="{BB962C8B-B14F-4D97-AF65-F5344CB8AC3E}">
        <p14:creationId xmlns:p14="http://schemas.microsoft.com/office/powerpoint/2010/main" val="1090586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solidFill>
              </a:rPr>
              <a:t>Office of the Secretary (OST)</a:t>
            </a:r>
            <a:endParaRPr lang="en-US" dirty="0">
              <a:solidFill>
                <a:schemeClr val="tx2"/>
              </a:solidFill>
            </a:endParaRPr>
          </a:p>
        </p:txBody>
      </p:sp>
      <p:sp>
        <p:nvSpPr>
          <p:cNvPr id="3" name="Content Placeholder 2"/>
          <p:cNvSpPr>
            <a:spLocks noGrp="1"/>
          </p:cNvSpPr>
          <p:nvPr>
            <p:ph idx="1"/>
          </p:nvPr>
        </p:nvSpPr>
        <p:spPr/>
        <p:txBody>
          <a:bodyPr>
            <a:normAutofit lnSpcReduction="10000"/>
          </a:bodyPr>
          <a:lstStyle/>
          <a:p>
            <a:pPr lvl="1"/>
            <a:r>
              <a:rPr lang="en-US" sz="1800" dirty="0" smtClean="0"/>
              <a:t>Secretary, Deputy Secretary</a:t>
            </a:r>
          </a:p>
          <a:p>
            <a:pPr lvl="1"/>
            <a:r>
              <a:rPr lang="en-US" sz="1800" dirty="0" smtClean="0"/>
              <a:t>Office of the Under Secretary for Transportation Policy</a:t>
            </a:r>
          </a:p>
          <a:p>
            <a:pPr lvl="1"/>
            <a:r>
              <a:rPr lang="en-US" sz="1800" dirty="0" smtClean="0"/>
              <a:t>Budget and Programs</a:t>
            </a:r>
          </a:p>
          <a:p>
            <a:pPr lvl="1"/>
            <a:r>
              <a:rPr lang="en-US" sz="1800" dirty="0" smtClean="0"/>
              <a:t>General Counsel</a:t>
            </a:r>
          </a:p>
          <a:p>
            <a:pPr lvl="1"/>
            <a:r>
              <a:rPr lang="en-US" sz="1800" dirty="0" smtClean="0"/>
              <a:t>Public Affairs</a:t>
            </a:r>
          </a:p>
          <a:p>
            <a:pPr lvl="1"/>
            <a:r>
              <a:rPr lang="en-US" sz="1800" dirty="0" smtClean="0"/>
              <a:t>Governmental Affairs</a:t>
            </a:r>
          </a:p>
          <a:p>
            <a:pPr lvl="1"/>
            <a:r>
              <a:rPr lang="en-US" sz="1800" dirty="0" smtClean="0"/>
              <a:t>Administration</a:t>
            </a:r>
          </a:p>
          <a:p>
            <a:pPr lvl="1"/>
            <a:r>
              <a:rPr lang="en-US" sz="1800" dirty="0" smtClean="0"/>
              <a:t>Assistant </a:t>
            </a:r>
            <a:r>
              <a:rPr lang="en-US" sz="1800" dirty="0"/>
              <a:t>Secretary for Research and Technology </a:t>
            </a:r>
            <a:endParaRPr lang="en-US" sz="1800" dirty="0" smtClean="0"/>
          </a:p>
          <a:p>
            <a:pPr lvl="1"/>
            <a:r>
              <a:rPr lang="en-US" sz="1800" dirty="0" smtClean="0"/>
              <a:t>Drug </a:t>
            </a:r>
            <a:r>
              <a:rPr lang="en-US" sz="1800" dirty="0"/>
              <a:t>and Alcohol Policy and Compliance</a:t>
            </a:r>
            <a:endParaRPr lang="en-US" sz="1800" dirty="0" smtClean="0"/>
          </a:p>
          <a:p>
            <a:pPr lvl="1"/>
            <a:r>
              <a:rPr lang="en-US" sz="1800" dirty="0" smtClean="0"/>
              <a:t>Executive Secretariat</a:t>
            </a:r>
          </a:p>
          <a:p>
            <a:pPr lvl="1"/>
            <a:r>
              <a:rPr lang="en-US" sz="1800" dirty="0" smtClean="0"/>
              <a:t>Civil Rights</a:t>
            </a:r>
          </a:p>
          <a:p>
            <a:pPr lvl="1"/>
            <a:r>
              <a:rPr lang="en-US" sz="1800" dirty="0" smtClean="0"/>
              <a:t>Small </a:t>
            </a:r>
            <a:r>
              <a:rPr lang="en-US" sz="1800" dirty="0"/>
              <a:t>and Disadvantaged Business Utilization</a:t>
            </a:r>
          </a:p>
          <a:p>
            <a:pPr lvl="1"/>
            <a:r>
              <a:rPr lang="en-US" sz="1800" dirty="0" smtClean="0"/>
              <a:t>Intelligence</a:t>
            </a:r>
            <a:r>
              <a:rPr lang="en-US" sz="1800" dirty="0"/>
              <a:t>, </a:t>
            </a:r>
            <a:r>
              <a:rPr lang="en-US" sz="1800" dirty="0" smtClean="0"/>
              <a:t>Security, </a:t>
            </a:r>
            <a:r>
              <a:rPr lang="en-US" sz="1800" dirty="0"/>
              <a:t>and Emergency </a:t>
            </a:r>
            <a:r>
              <a:rPr lang="en-US" sz="1800" dirty="0" smtClean="0"/>
              <a:t>Response</a:t>
            </a:r>
          </a:p>
          <a:p>
            <a:pPr lvl="1"/>
            <a:r>
              <a:rPr lang="en-US" sz="1800" dirty="0" smtClean="0"/>
              <a:t>Chief Information Officer</a:t>
            </a:r>
          </a:p>
          <a:p>
            <a:pPr lvl="1"/>
            <a:endParaRPr lang="en-US" sz="1600" dirty="0" smtClean="0"/>
          </a:p>
          <a:p>
            <a:pPr lvl="1"/>
            <a:endParaRPr lang="en-US" sz="1600" dirty="0" smtClean="0"/>
          </a:p>
          <a:p>
            <a:pPr lvl="1"/>
            <a:endParaRPr lang="en-US" sz="1600" dirty="0" smtClean="0"/>
          </a:p>
          <a:p>
            <a:pPr lvl="1"/>
            <a:endParaRPr lang="en-US" sz="2400" dirty="0" smtClean="0"/>
          </a:p>
          <a:p>
            <a:pPr marL="393192" lvl="1" indent="0">
              <a:buNone/>
            </a:pPr>
            <a:endParaRPr lang="en-US" sz="2400" dirty="0" smtClean="0"/>
          </a:p>
          <a:p>
            <a:pPr lvl="1"/>
            <a:endParaRPr lang="en-US" dirty="0" smtClean="0"/>
          </a:p>
          <a:p>
            <a:pPr lvl="1"/>
            <a:endParaRPr lang="en-US" dirty="0"/>
          </a:p>
        </p:txBody>
      </p:sp>
    </p:spTree>
    <p:extLst>
      <p:ext uri="{BB962C8B-B14F-4D97-AF65-F5344CB8AC3E}">
        <p14:creationId xmlns:p14="http://schemas.microsoft.com/office/powerpoint/2010/main" val="96770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Ladders of Opportunity</a:t>
            </a:r>
            <a:endParaRPr lang="en-US" dirty="0"/>
          </a:p>
        </p:txBody>
      </p:sp>
      <p:sp>
        <p:nvSpPr>
          <p:cNvPr id="3" name="Content Placeholder 2"/>
          <p:cNvSpPr>
            <a:spLocks noGrp="1"/>
          </p:cNvSpPr>
          <p:nvPr>
            <p:ph idx="1"/>
          </p:nvPr>
        </p:nvSpPr>
        <p:spPr/>
        <p:txBody>
          <a:bodyPr>
            <a:normAutofit fontScale="70000" lnSpcReduction="20000"/>
          </a:bodyPr>
          <a:lstStyle/>
          <a:p>
            <a:r>
              <a:rPr lang="en-US" dirty="0"/>
              <a:t>Secretary Foxx’s Principles: </a:t>
            </a:r>
          </a:p>
          <a:p>
            <a:r>
              <a:rPr lang="en-US" dirty="0"/>
              <a:t>1.	Transportation connects people to opportunity and can invigorate opportunity within communities. To the greatest extent possible, we should support transportation projects that do both. </a:t>
            </a:r>
          </a:p>
          <a:p>
            <a:r>
              <a:rPr lang="en-US" dirty="0"/>
              <a:t>2.	While we cannot change the past, we can ensure that current and future transportation projects connect and strengthen communities, including areas that have, in the past, been on the wrong side of transportation decisions. </a:t>
            </a:r>
          </a:p>
          <a:p>
            <a:r>
              <a:rPr lang="en-US" dirty="0"/>
              <a:t>3.	Transportation facilities should be built by, for and with the communities impacted by them. Development of transportation facilities should meaningfully reflect and incorporate the input of all the people and communities they touch.</a:t>
            </a:r>
          </a:p>
          <a:p>
            <a:endParaRPr lang="en-US" dirty="0"/>
          </a:p>
        </p:txBody>
      </p:sp>
      <p:pic>
        <p:nvPicPr>
          <p:cNvPr id="1027" name="Picture 3" descr="C:\Users\Ada.Valaitis\AppData\Local\Microsoft\Windows\Temporary Internet Files\Content.Outlook\8H8H4OT6\quote 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437861"/>
            <a:ext cx="8534400"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6473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6750" y="1800225"/>
            <a:ext cx="8048625" cy="4467225"/>
          </a:xfrm>
        </p:spPr>
        <p:txBody>
          <a:bodyPr>
            <a:noAutofit/>
          </a:bodyPr>
          <a:lstStyle/>
          <a:p>
            <a:pPr>
              <a:spcBef>
                <a:spcPts val="2400"/>
              </a:spcBef>
              <a:spcAft>
                <a:spcPts val="1200"/>
              </a:spcAft>
            </a:pPr>
            <a:r>
              <a:rPr lang="en-US" sz="2800" dirty="0" smtClean="0"/>
              <a:t>$500 million (FY 2016) multimodal, merit-based discretionary grant program</a:t>
            </a:r>
          </a:p>
          <a:p>
            <a:pPr>
              <a:lnSpc>
                <a:spcPct val="120000"/>
              </a:lnSpc>
              <a:spcBef>
                <a:spcPts val="0"/>
              </a:spcBef>
              <a:spcAft>
                <a:spcPts val="1200"/>
              </a:spcAft>
            </a:pPr>
            <a:r>
              <a:rPr lang="en-US" sz="2800" dirty="0" smtClean="0"/>
              <a:t>TIGER Website: </a:t>
            </a:r>
            <a:r>
              <a:rPr lang="en-US" sz="2800" dirty="0" smtClean="0">
                <a:hlinkClick r:id="rId3"/>
              </a:rPr>
              <a:t>www.transportation.gov/tiger/</a:t>
            </a:r>
            <a:endParaRPr lang="en-US" sz="2800" dirty="0" smtClean="0"/>
          </a:p>
          <a:p>
            <a:pPr>
              <a:spcAft>
                <a:spcPts val="1200"/>
              </a:spcAft>
            </a:pPr>
            <a:r>
              <a:rPr lang="en-US" sz="2800" dirty="0" smtClean="0"/>
              <a:t>Awards announced Friday, July 29, 2016 supporting 40 projects in communities throughout the United States</a:t>
            </a:r>
          </a:p>
          <a:p>
            <a:pPr>
              <a:spcAft>
                <a:spcPts val="1200"/>
              </a:spcAft>
            </a:pPr>
            <a:r>
              <a:rPr lang="en-US" sz="2800" dirty="0" smtClean="0"/>
              <a:t>Future funding availability is uncertain</a:t>
            </a:r>
          </a:p>
          <a:p>
            <a:pPr>
              <a:spcAft>
                <a:spcPts val="1200"/>
              </a:spcAft>
            </a:pPr>
            <a:r>
              <a:rPr lang="en-US" sz="2800" dirty="0" smtClean="0"/>
              <a:t>Questions? Email </a:t>
            </a:r>
            <a:r>
              <a:rPr lang="en-US" sz="2800" dirty="0" smtClean="0">
                <a:hlinkClick r:id="rId4"/>
              </a:rPr>
              <a:t>TIGERGrants@dot.gov</a:t>
            </a:r>
            <a:endParaRPr lang="en-US" sz="2800" dirty="0" smtClean="0"/>
          </a:p>
        </p:txBody>
      </p:sp>
      <p:sp>
        <p:nvSpPr>
          <p:cNvPr id="2" name="Slide Number Placeholder 1"/>
          <p:cNvSpPr>
            <a:spLocks noGrp="1"/>
          </p:cNvSpPr>
          <p:nvPr>
            <p:ph type="sldNum" sz="quarter" idx="12"/>
          </p:nvPr>
        </p:nvSpPr>
        <p:spPr/>
        <p:txBody>
          <a:bodyPr/>
          <a:lstStyle/>
          <a:p>
            <a:fld id="{FFBDB41E-D9B2-114D-A9D0-57CDFDF3C692}" type="slidenum">
              <a:rPr lang="en-US" smtClean="0">
                <a:solidFill>
                  <a:prstClr val="white"/>
                </a:solidFill>
              </a:rPr>
              <a:pPr/>
              <a:t>6</a:t>
            </a:fld>
            <a:endParaRPr lang="en-US">
              <a:solidFill>
                <a:prstClr val="white"/>
              </a:solidFill>
            </a:endParaRPr>
          </a:p>
        </p:txBody>
      </p:sp>
      <p:pic>
        <p:nvPicPr>
          <p:cNvPr id="4" name="Picture 3" descr="TIGER Grants-01.png"/>
          <p:cNvPicPr>
            <a:picLocks noChangeAspect="1"/>
          </p:cNvPicPr>
          <p:nvPr/>
        </p:nvPicPr>
        <p:blipFill>
          <a:blip r:embed="rId5" cstate="print"/>
          <a:srcRect b="39989"/>
          <a:stretch>
            <a:fillRect/>
          </a:stretch>
        </p:blipFill>
        <p:spPr>
          <a:xfrm>
            <a:off x="3048001" y="465062"/>
            <a:ext cx="3048000" cy="1012976"/>
          </a:xfrm>
          <a:prstGeom prst="rect">
            <a:avLst/>
          </a:prstGeom>
        </p:spPr>
      </p:pic>
    </p:spTree>
    <p:extLst>
      <p:ext uri="{BB962C8B-B14F-4D97-AF65-F5344CB8AC3E}">
        <p14:creationId xmlns:p14="http://schemas.microsoft.com/office/powerpoint/2010/main" val="20955979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1447800"/>
            <a:ext cx="8229600" cy="1143000"/>
          </a:xfrm>
        </p:spPr>
        <p:txBody>
          <a:bodyPr/>
          <a:lstStyle/>
          <a:p>
            <a:r>
              <a:rPr lang="en-US" sz="4000" dirty="0" smtClean="0"/>
              <a:t>Eligible Projects</a:t>
            </a:r>
            <a:endParaRPr lang="en-US" sz="4000" dirty="0"/>
          </a:p>
        </p:txBody>
      </p:sp>
      <p:sp>
        <p:nvSpPr>
          <p:cNvPr id="3" name="Content Placeholder 2"/>
          <p:cNvSpPr>
            <a:spLocks noGrp="1"/>
          </p:cNvSpPr>
          <p:nvPr>
            <p:ph idx="1"/>
          </p:nvPr>
        </p:nvSpPr>
        <p:spPr>
          <a:xfrm>
            <a:off x="4487917" y="2443655"/>
            <a:ext cx="4808483" cy="4414345"/>
          </a:xfrm>
        </p:spPr>
        <p:txBody>
          <a:bodyPr>
            <a:normAutofit/>
          </a:bodyPr>
          <a:lstStyle/>
          <a:p>
            <a:r>
              <a:rPr lang="en-US" sz="2400" dirty="0" smtClean="0"/>
              <a:t>Highway and </a:t>
            </a:r>
            <a:r>
              <a:rPr lang="en-US" sz="2400" dirty="0"/>
              <a:t>bridge </a:t>
            </a:r>
            <a:r>
              <a:rPr lang="en-US" sz="2400" dirty="0" smtClean="0"/>
              <a:t>projects </a:t>
            </a:r>
          </a:p>
          <a:p>
            <a:r>
              <a:rPr lang="en-US" sz="2400" dirty="0" smtClean="0"/>
              <a:t>Pedestrian and bicycle projects</a:t>
            </a:r>
          </a:p>
          <a:p>
            <a:r>
              <a:rPr lang="en-US" sz="2400" dirty="0"/>
              <a:t>P</a:t>
            </a:r>
            <a:r>
              <a:rPr lang="en-US" sz="2400" dirty="0" smtClean="0"/>
              <a:t>ublic transportation </a:t>
            </a:r>
            <a:r>
              <a:rPr lang="en-US" sz="2400" dirty="0"/>
              <a:t>projects </a:t>
            </a:r>
            <a:endParaRPr lang="en-US" sz="2400" dirty="0" smtClean="0"/>
          </a:p>
          <a:p>
            <a:r>
              <a:rPr lang="en-US" sz="2400" dirty="0"/>
              <a:t>P</a:t>
            </a:r>
            <a:r>
              <a:rPr lang="en-US" sz="2400" dirty="0" smtClean="0"/>
              <a:t>assenger </a:t>
            </a:r>
            <a:r>
              <a:rPr lang="en-US" sz="2400" dirty="0"/>
              <a:t>and freight rail transportation </a:t>
            </a:r>
            <a:r>
              <a:rPr lang="en-US" sz="2400" dirty="0" smtClean="0"/>
              <a:t>projects</a:t>
            </a:r>
          </a:p>
          <a:p>
            <a:r>
              <a:rPr lang="en-US" sz="2400" dirty="0"/>
              <a:t>P</a:t>
            </a:r>
            <a:r>
              <a:rPr lang="en-US" sz="2400" dirty="0" smtClean="0"/>
              <a:t>ort </a:t>
            </a:r>
            <a:r>
              <a:rPr lang="en-US" sz="2400" dirty="0"/>
              <a:t>infrastructure </a:t>
            </a:r>
            <a:r>
              <a:rPr lang="en-US" sz="2400" dirty="0" smtClean="0"/>
              <a:t>investments</a:t>
            </a:r>
            <a:endParaRPr lang="en-US" sz="2400" dirty="0"/>
          </a:p>
        </p:txBody>
      </p:sp>
      <p:sp>
        <p:nvSpPr>
          <p:cNvPr id="4" name="Slide Number Placeholder 3"/>
          <p:cNvSpPr>
            <a:spLocks noGrp="1"/>
          </p:cNvSpPr>
          <p:nvPr>
            <p:ph type="sldNum" sz="quarter" idx="12"/>
          </p:nvPr>
        </p:nvSpPr>
        <p:spPr/>
        <p:txBody>
          <a:bodyPr/>
          <a:lstStyle/>
          <a:p>
            <a:fld id="{FFBDB41E-D9B2-114D-A9D0-57CDFDF3C692}" type="slidenum">
              <a:rPr lang="en-US" smtClean="0"/>
              <a:pPr/>
              <a:t>7</a:t>
            </a:fld>
            <a:endParaRPr lang="en-US"/>
          </a:p>
        </p:txBody>
      </p:sp>
      <p:sp>
        <p:nvSpPr>
          <p:cNvPr id="6" name="Title 1"/>
          <p:cNvSpPr txBox="1">
            <a:spLocks/>
          </p:cNvSpPr>
          <p:nvPr/>
        </p:nvSpPr>
        <p:spPr>
          <a:xfrm>
            <a:off x="-1828800" y="14478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smtClean="0"/>
              <a:t>Eligible Applicants</a:t>
            </a:r>
            <a:endParaRPr lang="en-US" sz="4000" dirty="0"/>
          </a:p>
        </p:txBody>
      </p:sp>
      <p:sp>
        <p:nvSpPr>
          <p:cNvPr id="5" name="Rectangle 4"/>
          <p:cNvSpPr/>
          <p:nvPr/>
        </p:nvSpPr>
        <p:spPr>
          <a:xfrm>
            <a:off x="304800" y="2482835"/>
            <a:ext cx="4572000" cy="4154984"/>
          </a:xfrm>
          <a:prstGeom prst="rect">
            <a:avLst/>
          </a:prstGeom>
        </p:spPr>
        <p:txBody>
          <a:bodyPr>
            <a:spAutoFit/>
          </a:bodyPr>
          <a:lstStyle/>
          <a:p>
            <a:pPr marL="285750" indent="-285750">
              <a:buFont typeface="Arial" panose="020B0604020202020204" pitchFamily="34" charset="0"/>
              <a:buChar char="•"/>
            </a:pPr>
            <a:r>
              <a:rPr lang="en-US" sz="2400" dirty="0" smtClean="0"/>
              <a:t>State, local, and tribal governments, including U.S. territories</a:t>
            </a:r>
          </a:p>
          <a:p>
            <a:pPr marL="285750" indent="-285750">
              <a:buFont typeface="Arial" panose="020B0604020202020204" pitchFamily="34" charset="0"/>
              <a:buChar char="•"/>
            </a:pPr>
            <a:r>
              <a:rPr lang="en-US" sz="2400" dirty="0" smtClean="0"/>
              <a:t>Transit agencies</a:t>
            </a:r>
          </a:p>
          <a:p>
            <a:pPr marL="285750" indent="-285750">
              <a:buFont typeface="Arial" panose="020B0604020202020204" pitchFamily="34" charset="0"/>
              <a:buChar char="•"/>
            </a:pPr>
            <a:r>
              <a:rPr lang="en-US" sz="2400" dirty="0" smtClean="0"/>
              <a:t>Port authorities</a:t>
            </a:r>
          </a:p>
          <a:p>
            <a:pPr marL="285750" indent="-285750">
              <a:buFont typeface="Arial" panose="020B0604020202020204" pitchFamily="34" charset="0"/>
              <a:buChar char="•"/>
            </a:pPr>
            <a:r>
              <a:rPr lang="en-US" sz="2400" dirty="0" smtClean="0"/>
              <a:t>Metropolitan </a:t>
            </a:r>
            <a:r>
              <a:rPr lang="en-US" sz="2400" dirty="0"/>
              <a:t>planning </a:t>
            </a:r>
            <a:r>
              <a:rPr lang="en-US" sz="2400" dirty="0" smtClean="0"/>
              <a:t>organizations</a:t>
            </a:r>
          </a:p>
          <a:p>
            <a:pPr marL="285750" indent="-285750">
              <a:buFont typeface="Arial" panose="020B0604020202020204" pitchFamily="34" charset="0"/>
              <a:buChar char="•"/>
            </a:pPr>
            <a:r>
              <a:rPr lang="en-US" sz="2400" dirty="0" smtClean="0"/>
              <a:t>Other </a:t>
            </a:r>
            <a:r>
              <a:rPr lang="en-US" sz="2400" dirty="0"/>
              <a:t>political subdivisions of State or local </a:t>
            </a:r>
            <a:r>
              <a:rPr lang="en-US" sz="2400" dirty="0" smtClean="0"/>
              <a:t>governments</a:t>
            </a:r>
          </a:p>
          <a:p>
            <a:pPr marL="285750" indent="-285750">
              <a:buFont typeface="Arial" panose="020B0604020202020204" pitchFamily="34" charset="0"/>
              <a:buChar char="•"/>
            </a:pPr>
            <a:r>
              <a:rPr lang="en-US" sz="2400" dirty="0" smtClean="0"/>
              <a:t>A </a:t>
            </a:r>
            <a:r>
              <a:rPr lang="en-US" sz="2400" dirty="0"/>
              <a:t>collaboration among such </a:t>
            </a:r>
            <a:r>
              <a:rPr lang="en-US" sz="2400" dirty="0" smtClean="0"/>
              <a:t>entities</a:t>
            </a:r>
            <a:endParaRPr lang="en-US" sz="2400" dirty="0"/>
          </a:p>
        </p:txBody>
      </p:sp>
      <p:pic>
        <p:nvPicPr>
          <p:cNvPr id="8" name="Picture 7" descr="TIGER Grants-01.png"/>
          <p:cNvPicPr>
            <a:picLocks noChangeAspect="1"/>
          </p:cNvPicPr>
          <p:nvPr/>
        </p:nvPicPr>
        <p:blipFill>
          <a:blip r:embed="rId3" cstate="print"/>
          <a:srcRect b="39989"/>
          <a:stretch>
            <a:fillRect/>
          </a:stretch>
        </p:blipFill>
        <p:spPr>
          <a:xfrm>
            <a:off x="3048001" y="465062"/>
            <a:ext cx="3048000" cy="1012976"/>
          </a:xfrm>
          <a:prstGeom prst="rect">
            <a:avLst/>
          </a:prstGeom>
        </p:spPr>
      </p:pic>
    </p:spTree>
    <p:extLst>
      <p:ext uri="{BB962C8B-B14F-4D97-AF65-F5344CB8AC3E}">
        <p14:creationId xmlns:p14="http://schemas.microsoft.com/office/powerpoint/2010/main" val="3907050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08876" y="2286000"/>
            <a:ext cx="7080638" cy="4114799"/>
          </a:xfrm>
        </p:spPr>
        <p:txBody>
          <a:bodyPr>
            <a:normAutofit fontScale="85000" lnSpcReduction="10000"/>
          </a:bodyPr>
          <a:lstStyle/>
          <a:p>
            <a:pPr>
              <a:spcAft>
                <a:spcPts val="1200"/>
              </a:spcAft>
            </a:pPr>
            <a:r>
              <a:rPr lang="en-US" dirty="0" smtClean="0"/>
              <a:t>$4.5 billion authorized through FY 2020</a:t>
            </a:r>
          </a:p>
          <a:p>
            <a:pPr lvl="1">
              <a:spcAft>
                <a:spcPts val="1200"/>
              </a:spcAft>
            </a:pPr>
            <a:r>
              <a:rPr lang="en-US" dirty="0" smtClean="0"/>
              <a:t>$800 million for FY 2016</a:t>
            </a:r>
          </a:p>
          <a:p>
            <a:pPr>
              <a:spcAft>
                <a:spcPts val="1200"/>
              </a:spcAft>
            </a:pPr>
            <a:r>
              <a:rPr lang="en-US" dirty="0" smtClean="0"/>
              <a:t>Application period for FY 2016 closed April 14, 2016; awards pending announcement</a:t>
            </a:r>
          </a:p>
          <a:p>
            <a:pPr>
              <a:spcAft>
                <a:spcPts val="1200"/>
              </a:spcAft>
            </a:pPr>
            <a:r>
              <a:rPr lang="en-US" dirty="0" smtClean="0"/>
              <a:t>Visit: </a:t>
            </a:r>
            <a:r>
              <a:rPr lang="en-US" dirty="0" smtClean="0">
                <a:hlinkClick r:id="rId3"/>
              </a:rPr>
              <a:t>www.transportation.gov/FASTLANEgrants</a:t>
            </a:r>
            <a:r>
              <a:rPr lang="en-US" dirty="0" smtClean="0"/>
              <a:t> </a:t>
            </a:r>
          </a:p>
          <a:p>
            <a:pPr>
              <a:spcAft>
                <a:spcPts val="1200"/>
              </a:spcAft>
            </a:pPr>
            <a:r>
              <a:rPr lang="en-US" dirty="0" smtClean="0"/>
              <a:t>Applicants can submit three applications per program (TIGER and FASTLANE)</a:t>
            </a:r>
          </a:p>
          <a:p>
            <a:pPr>
              <a:spcAft>
                <a:spcPts val="1200"/>
              </a:spcAft>
            </a:pPr>
            <a:endParaRPr lang="en-US" dirty="0"/>
          </a:p>
        </p:txBody>
      </p:sp>
      <p:sp>
        <p:nvSpPr>
          <p:cNvPr id="5" name="Title 1"/>
          <p:cNvSpPr txBox="1">
            <a:spLocks/>
          </p:cNvSpPr>
          <p:nvPr/>
        </p:nvSpPr>
        <p:spPr>
          <a:xfrm>
            <a:off x="457200"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latin typeface="Tw Cen MT Condensed Extra Bold" panose="020B0803020202020204" pitchFamily="34" charset="0"/>
              </a:rPr>
              <a:t>FASTLANE Grants</a:t>
            </a:r>
            <a:endParaRPr lang="en-US" dirty="0">
              <a:latin typeface="Tw Cen MT Condensed Extra Bold" panose="020B0803020202020204" pitchFamily="34" charset="0"/>
            </a:endParaRPr>
          </a:p>
        </p:txBody>
      </p:sp>
      <p:pic>
        <p:nvPicPr>
          <p:cNvPr id="4" name="Picture 3"/>
          <p:cNvPicPr>
            <a:picLocks noChangeAspect="1"/>
          </p:cNvPicPr>
          <p:nvPr/>
        </p:nvPicPr>
        <p:blipFill rotWithShape="1">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r="62537"/>
          <a:stretch/>
        </p:blipFill>
        <p:spPr>
          <a:xfrm>
            <a:off x="457200" y="152400"/>
            <a:ext cx="1503352" cy="2514600"/>
          </a:xfrm>
          <a:prstGeom prst="rect">
            <a:avLst/>
          </a:prstGeom>
        </p:spPr>
      </p:pic>
      <p:pic>
        <p:nvPicPr>
          <p:cNvPr id="7" name="Picture 6"/>
          <p:cNvPicPr>
            <a:picLocks noChangeAspect="1"/>
          </p:cNvPicPr>
          <p:nvPr/>
        </p:nvPicPr>
        <p:blipFill rotWithShape="1">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l="60107"/>
          <a:stretch/>
        </p:blipFill>
        <p:spPr>
          <a:xfrm>
            <a:off x="7172078" y="0"/>
            <a:ext cx="1600861" cy="2514600"/>
          </a:xfrm>
          <a:prstGeom prst="rect">
            <a:avLst/>
          </a:prstGeom>
        </p:spPr>
      </p:pic>
    </p:spTree>
    <p:extLst>
      <p:ext uri="{BB962C8B-B14F-4D97-AF65-F5344CB8AC3E}">
        <p14:creationId xmlns:p14="http://schemas.microsoft.com/office/powerpoint/2010/main" val="18439005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914400"/>
            <a:ext cx="8229600" cy="1143000"/>
          </a:xfrm>
        </p:spPr>
        <p:txBody>
          <a:bodyPr>
            <a:normAutofit/>
          </a:bodyPr>
          <a:lstStyle/>
          <a:p>
            <a:r>
              <a:rPr lang="en-US" sz="4000" dirty="0" smtClean="0"/>
              <a:t>Eligible Applicants</a:t>
            </a:r>
            <a:endParaRPr lang="en-US" sz="4000" dirty="0"/>
          </a:p>
        </p:txBody>
      </p:sp>
      <p:sp>
        <p:nvSpPr>
          <p:cNvPr id="3" name="Content Placeholder 2"/>
          <p:cNvSpPr>
            <a:spLocks noGrp="1"/>
          </p:cNvSpPr>
          <p:nvPr>
            <p:ph idx="1"/>
          </p:nvPr>
        </p:nvSpPr>
        <p:spPr>
          <a:xfrm>
            <a:off x="304800" y="2057400"/>
            <a:ext cx="4038600" cy="4822479"/>
          </a:xfrm>
        </p:spPr>
        <p:txBody>
          <a:bodyPr>
            <a:normAutofit/>
          </a:bodyPr>
          <a:lstStyle/>
          <a:p>
            <a:r>
              <a:rPr lang="en-US" sz="1700" dirty="0" smtClean="0"/>
              <a:t>State(s)</a:t>
            </a:r>
            <a:endParaRPr lang="en-US" sz="1700" dirty="0"/>
          </a:p>
          <a:p>
            <a:r>
              <a:rPr lang="en-US" sz="1700" dirty="0"/>
              <a:t>Metropolitan Planning Organizations </a:t>
            </a:r>
            <a:r>
              <a:rPr lang="en-US" sz="1700" dirty="0" smtClean="0"/>
              <a:t>with 200,000 population</a:t>
            </a:r>
            <a:endParaRPr lang="en-US" sz="1700" dirty="0"/>
          </a:p>
          <a:p>
            <a:r>
              <a:rPr lang="en-US" sz="1700" dirty="0"/>
              <a:t>Local </a:t>
            </a:r>
            <a:r>
              <a:rPr lang="en-US" sz="1700" dirty="0" smtClean="0"/>
              <a:t>Government(s)</a:t>
            </a:r>
          </a:p>
          <a:p>
            <a:r>
              <a:rPr lang="en-US" sz="1700" dirty="0"/>
              <a:t>P</a:t>
            </a:r>
            <a:r>
              <a:rPr lang="en-US" sz="1700" dirty="0" smtClean="0"/>
              <a:t>olitical </a:t>
            </a:r>
            <a:r>
              <a:rPr lang="en-US" sz="1700" dirty="0"/>
              <a:t>subdivision(s</a:t>
            </a:r>
            <a:r>
              <a:rPr lang="en-US" sz="1700" dirty="0" smtClean="0"/>
              <a:t>) or State or local government</a:t>
            </a:r>
            <a:endParaRPr lang="en-US" sz="1700" dirty="0"/>
          </a:p>
          <a:p>
            <a:r>
              <a:rPr lang="en-US" sz="1700" dirty="0"/>
              <a:t>Public authorities (including port authorities) with a transportation function</a:t>
            </a:r>
          </a:p>
          <a:p>
            <a:r>
              <a:rPr lang="en-US" sz="1700" dirty="0"/>
              <a:t>Federal land management agencies applying jointly with a State(s)</a:t>
            </a:r>
          </a:p>
          <a:p>
            <a:r>
              <a:rPr lang="en-US" sz="1700" dirty="0"/>
              <a:t>Tribal government/consortiums </a:t>
            </a:r>
          </a:p>
          <a:p>
            <a:r>
              <a:rPr lang="en-US" sz="1700" dirty="0"/>
              <a:t>Multi-State or multijurisdictional group of public entities</a:t>
            </a:r>
          </a:p>
        </p:txBody>
      </p:sp>
      <p:sp>
        <p:nvSpPr>
          <p:cNvPr id="4" name="Title 1"/>
          <p:cNvSpPr txBox="1">
            <a:spLocks/>
          </p:cNvSpPr>
          <p:nvPr/>
        </p:nvSpPr>
        <p:spPr>
          <a:xfrm>
            <a:off x="2743200" y="914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smtClean="0"/>
              <a:t>Eligible Projects</a:t>
            </a:r>
            <a:endParaRPr lang="en-US" sz="4000" dirty="0"/>
          </a:p>
        </p:txBody>
      </p:sp>
      <p:sp>
        <p:nvSpPr>
          <p:cNvPr id="5" name="Content Placeholder 2"/>
          <p:cNvSpPr txBox="1">
            <a:spLocks/>
          </p:cNvSpPr>
          <p:nvPr/>
        </p:nvSpPr>
        <p:spPr>
          <a:xfrm>
            <a:off x="5029200" y="1981200"/>
            <a:ext cx="3810000" cy="4724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600" dirty="0" smtClean="0"/>
              <a:t>Highway freight projects carried out on the National Highway Freight Network</a:t>
            </a:r>
          </a:p>
          <a:p>
            <a:r>
              <a:rPr lang="en-US" sz="1600" dirty="0" smtClean="0"/>
              <a:t>Highway or bridge projects carried out on the National Highway System, including:</a:t>
            </a:r>
          </a:p>
          <a:p>
            <a:pPr lvl="1"/>
            <a:r>
              <a:rPr lang="en-US" sz="1600" dirty="0" smtClean="0"/>
              <a:t>Projects that add Interstate System capacity to increase mobility</a:t>
            </a:r>
          </a:p>
          <a:p>
            <a:pPr lvl="1"/>
            <a:r>
              <a:rPr lang="en-US" sz="1600" dirty="0" smtClean="0"/>
              <a:t>Projects located in a national scenic area</a:t>
            </a:r>
          </a:p>
          <a:p>
            <a:r>
              <a:rPr lang="en-US" sz="1600" dirty="0" smtClean="0"/>
              <a:t>Grade crossing or grade separation projects</a:t>
            </a:r>
          </a:p>
          <a:p>
            <a:r>
              <a:rPr lang="en-US" sz="1600" dirty="0" smtClean="0"/>
              <a:t>Other freight projects that are:</a:t>
            </a:r>
          </a:p>
          <a:p>
            <a:pPr lvl="1"/>
            <a:r>
              <a:rPr lang="en-US" sz="1600" dirty="0" smtClean="0"/>
              <a:t>Intermodal/rail freight project</a:t>
            </a:r>
          </a:p>
          <a:p>
            <a:pPr lvl="1"/>
            <a:r>
              <a:rPr lang="en-US" sz="1600" dirty="0" smtClean="0"/>
              <a:t>Within the boundaries of a public or private freight rail, maritime (including ports) or intermodal facility</a:t>
            </a:r>
            <a:endParaRPr lang="en-US" sz="1600" dirty="0"/>
          </a:p>
        </p:txBody>
      </p:sp>
      <p:sp>
        <p:nvSpPr>
          <p:cNvPr id="6" name="Title 1"/>
          <p:cNvSpPr txBox="1">
            <a:spLocks/>
          </p:cNvSpPr>
          <p:nvPr/>
        </p:nvSpPr>
        <p:spPr>
          <a:xfrm>
            <a:off x="457200"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latin typeface="Tw Cen MT Condensed Extra Bold" panose="020B0803020202020204" pitchFamily="34" charset="0"/>
              </a:rPr>
              <a:t>FASTLANE Grants</a:t>
            </a:r>
            <a:endParaRPr lang="en-US" dirty="0">
              <a:latin typeface="Tw Cen MT Condensed Extra Bold" panose="020B0803020202020204" pitchFamily="34" charset="0"/>
            </a:endParaRPr>
          </a:p>
        </p:txBody>
      </p:sp>
    </p:spTree>
    <p:extLst>
      <p:ext uri="{BB962C8B-B14F-4D97-AF65-F5344CB8AC3E}">
        <p14:creationId xmlns:p14="http://schemas.microsoft.com/office/powerpoint/2010/main" val="10340854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99</TotalTime>
  <Words>402</Words>
  <Application>Microsoft Office PowerPoint</Application>
  <PresentationFormat>On-screen Show (4:3)</PresentationFormat>
  <Paragraphs>80</Paragraphs>
  <Slides>9</Slides>
  <Notes>4</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vt:lpstr>
      <vt:lpstr>U.S. Department of Transportation 1966-2016</vt:lpstr>
      <vt:lpstr>U.S. Department of Transportation</vt:lpstr>
      <vt:lpstr>Office of the Secretary (OST)</vt:lpstr>
      <vt:lpstr>Ladders of Opportunity</vt:lpstr>
      <vt:lpstr>PowerPoint Presentation</vt:lpstr>
      <vt:lpstr>Eligible Projects</vt:lpstr>
      <vt:lpstr>PowerPoint Presentation</vt:lpstr>
      <vt:lpstr>Eligible Applicants</vt:lpstr>
    </vt:vector>
  </TitlesOfParts>
  <Company>DOT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Department of Transportation</dc:title>
  <dc:creator>USDOT_User</dc:creator>
  <cp:lastModifiedBy>USDOT_User</cp:lastModifiedBy>
  <cp:revision>15</cp:revision>
  <cp:lastPrinted>2016-08-15T20:53:04Z</cp:lastPrinted>
  <dcterms:created xsi:type="dcterms:W3CDTF">2016-06-22T16:54:20Z</dcterms:created>
  <dcterms:modified xsi:type="dcterms:W3CDTF">2016-08-15T20:53:08Z</dcterms:modified>
</cp:coreProperties>
</file>