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4.xml" ContentType="application/vnd.openxmlformats-officedocument.drawingml.chart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5.xml" ContentType="application/vnd.openxmlformats-officedocument.drawingml.chart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65" r:id="rId2"/>
  </p:sldMasterIdLst>
  <p:notesMasterIdLst>
    <p:notesMasterId r:id="rId35"/>
  </p:notesMasterIdLst>
  <p:handoutMasterIdLst>
    <p:handoutMasterId r:id="rId36"/>
  </p:handoutMasterIdLst>
  <p:sldIdLst>
    <p:sldId id="256" r:id="rId3"/>
    <p:sldId id="433" r:id="rId4"/>
    <p:sldId id="268" r:id="rId5"/>
    <p:sldId id="272" r:id="rId6"/>
    <p:sldId id="273" r:id="rId7"/>
    <p:sldId id="403" r:id="rId8"/>
    <p:sldId id="499" r:id="rId9"/>
    <p:sldId id="492" r:id="rId10"/>
    <p:sldId id="500" r:id="rId11"/>
    <p:sldId id="434" r:id="rId12"/>
    <p:sldId id="435" r:id="rId13"/>
    <p:sldId id="436" r:id="rId14"/>
    <p:sldId id="491" r:id="rId15"/>
    <p:sldId id="438" r:id="rId16"/>
    <p:sldId id="439" r:id="rId17"/>
    <p:sldId id="440" r:id="rId18"/>
    <p:sldId id="441" r:id="rId19"/>
    <p:sldId id="442" r:id="rId20"/>
    <p:sldId id="279" r:id="rId21"/>
    <p:sldId id="488" r:id="rId22"/>
    <p:sldId id="497" r:id="rId23"/>
    <p:sldId id="489" r:id="rId24"/>
    <p:sldId id="443" r:id="rId25"/>
    <p:sldId id="444" r:id="rId26"/>
    <p:sldId id="308" r:id="rId27"/>
    <p:sldId id="310" r:id="rId28"/>
    <p:sldId id="420" r:id="rId29"/>
    <p:sldId id="327" r:id="rId30"/>
    <p:sldId id="461" r:id="rId31"/>
    <p:sldId id="462" r:id="rId32"/>
    <p:sldId id="502" r:id="rId33"/>
    <p:sldId id="503" r:id="rId34"/>
  </p:sldIdLst>
  <p:sldSz cx="9144000" cy="6858000" type="screen4x3"/>
  <p:notesSz cx="7010400" cy="9296400"/>
  <p:custDataLst>
    <p:tags r:id="rId3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445"/>
    <a:srgbClr val="0066CC"/>
    <a:srgbClr val="6600FF"/>
    <a:srgbClr val="0099CC"/>
    <a:srgbClr val="3399FF"/>
    <a:srgbClr val="3366CC"/>
    <a:srgbClr val="666699"/>
    <a:srgbClr val="CC6600"/>
    <a:srgbClr val="CCCC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902" autoAdjust="0"/>
  </p:normalViewPr>
  <p:slideViewPr>
    <p:cSldViewPr>
      <p:cViewPr>
        <p:scale>
          <a:sx n="70" d="100"/>
          <a:sy n="70" d="100"/>
        </p:scale>
        <p:origin x="-2730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-4524" y="-121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0"/>
        <c:ser>
          <c:idx val="0"/>
          <c:order val="0"/>
          <c:tx>
            <c:strRef>
              <c:f>'For chart'!$B$1</c:f>
              <c:strCache>
                <c:ptCount val="1"/>
                <c:pt idx="0">
                  <c:v>Miles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15"/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noFill/>
              <a:ln>
                <a:solidFill>
                  <a:schemeClr val="tx1"/>
                </a:solidFill>
              </a:ln>
            </c:spPr>
          </c:dPt>
          <c:cat>
            <c:strRef>
              <c:f>'For chart'!$A$2:$A$5</c:f>
              <c:strCache>
                <c:ptCount val="4"/>
                <c:pt idx="0">
                  <c:v>Interstate</c:v>
                </c:pt>
                <c:pt idx="1">
                  <c:v>Other NHS</c:v>
                </c:pt>
                <c:pt idx="2">
                  <c:v>Other Federal-aid highways</c:v>
                </c:pt>
                <c:pt idx="3">
                  <c:v>Other public roads</c:v>
                </c:pt>
              </c:strCache>
            </c:strRef>
          </c:cat>
          <c:val>
            <c:numRef>
              <c:f>'For chart'!$B$2:$B$5</c:f>
              <c:numCache>
                <c:formatCode>_(* #,##0_);_(* \(#,##0\);_(* "-"??_);_(@_)</c:formatCode>
                <c:ptCount val="4"/>
                <c:pt idx="0">
                  <c:v>47432</c:v>
                </c:pt>
                <c:pt idx="1">
                  <c:v>176236</c:v>
                </c:pt>
                <c:pt idx="2">
                  <c:v>778064</c:v>
                </c:pt>
                <c:pt idx="3">
                  <c:v>3090998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58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0"/>
        <c:ser>
          <c:idx val="0"/>
          <c:order val="0"/>
          <c:tx>
            <c:strRef>
              <c:f>'For Chart'!$B$1</c:f>
              <c:strCache>
                <c:ptCount val="1"/>
                <c:pt idx="0">
                  <c:v>2010 outlays ($ billions)</c:v>
                </c:pt>
              </c:strCache>
            </c:strRef>
          </c:tx>
          <c:spPr>
            <a:effectLst/>
          </c:spPr>
          <c:explosion val="12"/>
          <c:dPt>
            <c:idx val="0"/>
            <c:bubble3D val="0"/>
            <c:spPr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1"/>
              </a:solidFill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effectLst/>
            </c:spPr>
          </c:dPt>
          <c:cat>
            <c:strRef>
              <c:f>'For Chart'!$A$2:$A$4</c:f>
              <c:strCache>
                <c:ptCount val="3"/>
                <c:pt idx="0">
                  <c:v>Federal</c:v>
                </c:pt>
                <c:pt idx="1">
                  <c:v>State</c:v>
                </c:pt>
                <c:pt idx="2">
                  <c:v>Local</c:v>
                </c:pt>
              </c:strCache>
            </c:strRef>
          </c:cat>
          <c:val>
            <c:numRef>
              <c:f>'For Chart'!$B$2:$B$4</c:f>
              <c:numCache>
                <c:formatCode>General</c:formatCode>
                <c:ptCount val="3"/>
                <c:pt idx="0">
                  <c:v>0.21416179480537456</c:v>
                </c:pt>
                <c:pt idx="1">
                  <c:v>0.47826286946587876</c:v>
                </c:pt>
                <c:pt idx="2">
                  <c:v>0.30757533572874673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20408163265306E-2"/>
          <c:y val="3.9696866425004168E-2"/>
          <c:w val="0.95238095238095233"/>
          <c:h val="0.89503387084026964"/>
        </c:manualLayout>
      </c:layout>
      <c:pieChart>
        <c:varyColors val="0"/>
        <c:ser>
          <c:idx val="0"/>
          <c:order val="0"/>
          <c:tx>
            <c:strRef>
              <c:f>'For Chart'!$B$1</c:f>
              <c:strCache>
                <c:ptCount val="1"/>
                <c:pt idx="0">
                  <c:v>2010 outlays ($ billions)</c:v>
                </c:pt>
              </c:strCache>
            </c:strRef>
          </c:tx>
          <c:spPr>
            <a:solidFill>
              <a:schemeClr val="accent1"/>
            </a:solidFill>
            <a:effectLst/>
          </c:spPr>
          <c:explosion val="12"/>
          <c:dPt>
            <c:idx val="0"/>
            <c:bubble3D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</c:dPt>
          <c:cat>
            <c:strRef>
              <c:f>'For Chart'!$A$2:$A$3</c:f>
              <c:strCache>
                <c:ptCount val="2"/>
                <c:pt idx="0">
                  <c:v>Federal</c:v>
                </c:pt>
                <c:pt idx="1">
                  <c:v>State and local</c:v>
                </c:pt>
              </c:strCache>
            </c:strRef>
          </c:cat>
          <c:val>
            <c:numRef>
              <c:f>'For Chart'!$B$2:$B$3</c:f>
              <c:numCache>
                <c:formatCode>General</c:formatCode>
                <c:ptCount val="2"/>
                <c:pt idx="0">
                  <c:v>0.43060836501901145</c:v>
                </c:pt>
                <c:pt idx="1">
                  <c:v>0.56939163498098866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67699523670651"/>
          <c:y val="6.0479488080435614E-2"/>
          <c:w val="0.70827658695440843"/>
          <c:h val="0.6934961131056646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63500">
              <a:solidFill>
                <a:schemeClr val="accent1"/>
              </a:solidFill>
            </a:ln>
          </c:spPr>
          <c:marker>
            <c:symbol val="square"/>
            <c:size val="9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cat>
            <c:strRef>
              <c:f>Sheet1!$A$2:$A$27</c:f>
              <c:strCache>
                <c:ptCount val="26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</c:strCache>
            </c:strRef>
          </c:cat>
          <c:val>
            <c:numRef>
              <c:f>Sheet1!$B$2:$B$27</c:f>
              <c:numCache>
                <c:formatCode>_(* #,##0.00_);_(* \(#,##0.00\);_(* "-"??_);_(@_)</c:formatCode>
                <c:ptCount val="26"/>
                <c:pt idx="0">
                  <c:v>15.429719087610001</c:v>
                </c:pt>
                <c:pt idx="1">
                  <c:v>18.45276204692</c:v>
                </c:pt>
                <c:pt idx="2">
                  <c:v>18.387915105659999</c:v>
                </c:pt>
                <c:pt idx="3">
                  <c:v>19.598504385029997</c:v>
                </c:pt>
                <c:pt idx="4">
                  <c:v>19.696219998039997</c:v>
                </c:pt>
                <c:pt idx="5">
                  <c:v>22.189257433759998</c:v>
                </c:pt>
                <c:pt idx="6">
                  <c:v>25.973548760220002</c:v>
                </c:pt>
                <c:pt idx="7">
                  <c:v>25.309813536090001</c:v>
                </c:pt>
                <c:pt idx="8">
                  <c:v>28.632665125779997</c:v>
                </c:pt>
                <c:pt idx="9">
                  <c:v>39.301133929060001</c:v>
                </c:pt>
                <c:pt idx="10">
                  <c:v>34.972517526839994</c:v>
                </c:pt>
                <c:pt idx="11">
                  <c:v>31.469625479249999</c:v>
                </c:pt>
                <c:pt idx="12">
                  <c:v>32.604299236620001</c:v>
                </c:pt>
                <c:pt idx="13">
                  <c:v>33.72627758758</c:v>
                </c:pt>
                <c:pt idx="14">
                  <c:v>34.710771683970002</c:v>
                </c:pt>
                <c:pt idx="15">
                  <c:v>37.892648110349995</c:v>
                </c:pt>
                <c:pt idx="16">
                  <c:v>38.542161029410003</c:v>
                </c:pt>
                <c:pt idx="17">
                  <c:v>39.363647310830004</c:v>
                </c:pt>
                <c:pt idx="18">
                  <c:v>36.387161149640001</c:v>
                </c:pt>
                <c:pt idx="19">
                  <c:v>34.962394673860004</c:v>
                </c:pt>
                <c:pt idx="20">
                  <c:v>34.985204620319998</c:v>
                </c:pt>
                <c:pt idx="21">
                  <c:v>36.922607798290002</c:v>
                </c:pt>
                <c:pt idx="22">
                  <c:v>40.175712363559995</c:v>
                </c:pt>
                <c:pt idx="23">
                  <c:v>36.469712113520004</c:v>
                </c:pt>
                <c:pt idx="24">
                  <c:v>39.052896413919996</c:v>
                </c:pt>
                <c:pt idx="25">
                  <c:v>40.814863230549996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63500">
              <a:solidFill>
                <a:schemeClr val="tx2"/>
              </a:solidFill>
            </a:ln>
          </c:spPr>
          <c:marker>
            <c:symbol val="triangle"/>
            <c:size val="9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cat>
            <c:strRef>
              <c:f>Sheet1!$A$2:$A$27</c:f>
              <c:strCache>
                <c:ptCount val="26"/>
                <c:pt idx="0">
                  <c:v>90</c:v>
                </c:pt>
                <c:pt idx="1">
                  <c:v>91</c:v>
                </c:pt>
                <c:pt idx="2">
                  <c:v>92</c:v>
                </c:pt>
                <c:pt idx="3">
                  <c:v>93</c:v>
                </c:pt>
                <c:pt idx="4">
                  <c:v>94</c:v>
                </c:pt>
                <c:pt idx="5">
                  <c:v>95</c:v>
                </c:pt>
                <c:pt idx="6">
                  <c:v>96</c:v>
                </c:pt>
                <c:pt idx="7">
                  <c:v>97</c:v>
                </c:pt>
                <c:pt idx="8">
                  <c:v>98</c:v>
                </c:pt>
                <c:pt idx="9">
                  <c:v>99</c:v>
                </c:pt>
                <c:pt idx="10">
                  <c:v>00</c:v>
                </c:pt>
                <c:pt idx="11">
                  <c:v>01</c:v>
                </c:pt>
                <c:pt idx="12">
                  <c:v>02</c:v>
                </c:pt>
                <c:pt idx="13">
                  <c:v>03</c:v>
                </c:pt>
                <c:pt idx="14">
                  <c:v>04</c:v>
                </c:pt>
                <c:pt idx="15">
                  <c:v>05</c:v>
                </c:pt>
                <c:pt idx="16">
                  <c:v>06</c:v>
                </c:pt>
                <c:pt idx="17">
                  <c:v>07</c:v>
                </c:pt>
                <c:pt idx="18">
                  <c:v>08</c:v>
                </c:pt>
                <c:pt idx="19">
                  <c:v>09</c:v>
                </c:pt>
                <c:pt idx="20">
                  <c:v>10</c:v>
                </c:pt>
                <c:pt idx="21">
                  <c:v>11</c:v>
                </c:pt>
                <c:pt idx="22">
                  <c:v>12</c:v>
                </c:pt>
                <c:pt idx="23">
                  <c:v>13</c:v>
                </c:pt>
                <c:pt idx="24">
                  <c:v>14</c:v>
                </c:pt>
                <c:pt idx="25">
                  <c:v>15</c:v>
                </c:pt>
              </c:strCache>
            </c:strRef>
          </c:cat>
          <c:val>
            <c:numRef>
              <c:f>Sheet1!$C$2:$C$27</c:f>
              <c:numCache>
                <c:formatCode>_(* #,##0.00_);_(* \(#,##0.00\);_(* "-"??_);_(@_)</c:formatCode>
                <c:ptCount val="26"/>
                <c:pt idx="0">
                  <c:v>15.254147290840001</c:v>
                </c:pt>
                <c:pt idx="1">
                  <c:v>15.740610563980001</c:v>
                </c:pt>
                <c:pt idx="2">
                  <c:v>16.7855964685</c:v>
                </c:pt>
                <c:pt idx="3">
                  <c:v>18.556410450149997</c:v>
                </c:pt>
                <c:pt idx="4">
                  <c:v>22.374506546180001</c:v>
                </c:pt>
                <c:pt idx="5">
                  <c:v>22.651263723779998</c:v>
                </c:pt>
                <c:pt idx="6">
                  <c:v>23.331333164860002</c:v>
                </c:pt>
                <c:pt idx="7">
                  <c:v>24.518868151029999</c:v>
                </c:pt>
                <c:pt idx="8">
                  <c:v>24.480257562649999</c:v>
                </c:pt>
                <c:pt idx="9">
                  <c:v>28.91015454847</c:v>
                </c:pt>
                <c:pt idx="10">
                  <c:v>32.830905890570001</c:v>
                </c:pt>
                <c:pt idx="11">
                  <c:v>34.830199420660001</c:v>
                </c:pt>
                <c:pt idx="12">
                  <c:v>38.111703125399998</c:v>
                </c:pt>
                <c:pt idx="13">
                  <c:v>38.14445513738</c:v>
                </c:pt>
                <c:pt idx="14">
                  <c:v>37.94459595224</c:v>
                </c:pt>
                <c:pt idx="15">
                  <c:v>39.93115929911</c:v>
                </c:pt>
                <c:pt idx="16">
                  <c:v>35.864205062849997</c:v>
                </c:pt>
                <c:pt idx="17">
                  <c:v>39.18492157256</c:v>
                </c:pt>
                <c:pt idx="18">
                  <c:v>43.001526820460001</c:v>
                </c:pt>
                <c:pt idx="19">
                  <c:v>44.85201907906</c:v>
                </c:pt>
                <c:pt idx="20">
                  <c:v>39.36969026213</c:v>
                </c:pt>
                <c:pt idx="21">
                  <c:v>44.531870698830005</c:v>
                </c:pt>
                <c:pt idx="22">
                  <c:v>49.359807898829999</c:v>
                </c:pt>
                <c:pt idx="23">
                  <c:v>51.015405310959999</c:v>
                </c:pt>
                <c:pt idx="24">
                  <c:v>52.92741847061</c:v>
                </c:pt>
                <c:pt idx="25">
                  <c:v>51.819528659790002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663104"/>
        <c:axId val="101665408"/>
      </c:lineChart>
      <c:catAx>
        <c:axId val="1016631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Fiscal year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3589238845144357"/>
              <c:y val="0.90625"/>
            </c:manualLayout>
          </c:layout>
          <c:overlay val="0"/>
        </c:title>
        <c:majorTickMark val="out"/>
        <c:minorTickMark val="none"/>
        <c:tickLblPos val="nextTo"/>
        <c:crossAx val="101665408"/>
        <c:crosses val="autoZero"/>
        <c:auto val="1"/>
        <c:lblAlgn val="ctr"/>
        <c:lblOffset val="100"/>
        <c:noMultiLvlLbl val="0"/>
      </c:catAx>
      <c:valAx>
        <c:axId val="101665408"/>
        <c:scaling>
          <c:orientation val="minMax"/>
          <c:max val="55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$ billions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3.5956790123456789E-2"/>
              <c:y val="0.27939673556430444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101663104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37134223253824"/>
          <c:y val="9.6009918504966818E-2"/>
          <c:w val="0.73009739293784404"/>
          <c:h val="0.86337050058908571"/>
        </c:manualLayout>
      </c:layout>
      <c:pieChart>
        <c:varyColors val="1"/>
        <c:ser>
          <c:idx val="0"/>
          <c:order val="0"/>
          <c:tx>
            <c:strRef>
              <c:f>'For chart'!$B$1</c:f>
              <c:strCache>
                <c:ptCount val="1"/>
                <c:pt idx="0">
                  <c:v>% of highway CA under FAST (FY16-20)</c:v>
                </c:pt>
              </c:strCache>
            </c:strRef>
          </c:tx>
          <c:dPt>
            <c:idx val="1"/>
            <c:bubble3D val="0"/>
            <c:explosion val="15"/>
          </c:dPt>
          <c:cat>
            <c:strRef>
              <c:f>'For chart'!$A$2:$A$3</c:f>
              <c:strCache>
                <c:ptCount val="2"/>
                <c:pt idx="0">
                  <c:v>Apportioned</c:v>
                </c:pt>
                <c:pt idx="1">
                  <c:v>Allocated</c:v>
                </c:pt>
              </c:strCache>
            </c:strRef>
          </c:cat>
          <c:val>
            <c:numRef>
              <c:f>'For chart'!$B$2:$B$3</c:f>
              <c:numCache>
                <c:formatCode>General</c:formatCode>
                <c:ptCount val="2"/>
                <c:pt idx="0">
                  <c:v>0.9211400287845819</c:v>
                </c:pt>
                <c:pt idx="1">
                  <c:v>7.8859971215418101E-2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0.15028</cdr:x>
      <cdr:y>0.23656</cdr:y>
    </cdr:from>
    <cdr:to>
      <cdr:x>0.41044</cdr:x>
      <cdr:y>0.43204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87991" y="935767"/>
          <a:ext cx="1017931" cy="7732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0" dirty="0" smtClean="0">
              <a:solidFill>
                <a:schemeClr val="bg1"/>
              </a:solidFill>
            </a:rPr>
            <a:t>Local 32.4%</a:t>
          </a:r>
          <a:endParaRPr lang="en-US" sz="1800" b="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0.5453</cdr:x>
      <cdr:y>0.20824</cdr:y>
    </cdr:from>
    <cdr:to>
      <cdr:x>0.84882</cdr:x>
      <cdr:y>0.39788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33600" y="823747"/>
          <a:ext cx="1187587" cy="7501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0" dirty="0" smtClean="0">
              <a:solidFill>
                <a:schemeClr val="tx1"/>
              </a:solidFill>
            </a:rPr>
            <a:t>Federal 19.8%</a:t>
          </a:r>
          <a:endParaRPr lang="en-US" sz="1800" b="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0.35055</cdr:x>
      <cdr:y>0.64108</cdr:y>
    </cdr:from>
    <cdr:to>
      <cdr:x>0.7408</cdr:x>
      <cdr:y>0.85415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71600" y="2535967"/>
          <a:ext cx="1526936" cy="8428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0" dirty="0" smtClean="0">
              <a:solidFill>
                <a:schemeClr val="bg1"/>
              </a:solidFill>
            </a:rPr>
            <a:t>State </a:t>
          </a:r>
        </a:p>
        <a:p xmlns:a="http://schemas.openxmlformats.org/drawingml/2006/main">
          <a:pPr algn="ctr"/>
          <a:r>
            <a:rPr lang="en-US" sz="1800" b="0" dirty="0" smtClean="0">
              <a:solidFill>
                <a:schemeClr val="bg1"/>
              </a:solidFill>
            </a:rPr>
            <a:t>47.7%</a:t>
          </a:r>
          <a:endParaRPr lang="en-US" sz="1800" b="0" dirty="0">
            <a:solidFill>
              <a:schemeClr val="bg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0.07436</cdr:x>
      <cdr:y>0.40273</cdr:y>
    </cdr:from>
    <cdr:to>
      <cdr:x>0.44316</cdr:x>
      <cdr:y>0.69817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800" y="1610349"/>
          <a:ext cx="1511607" cy="11813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0" dirty="0" smtClean="0">
              <a:solidFill>
                <a:schemeClr val="bg1"/>
              </a:solidFill>
            </a:rPr>
            <a:t>State and local</a:t>
          </a:r>
        </a:p>
        <a:p xmlns:a="http://schemas.openxmlformats.org/drawingml/2006/main">
          <a:pPr algn="ctr"/>
          <a:r>
            <a:rPr lang="en-US" sz="1800" b="0" dirty="0" smtClean="0">
              <a:solidFill>
                <a:schemeClr val="bg1"/>
              </a:solidFill>
            </a:rPr>
            <a:t>57.5%</a:t>
          </a:r>
          <a:endParaRPr lang="en-US" sz="1800" b="0" dirty="0">
            <a:solidFill>
              <a:schemeClr val="bg1"/>
            </a:solidFill>
          </a:endParaRPr>
        </a:p>
      </cdr:txBody>
    </cdr:sp>
  </cdr:relSizeAnchor>
  <cdr:relSizeAnchor xmlns:cdr="http://schemas.openxmlformats.org/drawingml/2006/chartDrawing">
    <cdr:from>
      <cdr:x>0.57632</cdr:x>
      <cdr:y>0.34547</cdr:y>
    </cdr:from>
    <cdr:to>
      <cdr:x>0.88312</cdr:x>
      <cdr:y>0.53016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362200" y="1381407"/>
          <a:ext cx="1257493" cy="7384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0" dirty="0" smtClean="0">
              <a:solidFill>
                <a:schemeClr val="tx1"/>
              </a:solidFill>
            </a:rPr>
            <a:t>Federal </a:t>
          </a:r>
        </a:p>
        <a:p xmlns:a="http://schemas.openxmlformats.org/drawingml/2006/main">
          <a:pPr algn="ctr"/>
          <a:r>
            <a:rPr lang="en-US" sz="1800" b="0" dirty="0" smtClean="0">
              <a:solidFill>
                <a:schemeClr val="tx1"/>
              </a:solidFill>
            </a:rPr>
            <a:t>42.5%</a:t>
          </a:r>
          <a:endParaRPr lang="en-US" sz="1800" b="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072" cy="46401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69" y="1"/>
            <a:ext cx="3038072" cy="464013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539750D6-6B50-47C2-9D77-7F4C4E0D01C4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371"/>
            <a:ext cx="3038072" cy="464013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69" y="8830371"/>
            <a:ext cx="3038072" cy="464013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ABC457AC-249D-4854-A3EA-9DD6181B4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837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1B0E35BD-7D3B-4CBA-8207-78B62A66B55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6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100" b="1" i="0" kern="1200" baseline="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1</a:t>
            </a:fld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576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9046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26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C880-C233-41B2-B74E-1FF2F2FE44B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12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C880-C233-41B2-B74E-1FF2F2FE44B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73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C880-C233-41B2-B74E-1FF2F2FE44B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8618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C880-C233-41B2-B74E-1FF2F2FE44B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005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C880-C233-41B2-B74E-1FF2F2FE44B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12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268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7982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9F583-7A62-41E7-AC52-9015AC885D8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0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268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727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E4A05-51A5-43F0-B394-691D8A7028A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061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79F583-7A62-41E7-AC52-9015AC885D8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Slide Image Placeholder 6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8" name="Notes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709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2684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198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79F583-7A62-41E7-AC52-9015AC885D80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349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33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15487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545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626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153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009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0099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00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7" name="Notes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35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446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131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47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0389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E35BD-7D3B-4CBA-8207-78B62A66B55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13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nowledg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086600" cy="533400"/>
          </a:xfrm>
          <a:prstGeom prst="rect">
            <a:avLst/>
          </a:prstGeom>
        </p:spPr>
        <p:txBody>
          <a:bodyPr anchor="t"/>
          <a:lstStyle>
            <a:lvl1pPr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3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2"/>
          <p:cNvSpPr>
            <a:spLocks noGrp="1"/>
          </p:cNvSpPr>
          <p:nvPr>
            <p:ph type="title"/>
          </p:nvPr>
        </p:nvSpPr>
        <p:spPr>
          <a:xfrm>
            <a:off x="228600" y="1219200"/>
            <a:ext cx="8610600" cy="487362"/>
          </a:xfrm>
          <a:prstGeom prst="rect">
            <a:avLst/>
          </a:prstGeom>
        </p:spPr>
        <p:txBody>
          <a:bodyPr/>
          <a:lstStyle>
            <a:lvl1pPr algn="ctr">
              <a:defRPr sz="4000" b="1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228601" y="1905000"/>
            <a:ext cx="8691073" cy="3886200"/>
          </a:xfrm>
          <a:prstGeom prst="rect">
            <a:avLst/>
          </a:prstGeom>
        </p:spPr>
        <p:txBody>
          <a:bodyPr/>
          <a:lstStyle>
            <a:lvl1pPr>
              <a:spcAft>
                <a:spcPts val="240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56351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800"/>
            </a:lvl1pPr>
          </a:lstStyle>
          <a:p>
            <a:fld id="{8D98FCF7-612E-417D-8DE6-C893F30CB4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43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nowledg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086600" cy="533400"/>
          </a:xfrm>
          <a:prstGeom prst="rect">
            <a:avLst/>
          </a:prstGeom>
        </p:spPr>
        <p:txBody>
          <a:bodyPr anchor="t"/>
          <a:lstStyle>
            <a:lvl1pPr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932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nowledge Check Debrief (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914400" y="4648201"/>
            <a:ext cx="7086600" cy="3693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  <a:latin typeface="+mn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086600" cy="484632"/>
          </a:xfrm>
          <a:prstGeom prst="rect">
            <a:avLst/>
          </a:prstGeom>
        </p:spPr>
        <p:txBody>
          <a:bodyPr anchor="t"/>
          <a:lstStyle>
            <a:lvl1pPr>
              <a:defRPr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044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914400" y="1371600"/>
            <a:ext cx="6705600" cy="487362"/>
          </a:xfrm>
          <a:prstGeom prst="rect">
            <a:avLst/>
          </a:prstGeom>
        </p:spPr>
        <p:txBody>
          <a:bodyPr/>
          <a:lstStyle>
            <a:lvl1pPr>
              <a:defRPr sz="180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995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2"/>
          <p:cNvSpPr>
            <a:spLocks noGrp="1"/>
          </p:cNvSpPr>
          <p:nvPr>
            <p:ph type="title"/>
          </p:nvPr>
        </p:nvSpPr>
        <p:spPr>
          <a:xfrm>
            <a:off x="914400" y="1371600"/>
            <a:ext cx="6705600" cy="487362"/>
          </a:xfrm>
          <a:prstGeom prst="rect">
            <a:avLst/>
          </a:prstGeom>
        </p:spPr>
        <p:txBody>
          <a:bodyPr/>
          <a:lstStyle>
            <a:lvl1pPr>
              <a:defRPr sz="180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07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711" y="1651000"/>
            <a:ext cx="4038600" cy="51243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1711" y="1651000"/>
            <a:ext cx="4038600" cy="512438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0711" y="735728"/>
            <a:ext cx="8229600" cy="685800"/>
          </a:xfrm>
        </p:spPr>
        <p:txBody>
          <a:bodyPr anchor="t">
            <a:normAutofit/>
          </a:bodyPr>
          <a:lstStyle>
            <a:lvl1pPr>
              <a:defRPr sz="32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5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nowledge Check Debrief (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6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086600" cy="1447800"/>
          </a:xfrm>
          <a:prstGeom prst="rect">
            <a:avLst/>
          </a:prstGeom>
        </p:spPr>
        <p:txBody>
          <a:bodyPr anchor="t"/>
          <a:lstStyle>
            <a:lvl1pPr>
              <a:defRPr sz="18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76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371601"/>
            <a:ext cx="7162800" cy="427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02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879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1371600"/>
            <a:ext cx="44196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>
          <a:xfrm>
            <a:off x="914400" y="1981200"/>
            <a:ext cx="44196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3"/>
          </p:nvPr>
        </p:nvSpPr>
        <p:spPr>
          <a:xfrm>
            <a:off x="914400" y="3505200"/>
            <a:ext cx="44958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4"/>
          </p:nvPr>
        </p:nvSpPr>
        <p:spPr>
          <a:xfrm>
            <a:off x="914400" y="4495800"/>
            <a:ext cx="4495800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5"/>
          </p:nvPr>
        </p:nvSpPr>
        <p:spPr>
          <a:xfrm>
            <a:off x="4724400" y="1371600"/>
            <a:ext cx="3962400" cy="3810000"/>
          </a:xfrm>
          <a:prstGeom prst="rect">
            <a:avLst/>
          </a:prstGeom>
        </p:spPr>
        <p:txBody>
          <a:bodyPr/>
          <a:lstStyle>
            <a:lvl1pPr>
              <a:buNone/>
              <a:defRPr sz="24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27535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ule/Lesson 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9"/>
          <p:cNvSpPr txBox="1">
            <a:spLocks/>
          </p:cNvSpPr>
          <p:nvPr userDrawn="1"/>
        </p:nvSpPr>
        <p:spPr bwMode="auto">
          <a:xfrm>
            <a:off x="914400" y="5999163"/>
            <a:ext cx="3733800" cy="457200"/>
          </a:xfrm>
          <a:prstGeom prst="rect">
            <a:avLst/>
          </a:prstGeom>
        </p:spPr>
        <p:txBody>
          <a:bodyPr/>
          <a:lstStyle/>
          <a:p>
            <a:pPr marL="52388" indent="11113" eaLnBrk="0" hangingPunct="0">
              <a:spcAft>
                <a:spcPts val="1800"/>
              </a:spcAft>
              <a:buFont typeface="Arial" charset="0"/>
              <a:buNone/>
              <a:defRPr/>
            </a:pPr>
            <a:endParaRPr lang="en-US" sz="16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914400" y="2438400"/>
            <a:ext cx="7086600" cy="3048000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1295400"/>
            <a:ext cx="7239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7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914400" y="1981200"/>
            <a:ext cx="7086600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>
              <a:spcBef>
                <a:spcPts val="0"/>
              </a:spcBef>
              <a:spcAft>
                <a:spcPts val="1800"/>
              </a:spcAft>
              <a:buFont typeface="Arial" pitchFamily="34" charset="0"/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228600" indent="-168275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51338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dule/Lesson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914400" y="1981200"/>
            <a:ext cx="7086600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1800"/>
              </a:spcAft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228600" indent="-168275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914400" y="5269468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14400" y="2438400"/>
            <a:ext cx="7086600" cy="2514600"/>
          </a:xfrm>
          <a:prstGeom prst="rect">
            <a:avLst/>
          </a:prstGeom>
        </p:spPr>
        <p:txBody>
          <a:bodyPr/>
          <a:lstStyle>
            <a:lvl1pPr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9" name="Title 12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086600" cy="487362"/>
          </a:xfrm>
          <a:prstGeom prst="rect">
            <a:avLst/>
          </a:prstGeom>
        </p:spPr>
        <p:txBody>
          <a:bodyPr anchor="t"/>
          <a:lstStyle>
            <a:lvl1pPr>
              <a:defRPr sz="1800" b="1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64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914400" y="1981200"/>
            <a:ext cx="7086600" cy="369332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1800"/>
              </a:spcAft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228600" indent="-168275">
              <a:spcBef>
                <a:spcPts val="0"/>
              </a:spcBef>
              <a:spcAft>
                <a:spcPts val="1800"/>
              </a:spcAft>
              <a:buFont typeface="Arial" pitchFamily="34" charset="0"/>
              <a:buChar char="•"/>
              <a:tabLst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914400" y="5269468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914400" y="2667000"/>
            <a:ext cx="7086600" cy="2895600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1800"/>
              </a:spcAft>
              <a:buNone/>
              <a:defRPr sz="1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itle 12"/>
          <p:cNvSpPr>
            <a:spLocks noGrp="1"/>
          </p:cNvSpPr>
          <p:nvPr>
            <p:ph type="title"/>
          </p:nvPr>
        </p:nvSpPr>
        <p:spPr>
          <a:xfrm>
            <a:off x="914400" y="1371600"/>
            <a:ext cx="7086600" cy="487362"/>
          </a:xfrm>
          <a:prstGeom prst="rect">
            <a:avLst/>
          </a:prstGeom>
        </p:spPr>
        <p:txBody>
          <a:bodyPr anchor="t"/>
          <a:lstStyle>
            <a:lvl1pPr>
              <a:defRPr sz="1800" b="1" i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91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335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14678\Desktop\images\intern-05d_1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925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itle Placeholder 9"/>
          <p:cNvSpPr>
            <a:spLocks noGrp="1"/>
          </p:cNvSpPr>
          <p:nvPr>
            <p:ph type="title"/>
          </p:nvPr>
        </p:nvSpPr>
        <p:spPr bwMode="auto">
          <a:xfrm>
            <a:off x="914400" y="1447800"/>
            <a:ext cx="71628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32" name="Text Placeholder 10"/>
          <p:cNvSpPr>
            <a:spLocks noGrp="1"/>
          </p:cNvSpPr>
          <p:nvPr>
            <p:ph type="body" idx="1"/>
          </p:nvPr>
        </p:nvSpPr>
        <p:spPr bwMode="auto">
          <a:xfrm>
            <a:off x="914400" y="1905001"/>
            <a:ext cx="716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215087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2"/>
                </a:solidFill>
              </a:defRPr>
            </a:lvl1pPr>
          </a:lstStyle>
          <a:p>
            <a:fld id="{8D98FCF7-612E-417D-8DE6-C893F30CB4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152400" y="183661"/>
            <a:ext cx="4952999" cy="371347"/>
            <a:chOff x="603925" y="76200"/>
            <a:chExt cx="3049055" cy="228600"/>
          </a:xfrm>
        </p:grpSpPr>
        <p:pic>
          <p:nvPicPr>
            <p:cNvPr id="14" name="Picture 13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Group 14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16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0" i="0" u="none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rgbClr val="003D7D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rgbClr val="003D7D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rgbClr val="003D7D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rgbClr val="003D7D"/>
          </a:solidFill>
          <a:latin typeface="Arial" charset="0"/>
          <a:cs typeface="Arial" charset="0"/>
        </a:defRPr>
      </a:lvl9pPr>
    </p:titleStyle>
    <p:bodyStyle>
      <a:lvl1pPr marL="228600" indent="-165100" algn="l" rtl="0" eaLnBrk="1" fontAlgn="base" hangingPunct="1">
        <a:spcBef>
          <a:spcPct val="0"/>
        </a:spcBef>
        <a:spcAft>
          <a:spcPts val="180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457200" indent="-165100" algn="l" rtl="0" eaLnBrk="1" fontAlgn="base" hangingPunct="1">
        <a:spcBef>
          <a:spcPct val="0"/>
        </a:spcBef>
        <a:spcAft>
          <a:spcPts val="1800"/>
        </a:spcAft>
        <a:buFont typeface="Calibri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85800" indent="-165100" algn="l" rtl="0" eaLnBrk="1" fontAlgn="base" hangingPunct="1">
        <a:spcBef>
          <a:spcPct val="0"/>
        </a:spcBef>
        <a:spcAft>
          <a:spcPts val="180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165100" algn="l" rtl="0" eaLnBrk="1" fontAlgn="base" hangingPunct="1">
        <a:spcBef>
          <a:spcPct val="0"/>
        </a:spcBef>
        <a:spcAft>
          <a:spcPts val="1800"/>
        </a:spcAft>
        <a:buFont typeface="Calibri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3000" indent="-165100" algn="l" rtl="0" eaLnBrk="1" fontAlgn="base" hangingPunct="1">
        <a:spcBef>
          <a:spcPct val="0"/>
        </a:spcBef>
        <a:spcAft>
          <a:spcPts val="180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14678\Desktop\images\intern-05d_10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9250"/>
            <a:ext cx="9144000" cy="15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Title Placeholder 9"/>
          <p:cNvSpPr>
            <a:spLocks noGrp="1"/>
          </p:cNvSpPr>
          <p:nvPr>
            <p:ph type="title"/>
          </p:nvPr>
        </p:nvSpPr>
        <p:spPr bwMode="auto">
          <a:xfrm>
            <a:off x="914400" y="1371600"/>
            <a:ext cx="7239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20248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8D98FCF7-612E-417D-8DE6-C893F30CB4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grpSp>
        <p:nvGrpSpPr>
          <p:cNvPr id="9" name="Group 8"/>
          <p:cNvGrpSpPr/>
          <p:nvPr userDrawn="1"/>
        </p:nvGrpSpPr>
        <p:grpSpPr>
          <a:xfrm>
            <a:off x="152400" y="183661"/>
            <a:ext cx="4952999" cy="371347"/>
            <a:chOff x="603925" y="76200"/>
            <a:chExt cx="3049055" cy="228600"/>
          </a:xfrm>
        </p:grpSpPr>
        <p:pic>
          <p:nvPicPr>
            <p:cNvPr id="12" name="Picture 11" descr="H:\FHWA Graphics\White\FHWA_vertical_96dpi_300_wht.png"/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3103" b="64354"/>
            <a:stretch/>
          </p:blipFill>
          <p:spPr bwMode="auto">
            <a:xfrm>
              <a:off x="603925" y="76200"/>
              <a:ext cx="234275" cy="22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" name="Group 12"/>
            <p:cNvGrpSpPr>
              <a:grpSpLocks noChangeAspect="1"/>
            </p:cNvGrpSpPr>
            <p:nvPr/>
          </p:nvGrpSpPr>
          <p:grpSpPr>
            <a:xfrm>
              <a:off x="891301" y="95546"/>
              <a:ext cx="2761679" cy="209254"/>
              <a:chOff x="342501" y="1469054"/>
              <a:chExt cx="5753499" cy="435946"/>
            </a:xfrm>
          </p:grpSpPr>
          <p:pic>
            <p:nvPicPr>
              <p:cNvPr id="14" name="Picture 9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4813" b="10059"/>
              <a:stretch/>
            </p:blipFill>
            <p:spPr bwMode="auto">
              <a:xfrm>
                <a:off x="342501" y="1469054"/>
                <a:ext cx="2857899" cy="4359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5" name="Picture 10" descr="H:\FHWA Graphics\White\FHWA_vertical_96dpi_600_wht.png"/>
              <p:cNvPicPr>
                <a:picLocks noChangeAspect="1" noChangeArrowheads="1"/>
              </p:cNvPicPr>
              <p:nvPr/>
            </p:nvPicPr>
            <p:blipFill rotWithShape="1"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89572"/>
              <a:stretch/>
            </p:blipFill>
            <p:spPr bwMode="auto">
              <a:xfrm>
                <a:off x="3238101" y="1528295"/>
                <a:ext cx="2857899" cy="300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9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>
          <a:solidFill>
            <a:srgbClr val="003D7D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>
          <a:solidFill>
            <a:srgbClr val="003D7D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>
          <a:solidFill>
            <a:srgbClr val="003D7D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>
          <a:solidFill>
            <a:srgbClr val="003D7D"/>
          </a:solidFill>
          <a:latin typeface="Arial" charset="0"/>
          <a:cs typeface="Arial" charset="0"/>
        </a:defRPr>
      </a:lvl9pPr>
    </p:titleStyle>
    <p:bodyStyle>
      <a:lvl1pPr marL="228600" indent="-165100" algn="l" rtl="0" eaLnBrk="1" fontAlgn="base" hangingPunct="1">
        <a:spcBef>
          <a:spcPct val="0"/>
        </a:spcBef>
        <a:spcAft>
          <a:spcPts val="180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165100" algn="l" rtl="0" eaLnBrk="1" fontAlgn="base" hangingPunct="1">
        <a:spcBef>
          <a:spcPct val="0"/>
        </a:spcBef>
        <a:spcAft>
          <a:spcPts val="1800"/>
        </a:spcAft>
        <a:buFont typeface="Calibri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85800" indent="-165100" algn="l" rtl="0" eaLnBrk="1" fontAlgn="base" hangingPunct="1">
        <a:spcBef>
          <a:spcPct val="0"/>
        </a:spcBef>
        <a:spcAft>
          <a:spcPts val="180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165100" algn="l" rtl="0" eaLnBrk="1" fontAlgn="base" hangingPunct="1">
        <a:spcBef>
          <a:spcPct val="0"/>
        </a:spcBef>
        <a:spcAft>
          <a:spcPts val="1800"/>
        </a:spcAft>
        <a:buFont typeface="Calibri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3000" indent="-165100" algn="l" rtl="0" eaLnBrk="1" fontAlgn="base" hangingPunct="1">
        <a:spcBef>
          <a:spcPct val="0"/>
        </a:spcBef>
        <a:spcAft>
          <a:spcPts val="180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772400" cy="1470025"/>
          </a:xfrm>
        </p:spPr>
        <p:txBody>
          <a:bodyPr/>
          <a:lstStyle/>
          <a:p>
            <a:pPr algn="ctr"/>
            <a:r>
              <a:rPr lang="en-US" sz="6600" b="1" dirty="0" smtClean="0"/>
              <a:t>Federal-aid Highway Basics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220980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2800" b="1" dirty="0" smtClean="0">
                <a:solidFill>
                  <a:schemeClr val="tx1"/>
                </a:solidFill>
              </a:rPr>
              <a:t>Todd Kohr</a:t>
            </a:r>
          </a:p>
          <a:p>
            <a:pPr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Office of Policy and Governmental Affairs</a:t>
            </a:r>
          </a:p>
          <a:p>
            <a:pPr>
              <a:spcAft>
                <a:spcPts val="0"/>
              </a:spcAft>
            </a:pPr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0"/>
              </a:spcAft>
            </a:pPr>
            <a:r>
              <a:rPr lang="en-US" sz="2400" dirty="0" smtClean="0">
                <a:solidFill>
                  <a:schemeClr val="tx1"/>
                </a:solidFill>
              </a:rPr>
              <a:t>August 2016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219200"/>
            <a:ext cx="8458200" cy="487362"/>
          </a:xfrm>
        </p:spPr>
        <p:txBody>
          <a:bodyPr/>
          <a:lstStyle/>
          <a:p>
            <a:r>
              <a:rPr lang="en-US" sz="3600" dirty="0" smtClean="0"/>
              <a:t>What is Contract Authority (CA)?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599" y="2133600"/>
            <a:ext cx="8915401" cy="3886200"/>
          </a:xfrm>
        </p:spPr>
        <p:txBody>
          <a:bodyPr/>
          <a:lstStyle/>
          <a:p>
            <a:r>
              <a:rPr lang="en-US" dirty="0" smtClean="0"/>
              <a:t>Budget authority that may be obligated w/o appropriations </a:t>
            </a:r>
            <a:r>
              <a:rPr lang="en-US" dirty="0"/>
              <a:t>act</a:t>
            </a:r>
          </a:p>
          <a:p>
            <a:r>
              <a:rPr lang="en-US" dirty="0"/>
              <a:t>Treasury doesn’t pay until </a:t>
            </a:r>
            <a:r>
              <a:rPr lang="en-US" dirty="0" smtClean="0"/>
              <a:t>appropriation of </a:t>
            </a:r>
            <a:r>
              <a:rPr lang="en-US" dirty="0"/>
              <a:t>liquidating cash</a:t>
            </a:r>
          </a:p>
          <a:p>
            <a:r>
              <a:rPr lang="en-US" dirty="0" smtClean="0"/>
              <a:t>Since </a:t>
            </a:r>
            <a:r>
              <a:rPr lang="en-US" dirty="0"/>
              <a:t>1974, only available to trust-funded </a:t>
            </a:r>
            <a:r>
              <a:rPr lang="en-US" dirty="0" smtClean="0"/>
              <a:t>programs</a:t>
            </a:r>
            <a:br>
              <a:rPr lang="en-US" dirty="0" smtClean="0"/>
            </a:br>
            <a:r>
              <a:rPr lang="en-US" dirty="0" smtClean="0"/>
              <a:t>(with </a:t>
            </a:r>
            <a:r>
              <a:rPr lang="en-US" dirty="0"/>
              <a:t>receipts from taxes related to the </a:t>
            </a:r>
            <a:r>
              <a:rPr lang="en-US" dirty="0" smtClean="0"/>
              <a:t>programs)</a:t>
            </a:r>
            <a:endParaRPr lang="en-US" dirty="0"/>
          </a:p>
          <a:p>
            <a:r>
              <a:rPr lang="en-US" dirty="0" smtClean="0"/>
              <a:t>Almost </a:t>
            </a:r>
            <a:r>
              <a:rPr lang="en-US" dirty="0"/>
              <a:t>all FAHP authorizations are CA</a:t>
            </a:r>
          </a:p>
          <a:p>
            <a:r>
              <a:rPr lang="en-US" dirty="0" smtClean="0"/>
              <a:t>FAHP </a:t>
            </a:r>
            <a:r>
              <a:rPr lang="en-US" dirty="0"/>
              <a:t>is largest CA program (by far) </a:t>
            </a:r>
            <a:r>
              <a:rPr lang="en-US" dirty="0" smtClean="0"/>
              <a:t>government-wide</a:t>
            </a:r>
          </a:p>
          <a:p>
            <a:pPr marL="6350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10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04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905000"/>
            <a:ext cx="7239000" cy="30480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</a:rPr>
              <a:t>How Does Legislation Impact FHWA Programs?</a:t>
            </a: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11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58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219200"/>
            <a:ext cx="8686800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Lifecycle of Federal-aid Highway $</a:t>
            </a:r>
            <a:endParaRPr lang="en-US" sz="3600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3276601" y="2305616"/>
            <a:ext cx="4495800" cy="369332"/>
          </a:xfrm>
          <a:prstGeom prst="rect">
            <a:avLst/>
          </a:prstGeom>
        </p:spPr>
        <p:txBody>
          <a:bodyPr/>
          <a:lstStyle>
            <a:lvl1pPr marL="228600" indent="-165100" algn="l" rtl="0" eaLnBrk="1" fontAlgn="base" hangingPunct="1">
              <a:spcBef>
                <a:spcPct val="0"/>
              </a:spcBef>
              <a:spcAft>
                <a:spcPts val="180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165100" algn="l" rtl="0" eaLnBrk="1" fontAlgn="base" hangingPunct="1">
              <a:spcBef>
                <a:spcPct val="0"/>
              </a:spcBef>
              <a:spcAft>
                <a:spcPts val="1800"/>
              </a:spcAft>
              <a:buFont typeface="Calibri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5800" indent="-165100" algn="l" rtl="0" eaLnBrk="1" fontAlgn="base" hangingPunct="1">
              <a:spcBef>
                <a:spcPct val="0"/>
              </a:spcBef>
              <a:spcAft>
                <a:spcPts val="180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165100" algn="l" rtl="0" eaLnBrk="1" fontAlgn="base" hangingPunct="1">
              <a:spcBef>
                <a:spcPct val="0"/>
              </a:spcBef>
              <a:spcAft>
                <a:spcPts val="1800"/>
              </a:spcAft>
              <a:buFont typeface="Calibri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3000" indent="-165100" algn="l" rtl="0" eaLnBrk="1" fontAlgn="base" hangingPunct="1">
              <a:spcBef>
                <a:spcPct val="0"/>
              </a:spcBef>
              <a:spcAft>
                <a:spcPts val="180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indent="0">
              <a:buFont typeface="Arial" charset="0"/>
              <a:buNone/>
            </a:pPr>
            <a:r>
              <a:rPr lang="en-US" sz="1800" b="1" dirty="0" smtClean="0">
                <a:latin typeface="+mn-lt"/>
              </a:rPr>
              <a:t>Congress authorizes funding</a:t>
            </a:r>
            <a:endParaRPr lang="en-US" sz="1800" b="1" dirty="0">
              <a:latin typeface="+mn-lt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276601" y="3142567"/>
            <a:ext cx="3383280" cy="369332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Calibri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58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Calibri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30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indent="0">
              <a:buNone/>
            </a:pPr>
            <a:r>
              <a:rPr lang="en-US" b="1" dirty="0" smtClean="0">
                <a:latin typeface="+mn-lt"/>
              </a:rPr>
              <a:t>FHWA distributes funding</a:t>
            </a:r>
            <a:endParaRPr lang="en-US" b="1" dirty="0">
              <a:latin typeface="+mn-lt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3276602" y="3974068"/>
            <a:ext cx="4928911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Calibri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58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Calibri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30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indent="0">
              <a:buNone/>
            </a:pPr>
            <a:r>
              <a:rPr lang="en-US" b="1" dirty="0" smtClean="0">
                <a:latin typeface="+mn-lt"/>
              </a:rPr>
              <a:t>Congress limits obligation of funding</a:t>
            </a:r>
            <a:endParaRPr lang="en-US" b="1" dirty="0">
              <a:latin typeface="+mn-lt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3276601" y="4812268"/>
            <a:ext cx="5516881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Calibri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58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Calibri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30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indent="0">
              <a:buNone/>
            </a:pPr>
            <a:r>
              <a:rPr lang="en-US" b="1" dirty="0" smtClean="0">
                <a:latin typeface="+mn-lt"/>
              </a:rPr>
              <a:t>FHWA obligates funding (at States’ request)</a:t>
            </a:r>
            <a:endParaRPr lang="en-US" b="1" dirty="0">
              <a:latin typeface="+mn-lt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3276601" y="5650468"/>
            <a:ext cx="4754880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Calibri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858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Calibri" pitchFamily="34" charset="0"/>
              <a:buChar char="–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3000" indent="-165100" algn="l" rtl="0" eaLnBrk="0" fontAlgn="base" hangingPunct="0">
              <a:spcBef>
                <a:spcPts val="0"/>
              </a:spcBef>
              <a:spcAft>
                <a:spcPts val="1800"/>
              </a:spcAft>
              <a:buFont typeface="Arial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indent="0">
              <a:buNone/>
            </a:pPr>
            <a:r>
              <a:rPr lang="en-US" b="1" dirty="0" smtClean="0">
                <a:latin typeface="+mn-lt"/>
              </a:rPr>
              <a:t>The U.S. Treasury pays States</a:t>
            </a:r>
            <a:endParaRPr lang="en-US" b="1" dirty="0">
              <a:latin typeface="+mn-lt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33400" y="2228167"/>
            <a:ext cx="2286000" cy="4777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1. Authorize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3400" y="3075692"/>
            <a:ext cx="2286000" cy="4777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2. Distribute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33400" y="4770742"/>
            <a:ext cx="2286000" cy="4777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4. Obligate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3400" y="3923217"/>
            <a:ext cx="2286000" cy="4777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3. Limit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3400" y="5618270"/>
            <a:ext cx="2286000" cy="477731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5. Outlay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25" idx="2"/>
            <a:endCxn id="26" idx="0"/>
          </p:cNvCxnSpPr>
          <p:nvPr/>
        </p:nvCxnSpPr>
        <p:spPr>
          <a:xfrm>
            <a:off x="1676400" y="2705898"/>
            <a:ext cx="0" cy="3697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6" idx="2"/>
            <a:endCxn id="28" idx="0"/>
          </p:cNvCxnSpPr>
          <p:nvPr/>
        </p:nvCxnSpPr>
        <p:spPr>
          <a:xfrm>
            <a:off x="1676400" y="3553423"/>
            <a:ext cx="0" cy="3697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8" idx="2"/>
            <a:endCxn id="27" idx="0"/>
          </p:cNvCxnSpPr>
          <p:nvPr/>
        </p:nvCxnSpPr>
        <p:spPr>
          <a:xfrm>
            <a:off x="1676400" y="4400947"/>
            <a:ext cx="0" cy="369794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7" idx="2"/>
            <a:endCxn id="32" idx="0"/>
          </p:cNvCxnSpPr>
          <p:nvPr/>
        </p:nvCxnSpPr>
        <p:spPr>
          <a:xfrm>
            <a:off x="1676400" y="5248473"/>
            <a:ext cx="0" cy="369797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0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12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5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143000"/>
            <a:ext cx="8763000" cy="685800"/>
          </a:xfrm>
        </p:spPr>
        <p:txBody>
          <a:bodyPr>
            <a:noAutofit/>
          </a:bodyPr>
          <a:lstStyle/>
          <a:p>
            <a:r>
              <a:rPr lang="en-US" sz="3600" spc="-150" dirty="0" smtClean="0"/>
              <a:t>Authorization vs. Appropriations Act</a:t>
            </a:r>
            <a:endParaRPr lang="en-US" sz="3600" spc="-15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14074252"/>
              </p:ext>
            </p:extLst>
          </p:nvPr>
        </p:nvGraphicFramePr>
        <p:xfrm>
          <a:off x="296838" y="2110016"/>
          <a:ext cx="3423799" cy="426502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423799"/>
              </a:tblGrid>
              <a:tr h="82296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Authorization</a:t>
                      </a:r>
                      <a:endParaRPr lang="en-US" sz="2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72462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Multi-year (usually)</a:t>
                      </a:r>
                      <a:endParaRPr lang="en-US" sz="1800" dirty="0"/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Authorizes programs;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sets rules</a:t>
                      </a:r>
                      <a:endParaRPr lang="en-US" sz="1800" dirty="0"/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Provides $ for CA programs</a:t>
                      </a:r>
                      <a:endParaRPr lang="en-US" sz="1800" dirty="0"/>
                    </a:p>
                  </a:txBody>
                  <a:tcPr/>
                </a:tc>
              </a:tr>
              <a:tr h="8124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“Extension”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4305791"/>
              </p:ext>
            </p:extLst>
          </p:nvPr>
        </p:nvGraphicFramePr>
        <p:xfrm>
          <a:off x="5339202" y="2110016"/>
          <a:ext cx="3423799" cy="423199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423799"/>
              </a:tblGrid>
              <a:tr h="76818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Appropriations</a:t>
                      </a:r>
                      <a:endParaRPr lang="en-US" sz="2400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</a:tr>
              <a:tr h="7583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Each fiscal year</a:t>
                      </a:r>
                      <a:endParaRPr lang="en-US" sz="1800" dirty="0"/>
                    </a:p>
                  </a:txBody>
                  <a:tcPr/>
                </a:tc>
              </a:tr>
              <a:tr h="7583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May</a:t>
                      </a:r>
                      <a:r>
                        <a:rPr lang="en-US" sz="1800" baseline="0" dirty="0" smtClean="0"/>
                        <a:t> set temporary rules</a:t>
                      </a:r>
                      <a:endParaRPr lang="en-US" sz="1800" dirty="0"/>
                    </a:p>
                  </a:txBody>
                  <a:tcPr/>
                </a:tc>
              </a:tr>
              <a:tr h="11713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Sets obligation limit;</a:t>
                      </a:r>
                      <a:br>
                        <a:rPr lang="en-US" sz="1800" dirty="0" smtClean="0"/>
                      </a:br>
                      <a:r>
                        <a:rPr lang="en-US" sz="1800" dirty="0" smtClean="0"/>
                        <a:t>Provides $</a:t>
                      </a:r>
                      <a:r>
                        <a:rPr lang="en-US" sz="1800" baseline="0" dirty="0" smtClean="0"/>
                        <a:t> for GF programs; Appropriates liquidating cash</a:t>
                      </a:r>
                    </a:p>
                    <a:p>
                      <a:pPr algn="ctr"/>
                      <a:endParaRPr lang="en-US" sz="1800" dirty="0"/>
                    </a:p>
                  </a:txBody>
                  <a:tcPr/>
                </a:tc>
              </a:tr>
              <a:tr h="75836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“Continuing resolution”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017547" y="2914060"/>
            <a:ext cx="116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When?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12287" y="3744397"/>
            <a:ext cx="116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Rules?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12287" y="4574719"/>
            <a:ext cx="1166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Funding?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22793" y="5373525"/>
            <a:ext cx="1166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+mn-lt"/>
              </a:rPr>
              <a:t>Partial-year?</a:t>
            </a:r>
            <a:endParaRPr lang="en-US" sz="1800" dirty="0">
              <a:latin typeface="+mn-lt"/>
            </a:endParaRPr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>
          <a:xfrm>
            <a:off x="6858000" y="632460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smtClean="0"/>
              <a:pPr algn="r"/>
              <a:t>13</a:t>
            </a:fld>
            <a:endParaRPr lang="en-US" dirty="0"/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13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37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81000" y="5977200"/>
            <a:ext cx="2057400" cy="58126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cs typeface="Arial" pitchFamily="34" charset="0"/>
              </a:rPr>
              <a:t>5. Outlay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81000" y="3344355"/>
            <a:ext cx="2057400" cy="58126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2. Distribute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81000" y="2466741"/>
            <a:ext cx="2057400" cy="58126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cs typeface="Arial" pitchFamily="34" charset="0"/>
              </a:rPr>
              <a:t>1. Authorize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1000" y="4221971"/>
            <a:ext cx="2057400" cy="58126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  <a:cs typeface="Arial" pitchFamily="34" charset="0"/>
              </a:rPr>
              <a:t>3. Limit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1000" y="5099586"/>
            <a:ext cx="2057400" cy="58126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  <a:cs typeface="Arial" pitchFamily="34" charset="0"/>
              </a:rPr>
              <a:t>4. Obligate</a:t>
            </a:r>
            <a:endParaRPr lang="en-US" sz="18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400800" y="2466741"/>
            <a:ext cx="2514600" cy="58126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cs typeface="Arial" pitchFamily="34" charset="0"/>
              </a:rPr>
              <a:t>Authorization Act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124200" y="2466741"/>
            <a:ext cx="2514600" cy="58126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cs typeface="Arial" pitchFamily="34" charset="0"/>
              </a:rPr>
              <a:t>Contract Authority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251331" y="1885890"/>
            <a:ext cx="218615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b="1" u="sng" dirty="0" smtClean="0">
                <a:latin typeface="+mn-lt"/>
                <a:cs typeface="Arial" pitchFamily="34" charset="0"/>
              </a:rPr>
              <a:t>Step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6479627" y="1885890"/>
            <a:ext cx="218615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b="1" u="sng" dirty="0" smtClean="0">
                <a:latin typeface="+mn-lt"/>
                <a:cs typeface="Arial" pitchFamily="34" charset="0"/>
              </a:rPr>
              <a:t>Legislation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3257944" y="1885890"/>
            <a:ext cx="218615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b="1" u="sng" dirty="0" smtClean="0">
                <a:latin typeface="+mn-lt"/>
                <a:cs typeface="Arial" pitchFamily="34" charset="0"/>
              </a:rPr>
              <a:t>Mechanism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124200" y="3352800"/>
            <a:ext cx="2514600" cy="58126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cs typeface="Arial" pitchFamily="34" charset="0"/>
              </a:rPr>
              <a:t>Formulas, other</a:t>
            </a:r>
          </a:p>
        </p:txBody>
      </p:sp>
      <p:cxnSp>
        <p:nvCxnSpPr>
          <p:cNvPr id="6" name="Straight Arrow Connector 5"/>
          <p:cNvCxnSpPr>
            <a:stCxn id="20" idx="2"/>
            <a:endCxn id="21" idx="0"/>
          </p:cNvCxnSpPr>
          <p:nvPr/>
        </p:nvCxnSpPr>
        <p:spPr>
          <a:xfrm>
            <a:off x="1409700" y="3048001"/>
            <a:ext cx="0" cy="29635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" idx="2"/>
            <a:endCxn id="23" idx="0"/>
          </p:cNvCxnSpPr>
          <p:nvPr/>
        </p:nvCxnSpPr>
        <p:spPr>
          <a:xfrm>
            <a:off x="1409700" y="3925616"/>
            <a:ext cx="0" cy="29635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3" idx="2"/>
            <a:endCxn id="22" idx="0"/>
          </p:cNvCxnSpPr>
          <p:nvPr/>
        </p:nvCxnSpPr>
        <p:spPr>
          <a:xfrm>
            <a:off x="1409700" y="4803230"/>
            <a:ext cx="0" cy="29635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2" idx="2"/>
            <a:endCxn id="24" idx="0"/>
          </p:cNvCxnSpPr>
          <p:nvPr/>
        </p:nvCxnSpPr>
        <p:spPr>
          <a:xfrm>
            <a:off x="1409700" y="5680846"/>
            <a:ext cx="0" cy="29635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9" idx="1"/>
            <a:endCxn id="20" idx="3"/>
          </p:cNvCxnSpPr>
          <p:nvPr/>
        </p:nvCxnSpPr>
        <p:spPr>
          <a:xfrm flipH="1">
            <a:off x="2438400" y="2757370"/>
            <a:ext cx="685800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4" idx="1"/>
            <a:endCxn id="21" idx="3"/>
          </p:cNvCxnSpPr>
          <p:nvPr/>
        </p:nvCxnSpPr>
        <p:spPr>
          <a:xfrm flipH="1" flipV="1">
            <a:off x="2438400" y="3634985"/>
            <a:ext cx="685800" cy="844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18" idx="1"/>
            <a:endCxn id="19" idx="3"/>
          </p:cNvCxnSpPr>
          <p:nvPr/>
        </p:nvCxnSpPr>
        <p:spPr>
          <a:xfrm flipH="1">
            <a:off x="5638800" y="2757370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>
            <a:stCxn id="18" idx="2"/>
            <a:endCxn id="34" idx="3"/>
          </p:cNvCxnSpPr>
          <p:nvPr/>
        </p:nvCxnSpPr>
        <p:spPr>
          <a:xfrm rot="5400000">
            <a:off x="6350736" y="2336066"/>
            <a:ext cx="595430" cy="2019300"/>
          </a:xfrm>
          <a:prstGeom prst="bentConnector2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1066800"/>
            <a:ext cx="86868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Authorization Act Authorizes and Funds…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14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96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81000" y="5092617"/>
            <a:ext cx="2057400" cy="58126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  <a:cs typeface="Arial" pitchFamily="34" charset="0"/>
              </a:rPr>
              <a:t>4. Obligate</a:t>
            </a:r>
            <a:endParaRPr lang="en-US" sz="18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251331" y="1828800"/>
            <a:ext cx="218615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b="1" u="sng" dirty="0" smtClean="0">
                <a:latin typeface="+mn-lt"/>
                <a:cs typeface="Arial" pitchFamily="34" charset="0"/>
              </a:rPr>
              <a:t>Step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6479627" y="1828800"/>
            <a:ext cx="218615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2000" b="1" u="sng" dirty="0" smtClean="0">
                <a:latin typeface="+mn-lt"/>
                <a:cs typeface="Arial" pitchFamily="34" charset="0"/>
              </a:rPr>
              <a:t>Legislation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3257944" y="1828800"/>
            <a:ext cx="2186152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b="1" u="sng" dirty="0" smtClean="0">
                <a:latin typeface="+mn-lt"/>
                <a:cs typeface="Arial" pitchFamily="34" charset="0"/>
              </a:rPr>
              <a:t>Mechanism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1000" y="5977200"/>
            <a:ext cx="2057400" cy="58126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5. Outlay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124200" y="5977200"/>
            <a:ext cx="2514600" cy="58126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  <a:cs typeface="Arial" pitchFamily="34" charset="0"/>
              </a:rPr>
              <a:t>Liquidating cash</a:t>
            </a:r>
            <a:endParaRPr lang="en-US" sz="18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6" name="Straight Arrow Connector 5"/>
          <p:cNvCxnSpPr>
            <a:stCxn id="20" idx="2"/>
            <a:endCxn id="21" idx="0"/>
          </p:cNvCxnSpPr>
          <p:nvPr/>
        </p:nvCxnSpPr>
        <p:spPr>
          <a:xfrm>
            <a:off x="1409700" y="3019661"/>
            <a:ext cx="0" cy="303793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" idx="2"/>
            <a:endCxn id="23" idx="0"/>
          </p:cNvCxnSpPr>
          <p:nvPr/>
        </p:nvCxnSpPr>
        <p:spPr>
          <a:xfrm>
            <a:off x="1409700" y="3904713"/>
            <a:ext cx="0" cy="303322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3" idx="2"/>
            <a:endCxn id="22" idx="0"/>
          </p:cNvCxnSpPr>
          <p:nvPr/>
        </p:nvCxnSpPr>
        <p:spPr>
          <a:xfrm>
            <a:off x="1409700" y="4789296"/>
            <a:ext cx="0" cy="3033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2" idx="2"/>
            <a:endCxn id="24" idx="0"/>
          </p:cNvCxnSpPr>
          <p:nvPr/>
        </p:nvCxnSpPr>
        <p:spPr>
          <a:xfrm>
            <a:off x="1409700" y="5673878"/>
            <a:ext cx="0" cy="30332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381000" y="3322982"/>
            <a:ext cx="5257800" cy="581731"/>
            <a:chOff x="381000" y="3206268"/>
            <a:chExt cx="5257800" cy="581731"/>
          </a:xfrm>
        </p:grpSpPr>
        <p:sp>
          <p:nvSpPr>
            <p:cNvPr id="21" name="Rectangle 20"/>
            <p:cNvSpPr/>
            <p:nvPr/>
          </p:nvSpPr>
          <p:spPr>
            <a:xfrm>
              <a:off x="381000" y="3206739"/>
              <a:ext cx="2057400" cy="5812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>
                  <a:solidFill>
                    <a:schemeClr val="tx1"/>
                  </a:solidFill>
                  <a:cs typeface="Arial" pitchFamily="34" charset="0"/>
                </a:rPr>
                <a:t>2. Distribute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3124200" y="3206268"/>
              <a:ext cx="2514600" cy="5812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  <a:cs typeface="Arial" pitchFamily="34" charset="0"/>
                </a:rPr>
                <a:t>Formulas, other</a:t>
              </a:r>
            </a:p>
          </p:txBody>
        </p:sp>
        <p:cxnSp>
          <p:nvCxnSpPr>
            <p:cNvPr id="43" name="Straight Arrow Connector 42"/>
            <p:cNvCxnSpPr>
              <a:stCxn id="34" idx="1"/>
              <a:endCxn id="21" idx="3"/>
            </p:cNvCxnSpPr>
            <p:nvPr/>
          </p:nvCxnSpPr>
          <p:spPr>
            <a:xfrm flipH="1">
              <a:off x="2438400" y="3496898"/>
              <a:ext cx="685800" cy="47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/>
          <p:cNvGrpSpPr/>
          <p:nvPr/>
        </p:nvGrpSpPr>
        <p:grpSpPr>
          <a:xfrm>
            <a:off x="381000" y="2438400"/>
            <a:ext cx="8534400" cy="581260"/>
            <a:chOff x="381000" y="2144186"/>
            <a:chExt cx="8534400" cy="581260"/>
          </a:xfrm>
        </p:grpSpPr>
        <p:sp>
          <p:nvSpPr>
            <p:cNvPr id="20" name="Rectangle 19"/>
            <p:cNvSpPr/>
            <p:nvPr/>
          </p:nvSpPr>
          <p:spPr>
            <a:xfrm>
              <a:off x="381000" y="2144186"/>
              <a:ext cx="2057400" cy="5812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  <a:cs typeface="Arial" pitchFamily="34" charset="0"/>
                </a:rPr>
                <a:t>1. Authorize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400800" y="2144186"/>
              <a:ext cx="2514600" cy="5812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  <a:cs typeface="Arial" pitchFamily="34" charset="0"/>
                </a:rPr>
                <a:t>Authorization Act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124200" y="2144186"/>
              <a:ext cx="2514600" cy="58126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b="1" dirty="0" smtClean="0">
                  <a:solidFill>
                    <a:schemeClr val="tx1"/>
                  </a:solidFill>
                  <a:cs typeface="Arial" pitchFamily="34" charset="0"/>
                </a:rPr>
                <a:t>Contract Authority</a:t>
              </a:r>
            </a:p>
          </p:txBody>
        </p:sp>
        <p:cxnSp>
          <p:nvCxnSpPr>
            <p:cNvPr id="16" name="Straight Arrow Connector 15"/>
            <p:cNvCxnSpPr>
              <a:stCxn id="19" idx="1"/>
              <a:endCxn id="20" idx="3"/>
            </p:cNvCxnSpPr>
            <p:nvPr/>
          </p:nvCxnSpPr>
          <p:spPr>
            <a:xfrm flipH="1">
              <a:off x="2438400" y="2434816"/>
              <a:ext cx="6858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18" idx="1"/>
              <a:endCxn id="19" idx="3"/>
            </p:cNvCxnSpPr>
            <p:nvPr/>
          </p:nvCxnSpPr>
          <p:spPr>
            <a:xfrm flipH="1">
              <a:off x="5638800" y="2434816"/>
              <a:ext cx="7620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Elbow Connector 46"/>
          <p:cNvCxnSpPr>
            <a:stCxn id="18" idx="2"/>
            <a:endCxn id="34" idx="3"/>
          </p:cNvCxnSpPr>
          <p:nvPr/>
        </p:nvCxnSpPr>
        <p:spPr>
          <a:xfrm rot="5400000">
            <a:off x="6351475" y="2306987"/>
            <a:ext cx="593952" cy="2019300"/>
          </a:xfrm>
          <a:prstGeom prst="bentConnector2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0" idx="1"/>
            <a:endCxn id="24" idx="3"/>
          </p:cNvCxnSpPr>
          <p:nvPr/>
        </p:nvCxnSpPr>
        <p:spPr>
          <a:xfrm flipH="1">
            <a:off x="2438400" y="6267830"/>
            <a:ext cx="685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81000" y="4208036"/>
            <a:ext cx="2057400" cy="58126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3. Limit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400800" y="4208036"/>
            <a:ext cx="2514600" cy="58126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Appropriations Act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124200" y="4208036"/>
            <a:ext cx="2514600" cy="58126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bg1"/>
                </a:solidFill>
                <a:cs typeface="Arial" pitchFamily="34" charset="0"/>
              </a:rPr>
              <a:t>Obligation </a:t>
            </a:r>
            <a:r>
              <a:rPr lang="en-US" sz="1800" b="1" dirty="0" smtClean="0">
                <a:solidFill>
                  <a:schemeClr val="bg1"/>
                </a:solidFill>
                <a:cs typeface="Arial" pitchFamily="34" charset="0"/>
              </a:rPr>
              <a:t>limit</a:t>
            </a:r>
            <a:endParaRPr lang="en-US" sz="1800" b="1" dirty="0">
              <a:solidFill>
                <a:schemeClr val="bg1"/>
              </a:solidFill>
              <a:cs typeface="Arial" pitchFamily="34" charset="0"/>
            </a:endParaRPr>
          </a:p>
        </p:txBody>
      </p:sp>
      <p:cxnSp>
        <p:nvCxnSpPr>
          <p:cNvPr id="49" name="Straight Arrow Connector 48"/>
          <p:cNvCxnSpPr>
            <a:stCxn id="37" idx="1"/>
            <a:endCxn id="23" idx="3"/>
          </p:cNvCxnSpPr>
          <p:nvPr/>
        </p:nvCxnSpPr>
        <p:spPr>
          <a:xfrm flipH="1">
            <a:off x="2438400" y="4498665"/>
            <a:ext cx="685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6" idx="1"/>
            <a:endCxn id="37" idx="3"/>
          </p:cNvCxnSpPr>
          <p:nvPr/>
        </p:nvCxnSpPr>
        <p:spPr>
          <a:xfrm flipH="1">
            <a:off x="5638800" y="4498665"/>
            <a:ext cx="76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6" idx="2"/>
            <a:endCxn id="40" idx="3"/>
          </p:cNvCxnSpPr>
          <p:nvPr/>
        </p:nvCxnSpPr>
        <p:spPr>
          <a:xfrm rot="5400000">
            <a:off x="5909183" y="4518913"/>
            <a:ext cx="1478535" cy="2019300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1066800"/>
            <a:ext cx="8991600" cy="685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…and Appropriations Act Limits Obligations 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2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15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56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90696" y="6002288"/>
            <a:ext cx="2057400" cy="54864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cs typeface="Arial" pitchFamily="34" charset="0"/>
              </a:rPr>
              <a:t>5. Outlay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90696" y="3862523"/>
            <a:ext cx="2057400" cy="54864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cs typeface="Arial" pitchFamily="34" charset="0"/>
              </a:rPr>
              <a:t>2. Distribute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90696" y="2499714"/>
            <a:ext cx="2057400" cy="54864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1. Authorize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90696" y="4599528"/>
            <a:ext cx="2057400" cy="54864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3. Limit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90696" y="5302412"/>
            <a:ext cx="2057400" cy="54864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4. Obligate</a:t>
            </a:r>
            <a:endParaRPr lang="en-US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333218" y="1905000"/>
            <a:ext cx="3665577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u="sng" dirty="0" smtClean="0">
                <a:latin typeface="+mn-lt"/>
                <a:cs typeface="Arial" pitchFamily="34" charset="0"/>
              </a:rPr>
              <a:t>Contract Authority (CA)</a:t>
            </a:r>
          </a:p>
        </p:txBody>
      </p:sp>
      <p:cxnSp>
        <p:nvCxnSpPr>
          <p:cNvPr id="6" name="Straight Arrow Connector 5"/>
          <p:cNvCxnSpPr>
            <a:stCxn id="20" idx="2"/>
            <a:endCxn id="21" idx="0"/>
          </p:cNvCxnSpPr>
          <p:nvPr/>
        </p:nvCxnSpPr>
        <p:spPr>
          <a:xfrm>
            <a:off x="2119396" y="3048355"/>
            <a:ext cx="0" cy="814169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1" idx="2"/>
            <a:endCxn id="23" idx="0"/>
          </p:cNvCxnSpPr>
          <p:nvPr/>
        </p:nvCxnSpPr>
        <p:spPr>
          <a:xfrm>
            <a:off x="2119396" y="4411164"/>
            <a:ext cx="0" cy="18836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23" idx="2"/>
            <a:endCxn id="22" idx="0"/>
          </p:cNvCxnSpPr>
          <p:nvPr/>
        </p:nvCxnSpPr>
        <p:spPr>
          <a:xfrm>
            <a:off x="2119396" y="5148169"/>
            <a:ext cx="0" cy="15424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2" idx="2"/>
            <a:endCxn id="24" idx="0"/>
          </p:cNvCxnSpPr>
          <p:nvPr/>
        </p:nvCxnSpPr>
        <p:spPr>
          <a:xfrm>
            <a:off x="2119396" y="5851052"/>
            <a:ext cx="0" cy="1512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1" y="1143000"/>
            <a:ext cx="8810783" cy="685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Two Types of Budget Authority</a:t>
            </a:r>
            <a:endParaRPr lang="en-US" sz="3600" dirty="0"/>
          </a:p>
        </p:txBody>
      </p:sp>
      <p:sp>
        <p:nvSpPr>
          <p:cNvPr id="15" name="Rectangle 14"/>
          <p:cNvSpPr/>
          <p:nvPr/>
        </p:nvSpPr>
        <p:spPr>
          <a:xfrm>
            <a:off x="5473903" y="6004560"/>
            <a:ext cx="2057400" cy="54864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cs typeface="Arial" pitchFamily="34" charset="0"/>
              </a:rPr>
              <a:t>5. Outlay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473903" y="3209691"/>
            <a:ext cx="2057400" cy="54864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2. Appropriate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473903" y="2501986"/>
            <a:ext cx="2057400" cy="54864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1. Authorize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473903" y="3898956"/>
            <a:ext cx="2057400" cy="54864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  <a:cs typeface="Arial" pitchFamily="34" charset="0"/>
              </a:rPr>
              <a:t>3. </a:t>
            </a:r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Distribute</a:t>
            </a:r>
            <a:endParaRPr lang="en-US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73903" y="5291036"/>
            <a:ext cx="2057400" cy="54864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cs typeface="Arial" pitchFamily="34" charset="0"/>
              </a:rPr>
              <a:t>4. Obligate</a:t>
            </a:r>
            <a:endParaRPr lang="en-US" sz="1600" b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25" name="Straight Arrow Connector 24"/>
          <p:cNvCxnSpPr>
            <a:stCxn id="17" idx="2"/>
            <a:endCxn id="16" idx="0"/>
          </p:cNvCxnSpPr>
          <p:nvPr/>
        </p:nvCxnSpPr>
        <p:spPr>
          <a:xfrm>
            <a:off x="6502603" y="3050627"/>
            <a:ext cx="0" cy="15906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6" idx="2"/>
            <a:endCxn id="18" idx="0"/>
          </p:cNvCxnSpPr>
          <p:nvPr/>
        </p:nvCxnSpPr>
        <p:spPr>
          <a:xfrm>
            <a:off x="6502603" y="3758332"/>
            <a:ext cx="0" cy="140625"/>
          </a:xfrm>
          <a:prstGeom prst="straightConnector1">
            <a:avLst/>
          </a:prstGeom>
          <a:ln w="1905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8" idx="2"/>
            <a:endCxn id="19" idx="0"/>
          </p:cNvCxnSpPr>
          <p:nvPr/>
        </p:nvCxnSpPr>
        <p:spPr>
          <a:xfrm>
            <a:off x="6502603" y="4447597"/>
            <a:ext cx="0" cy="8434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9" idx="2"/>
            <a:endCxn id="15" idx="0"/>
          </p:cNvCxnSpPr>
          <p:nvPr/>
        </p:nvCxnSpPr>
        <p:spPr>
          <a:xfrm>
            <a:off x="6502603" y="5839677"/>
            <a:ext cx="0" cy="16488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4402517" y="1935282"/>
            <a:ext cx="4345691" cy="33855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u="sng" dirty="0" smtClean="0">
                <a:latin typeface="+mn-lt"/>
                <a:cs typeface="Arial" pitchFamily="34" charset="0"/>
              </a:rPr>
              <a:t>Appropriated Budget Authority (ABA)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30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16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43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52600"/>
            <a:ext cx="8001000" cy="3048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How Does the Highway Trust Fund (HTF) Work?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17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80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 a Nutshell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User </a:t>
            </a:r>
            <a:r>
              <a:rPr lang="en-US" dirty="0" smtClean="0"/>
              <a:t>tax-based </a:t>
            </a:r>
            <a:r>
              <a:rPr lang="en-US" dirty="0"/>
              <a:t>mechanism to fund most Federal surface transportation programs</a:t>
            </a:r>
          </a:p>
          <a:p>
            <a:r>
              <a:rPr lang="en-US" dirty="0" smtClean="0"/>
              <a:t>Revenues </a:t>
            </a:r>
            <a:r>
              <a:rPr lang="en-US" dirty="0"/>
              <a:t>from variety of sources, but primarily fuel taxes (18.4¢/gallon gasoline, 24.4¢/gallon diesel) </a:t>
            </a:r>
          </a:p>
          <a:p>
            <a:r>
              <a:rPr lang="en-US" dirty="0" smtClean="0"/>
              <a:t>Most </a:t>
            </a:r>
            <a:r>
              <a:rPr lang="en-US" dirty="0"/>
              <a:t>$ to Highway Account (some to Mass Transit Account)</a:t>
            </a:r>
          </a:p>
          <a:p>
            <a:r>
              <a:rPr lang="en-US" dirty="0" smtClean="0"/>
              <a:t>In </a:t>
            </a:r>
            <a:r>
              <a:rPr lang="en-US" dirty="0"/>
              <a:t>recent years outlays &gt; </a:t>
            </a:r>
            <a:r>
              <a:rPr lang="en-US" dirty="0" smtClean="0"/>
              <a:t>income</a:t>
            </a:r>
          </a:p>
          <a:p>
            <a:r>
              <a:rPr lang="en-US" dirty="0" smtClean="0"/>
              <a:t>Congress </a:t>
            </a:r>
            <a:r>
              <a:rPr lang="en-US" dirty="0"/>
              <a:t>has ensured solvency </a:t>
            </a:r>
            <a:r>
              <a:rPr lang="en-US" dirty="0" smtClean="0"/>
              <a:t>via General Fund transfers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18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3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8839200" cy="487362"/>
          </a:xfrm>
        </p:spPr>
        <p:txBody>
          <a:bodyPr/>
          <a:lstStyle/>
          <a:p>
            <a:pPr algn="ctr"/>
            <a:r>
              <a:rPr lang="en-US" sz="3600" dirty="0" smtClean="0"/>
              <a:t>Federal Taxes on Gas &amp; Diesel Fuel</a:t>
            </a:r>
            <a:endParaRPr lang="en-US" sz="3600" dirty="0"/>
          </a:p>
        </p:txBody>
      </p:sp>
      <p:sp>
        <p:nvSpPr>
          <p:cNvPr id="19" name="TextBox 18"/>
          <p:cNvSpPr txBox="1"/>
          <p:nvPr/>
        </p:nvSpPr>
        <p:spPr>
          <a:xfrm>
            <a:off x="572072" y="1994796"/>
            <a:ext cx="1524000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0.1 ¢</a:t>
            </a:r>
            <a:endParaRPr lang="en-US" sz="2800" dirty="0"/>
          </a:p>
        </p:txBody>
      </p:sp>
      <p:sp>
        <p:nvSpPr>
          <p:cNvPr id="21" name="TextBox 20"/>
          <p:cNvSpPr txBox="1"/>
          <p:nvPr/>
        </p:nvSpPr>
        <p:spPr>
          <a:xfrm>
            <a:off x="572072" y="2619042"/>
            <a:ext cx="152400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L.U.S.T.      Trust Fund</a:t>
            </a:r>
            <a:endParaRPr lang="en-US" sz="16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2172272" y="2289416"/>
            <a:ext cx="136249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029273" y="3854293"/>
            <a:ext cx="3665559" cy="95410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15.44 ¢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i="1" dirty="0" smtClean="0"/>
              <a:t>(21.44 ¢ on diesel)</a:t>
            </a:r>
            <a:endParaRPr lang="en-US" sz="2800" i="1" dirty="0"/>
          </a:p>
        </p:txBody>
      </p:sp>
      <p:sp>
        <p:nvSpPr>
          <p:cNvPr id="24" name="TextBox 23"/>
          <p:cNvSpPr txBox="1"/>
          <p:nvPr/>
        </p:nvSpPr>
        <p:spPr>
          <a:xfrm>
            <a:off x="1834504" y="4835087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Highway Account</a:t>
            </a:r>
            <a:endParaRPr lang="en-US" sz="1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134672" y="3854292"/>
            <a:ext cx="2286000" cy="9509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00" dirty="0" smtClean="0"/>
              <a:t>2.86 </a:t>
            </a:r>
            <a:r>
              <a:rPr lang="en-US" sz="2800" dirty="0"/>
              <a:t>¢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134672" y="4843047"/>
            <a:ext cx="2286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Mass Transit Account</a:t>
            </a:r>
            <a:endParaRPr lang="en-US" sz="1600" b="1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5936776" y="3306176"/>
            <a:ext cx="845024" cy="464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429001" y="3306176"/>
            <a:ext cx="629223" cy="4640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14872" y="6367816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 smtClean="0"/>
              <a:t>Effective October 1, 1997</a:t>
            </a:r>
            <a:endParaRPr lang="en-US" sz="1200" b="1" i="1" dirty="0"/>
          </a:p>
        </p:txBody>
      </p:sp>
      <p:pic>
        <p:nvPicPr>
          <p:cNvPr id="32" name="Picture 46" descr="C:\Users\carla.mitchell.ctr\AppData\Local\Microsoft\Windows\Temporary Internet Files\Content.IE5\ELTFK79Q\MP900427670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4200" y="5309440"/>
            <a:ext cx="1905000" cy="1057185"/>
          </a:xfrm>
          <a:prstGeom prst="rect">
            <a:avLst/>
          </a:prstGeom>
          <a:noFill/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7" descr="C:\Users\carla.mitchell.ctr\AppData\Local\Microsoft\Windows\Temporary Internet Files\Content.IE5\P81OM4DV\MC900441737[1].png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045" y="1828801"/>
            <a:ext cx="1622755" cy="1622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3766783" y="1984616"/>
            <a:ext cx="3202915" cy="111115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2800" dirty="0" smtClean="0"/>
              <a:t>18.4 ¢ / gallon</a:t>
            </a:r>
          </a:p>
          <a:p>
            <a:pPr algn="ctr"/>
            <a:r>
              <a:rPr lang="en-US" sz="2800" i="1" dirty="0" smtClean="0"/>
              <a:t>(24.4 ¢ on diesel)</a:t>
            </a:r>
            <a:endParaRPr lang="en-US" sz="2800" i="1" dirty="0"/>
          </a:p>
        </p:txBody>
      </p:sp>
      <p:pic>
        <p:nvPicPr>
          <p:cNvPr id="36" name="Picture 43" descr="C:\Users\carla.mitchell.ctr\AppData\Local\Microsoft\Windows\Temporary Internet Files\Content.IE5\ELTFK79Q\MC900434819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473" y="465891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8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19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8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752600"/>
            <a:ext cx="7239000" cy="3048000"/>
          </a:xfrm>
        </p:spPr>
        <p:txBody>
          <a:bodyPr/>
          <a:lstStyle/>
          <a:p>
            <a:pPr algn="ctr" eaLnBrk="1" hangingPunct="1"/>
            <a:r>
              <a:rPr lang="en-US" b="1" dirty="0" smtClean="0">
                <a:solidFill>
                  <a:schemeClr val="tx1"/>
                </a:solidFill>
              </a:rPr>
              <a:t>Overview of the Federal-aid Highway Program (FAHP)</a:t>
            </a: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6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…plus Federal </a:t>
            </a:r>
            <a:r>
              <a:rPr lang="en-US" sz="3600" dirty="0" smtClean="0"/>
              <a:t>Truck User Taxes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805690"/>
              </p:ext>
            </p:extLst>
          </p:nvPr>
        </p:nvGraphicFramePr>
        <p:xfrm>
          <a:off x="228600" y="2057400"/>
          <a:ext cx="8686800" cy="385187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22280"/>
                <a:gridCol w="6264520"/>
              </a:tblGrid>
              <a:tr h="53340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Item</a:t>
                      </a:r>
                      <a:endParaRPr lang="en-US" sz="2400" dirty="0"/>
                    </a:p>
                  </a:txBody>
                  <a:tcPr marR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Tax</a:t>
                      </a:r>
                      <a:endParaRPr lang="en-US" sz="2400" dirty="0"/>
                    </a:p>
                  </a:txBody>
                  <a:tcPr marR="0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880071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Truck sales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12% of retail price for trucks over 33,000 lbs. or trailers over 26,000 lbs. GVWR</a:t>
                      </a:r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Truck</a:t>
                      </a:r>
                      <a:r>
                        <a:rPr lang="en-US" sz="2000" baseline="0" dirty="0" smtClean="0"/>
                        <a:t> use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US" sz="2400" dirty="0"/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Tires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9.45 cents for each 10 lbs. exceeding 3500 lbs. maximum rated load capacity (4.725 cents for bias-ply or super single tire) 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566811"/>
              </p:ext>
            </p:extLst>
          </p:nvPr>
        </p:nvGraphicFramePr>
        <p:xfrm>
          <a:off x="2667000" y="3505200"/>
          <a:ext cx="6096000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/>
                <a:gridCol w="3886200"/>
              </a:tblGrid>
              <a:tr h="218440">
                <a:tc>
                  <a:txBody>
                    <a:bodyPr/>
                    <a:lstStyle/>
                    <a:p>
                      <a:pPr lvl="0"/>
                      <a:r>
                        <a:rPr lang="en-US" sz="2000" dirty="0" smtClean="0"/>
                        <a:t>Up to 55,000 lbs. 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No tax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Over 55,000 lbs. 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$100+$22/1000 lbs. ($550 max.)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20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4218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10600" cy="4873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In Recent Years, Outlays &gt; Income…</a:t>
            </a:r>
            <a:endParaRPr lang="en-US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16821352"/>
              </p:ext>
            </p:extLst>
          </p:nvPr>
        </p:nvGraphicFramePr>
        <p:xfrm>
          <a:off x="457200" y="2077998"/>
          <a:ext cx="8229600" cy="4627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019499" y="20251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HTF outlays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19499" y="355001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HTF income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791200" y="1981200"/>
            <a:ext cx="2819400" cy="2133600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21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4433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22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0" y="1066800"/>
            <a:ext cx="9144000" cy="609600"/>
          </a:xfrm>
          <a:noFill/>
          <a:ln>
            <a:noFill/>
          </a:ln>
          <a:effectLst/>
        </p:spPr>
        <p:txBody>
          <a:bodyPr/>
          <a:lstStyle/>
          <a:p>
            <a:pPr algn="ctr"/>
            <a:r>
              <a:rPr lang="en-US" sz="3600" dirty="0" smtClean="0"/>
              <a:t>…Spurring Revenue Infusions</a:t>
            </a:r>
            <a:br>
              <a:rPr lang="en-US" sz="3600" dirty="0" smtClean="0"/>
            </a:br>
            <a:r>
              <a:rPr lang="en-US" sz="2000" b="0" dirty="0" smtClean="0"/>
              <a:t>(amounts in $ billions)</a:t>
            </a:r>
            <a:endParaRPr lang="en-US" sz="2000" b="0" dirty="0"/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255969"/>
              </p:ext>
            </p:extLst>
          </p:nvPr>
        </p:nvGraphicFramePr>
        <p:xfrm>
          <a:off x="188792" y="2087881"/>
          <a:ext cx="8686800" cy="393192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47800"/>
                <a:gridCol w="3429000"/>
                <a:gridCol w="1676400"/>
                <a:gridCol w="2133600"/>
              </a:tblGrid>
              <a:tr h="67124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Fiscal Year</a:t>
                      </a:r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Law</a:t>
                      </a:r>
                      <a:endParaRPr lang="en-US" sz="2000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 Highway Account</a:t>
                      </a:r>
                      <a:endParaRPr lang="en-US" sz="2000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To Mass Transit 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Account</a:t>
                      </a:r>
                      <a:endParaRPr lang="en-US" sz="2000" dirty="0"/>
                    </a:p>
                  </a:txBody>
                  <a:tcP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6540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2008-2010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SAFETEA-LU </a:t>
                      </a:r>
                      <a:r>
                        <a:rPr lang="en-US" sz="2000" baseline="0" dirty="0" smtClean="0"/>
                        <a:t>&amp; extensions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29.7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4.8</a:t>
                      </a:r>
                      <a:endParaRPr lang="en-US" sz="2000" dirty="0"/>
                    </a:p>
                  </a:txBody>
                  <a:tcPr/>
                </a:tc>
              </a:tr>
              <a:tr h="565404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2012-2015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MAP-21 &amp; extensions      1/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32.8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6.0</a:t>
                      </a:r>
                      <a:endParaRPr lang="en-US" sz="2000" dirty="0"/>
                    </a:p>
                  </a:txBody>
                  <a:tcPr/>
                </a:tc>
              </a:tr>
              <a:tr h="56757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FAST Act</a:t>
                      </a:r>
                      <a:endParaRPr lang="en-US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52.0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18.1</a:t>
                      </a:r>
                    </a:p>
                  </a:txBody>
                  <a:tcPr/>
                </a:tc>
              </a:tr>
              <a:tr h="56323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FAST Act                          2/</a:t>
                      </a:r>
                      <a:endParaRPr lang="en-US" sz="20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</a:txBody>
                  <a:tcPr/>
                </a:tc>
              </a:tr>
              <a:tr h="48463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FAST Act                          2/</a:t>
                      </a:r>
                      <a:endParaRPr lang="en-US" sz="200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0.1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 smtClean="0"/>
                    </a:p>
                  </a:txBody>
                  <a:tcPr/>
                </a:tc>
              </a:tr>
              <a:tr h="484632">
                <a:tc>
                  <a:txBody>
                    <a:bodyPr/>
                    <a:lstStyle/>
                    <a:p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Total</a:t>
                      </a:r>
                      <a:endParaRPr lang="en-US" sz="2000" b="1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114.7</a:t>
                      </a:r>
                      <a:endParaRPr lang="en-US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/>
                        <a:t>28.9</a:t>
                      </a:r>
                      <a:endParaRPr lang="en-US" sz="2000" b="1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899244" y="6376110"/>
            <a:ext cx="2133600" cy="38417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2-11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88792" y="6019801"/>
            <a:ext cx="512359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1/ </a:t>
            </a:r>
            <a:r>
              <a:rPr lang="en-US" sz="1600" dirty="0" smtClean="0"/>
              <a:t>After sequester</a:t>
            </a:r>
          </a:p>
          <a:p>
            <a:r>
              <a:rPr lang="en-US" sz="1600" dirty="0" smtClean="0"/>
              <a:t>2/ Scheduled for 10/1/16 and 10/1/17, respectively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90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752600"/>
            <a:ext cx="7239000" cy="3048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How Does FHWA Distribute Highway Funding?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23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54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Mostly (but not all) by formula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599" y="1905000"/>
            <a:ext cx="5334001" cy="3886200"/>
          </a:xfrm>
        </p:spPr>
        <p:txBody>
          <a:bodyPr/>
          <a:lstStyle/>
          <a:p>
            <a:r>
              <a:rPr lang="en-US" dirty="0"/>
              <a:t>92% of $ go to States by statutory formula (“apportionment</a:t>
            </a:r>
            <a:r>
              <a:rPr lang="en-US" dirty="0" smtClean="0"/>
              <a:t>”)</a:t>
            </a:r>
            <a:endParaRPr lang="en-US" dirty="0"/>
          </a:p>
          <a:p>
            <a:r>
              <a:rPr lang="en-US" dirty="0" smtClean="0"/>
              <a:t>Other </a:t>
            </a:r>
            <a:r>
              <a:rPr lang="en-US" dirty="0"/>
              <a:t>$ for “allocated programs” </a:t>
            </a:r>
            <a:r>
              <a:rPr lang="en-US" dirty="0" smtClean="0"/>
              <a:t>(Tribal Transportation Program, </a:t>
            </a:r>
            <a:r>
              <a:rPr lang="en-US" dirty="0"/>
              <a:t>ferries, </a:t>
            </a:r>
            <a:r>
              <a:rPr lang="en-US" dirty="0" smtClean="0"/>
              <a:t>R&amp;D</a:t>
            </a:r>
            <a:r>
              <a:rPr lang="en-US" dirty="0"/>
              <a:t>, etc.)</a:t>
            </a: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522555017"/>
              </p:ext>
            </p:extLst>
          </p:nvPr>
        </p:nvGraphicFramePr>
        <p:xfrm>
          <a:off x="4495800" y="2476620"/>
          <a:ext cx="4648200" cy="3782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00800" y="2076510"/>
            <a:ext cx="19516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+mn-lt"/>
              </a:rPr>
              <a:t>Allocated (8%)</a:t>
            </a:r>
            <a:endParaRPr lang="en-US" sz="20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0249" y="4700750"/>
            <a:ext cx="19516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n-lt"/>
              </a:rPr>
              <a:t>Apportioned (92%)</a:t>
            </a:r>
            <a:endParaRPr lang="en-US" sz="20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8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24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14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219200"/>
            <a:ext cx="8839200" cy="487362"/>
          </a:xfrm>
        </p:spPr>
        <p:txBody>
          <a:bodyPr/>
          <a:lstStyle/>
          <a:p>
            <a:pPr algn="ctr"/>
            <a:r>
              <a:rPr lang="en-US" sz="3600" dirty="0" smtClean="0"/>
              <a:t>Apportionments (NHPP, STBG, etc.)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buFont typeface="Arial" pitchFamily="34" charset="0"/>
              <a:buChar char="•"/>
              <a:defRPr/>
            </a:pPr>
            <a:r>
              <a:rPr lang="en-US" sz="2800" dirty="0"/>
              <a:t>Distributed by formula specified in law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Distributed on October 1</a:t>
            </a:r>
            <a:r>
              <a:rPr lang="en-US" sz="2800" baseline="30000" dirty="0" smtClean="0"/>
              <a:t>st</a:t>
            </a: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Withdrawn only by law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All States are recipients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25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4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Allocations (Everything Else)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No formula specified by law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Distributed throughout the year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Discretionary grants may be withdrawn by administrative action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Variety of recipients</a:t>
            </a:r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26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50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38536"/>
            <a:ext cx="9144000" cy="614065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Most Funds Available for 4 Years</a:t>
            </a:r>
          </a:p>
        </p:txBody>
      </p:sp>
      <p:sp>
        <p:nvSpPr>
          <p:cNvPr id="64515" name="Text Box 4"/>
          <p:cNvSpPr txBox="1">
            <a:spLocks noChangeArrowheads="1"/>
          </p:cNvSpPr>
          <p:nvPr/>
        </p:nvSpPr>
        <p:spPr bwMode="auto">
          <a:xfrm>
            <a:off x="304800" y="2852678"/>
            <a:ext cx="1905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/>
              <a:t>FY16</a:t>
            </a:r>
          </a:p>
          <a:p>
            <a:pPr algn="ctr">
              <a:spcBef>
                <a:spcPct val="50000"/>
              </a:spcBef>
            </a:pPr>
            <a:endParaRPr lang="en-US" b="1" dirty="0" smtClean="0"/>
          </a:p>
          <a:p>
            <a:pPr algn="ctr">
              <a:spcBef>
                <a:spcPct val="50000"/>
              </a:spcBef>
            </a:pPr>
            <a:r>
              <a:rPr lang="en-US" b="1" dirty="0" smtClean="0"/>
              <a:t>FY17</a:t>
            </a:r>
            <a:endParaRPr lang="en-US" b="1" dirty="0"/>
          </a:p>
          <a:p>
            <a:pPr algn="ctr">
              <a:spcBef>
                <a:spcPct val="50000"/>
              </a:spcBef>
            </a:pPr>
            <a:endParaRPr lang="en-US" b="1" dirty="0"/>
          </a:p>
          <a:p>
            <a:pPr algn="ctr">
              <a:spcBef>
                <a:spcPct val="50000"/>
              </a:spcBef>
            </a:pPr>
            <a:r>
              <a:rPr lang="en-US" b="1" dirty="0" smtClean="0"/>
              <a:t>FY18</a:t>
            </a:r>
            <a:endParaRPr lang="en-US" b="1" dirty="0"/>
          </a:p>
          <a:p>
            <a:pPr algn="ctr">
              <a:spcBef>
                <a:spcPct val="50000"/>
              </a:spcBef>
            </a:pPr>
            <a:endParaRPr lang="en-US" b="1" dirty="0"/>
          </a:p>
          <a:p>
            <a:pPr algn="ctr">
              <a:spcBef>
                <a:spcPct val="50000"/>
              </a:spcBef>
            </a:pPr>
            <a:r>
              <a:rPr lang="en-US" b="1" dirty="0" smtClean="0"/>
              <a:t>FY19</a:t>
            </a:r>
            <a:endParaRPr lang="en-US" b="1" dirty="0"/>
          </a:p>
        </p:txBody>
      </p:sp>
      <p:sp>
        <p:nvSpPr>
          <p:cNvPr id="64516" name="Text Box 5"/>
          <p:cNvSpPr txBox="1">
            <a:spLocks noChangeArrowheads="1"/>
          </p:cNvSpPr>
          <p:nvPr/>
        </p:nvSpPr>
        <p:spPr bwMode="auto">
          <a:xfrm>
            <a:off x="2819400" y="1912203"/>
            <a:ext cx="5486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/>
              <a:t>Good Through</a:t>
            </a:r>
            <a:r>
              <a:rPr lang="en-US" b="1" dirty="0" smtClean="0"/>
              <a:t>:</a:t>
            </a:r>
            <a:endParaRPr lang="en-US" b="1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86000" y="2635746"/>
            <a:ext cx="3581400" cy="564654"/>
            <a:chOff x="2286000" y="2086213"/>
            <a:chExt cx="3581400" cy="685800"/>
          </a:xfrm>
        </p:grpSpPr>
        <p:sp>
          <p:nvSpPr>
            <p:cNvPr id="64517" name="AutoShape 6"/>
            <p:cNvSpPr>
              <a:spLocks noChangeArrowheads="1"/>
            </p:cNvSpPr>
            <p:nvPr/>
          </p:nvSpPr>
          <p:spPr bwMode="auto">
            <a:xfrm>
              <a:off x="2286000" y="20862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16</a:t>
              </a:r>
              <a:endParaRPr lang="en-US" b="1" dirty="0"/>
            </a:p>
          </p:txBody>
        </p:sp>
        <p:sp>
          <p:nvSpPr>
            <p:cNvPr id="64518" name="AutoShape 7"/>
            <p:cNvSpPr>
              <a:spLocks noChangeArrowheads="1"/>
            </p:cNvSpPr>
            <p:nvPr/>
          </p:nvSpPr>
          <p:spPr bwMode="auto">
            <a:xfrm>
              <a:off x="3200400" y="20862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17</a:t>
              </a:r>
              <a:endParaRPr lang="en-US" b="1" dirty="0"/>
            </a:p>
          </p:txBody>
        </p:sp>
        <p:sp>
          <p:nvSpPr>
            <p:cNvPr id="64519" name="AutoShape 8"/>
            <p:cNvSpPr>
              <a:spLocks noChangeArrowheads="1"/>
            </p:cNvSpPr>
            <p:nvPr/>
          </p:nvSpPr>
          <p:spPr bwMode="auto">
            <a:xfrm>
              <a:off x="4114800" y="20862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18</a:t>
              </a:r>
              <a:endParaRPr lang="en-US" b="1" dirty="0"/>
            </a:p>
          </p:txBody>
        </p:sp>
        <p:sp>
          <p:nvSpPr>
            <p:cNvPr id="64520" name="AutoShape 9"/>
            <p:cNvSpPr>
              <a:spLocks noChangeArrowheads="1"/>
            </p:cNvSpPr>
            <p:nvPr/>
          </p:nvSpPr>
          <p:spPr bwMode="auto">
            <a:xfrm>
              <a:off x="5105400" y="20862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19</a:t>
              </a:r>
              <a:endParaRPr lang="en-US" b="1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200400" y="3473946"/>
            <a:ext cx="3657600" cy="564654"/>
            <a:chOff x="3200400" y="2958063"/>
            <a:chExt cx="3657600" cy="685800"/>
          </a:xfrm>
        </p:grpSpPr>
        <p:sp>
          <p:nvSpPr>
            <p:cNvPr id="64521" name="AutoShape 10"/>
            <p:cNvSpPr>
              <a:spLocks noChangeArrowheads="1"/>
            </p:cNvSpPr>
            <p:nvPr/>
          </p:nvSpPr>
          <p:spPr bwMode="auto">
            <a:xfrm>
              <a:off x="3200400" y="295806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17	</a:t>
              </a:r>
              <a:endParaRPr lang="en-US" b="1" dirty="0"/>
            </a:p>
          </p:txBody>
        </p:sp>
        <p:sp>
          <p:nvSpPr>
            <p:cNvPr id="64522" name="AutoShape 11"/>
            <p:cNvSpPr>
              <a:spLocks noChangeArrowheads="1"/>
            </p:cNvSpPr>
            <p:nvPr/>
          </p:nvSpPr>
          <p:spPr bwMode="auto">
            <a:xfrm>
              <a:off x="4114800" y="295806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18</a:t>
              </a:r>
              <a:endParaRPr lang="en-US" b="1" dirty="0"/>
            </a:p>
          </p:txBody>
        </p:sp>
        <p:sp>
          <p:nvSpPr>
            <p:cNvPr id="64523" name="AutoShape 12"/>
            <p:cNvSpPr>
              <a:spLocks noChangeArrowheads="1"/>
            </p:cNvSpPr>
            <p:nvPr/>
          </p:nvSpPr>
          <p:spPr bwMode="auto">
            <a:xfrm>
              <a:off x="5105400" y="295806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19</a:t>
              </a:r>
              <a:endParaRPr lang="en-US" b="1" dirty="0"/>
            </a:p>
          </p:txBody>
        </p:sp>
        <p:sp>
          <p:nvSpPr>
            <p:cNvPr id="64524" name="AutoShape 13"/>
            <p:cNvSpPr>
              <a:spLocks noChangeArrowheads="1"/>
            </p:cNvSpPr>
            <p:nvPr/>
          </p:nvSpPr>
          <p:spPr bwMode="auto">
            <a:xfrm>
              <a:off x="6096000" y="295806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20</a:t>
              </a:r>
              <a:endParaRPr lang="en-US" b="1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114800" y="4312146"/>
            <a:ext cx="3657600" cy="564654"/>
            <a:chOff x="4114800" y="3915013"/>
            <a:chExt cx="3657600" cy="685800"/>
          </a:xfrm>
        </p:grpSpPr>
        <p:sp>
          <p:nvSpPr>
            <p:cNvPr id="64525" name="AutoShape 14"/>
            <p:cNvSpPr>
              <a:spLocks noChangeArrowheads="1"/>
            </p:cNvSpPr>
            <p:nvPr/>
          </p:nvSpPr>
          <p:spPr bwMode="auto">
            <a:xfrm>
              <a:off x="4114800" y="39150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18</a:t>
              </a:r>
              <a:endParaRPr lang="en-US" b="1" dirty="0"/>
            </a:p>
          </p:txBody>
        </p:sp>
        <p:sp>
          <p:nvSpPr>
            <p:cNvPr id="64526" name="AutoShape 15"/>
            <p:cNvSpPr>
              <a:spLocks noChangeArrowheads="1"/>
            </p:cNvSpPr>
            <p:nvPr/>
          </p:nvSpPr>
          <p:spPr bwMode="auto">
            <a:xfrm>
              <a:off x="5105400" y="39150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19</a:t>
              </a:r>
              <a:endParaRPr lang="en-US" b="1" dirty="0"/>
            </a:p>
          </p:txBody>
        </p:sp>
        <p:sp>
          <p:nvSpPr>
            <p:cNvPr id="64527" name="AutoShape 16"/>
            <p:cNvSpPr>
              <a:spLocks noChangeArrowheads="1"/>
            </p:cNvSpPr>
            <p:nvPr/>
          </p:nvSpPr>
          <p:spPr bwMode="auto">
            <a:xfrm>
              <a:off x="6096000" y="39150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20</a:t>
              </a:r>
              <a:endParaRPr lang="en-US" b="1" dirty="0"/>
            </a:p>
          </p:txBody>
        </p:sp>
        <p:sp>
          <p:nvSpPr>
            <p:cNvPr id="64528" name="AutoShape 17"/>
            <p:cNvSpPr>
              <a:spLocks noChangeArrowheads="1"/>
            </p:cNvSpPr>
            <p:nvPr/>
          </p:nvSpPr>
          <p:spPr bwMode="auto">
            <a:xfrm>
              <a:off x="7010400" y="39150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21</a:t>
              </a:r>
              <a:endParaRPr lang="en-US" b="1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105400" y="5150346"/>
            <a:ext cx="3581400" cy="564654"/>
            <a:chOff x="5105400" y="4753213"/>
            <a:chExt cx="3581400" cy="685800"/>
          </a:xfrm>
        </p:grpSpPr>
        <p:sp>
          <p:nvSpPr>
            <p:cNvPr id="64529" name="AutoShape 18"/>
            <p:cNvSpPr>
              <a:spLocks noChangeArrowheads="1"/>
            </p:cNvSpPr>
            <p:nvPr/>
          </p:nvSpPr>
          <p:spPr bwMode="auto">
            <a:xfrm>
              <a:off x="5105400" y="47532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19</a:t>
              </a:r>
              <a:endParaRPr lang="en-US" b="1" dirty="0"/>
            </a:p>
          </p:txBody>
        </p:sp>
        <p:sp>
          <p:nvSpPr>
            <p:cNvPr id="64530" name="AutoShape 19"/>
            <p:cNvSpPr>
              <a:spLocks noChangeArrowheads="1"/>
            </p:cNvSpPr>
            <p:nvPr/>
          </p:nvSpPr>
          <p:spPr bwMode="auto">
            <a:xfrm>
              <a:off x="6096000" y="47532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20</a:t>
              </a:r>
              <a:endParaRPr lang="en-US" b="1" dirty="0"/>
            </a:p>
          </p:txBody>
        </p:sp>
        <p:sp>
          <p:nvSpPr>
            <p:cNvPr id="64531" name="AutoShape 20"/>
            <p:cNvSpPr>
              <a:spLocks noChangeArrowheads="1"/>
            </p:cNvSpPr>
            <p:nvPr/>
          </p:nvSpPr>
          <p:spPr bwMode="auto">
            <a:xfrm>
              <a:off x="7010400" y="47532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21</a:t>
              </a:r>
              <a:endParaRPr lang="en-US" b="1" dirty="0"/>
            </a:p>
          </p:txBody>
        </p:sp>
        <p:sp>
          <p:nvSpPr>
            <p:cNvPr id="64532" name="AutoShape 21"/>
            <p:cNvSpPr>
              <a:spLocks noChangeArrowheads="1"/>
            </p:cNvSpPr>
            <p:nvPr/>
          </p:nvSpPr>
          <p:spPr bwMode="auto">
            <a:xfrm>
              <a:off x="7924800" y="4753213"/>
              <a:ext cx="762000" cy="685800"/>
            </a:xfrm>
            <a:prstGeom prst="triangle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b="1" dirty="0" smtClean="0"/>
                <a:t>22</a:t>
              </a:r>
              <a:endParaRPr lang="en-US" b="1" dirty="0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5029200" y="2514600"/>
            <a:ext cx="990600" cy="3390900"/>
          </a:xfrm>
          <a:prstGeom prst="roundRect">
            <a:avLst/>
          </a:prstGeom>
          <a:noFill/>
          <a:ln w="47625">
            <a:solidFill>
              <a:schemeClr val="tx2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8965" y="6076891"/>
            <a:ext cx="8534400" cy="369332"/>
          </a:xfrm>
          <a:prstGeom prst="rect">
            <a:avLst/>
          </a:prstGeom>
          <a:noFill/>
          <a:ln w="38100">
            <a:noFill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ysClr val="windowText" lastClr="000000"/>
                </a:solidFill>
              </a:rPr>
              <a:t>Funds </a:t>
            </a:r>
            <a:r>
              <a:rPr lang="en-US" b="1" u="sng" dirty="0" smtClean="0">
                <a:solidFill>
                  <a:sysClr val="windowText" lastClr="000000"/>
                </a:solidFill>
              </a:rPr>
              <a:t>lapse</a:t>
            </a:r>
            <a:r>
              <a:rPr lang="en-US" b="1" dirty="0" smtClean="0">
                <a:solidFill>
                  <a:sysClr val="windowText" lastClr="000000"/>
                </a:solidFill>
              </a:rPr>
              <a:t> if not obligated within their period of availability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19166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Funds For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9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27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33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95401"/>
            <a:ext cx="9144000" cy="72899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Federal Funds are Not Upfront Cash</a:t>
            </a:r>
          </a:p>
        </p:txBody>
      </p:sp>
      <p:sp>
        <p:nvSpPr>
          <p:cNvPr id="6" name="Freeform 5"/>
          <p:cNvSpPr/>
          <p:nvPr/>
        </p:nvSpPr>
        <p:spPr>
          <a:xfrm>
            <a:off x="86869" y="2374395"/>
            <a:ext cx="6923532" cy="445006"/>
          </a:xfrm>
          <a:custGeom>
            <a:avLst/>
            <a:gdLst>
              <a:gd name="connsiteX0" fmla="*/ 0 w 6923532"/>
              <a:gd name="connsiteY0" fmla="*/ 36881 h 368806"/>
              <a:gd name="connsiteX1" fmla="*/ 36881 w 6923532"/>
              <a:gd name="connsiteY1" fmla="*/ 0 h 368806"/>
              <a:gd name="connsiteX2" fmla="*/ 6886651 w 6923532"/>
              <a:gd name="connsiteY2" fmla="*/ 0 h 368806"/>
              <a:gd name="connsiteX3" fmla="*/ 6923532 w 6923532"/>
              <a:gd name="connsiteY3" fmla="*/ 36881 h 368806"/>
              <a:gd name="connsiteX4" fmla="*/ 6923532 w 6923532"/>
              <a:gd name="connsiteY4" fmla="*/ 331925 h 368806"/>
              <a:gd name="connsiteX5" fmla="*/ 6886651 w 6923532"/>
              <a:gd name="connsiteY5" fmla="*/ 368806 h 368806"/>
              <a:gd name="connsiteX6" fmla="*/ 36881 w 6923532"/>
              <a:gd name="connsiteY6" fmla="*/ 368806 h 368806"/>
              <a:gd name="connsiteX7" fmla="*/ 0 w 6923532"/>
              <a:gd name="connsiteY7" fmla="*/ 331925 h 368806"/>
              <a:gd name="connsiteX8" fmla="*/ 0 w 6923532"/>
              <a:gd name="connsiteY8" fmla="*/ 36881 h 368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23532" h="368806">
                <a:moveTo>
                  <a:pt x="0" y="36881"/>
                </a:moveTo>
                <a:cubicBezTo>
                  <a:pt x="0" y="16512"/>
                  <a:pt x="16512" y="0"/>
                  <a:pt x="36881" y="0"/>
                </a:cubicBezTo>
                <a:lnTo>
                  <a:pt x="6886651" y="0"/>
                </a:lnTo>
                <a:cubicBezTo>
                  <a:pt x="6907020" y="0"/>
                  <a:pt x="6923532" y="16512"/>
                  <a:pt x="6923532" y="36881"/>
                </a:cubicBezTo>
                <a:lnTo>
                  <a:pt x="6923532" y="331925"/>
                </a:lnTo>
                <a:cubicBezTo>
                  <a:pt x="6923532" y="352294"/>
                  <a:pt x="6907020" y="368806"/>
                  <a:pt x="6886651" y="368806"/>
                </a:cubicBezTo>
                <a:lnTo>
                  <a:pt x="36881" y="368806"/>
                </a:lnTo>
                <a:cubicBezTo>
                  <a:pt x="16512" y="368806"/>
                  <a:pt x="0" y="352294"/>
                  <a:pt x="0" y="331925"/>
                </a:cubicBezTo>
                <a:lnTo>
                  <a:pt x="0" y="3688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spcFirstLastPara="0" vert="horz" wrap="square" lIns="52712" tIns="52712" rIns="1020033" bIns="52712" numCol="1" spcCol="1270" anchor="ctr" anchorCtr="0">
            <a:noAutofit/>
          </a:bodyPr>
          <a:lstStyle/>
          <a:p>
            <a:pPr lvl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Contractor does work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99162" y="3120621"/>
            <a:ext cx="6923532" cy="384580"/>
          </a:xfrm>
          <a:custGeom>
            <a:avLst/>
            <a:gdLst>
              <a:gd name="connsiteX0" fmla="*/ 0 w 6923532"/>
              <a:gd name="connsiteY0" fmla="*/ 26060 h 260602"/>
              <a:gd name="connsiteX1" fmla="*/ 26060 w 6923532"/>
              <a:gd name="connsiteY1" fmla="*/ 0 h 260602"/>
              <a:gd name="connsiteX2" fmla="*/ 6897472 w 6923532"/>
              <a:gd name="connsiteY2" fmla="*/ 0 h 260602"/>
              <a:gd name="connsiteX3" fmla="*/ 6923532 w 6923532"/>
              <a:gd name="connsiteY3" fmla="*/ 26060 h 260602"/>
              <a:gd name="connsiteX4" fmla="*/ 6923532 w 6923532"/>
              <a:gd name="connsiteY4" fmla="*/ 234542 h 260602"/>
              <a:gd name="connsiteX5" fmla="*/ 6897472 w 6923532"/>
              <a:gd name="connsiteY5" fmla="*/ 260602 h 260602"/>
              <a:gd name="connsiteX6" fmla="*/ 26060 w 6923532"/>
              <a:gd name="connsiteY6" fmla="*/ 260602 h 260602"/>
              <a:gd name="connsiteX7" fmla="*/ 0 w 6923532"/>
              <a:gd name="connsiteY7" fmla="*/ 234542 h 260602"/>
              <a:gd name="connsiteX8" fmla="*/ 0 w 6923532"/>
              <a:gd name="connsiteY8" fmla="*/ 26060 h 260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23532" h="260602">
                <a:moveTo>
                  <a:pt x="0" y="26060"/>
                </a:moveTo>
                <a:cubicBezTo>
                  <a:pt x="0" y="11667"/>
                  <a:pt x="11667" y="0"/>
                  <a:pt x="26060" y="0"/>
                </a:cubicBezTo>
                <a:lnTo>
                  <a:pt x="6897472" y="0"/>
                </a:lnTo>
                <a:cubicBezTo>
                  <a:pt x="6911865" y="0"/>
                  <a:pt x="6923532" y="11667"/>
                  <a:pt x="6923532" y="26060"/>
                </a:cubicBezTo>
                <a:lnTo>
                  <a:pt x="6923532" y="234542"/>
                </a:lnTo>
                <a:cubicBezTo>
                  <a:pt x="6923532" y="248935"/>
                  <a:pt x="6911865" y="260602"/>
                  <a:pt x="6897472" y="260602"/>
                </a:cubicBezTo>
                <a:lnTo>
                  <a:pt x="26060" y="260602"/>
                </a:lnTo>
                <a:cubicBezTo>
                  <a:pt x="11667" y="260602"/>
                  <a:pt x="0" y="248935"/>
                  <a:pt x="0" y="234542"/>
                </a:cubicBezTo>
                <a:lnTo>
                  <a:pt x="0" y="2606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spcFirstLastPara="0" vert="horz" wrap="square" lIns="49543" tIns="49543" rIns="1119315" bIns="49543" numCol="1" spcCol="1270" anchor="ctr" anchorCtr="0">
            <a:noAutofit/>
          </a:bodyPr>
          <a:lstStyle/>
          <a:p>
            <a:pPr lvl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Contractor bills State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277646" y="3733801"/>
            <a:ext cx="6923532" cy="482335"/>
          </a:xfrm>
          <a:custGeom>
            <a:avLst/>
            <a:gdLst>
              <a:gd name="connsiteX0" fmla="*/ 0 w 6923532"/>
              <a:gd name="connsiteY0" fmla="*/ 52120 h 521196"/>
              <a:gd name="connsiteX1" fmla="*/ 52120 w 6923532"/>
              <a:gd name="connsiteY1" fmla="*/ 0 h 521196"/>
              <a:gd name="connsiteX2" fmla="*/ 6871412 w 6923532"/>
              <a:gd name="connsiteY2" fmla="*/ 0 h 521196"/>
              <a:gd name="connsiteX3" fmla="*/ 6923532 w 6923532"/>
              <a:gd name="connsiteY3" fmla="*/ 52120 h 521196"/>
              <a:gd name="connsiteX4" fmla="*/ 6923532 w 6923532"/>
              <a:gd name="connsiteY4" fmla="*/ 469076 h 521196"/>
              <a:gd name="connsiteX5" fmla="*/ 6871412 w 6923532"/>
              <a:gd name="connsiteY5" fmla="*/ 521196 h 521196"/>
              <a:gd name="connsiteX6" fmla="*/ 52120 w 6923532"/>
              <a:gd name="connsiteY6" fmla="*/ 521196 h 521196"/>
              <a:gd name="connsiteX7" fmla="*/ 0 w 6923532"/>
              <a:gd name="connsiteY7" fmla="*/ 469076 h 521196"/>
              <a:gd name="connsiteX8" fmla="*/ 0 w 6923532"/>
              <a:gd name="connsiteY8" fmla="*/ 52120 h 521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23532" h="521196">
                <a:moveTo>
                  <a:pt x="0" y="52120"/>
                </a:moveTo>
                <a:cubicBezTo>
                  <a:pt x="0" y="23335"/>
                  <a:pt x="23335" y="0"/>
                  <a:pt x="52120" y="0"/>
                </a:cubicBezTo>
                <a:lnTo>
                  <a:pt x="6871412" y="0"/>
                </a:lnTo>
                <a:cubicBezTo>
                  <a:pt x="6900197" y="0"/>
                  <a:pt x="6923532" y="23335"/>
                  <a:pt x="6923532" y="52120"/>
                </a:cubicBezTo>
                <a:lnTo>
                  <a:pt x="6923532" y="469076"/>
                </a:lnTo>
                <a:cubicBezTo>
                  <a:pt x="6923532" y="497861"/>
                  <a:pt x="6900197" y="521196"/>
                  <a:pt x="6871412" y="521196"/>
                </a:cubicBezTo>
                <a:lnTo>
                  <a:pt x="52120" y="521196"/>
                </a:lnTo>
                <a:cubicBezTo>
                  <a:pt x="23335" y="521196"/>
                  <a:pt x="0" y="497861"/>
                  <a:pt x="0" y="469076"/>
                </a:cubicBezTo>
                <a:lnTo>
                  <a:pt x="0" y="5212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spcFirstLastPara="0" vert="horz" wrap="square" lIns="57175" tIns="57175" rIns="1126947" bIns="57175" numCol="1" spcCol="1270" anchor="ctr" anchorCtr="0">
            <a:noAutofit/>
          </a:bodyPr>
          <a:lstStyle/>
          <a:p>
            <a:pPr lvl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>
                <a:solidFill>
                  <a:schemeClr val="tx1"/>
                </a:solidFill>
              </a:rPr>
              <a:t>State submits voucher to FHWA</a:t>
            </a:r>
            <a:endParaRPr lang="en-US" sz="2400" b="1" kern="1200" dirty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640557" y="4495801"/>
            <a:ext cx="6923532" cy="808674"/>
          </a:xfrm>
          <a:custGeom>
            <a:avLst/>
            <a:gdLst>
              <a:gd name="connsiteX0" fmla="*/ 0 w 6923532"/>
              <a:gd name="connsiteY0" fmla="*/ 36880 h 368798"/>
              <a:gd name="connsiteX1" fmla="*/ 36880 w 6923532"/>
              <a:gd name="connsiteY1" fmla="*/ 0 h 368798"/>
              <a:gd name="connsiteX2" fmla="*/ 6886652 w 6923532"/>
              <a:gd name="connsiteY2" fmla="*/ 0 h 368798"/>
              <a:gd name="connsiteX3" fmla="*/ 6923532 w 6923532"/>
              <a:gd name="connsiteY3" fmla="*/ 36880 h 368798"/>
              <a:gd name="connsiteX4" fmla="*/ 6923532 w 6923532"/>
              <a:gd name="connsiteY4" fmla="*/ 331918 h 368798"/>
              <a:gd name="connsiteX5" fmla="*/ 6886652 w 6923532"/>
              <a:gd name="connsiteY5" fmla="*/ 368798 h 368798"/>
              <a:gd name="connsiteX6" fmla="*/ 36880 w 6923532"/>
              <a:gd name="connsiteY6" fmla="*/ 368798 h 368798"/>
              <a:gd name="connsiteX7" fmla="*/ 0 w 6923532"/>
              <a:gd name="connsiteY7" fmla="*/ 331918 h 368798"/>
              <a:gd name="connsiteX8" fmla="*/ 0 w 6923532"/>
              <a:gd name="connsiteY8" fmla="*/ 36880 h 36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23532" h="368798">
                <a:moveTo>
                  <a:pt x="0" y="36880"/>
                </a:moveTo>
                <a:cubicBezTo>
                  <a:pt x="0" y="16512"/>
                  <a:pt x="16512" y="0"/>
                  <a:pt x="36880" y="0"/>
                </a:cubicBezTo>
                <a:lnTo>
                  <a:pt x="6886652" y="0"/>
                </a:lnTo>
                <a:cubicBezTo>
                  <a:pt x="6907020" y="0"/>
                  <a:pt x="6923532" y="16512"/>
                  <a:pt x="6923532" y="36880"/>
                </a:cubicBezTo>
                <a:lnTo>
                  <a:pt x="6923532" y="331918"/>
                </a:lnTo>
                <a:cubicBezTo>
                  <a:pt x="6923532" y="352286"/>
                  <a:pt x="6907020" y="368798"/>
                  <a:pt x="6886652" y="368798"/>
                </a:cubicBezTo>
                <a:lnTo>
                  <a:pt x="36880" y="368798"/>
                </a:lnTo>
                <a:cubicBezTo>
                  <a:pt x="16512" y="368798"/>
                  <a:pt x="0" y="352286"/>
                  <a:pt x="0" y="331918"/>
                </a:cubicBezTo>
                <a:lnTo>
                  <a:pt x="0" y="36880"/>
                </a:lnTo>
                <a:close/>
              </a:path>
            </a:pathLst>
          </a:custGeom>
          <a:solidFill>
            <a:srgbClr val="5F5F5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-13203734"/>
              <a:satOff val="-4494"/>
              <a:lumOff val="-1175"/>
              <a:alphaOff val="0"/>
            </a:schemeClr>
          </a:fillRef>
          <a:effectRef idx="0">
            <a:schemeClr val="accent5">
              <a:hueOff val="-13203734"/>
              <a:satOff val="-4494"/>
              <a:lumOff val="-117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2712" tIns="52712" rIns="1122484" bIns="52712" numCol="1" spcCol="1270" anchor="ctr" anchorCtr="0">
            <a:noAutofit/>
          </a:bodyPr>
          <a:lstStyle/>
          <a:p>
            <a:pPr lvl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/>
              <a:t>FHWA reviews voucher and sends payment request to Treasury</a:t>
            </a:r>
            <a:endParaRPr lang="en-US" sz="2400" b="1" kern="1200" dirty="0"/>
          </a:p>
        </p:txBody>
      </p:sp>
      <p:sp>
        <p:nvSpPr>
          <p:cNvPr id="10" name="Freeform 9"/>
          <p:cNvSpPr/>
          <p:nvPr/>
        </p:nvSpPr>
        <p:spPr>
          <a:xfrm>
            <a:off x="2057401" y="5717970"/>
            <a:ext cx="6923532" cy="454231"/>
          </a:xfrm>
          <a:custGeom>
            <a:avLst/>
            <a:gdLst>
              <a:gd name="connsiteX0" fmla="*/ 0 w 6923532"/>
              <a:gd name="connsiteY0" fmla="*/ 36880 h 368798"/>
              <a:gd name="connsiteX1" fmla="*/ 36880 w 6923532"/>
              <a:gd name="connsiteY1" fmla="*/ 0 h 368798"/>
              <a:gd name="connsiteX2" fmla="*/ 6886652 w 6923532"/>
              <a:gd name="connsiteY2" fmla="*/ 0 h 368798"/>
              <a:gd name="connsiteX3" fmla="*/ 6923532 w 6923532"/>
              <a:gd name="connsiteY3" fmla="*/ 36880 h 368798"/>
              <a:gd name="connsiteX4" fmla="*/ 6923532 w 6923532"/>
              <a:gd name="connsiteY4" fmla="*/ 331918 h 368798"/>
              <a:gd name="connsiteX5" fmla="*/ 6886652 w 6923532"/>
              <a:gd name="connsiteY5" fmla="*/ 368798 h 368798"/>
              <a:gd name="connsiteX6" fmla="*/ 36880 w 6923532"/>
              <a:gd name="connsiteY6" fmla="*/ 368798 h 368798"/>
              <a:gd name="connsiteX7" fmla="*/ 0 w 6923532"/>
              <a:gd name="connsiteY7" fmla="*/ 331918 h 368798"/>
              <a:gd name="connsiteX8" fmla="*/ 0 w 6923532"/>
              <a:gd name="connsiteY8" fmla="*/ 36880 h 36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923532" h="368798">
                <a:moveTo>
                  <a:pt x="0" y="36880"/>
                </a:moveTo>
                <a:cubicBezTo>
                  <a:pt x="0" y="16512"/>
                  <a:pt x="16512" y="0"/>
                  <a:pt x="36880" y="0"/>
                </a:cubicBezTo>
                <a:lnTo>
                  <a:pt x="6886652" y="0"/>
                </a:lnTo>
                <a:cubicBezTo>
                  <a:pt x="6907020" y="0"/>
                  <a:pt x="6923532" y="16512"/>
                  <a:pt x="6923532" y="36880"/>
                </a:cubicBezTo>
                <a:lnTo>
                  <a:pt x="6923532" y="331918"/>
                </a:lnTo>
                <a:cubicBezTo>
                  <a:pt x="6923532" y="352286"/>
                  <a:pt x="6907020" y="368798"/>
                  <a:pt x="6886652" y="368798"/>
                </a:cubicBezTo>
                <a:lnTo>
                  <a:pt x="36880" y="368798"/>
                </a:lnTo>
                <a:cubicBezTo>
                  <a:pt x="16512" y="368798"/>
                  <a:pt x="0" y="352286"/>
                  <a:pt x="0" y="331918"/>
                </a:cubicBezTo>
                <a:lnTo>
                  <a:pt x="0" y="3688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spcFirstLastPara="0" vert="horz" wrap="square" lIns="52712" tIns="52712" rIns="1122484" bIns="52712" numCol="1" spcCol="1270" anchor="ctr" anchorCtr="0">
            <a:noAutofit/>
          </a:bodyPr>
          <a:lstStyle/>
          <a:p>
            <a:pPr lvl="0" algn="l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/>
              <a:t>Treasury pays State</a:t>
            </a:r>
            <a:endParaRPr lang="en-US" sz="2400" b="1" kern="1200" dirty="0"/>
          </a:p>
        </p:txBody>
      </p:sp>
      <p:sp>
        <p:nvSpPr>
          <p:cNvPr id="11" name="Freeform 10"/>
          <p:cNvSpPr/>
          <p:nvPr/>
        </p:nvSpPr>
        <p:spPr>
          <a:xfrm>
            <a:off x="6811099" y="2647647"/>
            <a:ext cx="552755" cy="552754"/>
          </a:xfrm>
          <a:custGeom>
            <a:avLst/>
            <a:gdLst>
              <a:gd name="connsiteX0" fmla="*/ 0 w 552754"/>
              <a:gd name="connsiteY0" fmla="*/ 304015 h 552754"/>
              <a:gd name="connsiteX1" fmla="*/ 124370 w 552754"/>
              <a:gd name="connsiteY1" fmla="*/ 304015 h 552754"/>
              <a:gd name="connsiteX2" fmla="*/ 124370 w 552754"/>
              <a:gd name="connsiteY2" fmla="*/ 0 h 552754"/>
              <a:gd name="connsiteX3" fmla="*/ 428384 w 552754"/>
              <a:gd name="connsiteY3" fmla="*/ 0 h 552754"/>
              <a:gd name="connsiteX4" fmla="*/ 428384 w 552754"/>
              <a:gd name="connsiteY4" fmla="*/ 304015 h 552754"/>
              <a:gd name="connsiteX5" fmla="*/ 552754 w 552754"/>
              <a:gd name="connsiteY5" fmla="*/ 304015 h 552754"/>
              <a:gd name="connsiteX6" fmla="*/ 276377 w 552754"/>
              <a:gd name="connsiteY6" fmla="*/ 552754 h 552754"/>
              <a:gd name="connsiteX7" fmla="*/ 0 w 552754"/>
              <a:gd name="connsiteY7" fmla="*/ 304015 h 55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754" h="552754">
                <a:moveTo>
                  <a:pt x="0" y="304015"/>
                </a:moveTo>
                <a:lnTo>
                  <a:pt x="124370" y="304015"/>
                </a:lnTo>
                <a:lnTo>
                  <a:pt x="124370" y="0"/>
                </a:lnTo>
                <a:lnTo>
                  <a:pt x="428384" y="0"/>
                </a:lnTo>
                <a:lnTo>
                  <a:pt x="428384" y="304015"/>
                </a:lnTo>
                <a:lnTo>
                  <a:pt x="552754" y="304015"/>
                </a:lnTo>
                <a:lnTo>
                  <a:pt x="276377" y="552754"/>
                </a:lnTo>
                <a:lnTo>
                  <a:pt x="0" y="30401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157390" tIns="33020" rIns="157390" bIns="16982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600" kern="1200" dirty="0"/>
          </a:p>
        </p:txBody>
      </p:sp>
      <p:sp>
        <p:nvSpPr>
          <p:cNvPr id="12" name="Freeform 11"/>
          <p:cNvSpPr/>
          <p:nvPr/>
        </p:nvSpPr>
        <p:spPr>
          <a:xfrm>
            <a:off x="7372045" y="3187911"/>
            <a:ext cx="552755" cy="552754"/>
          </a:xfrm>
          <a:custGeom>
            <a:avLst/>
            <a:gdLst>
              <a:gd name="connsiteX0" fmla="*/ 0 w 552754"/>
              <a:gd name="connsiteY0" fmla="*/ 304015 h 552754"/>
              <a:gd name="connsiteX1" fmla="*/ 124370 w 552754"/>
              <a:gd name="connsiteY1" fmla="*/ 304015 h 552754"/>
              <a:gd name="connsiteX2" fmla="*/ 124370 w 552754"/>
              <a:gd name="connsiteY2" fmla="*/ 0 h 552754"/>
              <a:gd name="connsiteX3" fmla="*/ 428384 w 552754"/>
              <a:gd name="connsiteY3" fmla="*/ 0 h 552754"/>
              <a:gd name="connsiteX4" fmla="*/ 428384 w 552754"/>
              <a:gd name="connsiteY4" fmla="*/ 304015 h 552754"/>
              <a:gd name="connsiteX5" fmla="*/ 552754 w 552754"/>
              <a:gd name="connsiteY5" fmla="*/ 304015 h 552754"/>
              <a:gd name="connsiteX6" fmla="*/ 276377 w 552754"/>
              <a:gd name="connsiteY6" fmla="*/ 552754 h 552754"/>
              <a:gd name="connsiteX7" fmla="*/ 0 w 552754"/>
              <a:gd name="connsiteY7" fmla="*/ 304015 h 55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754" h="552754">
                <a:moveTo>
                  <a:pt x="0" y="304015"/>
                </a:moveTo>
                <a:lnTo>
                  <a:pt x="124370" y="304015"/>
                </a:lnTo>
                <a:lnTo>
                  <a:pt x="124370" y="0"/>
                </a:lnTo>
                <a:lnTo>
                  <a:pt x="428384" y="0"/>
                </a:lnTo>
                <a:lnTo>
                  <a:pt x="428384" y="304015"/>
                </a:lnTo>
                <a:lnTo>
                  <a:pt x="552754" y="304015"/>
                </a:lnTo>
                <a:lnTo>
                  <a:pt x="276377" y="552754"/>
                </a:lnTo>
                <a:lnTo>
                  <a:pt x="0" y="30401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157390" tIns="33020" rIns="157390" bIns="16982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600" kern="1200" dirty="0"/>
          </a:p>
        </p:txBody>
      </p:sp>
      <p:sp>
        <p:nvSpPr>
          <p:cNvPr id="16" name="Freeform 15"/>
          <p:cNvSpPr/>
          <p:nvPr/>
        </p:nvSpPr>
        <p:spPr>
          <a:xfrm>
            <a:off x="7924800" y="3936120"/>
            <a:ext cx="552755" cy="552754"/>
          </a:xfrm>
          <a:custGeom>
            <a:avLst/>
            <a:gdLst>
              <a:gd name="connsiteX0" fmla="*/ 0 w 552754"/>
              <a:gd name="connsiteY0" fmla="*/ 304015 h 552754"/>
              <a:gd name="connsiteX1" fmla="*/ 124370 w 552754"/>
              <a:gd name="connsiteY1" fmla="*/ 304015 h 552754"/>
              <a:gd name="connsiteX2" fmla="*/ 124370 w 552754"/>
              <a:gd name="connsiteY2" fmla="*/ 0 h 552754"/>
              <a:gd name="connsiteX3" fmla="*/ 428384 w 552754"/>
              <a:gd name="connsiteY3" fmla="*/ 0 h 552754"/>
              <a:gd name="connsiteX4" fmla="*/ 428384 w 552754"/>
              <a:gd name="connsiteY4" fmla="*/ 304015 h 552754"/>
              <a:gd name="connsiteX5" fmla="*/ 552754 w 552754"/>
              <a:gd name="connsiteY5" fmla="*/ 304015 h 552754"/>
              <a:gd name="connsiteX6" fmla="*/ 276377 w 552754"/>
              <a:gd name="connsiteY6" fmla="*/ 552754 h 552754"/>
              <a:gd name="connsiteX7" fmla="*/ 0 w 552754"/>
              <a:gd name="connsiteY7" fmla="*/ 304015 h 55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754" h="552754">
                <a:moveTo>
                  <a:pt x="0" y="304015"/>
                </a:moveTo>
                <a:lnTo>
                  <a:pt x="124370" y="304015"/>
                </a:lnTo>
                <a:lnTo>
                  <a:pt x="124370" y="0"/>
                </a:lnTo>
                <a:lnTo>
                  <a:pt x="428384" y="0"/>
                </a:lnTo>
                <a:lnTo>
                  <a:pt x="428384" y="304015"/>
                </a:lnTo>
                <a:lnTo>
                  <a:pt x="552754" y="304015"/>
                </a:lnTo>
                <a:lnTo>
                  <a:pt x="276377" y="552754"/>
                </a:lnTo>
                <a:lnTo>
                  <a:pt x="0" y="30401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157390" tIns="33020" rIns="157390" bIns="16982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600" kern="1200" dirty="0"/>
          </a:p>
        </p:txBody>
      </p:sp>
      <p:sp>
        <p:nvSpPr>
          <p:cNvPr id="17" name="Freeform 16"/>
          <p:cNvSpPr/>
          <p:nvPr/>
        </p:nvSpPr>
        <p:spPr>
          <a:xfrm>
            <a:off x="8325153" y="5257800"/>
            <a:ext cx="552755" cy="552754"/>
          </a:xfrm>
          <a:custGeom>
            <a:avLst/>
            <a:gdLst>
              <a:gd name="connsiteX0" fmla="*/ 0 w 552754"/>
              <a:gd name="connsiteY0" fmla="*/ 304015 h 552754"/>
              <a:gd name="connsiteX1" fmla="*/ 124370 w 552754"/>
              <a:gd name="connsiteY1" fmla="*/ 304015 h 552754"/>
              <a:gd name="connsiteX2" fmla="*/ 124370 w 552754"/>
              <a:gd name="connsiteY2" fmla="*/ 0 h 552754"/>
              <a:gd name="connsiteX3" fmla="*/ 428384 w 552754"/>
              <a:gd name="connsiteY3" fmla="*/ 0 h 552754"/>
              <a:gd name="connsiteX4" fmla="*/ 428384 w 552754"/>
              <a:gd name="connsiteY4" fmla="*/ 304015 h 552754"/>
              <a:gd name="connsiteX5" fmla="*/ 552754 w 552754"/>
              <a:gd name="connsiteY5" fmla="*/ 304015 h 552754"/>
              <a:gd name="connsiteX6" fmla="*/ 276377 w 552754"/>
              <a:gd name="connsiteY6" fmla="*/ 552754 h 552754"/>
              <a:gd name="connsiteX7" fmla="*/ 0 w 552754"/>
              <a:gd name="connsiteY7" fmla="*/ 304015 h 5527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2754" h="552754">
                <a:moveTo>
                  <a:pt x="0" y="304015"/>
                </a:moveTo>
                <a:lnTo>
                  <a:pt x="124370" y="304015"/>
                </a:lnTo>
                <a:lnTo>
                  <a:pt x="124370" y="0"/>
                </a:lnTo>
                <a:lnTo>
                  <a:pt x="428384" y="0"/>
                </a:lnTo>
                <a:lnTo>
                  <a:pt x="428384" y="304015"/>
                </a:lnTo>
                <a:lnTo>
                  <a:pt x="552754" y="304015"/>
                </a:lnTo>
                <a:lnTo>
                  <a:pt x="276377" y="552754"/>
                </a:lnTo>
                <a:lnTo>
                  <a:pt x="0" y="304015"/>
                </a:lnTo>
                <a:close/>
              </a:path>
            </a:pathLst>
          </a:custGeom>
          <a:solidFill>
            <a:srgbClr val="00206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spcFirstLastPara="0" vert="horz" wrap="square" lIns="157390" tIns="33020" rIns="157390" bIns="169827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600" kern="1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13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28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537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09800"/>
            <a:ext cx="8305800" cy="3048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What is an Obligation Limitation</a:t>
            </a:r>
            <a:br>
              <a:rPr lang="en-US" dirty="0" smtClean="0"/>
            </a:br>
            <a:r>
              <a:rPr lang="en-US" dirty="0" smtClean="0"/>
              <a:t>(and How Does it Work)?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29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13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143000"/>
            <a:ext cx="7086600" cy="487362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In a Nutshell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81000" y="1905000"/>
            <a:ext cx="8382000" cy="4419600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sz="2400" dirty="0" smtClean="0"/>
              <a:t>Federally assisted, State-administered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Each State must have a highway agency 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Funding tied to specific categories of roads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States pay for maintenance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Matching requirements (“Federal share”)</a:t>
            </a:r>
          </a:p>
          <a:p>
            <a:pPr marL="457200" indent="-45720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Contract authority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z="1800" smtClean="0"/>
              <a:pPr/>
              <a:t>3</a:t>
            </a:fld>
            <a:endParaRPr lang="en-US" sz="1800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1524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3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Overview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1" y="2133600"/>
            <a:ext cx="8762999" cy="3886200"/>
          </a:xfrm>
        </p:spPr>
        <p:txBody>
          <a:bodyPr/>
          <a:lstStyle/>
          <a:p>
            <a:r>
              <a:rPr lang="en-US" dirty="0"/>
              <a:t>Annual ceiling </a:t>
            </a:r>
            <a:r>
              <a:rPr lang="en-US" dirty="0" smtClean="0"/>
              <a:t>on </a:t>
            </a:r>
            <a:r>
              <a:rPr lang="en-US" dirty="0"/>
              <a:t>ability to obligate </a:t>
            </a:r>
            <a:r>
              <a:rPr lang="en-US" dirty="0" smtClean="0"/>
              <a:t>Federal highway $</a:t>
            </a:r>
            <a:endParaRPr lang="en-US" dirty="0"/>
          </a:p>
          <a:p>
            <a:r>
              <a:rPr lang="en-US" dirty="0" smtClean="0"/>
              <a:t>Set by Congress</a:t>
            </a:r>
          </a:p>
          <a:p>
            <a:r>
              <a:rPr lang="en-US" dirty="0" smtClean="0"/>
              <a:t>Applies </a:t>
            </a:r>
            <a:r>
              <a:rPr lang="en-US" dirty="0"/>
              <a:t>to almost all programs and funding</a:t>
            </a:r>
          </a:p>
          <a:p>
            <a:r>
              <a:rPr lang="en-US" dirty="0" smtClean="0"/>
              <a:t>Each </a:t>
            </a:r>
            <a:r>
              <a:rPr lang="en-US" b="1" u="sng" dirty="0" smtClean="0"/>
              <a:t>allocated program</a:t>
            </a:r>
            <a:r>
              <a:rPr lang="en-US" dirty="0" smtClean="0"/>
              <a:t> gets a program-specific limitation</a:t>
            </a:r>
          </a:p>
          <a:p>
            <a:r>
              <a:rPr lang="en-US" dirty="0" smtClean="0"/>
              <a:t>Each </a:t>
            </a:r>
            <a:r>
              <a:rPr lang="en-US" b="1" u="sng" dirty="0"/>
              <a:t>State</a:t>
            </a:r>
            <a:r>
              <a:rPr lang="en-US" dirty="0"/>
              <a:t> </a:t>
            </a:r>
            <a:r>
              <a:rPr lang="en-US" dirty="0" smtClean="0"/>
              <a:t>gets a single </a:t>
            </a:r>
            <a:r>
              <a:rPr lang="en-US" dirty="0"/>
              <a:t>pool to use with its </a:t>
            </a:r>
            <a:r>
              <a:rPr lang="en-US" dirty="0" smtClean="0"/>
              <a:t>apportioned $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30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Less Ob Limit Than Contract Authority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31</a:t>
            </a:fld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929640"/>
              </p:ext>
            </p:extLst>
          </p:nvPr>
        </p:nvGraphicFramePr>
        <p:xfrm>
          <a:off x="762000" y="2133600"/>
          <a:ext cx="76200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9800"/>
                <a:gridCol w="1600200"/>
              </a:tblGrid>
              <a:tr h="370840"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FY 2016 contract</a:t>
                      </a:r>
                      <a:r>
                        <a:rPr lang="en-US" sz="2400" b="0" baseline="0" dirty="0" smtClean="0"/>
                        <a:t> authority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$42.4 B</a:t>
                      </a:r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Carryover </a:t>
                      </a:r>
                      <a:r>
                        <a:rPr lang="en-US" sz="2400" b="0" baseline="0" dirty="0" smtClean="0"/>
                        <a:t>allocated funds from prior years</a:t>
                      </a:r>
                      <a:endParaRPr lang="en-US" sz="2400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$2.1 B</a:t>
                      </a:r>
                      <a:endParaRPr lang="en-US" sz="2400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Total</a:t>
                      </a:r>
                      <a:endParaRPr lang="en-US" sz="24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$44.5 B</a:t>
                      </a:r>
                      <a:endParaRPr lang="en-US" sz="2400" b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0" dirty="0" smtClean="0"/>
                        <a:t>FY 2016 obligation limitation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 smtClean="0"/>
                        <a:t>$42.4 B</a:t>
                      </a:r>
                      <a:endParaRPr lang="en-US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981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So What Does This Mean for TTP?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32</a:t>
            </a:fld>
            <a:endParaRPr 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546637"/>
              </p:ext>
            </p:extLst>
          </p:nvPr>
        </p:nvGraphicFramePr>
        <p:xfrm>
          <a:off x="762000" y="2133600"/>
          <a:ext cx="76200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Authorized</a:t>
                      </a:r>
                      <a:r>
                        <a:rPr lang="en-US" sz="2400" baseline="0" dirty="0" smtClean="0"/>
                        <a:t> funding </a:t>
                      </a:r>
                      <a:r>
                        <a:rPr lang="en-US" sz="2400" dirty="0" smtClean="0"/>
                        <a:t>[in FAST Act]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$465 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Program-specific</a:t>
                      </a:r>
                      <a:r>
                        <a:rPr lang="en-US" sz="2400" baseline="0" dirty="0" smtClean="0"/>
                        <a:t> obligation limitation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$441 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Funding available for obligation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$441 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Funding </a:t>
                      </a:r>
                      <a:r>
                        <a:rPr lang="en-US" sz="2400" u="sng" dirty="0" smtClean="0"/>
                        <a:t>not</a:t>
                      </a:r>
                      <a:r>
                        <a:rPr lang="en-US" sz="2400" u="none" dirty="0" smtClean="0"/>
                        <a:t> available for obligation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$24 M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91570" y="5562600"/>
            <a:ext cx="4237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Note:  All amounts are for FY 2016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1541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144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The Federal Role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981200"/>
            <a:ext cx="8839200" cy="4343400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sz="2400" dirty="0" smtClean="0"/>
              <a:t>Review and approve State proposals</a:t>
            </a:r>
          </a:p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Develop regulations and guidance</a:t>
            </a:r>
          </a:p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Promulgate standards</a:t>
            </a:r>
          </a:p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Provide technical assistance</a:t>
            </a:r>
          </a:p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Distribute line of credit</a:t>
            </a:r>
          </a:p>
          <a:p>
            <a:pPr marL="457200" indent="-457200" eaLnBrk="1" hangingPunct="1">
              <a:spcBef>
                <a:spcPct val="50000"/>
              </a:spcBef>
              <a:buFont typeface="Arial" pitchFamily="34" charset="0"/>
              <a:buChar char="•"/>
            </a:pPr>
            <a:r>
              <a:rPr lang="en-US" sz="2400" dirty="0" smtClean="0"/>
              <a:t>Pay States for their eligible expenses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4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0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0668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The State, Local, and Tribal Role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2514600"/>
            <a:ext cx="8305800" cy="2362200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sz="2400" dirty="0" smtClean="0"/>
              <a:t>Conceive, plan, design, initiate and construct projects</a:t>
            </a:r>
          </a:p>
          <a:p>
            <a:pPr marL="457200" indent="-457200" eaLnBrk="1" hangingPunct="1">
              <a:buFont typeface="Arial" pitchFamily="34" charset="0"/>
              <a:buChar char="•"/>
            </a:pPr>
            <a:endParaRPr lang="en-US" sz="2400" dirty="0" smtClean="0"/>
          </a:p>
          <a:p>
            <a:pPr marL="457200" indent="-457200" eaLnBrk="1" hangingPunct="1">
              <a:buFont typeface="Arial" pitchFamily="34" charset="0"/>
              <a:buChar char="•"/>
            </a:pPr>
            <a:r>
              <a:rPr lang="en-US" sz="2400" dirty="0" smtClean="0"/>
              <a:t>Maintain and operate highways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5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89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066800" y="2133600"/>
            <a:ext cx="7238999" cy="4251862"/>
            <a:chOff x="1371601" y="2453738"/>
            <a:chExt cx="7238999" cy="4251862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286000" y="2743201"/>
              <a:ext cx="0" cy="3200399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2286000" y="5943600"/>
              <a:ext cx="4495800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>
            <a:xfrm>
              <a:off x="1371601" y="2453738"/>
              <a:ext cx="7238999" cy="4251862"/>
              <a:chOff x="1371601" y="2453738"/>
              <a:chExt cx="7238999" cy="4251862"/>
            </a:xfrm>
          </p:grpSpPr>
          <p:sp>
            <p:nvSpPr>
              <p:cNvPr id="13" name="Freeform 12"/>
              <p:cNvSpPr/>
              <p:nvPr/>
            </p:nvSpPr>
            <p:spPr>
              <a:xfrm>
                <a:off x="2286000" y="2739243"/>
                <a:ext cx="4505696" cy="3204357"/>
              </a:xfrm>
              <a:custGeom>
                <a:avLst/>
                <a:gdLst>
                  <a:gd name="connsiteX0" fmla="*/ 0 w 3586348"/>
                  <a:gd name="connsiteY0" fmla="*/ 0 h 3289465"/>
                  <a:gd name="connsiteX1" fmla="*/ 712520 w 3586348"/>
                  <a:gd name="connsiteY1" fmla="*/ 831273 h 3289465"/>
                  <a:gd name="connsiteX2" fmla="*/ 1721922 w 3586348"/>
                  <a:gd name="connsiteY2" fmla="*/ 1413164 h 3289465"/>
                  <a:gd name="connsiteX3" fmla="*/ 2945081 w 3586348"/>
                  <a:gd name="connsiteY3" fmla="*/ 2030681 h 3289465"/>
                  <a:gd name="connsiteX4" fmla="*/ 3586348 w 3586348"/>
                  <a:gd name="connsiteY4" fmla="*/ 3289465 h 32894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586348" h="3289465">
                    <a:moveTo>
                      <a:pt x="0" y="0"/>
                    </a:moveTo>
                    <a:cubicBezTo>
                      <a:pt x="212766" y="297873"/>
                      <a:pt x="425533" y="595746"/>
                      <a:pt x="712520" y="831273"/>
                    </a:cubicBezTo>
                    <a:cubicBezTo>
                      <a:pt x="999507" y="1066800"/>
                      <a:pt x="1349829" y="1213263"/>
                      <a:pt x="1721922" y="1413164"/>
                    </a:cubicBezTo>
                    <a:cubicBezTo>
                      <a:pt x="2094015" y="1613065"/>
                      <a:pt x="2634344" y="1717964"/>
                      <a:pt x="2945081" y="2030681"/>
                    </a:cubicBezTo>
                    <a:cubicBezTo>
                      <a:pt x="3255818" y="2343398"/>
                      <a:pt x="3421083" y="2816431"/>
                      <a:pt x="3586348" y="3289465"/>
                    </a:cubicBezTo>
                  </a:path>
                </a:pathLst>
              </a:custGeom>
              <a:ln/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Right Arrow 14"/>
              <p:cNvSpPr/>
              <p:nvPr/>
            </p:nvSpPr>
            <p:spPr>
              <a:xfrm rot="16200000">
                <a:off x="7671" y="3817668"/>
                <a:ext cx="3489861" cy="762002"/>
              </a:xfrm>
              <a:prstGeom prst="rightArrow">
                <a:avLst>
                  <a:gd name="adj1" fmla="val 50000"/>
                  <a:gd name="adj2" fmla="val 59740"/>
                </a:avLst>
              </a:prstGeom>
              <a:solidFill>
                <a:schemeClr val="accent1"/>
              </a:soli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Increasing mobility</a:t>
                </a:r>
                <a:endParaRPr lang="en-US" b="1" dirty="0"/>
              </a:p>
            </p:txBody>
          </p:sp>
          <p:sp>
            <p:nvSpPr>
              <p:cNvPr id="16" name="Right Arrow 15"/>
              <p:cNvSpPr/>
              <p:nvPr/>
            </p:nvSpPr>
            <p:spPr>
              <a:xfrm>
                <a:off x="2570017" y="6019800"/>
                <a:ext cx="3906982" cy="685800"/>
              </a:xfrm>
              <a:prstGeom prst="rightArrow">
                <a:avLst>
                  <a:gd name="adj1" fmla="val 50000"/>
                  <a:gd name="adj2" fmla="val 58528"/>
                </a:avLst>
              </a:prstGeom>
              <a:solidFill>
                <a:schemeClr val="accent1"/>
              </a:solidFill>
              <a:ln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/>
                  <a:t>Increasing access</a:t>
                </a:r>
                <a:endParaRPr lang="en-US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2895600" y="2831068"/>
                <a:ext cx="1371600" cy="3693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ysClr val="windowText" lastClr="000000"/>
                    </a:solidFill>
                  </a:rPr>
                  <a:t>Freeway</a:t>
                </a:r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505198" y="3288268"/>
                <a:ext cx="2438401" cy="3693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ysClr val="windowText" lastClr="000000"/>
                    </a:solidFill>
                  </a:rPr>
                  <a:t>Other principal arterial</a:t>
                </a:r>
                <a:endParaRPr 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4724400" y="3733800"/>
                <a:ext cx="1524000" cy="3693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ysClr val="windowText" lastClr="000000"/>
                    </a:solidFill>
                  </a:rPr>
                  <a:t>Minor arterial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715000" y="4202668"/>
                <a:ext cx="1905000" cy="3693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ysClr val="windowText" lastClr="000000"/>
                    </a:solidFill>
                  </a:rPr>
                  <a:t>Major collector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248400" y="4736068"/>
                <a:ext cx="1905000" cy="36933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ysClr val="windowText" lastClr="000000"/>
                    </a:solidFill>
                  </a:rPr>
                  <a:t>Minor collector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6705600" y="5269468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ysClr val="windowText" lastClr="000000"/>
                    </a:solidFill>
                  </a:rPr>
                  <a:t>Local street</a:t>
                </a:r>
              </a:p>
            </p:txBody>
          </p:sp>
        </p:grpSp>
      </p:grpSp>
      <p:sp>
        <p:nvSpPr>
          <p:cNvPr id="23" name="Rectangle 2"/>
          <p:cNvSpPr>
            <a:spLocks noGrp="1" noChangeArrowheads="1"/>
          </p:cNvSpPr>
          <p:nvPr>
            <p:ph type="title"/>
          </p:nvPr>
        </p:nvSpPr>
        <p:spPr>
          <a:xfrm>
            <a:off x="23751" y="990600"/>
            <a:ext cx="9144000" cy="121920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Functional Classification</a:t>
            </a:r>
          </a:p>
        </p:txBody>
      </p:sp>
      <p:sp>
        <p:nvSpPr>
          <p:cNvPr id="24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6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00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7</a:t>
            </a:fld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Text Box 8"/>
          <p:cNvSpPr txBox="1">
            <a:spLocks noChangeArrowheads="1"/>
          </p:cNvSpPr>
          <p:nvPr/>
        </p:nvSpPr>
        <p:spPr bwMode="auto">
          <a:xfrm>
            <a:off x="4272719" y="2505080"/>
            <a:ext cx="38880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smtClean="0">
                <a:ea typeface="+mn-ea"/>
              </a:rPr>
              <a:t>Interstate  (subset of NHS) (1.0%) </a:t>
            </a:r>
            <a:endParaRPr lang="en-US" sz="1800" dirty="0">
              <a:ea typeface="+mn-ea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auto">
          <a:xfrm>
            <a:off x="4794911" y="3034407"/>
            <a:ext cx="284370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ea typeface="+mn-ea"/>
              </a:rPr>
              <a:t>Other </a:t>
            </a:r>
            <a:r>
              <a:rPr lang="en-US" sz="1800" dirty="0" smtClean="0">
                <a:ea typeface="+mn-ea"/>
              </a:rPr>
              <a:t>National Highway System (NHS) (4.0%)</a:t>
            </a:r>
            <a:endParaRPr lang="en-US" sz="1800" dirty="0">
              <a:ea typeface="+mn-e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16887" y="4707347"/>
            <a:ext cx="646113" cy="4095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6342063" y="4589079"/>
            <a:ext cx="1735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800" dirty="0" smtClean="0"/>
              <a:t>“</a:t>
            </a:r>
            <a:r>
              <a:rPr lang="en-US" sz="1800" dirty="0"/>
              <a:t>Federal-aid </a:t>
            </a:r>
            <a:br>
              <a:rPr lang="en-US" sz="1800" dirty="0"/>
            </a:br>
            <a:r>
              <a:rPr lang="en-US" sz="1800" dirty="0" smtClean="0"/>
              <a:t>highways</a:t>
            </a:r>
            <a:r>
              <a:rPr lang="en-US" altLang="en-US" sz="1800" dirty="0"/>
              <a:t>”</a:t>
            </a:r>
            <a:endParaRPr lang="en-US" sz="1800" dirty="0"/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5413102" y="5553670"/>
            <a:ext cx="266409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800" dirty="0" smtClean="0">
                <a:ea typeface="+mn-ea"/>
              </a:rPr>
              <a:t>Generally ineligible</a:t>
            </a:r>
            <a:r>
              <a:rPr lang="en-US" sz="1800" dirty="0">
                <a:ea typeface="+mn-ea"/>
              </a:rPr>
              <a:t/>
            </a:r>
            <a:br>
              <a:rPr lang="en-US" sz="1800" dirty="0">
                <a:ea typeface="+mn-ea"/>
              </a:rPr>
            </a:br>
            <a:r>
              <a:rPr lang="en-US" sz="1800" dirty="0" smtClean="0">
                <a:ea typeface="+mn-ea"/>
              </a:rPr>
              <a:t>(exceptions </a:t>
            </a:r>
            <a:r>
              <a:rPr lang="en-US" sz="1800" dirty="0">
                <a:ea typeface="+mn-ea"/>
              </a:rPr>
              <a:t>for </a:t>
            </a:r>
            <a:r>
              <a:rPr lang="en-US" sz="1800" dirty="0" smtClean="0">
                <a:ea typeface="+mn-ea"/>
              </a:rPr>
              <a:t>bridges</a:t>
            </a:r>
            <a:br>
              <a:rPr lang="en-US" sz="1800" dirty="0" smtClean="0">
                <a:ea typeface="+mn-ea"/>
              </a:rPr>
            </a:br>
            <a:r>
              <a:rPr lang="en-US" sz="1800" dirty="0" smtClean="0">
                <a:ea typeface="+mn-ea"/>
              </a:rPr>
              <a:t>and </a:t>
            </a:r>
            <a:r>
              <a:rPr lang="en-US" sz="1800" dirty="0">
                <a:ea typeface="+mn-ea"/>
              </a:rPr>
              <a:t>safety projects)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115300" y="5638800"/>
            <a:ext cx="647700" cy="4095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227842" y="6323111"/>
            <a:ext cx="2819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>
                <a:latin typeface="+mn-lt"/>
                <a:ea typeface="+mn-ea"/>
              </a:rPr>
              <a:t>Note: Figures from </a:t>
            </a:r>
            <a:r>
              <a:rPr lang="en-US" sz="1400" dirty="0" smtClean="0">
                <a:latin typeface="+mn-lt"/>
                <a:ea typeface="+mn-ea"/>
              </a:rPr>
              <a:t>2012</a:t>
            </a:r>
            <a:endParaRPr lang="en-US" sz="1400" dirty="0">
              <a:latin typeface="+mn-lt"/>
              <a:ea typeface="+mn-ea"/>
            </a:endParaRPr>
          </a:p>
        </p:txBody>
      </p:sp>
      <p:graphicFrame>
        <p:nvGraphicFramePr>
          <p:cNvPr id="24" name="Content Placeholder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375358"/>
              </p:ext>
            </p:extLst>
          </p:nvPr>
        </p:nvGraphicFramePr>
        <p:xfrm>
          <a:off x="512268" y="1739349"/>
          <a:ext cx="4556261" cy="4605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276600" y="3988914"/>
            <a:ext cx="171214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 smtClean="0">
                <a:solidFill>
                  <a:schemeClr val="bg1"/>
                </a:solidFill>
                <a:ea typeface="+mn-ea"/>
              </a:rPr>
              <a:t>Other</a:t>
            </a:r>
            <a:br>
              <a:rPr lang="en-US" sz="1800" dirty="0" smtClean="0">
                <a:solidFill>
                  <a:schemeClr val="bg1"/>
                </a:solidFill>
                <a:ea typeface="+mn-ea"/>
              </a:rPr>
            </a:br>
            <a:r>
              <a:rPr lang="en-US" sz="1800" dirty="0" smtClean="0">
                <a:solidFill>
                  <a:schemeClr val="bg1"/>
                </a:solidFill>
                <a:ea typeface="+mn-ea"/>
              </a:rPr>
              <a:t>Fed.-aid</a:t>
            </a:r>
            <a:br>
              <a:rPr lang="en-US" sz="1800" dirty="0" smtClean="0">
                <a:solidFill>
                  <a:schemeClr val="bg1"/>
                </a:solidFill>
                <a:ea typeface="+mn-ea"/>
              </a:rPr>
            </a:br>
            <a:r>
              <a:rPr lang="en-US" sz="1800" dirty="0" smtClean="0">
                <a:solidFill>
                  <a:schemeClr val="bg1"/>
                </a:solidFill>
                <a:ea typeface="+mn-ea"/>
              </a:rPr>
              <a:t>highways</a:t>
            </a:r>
            <a:r>
              <a:rPr lang="en-US" sz="1800" dirty="0">
                <a:solidFill>
                  <a:schemeClr val="bg1"/>
                </a:solidFill>
                <a:ea typeface="+mn-ea"/>
              </a:rPr>
              <a:t/>
            </a:r>
            <a:br>
              <a:rPr lang="en-US" sz="1800" dirty="0">
                <a:solidFill>
                  <a:schemeClr val="bg1"/>
                </a:solidFill>
                <a:ea typeface="+mn-ea"/>
              </a:rPr>
            </a:br>
            <a:r>
              <a:rPr lang="en-US" sz="1800" dirty="0" smtClean="0">
                <a:solidFill>
                  <a:schemeClr val="bg1"/>
                </a:solidFill>
                <a:ea typeface="+mn-ea"/>
              </a:rPr>
              <a:t>(20%)</a:t>
            </a:r>
            <a:endParaRPr lang="en-US" sz="1800" dirty="0">
              <a:solidFill>
                <a:schemeClr val="bg1"/>
              </a:solidFill>
              <a:ea typeface="+mn-ea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1051719" y="3357573"/>
            <a:ext cx="12239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800" dirty="0">
                <a:ea typeface="+mn-ea"/>
              </a:rPr>
              <a:t>Other</a:t>
            </a:r>
            <a:br>
              <a:rPr lang="en-US" sz="1800" dirty="0">
                <a:ea typeface="+mn-ea"/>
              </a:rPr>
            </a:br>
            <a:r>
              <a:rPr lang="en-US" sz="1800" dirty="0">
                <a:ea typeface="+mn-ea"/>
              </a:rPr>
              <a:t>public</a:t>
            </a:r>
            <a:br>
              <a:rPr lang="en-US" sz="1800" dirty="0">
                <a:ea typeface="+mn-ea"/>
              </a:rPr>
            </a:br>
            <a:r>
              <a:rPr lang="en-US" sz="1800" dirty="0">
                <a:ea typeface="+mn-ea"/>
              </a:rPr>
              <a:t>roads</a:t>
            </a:r>
            <a:br>
              <a:rPr lang="en-US" sz="1800" dirty="0">
                <a:ea typeface="+mn-ea"/>
              </a:rPr>
            </a:br>
            <a:r>
              <a:rPr lang="en-US" sz="1800" dirty="0">
                <a:ea typeface="+mn-ea"/>
              </a:rPr>
              <a:t>(</a:t>
            </a:r>
            <a:r>
              <a:rPr lang="en-US" sz="1800" dirty="0" smtClean="0">
                <a:ea typeface="+mn-ea"/>
              </a:rPr>
              <a:t>75%)</a:t>
            </a:r>
            <a:endParaRPr lang="en-US" sz="1800" dirty="0">
              <a:ea typeface="+mn-ea"/>
            </a:endParaRPr>
          </a:p>
        </p:txBody>
      </p:sp>
      <p:sp>
        <p:nvSpPr>
          <p:cNvPr id="27" name="Title 4"/>
          <p:cNvSpPr>
            <a:spLocks noGrp="1"/>
          </p:cNvSpPr>
          <p:nvPr>
            <p:ph type="title"/>
          </p:nvPr>
        </p:nvSpPr>
        <p:spPr>
          <a:xfrm>
            <a:off x="227842" y="1143000"/>
            <a:ext cx="8763000" cy="48736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~25% of Roads Eligible for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Fed. Assistance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51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12838"/>
            <a:ext cx="9144000" cy="487362"/>
          </a:xfrm>
        </p:spPr>
        <p:txBody>
          <a:bodyPr/>
          <a:lstStyle/>
          <a:p>
            <a:pPr algn="ctr"/>
            <a:r>
              <a:rPr lang="en-US" sz="3600" dirty="0" smtClean="0"/>
              <a:t>Most Highway Spending is Non-Federal</a:t>
            </a:r>
            <a:endParaRPr lang="en-US" sz="3600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064999"/>
              </p:ext>
            </p:extLst>
          </p:nvPr>
        </p:nvGraphicFramePr>
        <p:xfrm>
          <a:off x="533401" y="2354189"/>
          <a:ext cx="3428999" cy="3513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1670142"/>
              </p:ext>
            </p:extLst>
          </p:nvPr>
        </p:nvGraphicFramePr>
        <p:xfrm>
          <a:off x="4800600" y="2373323"/>
          <a:ext cx="3842587" cy="366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5800" y="5867400"/>
            <a:ext cx="3276600" cy="64633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Total Highway Spending</a:t>
            </a:r>
          </a:p>
          <a:p>
            <a:pPr algn="ctr"/>
            <a:r>
              <a:rPr lang="en-US" dirty="0" smtClean="0"/>
              <a:t>$238.4 B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00700" y="5877636"/>
            <a:ext cx="2514600" cy="64633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Capital Outlay</a:t>
            </a:r>
          </a:p>
          <a:p>
            <a:pPr algn="ctr"/>
            <a:r>
              <a:rPr lang="en-US" dirty="0" smtClean="0"/>
              <a:t>$105.5 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524000" y="2097627"/>
            <a:ext cx="63246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U.S. Highway Spending, All Levels of Government, 2012</a:t>
            </a:r>
            <a:endParaRPr lang="en-US" b="1" dirty="0"/>
          </a:p>
        </p:txBody>
      </p:sp>
      <p:sp>
        <p:nvSpPr>
          <p:cNvPr id="12" name="Slide Number Placeholder 2"/>
          <p:cNvSpPr txBox="1">
            <a:spLocks/>
          </p:cNvSpPr>
          <p:nvPr/>
        </p:nvSpPr>
        <p:spPr>
          <a:xfrm>
            <a:off x="6858000" y="22860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D98FCF7-612E-417D-8DE6-C893F30CB429}" type="slidenum">
              <a:rPr lang="en-US" b="1" smtClean="0">
                <a:solidFill>
                  <a:schemeClr val="bg1"/>
                </a:solidFill>
              </a:rPr>
              <a:pPr algn="r"/>
              <a:t>8</a:t>
            </a:fld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32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share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1" y="2133600"/>
            <a:ext cx="8691073" cy="3657600"/>
          </a:xfrm>
        </p:spPr>
        <p:txBody>
          <a:bodyPr/>
          <a:lstStyle/>
          <a:p>
            <a:r>
              <a:rPr lang="en-US" dirty="0" smtClean="0"/>
              <a:t>Base rate (most commonly 80%)</a:t>
            </a:r>
          </a:p>
          <a:p>
            <a:r>
              <a:rPr lang="en-US" dirty="0" smtClean="0"/>
              <a:t>May be increased by special rates/provisions</a:t>
            </a:r>
          </a:p>
          <a:p>
            <a:r>
              <a:rPr lang="en-US" dirty="0" smtClean="0"/>
              <a:t>100% for Tribal Transportation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98FCF7-612E-417D-8DE6-C893F30CB42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9966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HIGHWAY PROGRAM FUNDING&amp;quot;&quot;/&gt;&lt;property id=&quot;20307&quot; value=&quot;256&quot;/&gt;&lt;/object&gt;&lt;object type=&quot;3&quot; unique_id=&quot;10009&quot;&gt;&lt;property id=&quot;20148&quot; value=&quot;5&quot;/&gt;&lt;property id=&quot;20300&quot; value=&quot;Slide 50 - &amp;quot;Lesson 4  FISCAL PROCEDURES&amp;quot;&quot;/&gt;&lt;property id=&quot;20307&quot; value=&quot;376&quot;/&gt;&lt;/object&gt;&lt;object type=&quot;3&quot; unique_id=&quot;10016&quot;&gt;&lt;property id=&quot;20148&quot; value=&quot;5&quot;/&gt;&lt;property id=&quot;20300&quot; value=&quot;Slide 6 - &amp;quot;Course Materials&amp;quot;&quot;/&gt;&lt;property id=&quot;20307&quot; value=&quot;263&quot;/&gt;&lt;/object&gt;&lt;object type=&quot;3&quot; unique_id=&quot;10017&quot;&gt;&lt;property id=&quot;20148&quot; value=&quot;5&quot;/&gt;&lt;property id=&quot;20300&quot; value=&quot;Slide 5 - &amp;quot;Logistics&amp;quot;&quot;/&gt;&lt;property id=&quot;20307&quot; value=&quot;264&quot;/&gt;&lt;/object&gt;&lt;object type=&quot;3&quot; unique_id=&quot;10019&quot;&gt;&lt;property id=&quot;20148&quot; value=&quot;5&quot;/&gt;&lt;property id=&quot;20300&quot; value=&quot;Slide 55 - &amp;quot;8% of Funds are Allocated&amp;quot;&quot;/&gt;&lt;property id=&quot;20307&quot; value=&quot;378&quot;/&gt;&lt;/object&gt;&lt;object type=&quot;3&quot; unique_id=&quot;10025&quot;&gt;&lt;property id=&quot;20148&quot; value=&quot;5&quot;/&gt;&lt;property id=&quot;20300&quot; value=&quot;Slide 14 - &amp;quot;Federal, State &amp;amp; Local Relationship Federal Responsibilities&amp;quot;&quot;/&gt;&lt;property id=&quot;20307&quot; value=&quot;272&quot;/&gt;&lt;/object&gt;&lt;object type=&quot;3&quot; unique_id=&quot;10026&quot;&gt;&lt;property id=&quot;20148&quot; value=&quot;5&quot;/&gt;&lt;property id=&quot;20300&quot; value=&quot;Slide 15 - &amp;quot;Federal, State &amp;amp; Local Relationship                              State and Local Responsibilities&amp;quot;&quot;/&gt;&lt;property id=&quot;20307&quot; value=&quot;273&quot;/&gt;&lt;/object&gt;&lt;object type=&quot;3&quot; unique_id=&quot;10032&quot;&gt;&lt;property id=&quot;20148&quot; value=&quot;5&quot;/&gt;&lt;property id=&quot;20300&quot; value=&quot;Slide 20 - &amp;quot;Highway Trust Fund&amp;quot;&quot;/&gt;&lt;property id=&quot;20307&quot; value=&quot;278&quot;/&gt;&lt;/object&gt;&lt;object type=&quot;3&quot; unique_id=&quot;10034&quot;&gt;&lt;property id=&quot;20148&quot; value=&quot;5&quot;/&gt;&lt;property id=&quot;20300&quot; value=&quot;Slide 21 - &amp;quot;Federal Gasoline Tax&amp;quot;&quot;/&gt;&lt;property id=&quot;20307&quot; value=&quot;279&quot;/&gt;&lt;/object&gt;&lt;object type=&quot;3&quot; unique_id=&quot;10038&quot;&gt;&lt;property id=&quot;20148&quot; value=&quot;5&quot;/&gt;&lt;property id=&quot;20300&quot; value=&quot;Slide 23 - &amp;quot;Fuel Distribution System&amp;quot;&quot;/&gt;&lt;property id=&quot;20307&quot; value=&quot;281&quot;/&gt;&lt;/object&gt;&lt;object type=&quot;3&quot; unique_id=&quot;10041&quot;&gt;&lt;property id=&quot;20148&quot; value=&quot;5&quot;/&gt;&lt;property id=&quot;20300&quot; value=&quot;Slide 26 - &amp;quot;Highway Trust Fund Operation   Highway Account – FY 2013&amp;quot;&quot;/&gt;&lt;property id=&quot;20307&quot; value=&quot;284&quot;/&gt;&lt;/object&gt;&lt;object type=&quot;3&quot; unique_id=&quot;10052&quot;&gt;&lt;property id=&quot;20148&quot; value=&quot;5&quot;/&gt;&lt;property id=&quot;20300&quot; value=&quot;Slide 33 - &amp;quot;Lesson Outcomes&amp;quot;&quot;/&gt;&lt;property id=&quot;20307&quot; value=&quot;291&quot;/&gt;&lt;/object&gt;&lt;object type=&quot;3&quot; unique_id=&quot;10073&quot;&gt;&lt;property id=&quot;20148&quot; value=&quot;5&quot;/&gt;&lt;property id=&quot;20300&quot; value=&quot;Slide 52 - &amp;quot;Apportionments (STP, NHPP, HSIP, etc.)&amp;quot;&quot;/&gt;&lt;property id=&quot;20307&quot; value=&quot;308&quot;/&gt;&lt;/object&gt;&lt;object type=&quot;3&quot; unique_id=&quot;10079&quot;&gt;&lt;property id=&quot;20148&quot; value=&quot;5&quot;/&gt;&lt;property id=&quot;20300&quot; value=&quot;Slide 68 - &amp;quot;Transfers Between Program Categories&amp;quot;&quot;/&gt;&lt;property id=&quot;20307&quot; value=&quot;323&quot;/&gt;&lt;/object&gt;&lt;object type=&quot;3&quot; unique_id=&quot;10083&quot;&gt;&lt;property id=&quot;20148&quot; value=&quot;5&quot;/&gt;&lt;property id=&quot;20300&quot; value=&quot;Slide 71 - &amp;quot;Federal Share -  Special Rates&amp;quot;&quot;/&gt;&lt;property id=&quot;20307&quot; value=&quot;326&quot;/&gt;&lt;/object&gt;&lt;object type=&quot;3&quot; unique_id=&quot;10089&quot;&gt;&lt;property id=&quot;20148&quot; value=&quot;5&quot;/&gt;&lt;property id=&quot;20300&quot; value=&quot;Slide 81 - &amp;quot;Federal Spending - FY 2012 Outlays&amp;quot;&quot;/&gt;&lt;property id=&quot;20307&quot; value=&quot;388&quot;/&gt;&lt;/object&gt;&lt;object type=&quot;3&quot; unique_id=&quot;10090&quot;&gt;&lt;property id=&quot;20148&quot; value=&quot;5&quot;/&gt;&lt;property id=&quot;20300&quot; value=&quot;Slide 85 - &amp;quot;Review Lesson Outcomes&amp;quot;&quot;/&gt;&lt;property id=&quot;20307&quot; value=&quot;338&quot;/&gt;&lt;/object&gt;&lt;object type=&quot;3&quot; unique_id=&quot;10091&quot;&gt;&lt;property id=&quot;20148&quot; value=&quot;5&quot;/&gt;&lt;property id=&quot;20300&quot; value=&quot;Slide 86 - &amp;quot;Lesson 6  OBLIGATION LIMITATION&amp;quot;&quot;/&gt;&lt;property id=&quot;20307&quot; value=&quot;389&quot;/&gt;&lt;/object&gt;&lt;object type=&quot;3&quot; unique_id=&quot;10092&quot;&gt;&lt;property id=&quot;20148&quot; value=&quot;5&quot;/&gt;&lt;property id=&quot;20300&quot; value=&quot;Slide 87 - &amp;quot;Lesson Outcomes&amp;quot;&quot;/&gt;&lt;property id=&quot;20307&quot; value=&quot;340&quot;/&gt;&lt;/object&gt;&lt;object type=&quot;3&quot; unique_id=&quot;49362&quot;&gt;&lt;property id=&quot;20148&quot; value=&quot;5&quot;/&gt;&lt;property id=&quot;20300&quot; value=&quot;Slide 2 - &amp;quot;WELCOME&amp;quot;&quot;/&gt;&lt;property id=&quot;20307&quot; value=&quot;258&quot;/&gt;&lt;/object&gt;&lt;object type=&quot;3&quot; unique_id=&quot;49363&quot;&gt;&lt;property id=&quot;20148&quot; value=&quot;5&quot;/&gt;&lt;property id=&quot;20300&quot; value=&quot;Slide 3 - &amp;quot;Introduce Your Partner&amp;quot;&quot;/&gt;&lt;property id=&quot;20307&quot; value=&quot;261&quot;/&gt;&lt;/object&gt;&lt;object type=&quot;3&quot; unique_id=&quot;49364&quot;&gt;&lt;property id=&quot;20148&quot; value=&quot;5&quot;/&gt;&lt;property id=&quot;20300&quot; value=&quot;Slide 4 - &amp;quot;Course Structure&amp;quot;&quot;/&gt;&lt;property id=&quot;20307&quot; value=&quot;262&quot;/&gt;&lt;/object&gt;&lt;object type=&quot;3&quot; unique_id=&quot;49365&quot;&gt;&lt;property id=&quot;20148&quot; value=&quot;5&quot;/&gt;&lt;property id=&quot;20300&quot; value=&quot;Slide 7 - &amp;quot;Course Outcomes&amp;quot;&quot;/&gt;&lt;property id=&quot;20307&quot; value=&quot;265&quot;/&gt;&lt;/object&gt;&lt;object type=&quot;3&quot; unique_id=&quot;49366&quot;&gt;&lt;property id=&quot;20148&quot; value=&quot;5&quot;/&gt;&lt;property id=&quot;20300&quot; value=&quot;Slide 8 - &amp;quot;  Lesson 1  INTRODUCTION  &amp;quot;&quot;/&gt;&lt;property id=&quot;20307&quot; value=&quot;361&quot;/&gt;&lt;/object&gt;&lt;object type=&quot;3&quot; unique_id=&quot;49367&quot;&gt;&lt;property id=&quot;20148&quot; value=&quot;5&quot;/&gt;&lt;property id=&quot;20300&quot; value=&quot;Slide 9 - &amp;quot;Lesson Outcomes&amp;amp;#x09;&amp;quot;&quot;/&gt;&lt;property id=&quot;20307&quot; value=&quot;267&quot;/&gt;&lt;/object&gt;&lt;object type=&quot;3&quot; unique_id=&quot;49368&quot;&gt;&lt;property id=&quot;20148&quot; value=&quot;5&quot;/&gt;&lt;property id=&quot;20300&quot; value=&quot;Slide 10 - &amp;quot;Characteristics of the FAHP&amp;quot;&quot;/&gt;&lt;property id=&quot;20307&quot; value=&quot;268&quot;/&gt;&lt;/object&gt;&lt;object type=&quot;3&quot; unique_id=&quot;49369&quot;&gt;&lt;property id=&quot;20148&quot; value=&quot;5&quot;/&gt;&lt;property id=&quot;20300&quot; value=&quot;Slide 11 - &amp;quot;Functional Classification Basis for Definition of Federal-aid Highway&amp;quot;&quot;/&gt;&lt;property id=&quot;20307&quot; value=&quot;403&quot;/&gt;&lt;/object&gt;&lt;object type=&quot;3&quot; unique_id=&quot;49370&quot;&gt;&lt;property id=&quot;20148&quot; value=&quot;5&quot;/&gt;&lt;property id=&quot;20300&quot; value=&quot;Slide 12 - &amp;quot;Functional Classification    Eligibility for Federal Financial Assistance&amp;quot;&quot;/&gt;&lt;property id=&quot;20307&quot; value=&quot;270&quot;/&gt;&lt;/object&gt;&lt;object type=&quot;3&quot; unique_id=&quot;49371&quot;&gt;&lt;property id=&quot;20148&quot; value=&quot;5&quot;/&gt;&lt;property id=&quot;20300&quot; value=&quot;Slide 13 - &amp;quot;Functional Classification Eligibility for Federal Financial Assistance&amp;quot;&quot;/&gt;&lt;property id=&quot;20307&quot; value=&quot;362&quot;/&gt;&lt;/object&gt;&lt;object type=&quot;3&quot; unique_id=&quot;49373&quot;&gt;&lt;property id=&quot;20148&quot; value=&quot;5&quot;/&gt;&lt;property id=&quot;20300&quot; value=&quot;Slide 17 - &amp;quot;Review Lesson Outcomes&amp;quot;&quot;/&gt;&lt;property id=&quot;20307&quot; value=&quot;275&quot;/&gt;&lt;/object&gt;&lt;object type=&quot;3&quot; unique_id=&quot;49374&quot;&gt;&lt;property id=&quot;20148&quot; value=&quot;5&quot;/&gt;&lt;property id=&quot;20300&quot; value=&quot;Slide 18 - &amp;quot;Lesson 2  HIGHWAY TRUST FUND&amp;quot;&quot;/&gt;&lt;property id=&quot;20307&quot; value=&quot;364&quot;/&gt;&lt;/object&gt;&lt;object type=&quot;3&quot; unique_id=&quot;49375&quot;&gt;&lt;property id=&quot;20148&quot; value=&quot;5&quot;/&gt;&lt;property id=&quot;20300&quot; value=&quot;Slide 19 - &amp;quot;Lesson Outcomes&amp;quot;&quot;/&gt;&lt;property id=&quot;20307&quot; value=&quot;277&quot;/&gt;&lt;/object&gt;&lt;object type=&quot;3&quot; unique_id=&quot;49376&quot;&gt;&lt;property id=&quot;20148&quot; value=&quot;5&quot;/&gt;&lt;property id=&quot;20300&quot; value=&quot;Slide 22 - &amp;quot;Federal Diesel Tax&amp;quot;&quot;/&gt;&lt;property id=&quot;20307&quot; value=&quot;365&quot;/&gt;&lt;/object&gt;&lt;object type=&quot;3&quot; unique_id=&quot;49377&quot;&gt;&lt;property id=&quot;20148&quot; value=&quot;5&quot;/&gt;&lt;property id=&quot;20300&quot; value=&quot;Slide 24 - &amp;quot;Federal Truck User Taxes&amp;quot;&quot;/&gt;&lt;property id=&quot;20307&quot; value=&quot;366&quot;/&gt;&lt;/object&gt;&lt;object type=&quot;3&quot; unique_id=&quot;49378&quot;&gt;&lt;property id=&quot;20148&quot; value=&quot;5&quot;/&gt;&lt;property id=&quot;20300&quot; value=&quot;Slide 25 - &amp;quot;Highway Trust Fund                         Net Highway Account Income – FY 2013&amp;quot;&quot;/&gt;&lt;property id=&quot;20307&quot; value=&quot;367&quot;/&gt;&lt;/object&gt;&lt;object type=&quot;3&quot; unique_id=&quot;49380&quot;&gt;&lt;property id=&quot;20148&quot; value=&quot;5&quot;/&gt;&lt;property id=&quot;20300&quot; value=&quot;Slide 28 - &amp;quot;Highway Account Balance  FY 2011– 2014 &amp;quot;&quot;/&gt;&lt;property id=&quot;20307&quot; value=&quot;370&quot;/&gt;&lt;/object&gt;&lt;object type=&quot;3&quot; unique_id=&quot;49381&quot;&gt;&lt;property id=&quot;20148&quot; value=&quot;5&quot;/&gt;&lt;property id=&quot;20300&quot; value=&quot;Slide 29 - &amp;quot;Revenue Infusions&amp;quot;&quot;/&gt;&lt;property id=&quot;20307&quot; value=&quot;287&quot;/&gt;&lt;/object&gt;&lt;object type=&quot;3&quot; unique_id=&quot;49382&quot;&gt;&lt;property id=&quot;20148&quot; value=&quot;5&quot;/&gt;&lt;property id=&quot;20300&quot; value=&quot;Slide 30 - &amp;quot;Byrd Amendment To Keep the Highway Account out of the Red &amp;quot;&quot;/&gt;&lt;property id=&quot;20307&quot; value=&quot;288&quot;/&gt;&lt;/object&gt;&lt;object type=&quot;3&quot; unique_id=&quot;49383&quot;&gt;&lt;property id=&quot;20148&quot; value=&quot;5&quot;/&gt;&lt;property id=&quot;20300&quot; value=&quot;Slide 31 - &amp;quot;Review Lesson Outcomes&amp;quot;&quot;/&gt;&lt;property id=&quot;20307&quot; value=&quot;289&quot;/&gt;&lt;/object&gt;&lt;object type=&quot;3&quot; unique_id=&quot;49384&quot;&gt;&lt;property id=&quot;20148&quot; value=&quot;5&quot;/&gt;&lt;property id=&quot;20300&quot; value=&quot;Slide 32 - &amp;quot;Lesson 3 &amp;quot;&quot;/&gt;&lt;property id=&quot;20307&quot; value=&quot;371&quot;/&gt;&lt;/object&gt;&lt;object type=&quot;3&quot; unique_id=&quot;49385&quot;&gt;&lt;property id=&quot;20148&quot; value=&quot;5&quot;/&gt;&lt;property id=&quot;20300&quot; value=&quot;Slide 36 - &amp;quot;Authorization Acts Congressional Continuations of Federal-aid Highway Program&amp;quot;&quot;/&gt;&lt;property id=&quot;20307&quot; value=&quot;292&quot;/&gt;&lt;/object&gt;&lt;object type=&quot;3&quot; unique_id=&quot;49386&quot;&gt;&lt;property id=&quot;20148&quot; value=&quot;5&quot;/&gt;&lt;property id=&quot;20300&quot; value=&quot;Slide 37 - &amp;quot;Step-by-step to Reauthorization&amp;quot;&quot;/&gt;&lt;property id=&quot;20307&quot; value=&quot;373&quot;/&gt;&lt;/object&gt;&lt;object type=&quot;3&quot; unique_id=&quot;49387&quot;&gt;&lt;property id=&quot;20148&quot; value=&quot;5&quot;/&gt;&lt;property id=&quot;20300&quot; value=&quot;Slide 38 - &amp;quot;Step-by-step to Reauthorization (cont.)&amp;quot;&quot;/&gt;&lt;property id=&quot;20307&quot; value=&quot;375&quot;/&gt;&lt;/object&gt;&lt;object type=&quot;3&quot; unique_id=&quot;49388&quot;&gt;&lt;property id=&quot;20148&quot; value=&quot;5&quot;/&gt;&lt;property id=&quot;20300&quot; value=&quot;Slide 39 - &amp;quot;Highway Authorizing Committees 113th Congress&amp;quot;&quot;/&gt;&lt;property id=&quot;20307&quot; value=&quot;396&quot;/&gt;&lt;/object&gt;&lt;object type=&quot;3&quot; unique_id=&quot;49390&quot;&gt;&lt;property id=&quot;20148&quot; value=&quot;5&quot;/&gt;&lt;property id=&quot;20300&quot; value=&quot;Slide 41 - &amp;quot;Consolidating the FAHP  Apportioned Programs&amp;quot;&quot;/&gt;&lt;property id=&quot;20307&quot; value=&quot;297&quot;/&gt;&lt;/object&gt;&lt;object type=&quot;3&quot; unique_id=&quot;49391&quot;&gt;&lt;property id=&quot;20148&quot; value=&quot;5&quot;/&gt;&lt;property id=&quot;20300&quot; value=&quot;Slide 42 - &amp;quot;Consolidating the FAHP - Allocated Programs&amp;quot;&quot;/&gt;&lt;property id=&quot;20307&quot; value=&quot;298&quot;/&gt;&lt;/object&gt;&lt;object type=&quot;3&quot; unique_id=&quot;49392&quot;&gt;&lt;property id=&quot;20148&quot; value=&quot;5&quot;/&gt;&lt;property id=&quot;20300&quot; value=&quot;Slide 43 - &amp;quot;Consolidating the FAHP  Discretionary Programs&amp;quot;&quot;/&gt;&lt;property id=&quot;20307&quot; value=&quot;299&quot;/&gt;&lt;/object&gt;&lt;object type=&quot;3&quot; unique_id=&quot;49393&quot;&gt;&lt;property id=&quot;20148&quot; value=&quot;5&quot;/&gt;&lt;property id=&quot;20300&quot; value=&quot;Slide 44 - &amp;quot;Authorizations 2013-2014&amp;quot;&quot;/&gt;&lt;property id=&quot;20307&quot; value=&quot;300&quot;/&gt;&lt;/object&gt;&lt;object type=&quot;3&quot; unique_id=&quot;49394&quot;&gt;&lt;property id=&quot;20148&quot; value=&quot;5&quot;/&gt;&lt;property id=&quot;20300&quot; value=&quot;Slide 45 - &amp;quot;Where to Find Highway Law&amp;quot;&quot;/&gt;&lt;property id=&quot;20307&quot; value=&quot;301&quot;/&gt;&lt;/object&gt;&lt;object type=&quot;3&quot; unique_id=&quot;49395&quot;&gt;&lt;property id=&quot;20148&quot; value=&quot;5&quot;/&gt;&lt;property id=&quot;20300&quot; value=&quot;Slide 46 - &amp;quot;Contract Authority&amp;quot;&quot;/&gt;&lt;property id=&quot;20307&quot; value=&quot;303&quot;/&gt;&lt;/object&gt;&lt;object type=&quot;3&quot; unique_id=&quot;49396&quot;&gt;&lt;property id=&quot;20148&quot; value=&quot;5&quot;/&gt;&lt;property id=&quot;20300&quot; value=&quot;Slide 47 - &amp;quot;Two Types of Budget Authority&amp;quot;&quot;/&gt;&lt;property id=&quot;20307&quot; value=&quot;399&quot;/&gt;&lt;/object&gt;&lt;object type=&quot;3&quot; unique_id=&quot;49397&quot;&gt;&lt;property id=&quot;20148&quot; value=&quot;5&quot;/&gt;&lt;property id=&quot;20300&quot; value=&quot;Slide 48 - &amp;quot;Lifecycle of Fed-aid Highway Funds The Role of the Authorization Act&amp;quot;&quot;/&gt;&lt;property id=&quot;20307&quot; value=&quot;302&quot;/&gt;&lt;/object&gt;&lt;object type=&quot;3&quot; unique_id=&quot;49398&quot;&gt;&lt;property id=&quot;20148&quot; value=&quot;5&quot;/&gt;&lt;property id=&quot;20300&quot; value=&quot;Slide 49 - &amp;quot;Review Lesson Outcomes&amp;quot;&quot;/&gt;&lt;property id=&quot;20307&quot; value=&quot;305&quot;/&gt;&lt;/object&gt;&lt;object type=&quot;3&quot; unique_id=&quot;49399&quot;&gt;&lt;property id=&quot;20148&quot; value=&quot;5&quot;/&gt;&lt;property id=&quot;20300&quot; value=&quot;Slide 51 - &amp;quot;Lesson Outcomes &amp;quot;&quot;/&gt;&lt;property id=&quot;20307&quot; value=&quot;307&quot;/&gt;&lt;/object&gt;&lt;object type=&quot;3&quot; unique_id=&quot;49400&quot;&gt;&lt;property id=&quot;20148&quot; value=&quot;5&quot;/&gt;&lt;property id=&quot;20300&quot; value=&quot;Slide 54 - &amp;quot;Allocations (Federal Lands, Highway R&amp;amp;D, OJT, etc.)&amp;quot;&quot;/&gt;&lt;property id=&quot;20307&quot; value=&quot;310&quot;/&gt;&lt;/object&gt;&lt;object type=&quot;3&quot; unique_id=&quot;49401&quot;&gt;&lt;property id=&quot;20148&quot; value=&quot;5&quot;/&gt;&lt;property id=&quot;20300&quot; value=&quot;Slide 56 - &amp;quot;Funding Distribution Process MAP-21 Approach to Formulas&amp;quot;&quot;/&gt;&lt;property id=&quot;20307&quot; value=&quot;312&quot;/&gt;&lt;/object&gt;&lt;object type=&quot;3&quot; unique_id=&quot;49402&quot;&gt;&lt;property id=&quot;20148&quot; value=&quot;5&quot;/&gt;&lt;property id=&quot;20300&quot; value=&quot;Slide 57 - &amp;quot;Apportionment MAP-21 Approach&amp;quot;&quot;/&gt;&lt;property id=&quot;20307&quot; value=&quot;313&quot;/&gt;&lt;/object&gt;&lt;object type=&quot;3&quot; unique_id=&quot;49403&quot;&gt;&lt;property id=&quot;20148&quot; value=&quot;5&quot;/&gt;&lt;property id=&quot;20300&quot; value=&quot;Slide 58 - &amp;quot;Programmatic Distribution of State’s Apportionment&amp;quot;&quot;/&gt;&lt;property id=&quot;20307&quot; value=&quot;314&quot;/&gt;&lt;/object&gt;&lt;object type=&quot;3&quot; unique_id=&quot;49404&quot;&gt;&lt;property id=&quot;20148&quot; value=&quot;5&quot;/&gt;&lt;property id=&quot;20300&quot; value=&quot;Slide 59 - &amp;quot;Programmatic Distribution of State’s Apportionment&amp;quot;&quot;/&gt;&lt;property id=&quot;20307&quot; value=&quot;315&quot;/&gt;&lt;/object&gt;&lt;object type=&quot;3&quot; unique_id=&quot;49405&quot;&gt;&lt;property id=&quot;20148&quot; value=&quot;5&quot;/&gt;&lt;property id=&quot;20300&quot; value=&quot;Slide 61 - &amp;quot;Set asides from State Apportionments&amp;quot;&quot;/&gt;&lt;property id=&quot;20307&quot; value=&quot;316&quot;/&gt;&lt;/object&gt;&lt;object type=&quot;3&quot; unique_id=&quot;49406&quot;&gt;&lt;property id=&quot;20148&quot; value=&quot;5&quot;/&gt;&lt;property id=&quot;20300&quot; value=&quot;Slide 62 - &amp;quot;Transportation Alternative Set-aside&amp;quot;&quot;/&gt;&lt;property id=&quot;20307&quot; value=&quot;317&quot;/&gt;&lt;/object&gt;&lt;object type=&quot;3&quot; unique_id=&quot;49407&quot;&gt;&lt;property id=&quot;20148&quot; value=&quot;5&quot;/&gt;&lt;property id=&quot;20300&quot; value=&quot;Slide 63 - &amp;quot;TAP Set-aside&amp;quot;&quot;/&gt;&lt;property id=&quot;20307&quot; value=&quot;318&quot;/&gt;&lt;/object&gt;&lt;object type=&quot;3&quot; unique_id=&quot;49409&quot;&gt;&lt;property id=&quot;20148&quot; value=&quot;5&quot;/&gt;&lt;property id=&quot;20300&quot; value=&quot;Slide 65 - &amp;quot;Funding Distribution Process STP Program Sub-allocation&amp;quot;&quot;/&gt;&lt;property id=&quot;20307&quot; value=&quot;384&quot;/&gt;&lt;/object&gt;&lt;object type=&quot;3&quot; unique_id=&quot;49410&quot;&gt;&lt;property id=&quot;20148&quot; value=&quot;5&quot;/&gt;&lt;property id=&quot;20300&quot; value=&quot;Slide 66 - &amp;quot;Types of Penalties&amp;quot;&quot;/&gt;&lt;property id=&quot;20307&quot; value=&quot;321&quot;/&gt;&lt;/object&gt;&lt;object type=&quot;3&quot; unique_id=&quot;49412&quot;&gt;&lt;property id=&quot;20148&quot; value=&quot;5&quot;/&gt;&lt;property id=&quot;20300&quot; value=&quot;Slide 69 - &amp;quot;Obligations&amp;quot;&quot;/&gt;&lt;property id=&quot;20307&quot; value=&quot;324&quot;/&gt;&lt;/object&gt;&lt;object type=&quot;3&quot; unique_id=&quot;49413&quot;&gt;&lt;property id=&quot;20148&quot; value=&quot;5&quot;/&gt;&lt;property id=&quot;20300&quot; value=&quot;Slide 70 - &amp;quot;Federal Share&amp;quot;&quot;/&gt;&lt;property id=&quot;20307&quot; value=&quot;325&quot;/&gt;&lt;/object&gt;&lt;object type=&quot;3&quot; unique_id=&quot;49414&quot;&gt;&lt;property id=&quot;20148&quot; value=&quot;5&quot;/&gt;&lt;property id=&quot;20300&quot; value=&quot;Slide 72 - &amp;quot;Payments to States&amp;quot;&quot;/&gt;&lt;property id=&quot;20307&quot; value=&quot;327&quot;/&gt;&lt;/object&gt;&lt;object type=&quot;3&quot; unique_id=&quot;49415&quot;&gt;&lt;property id=&quot;20148&quot; value=&quot;5&quot;/&gt;&lt;property id=&quot;20300&quot; value=&quot;Slide 73 - &amp;quot;Rate of Liquidating Cash How Fast Obligated Funds Are Expended&amp;quot;&quot;/&gt;&lt;property id=&quot;20307&quot; value=&quot;328&quot;/&gt;&lt;/object&gt;&lt;object type=&quot;3&quot; unique_id=&quot;49416&quot;&gt;&lt;property id=&quot;20148&quot; value=&quot;5&quot;/&gt;&lt;property id=&quot;20300&quot; value=&quot;Slide 74 - &amp;quot;Review Lesson Outcomes&amp;quot;&quot;/&gt;&lt;property id=&quot;20307&quot; value=&quot;329&quot;/&gt;&lt;/object&gt;&lt;object type=&quot;3&quot; unique_id=&quot;49417&quot;&gt;&lt;property id=&quot;20148&quot; value=&quot;5&quot;/&gt;&lt;property id=&quot;20300&quot; value=&quot;Slide 75 - &amp;quot;Lesson 5  APPROPRIATIONS ACT &amp;quot;&quot;/&gt;&lt;property id=&quot;20307&quot; value=&quot;386&quot;/&gt;&lt;/object&gt;&lt;object type=&quot;3&quot; unique_id=&quot;49418&quot;&gt;&lt;property id=&quot;20148&quot; value=&quot;5&quot;/&gt;&lt;property id=&quot;20300&quot; value=&quot;Slide 76 - &amp;quot;Lesson Outcomes&amp;quot;&quot;/&gt;&lt;property id=&quot;20307&quot; value=&quot;331&quot;/&gt;&lt;/object&gt;&lt;object type=&quot;3&quot; unique_id=&quot;49421&quot;&gt;&lt;property id=&quot;20148&quot; value=&quot;5&quot;/&gt;&lt;property id=&quot;20300&quot; value=&quot;Slide 79 - &amp;quot;Contents of FHWA Budget&amp;quot;&quot;/&gt;&lt;property id=&quot;20307&quot; value=&quot;333&quot;/&gt;&lt;/object&gt;&lt;object type=&quot;3&quot; unique_id=&quot;49422&quot;&gt;&lt;property id=&quot;20148&quot; value=&quot;5&quot;/&gt;&lt;property id=&quot;20300&quot; value=&quot;Slide 80 - &amp;quot;Appropriations Committees 113th Congress&amp;quot;&quot;/&gt;&lt;property id=&quot;20307&quot; value=&quot;334&quot;/&gt;&lt;/object&gt;&lt;object type=&quot;3&quot; unique_id=&quot;49423&quot;&gt;&lt;property id=&quot;20148&quot; value=&quot;5&quot;/&gt;&lt;property id=&quot;20300&quot; value=&quot;Slide 82 - &amp;quot;FY 2014 Appropriations Process&amp;quot;&quot;/&gt;&lt;property id=&quot;20307&quot; value=&quot;337&quot;/&gt;&lt;/object&gt;&lt;object type=&quot;3&quot; unique_id=&quot;49424&quot;&gt;&lt;property id=&quot;20148&quot; value=&quot;5&quot;/&gt;&lt;property id=&quot;20300&quot; value=&quot;Slide 83 - &amp;quot;FY 2014 Omnibus Appropriations Federal Highway Administration&amp;quot;&quot;/&gt;&lt;property id=&quot;20307&quot; value=&quot;401&quot;/&gt;&lt;/object&gt;&lt;object type=&quot;3&quot; unique_id=&quot;49426&quot;&gt;&lt;property id=&quot;20148&quot; value=&quot;5&quot;/&gt;&lt;property id=&quot;20300&quot; value=&quot;Slide 88 - &amp;quot;Obligation Limitation&amp;quot;&quot;/&gt;&lt;property id=&quot;20307&quot; value=&quot;341&quot;/&gt;&lt;/object&gt;&lt;object type=&quot;3&quot; unique_id=&quot;49427&quot;&gt;&lt;property id=&quot;20148&quot; value=&quot;5&quot;/&gt;&lt;property id=&quot;20300&quot; value=&quot;Slide 89 - &amp;quot;Obligation Limitation - Characteristics&amp;quot;&quot;/&gt;&lt;property id=&quot;20307&quot; value=&quot;342&quot;/&gt;&lt;/object&gt;&lt;object type=&quot;3&quot; unique_id=&quot;49428&quot;&gt;&lt;property id=&quot;20148&quot; value=&quot;5&quot;/&gt;&lt;property id=&quot;20300&quot; value=&quot;Slide 90 - &amp;quot;FY 2014 Obligation Limitation Federal-aid Highway Program&amp;quot;&quot;/&gt;&lt;property id=&quot;20307&quot; value=&quot;391&quot;/&gt;&lt;/object&gt;&lt;object type=&quot;3&quot; unique_id=&quot;49429&quot;&gt;&lt;property id=&quot;20148&quot; value=&quot;5&quot;/&gt;&lt;property id=&quot;20300&quot; value=&quot;Slide 91 - &amp;quot;Distribution of FY 2014 Obligation Limitation&amp;quot;&quot;/&gt;&lt;property id=&quot;20307&quot; value=&quot;344&quot;/&gt;&lt;/object&gt;&lt;object type=&quot;3&quot; unique_id=&quot;49430&quot;&gt;&lt;property id=&quot;20148&quot; value=&quot;5&quot;/&gt;&lt;property id=&quot;20300&quot; value=&quot;Slide 92 - &amp;quot;Step 1. 100% Programs&amp;quot;&quot;/&gt;&lt;property id=&quot;20307&quot; value=&quot;345&quot;/&gt;&lt;/object&gt;&lt;object type=&quot;3&quot; unique_id=&quot;49431&quot;&gt;&lt;property id=&quot;20148&quot; value=&quot;5&quot;/&gt;&lt;property id=&quot;20300&quot; value=&quot;Slide 93 - &amp;quot;Step 2. Carryover Allocated Programs&amp;quot;&quot;/&gt;&lt;property id=&quot;20307&quot; value=&quot;346&quot;/&gt;&lt;/object&gt;&lt;object type=&quot;3&quot; unique_id=&quot;49432&quot;&gt;&lt;property id=&quot;20148&quot; value=&quot;5&quot;/&gt;&lt;property id=&quot;20300&quot; value=&quot;Slide 94 - &amp;quot;Step 3. Ratio of Remaining Limitation to CA&amp;quot;&quot;/&gt;&lt;property id=&quot;20307&quot; value=&quot;347&quot;/&gt;&lt;/object&gt;&lt;object type=&quot;3&quot; unique_id=&quot;49433&quot;&gt;&lt;property id=&quot;20148&quot; value=&quot;5&quot;/&gt;&lt;property id=&quot;20300&quot; value=&quot;Slide 95 - &amp;quot;Step 4. Allocated Programs at the Ratio&amp;quot;&quot;/&gt;&lt;property id=&quot;20307&quot; value=&quot;348&quot;/&gt;&lt;/object&gt;&lt;object type=&quot;3&quot; unique_id=&quot;49434&quot;&gt;&lt;property id=&quot;20148&quot; value=&quot;5&quot;/&gt;&lt;property id=&quot;20300&quot; value=&quot;Slide 96 - &amp;quot;“Lop Off” CA from Allocated Programs&amp;quot;&quot;/&gt;&lt;property id=&quot;20307&quot; value=&quot;349&quot;/&gt;&lt;/object&gt;&lt;object type=&quot;3&quot; unique_id=&quot;49435&quot;&gt;&lt;property id=&quot;20148&quot; value=&quot;5&quot;/&gt;&lt;property id=&quot;20300&quot; value=&quot;Slide 97 - &amp;quot;Step 5. Formula Limitation&amp;quot;&quot;/&gt;&lt;property id=&quot;20307&quot; value=&quot;350&quot;/&gt;&lt;/object&gt;&lt;object type=&quot;3&quot; unique_id=&quot;49436&quot;&gt;&lt;property id=&quot;20148&quot; value=&quot;5&quot;/&gt;&lt;property id=&quot;20300&quot; value=&quot;Slide 98 - &amp;quot;“Formula” Limitation is Like a Fisherman’s Catch Limit&amp;quot;&quot;/&gt;&lt;property id=&quot;20307&quot; value=&quot;351&quot;/&gt;&lt;/object&gt;&lt;object type=&quot;3&quot; unique_id=&quot;49437&quot;&gt;&lt;property id=&quot;20148&quot; value=&quot;5&quot;/&gt;&lt;property id=&quot;20300&quot; value=&quot;Slide 99 - &amp;quot;Add Stock to the Pond  on October 1&amp;quot;&quot;/&gt;&lt;property id=&quot;20307&quot; value=&quot;352&quot;/&gt;&lt;/object&gt;&lt;object type=&quot;3&quot; unique_id=&quot;49438&quot;&gt;&lt;property id=&quot;20148&quot; value=&quot;5&quot;/&gt;&lt;property id=&quot;20300&quot; value=&quot;Slide 100 - &amp;quot;“Formula” Limitation is the Catch Limit&amp;quot;&quot;/&gt;&lt;property id=&quot;20307&quot; value=&quot;353&quot;/&gt;&lt;/object&gt;&lt;object type=&quot;3&quot; unique_id=&quot;49439&quot;&gt;&lt;property id=&quot;20148&quot; value=&quot;5&quot;/&gt;&lt;property id=&quot;20300&quot; value=&quot;Slide 101 - &amp;quot;Catch Any Fish but Only 18&amp;quot;&quot;/&gt;&lt;property id=&quot;20307&quot; value=&quot;354&quot;/&gt;&lt;/object&gt;&lt;object type=&quot;3&quot; unique_id=&quot;49440&quot;&gt;&lt;property id=&quot;20148&quot; value=&quot;5&quot;/&gt;&lt;property id=&quot;20300&quot; value=&quot;Slide 102 - &amp;quot;Step 6. August Redistribution&amp;quot;&quot;/&gt;&lt;property id=&quot;20307&quot; value=&quot;355&quot;/&gt;&lt;/object&gt;&lt;object type=&quot;3&quot; unique_id=&quot;49441&quot;&gt;&lt;property id=&quot;20148&quot; value=&quot;5&quot;/&gt;&lt;property id=&quot;20300&quot; value=&quot;Slide 103 - &amp;quot;August Redistribution Raises the Catch Limit &amp;quot;&quot;/&gt;&lt;property id=&quot;20307&quot; value=&quot;356&quot;/&gt;&lt;/object&gt;&lt;object type=&quot;3&quot; unique_id=&quot;49442&quot;&gt;&lt;property id=&quot;20148&quot; value=&quot;5&quot;/&gt;&lt;property id=&quot;20300&quot; value=&quot;Slide 104 - &amp;quot;Review Lesson Outcomes&amp;quot;&quot;/&gt;&lt;property id=&quot;20307&quot; value=&quot;357&quot;/&gt;&lt;/object&gt;&lt;object type=&quot;3&quot; unique_id=&quot;49443&quot;&gt;&lt;property id=&quot;20148&quot; value=&quot;5&quot;/&gt;&lt;property id=&quot;20300&quot; value=&quot;Slide 108 - &amp;quot;Final Quiz&amp;quot;&quot;/&gt;&lt;property id=&quot;20307&quot; value=&quot;392&quot;/&gt;&lt;/object&gt;&lt;object type=&quot;3&quot; unique_id=&quot;49445&quot;&gt;&lt;property id=&quot;20148&quot; value=&quot;5&quot;/&gt;&lt;property id=&quot;20300&quot; value=&quot;Slide 109&quot;/&gt;&lt;property id=&quot;20307&quot; value=&quot;394&quot;/&gt;&lt;/object&gt;&lt;object type=&quot;3&quot; unique_id=&quot;50054&quot;&gt;&lt;property id=&quot;20148&quot; value=&quot;5&quot;/&gt;&lt;property id=&quot;20300&quot; value=&quot;Slide 16 - &amp;quot;Total U.S. Highway Spending 2010&amp;quot;&quot;/&gt;&lt;property id=&quot;20307&quot; value=&quot;404&quot;/&gt;&lt;/object&gt;&lt;object type=&quot;3&quot; unique_id=&quot;50693&quot;&gt;&lt;property id=&quot;20148&quot; value=&quot;5&quot;/&gt;&lt;property id=&quot;20300&quot; value=&quot;Slide 35 - &amp;quot;Purpose of Authorization Act&amp;quot;&quot;/&gt;&lt;property id=&quot;20307&quot; value=&quot;406&quot;/&gt;&lt;/object&gt;&lt;object type=&quot;3&quot; unique_id=&quot;51018&quot;&gt;&lt;property id=&quot;20148&quot; value=&quot;5&quot;/&gt;&lt;property id=&quot;20300&quot; value=&quot;Slide 40 - &amp;quot;Moving Ahead for Progress in the 21st Century (MAP-21)&amp;quot;&quot;/&gt;&lt;property id=&quot;20307&quot; value=&quot;407&quot;/&gt;&lt;/object&gt;&lt;object type=&quot;3&quot; unique_id=&quot;51776&quot;&gt;&lt;property id=&quot;20148&quot; value=&quot;5&quot;/&gt;&lt;property id=&quot;20300&quot; value=&quot;Slide 60 - &amp;quot;Programmatic Distribution of State’s Apportionment (cont.)&amp;quot;&quot;/&gt;&lt;property id=&quot;20307&quot; value=&quot;408&quot;/&gt;&lt;/object&gt;&lt;object type=&quot;3&quot; unique_id=&quot;51779&quot;&gt;&lt;property id=&quot;20148&quot; value=&quot;5&quot;/&gt;&lt;property id=&quot;20300&quot; value=&quot;Slide 77 - &amp;quot;Lifecycle of Fed-aid Highway Funds The Role of the Appropriations Act&amp;quot;&quot;/&gt;&lt;property id=&quot;20307&quot; value=&quot;412&quot;/&gt;&lt;/object&gt;&lt;object type=&quot;3&quot; unique_id=&quot;52447&quot;&gt;&lt;property id=&quot;20148&quot; value=&quot;5&quot;/&gt;&lt;property id=&quot;20300&quot; value=&quot;Slide 105&quot;/&gt;&lt;property id=&quot;20307&quot; value=&quot;413&quot;/&gt;&lt;/object&gt;&lt;object type=&quot;3&quot; unique_id=&quot;52896&quot;&gt;&lt;property id=&quot;20148&quot; value=&quot;5&quot;/&gt;&lt;property id=&quot;20300&quot; value=&quot;Slide 106 - &amp;quot;Wrap Up&amp;quot;&quot;/&gt;&lt;property id=&quot;20307&quot; value=&quot;414&quot;/&gt;&lt;/object&gt;&lt;object type=&quot;3&quot; unique_id=&quot;52897&quot;&gt;&lt;property id=&quot;20148&quot; value=&quot;5&quot;/&gt;&lt;property id=&quot;20300&quot; value=&quot;Slide 107 - &amp;quot;Lifecycle of Fed-aid Highway Funds&amp;quot;&quot;/&gt;&lt;property id=&quot;20307&quot; value=&quot;415&quot;/&gt;&lt;/object&gt;&lt;object type=&quot;3&quot; unique_id=&quot;54807&quot;&gt;&lt;property id=&quot;20148&quot; value=&quot;5&quot;/&gt;&lt;property id=&quot;20300&quot; value=&quot;Slide 27 - &amp;quot;Highway Trust Fund Income  FY 1957 – 2013 &amp;quot;&quot;/&gt;&lt;property id=&quot;20307&quot; value=&quot;416&quot;/&gt;&lt;/object&gt;&lt;object type=&quot;3&quot; unique_id=&quot;55257&quot;&gt;&lt;property id=&quot;20148&quot; value=&quot;5&quot;/&gt;&lt;property id=&quot;20300&quot; value=&quot;Slide 34 - &amp;quot;Lifecycle of Fed-aid Highway Funds The Role of the Authorization Act&amp;quot;&quot;/&gt;&lt;property id=&quot;20307&quot; value=&quot;417&quot;/&gt;&lt;/object&gt;&lt;object type=&quot;3&quot; unique_id=&quot;56383&quot;&gt;&lt;property id=&quot;20148&quot; value=&quot;5&quot;/&gt;&lt;property id=&quot;20300&quot; value=&quot;Slide 53 - &amp;quot;92% of Highway Funds Apportioned By Formula&amp;quot;&quot;/&gt;&lt;property id=&quot;20307&quot; value=&quot;418&quot;/&gt;&lt;/object&gt;&lt;object type=&quot;3&quot; unique_id=&quot;58181&quot;&gt;&lt;property id=&quot;20148&quot; value=&quot;5&quot;/&gt;&lt;property id=&quot;20300&quot; value=&quot;Slide 64 - &amp;quot;Funding Distribution Process Transportation Alternative Program Sub-allocation&amp;quot;&quot;/&gt;&lt;property id=&quot;20307&quot; value=&quot;419&quot;/&gt;&lt;/object&gt;&lt;object type=&quot;3&quot; unique_id=&quot;58182&quot;&gt;&lt;property id=&quot;20148&quot; value=&quot;5&quot;/&gt;&lt;property id=&quot;20300&quot; value=&quot;Slide 67 - &amp;quot;Availability of Funds&amp;quot;&quot;/&gt;&lt;property id=&quot;20307&quot; value=&quot;420&quot;/&gt;&lt;/object&gt;&lt;object type=&quot;3&quot; unique_id=&quot;58971&quot;&gt;&lt;property id=&quot;20148&quot; value=&quot;5&quot;/&gt;&lt;property id=&quot;20300&quot; value=&quot;Slide 78 - &amp;quot;Federal Budget Process&amp;quot;&quot;/&gt;&lt;property id=&quot;20307&quot; value=&quot;421&quot;/&gt;&lt;/object&gt;&lt;object type=&quot;3&quot; unique_id=&quot;59309&quot;&gt;&lt;property id=&quot;20148&quot; value=&quot;5&quot;/&gt;&lt;property id=&quot;20300&quot; value=&quot;Slide 84 - &amp;quot;Lifecycles of Fed-aid Highway Funds  The Role of the Appropriations Act&amp;quot;&quot;/&gt;&lt;property id=&quot;20307&quot; value=&quot;422&quot;/&gt;&lt;/object&gt;&lt;/object&gt;&lt;object type=&quot;8&quot; unique_id=&quot;10228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NHI WBT purple template">
  <a:themeElements>
    <a:clrScheme name="NHI Theme 2011">
      <a:dk1>
        <a:srgbClr val="000000"/>
      </a:dk1>
      <a:lt1>
        <a:srgbClr val="FFFFFF"/>
      </a:lt1>
      <a:dk2>
        <a:srgbClr val="6D0851"/>
      </a:dk2>
      <a:lt2>
        <a:srgbClr val="FFFFFF"/>
      </a:lt2>
      <a:accent1>
        <a:srgbClr val="159175"/>
      </a:accent1>
      <a:accent2>
        <a:srgbClr val="48C01B"/>
      </a:accent2>
      <a:accent3>
        <a:srgbClr val="E16A20"/>
      </a:accent3>
      <a:accent4>
        <a:srgbClr val="D51E3B"/>
      </a:accent4>
      <a:accent5>
        <a:srgbClr val="B63793"/>
      </a:accent5>
      <a:accent6>
        <a:srgbClr val="A9663C"/>
      </a:accent6>
      <a:hlink>
        <a:srgbClr val="003D7D"/>
      </a:hlink>
      <a:folHlink>
        <a:srgbClr val="003D7D"/>
      </a:folHlink>
    </a:clrScheme>
    <a:fontScheme name="NHI Templat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ro Summary Slide Master">
  <a:themeElements>
    <a:clrScheme name="NHI Theme 2011">
      <a:dk1>
        <a:srgbClr val="000000"/>
      </a:dk1>
      <a:lt1>
        <a:srgbClr val="FFFFFF"/>
      </a:lt1>
      <a:dk2>
        <a:srgbClr val="6D0851"/>
      </a:dk2>
      <a:lt2>
        <a:srgbClr val="FFFFFF"/>
      </a:lt2>
      <a:accent1>
        <a:srgbClr val="159175"/>
      </a:accent1>
      <a:accent2>
        <a:srgbClr val="48C01B"/>
      </a:accent2>
      <a:accent3>
        <a:srgbClr val="E16A20"/>
      </a:accent3>
      <a:accent4>
        <a:srgbClr val="D51E3B"/>
      </a:accent4>
      <a:accent5>
        <a:srgbClr val="B63793"/>
      </a:accent5>
      <a:accent6>
        <a:srgbClr val="A9663C"/>
      </a:accent6>
      <a:hlink>
        <a:srgbClr val="003D7D"/>
      </a:hlink>
      <a:folHlink>
        <a:srgbClr val="003D7D"/>
      </a:folHlink>
    </a:clrScheme>
    <a:fontScheme name="NHI Templat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NHI WBT purple template</Template>
  <TotalTime>0</TotalTime>
  <Words>1117</Words>
  <Application>Microsoft Office PowerPoint</Application>
  <PresentationFormat>On-screen Show (4:3)</PresentationFormat>
  <Paragraphs>354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4" baseType="lpstr">
      <vt:lpstr>NHI WBT purple template</vt:lpstr>
      <vt:lpstr>Intro Summary Slide Master</vt:lpstr>
      <vt:lpstr>Federal-aid Highway Basics</vt:lpstr>
      <vt:lpstr>Overview of the Federal-aid Highway Program (FAHP)</vt:lpstr>
      <vt:lpstr>In a Nutshell</vt:lpstr>
      <vt:lpstr>The Federal Role</vt:lpstr>
      <vt:lpstr>The State, Local, and Tribal Role</vt:lpstr>
      <vt:lpstr>Functional Classification</vt:lpstr>
      <vt:lpstr>~25% of Roads Eligible for Fed. Assistance</vt:lpstr>
      <vt:lpstr>Most Highway Spending is Non-Federal</vt:lpstr>
      <vt:lpstr>Federal share</vt:lpstr>
      <vt:lpstr>What is Contract Authority (CA)?</vt:lpstr>
      <vt:lpstr>How Does Legislation Impact FHWA Programs?</vt:lpstr>
      <vt:lpstr>Lifecycle of Federal-aid Highway $</vt:lpstr>
      <vt:lpstr>Authorization vs. Appropriations Act</vt:lpstr>
      <vt:lpstr>Authorization Act Authorizes and Funds…</vt:lpstr>
      <vt:lpstr>…and Appropriations Act Limits Obligations </vt:lpstr>
      <vt:lpstr>Two Types of Budget Authority</vt:lpstr>
      <vt:lpstr>How Does the Highway Trust Fund (HTF) Work?</vt:lpstr>
      <vt:lpstr>In a Nutshell</vt:lpstr>
      <vt:lpstr>Federal Taxes on Gas &amp; Diesel Fuel</vt:lpstr>
      <vt:lpstr>…plus Federal Truck User Taxes</vt:lpstr>
      <vt:lpstr>In Recent Years, Outlays &gt; Income…</vt:lpstr>
      <vt:lpstr>…Spurring Revenue Infusions (amounts in $ billions)</vt:lpstr>
      <vt:lpstr>How Does FHWA Distribute Highway Funding?</vt:lpstr>
      <vt:lpstr>Mostly (but not all) by formula</vt:lpstr>
      <vt:lpstr>Apportionments (NHPP, STBG, etc.)</vt:lpstr>
      <vt:lpstr>Allocations (Everything Else)</vt:lpstr>
      <vt:lpstr>Most Funds Available for 4 Years</vt:lpstr>
      <vt:lpstr>Federal Funds are Not Upfront Cash</vt:lpstr>
      <vt:lpstr>What is an Obligation Limitation (and How Does it Work)?</vt:lpstr>
      <vt:lpstr>Overview</vt:lpstr>
      <vt:lpstr>Less Ob Limit Than Contract Authority</vt:lpstr>
      <vt:lpstr>So What Does This Mean for TTP?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2015-02-19T17:18:56Z</dcterms:created>
  <dcterms:modified xsi:type="dcterms:W3CDTF">2016-08-16T14:25:22Z</dcterms:modified>
</cp:coreProperties>
</file>