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41" r:id="rId2"/>
  </p:sldMasterIdLst>
  <p:notesMasterIdLst>
    <p:notesMasterId r:id="rId18"/>
  </p:notesMasterIdLst>
  <p:handoutMasterIdLst>
    <p:handoutMasterId r:id="rId19"/>
  </p:handoutMasterIdLst>
  <p:sldIdLst>
    <p:sldId id="334" r:id="rId3"/>
    <p:sldId id="335" r:id="rId4"/>
    <p:sldId id="341" r:id="rId5"/>
    <p:sldId id="339" r:id="rId6"/>
    <p:sldId id="349" r:id="rId7"/>
    <p:sldId id="348" r:id="rId8"/>
    <p:sldId id="337" r:id="rId9"/>
    <p:sldId id="346" r:id="rId10"/>
    <p:sldId id="354" r:id="rId11"/>
    <p:sldId id="356" r:id="rId12"/>
    <p:sldId id="352" r:id="rId13"/>
    <p:sldId id="355" r:id="rId14"/>
    <p:sldId id="351" r:id="rId15"/>
    <p:sldId id="357" r:id="rId16"/>
    <p:sldId id="35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5002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88828" autoAdjust="0"/>
  </p:normalViewPr>
  <p:slideViewPr>
    <p:cSldViewPr>
      <p:cViewPr>
        <p:scale>
          <a:sx n="80" d="100"/>
          <a:sy n="80" d="100"/>
        </p:scale>
        <p:origin x="-1098" y="-72"/>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notesViewPr>
    <p:cSldViewPr>
      <p:cViewPr varScale="1">
        <p:scale>
          <a:sx n="42" d="100"/>
          <a:sy n="42" d="100"/>
        </p:scale>
        <p:origin x="-2214" y="-1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14F1A-EB40-4CDE-BF34-4B4228621CA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30208C1-406B-412B-AF07-B14F6E2926E8}">
      <dgm:prSet/>
      <dgm:spPr/>
      <dgm:t>
        <a:bodyPr/>
        <a:lstStyle/>
        <a:p>
          <a:pPr rtl="0"/>
          <a:r>
            <a:rPr lang="en-US" dirty="0" smtClean="0"/>
            <a:t>DOT HAZWASTE regulations training</a:t>
          </a:r>
          <a:endParaRPr lang="en-US" dirty="0"/>
        </a:p>
      </dgm:t>
    </dgm:pt>
    <dgm:pt modelId="{E8721387-88A0-434B-9E9A-939C9938704B}" type="parTrans" cxnId="{3F0A5836-5D20-4404-A37F-92B5DF695CA6}">
      <dgm:prSet/>
      <dgm:spPr/>
      <dgm:t>
        <a:bodyPr/>
        <a:lstStyle/>
        <a:p>
          <a:endParaRPr lang="en-US"/>
        </a:p>
      </dgm:t>
    </dgm:pt>
    <dgm:pt modelId="{4B1EF2A2-832A-4A9E-8C2D-12D7DFC19021}" type="sibTrans" cxnId="{3F0A5836-5D20-4404-A37F-92B5DF695CA6}">
      <dgm:prSet/>
      <dgm:spPr/>
      <dgm:t>
        <a:bodyPr/>
        <a:lstStyle/>
        <a:p>
          <a:endParaRPr lang="en-US"/>
        </a:p>
      </dgm:t>
    </dgm:pt>
    <dgm:pt modelId="{E29C8E65-206D-4B32-8C9E-3C392D4F2942}">
      <dgm:prSet/>
      <dgm:spPr/>
      <dgm:t>
        <a:bodyPr/>
        <a:lstStyle/>
        <a:p>
          <a:pPr rtl="0"/>
          <a:r>
            <a:rPr lang="en-US" smtClean="0"/>
            <a:t>Incident Command training</a:t>
          </a:r>
          <a:endParaRPr lang="en-US"/>
        </a:p>
      </dgm:t>
    </dgm:pt>
    <dgm:pt modelId="{4FAFAAC1-043E-4DA7-B549-A77FB28BBBD8}" type="parTrans" cxnId="{A38037AD-2BF8-4E43-BE00-667CC07E9DA0}">
      <dgm:prSet/>
      <dgm:spPr/>
      <dgm:t>
        <a:bodyPr/>
        <a:lstStyle/>
        <a:p>
          <a:endParaRPr lang="en-US"/>
        </a:p>
      </dgm:t>
    </dgm:pt>
    <dgm:pt modelId="{E0E88F7B-724E-494E-8DEF-DA00EB929050}" type="sibTrans" cxnId="{A38037AD-2BF8-4E43-BE00-667CC07E9DA0}">
      <dgm:prSet/>
      <dgm:spPr/>
      <dgm:t>
        <a:bodyPr/>
        <a:lstStyle/>
        <a:p>
          <a:endParaRPr lang="en-US"/>
        </a:p>
      </dgm:t>
    </dgm:pt>
    <dgm:pt modelId="{DEECB5AD-80A9-409C-A134-2C0BAE93E975}">
      <dgm:prSet/>
      <dgm:spPr/>
      <dgm:t>
        <a:bodyPr/>
        <a:lstStyle/>
        <a:p>
          <a:pPr rtl="0"/>
          <a:r>
            <a:rPr lang="en-US" smtClean="0"/>
            <a:t>Develop and Update Emergency Plans</a:t>
          </a:r>
          <a:endParaRPr lang="en-US"/>
        </a:p>
      </dgm:t>
    </dgm:pt>
    <dgm:pt modelId="{9B0BD374-7F81-4DF4-BC89-FBC3A353F827}" type="parTrans" cxnId="{D4690FD0-B0CA-4113-AF49-6D72E8A50BAC}">
      <dgm:prSet/>
      <dgm:spPr/>
      <dgm:t>
        <a:bodyPr/>
        <a:lstStyle/>
        <a:p>
          <a:endParaRPr lang="en-US"/>
        </a:p>
      </dgm:t>
    </dgm:pt>
    <dgm:pt modelId="{0E8303DA-B7BD-40F6-B0B4-5BADB6111CF6}" type="sibTrans" cxnId="{D4690FD0-B0CA-4113-AF49-6D72E8A50BAC}">
      <dgm:prSet/>
      <dgm:spPr/>
      <dgm:t>
        <a:bodyPr/>
        <a:lstStyle/>
        <a:p>
          <a:endParaRPr lang="en-US"/>
        </a:p>
      </dgm:t>
    </dgm:pt>
    <dgm:pt modelId="{7423C05E-68E7-4507-820E-2E0B19E1AC76}">
      <dgm:prSet/>
      <dgm:spPr/>
      <dgm:t>
        <a:bodyPr/>
        <a:lstStyle/>
        <a:p>
          <a:pPr rtl="0"/>
          <a:r>
            <a:rPr lang="en-US" smtClean="0"/>
            <a:t>Table top exercises</a:t>
          </a:r>
          <a:endParaRPr lang="en-US"/>
        </a:p>
      </dgm:t>
    </dgm:pt>
    <dgm:pt modelId="{8D6A1FEB-D069-4872-9DE0-BD3AC1780B30}" type="parTrans" cxnId="{697451E5-040B-42C5-8CDD-A7E73C9C303B}">
      <dgm:prSet/>
      <dgm:spPr/>
      <dgm:t>
        <a:bodyPr/>
        <a:lstStyle/>
        <a:p>
          <a:endParaRPr lang="en-US"/>
        </a:p>
      </dgm:t>
    </dgm:pt>
    <dgm:pt modelId="{43BCF38B-E7E1-448D-9A3D-437459FAC25A}" type="sibTrans" cxnId="{697451E5-040B-42C5-8CDD-A7E73C9C303B}">
      <dgm:prSet/>
      <dgm:spPr/>
      <dgm:t>
        <a:bodyPr/>
        <a:lstStyle/>
        <a:p>
          <a:endParaRPr lang="en-US"/>
        </a:p>
      </dgm:t>
    </dgm:pt>
    <dgm:pt modelId="{CFCC1AD8-F2AD-4673-988D-033D1F453B3A}">
      <dgm:prSet/>
      <dgm:spPr/>
      <dgm:t>
        <a:bodyPr/>
        <a:lstStyle/>
        <a:p>
          <a:pPr rtl="0"/>
          <a:r>
            <a:rPr lang="en-US" smtClean="0"/>
            <a:t>Hazmat Awareness and Operational Training</a:t>
          </a:r>
          <a:endParaRPr lang="en-US"/>
        </a:p>
      </dgm:t>
    </dgm:pt>
    <dgm:pt modelId="{8105464E-CD20-4AE0-921E-5F196149068B}" type="parTrans" cxnId="{DD4D9FB7-18ED-4CDE-9DB0-4585AA68BEA7}">
      <dgm:prSet/>
      <dgm:spPr/>
      <dgm:t>
        <a:bodyPr/>
        <a:lstStyle/>
        <a:p>
          <a:endParaRPr lang="en-US"/>
        </a:p>
      </dgm:t>
    </dgm:pt>
    <dgm:pt modelId="{FCFC13BA-A491-4E91-8A29-BCAB5B8B6800}" type="sibTrans" cxnId="{DD4D9FB7-18ED-4CDE-9DB0-4585AA68BEA7}">
      <dgm:prSet/>
      <dgm:spPr/>
      <dgm:t>
        <a:bodyPr/>
        <a:lstStyle/>
        <a:p>
          <a:endParaRPr lang="en-US"/>
        </a:p>
      </dgm:t>
    </dgm:pt>
    <dgm:pt modelId="{2FEC9810-D3ED-4C9D-AAAF-46B461631C59}">
      <dgm:prSet/>
      <dgm:spPr/>
      <dgm:t>
        <a:bodyPr/>
        <a:lstStyle/>
        <a:p>
          <a:pPr rtl="0"/>
          <a:r>
            <a:rPr lang="en-US" smtClean="0"/>
            <a:t>Commodity Flow Studies</a:t>
          </a:r>
          <a:endParaRPr lang="en-US"/>
        </a:p>
      </dgm:t>
    </dgm:pt>
    <dgm:pt modelId="{5E890888-7F12-4159-89FF-C402EC009119}" type="parTrans" cxnId="{246B32DD-E0C8-4DB7-8D2B-82175EFEFFDB}">
      <dgm:prSet/>
      <dgm:spPr/>
      <dgm:t>
        <a:bodyPr/>
        <a:lstStyle/>
        <a:p>
          <a:endParaRPr lang="en-US"/>
        </a:p>
      </dgm:t>
    </dgm:pt>
    <dgm:pt modelId="{B9262199-B04E-4AD0-BE3B-DE4EC457E03C}" type="sibTrans" cxnId="{246B32DD-E0C8-4DB7-8D2B-82175EFEFFDB}">
      <dgm:prSet/>
      <dgm:spPr/>
      <dgm:t>
        <a:bodyPr/>
        <a:lstStyle/>
        <a:p>
          <a:endParaRPr lang="en-US"/>
        </a:p>
      </dgm:t>
    </dgm:pt>
    <dgm:pt modelId="{3788AA6E-AC99-4FD2-A75C-1F1C181F00F5}">
      <dgm:prSet/>
      <dgm:spPr/>
      <dgm:t>
        <a:bodyPr/>
        <a:lstStyle/>
        <a:p>
          <a:pPr rtl="0"/>
          <a:r>
            <a:rPr lang="en-US" smtClean="0"/>
            <a:t>Improvement of local pipeline emergency response capabilities</a:t>
          </a:r>
          <a:endParaRPr lang="en-US"/>
        </a:p>
      </dgm:t>
    </dgm:pt>
    <dgm:pt modelId="{684CC3AD-357A-4441-B1AE-648DAF4A7CA6}" type="parTrans" cxnId="{67A33DF0-C3D8-4635-AD0A-704E9454855B}">
      <dgm:prSet/>
      <dgm:spPr/>
      <dgm:t>
        <a:bodyPr/>
        <a:lstStyle/>
        <a:p>
          <a:endParaRPr lang="en-US"/>
        </a:p>
      </dgm:t>
    </dgm:pt>
    <dgm:pt modelId="{9DB6D1D8-29BB-4BD2-BBB9-8435C039939E}" type="sibTrans" cxnId="{67A33DF0-C3D8-4635-AD0A-704E9454855B}">
      <dgm:prSet/>
      <dgm:spPr/>
      <dgm:t>
        <a:bodyPr/>
        <a:lstStyle/>
        <a:p>
          <a:endParaRPr lang="en-US"/>
        </a:p>
      </dgm:t>
    </dgm:pt>
    <dgm:pt modelId="{9E1BB3C5-0373-49D1-B7A6-A7A798EDE762}">
      <dgm:prSet/>
      <dgm:spPr/>
      <dgm:t>
        <a:bodyPr/>
        <a:lstStyle/>
        <a:p>
          <a:pPr rtl="0"/>
          <a:r>
            <a:rPr lang="en-US" smtClean="0"/>
            <a:t>Improvement of safe digging  or damage prevention programs</a:t>
          </a:r>
          <a:endParaRPr lang="en-US"/>
        </a:p>
      </dgm:t>
    </dgm:pt>
    <dgm:pt modelId="{1AAEC5AE-1279-410A-A115-F9BC3894A652}" type="parTrans" cxnId="{48F2E4F8-27AD-4A13-A29D-DA86D5829602}">
      <dgm:prSet/>
      <dgm:spPr/>
      <dgm:t>
        <a:bodyPr/>
        <a:lstStyle/>
        <a:p>
          <a:endParaRPr lang="en-US"/>
        </a:p>
      </dgm:t>
    </dgm:pt>
    <dgm:pt modelId="{DCA79FFC-3403-485F-8EB1-DC1634E70FD2}" type="sibTrans" cxnId="{48F2E4F8-27AD-4A13-A29D-DA86D5829602}">
      <dgm:prSet/>
      <dgm:spPr/>
      <dgm:t>
        <a:bodyPr/>
        <a:lstStyle/>
        <a:p>
          <a:endParaRPr lang="en-US"/>
        </a:p>
      </dgm:t>
    </dgm:pt>
    <dgm:pt modelId="{C840BEE0-C6E1-43DD-85C6-6E067BF252B6}">
      <dgm:prSet/>
      <dgm:spPr/>
      <dgm:t>
        <a:bodyPr/>
        <a:lstStyle/>
        <a:p>
          <a:pPr rtl="0"/>
          <a:r>
            <a:rPr lang="en-US" smtClean="0"/>
            <a:t>Development of pipeline safety information resources</a:t>
          </a:r>
          <a:endParaRPr lang="en-US"/>
        </a:p>
      </dgm:t>
    </dgm:pt>
    <dgm:pt modelId="{4D77CCE4-3DB2-48D3-9EA7-1F075F035BDF}" type="parTrans" cxnId="{630C37AE-EA5C-410E-9755-15FE0F95C3E4}">
      <dgm:prSet/>
      <dgm:spPr/>
      <dgm:t>
        <a:bodyPr/>
        <a:lstStyle/>
        <a:p>
          <a:endParaRPr lang="en-US"/>
        </a:p>
      </dgm:t>
    </dgm:pt>
    <dgm:pt modelId="{DBE12018-9DB6-4145-93F8-E0CF4F147916}" type="sibTrans" cxnId="{630C37AE-EA5C-410E-9755-15FE0F95C3E4}">
      <dgm:prSet/>
      <dgm:spPr/>
      <dgm:t>
        <a:bodyPr/>
        <a:lstStyle/>
        <a:p>
          <a:endParaRPr lang="en-US"/>
        </a:p>
      </dgm:t>
    </dgm:pt>
    <dgm:pt modelId="{7A4BBBF5-D1D4-433E-8635-FAFEF9178DF3}">
      <dgm:prSet/>
      <dgm:spPr/>
      <dgm:t>
        <a:bodyPr/>
        <a:lstStyle/>
        <a:p>
          <a:pPr rtl="0"/>
          <a:r>
            <a:rPr lang="en-US" smtClean="0"/>
            <a:t>Implementation of local land use practices that enhance pipeline safety</a:t>
          </a:r>
          <a:endParaRPr lang="en-US"/>
        </a:p>
      </dgm:t>
    </dgm:pt>
    <dgm:pt modelId="{41B99B69-5118-4D71-BEDD-3034FB737D5F}" type="parTrans" cxnId="{AC17F550-F4DC-47E3-9F21-F3E141D29639}">
      <dgm:prSet/>
      <dgm:spPr/>
      <dgm:t>
        <a:bodyPr/>
        <a:lstStyle/>
        <a:p>
          <a:endParaRPr lang="en-US"/>
        </a:p>
      </dgm:t>
    </dgm:pt>
    <dgm:pt modelId="{0413979C-B830-47B9-88B2-11CF1EB58317}" type="sibTrans" cxnId="{AC17F550-F4DC-47E3-9F21-F3E141D29639}">
      <dgm:prSet/>
      <dgm:spPr/>
      <dgm:t>
        <a:bodyPr/>
        <a:lstStyle/>
        <a:p>
          <a:endParaRPr lang="en-US"/>
        </a:p>
      </dgm:t>
    </dgm:pt>
    <dgm:pt modelId="{1B2C42F7-C370-4470-B470-53D3EEB1B2AA}">
      <dgm:prSet/>
      <dgm:spPr/>
      <dgm:t>
        <a:bodyPr/>
        <a:lstStyle/>
        <a:p>
          <a:pPr rtl="0"/>
          <a:r>
            <a:rPr lang="en-US" smtClean="0"/>
            <a:t>Community and pipeline awareness campaigns </a:t>
          </a:r>
          <a:endParaRPr lang="en-US"/>
        </a:p>
      </dgm:t>
    </dgm:pt>
    <dgm:pt modelId="{9863A96D-435F-4AE0-9F87-F06F6C877D4C}" type="parTrans" cxnId="{BA592E6E-AD26-42D9-81BB-DC6EEACD39CA}">
      <dgm:prSet/>
      <dgm:spPr/>
      <dgm:t>
        <a:bodyPr/>
        <a:lstStyle/>
        <a:p>
          <a:endParaRPr lang="en-US"/>
        </a:p>
      </dgm:t>
    </dgm:pt>
    <dgm:pt modelId="{2851B8E7-A044-4ADA-8732-26E0F534946C}" type="sibTrans" cxnId="{BA592E6E-AD26-42D9-81BB-DC6EEACD39CA}">
      <dgm:prSet/>
      <dgm:spPr/>
      <dgm:t>
        <a:bodyPr/>
        <a:lstStyle/>
        <a:p>
          <a:endParaRPr lang="en-US"/>
        </a:p>
      </dgm:t>
    </dgm:pt>
    <dgm:pt modelId="{090BB38D-6CA6-44B7-80AE-4C663011F334}" type="pres">
      <dgm:prSet presAssocID="{BD914F1A-EB40-4CDE-BF34-4B4228621CA1}" presName="vert0" presStyleCnt="0">
        <dgm:presLayoutVars>
          <dgm:dir/>
          <dgm:animOne val="branch"/>
          <dgm:animLvl val="lvl"/>
        </dgm:presLayoutVars>
      </dgm:prSet>
      <dgm:spPr/>
      <dgm:t>
        <a:bodyPr/>
        <a:lstStyle/>
        <a:p>
          <a:endParaRPr lang="en-US"/>
        </a:p>
      </dgm:t>
    </dgm:pt>
    <dgm:pt modelId="{B20FD57B-9E64-4480-AE80-CC2FFBD01E6C}" type="pres">
      <dgm:prSet presAssocID="{230208C1-406B-412B-AF07-B14F6E2926E8}" presName="thickLine" presStyleLbl="alignNode1" presStyleIdx="0" presStyleCnt="11"/>
      <dgm:spPr/>
    </dgm:pt>
    <dgm:pt modelId="{8313E3D3-6E50-44EB-9EBA-1A18B924A6DB}" type="pres">
      <dgm:prSet presAssocID="{230208C1-406B-412B-AF07-B14F6E2926E8}" presName="horz1" presStyleCnt="0"/>
      <dgm:spPr/>
    </dgm:pt>
    <dgm:pt modelId="{D4350D1D-6D23-46B4-96F4-FC901CEB59E5}" type="pres">
      <dgm:prSet presAssocID="{230208C1-406B-412B-AF07-B14F6E2926E8}" presName="tx1" presStyleLbl="revTx" presStyleIdx="0" presStyleCnt="11"/>
      <dgm:spPr/>
      <dgm:t>
        <a:bodyPr/>
        <a:lstStyle/>
        <a:p>
          <a:endParaRPr lang="en-US"/>
        </a:p>
      </dgm:t>
    </dgm:pt>
    <dgm:pt modelId="{A4B5DABE-A598-44C6-89E9-71CA447E03F1}" type="pres">
      <dgm:prSet presAssocID="{230208C1-406B-412B-AF07-B14F6E2926E8}" presName="vert1" presStyleCnt="0"/>
      <dgm:spPr/>
    </dgm:pt>
    <dgm:pt modelId="{8D02924A-BA5F-4354-B5B4-8BAFEB74B0B5}" type="pres">
      <dgm:prSet presAssocID="{E29C8E65-206D-4B32-8C9E-3C392D4F2942}" presName="thickLine" presStyleLbl="alignNode1" presStyleIdx="1" presStyleCnt="11"/>
      <dgm:spPr/>
    </dgm:pt>
    <dgm:pt modelId="{AA449BAD-E22C-465E-AFD4-DC139D4FBA4D}" type="pres">
      <dgm:prSet presAssocID="{E29C8E65-206D-4B32-8C9E-3C392D4F2942}" presName="horz1" presStyleCnt="0"/>
      <dgm:spPr/>
    </dgm:pt>
    <dgm:pt modelId="{EF8FFDF4-BE75-4773-8A70-30D79EA6B7EF}" type="pres">
      <dgm:prSet presAssocID="{E29C8E65-206D-4B32-8C9E-3C392D4F2942}" presName="tx1" presStyleLbl="revTx" presStyleIdx="1" presStyleCnt="11"/>
      <dgm:spPr/>
      <dgm:t>
        <a:bodyPr/>
        <a:lstStyle/>
        <a:p>
          <a:endParaRPr lang="en-US"/>
        </a:p>
      </dgm:t>
    </dgm:pt>
    <dgm:pt modelId="{0F41C6BE-6A7E-48A3-B7A8-0976A66F7432}" type="pres">
      <dgm:prSet presAssocID="{E29C8E65-206D-4B32-8C9E-3C392D4F2942}" presName="vert1" presStyleCnt="0"/>
      <dgm:spPr/>
    </dgm:pt>
    <dgm:pt modelId="{D72D46C0-404E-498C-BA03-507803DD28D7}" type="pres">
      <dgm:prSet presAssocID="{DEECB5AD-80A9-409C-A134-2C0BAE93E975}" presName="thickLine" presStyleLbl="alignNode1" presStyleIdx="2" presStyleCnt="11"/>
      <dgm:spPr/>
    </dgm:pt>
    <dgm:pt modelId="{30D531FD-5A90-4B88-946E-6982D85AC13A}" type="pres">
      <dgm:prSet presAssocID="{DEECB5AD-80A9-409C-A134-2C0BAE93E975}" presName="horz1" presStyleCnt="0"/>
      <dgm:spPr/>
    </dgm:pt>
    <dgm:pt modelId="{BEAE85C3-04FC-4175-ABF1-7F72AF991FEF}" type="pres">
      <dgm:prSet presAssocID="{DEECB5AD-80A9-409C-A134-2C0BAE93E975}" presName="tx1" presStyleLbl="revTx" presStyleIdx="2" presStyleCnt="11"/>
      <dgm:spPr/>
      <dgm:t>
        <a:bodyPr/>
        <a:lstStyle/>
        <a:p>
          <a:endParaRPr lang="en-US"/>
        </a:p>
      </dgm:t>
    </dgm:pt>
    <dgm:pt modelId="{CFDF6690-BB85-49B9-B480-8F8C6F269C43}" type="pres">
      <dgm:prSet presAssocID="{DEECB5AD-80A9-409C-A134-2C0BAE93E975}" presName="vert1" presStyleCnt="0"/>
      <dgm:spPr/>
    </dgm:pt>
    <dgm:pt modelId="{3AAEF112-24B9-440B-86D2-EB194836DC05}" type="pres">
      <dgm:prSet presAssocID="{7423C05E-68E7-4507-820E-2E0B19E1AC76}" presName="thickLine" presStyleLbl="alignNode1" presStyleIdx="3" presStyleCnt="11"/>
      <dgm:spPr/>
    </dgm:pt>
    <dgm:pt modelId="{427380B0-5F4C-4754-B527-C5CF98A48C8F}" type="pres">
      <dgm:prSet presAssocID="{7423C05E-68E7-4507-820E-2E0B19E1AC76}" presName="horz1" presStyleCnt="0"/>
      <dgm:spPr/>
    </dgm:pt>
    <dgm:pt modelId="{656CDF55-D17A-403A-A7E5-1B615F7AAC86}" type="pres">
      <dgm:prSet presAssocID="{7423C05E-68E7-4507-820E-2E0B19E1AC76}" presName="tx1" presStyleLbl="revTx" presStyleIdx="3" presStyleCnt="11"/>
      <dgm:spPr/>
      <dgm:t>
        <a:bodyPr/>
        <a:lstStyle/>
        <a:p>
          <a:endParaRPr lang="en-US"/>
        </a:p>
      </dgm:t>
    </dgm:pt>
    <dgm:pt modelId="{D93C9A92-1CAE-4234-A444-EF8ADCA7CD08}" type="pres">
      <dgm:prSet presAssocID="{7423C05E-68E7-4507-820E-2E0B19E1AC76}" presName="vert1" presStyleCnt="0"/>
      <dgm:spPr/>
    </dgm:pt>
    <dgm:pt modelId="{5EA5FEBC-C3CD-4EED-A374-5402D22536AD}" type="pres">
      <dgm:prSet presAssocID="{CFCC1AD8-F2AD-4673-988D-033D1F453B3A}" presName="thickLine" presStyleLbl="alignNode1" presStyleIdx="4" presStyleCnt="11"/>
      <dgm:spPr/>
    </dgm:pt>
    <dgm:pt modelId="{83F02E37-5893-4879-A177-018EEC251359}" type="pres">
      <dgm:prSet presAssocID="{CFCC1AD8-F2AD-4673-988D-033D1F453B3A}" presName="horz1" presStyleCnt="0"/>
      <dgm:spPr/>
    </dgm:pt>
    <dgm:pt modelId="{5BE530E1-A901-4624-B942-5F5258082874}" type="pres">
      <dgm:prSet presAssocID="{CFCC1AD8-F2AD-4673-988D-033D1F453B3A}" presName="tx1" presStyleLbl="revTx" presStyleIdx="4" presStyleCnt="11"/>
      <dgm:spPr/>
      <dgm:t>
        <a:bodyPr/>
        <a:lstStyle/>
        <a:p>
          <a:endParaRPr lang="en-US"/>
        </a:p>
      </dgm:t>
    </dgm:pt>
    <dgm:pt modelId="{6A5D8FAF-F0E0-4D6E-9335-5647FDA53414}" type="pres">
      <dgm:prSet presAssocID="{CFCC1AD8-F2AD-4673-988D-033D1F453B3A}" presName="vert1" presStyleCnt="0"/>
      <dgm:spPr/>
    </dgm:pt>
    <dgm:pt modelId="{F5528B90-9B00-40D6-951F-1C73B30E32F1}" type="pres">
      <dgm:prSet presAssocID="{2FEC9810-D3ED-4C9D-AAAF-46B461631C59}" presName="thickLine" presStyleLbl="alignNode1" presStyleIdx="5" presStyleCnt="11"/>
      <dgm:spPr/>
    </dgm:pt>
    <dgm:pt modelId="{BD53004C-5FCF-4E59-ABE2-85C8F705ED69}" type="pres">
      <dgm:prSet presAssocID="{2FEC9810-D3ED-4C9D-AAAF-46B461631C59}" presName="horz1" presStyleCnt="0"/>
      <dgm:spPr/>
    </dgm:pt>
    <dgm:pt modelId="{3E398186-4415-4197-8522-180C365E58CB}" type="pres">
      <dgm:prSet presAssocID="{2FEC9810-D3ED-4C9D-AAAF-46B461631C59}" presName="tx1" presStyleLbl="revTx" presStyleIdx="5" presStyleCnt="11"/>
      <dgm:spPr/>
      <dgm:t>
        <a:bodyPr/>
        <a:lstStyle/>
        <a:p>
          <a:endParaRPr lang="en-US"/>
        </a:p>
      </dgm:t>
    </dgm:pt>
    <dgm:pt modelId="{71DBEB20-4A3A-43D7-8ABC-903227692A65}" type="pres">
      <dgm:prSet presAssocID="{2FEC9810-D3ED-4C9D-AAAF-46B461631C59}" presName="vert1" presStyleCnt="0"/>
      <dgm:spPr/>
    </dgm:pt>
    <dgm:pt modelId="{86E531E1-A3EE-44A8-AC02-3EB68895E56E}" type="pres">
      <dgm:prSet presAssocID="{3788AA6E-AC99-4FD2-A75C-1F1C181F00F5}" presName="thickLine" presStyleLbl="alignNode1" presStyleIdx="6" presStyleCnt="11"/>
      <dgm:spPr/>
    </dgm:pt>
    <dgm:pt modelId="{74372943-B991-4677-9692-0256DA5B2F06}" type="pres">
      <dgm:prSet presAssocID="{3788AA6E-AC99-4FD2-A75C-1F1C181F00F5}" presName="horz1" presStyleCnt="0"/>
      <dgm:spPr/>
    </dgm:pt>
    <dgm:pt modelId="{86A1BFC3-26B3-4D15-B439-83CE244E533E}" type="pres">
      <dgm:prSet presAssocID="{3788AA6E-AC99-4FD2-A75C-1F1C181F00F5}" presName="tx1" presStyleLbl="revTx" presStyleIdx="6" presStyleCnt="11"/>
      <dgm:spPr/>
      <dgm:t>
        <a:bodyPr/>
        <a:lstStyle/>
        <a:p>
          <a:endParaRPr lang="en-US"/>
        </a:p>
      </dgm:t>
    </dgm:pt>
    <dgm:pt modelId="{FBCAA0B7-340E-460E-BA84-E6FF1331F0DA}" type="pres">
      <dgm:prSet presAssocID="{3788AA6E-AC99-4FD2-A75C-1F1C181F00F5}" presName="vert1" presStyleCnt="0"/>
      <dgm:spPr/>
    </dgm:pt>
    <dgm:pt modelId="{F7075398-9D88-42F2-819E-26790D02657B}" type="pres">
      <dgm:prSet presAssocID="{9E1BB3C5-0373-49D1-B7A6-A7A798EDE762}" presName="thickLine" presStyleLbl="alignNode1" presStyleIdx="7" presStyleCnt="11"/>
      <dgm:spPr/>
    </dgm:pt>
    <dgm:pt modelId="{FD041889-41C3-4BBD-98AB-4C0223B48A62}" type="pres">
      <dgm:prSet presAssocID="{9E1BB3C5-0373-49D1-B7A6-A7A798EDE762}" presName="horz1" presStyleCnt="0"/>
      <dgm:spPr/>
    </dgm:pt>
    <dgm:pt modelId="{E610B22E-972C-4C4F-A2CC-F8127C027B55}" type="pres">
      <dgm:prSet presAssocID="{9E1BB3C5-0373-49D1-B7A6-A7A798EDE762}" presName="tx1" presStyleLbl="revTx" presStyleIdx="7" presStyleCnt="11"/>
      <dgm:spPr/>
      <dgm:t>
        <a:bodyPr/>
        <a:lstStyle/>
        <a:p>
          <a:endParaRPr lang="en-US"/>
        </a:p>
      </dgm:t>
    </dgm:pt>
    <dgm:pt modelId="{9A550CD9-87D6-4617-846E-ABC419B4393D}" type="pres">
      <dgm:prSet presAssocID="{9E1BB3C5-0373-49D1-B7A6-A7A798EDE762}" presName="vert1" presStyleCnt="0"/>
      <dgm:spPr/>
    </dgm:pt>
    <dgm:pt modelId="{9343E397-FEBF-4214-9BE2-E53A25407967}" type="pres">
      <dgm:prSet presAssocID="{C840BEE0-C6E1-43DD-85C6-6E067BF252B6}" presName="thickLine" presStyleLbl="alignNode1" presStyleIdx="8" presStyleCnt="11"/>
      <dgm:spPr/>
    </dgm:pt>
    <dgm:pt modelId="{062200FF-0752-4442-8B01-7DCAC83327ED}" type="pres">
      <dgm:prSet presAssocID="{C840BEE0-C6E1-43DD-85C6-6E067BF252B6}" presName="horz1" presStyleCnt="0"/>
      <dgm:spPr/>
    </dgm:pt>
    <dgm:pt modelId="{27DD65BB-0589-4F45-AE55-8C4C7FB8F240}" type="pres">
      <dgm:prSet presAssocID="{C840BEE0-C6E1-43DD-85C6-6E067BF252B6}" presName="tx1" presStyleLbl="revTx" presStyleIdx="8" presStyleCnt="11"/>
      <dgm:spPr/>
      <dgm:t>
        <a:bodyPr/>
        <a:lstStyle/>
        <a:p>
          <a:endParaRPr lang="en-US"/>
        </a:p>
      </dgm:t>
    </dgm:pt>
    <dgm:pt modelId="{37EF2B86-9F7B-45D5-A439-5A4A91AFBF38}" type="pres">
      <dgm:prSet presAssocID="{C840BEE0-C6E1-43DD-85C6-6E067BF252B6}" presName="vert1" presStyleCnt="0"/>
      <dgm:spPr/>
    </dgm:pt>
    <dgm:pt modelId="{8C7318B6-A02B-4049-A85A-3F0E9947DFB3}" type="pres">
      <dgm:prSet presAssocID="{7A4BBBF5-D1D4-433E-8635-FAFEF9178DF3}" presName="thickLine" presStyleLbl="alignNode1" presStyleIdx="9" presStyleCnt="11"/>
      <dgm:spPr/>
    </dgm:pt>
    <dgm:pt modelId="{C97D1C9C-4FBC-4098-8252-979EBC9C62CB}" type="pres">
      <dgm:prSet presAssocID="{7A4BBBF5-D1D4-433E-8635-FAFEF9178DF3}" presName="horz1" presStyleCnt="0"/>
      <dgm:spPr/>
    </dgm:pt>
    <dgm:pt modelId="{2A00EBD6-809B-444D-AD48-54C1A639B5A8}" type="pres">
      <dgm:prSet presAssocID="{7A4BBBF5-D1D4-433E-8635-FAFEF9178DF3}" presName="tx1" presStyleLbl="revTx" presStyleIdx="9" presStyleCnt="11"/>
      <dgm:spPr/>
      <dgm:t>
        <a:bodyPr/>
        <a:lstStyle/>
        <a:p>
          <a:endParaRPr lang="en-US"/>
        </a:p>
      </dgm:t>
    </dgm:pt>
    <dgm:pt modelId="{A8466593-B8BF-4D03-948B-5561AEB4E335}" type="pres">
      <dgm:prSet presAssocID="{7A4BBBF5-D1D4-433E-8635-FAFEF9178DF3}" presName="vert1" presStyleCnt="0"/>
      <dgm:spPr/>
    </dgm:pt>
    <dgm:pt modelId="{7E1B06A4-EC69-40F3-A82E-60A0C066F43A}" type="pres">
      <dgm:prSet presAssocID="{1B2C42F7-C370-4470-B470-53D3EEB1B2AA}" presName="thickLine" presStyleLbl="alignNode1" presStyleIdx="10" presStyleCnt="11"/>
      <dgm:spPr/>
    </dgm:pt>
    <dgm:pt modelId="{CF37B6E2-8551-43A0-809B-69F6F2ED70D9}" type="pres">
      <dgm:prSet presAssocID="{1B2C42F7-C370-4470-B470-53D3EEB1B2AA}" presName="horz1" presStyleCnt="0"/>
      <dgm:spPr/>
    </dgm:pt>
    <dgm:pt modelId="{29CAB091-15AE-4DEB-8AEC-9EA327793054}" type="pres">
      <dgm:prSet presAssocID="{1B2C42F7-C370-4470-B470-53D3EEB1B2AA}" presName="tx1" presStyleLbl="revTx" presStyleIdx="10" presStyleCnt="11"/>
      <dgm:spPr/>
      <dgm:t>
        <a:bodyPr/>
        <a:lstStyle/>
        <a:p>
          <a:endParaRPr lang="en-US"/>
        </a:p>
      </dgm:t>
    </dgm:pt>
    <dgm:pt modelId="{A2D586CB-A7CF-4854-9751-854B8513314D}" type="pres">
      <dgm:prSet presAssocID="{1B2C42F7-C370-4470-B470-53D3EEB1B2AA}" presName="vert1" presStyleCnt="0"/>
      <dgm:spPr/>
    </dgm:pt>
  </dgm:ptLst>
  <dgm:cxnLst>
    <dgm:cxn modelId="{FC1A1A5E-7FFE-44D7-8D38-351DE5301651}" type="presOf" srcId="{BD914F1A-EB40-4CDE-BF34-4B4228621CA1}" destId="{090BB38D-6CA6-44B7-80AE-4C663011F334}" srcOrd="0" destOrd="0" presId="urn:microsoft.com/office/officeart/2008/layout/LinedList"/>
    <dgm:cxn modelId="{C539994B-106F-48F7-8BAA-984224C74313}" type="presOf" srcId="{230208C1-406B-412B-AF07-B14F6E2926E8}" destId="{D4350D1D-6D23-46B4-96F4-FC901CEB59E5}" srcOrd="0" destOrd="0" presId="urn:microsoft.com/office/officeart/2008/layout/LinedList"/>
    <dgm:cxn modelId="{48F1455E-9020-4260-867E-F3C4F08FA19D}" type="presOf" srcId="{7423C05E-68E7-4507-820E-2E0B19E1AC76}" destId="{656CDF55-D17A-403A-A7E5-1B615F7AAC86}" srcOrd="0" destOrd="0" presId="urn:microsoft.com/office/officeart/2008/layout/LinedList"/>
    <dgm:cxn modelId="{BA592E6E-AD26-42D9-81BB-DC6EEACD39CA}" srcId="{BD914F1A-EB40-4CDE-BF34-4B4228621CA1}" destId="{1B2C42F7-C370-4470-B470-53D3EEB1B2AA}" srcOrd="10" destOrd="0" parTransId="{9863A96D-435F-4AE0-9F87-F06F6C877D4C}" sibTransId="{2851B8E7-A044-4ADA-8732-26E0F534946C}"/>
    <dgm:cxn modelId="{630C37AE-EA5C-410E-9755-15FE0F95C3E4}" srcId="{BD914F1A-EB40-4CDE-BF34-4B4228621CA1}" destId="{C840BEE0-C6E1-43DD-85C6-6E067BF252B6}" srcOrd="8" destOrd="0" parTransId="{4D77CCE4-3DB2-48D3-9EA7-1F075F035BDF}" sibTransId="{DBE12018-9DB6-4145-93F8-E0CF4F147916}"/>
    <dgm:cxn modelId="{8D65ED0F-8203-4231-944C-26526C3C58BB}" type="presOf" srcId="{1B2C42F7-C370-4470-B470-53D3EEB1B2AA}" destId="{29CAB091-15AE-4DEB-8AEC-9EA327793054}" srcOrd="0" destOrd="0" presId="urn:microsoft.com/office/officeart/2008/layout/LinedList"/>
    <dgm:cxn modelId="{75375890-501C-4126-A502-DF264BE722A8}" type="presOf" srcId="{7A4BBBF5-D1D4-433E-8635-FAFEF9178DF3}" destId="{2A00EBD6-809B-444D-AD48-54C1A639B5A8}" srcOrd="0" destOrd="0" presId="urn:microsoft.com/office/officeart/2008/layout/LinedList"/>
    <dgm:cxn modelId="{4A18DE17-94C3-4D18-9F30-C41C564E2019}" type="presOf" srcId="{9E1BB3C5-0373-49D1-B7A6-A7A798EDE762}" destId="{E610B22E-972C-4C4F-A2CC-F8127C027B55}" srcOrd="0" destOrd="0" presId="urn:microsoft.com/office/officeart/2008/layout/LinedList"/>
    <dgm:cxn modelId="{A38037AD-2BF8-4E43-BE00-667CC07E9DA0}" srcId="{BD914F1A-EB40-4CDE-BF34-4B4228621CA1}" destId="{E29C8E65-206D-4B32-8C9E-3C392D4F2942}" srcOrd="1" destOrd="0" parTransId="{4FAFAAC1-043E-4DA7-B549-A77FB28BBBD8}" sibTransId="{E0E88F7B-724E-494E-8DEF-DA00EB929050}"/>
    <dgm:cxn modelId="{246B32DD-E0C8-4DB7-8D2B-82175EFEFFDB}" srcId="{BD914F1A-EB40-4CDE-BF34-4B4228621CA1}" destId="{2FEC9810-D3ED-4C9D-AAAF-46B461631C59}" srcOrd="5" destOrd="0" parTransId="{5E890888-7F12-4159-89FF-C402EC009119}" sibTransId="{B9262199-B04E-4AD0-BE3B-DE4EC457E03C}"/>
    <dgm:cxn modelId="{67A33DF0-C3D8-4635-AD0A-704E9454855B}" srcId="{BD914F1A-EB40-4CDE-BF34-4B4228621CA1}" destId="{3788AA6E-AC99-4FD2-A75C-1F1C181F00F5}" srcOrd="6" destOrd="0" parTransId="{684CC3AD-357A-4441-B1AE-648DAF4A7CA6}" sibTransId="{9DB6D1D8-29BB-4BD2-BBB9-8435C039939E}"/>
    <dgm:cxn modelId="{14A766ED-D913-4554-B002-D9F537BDB3EB}" type="presOf" srcId="{3788AA6E-AC99-4FD2-A75C-1F1C181F00F5}" destId="{86A1BFC3-26B3-4D15-B439-83CE244E533E}" srcOrd="0" destOrd="0" presId="urn:microsoft.com/office/officeart/2008/layout/LinedList"/>
    <dgm:cxn modelId="{8E227702-6A2A-4201-8B40-30ED0B3EE165}" type="presOf" srcId="{2FEC9810-D3ED-4C9D-AAAF-46B461631C59}" destId="{3E398186-4415-4197-8522-180C365E58CB}" srcOrd="0" destOrd="0" presId="urn:microsoft.com/office/officeart/2008/layout/LinedList"/>
    <dgm:cxn modelId="{22BFF1C3-3B54-4605-908D-E3AD583A5014}" type="presOf" srcId="{C840BEE0-C6E1-43DD-85C6-6E067BF252B6}" destId="{27DD65BB-0589-4F45-AE55-8C4C7FB8F240}" srcOrd="0" destOrd="0" presId="urn:microsoft.com/office/officeart/2008/layout/LinedList"/>
    <dgm:cxn modelId="{48F2E4F8-27AD-4A13-A29D-DA86D5829602}" srcId="{BD914F1A-EB40-4CDE-BF34-4B4228621CA1}" destId="{9E1BB3C5-0373-49D1-B7A6-A7A798EDE762}" srcOrd="7" destOrd="0" parTransId="{1AAEC5AE-1279-410A-A115-F9BC3894A652}" sibTransId="{DCA79FFC-3403-485F-8EB1-DC1634E70FD2}"/>
    <dgm:cxn modelId="{8D058E9E-F7E0-4E27-A993-2C1A32B26A8D}" type="presOf" srcId="{DEECB5AD-80A9-409C-A134-2C0BAE93E975}" destId="{BEAE85C3-04FC-4175-ABF1-7F72AF991FEF}" srcOrd="0" destOrd="0" presId="urn:microsoft.com/office/officeart/2008/layout/LinedList"/>
    <dgm:cxn modelId="{D4690FD0-B0CA-4113-AF49-6D72E8A50BAC}" srcId="{BD914F1A-EB40-4CDE-BF34-4B4228621CA1}" destId="{DEECB5AD-80A9-409C-A134-2C0BAE93E975}" srcOrd="2" destOrd="0" parTransId="{9B0BD374-7F81-4DF4-BC89-FBC3A353F827}" sibTransId="{0E8303DA-B7BD-40F6-B0B4-5BADB6111CF6}"/>
    <dgm:cxn modelId="{DD4D9FB7-18ED-4CDE-9DB0-4585AA68BEA7}" srcId="{BD914F1A-EB40-4CDE-BF34-4B4228621CA1}" destId="{CFCC1AD8-F2AD-4673-988D-033D1F453B3A}" srcOrd="4" destOrd="0" parTransId="{8105464E-CD20-4AE0-921E-5F196149068B}" sibTransId="{FCFC13BA-A491-4E91-8A29-BCAB5B8B6800}"/>
    <dgm:cxn modelId="{DDEE7E3A-F502-4777-B1DA-A05C900E11AC}" type="presOf" srcId="{CFCC1AD8-F2AD-4673-988D-033D1F453B3A}" destId="{5BE530E1-A901-4624-B942-5F5258082874}" srcOrd="0" destOrd="0" presId="urn:microsoft.com/office/officeart/2008/layout/LinedList"/>
    <dgm:cxn modelId="{3F0A5836-5D20-4404-A37F-92B5DF695CA6}" srcId="{BD914F1A-EB40-4CDE-BF34-4B4228621CA1}" destId="{230208C1-406B-412B-AF07-B14F6E2926E8}" srcOrd="0" destOrd="0" parTransId="{E8721387-88A0-434B-9E9A-939C9938704B}" sibTransId="{4B1EF2A2-832A-4A9E-8C2D-12D7DFC19021}"/>
    <dgm:cxn modelId="{35442D6C-E9C7-43E0-BFBF-B7315A576BC2}" type="presOf" srcId="{E29C8E65-206D-4B32-8C9E-3C392D4F2942}" destId="{EF8FFDF4-BE75-4773-8A70-30D79EA6B7EF}" srcOrd="0" destOrd="0" presId="urn:microsoft.com/office/officeart/2008/layout/LinedList"/>
    <dgm:cxn modelId="{697451E5-040B-42C5-8CDD-A7E73C9C303B}" srcId="{BD914F1A-EB40-4CDE-BF34-4B4228621CA1}" destId="{7423C05E-68E7-4507-820E-2E0B19E1AC76}" srcOrd="3" destOrd="0" parTransId="{8D6A1FEB-D069-4872-9DE0-BD3AC1780B30}" sibTransId="{43BCF38B-E7E1-448D-9A3D-437459FAC25A}"/>
    <dgm:cxn modelId="{AC17F550-F4DC-47E3-9F21-F3E141D29639}" srcId="{BD914F1A-EB40-4CDE-BF34-4B4228621CA1}" destId="{7A4BBBF5-D1D4-433E-8635-FAFEF9178DF3}" srcOrd="9" destOrd="0" parTransId="{41B99B69-5118-4D71-BEDD-3034FB737D5F}" sibTransId="{0413979C-B830-47B9-88B2-11CF1EB58317}"/>
    <dgm:cxn modelId="{FC43984F-9E0A-4479-B7C7-37C84F7A3917}" type="presParOf" srcId="{090BB38D-6CA6-44B7-80AE-4C663011F334}" destId="{B20FD57B-9E64-4480-AE80-CC2FFBD01E6C}" srcOrd="0" destOrd="0" presId="urn:microsoft.com/office/officeart/2008/layout/LinedList"/>
    <dgm:cxn modelId="{04CD6709-F618-4750-AA55-1D3C3C34055C}" type="presParOf" srcId="{090BB38D-6CA6-44B7-80AE-4C663011F334}" destId="{8313E3D3-6E50-44EB-9EBA-1A18B924A6DB}" srcOrd="1" destOrd="0" presId="urn:microsoft.com/office/officeart/2008/layout/LinedList"/>
    <dgm:cxn modelId="{C1C05E36-6B26-4ECC-A8BB-7A399A03F437}" type="presParOf" srcId="{8313E3D3-6E50-44EB-9EBA-1A18B924A6DB}" destId="{D4350D1D-6D23-46B4-96F4-FC901CEB59E5}" srcOrd="0" destOrd="0" presId="urn:microsoft.com/office/officeart/2008/layout/LinedList"/>
    <dgm:cxn modelId="{3EDF2B94-F830-41D3-BF43-72EB22A539C2}" type="presParOf" srcId="{8313E3D3-6E50-44EB-9EBA-1A18B924A6DB}" destId="{A4B5DABE-A598-44C6-89E9-71CA447E03F1}" srcOrd="1" destOrd="0" presId="urn:microsoft.com/office/officeart/2008/layout/LinedList"/>
    <dgm:cxn modelId="{807AA9D2-0A54-40C8-815E-00A50A4E9C6C}" type="presParOf" srcId="{090BB38D-6CA6-44B7-80AE-4C663011F334}" destId="{8D02924A-BA5F-4354-B5B4-8BAFEB74B0B5}" srcOrd="2" destOrd="0" presId="urn:microsoft.com/office/officeart/2008/layout/LinedList"/>
    <dgm:cxn modelId="{427DFECA-4EE6-4728-8AAB-02A9697A7AD5}" type="presParOf" srcId="{090BB38D-6CA6-44B7-80AE-4C663011F334}" destId="{AA449BAD-E22C-465E-AFD4-DC139D4FBA4D}" srcOrd="3" destOrd="0" presId="urn:microsoft.com/office/officeart/2008/layout/LinedList"/>
    <dgm:cxn modelId="{95FE3EE7-1B1F-4500-A8AB-041F183D341E}" type="presParOf" srcId="{AA449BAD-E22C-465E-AFD4-DC139D4FBA4D}" destId="{EF8FFDF4-BE75-4773-8A70-30D79EA6B7EF}" srcOrd="0" destOrd="0" presId="urn:microsoft.com/office/officeart/2008/layout/LinedList"/>
    <dgm:cxn modelId="{8E01B029-888B-4172-8589-9C4B907B68DC}" type="presParOf" srcId="{AA449BAD-E22C-465E-AFD4-DC139D4FBA4D}" destId="{0F41C6BE-6A7E-48A3-B7A8-0976A66F7432}" srcOrd="1" destOrd="0" presId="urn:microsoft.com/office/officeart/2008/layout/LinedList"/>
    <dgm:cxn modelId="{D03131B4-BAB6-4247-9BCC-6FD4D238A9F6}" type="presParOf" srcId="{090BB38D-6CA6-44B7-80AE-4C663011F334}" destId="{D72D46C0-404E-498C-BA03-507803DD28D7}" srcOrd="4" destOrd="0" presId="urn:microsoft.com/office/officeart/2008/layout/LinedList"/>
    <dgm:cxn modelId="{6A61B76D-4DD1-41F0-8F4E-57974455BD20}" type="presParOf" srcId="{090BB38D-6CA6-44B7-80AE-4C663011F334}" destId="{30D531FD-5A90-4B88-946E-6982D85AC13A}" srcOrd="5" destOrd="0" presId="urn:microsoft.com/office/officeart/2008/layout/LinedList"/>
    <dgm:cxn modelId="{1CB3DCEA-5581-4B4A-8B08-FBA50F9DBE58}" type="presParOf" srcId="{30D531FD-5A90-4B88-946E-6982D85AC13A}" destId="{BEAE85C3-04FC-4175-ABF1-7F72AF991FEF}" srcOrd="0" destOrd="0" presId="urn:microsoft.com/office/officeart/2008/layout/LinedList"/>
    <dgm:cxn modelId="{9811B82E-3C9F-4073-A295-83A0E72E6166}" type="presParOf" srcId="{30D531FD-5A90-4B88-946E-6982D85AC13A}" destId="{CFDF6690-BB85-49B9-B480-8F8C6F269C43}" srcOrd="1" destOrd="0" presId="urn:microsoft.com/office/officeart/2008/layout/LinedList"/>
    <dgm:cxn modelId="{EEDEC348-F4EF-419C-8025-DF6734F54F82}" type="presParOf" srcId="{090BB38D-6CA6-44B7-80AE-4C663011F334}" destId="{3AAEF112-24B9-440B-86D2-EB194836DC05}" srcOrd="6" destOrd="0" presId="urn:microsoft.com/office/officeart/2008/layout/LinedList"/>
    <dgm:cxn modelId="{9F75D36E-EBBC-4F4F-AAE3-8772F8D248E5}" type="presParOf" srcId="{090BB38D-6CA6-44B7-80AE-4C663011F334}" destId="{427380B0-5F4C-4754-B527-C5CF98A48C8F}" srcOrd="7" destOrd="0" presId="urn:microsoft.com/office/officeart/2008/layout/LinedList"/>
    <dgm:cxn modelId="{7CBB3885-8777-47F3-AE0C-F4A3CCBFAD13}" type="presParOf" srcId="{427380B0-5F4C-4754-B527-C5CF98A48C8F}" destId="{656CDF55-D17A-403A-A7E5-1B615F7AAC86}" srcOrd="0" destOrd="0" presId="urn:microsoft.com/office/officeart/2008/layout/LinedList"/>
    <dgm:cxn modelId="{761946F5-D5F5-4E18-A231-2EC1DCA57B1B}" type="presParOf" srcId="{427380B0-5F4C-4754-B527-C5CF98A48C8F}" destId="{D93C9A92-1CAE-4234-A444-EF8ADCA7CD08}" srcOrd="1" destOrd="0" presId="urn:microsoft.com/office/officeart/2008/layout/LinedList"/>
    <dgm:cxn modelId="{5D043993-F2D0-48C7-A6BB-5B3EB11DB2CD}" type="presParOf" srcId="{090BB38D-6CA6-44B7-80AE-4C663011F334}" destId="{5EA5FEBC-C3CD-4EED-A374-5402D22536AD}" srcOrd="8" destOrd="0" presId="urn:microsoft.com/office/officeart/2008/layout/LinedList"/>
    <dgm:cxn modelId="{53F1DAB4-428E-4BC2-8DCA-B4E8390A628C}" type="presParOf" srcId="{090BB38D-6CA6-44B7-80AE-4C663011F334}" destId="{83F02E37-5893-4879-A177-018EEC251359}" srcOrd="9" destOrd="0" presId="urn:microsoft.com/office/officeart/2008/layout/LinedList"/>
    <dgm:cxn modelId="{BF88222E-DF5D-4FDD-B715-8B67195978AD}" type="presParOf" srcId="{83F02E37-5893-4879-A177-018EEC251359}" destId="{5BE530E1-A901-4624-B942-5F5258082874}" srcOrd="0" destOrd="0" presId="urn:microsoft.com/office/officeart/2008/layout/LinedList"/>
    <dgm:cxn modelId="{182BD902-01FE-4D2B-8E23-7B564F53D8D1}" type="presParOf" srcId="{83F02E37-5893-4879-A177-018EEC251359}" destId="{6A5D8FAF-F0E0-4D6E-9335-5647FDA53414}" srcOrd="1" destOrd="0" presId="urn:microsoft.com/office/officeart/2008/layout/LinedList"/>
    <dgm:cxn modelId="{F0147287-CCAF-4E93-AEE4-6A6463A89BD1}" type="presParOf" srcId="{090BB38D-6CA6-44B7-80AE-4C663011F334}" destId="{F5528B90-9B00-40D6-951F-1C73B30E32F1}" srcOrd="10" destOrd="0" presId="urn:microsoft.com/office/officeart/2008/layout/LinedList"/>
    <dgm:cxn modelId="{8A2D3D70-B639-4F7F-AC97-708C6A268C36}" type="presParOf" srcId="{090BB38D-6CA6-44B7-80AE-4C663011F334}" destId="{BD53004C-5FCF-4E59-ABE2-85C8F705ED69}" srcOrd="11" destOrd="0" presId="urn:microsoft.com/office/officeart/2008/layout/LinedList"/>
    <dgm:cxn modelId="{2425803F-AF65-437C-9EFA-F1DD3E53F6ED}" type="presParOf" srcId="{BD53004C-5FCF-4E59-ABE2-85C8F705ED69}" destId="{3E398186-4415-4197-8522-180C365E58CB}" srcOrd="0" destOrd="0" presId="urn:microsoft.com/office/officeart/2008/layout/LinedList"/>
    <dgm:cxn modelId="{6CD4B884-B897-4833-94B2-CA95C914B552}" type="presParOf" srcId="{BD53004C-5FCF-4E59-ABE2-85C8F705ED69}" destId="{71DBEB20-4A3A-43D7-8ABC-903227692A65}" srcOrd="1" destOrd="0" presId="urn:microsoft.com/office/officeart/2008/layout/LinedList"/>
    <dgm:cxn modelId="{F8598F94-F944-4810-8C26-F2B96AD25F75}" type="presParOf" srcId="{090BB38D-6CA6-44B7-80AE-4C663011F334}" destId="{86E531E1-A3EE-44A8-AC02-3EB68895E56E}" srcOrd="12" destOrd="0" presId="urn:microsoft.com/office/officeart/2008/layout/LinedList"/>
    <dgm:cxn modelId="{16CD29E0-358D-44C7-AE61-B06237D423D5}" type="presParOf" srcId="{090BB38D-6CA6-44B7-80AE-4C663011F334}" destId="{74372943-B991-4677-9692-0256DA5B2F06}" srcOrd="13" destOrd="0" presId="urn:microsoft.com/office/officeart/2008/layout/LinedList"/>
    <dgm:cxn modelId="{10BF80FA-4F9A-4D61-8DF4-E66943DDC967}" type="presParOf" srcId="{74372943-B991-4677-9692-0256DA5B2F06}" destId="{86A1BFC3-26B3-4D15-B439-83CE244E533E}" srcOrd="0" destOrd="0" presId="urn:microsoft.com/office/officeart/2008/layout/LinedList"/>
    <dgm:cxn modelId="{3B7E669E-825F-4ECD-A42A-E99C847E2B57}" type="presParOf" srcId="{74372943-B991-4677-9692-0256DA5B2F06}" destId="{FBCAA0B7-340E-460E-BA84-E6FF1331F0DA}" srcOrd="1" destOrd="0" presId="urn:microsoft.com/office/officeart/2008/layout/LinedList"/>
    <dgm:cxn modelId="{10F9E799-4694-4E37-879D-E99FDEDA6A91}" type="presParOf" srcId="{090BB38D-6CA6-44B7-80AE-4C663011F334}" destId="{F7075398-9D88-42F2-819E-26790D02657B}" srcOrd="14" destOrd="0" presId="urn:microsoft.com/office/officeart/2008/layout/LinedList"/>
    <dgm:cxn modelId="{5D4F944C-4CE2-49EC-8130-0C2F99FDF19E}" type="presParOf" srcId="{090BB38D-6CA6-44B7-80AE-4C663011F334}" destId="{FD041889-41C3-4BBD-98AB-4C0223B48A62}" srcOrd="15" destOrd="0" presId="urn:microsoft.com/office/officeart/2008/layout/LinedList"/>
    <dgm:cxn modelId="{171D8FBD-CE66-435A-ACB8-59C4E1962D23}" type="presParOf" srcId="{FD041889-41C3-4BBD-98AB-4C0223B48A62}" destId="{E610B22E-972C-4C4F-A2CC-F8127C027B55}" srcOrd="0" destOrd="0" presId="urn:microsoft.com/office/officeart/2008/layout/LinedList"/>
    <dgm:cxn modelId="{8D74B68D-66C5-4976-8691-45D8338CE736}" type="presParOf" srcId="{FD041889-41C3-4BBD-98AB-4C0223B48A62}" destId="{9A550CD9-87D6-4617-846E-ABC419B4393D}" srcOrd="1" destOrd="0" presId="urn:microsoft.com/office/officeart/2008/layout/LinedList"/>
    <dgm:cxn modelId="{B2D72649-55FF-4F3C-9519-CBC866E37B85}" type="presParOf" srcId="{090BB38D-6CA6-44B7-80AE-4C663011F334}" destId="{9343E397-FEBF-4214-9BE2-E53A25407967}" srcOrd="16" destOrd="0" presId="urn:microsoft.com/office/officeart/2008/layout/LinedList"/>
    <dgm:cxn modelId="{44AA929B-2B0D-4D69-88E6-A59B727254DA}" type="presParOf" srcId="{090BB38D-6CA6-44B7-80AE-4C663011F334}" destId="{062200FF-0752-4442-8B01-7DCAC83327ED}" srcOrd="17" destOrd="0" presId="urn:microsoft.com/office/officeart/2008/layout/LinedList"/>
    <dgm:cxn modelId="{EEBABD99-BAB6-4A21-AD60-F3787B686DF2}" type="presParOf" srcId="{062200FF-0752-4442-8B01-7DCAC83327ED}" destId="{27DD65BB-0589-4F45-AE55-8C4C7FB8F240}" srcOrd="0" destOrd="0" presId="urn:microsoft.com/office/officeart/2008/layout/LinedList"/>
    <dgm:cxn modelId="{81FE750E-7AAB-4C77-8B8A-922A2832D43C}" type="presParOf" srcId="{062200FF-0752-4442-8B01-7DCAC83327ED}" destId="{37EF2B86-9F7B-45D5-A439-5A4A91AFBF38}" srcOrd="1" destOrd="0" presId="urn:microsoft.com/office/officeart/2008/layout/LinedList"/>
    <dgm:cxn modelId="{C3FF0B4D-BC2B-4769-BBC3-3FA4130297CE}" type="presParOf" srcId="{090BB38D-6CA6-44B7-80AE-4C663011F334}" destId="{8C7318B6-A02B-4049-A85A-3F0E9947DFB3}" srcOrd="18" destOrd="0" presId="urn:microsoft.com/office/officeart/2008/layout/LinedList"/>
    <dgm:cxn modelId="{6D3878F6-FCE2-4A75-B4D4-9A8BE7C36604}" type="presParOf" srcId="{090BB38D-6CA6-44B7-80AE-4C663011F334}" destId="{C97D1C9C-4FBC-4098-8252-979EBC9C62CB}" srcOrd="19" destOrd="0" presId="urn:microsoft.com/office/officeart/2008/layout/LinedList"/>
    <dgm:cxn modelId="{327CE06F-D837-4515-B5B4-91ECA2569F36}" type="presParOf" srcId="{C97D1C9C-4FBC-4098-8252-979EBC9C62CB}" destId="{2A00EBD6-809B-444D-AD48-54C1A639B5A8}" srcOrd="0" destOrd="0" presId="urn:microsoft.com/office/officeart/2008/layout/LinedList"/>
    <dgm:cxn modelId="{F810B1A4-6F02-4CB6-A7CD-AD88E0EC77F3}" type="presParOf" srcId="{C97D1C9C-4FBC-4098-8252-979EBC9C62CB}" destId="{A8466593-B8BF-4D03-948B-5561AEB4E335}" srcOrd="1" destOrd="0" presId="urn:microsoft.com/office/officeart/2008/layout/LinedList"/>
    <dgm:cxn modelId="{814C9807-4D99-47A3-B2F9-6D8AC12200B0}" type="presParOf" srcId="{090BB38D-6CA6-44B7-80AE-4C663011F334}" destId="{7E1B06A4-EC69-40F3-A82E-60A0C066F43A}" srcOrd="20" destOrd="0" presId="urn:microsoft.com/office/officeart/2008/layout/LinedList"/>
    <dgm:cxn modelId="{2129F863-2D10-46B0-82C7-5CE1E052C8E5}" type="presParOf" srcId="{090BB38D-6CA6-44B7-80AE-4C663011F334}" destId="{CF37B6E2-8551-43A0-809B-69F6F2ED70D9}" srcOrd="21" destOrd="0" presId="urn:microsoft.com/office/officeart/2008/layout/LinedList"/>
    <dgm:cxn modelId="{559B93A1-A2AA-4FF5-A4C5-1A5A49A98B4D}" type="presParOf" srcId="{CF37B6E2-8551-43A0-809B-69F6F2ED70D9}" destId="{29CAB091-15AE-4DEB-8AEC-9EA327793054}" srcOrd="0" destOrd="0" presId="urn:microsoft.com/office/officeart/2008/layout/LinedList"/>
    <dgm:cxn modelId="{F2057646-8051-427A-B4D5-2816ED8BDC07}" type="presParOf" srcId="{CF37B6E2-8551-43A0-809B-69F6F2ED70D9}" destId="{A2D586CB-A7CF-4854-9751-854B8513314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FD57B-9E64-4480-AE80-CC2FFBD01E6C}">
      <dsp:nvSpPr>
        <dsp:cNvPr id="0" name=""/>
        <dsp:cNvSpPr/>
      </dsp:nvSpPr>
      <dsp:spPr>
        <a:xfrm>
          <a:off x="0" y="208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50D1D-6D23-46B4-96F4-FC901CEB59E5}">
      <dsp:nvSpPr>
        <dsp:cNvPr id="0" name=""/>
        <dsp:cNvSpPr/>
      </dsp:nvSpPr>
      <dsp:spPr>
        <a:xfrm>
          <a:off x="0" y="2083"/>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DOT HAZWASTE regulations training</a:t>
          </a:r>
          <a:endParaRPr lang="en-US" sz="1700" kern="1200" dirty="0"/>
        </a:p>
      </dsp:txBody>
      <dsp:txXfrm>
        <a:off x="0" y="2083"/>
        <a:ext cx="8229600" cy="387548"/>
      </dsp:txXfrm>
    </dsp:sp>
    <dsp:sp modelId="{8D02924A-BA5F-4354-B5B4-8BAFEB74B0B5}">
      <dsp:nvSpPr>
        <dsp:cNvPr id="0" name=""/>
        <dsp:cNvSpPr/>
      </dsp:nvSpPr>
      <dsp:spPr>
        <a:xfrm>
          <a:off x="0" y="38963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8FFDF4-BE75-4773-8A70-30D79EA6B7EF}">
      <dsp:nvSpPr>
        <dsp:cNvPr id="0" name=""/>
        <dsp:cNvSpPr/>
      </dsp:nvSpPr>
      <dsp:spPr>
        <a:xfrm>
          <a:off x="0" y="389632"/>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Incident Command training</a:t>
          </a:r>
          <a:endParaRPr lang="en-US" sz="1700" kern="1200"/>
        </a:p>
      </dsp:txBody>
      <dsp:txXfrm>
        <a:off x="0" y="389632"/>
        <a:ext cx="8229600" cy="387548"/>
      </dsp:txXfrm>
    </dsp:sp>
    <dsp:sp modelId="{D72D46C0-404E-498C-BA03-507803DD28D7}">
      <dsp:nvSpPr>
        <dsp:cNvPr id="0" name=""/>
        <dsp:cNvSpPr/>
      </dsp:nvSpPr>
      <dsp:spPr>
        <a:xfrm>
          <a:off x="0" y="77718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E85C3-04FC-4175-ABF1-7F72AF991FEF}">
      <dsp:nvSpPr>
        <dsp:cNvPr id="0" name=""/>
        <dsp:cNvSpPr/>
      </dsp:nvSpPr>
      <dsp:spPr>
        <a:xfrm>
          <a:off x="0" y="777180"/>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Develop and Update Emergency Plans</a:t>
          </a:r>
          <a:endParaRPr lang="en-US" sz="1700" kern="1200"/>
        </a:p>
      </dsp:txBody>
      <dsp:txXfrm>
        <a:off x="0" y="777180"/>
        <a:ext cx="8229600" cy="387548"/>
      </dsp:txXfrm>
    </dsp:sp>
    <dsp:sp modelId="{3AAEF112-24B9-440B-86D2-EB194836DC05}">
      <dsp:nvSpPr>
        <dsp:cNvPr id="0" name=""/>
        <dsp:cNvSpPr/>
      </dsp:nvSpPr>
      <dsp:spPr>
        <a:xfrm>
          <a:off x="0" y="1164728"/>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6CDF55-D17A-403A-A7E5-1B615F7AAC86}">
      <dsp:nvSpPr>
        <dsp:cNvPr id="0" name=""/>
        <dsp:cNvSpPr/>
      </dsp:nvSpPr>
      <dsp:spPr>
        <a:xfrm>
          <a:off x="0" y="1164728"/>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Table top exercises</a:t>
          </a:r>
          <a:endParaRPr lang="en-US" sz="1700" kern="1200"/>
        </a:p>
      </dsp:txBody>
      <dsp:txXfrm>
        <a:off x="0" y="1164728"/>
        <a:ext cx="8229600" cy="387548"/>
      </dsp:txXfrm>
    </dsp:sp>
    <dsp:sp modelId="{5EA5FEBC-C3CD-4EED-A374-5402D22536AD}">
      <dsp:nvSpPr>
        <dsp:cNvPr id="0" name=""/>
        <dsp:cNvSpPr/>
      </dsp:nvSpPr>
      <dsp:spPr>
        <a:xfrm>
          <a:off x="0" y="155227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530E1-A901-4624-B942-5F5258082874}">
      <dsp:nvSpPr>
        <dsp:cNvPr id="0" name=""/>
        <dsp:cNvSpPr/>
      </dsp:nvSpPr>
      <dsp:spPr>
        <a:xfrm>
          <a:off x="0" y="1552277"/>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Hazmat Awareness and Operational Training</a:t>
          </a:r>
          <a:endParaRPr lang="en-US" sz="1700" kern="1200"/>
        </a:p>
      </dsp:txBody>
      <dsp:txXfrm>
        <a:off x="0" y="1552277"/>
        <a:ext cx="8229600" cy="387548"/>
      </dsp:txXfrm>
    </dsp:sp>
    <dsp:sp modelId="{F5528B90-9B00-40D6-951F-1C73B30E32F1}">
      <dsp:nvSpPr>
        <dsp:cNvPr id="0" name=""/>
        <dsp:cNvSpPr/>
      </dsp:nvSpPr>
      <dsp:spPr>
        <a:xfrm>
          <a:off x="0" y="193982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98186-4415-4197-8522-180C365E58CB}">
      <dsp:nvSpPr>
        <dsp:cNvPr id="0" name=""/>
        <dsp:cNvSpPr/>
      </dsp:nvSpPr>
      <dsp:spPr>
        <a:xfrm>
          <a:off x="0" y="1939825"/>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Commodity Flow Studies</a:t>
          </a:r>
          <a:endParaRPr lang="en-US" sz="1700" kern="1200"/>
        </a:p>
      </dsp:txBody>
      <dsp:txXfrm>
        <a:off x="0" y="1939825"/>
        <a:ext cx="8229600" cy="387548"/>
      </dsp:txXfrm>
    </dsp:sp>
    <dsp:sp modelId="{86E531E1-A3EE-44A8-AC02-3EB68895E56E}">
      <dsp:nvSpPr>
        <dsp:cNvPr id="0" name=""/>
        <dsp:cNvSpPr/>
      </dsp:nvSpPr>
      <dsp:spPr>
        <a:xfrm>
          <a:off x="0" y="232737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1BFC3-26B3-4D15-B439-83CE244E533E}">
      <dsp:nvSpPr>
        <dsp:cNvPr id="0" name=""/>
        <dsp:cNvSpPr/>
      </dsp:nvSpPr>
      <dsp:spPr>
        <a:xfrm>
          <a:off x="0" y="2327374"/>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Improvement of local pipeline emergency response capabilities</a:t>
          </a:r>
          <a:endParaRPr lang="en-US" sz="1700" kern="1200"/>
        </a:p>
      </dsp:txBody>
      <dsp:txXfrm>
        <a:off x="0" y="2327374"/>
        <a:ext cx="8229600" cy="387548"/>
      </dsp:txXfrm>
    </dsp:sp>
    <dsp:sp modelId="{F7075398-9D88-42F2-819E-26790D02657B}">
      <dsp:nvSpPr>
        <dsp:cNvPr id="0" name=""/>
        <dsp:cNvSpPr/>
      </dsp:nvSpPr>
      <dsp:spPr>
        <a:xfrm>
          <a:off x="0" y="271492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0B22E-972C-4C4F-A2CC-F8127C027B55}">
      <dsp:nvSpPr>
        <dsp:cNvPr id="0" name=""/>
        <dsp:cNvSpPr/>
      </dsp:nvSpPr>
      <dsp:spPr>
        <a:xfrm>
          <a:off x="0" y="2714922"/>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Improvement of safe digging  or damage prevention programs</a:t>
          </a:r>
          <a:endParaRPr lang="en-US" sz="1700" kern="1200"/>
        </a:p>
      </dsp:txBody>
      <dsp:txXfrm>
        <a:off x="0" y="2714922"/>
        <a:ext cx="8229600" cy="387548"/>
      </dsp:txXfrm>
    </dsp:sp>
    <dsp:sp modelId="{9343E397-FEBF-4214-9BE2-E53A25407967}">
      <dsp:nvSpPr>
        <dsp:cNvPr id="0" name=""/>
        <dsp:cNvSpPr/>
      </dsp:nvSpPr>
      <dsp:spPr>
        <a:xfrm>
          <a:off x="0" y="310247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D65BB-0589-4F45-AE55-8C4C7FB8F240}">
      <dsp:nvSpPr>
        <dsp:cNvPr id="0" name=""/>
        <dsp:cNvSpPr/>
      </dsp:nvSpPr>
      <dsp:spPr>
        <a:xfrm>
          <a:off x="0" y="3102471"/>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Development of pipeline safety information resources</a:t>
          </a:r>
          <a:endParaRPr lang="en-US" sz="1700" kern="1200"/>
        </a:p>
      </dsp:txBody>
      <dsp:txXfrm>
        <a:off x="0" y="3102471"/>
        <a:ext cx="8229600" cy="387548"/>
      </dsp:txXfrm>
    </dsp:sp>
    <dsp:sp modelId="{8C7318B6-A02B-4049-A85A-3F0E9947DFB3}">
      <dsp:nvSpPr>
        <dsp:cNvPr id="0" name=""/>
        <dsp:cNvSpPr/>
      </dsp:nvSpPr>
      <dsp:spPr>
        <a:xfrm>
          <a:off x="0" y="349001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0EBD6-809B-444D-AD48-54C1A639B5A8}">
      <dsp:nvSpPr>
        <dsp:cNvPr id="0" name=""/>
        <dsp:cNvSpPr/>
      </dsp:nvSpPr>
      <dsp:spPr>
        <a:xfrm>
          <a:off x="0" y="3490019"/>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Implementation of local land use practices that enhance pipeline safety</a:t>
          </a:r>
          <a:endParaRPr lang="en-US" sz="1700" kern="1200"/>
        </a:p>
      </dsp:txBody>
      <dsp:txXfrm>
        <a:off x="0" y="3490019"/>
        <a:ext cx="8229600" cy="387548"/>
      </dsp:txXfrm>
    </dsp:sp>
    <dsp:sp modelId="{7E1B06A4-EC69-40F3-A82E-60A0C066F43A}">
      <dsp:nvSpPr>
        <dsp:cNvPr id="0" name=""/>
        <dsp:cNvSpPr/>
      </dsp:nvSpPr>
      <dsp:spPr>
        <a:xfrm>
          <a:off x="0" y="387756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AB091-15AE-4DEB-8AEC-9EA327793054}">
      <dsp:nvSpPr>
        <dsp:cNvPr id="0" name=""/>
        <dsp:cNvSpPr/>
      </dsp:nvSpPr>
      <dsp:spPr>
        <a:xfrm>
          <a:off x="0" y="3877567"/>
          <a:ext cx="8229600" cy="38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Community and pipeline awareness campaigns </a:t>
          </a:r>
          <a:endParaRPr lang="en-US" sz="1700" kern="1200"/>
        </a:p>
      </dsp:txBody>
      <dsp:txXfrm>
        <a:off x="0" y="3877567"/>
        <a:ext cx="8229600" cy="38754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67" cy="464503"/>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sz="quarter" idx="1"/>
          </p:nvPr>
        </p:nvSpPr>
        <p:spPr>
          <a:xfrm>
            <a:off x="3971456" y="0"/>
            <a:ext cx="3037366" cy="464503"/>
          </a:xfrm>
          <a:prstGeom prst="rect">
            <a:avLst/>
          </a:prstGeom>
        </p:spPr>
        <p:txBody>
          <a:bodyPr vert="horz" lIns="91129" tIns="45565" rIns="91129" bIns="45565" rtlCol="0"/>
          <a:lstStyle>
            <a:lvl1pPr algn="r">
              <a:defRPr sz="1200"/>
            </a:lvl1pPr>
          </a:lstStyle>
          <a:p>
            <a:fld id="{8FD49619-54CC-4220-AB1D-4E5F15862E83}" type="datetimeFigureOut">
              <a:rPr lang="en-US" smtClean="0"/>
              <a:t>11/15/2016</a:t>
            </a:fld>
            <a:endParaRPr lang="en-US"/>
          </a:p>
        </p:txBody>
      </p:sp>
      <p:sp>
        <p:nvSpPr>
          <p:cNvPr id="4" name="Footer Placeholder 3"/>
          <p:cNvSpPr>
            <a:spLocks noGrp="1"/>
          </p:cNvSpPr>
          <p:nvPr>
            <p:ph type="ftr" sz="quarter" idx="2"/>
          </p:nvPr>
        </p:nvSpPr>
        <p:spPr>
          <a:xfrm>
            <a:off x="0" y="8830312"/>
            <a:ext cx="3037367" cy="464503"/>
          </a:xfrm>
          <a:prstGeom prst="rect">
            <a:avLst/>
          </a:prstGeom>
        </p:spPr>
        <p:txBody>
          <a:bodyPr vert="horz" lIns="91129" tIns="45565" rIns="91129" bIns="45565" rtlCol="0" anchor="b"/>
          <a:lstStyle>
            <a:lvl1pPr algn="l">
              <a:defRPr sz="1200"/>
            </a:lvl1pPr>
          </a:lstStyle>
          <a:p>
            <a:endParaRPr lang="en-US"/>
          </a:p>
        </p:txBody>
      </p:sp>
      <p:sp>
        <p:nvSpPr>
          <p:cNvPr id="5" name="Slide Number Placeholder 4"/>
          <p:cNvSpPr>
            <a:spLocks noGrp="1"/>
          </p:cNvSpPr>
          <p:nvPr>
            <p:ph type="sldNum" sz="quarter" idx="3"/>
          </p:nvPr>
        </p:nvSpPr>
        <p:spPr>
          <a:xfrm>
            <a:off x="3971456" y="8830312"/>
            <a:ext cx="3037366" cy="464503"/>
          </a:xfrm>
          <a:prstGeom prst="rect">
            <a:avLst/>
          </a:prstGeom>
        </p:spPr>
        <p:txBody>
          <a:bodyPr vert="horz" lIns="91129" tIns="45565" rIns="91129" bIns="45565" rtlCol="0" anchor="b"/>
          <a:lstStyle>
            <a:lvl1pPr algn="r">
              <a:defRPr sz="1200"/>
            </a:lvl1pPr>
          </a:lstStyle>
          <a:p>
            <a:fld id="{4163EE9F-E7B2-4BA7-8F1B-9031F1925569}" type="slidenum">
              <a:rPr lang="en-US" smtClean="0"/>
              <a:t>‹#›</a:t>
            </a:fld>
            <a:endParaRPr lang="en-US"/>
          </a:p>
        </p:txBody>
      </p:sp>
    </p:spTree>
    <p:extLst>
      <p:ext uri="{BB962C8B-B14F-4D97-AF65-F5344CB8AC3E}">
        <p14:creationId xmlns:p14="http://schemas.microsoft.com/office/powerpoint/2010/main" val="360762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B90E5BD8-FAD4-4F94-B65F-4A414A7EE3A2}" type="datetimeFigureOut">
              <a:rPr lang="en-US" smtClean="0"/>
              <a:t>11/15/2016</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26ED9841-F69A-4F8C-A170-4D48DB86067D}" type="slidenum">
              <a:rPr lang="en-US" smtClean="0"/>
              <a:t>‹#›</a:t>
            </a:fld>
            <a:endParaRPr lang="en-US"/>
          </a:p>
        </p:txBody>
      </p:sp>
    </p:spTree>
    <p:extLst>
      <p:ext uri="{BB962C8B-B14F-4D97-AF65-F5344CB8AC3E}">
        <p14:creationId xmlns:p14="http://schemas.microsoft.com/office/powerpoint/2010/main" val="353746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D9841-F69A-4F8C-A170-4D48DB86067D}" type="slidenum">
              <a:rPr lang="en-US" smtClean="0"/>
              <a:t>1</a:t>
            </a:fld>
            <a:endParaRPr lang="en-US"/>
          </a:p>
        </p:txBody>
      </p:sp>
    </p:spTree>
    <p:extLst>
      <p:ext uri="{BB962C8B-B14F-4D97-AF65-F5344CB8AC3E}">
        <p14:creationId xmlns:p14="http://schemas.microsoft.com/office/powerpoint/2010/main" val="79001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defTabSz="911291">
              <a:buFont typeface="Arial" panose="020B0604020202020204" pitchFamily="34" charset="0"/>
              <a:buChar char="•"/>
              <a:defRPr/>
            </a:pPr>
            <a:r>
              <a:rPr lang="en-US" dirty="0"/>
              <a:t>Our vision is to become the most innovative transportation safety organization in the world. </a:t>
            </a:r>
          </a:p>
          <a:p>
            <a:endParaRPr lang="en-US" dirty="0"/>
          </a:p>
        </p:txBody>
      </p:sp>
      <p:sp>
        <p:nvSpPr>
          <p:cNvPr id="4" name="Slide Number Placeholder 3"/>
          <p:cNvSpPr>
            <a:spLocks noGrp="1"/>
          </p:cNvSpPr>
          <p:nvPr>
            <p:ph type="sldNum" sz="quarter" idx="10"/>
          </p:nvPr>
        </p:nvSpPr>
        <p:spPr/>
        <p:txBody>
          <a:bodyPr/>
          <a:lstStyle/>
          <a:p>
            <a:fld id="{26ED9841-F69A-4F8C-A170-4D48DB86067D}" type="slidenum">
              <a:rPr lang="en-US" smtClean="0"/>
              <a:t>2</a:t>
            </a:fld>
            <a:endParaRPr lang="en-US"/>
          </a:p>
        </p:txBody>
      </p:sp>
    </p:spTree>
    <p:extLst>
      <p:ext uri="{BB962C8B-B14F-4D97-AF65-F5344CB8AC3E}">
        <p14:creationId xmlns:p14="http://schemas.microsoft.com/office/powerpoint/2010/main" val="278244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6ED9841-F69A-4F8C-A170-4D48DB86067D}" type="slidenum">
              <a:rPr lang="en-US" smtClean="0"/>
              <a:t>7</a:t>
            </a:fld>
            <a:endParaRPr lang="en-US"/>
          </a:p>
        </p:txBody>
      </p:sp>
    </p:spTree>
    <p:extLst>
      <p:ext uri="{BB962C8B-B14F-4D97-AF65-F5344CB8AC3E}">
        <p14:creationId xmlns:p14="http://schemas.microsoft.com/office/powerpoint/2010/main" val="386804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ED9841-F69A-4F8C-A170-4D48DB86067D}" type="slidenum">
              <a:rPr lang="en-US" smtClean="0"/>
              <a:t>8</a:t>
            </a:fld>
            <a:endParaRPr lang="en-US"/>
          </a:p>
        </p:txBody>
      </p:sp>
    </p:spTree>
    <p:extLst>
      <p:ext uri="{BB962C8B-B14F-4D97-AF65-F5344CB8AC3E}">
        <p14:creationId xmlns:p14="http://schemas.microsoft.com/office/powerpoint/2010/main" val="354175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ED9841-F69A-4F8C-A170-4D48DB86067D}" type="slidenum">
              <a:rPr lang="en-US" smtClean="0"/>
              <a:t>9</a:t>
            </a:fld>
            <a:endParaRPr lang="en-US"/>
          </a:p>
        </p:txBody>
      </p:sp>
    </p:spTree>
    <p:extLst>
      <p:ext uri="{BB962C8B-B14F-4D97-AF65-F5344CB8AC3E}">
        <p14:creationId xmlns:p14="http://schemas.microsoft.com/office/powerpoint/2010/main" val="354175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ED9841-F69A-4F8C-A170-4D48DB86067D}" type="slidenum">
              <a:rPr lang="en-US" smtClean="0"/>
              <a:t>10</a:t>
            </a:fld>
            <a:endParaRPr lang="en-US"/>
          </a:p>
        </p:txBody>
      </p:sp>
    </p:spTree>
    <p:extLst>
      <p:ext uri="{BB962C8B-B14F-4D97-AF65-F5344CB8AC3E}">
        <p14:creationId xmlns:p14="http://schemas.microsoft.com/office/powerpoint/2010/main" val="354175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ED9841-F69A-4F8C-A170-4D48DB86067D}" type="slidenum">
              <a:rPr lang="en-US" smtClean="0"/>
              <a:t>11</a:t>
            </a:fld>
            <a:endParaRPr lang="en-US"/>
          </a:p>
        </p:txBody>
      </p:sp>
    </p:spTree>
    <p:extLst>
      <p:ext uri="{BB962C8B-B14F-4D97-AF65-F5344CB8AC3E}">
        <p14:creationId xmlns:p14="http://schemas.microsoft.com/office/powerpoint/2010/main" val="3541755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ED9841-F69A-4F8C-A170-4D48DB86067D}" type="slidenum">
              <a:rPr lang="en-US" smtClean="0"/>
              <a:t>12</a:t>
            </a:fld>
            <a:endParaRPr lang="en-US"/>
          </a:p>
        </p:txBody>
      </p:sp>
    </p:spTree>
    <p:extLst>
      <p:ext uri="{BB962C8B-B14F-4D97-AF65-F5344CB8AC3E}">
        <p14:creationId xmlns:p14="http://schemas.microsoft.com/office/powerpoint/2010/main" val="354175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7772400" cy="10096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914400" y="2743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0E22750B-D714-4351-BDEB-C604DFE206E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838218751"/>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94A21C29-5AE4-4303-AC4D-E98854509EA0}"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3227005874"/>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44563"/>
            <a:ext cx="2057400" cy="5227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44563"/>
            <a:ext cx="6019800" cy="5227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A5DBF039-BA77-43B9-BB02-5AF685A3FB0A}"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003470554"/>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944563"/>
            <a:ext cx="8229600" cy="73183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2057400"/>
            <a:ext cx="8229600" cy="4114800"/>
          </a:xfrm>
        </p:spPr>
        <p:txBody>
          <a:bodyPr/>
          <a:lstStyle/>
          <a:p>
            <a:pPr lvl="0"/>
            <a:endParaRPr lang="en-US" noProof="0" dirty="0" smtClean="0"/>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E6F2FF4B-5D65-4A2D-AA93-336380785730}"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88491665"/>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31862" y="339725"/>
            <a:ext cx="7158036" cy="1412873"/>
          </a:xfrm>
          <a:prstGeom prst="rect">
            <a:avLst/>
          </a:prstGeom>
          <a:noFill/>
          <a:ln>
            <a:noFill/>
          </a:ln>
        </p:spPr>
        <p:txBody>
          <a:bodyPr lIns="91425" tIns="91425" rIns="91425" bIns="91425" anchor="t" anchorCtr="0"/>
          <a:lstStyle>
            <a:lvl1pPr algn="l" rtl="0">
              <a:lnSpc>
                <a:spcPct val="100000"/>
              </a:lnSpc>
              <a:spcBef>
                <a:spcPts val="0"/>
              </a:spcBef>
              <a:spcAft>
                <a:spcPts val="0"/>
              </a:spcAft>
              <a:defRPr sz="4000">
                <a:solidFill>
                  <a:schemeClr val="dk2"/>
                </a:solidFill>
                <a:latin typeface="Arial"/>
                <a:ea typeface="Arial"/>
                <a:cs typeface="Arial"/>
                <a:sym typeface="Arial"/>
              </a:defRPr>
            </a:lvl1pPr>
            <a:lvl2pPr algn="l" rtl="0">
              <a:lnSpc>
                <a:spcPct val="100000"/>
              </a:lnSpc>
              <a:spcBef>
                <a:spcPts val="0"/>
              </a:spcBef>
              <a:spcAft>
                <a:spcPts val="0"/>
              </a:spcAft>
              <a:defRPr sz="4000">
                <a:solidFill>
                  <a:schemeClr val="dk2"/>
                </a:solidFill>
                <a:latin typeface="Arial"/>
                <a:ea typeface="Arial"/>
                <a:cs typeface="Arial"/>
                <a:sym typeface="Arial"/>
              </a:defRPr>
            </a:lvl2pPr>
            <a:lvl3pPr algn="l" rtl="0">
              <a:lnSpc>
                <a:spcPct val="100000"/>
              </a:lnSpc>
              <a:spcBef>
                <a:spcPts val="0"/>
              </a:spcBef>
              <a:spcAft>
                <a:spcPts val="0"/>
              </a:spcAft>
              <a:defRPr sz="4000">
                <a:solidFill>
                  <a:schemeClr val="dk2"/>
                </a:solidFill>
                <a:latin typeface="Arial"/>
                <a:ea typeface="Arial"/>
                <a:cs typeface="Arial"/>
                <a:sym typeface="Arial"/>
              </a:defRPr>
            </a:lvl3pPr>
            <a:lvl4pPr algn="l" rtl="0">
              <a:lnSpc>
                <a:spcPct val="100000"/>
              </a:lnSpc>
              <a:spcBef>
                <a:spcPts val="0"/>
              </a:spcBef>
              <a:spcAft>
                <a:spcPts val="0"/>
              </a:spcAft>
              <a:defRPr sz="4000">
                <a:solidFill>
                  <a:schemeClr val="dk2"/>
                </a:solidFill>
                <a:latin typeface="Arial"/>
                <a:ea typeface="Arial"/>
                <a:cs typeface="Arial"/>
                <a:sym typeface="Arial"/>
              </a:defRPr>
            </a:lvl4pPr>
            <a:lvl5pPr algn="l" rtl="0">
              <a:lnSpc>
                <a:spcPct val="100000"/>
              </a:lnSpc>
              <a:spcBef>
                <a:spcPts val="0"/>
              </a:spcBef>
              <a:spcAft>
                <a:spcPts val="0"/>
              </a:spcAft>
              <a:defRPr sz="4000">
                <a:solidFill>
                  <a:schemeClr val="dk2"/>
                </a:solidFill>
                <a:latin typeface="Arial"/>
                <a:ea typeface="Arial"/>
                <a:cs typeface="Arial"/>
                <a:sym typeface="Arial"/>
              </a:defRPr>
            </a:lvl5pPr>
            <a:lvl6pPr algn="l" rtl="0">
              <a:lnSpc>
                <a:spcPct val="100000"/>
              </a:lnSpc>
              <a:spcBef>
                <a:spcPts val="0"/>
              </a:spcBef>
              <a:spcAft>
                <a:spcPts val="0"/>
              </a:spcAft>
              <a:defRPr sz="4000">
                <a:solidFill>
                  <a:schemeClr val="dk2"/>
                </a:solidFill>
                <a:latin typeface="Arial"/>
                <a:ea typeface="Arial"/>
                <a:cs typeface="Arial"/>
                <a:sym typeface="Arial"/>
              </a:defRPr>
            </a:lvl6pPr>
            <a:lvl7pPr algn="l" rtl="0">
              <a:lnSpc>
                <a:spcPct val="100000"/>
              </a:lnSpc>
              <a:spcBef>
                <a:spcPts val="0"/>
              </a:spcBef>
              <a:spcAft>
                <a:spcPts val="0"/>
              </a:spcAft>
              <a:defRPr sz="4000">
                <a:solidFill>
                  <a:schemeClr val="dk2"/>
                </a:solidFill>
                <a:latin typeface="Arial"/>
                <a:ea typeface="Arial"/>
                <a:cs typeface="Arial"/>
                <a:sym typeface="Arial"/>
              </a:defRPr>
            </a:lvl7pPr>
            <a:lvl8pPr algn="l" rtl="0">
              <a:lnSpc>
                <a:spcPct val="100000"/>
              </a:lnSpc>
              <a:spcBef>
                <a:spcPts val="0"/>
              </a:spcBef>
              <a:spcAft>
                <a:spcPts val="0"/>
              </a:spcAft>
              <a:defRPr sz="4000">
                <a:solidFill>
                  <a:schemeClr val="dk2"/>
                </a:solidFill>
                <a:latin typeface="Arial"/>
                <a:ea typeface="Arial"/>
                <a:cs typeface="Arial"/>
                <a:sym typeface="Arial"/>
              </a:defRPr>
            </a:lvl8pPr>
            <a:lvl9pPr algn="l" rtl="0">
              <a:lnSpc>
                <a:spcPct val="100000"/>
              </a:lnSpc>
              <a:spcBef>
                <a:spcPts val="0"/>
              </a:spcBef>
              <a:spcAft>
                <a:spcPts val="0"/>
              </a:spcAft>
              <a:defRPr sz="4000">
                <a:solidFill>
                  <a:schemeClr val="dk2"/>
                </a:solidFill>
                <a:latin typeface="Arial"/>
                <a:ea typeface="Arial"/>
                <a:cs typeface="Arial"/>
                <a:sym typeface="Arial"/>
              </a:defRPr>
            </a:lvl9pPr>
          </a:lstStyle>
          <a:p>
            <a:endParaRPr/>
          </a:p>
        </p:txBody>
      </p:sp>
      <p:sp>
        <p:nvSpPr>
          <p:cNvPr id="28" name="Shape 28"/>
          <p:cNvSpPr txBox="1">
            <a:spLocks noGrp="1"/>
          </p:cNvSpPr>
          <p:nvPr>
            <p:ph type="body" idx="1"/>
          </p:nvPr>
        </p:nvSpPr>
        <p:spPr>
          <a:xfrm>
            <a:off x="949325" y="1981200"/>
            <a:ext cx="7661275" cy="4114800"/>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accent1"/>
              </a:buClr>
              <a:buFont typeface="Arial"/>
              <a:buChar char="•"/>
              <a:defRPr sz="3200">
                <a:solidFill>
                  <a:schemeClr val="dk1"/>
                </a:solidFill>
                <a:latin typeface="Arial"/>
                <a:ea typeface="Arial"/>
                <a:cs typeface="Arial"/>
                <a:sym typeface="Arial"/>
              </a:defRPr>
            </a:lvl1pPr>
            <a:lvl2pPr marL="889000" indent="-273050" rtl="0">
              <a:lnSpc>
                <a:spcPct val="100000"/>
              </a:lnSpc>
              <a:spcBef>
                <a:spcPts val="560"/>
              </a:spcBef>
              <a:spcAft>
                <a:spcPts val="0"/>
              </a:spcAft>
              <a:buClr>
                <a:schemeClr val="hlink"/>
              </a:buClr>
              <a:buFont typeface="Arial"/>
              <a:buChar char="•"/>
              <a:defRPr sz="2800"/>
            </a:lvl2pPr>
            <a:lvl3pPr marL="1293812" indent="-249237" rtl="0">
              <a:lnSpc>
                <a:spcPct val="100000"/>
              </a:lnSpc>
              <a:spcBef>
                <a:spcPts val="480"/>
              </a:spcBef>
              <a:spcAft>
                <a:spcPts val="0"/>
              </a:spcAft>
              <a:buClr>
                <a:schemeClr val="accent1"/>
              </a:buClr>
              <a:buFont typeface="Arial"/>
              <a:buChar char="•"/>
              <a:defRPr sz="2400"/>
            </a:lvl3pPr>
            <a:lvl4pPr marL="1681161" indent="-258760" rtl="0">
              <a:lnSpc>
                <a:spcPct val="100000"/>
              </a:lnSpc>
              <a:spcBef>
                <a:spcPts val="400"/>
              </a:spcBef>
              <a:spcAft>
                <a:spcPts val="0"/>
              </a:spcAft>
              <a:buClr>
                <a:schemeClr val="hlink"/>
              </a:buClr>
              <a:buFont typeface="Arial"/>
              <a:buChar char="•"/>
              <a:defRPr sz="2000"/>
            </a:lvl4pPr>
            <a:lvl5pPr marL="2070100" indent="-266700" rtl="0">
              <a:lnSpc>
                <a:spcPct val="100000"/>
              </a:lnSpc>
              <a:spcBef>
                <a:spcPts val="400"/>
              </a:spcBef>
              <a:spcAft>
                <a:spcPts val="0"/>
              </a:spcAft>
              <a:buClr>
                <a:schemeClr val="accent1"/>
              </a:buClr>
              <a:buFont typeface="Arial"/>
              <a:buChar char="•"/>
              <a:defRPr sz="2000"/>
            </a:lvl5pPr>
            <a:lvl6pPr marL="2459037" indent="-192086" rtl="0">
              <a:lnSpc>
                <a:spcPct val="100000"/>
              </a:lnSpc>
              <a:spcBef>
                <a:spcPts val="640"/>
              </a:spcBef>
              <a:spcAft>
                <a:spcPts val="0"/>
              </a:spcAft>
              <a:buClr>
                <a:schemeClr val="accent1"/>
              </a:buClr>
              <a:buFont typeface="Arial"/>
              <a:buChar char="•"/>
              <a:defRPr sz="3200">
                <a:solidFill>
                  <a:schemeClr val="dk1"/>
                </a:solidFill>
                <a:latin typeface="Arial"/>
                <a:ea typeface="Arial"/>
                <a:cs typeface="Arial"/>
                <a:sym typeface="Arial"/>
              </a:defRPr>
            </a:lvl6pPr>
            <a:lvl7pPr marL="2847975" indent="-200025" rtl="0">
              <a:lnSpc>
                <a:spcPct val="100000"/>
              </a:lnSpc>
              <a:spcBef>
                <a:spcPts val="640"/>
              </a:spcBef>
              <a:spcAft>
                <a:spcPts val="0"/>
              </a:spcAft>
              <a:buClr>
                <a:schemeClr val="accent1"/>
              </a:buClr>
              <a:buFont typeface="Arial"/>
              <a:buChar char="•"/>
              <a:defRPr sz="3200">
                <a:solidFill>
                  <a:schemeClr val="dk1"/>
                </a:solidFill>
                <a:latin typeface="Arial"/>
                <a:ea typeface="Arial"/>
                <a:cs typeface="Arial"/>
                <a:sym typeface="Arial"/>
              </a:defRPr>
            </a:lvl7pPr>
            <a:lvl8pPr marL="3236912" indent="-195261" rtl="0">
              <a:lnSpc>
                <a:spcPct val="100000"/>
              </a:lnSpc>
              <a:spcBef>
                <a:spcPts val="640"/>
              </a:spcBef>
              <a:spcAft>
                <a:spcPts val="0"/>
              </a:spcAft>
              <a:buClr>
                <a:schemeClr val="accent1"/>
              </a:buClr>
              <a:buFont typeface="Arial"/>
              <a:buChar char="•"/>
              <a:defRPr sz="3200">
                <a:solidFill>
                  <a:schemeClr val="dk1"/>
                </a:solidFill>
                <a:latin typeface="Arial"/>
                <a:ea typeface="Arial"/>
                <a:cs typeface="Arial"/>
                <a:sym typeface="Arial"/>
              </a:defRPr>
            </a:lvl8pPr>
            <a:lvl9pPr marL="3625850" indent="-203200" rtl="0">
              <a:lnSpc>
                <a:spcPct val="100000"/>
              </a:lnSpc>
              <a:spcBef>
                <a:spcPts val="640"/>
              </a:spcBef>
              <a:spcAft>
                <a:spcPts val="0"/>
              </a:spcAft>
              <a:buClr>
                <a:schemeClr val="accent1"/>
              </a:buClr>
              <a:buFont typeface="Arial"/>
              <a:buChar char="•"/>
              <a:defRPr sz="3200">
                <a:solidFill>
                  <a:schemeClr val="dk1"/>
                </a:solidFill>
                <a:latin typeface="Arial"/>
                <a:ea typeface="Arial"/>
                <a:cs typeface="Arial"/>
                <a:sym typeface="Arial"/>
              </a:defRPr>
            </a:lvl9pPr>
          </a:lstStyle>
          <a:p>
            <a:endParaRPr/>
          </a:p>
        </p:txBody>
      </p:sp>
      <p:sp>
        <p:nvSpPr>
          <p:cNvPr id="29" name="Shape 29"/>
          <p:cNvSpPr txBox="1">
            <a:spLocks noGrp="1"/>
          </p:cNvSpPr>
          <p:nvPr>
            <p:ph type="dt" idx="10"/>
          </p:nvPr>
        </p:nvSpPr>
        <p:spPr>
          <a:xfrm>
            <a:off x="94615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sz="10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pPr eaLnBrk="0" fontAlgn="base" hangingPunct="0"/>
            <a:endParaRPr dirty="0"/>
          </a:p>
        </p:txBody>
      </p:sp>
      <p:sp>
        <p:nvSpPr>
          <p:cNvPr id="30" name="Shape 30"/>
          <p:cNvSpPr txBox="1">
            <a:spLocks noGrp="1"/>
          </p:cNvSpPr>
          <p:nvPr>
            <p:ph type="ftr" idx="11"/>
          </p:nvPr>
        </p:nvSpPr>
        <p:spPr>
          <a:xfrm>
            <a:off x="3352800" y="6248400"/>
            <a:ext cx="2895600" cy="4572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rgbClr val="000000"/>
              </a:buClr>
              <a:buFont typeface="Arial"/>
              <a:buNone/>
              <a:defRPr sz="10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pPr eaLnBrk="0" fontAlgn="base" hangingPunct="0"/>
            <a:endParaRPr dirty="0"/>
          </a:p>
        </p:txBody>
      </p:sp>
      <p:sp>
        <p:nvSpPr>
          <p:cNvPr id="31" name="Shape 31"/>
          <p:cNvSpPr txBox="1">
            <a:spLocks noGrp="1"/>
          </p:cNvSpPr>
          <p:nvPr>
            <p:ph type="sldNum" idx="12"/>
          </p:nvPr>
        </p:nvSpPr>
        <p:spPr>
          <a:xfrm>
            <a:off x="6705600" y="6248400"/>
            <a:ext cx="19049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sz="10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pPr eaLnBrk="0" fontAlgn="base" hangingPunct="0"/>
            <a:endParaRPr dirty="0"/>
          </a:p>
        </p:txBody>
      </p:sp>
    </p:spTree>
    <p:extLst>
      <p:ext uri="{BB962C8B-B14F-4D97-AF65-F5344CB8AC3E}">
        <p14:creationId xmlns:p14="http://schemas.microsoft.com/office/powerpoint/2010/main" val="113171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56EEE3-AB73-4E9A-AB4A-0228A14BE8A7}"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3671184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6EEE3-AB73-4E9A-AB4A-0228A14BE8A7}"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895113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56EEE3-AB73-4E9A-AB4A-0228A14BE8A7}"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4116082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56EEE3-AB73-4E9A-AB4A-0228A14BE8A7}"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46775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56EEE3-AB73-4E9A-AB4A-0228A14BE8A7}"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1597743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56EEE3-AB73-4E9A-AB4A-0228A14BE8A7}"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244554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73183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8392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7E6F4A02-C8F0-4DB8-8C23-DDE5A33AC008}"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3608882918"/>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6EEE3-AB73-4E9A-AB4A-0228A14BE8A7}"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2408038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56EEE3-AB73-4E9A-AB4A-0228A14BE8A7}"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3535586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56EEE3-AB73-4E9A-AB4A-0228A14BE8A7}"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1073554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6EEE3-AB73-4E9A-AB4A-0228A14BE8A7}"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2111558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56EEE3-AB73-4E9A-AB4A-0228A14BE8A7}"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349006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66E61419-B23C-455E-AFC2-9783021CE4C4}"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952892551"/>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7"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EFB3A70A-AF18-4427-B561-F8157D0B749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67750355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8" name="Footer Placeholder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9" name="Slide Number Placeholder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E69E76DA-1551-4084-8DE2-CFD728B6565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3128078750"/>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4"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122D4024-A73A-4ED3-93D4-704BB8395413}"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83258252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3"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4"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BC838908-D159-45D7-8F90-77E2C3602D1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72073836"/>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7"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5B7A4531-A716-4CF8-9C60-B81AC3A1B0CB}"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844663491"/>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7"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B46ADC42-B06B-4033-98B3-85BCAAC12DCD}"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3498441246"/>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0676" name="Rectangle 4"/>
          <p:cNvSpPr>
            <a:spLocks noGrp="1" noChangeArrowheads="1"/>
          </p:cNvSpPr>
          <p:nvPr>
            <p:ph type="title"/>
          </p:nvPr>
        </p:nvSpPr>
        <p:spPr bwMode="auto">
          <a:xfrm>
            <a:off x="457200" y="944563"/>
            <a:ext cx="8229600" cy="731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457200" y="20574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871409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spd="med">
    <p:fade thruBlk="1"/>
  </p:transition>
  <p:hf hdr="0" ftr="0" dt="0"/>
  <p:txStyles>
    <p:titleStyle>
      <a:lvl1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2pPr>
      <a:lvl3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3pPr>
      <a:lvl4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4pPr>
      <a:lvl5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5pPr>
      <a:lvl6pPr marL="4572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6pPr>
      <a:lvl7pPr marL="9144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7pPr>
      <a:lvl8pPr marL="13716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8pPr>
      <a:lvl9pPr marL="18288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9pPr>
    </p:titleStyle>
    <p:body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9A2EB-C247-417B-AF94-8AF490850AE7}" type="datetimeFigureOut">
              <a:rPr lang="en-US" smtClean="0"/>
              <a:t>11/15/2016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69BB5-354C-4155-83EE-653EB7B0E45C}" type="slidenum">
              <a:rPr lang="en-US" smtClean="0"/>
              <a:t>‹#›</a:t>
            </a:fld>
            <a:endParaRPr lang="en-US"/>
          </a:p>
        </p:txBody>
      </p:sp>
    </p:spTree>
    <p:extLst>
      <p:ext uri="{BB962C8B-B14F-4D97-AF65-F5344CB8AC3E}">
        <p14:creationId xmlns:p14="http://schemas.microsoft.com/office/powerpoint/2010/main" val="33546839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hyperlink" Target="https://primis.phmsa.dot.gov/comm/cats.htm" TargetMode="External"/><Relationship Id="rId3" Type="http://schemas.openxmlformats.org/officeDocument/2006/relationships/image" Target="../media/image4.png"/><Relationship Id="rId7" Type="http://schemas.openxmlformats.org/officeDocument/2006/relationships/hyperlink" Target="http://www.phmsa.dot.gov/hazmat/enforcement/programs"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primis.phmsa.dot.gov/comm/pipa/landuseplanning.htm" TargetMode="External"/><Relationship Id="rId5" Type="http://schemas.openxmlformats.org/officeDocument/2006/relationships/image" Target="../media/image7.png"/><Relationship Id="rId4" Type="http://schemas.openxmlformats.org/officeDocument/2006/relationships/hyperlink" Target="http://www.phmsa.dot.gov/staticfiles/PHMSA/DownloadableFiles/Files/Hazmat/ERG2016.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call811.com/" TargetMode="External"/><Relationship Id="rId3" Type="http://schemas.openxmlformats.org/officeDocument/2006/relationships/image" Target="../media/image8.jpeg"/><Relationship Id="rId7" Type="http://schemas.openxmlformats.org/officeDocument/2006/relationships/hyperlink" Target="http://phmsa.dot.gov/safetravel" TargetMode="External"/><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hyperlink" Target="http://www.phmsa.dot.gov/hazmat/info-center/" TargetMode="External"/><Relationship Id="rId5" Type="http://schemas.openxmlformats.org/officeDocument/2006/relationships/image" Target="../media/image9.jpeg"/><Relationship Id="rId4" Type="http://schemas.openxmlformats.org/officeDocument/2006/relationships/hyperlink" Target="https://www.npms.phmsa.dot.gov/"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phmsa.dot.gov/portal/site/PHMSA/menuitem.34a159281a4fd14f4148451067c27789/?vgnextoid=ff9a764e4da7e010VgnVCM1000008055a8c0RCRD&amp;vgnextchannel=ff9a764e4da7e010VgnVCM1000008055a8c0RCRD&amp;vgnextfmt=print" TargetMode="External"/><Relationship Id="rId3" Type="http://schemas.openxmlformats.org/officeDocument/2006/relationships/hyperlink" Target="http://www.phmsa.dot.gov/hazmat/about/contact" TargetMode="External"/><Relationship Id="rId7" Type="http://schemas.openxmlformats.org/officeDocument/2006/relationships/hyperlink" Target="http://www.phmsa.dot.gov/pipeline/tq/contact" TargetMode="External"/><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hyperlink" Target="http://www.phmsa.dot.gov/feedback/hazmat-complaints-violations" TargetMode="External"/><Relationship Id="rId5" Type="http://schemas.openxmlformats.org/officeDocument/2006/relationships/hyperlink" Target="http://www.phmsa.dot.gov/feedback/hazmat-enforcement-info" TargetMode="External"/><Relationship Id="rId4" Type="http://schemas.openxmlformats.org/officeDocument/2006/relationships/hyperlink" Target="http://www.phmsa.dot.gov/pipeline/about/contac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3314"/>
            <a:ext cx="9144000" cy="6466086"/>
          </a:xfrm>
          <a:prstGeom prst="rect">
            <a:avLst/>
          </a:prstGeom>
        </p:spPr>
      </p:pic>
      <p:sp>
        <p:nvSpPr>
          <p:cNvPr id="4" name="TextBox 3"/>
          <p:cNvSpPr txBox="1"/>
          <p:nvPr/>
        </p:nvSpPr>
        <p:spPr>
          <a:xfrm>
            <a:off x="3877826" y="4876800"/>
            <a:ext cx="5257296" cy="1631216"/>
          </a:xfrm>
          <a:prstGeom prst="rect">
            <a:avLst/>
          </a:prstGeom>
          <a:noFill/>
        </p:spPr>
        <p:txBody>
          <a:bodyPr wrap="square" rtlCol="0">
            <a:spAutoFit/>
          </a:bodyPr>
          <a:lstStyle/>
          <a:p>
            <a:pPr algn="ctr">
              <a:lnSpc>
                <a:spcPts val="4000"/>
              </a:lnSpc>
            </a:pPr>
            <a:r>
              <a:rPr lang="en-US" sz="2400" kern="0" dirty="0" smtClean="0">
                <a:solidFill>
                  <a:srgbClr val="13407D"/>
                </a:solidFill>
                <a:latin typeface="Impact" panose="020B0806030902050204" pitchFamily="34" charset="0"/>
                <a:cs typeface="Aharoni" panose="02010803020104030203" pitchFamily="2" charset="-79"/>
              </a:rPr>
              <a:t>Shakira N. Mack</a:t>
            </a:r>
          </a:p>
          <a:p>
            <a:pPr algn="ctr">
              <a:lnSpc>
                <a:spcPts val="4000"/>
              </a:lnSpc>
            </a:pPr>
            <a:r>
              <a:rPr lang="en-US" sz="2400" kern="0" dirty="0" smtClean="0">
                <a:solidFill>
                  <a:srgbClr val="13407D"/>
                </a:solidFill>
                <a:latin typeface="Impact" panose="020B0806030902050204" pitchFamily="34" charset="0"/>
                <a:cs typeface="Aharoni" panose="02010803020104030203" pitchFamily="2" charset="-79"/>
              </a:rPr>
              <a:t>Senior Program Analyst</a:t>
            </a:r>
          </a:p>
          <a:p>
            <a:pPr algn="ctr">
              <a:lnSpc>
                <a:spcPts val="4000"/>
              </a:lnSpc>
            </a:pPr>
            <a:r>
              <a:rPr lang="en-US" sz="2400" kern="0" dirty="0" smtClean="0">
                <a:solidFill>
                  <a:srgbClr val="13407D"/>
                </a:solidFill>
                <a:latin typeface="Impact" panose="020B0806030902050204" pitchFamily="34" charset="0"/>
                <a:cs typeface="Aharoni" panose="02010803020104030203" pitchFamily="2" charset="-79"/>
              </a:rPr>
              <a:t>Office of Hazardous Materials Safety</a:t>
            </a:r>
            <a:endParaRPr lang="en-US" sz="2400" b="1" spc="-140" dirty="0" smtClean="0">
              <a:solidFill>
                <a:schemeClr val="bg1"/>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1616547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167"/>
          <a:stretch/>
        </p:blipFill>
        <p:spPr bwMode="auto">
          <a:xfrm rot="5400000">
            <a:off x="4000500" y="1790699"/>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1143000"/>
          </a:xfrm>
        </p:spPr>
        <p:txBody>
          <a:bodyPr/>
          <a:lstStyle/>
          <a:p>
            <a:r>
              <a:rPr lang="en-US" kern="0" dirty="0" smtClean="0">
                <a:solidFill>
                  <a:srgbClr val="13407D"/>
                </a:solidFill>
                <a:latin typeface="Impact" panose="020B0806030902050204" pitchFamily="34" charset="0"/>
                <a:cs typeface="Aharoni" panose="02010803020104030203" pitchFamily="2" charset="-79"/>
              </a:rPr>
              <a:t>PHMSA Grants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6736479"/>
              </p:ext>
            </p:extLst>
          </p:nvPr>
        </p:nvGraphicFramePr>
        <p:xfrm>
          <a:off x="800100" y="1078182"/>
          <a:ext cx="7543800" cy="4255818"/>
        </p:xfrm>
        <a:graphic>
          <a:graphicData uri="http://schemas.openxmlformats.org/drawingml/2006/table">
            <a:tbl>
              <a:tblPr/>
              <a:tblGrid>
                <a:gridCol w="1752600"/>
                <a:gridCol w="133350"/>
                <a:gridCol w="2381250"/>
                <a:gridCol w="1390650"/>
                <a:gridCol w="1885950"/>
              </a:tblGrid>
              <a:tr h="394317">
                <a:tc gridSpan="2">
                  <a:txBody>
                    <a:bodyPr/>
                    <a:lstStyle/>
                    <a:p>
                      <a:pPr algn="l"/>
                      <a:r>
                        <a:rPr lang="en-US" sz="1400" b="1" dirty="0">
                          <a:solidFill>
                            <a:srgbClr val="0072BC"/>
                          </a:solidFill>
                          <a:effectLst/>
                        </a:rPr>
                        <a:t>Grant Name</a:t>
                      </a:r>
                      <a:endParaRPr lang="en-US" sz="1400" b="1" dirty="0">
                        <a:effectLst/>
                      </a:endParaRPr>
                    </a:p>
                  </a:txBody>
                  <a:tcPr marL="8901" marR="2670" marT="1780" marB="4451" anchor="ctr">
                    <a:lnL>
                      <a:noFill/>
                    </a:lnL>
                    <a:lnR>
                      <a:noFill/>
                    </a:lnR>
                    <a:lnT>
                      <a:noFill/>
                    </a:lnT>
                    <a:lnB w="7620" cap="flat" cmpd="sng" algn="ctr">
                      <a:solidFill>
                        <a:srgbClr val="ABABAB"/>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r>
                        <a:rPr lang="en-US" sz="1400" b="1">
                          <a:solidFill>
                            <a:srgbClr val="0072BC"/>
                          </a:solidFill>
                          <a:effectLst/>
                        </a:rPr>
                        <a:t>Overview</a:t>
                      </a:r>
                      <a:endParaRPr lang="en-US" sz="1400" b="1">
                        <a:effectLst/>
                      </a:endParaRPr>
                    </a:p>
                  </a:txBody>
                  <a:tcPr marL="8901" marR="2670" marT="1780" marB="4451" anchor="ctr">
                    <a:lnL>
                      <a:noFill/>
                    </a:lnL>
                    <a:lnR>
                      <a:noFill/>
                    </a:lnR>
                    <a:lnT>
                      <a:noFill/>
                    </a:lnT>
                    <a:lnB w="7620" cap="flat" cmpd="sng" algn="ctr">
                      <a:solidFill>
                        <a:srgbClr val="ABABAB"/>
                      </a:solidFill>
                      <a:prstDash val="solid"/>
                      <a:round/>
                      <a:headEnd type="none" w="med" len="med"/>
                      <a:tailEnd type="none" w="med" len="med"/>
                    </a:lnB>
                    <a:solidFill>
                      <a:srgbClr val="FFFFFF"/>
                    </a:solidFill>
                  </a:tcPr>
                </a:tc>
                <a:tc>
                  <a:txBody>
                    <a:bodyPr/>
                    <a:lstStyle/>
                    <a:p>
                      <a:pPr algn="l"/>
                      <a:r>
                        <a:rPr lang="en-US" sz="1400" b="1" dirty="0">
                          <a:solidFill>
                            <a:srgbClr val="0072BC"/>
                          </a:solidFill>
                          <a:effectLst/>
                        </a:rPr>
                        <a:t>Eligibility</a:t>
                      </a:r>
                      <a:endParaRPr lang="en-US" sz="1400" b="1" dirty="0">
                        <a:effectLst/>
                      </a:endParaRPr>
                    </a:p>
                  </a:txBody>
                  <a:tcPr marL="8901" marR="2670" marT="1780" marB="4451" anchor="ctr">
                    <a:lnL>
                      <a:noFill/>
                    </a:lnL>
                    <a:lnR>
                      <a:noFill/>
                    </a:lnR>
                    <a:lnT>
                      <a:noFill/>
                    </a:lnT>
                    <a:lnB w="7620" cap="flat" cmpd="sng" algn="ctr">
                      <a:solidFill>
                        <a:srgbClr val="ABABAB"/>
                      </a:solidFill>
                      <a:prstDash val="solid"/>
                      <a:round/>
                      <a:headEnd type="none" w="med" len="med"/>
                      <a:tailEnd type="none" w="med" len="med"/>
                    </a:lnB>
                    <a:solidFill>
                      <a:srgbClr val="FFFFFF"/>
                    </a:solidFill>
                  </a:tcPr>
                </a:tc>
                <a:tc>
                  <a:txBody>
                    <a:bodyPr/>
                    <a:lstStyle/>
                    <a:p>
                      <a:pPr algn="l"/>
                      <a:r>
                        <a:rPr lang="en-US" sz="1400" b="1" dirty="0">
                          <a:solidFill>
                            <a:srgbClr val="0072BC"/>
                          </a:solidFill>
                          <a:effectLst/>
                        </a:rPr>
                        <a:t>Award Information</a:t>
                      </a:r>
                      <a:endParaRPr lang="en-US" sz="1400" b="1" dirty="0">
                        <a:effectLst/>
                      </a:endParaRPr>
                    </a:p>
                  </a:txBody>
                  <a:tcPr marL="8901" marR="2670" marT="1780" marB="4451" anchor="ctr">
                    <a:lnL>
                      <a:noFill/>
                    </a:lnL>
                    <a:lnR>
                      <a:noFill/>
                    </a:lnR>
                    <a:lnT>
                      <a:noFill/>
                    </a:lnT>
                    <a:lnB w="7620" cap="flat" cmpd="sng" algn="ctr">
                      <a:solidFill>
                        <a:srgbClr val="ABABAB"/>
                      </a:solidFill>
                      <a:prstDash val="solid"/>
                      <a:round/>
                      <a:headEnd type="none" w="med" len="med"/>
                      <a:tailEnd type="none" w="med" len="med"/>
                    </a:lnB>
                    <a:solidFill>
                      <a:srgbClr val="FFFFFF"/>
                    </a:solidFill>
                  </a:tcPr>
                </a:tc>
              </a:tr>
              <a:tr h="392459">
                <a:tc gridSpan="5">
                  <a:txBody>
                    <a:bodyPr/>
                    <a:lstStyle/>
                    <a:p>
                      <a:pPr algn="l"/>
                      <a:r>
                        <a:rPr lang="en-US" sz="1400" b="1" dirty="0">
                          <a:effectLst/>
                        </a:rPr>
                        <a:t> </a:t>
                      </a:r>
                    </a:p>
                  </a:txBody>
                  <a:tcPr marL="2670" marR="2670" marT="2670" marB="2670" anchor="ctr">
                    <a:lnL>
                      <a:noFill/>
                    </a:lnL>
                    <a:lnR>
                      <a:noFill/>
                    </a:lnR>
                    <a:lnT w="7620" cap="flat" cmpd="sng" algn="ctr">
                      <a:solidFill>
                        <a:srgbClr val="ABABAB"/>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43859">
                <a:tc>
                  <a:txBody>
                    <a:bodyPr/>
                    <a:lstStyle/>
                    <a:p>
                      <a:pPr algn="l" fontAlgn="t"/>
                      <a:r>
                        <a:rPr lang="en-US" sz="1400" b="1" dirty="0" smtClean="0">
                          <a:effectLst/>
                        </a:rPr>
                        <a:t>Assistance to Locals for Emergency Response Training (ALERT) Grants</a:t>
                      </a:r>
                      <a:endParaRPr lang="en-US" sz="1400" b="1" dirty="0">
                        <a:effectLst/>
                      </a:endParaRPr>
                    </a:p>
                  </a:txBody>
                  <a:tcPr marL="8901" marR="2670" marT="4451" marB="4451" anchor="ctr">
                    <a:lnL>
                      <a:noFill/>
                    </a:lnL>
                    <a:lnR>
                      <a:noFill/>
                    </a:lnR>
                    <a:lnT>
                      <a:noFill/>
                    </a:lnT>
                    <a:lnB>
                      <a:noFill/>
                    </a:lnB>
                    <a:solidFill>
                      <a:schemeClr val="bg1">
                        <a:lumMod val="85000"/>
                      </a:schemeClr>
                    </a:solidFill>
                  </a:tcPr>
                </a:tc>
                <a:tc gridSpan="2">
                  <a:txBody>
                    <a:bodyPr/>
                    <a:lstStyle/>
                    <a:p>
                      <a:r>
                        <a:rPr lang="en-US" sz="1400" dirty="0" smtClean="0"/>
                        <a:t>Funding</a:t>
                      </a:r>
                      <a:r>
                        <a:rPr lang="en-US" sz="1400" baseline="0" dirty="0" smtClean="0"/>
                        <a:t> </a:t>
                      </a:r>
                      <a:r>
                        <a:rPr lang="en-US" sz="1400" dirty="0" smtClean="0"/>
                        <a:t>to train emergency responders to effectively respond to incidents that involve shipments of crude oil, ethanol, and other flammable liquids by rail. </a:t>
                      </a:r>
                      <a:endParaRPr lang="en-US" sz="1400" dirty="0"/>
                    </a:p>
                  </a:txBody>
                  <a:tcPr marL="8901" marR="2670" marT="4451" marB="4451" anchor="ctr">
                    <a:lnL>
                      <a:noFill/>
                    </a:lnL>
                    <a:lnR>
                      <a:noFill/>
                    </a:lnR>
                    <a:lnT>
                      <a:noFill/>
                    </a:lnT>
                    <a:lnB>
                      <a:noFill/>
                    </a:lnB>
                    <a:solidFill>
                      <a:schemeClr val="bg1">
                        <a:lumMod val="85000"/>
                      </a:schemeClr>
                    </a:solidFill>
                  </a:tcPr>
                </a:tc>
                <a:tc hMerge="1">
                  <a:txBody>
                    <a:bodyPr/>
                    <a:lstStyle/>
                    <a:p>
                      <a:pPr algn="l" fontAlgn="t"/>
                      <a:endParaRPr lang="en-US" sz="1200" dirty="0">
                        <a:effectLst/>
                      </a:endParaRPr>
                    </a:p>
                  </a:txBody>
                  <a:tcPr marL="8901" marR="2670" marT="4451" marB="4451" anchor="ctr">
                    <a:lnL>
                      <a:noFill/>
                    </a:lnL>
                    <a:lnR>
                      <a:noFill/>
                    </a:lnR>
                    <a:lnT>
                      <a:noFill/>
                    </a:lnT>
                    <a:lnB>
                      <a:noFill/>
                    </a:lnB>
                    <a:solidFill>
                      <a:srgbClr val="FFFFFF"/>
                    </a:solidFill>
                  </a:tcPr>
                </a:tc>
                <a:tc>
                  <a:txBody>
                    <a:bodyPr/>
                    <a:lstStyle/>
                    <a:p>
                      <a:pPr algn="l" fontAlgn="t"/>
                      <a:r>
                        <a:rPr lang="en-US" sz="1400" dirty="0" smtClean="0">
                          <a:effectLst/>
                        </a:rPr>
                        <a:t>Nonprofit organizations</a:t>
                      </a:r>
                      <a:endParaRPr lang="en-US" sz="1400" dirty="0">
                        <a:effectLst/>
                      </a:endParaRPr>
                    </a:p>
                  </a:txBody>
                  <a:tcPr marL="8901" marR="2670" marT="4451" marB="4451" anchor="ctr">
                    <a:lnL>
                      <a:noFill/>
                    </a:lnL>
                    <a:lnR>
                      <a:noFill/>
                    </a:lnR>
                    <a:lnT>
                      <a:noFill/>
                    </a:lnT>
                    <a:lnB>
                      <a:noFill/>
                    </a:lnB>
                    <a:solidFill>
                      <a:schemeClr val="bg1">
                        <a:lumMod val="85000"/>
                      </a:schemeClr>
                    </a:solidFill>
                  </a:tcPr>
                </a:tc>
                <a:tc>
                  <a:txBody>
                    <a:bodyPr/>
                    <a:lstStyle/>
                    <a:p>
                      <a:pPr algn="l" fontAlgn="t"/>
                      <a:r>
                        <a:rPr lang="en-US" sz="1400" dirty="0" smtClean="0">
                          <a:effectLst/>
                        </a:rPr>
                        <a:t>Funded by prior year recoveries </a:t>
                      </a:r>
                    </a:p>
                    <a:p>
                      <a:pPr algn="l" fontAlgn="t"/>
                      <a:endParaRPr lang="en-US" sz="1400" dirty="0">
                        <a:effectLst/>
                      </a:endParaRPr>
                    </a:p>
                  </a:txBody>
                  <a:tcPr marL="8901" marR="2670" marT="4451" marB="4451" anchor="ctr">
                    <a:lnL>
                      <a:noFill/>
                    </a:lnL>
                    <a:lnR>
                      <a:noFill/>
                    </a:lnR>
                    <a:lnT>
                      <a:noFill/>
                    </a:lnT>
                    <a:lnB>
                      <a:noFill/>
                    </a:lnB>
                    <a:solidFill>
                      <a:schemeClr val="bg1">
                        <a:lumMod val="85000"/>
                      </a:schemeClr>
                    </a:solidFill>
                  </a:tcPr>
                </a:tc>
              </a:tr>
              <a:tr h="192518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1" dirty="0" smtClean="0">
                          <a:effectLst/>
                        </a:rPr>
                        <a:t>Technical Assistance Grants (TAG)</a:t>
                      </a:r>
                      <a:endParaRPr lang="en-US" sz="1400" dirty="0" smtClean="0">
                        <a:effectLst/>
                      </a:endParaRPr>
                    </a:p>
                    <a:p>
                      <a:pPr algn="l" fontAlgn="t"/>
                      <a:endParaRPr lang="en-US" sz="1400" b="1" dirty="0">
                        <a:effectLst/>
                      </a:endParaRPr>
                    </a:p>
                  </a:txBody>
                  <a:tcPr marL="8901" marR="2670" marT="4451" marB="4451" anchor="ctr">
                    <a:lnL>
                      <a:noFill/>
                    </a:lnL>
                    <a:lnR>
                      <a:noFill/>
                    </a:lnR>
                    <a:lnT>
                      <a:noFill/>
                    </a:lnT>
                    <a:lnB>
                      <a:noFill/>
                    </a:lnB>
                    <a:solidFill>
                      <a:srgbClr val="FFFFF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Provides funding to communities for technical assistance (engineering or other scientific) and analyses of local pipeline safety issues</a:t>
                      </a:r>
                    </a:p>
                  </a:txBody>
                  <a:tcPr marL="8901" marR="2670" marT="4451" marB="4451" anchor="ctr">
                    <a:lnL>
                      <a:noFill/>
                    </a:lnL>
                    <a:lnR>
                      <a:noFill/>
                    </a:lnR>
                    <a:lnT>
                      <a:noFill/>
                    </a:lnT>
                    <a:lnB>
                      <a:noFill/>
                    </a:lnB>
                    <a:solidFill>
                      <a:srgbClr val="FFFFFF"/>
                    </a:solidFill>
                  </a:tcPr>
                </a:tc>
                <a:tc hMerge="1">
                  <a:txBody>
                    <a:bodyPr/>
                    <a:lstStyle/>
                    <a:p>
                      <a:endParaRPr lang="en-US"/>
                    </a:p>
                  </a:txBody>
                  <a:tcPr/>
                </a:tc>
                <a:tc>
                  <a:txBody>
                    <a:bodyPr/>
                    <a:lstStyle/>
                    <a:p>
                      <a:pPr algn="l" fontAlgn="t"/>
                      <a:r>
                        <a:rPr lang="en-US" sz="1400" dirty="0" smtClean="0">
                          <a:effectLst/>
                        </a:rPr>
                        <a:t>Local communities, Tribal entities</a:t>
                      </a:r>
                      <a:r>
                        <a:rPr lang="en-US" sz="1400" smtClean="0">
                          <a:effectLst/>
                        </a:rPr>
                        <a:t>, and Nonprofit </a:t>
                      </a:r>
                      <a:r>
                        <a:rPr lang="en-US" sz="1400" dirty="0" smtClean="0">
                          <a:effectLst/>
                        </a:rPr>
                        <a:t>organizations</a:t>
                      </a:r>
                      <a:endParaRPr lang="en-US" sz="1400" dirty="0">
                        <a:effectLst/>
                      </a:endParaRPr>
                    </a:p>
                  </a:txBody>
                  <a:tcPr marL="8901" marR="2670" marT="4451" marB="4451" anchor="ctr">
                    <a:lnL>
                      <a:noFill/>
                    </a:lnL>
                    <a:lnR>
                      <a:noFill/>
                    </a:lnR>
                    <a:lnT>
                      <a:noFill/>
                    </a:lnT>
                    <a:lnB>
                      <a:noFill/>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dirty="0" smtClean="0">
                          <a:effectLst/>
                        </a:rPr>
                        <a:t>Grant may not exceed $100,000 for a single recipient and the funds authorized for these grants</a:t>
                      </a:r>
                      <a:br>
                        <a:rPr lang="en-US" sz="1400" dirty="0" smtClean="0">
                          <a:effectLst/>
                        </a:rPr>
                      </a:br>
                      <a:r>
                        <a:rPr lang="en-US" sz="1400" dirty="0" smtClean="0">
                          <a:effectLst/>
                        </a:rPr>
                        <a:t> </a:t>
                      </a:r>
                    </a:p>
                  </a:txBody>
                  <a:tcPr marL="8901" marR="2670" marT="4451" marB="4451" anchor="ctr">
                    <a:lnL>
                      <a:noFill/>
                    </a:lnL>
                    <a:lnR>
                      <a:noFill/>
                    </a:lnR>
                    <a:lnT>
                      <a:noFill/>
                    </a:lnT>
                    <a:lnB>
                      <a:noFill/>
                    </a:lnB>
                    <a:solidFill>
                      <a:srgbClr val="FFFFFF"/>
                    </a:solidFill>
                  </a:tcPr>
                </a:tc>
              </a:tr>
            </a:tbl>
          </a:graphicData>
        </a:graphic>
      </p:graphicFrame>
      <p:sp>
        <p:nvSpPr>
          <p:cNvPr id="4" name="Slide Number Placeholder 3"/>
          <p:cNvSpPr>
            <a:spLocks noGrp="1"/>
          </p:cNvSpPr>
          <p:nvPr>
            <p:ph type="sldNum" sz="quarter" idx="12"/>
          </p:nvPr>
        </p:nvSpPr>
        <p:spPr/>
        <p:txBody>
          <a:bodyPr/>
          <a:lstStyle/>
          <a:p>
            <a:fld id="{4CAB30B1-1C89-44FB-90F9-A7BB9F816057}" type="slidenum">
              <a:rPr lang="en-US" smtClean="0"/>
              <a:t>10</a:t>
            </a:fld>
            <a:endParaRPr lang="en-US"/>
          </a:p>
        </p:txBody>
      </p:sp>
      <p:sp>
        <p:nvSpPr>
          <p:cNvPr id="7" name="Rectangle 1"/>
          <p:cNvSpPr>
            <a:spLocks noChangeArrowheads="1"/>
          </p:cNvSpPr>
          <p:nvPr/>
        </p:nvSpPr>
        <p:spPr bwMode="auto">
          <a:xfrm>
            <a:off x="429895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32E4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52476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167"/>
          <a:stretch/>
        </p:blipFill>
        <p:spPr bwMode="auto">
          <a:xfrm rot="5400000">
            <a:off x="4000500" y="1790699"/>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4800"/>
            <a:ext cx="8229600" cy="1143000"/>
          </a:xfrm>
        </p:spPr>
        <p:txBody>
          <a:bodyPr>
            <a:normAutofit fontScale="90000"/>
          </a:bodyPr>
          <a:lstStyle/>
          <a:p>
            <a:r>
              <a:rPr lang="en-US" kern="0" dirty="0" smtClean="0">
                <a:solidFill>
                  <a:srgbClr val="13407D"/>
                </a:solidFill>
                <a:latin typeface="Impact" panose="020B0806030902050204" pitchFamily="34" charset="0"/>
                <a:cs typeface="Aharoni" panose="02010803020104030203" pitchFamily="2" charset="-79"/>
              </a:rPr>
              <a:t>Examples of Eligible Tribal Activities Funded by PHMSA Grants</a:t>
            </a:r>
            <a:endParaRPr lang="en-US" dirty="0"/>
          </a:p>
        </p:txBody>
      </p:sp>
      <p:sp>
        <p:nvSpPr>
          <p:cNvPr id="4" name="Slide Number Placeholder 3"/>
          <p:cNvSpPr>
            <a:spLocks noGrp="1"/>
          </p:cNvSpPr>
          <p:nvPr>
            <p:ph type="sldNum" sz="quarter" idx="12"/>
          </p:nvPr>
        </p:nvSpPr>
        <p:spPr/>
        <p:txBody>
          <a:bodyPr/>
          <a:lstStyle/>
          <a:p>
            <a:fld id="{4CAB30B1-1C89-44FB-90F9-A7BB9F816057}" type="slidenum">
              <a:rPr lang="en-US" smtClean="0"/>
              <a:t>11</a:t>
            </a:fld>
            <a:endParaRPr lang="en-US"/>
          </a:p>
        </p:txBody>
      </p:sp>
      <p:sp>
        <p:nvSpPr>
          <p:cNvPr id="8" name="Content Placeholder 5"/>
          <p:cNvSpPr txBox="1">
            <a:spLocks/>
          </p:cNvSpPr>
          <p:nvPr/>
        </p:nvSpPr>
        <p:spPr>
          <a:xfrm>
            <a:off x="76198" y="2209799"/>
            <a:ext cx="6781801" cy="17526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ts val="0"/>
              </a:spcBef>
            </a:pPr>
            <a:endParaRPr lang="en-US" sz="1800" dirty="0"/>
          </a:p>
        </p:txBody>
      </p:sp>
      <p:sp>
        <p:nvSpPr>
          <p:cNvPr id="9" name="Content Placeholder 5"/>
          <p:cNvSpPr txBox="1">
            <a:spLocks/>
          </p:cNvSpPr>
          <p:nvPr/>
        </p:nvSpPr>
        <p:spPr>
          <a:xfrm>
            <a:off x="37228" y="3320680"/>
            <a:ext cx="8458203" cy="1283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spcBef>
                <a:spcPts val="0"/>
              </a:spcBef>
              <a:buNone/>
            </a:pPr>
            <a:endParaRPr lang="en-US" sz="1800" dirty="0" smtClean="0"/>
          </a:p>
        </p:txBody>
      </p:sp>
      <p:graphicFrame>
        <p:nvGraphicFramePr>
          <p:cNvPr id="3" name="Diagram 2"/>
          <p:cNvGraphicFramePr/>
          <p:nvPr>
            <p:extLst>
              <p:ext uri="{D42A27DB-BD31-4B8C-83A1-F6EECF244321}">
                <p14:modId xmlns:p14="http://schemas.microsoft.com/office/powerpoint/2010/main" val="4267774521"/>
              </p:ext>
            </p:extLst>
          </p:nvPr>
        </p:nvGraphicFramePr>
        <p:xfrm>
          <a:off x="481781" y="1523999"/>
          <a:ext cx="82296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6288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167"/>
          <a:stretch/>
        </p:blipFill>
        <p:spPr bwMode="auto">
          <a:xfrm rot="5400000">
            <a:off x="4000500" y="1790699"/>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1143000"/>
          </a:xfrm>
        </p:spPr>
        <p:txBody>
          <a:bodyPr/>
          <a:lstStyle/>
          <a:p>
            <a:r>
              <a:rPr lang="en-US" kern="0" dirty="0" smtClean="0">
                <a:solidFill>
                  <a:srgbClr val="13407D"/>
                </a:solidFill>
                <a:latin typeface="Impact" panose="020B0806030902050204" pitchFamily="34" charset="0"/>
                <a:cs typeface="Aharoni" panose="02010803020104030203" pitchFamily="2" charset="-79"/>
              </a:rPr>
              <a:t>Safety Resources</a:t>
            </a:r>
            <a:endParaRPr lang="en-US" dirty="0"/>
          </a:p>
        </p:txBody>
      </p:sp>
      <p:sp>
        <p:nvSpPr>
          <p:cNvPr id="4" name="Slide Number Placeholder 3"/>
          <p:cNvSpPr>
            <a:spLocks noGrp="1"/>
          </p:cNvSpPr>
          <p:nvPr>
            <p:ph type="sldNum" sz="quarter" idx="12"/>
          </p:nvPr>
        </p:nvSpPr>
        <p:spPr/>
        <p:txBody>
          <a:bodyPr/>
          <a:lstStyle/>
          <a:p>
            <a:fld id="{4CAB30B1-1C89-44FB-90F9-A7BB9F816057}" type="slidenum">
              <a:rPr lang="en-US" smtClean="0"/>
              <a:t>12</a:t>
            </a:fld>
            <a:endParaRPr lang="en-US"/>
          </a:p>
        </p:txBody>
      </p:sp>
      <p:sp>
        <p:nvSpPr>
          <p:cNvPr id="6" name="Content Placeholder 5"/>
          <p:cNvSpPr>
            <a:spLocks noGrp="1"/>
          </p:cNvSpPr>
          <p:nvPr>
            <p:ph idx="1"/>
          </p:nvPr>
        </p:nvSpPr>
        <p:spPr>
          <a:xfrm>
            <a:off x="76200" y="1143001"/>
            <a:ext cx="7162800" cy="1295399"/>
          </a:xfrm>
        </p:spPr>
        <p:txBody>
          <a:bodyPr>
            <a:normAutofit/>
          </a:bodyPr>
          <a:lstStyle/>
          <a:p>
            <a:pPr>
              <a:lnSpc>
                <a:spcPct val="80000"/>
              </a:lnSpc>
              <a:spcBef>
                <a:spcPts val="0"/>
              </a:spcBef>
            </a:pPr>
            <a:r>
              <a:rPr lang="en-US" sz="1800" b="1" dirty="0" smtClean="0">
                <a:hlinkClick r:id="rId4"/>
              </a:rPr>
              <a:t>Emergency Response Guidebook</a:t>
            </a:r>
            <a:r>
              <a:rPr lang="en-US" sz="1800" b="1" dirty="0" smtClean="0"/>
              <a:t>:  </a:t>
            </a:r>
            <a:r>
              <a:rPr lang="en-US" sz="1800" dirty="0" smtClean="0"/>
              <a:t>Provides first responders with a </a:t>
            </a:r>
          </a:p>
          <a:p>
            <a:pPr marL="339725" indent="0">
              <a:lnSpc>
                <a:spcPct val="80000"/>
              </a:lnSpc>
              <a:spcBef>
                <a:spcPts val="0"/>
              </a:spcBef>
              <a:buNone/>
            </a:pPr>
            <a:r>
              <a:rPr lang="en-US" sz="1800" dirty="0" smtClean="0"/>
              <a:t>go-to reference to help deal with hazardous materials accidents </a:t>
            </a:r>
          </a:p>
          <a:p>
            <a:pPr marL="339725" indent="0">
              <a:lnSpc>
                <a:spcPct val="80000"/>
              </a:lnSpc>
              <a:spcBef>
                <a:spcPts val="0"/>
              </a:spcBef>
              <a:buNone/>
            </a:pPr>
            <a:r>
              <a:rPr lang="en-US" sz="1800" dirty="0" smtClean="0"/>
              <a:t>during the critical first 30 minutes.  DOT’s goal is to place an ERG in every emergency service vehicle nationwide.</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1100191"/>
            <a:ext cx="1792657" cy="2597593"/>
          </a:xfrm>
          <a:prstGeom prst="rect">
            <a:avLst/>
          </a:prstGeom>
          <a:ln>
            <a:solidFill>
              <a:srgbClr val="000099"/>
            </a:solidFill>
          </a:ln>
          <a:effectLst>
            <a:outerShdw blurRad="50800" dist="76200" dir="7800000" algn="tr" rotWithShape="0">
              <a:prstClr val="black">
                <a:alpha val="40000"/>
              </a:prstClr>
            </a:outerShdw>
          </a:effectLst>
        </p:spPr>
      </p:pic>
      <p:sp>
        <p:nvSpPr>
          <p:cNvPr id="8" name="Content Placeholder 5"/>
          <p:cNvSpPr txBox="1">
            <a:spLocks/>
          </p:cNvSpPr>
          <p:nvPr/>
        </p:nvSpPr>
        <p:spPr>
          <a:xfrm>
            <a:off x="76198" y="2209799"/>
            <a:ext cx="6781801" cy="17526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ts val="0"/>
              </a:spcBef>
            </a:pPr>
            <a:r>
              <a:rPr lang="en-US" sz="1800" b="1" dirty="0"/>
              <a:t>Training:  </a:t>
            </a:r>
            <a:r>
              <a:rPr lang="en-US" sz="1800" dirty="0"/>
              <a:t>PHMSA supports several types </a:t>
            </a:r>
            <a:r>
              <a:rPr lang="en-US" sz="1800" dirty="0" smtClean="0"/>
              <a:t>training </a:t>
            </a:r>
            <a:r>
              <a:rPr lang="en-US" sz="1800" dirty="0"/>
              <a:t>and </a:t>
            </a:r>
            <a:r>
              <a:rPr lang="en-US" sz="1800" dirty="0" smtClean="0"/>
              <a:t>technical </a:t>
            </a:r>
            <a:r>
              <a:rPr lang="en-US" sz="1800" dirty="0"/>
              <a:t>assistance seminars and workshops enhance regulations </a:t>
            </a:r>
            <a:r>
              <a:rPr lang="en-US" sz="1800" dirty="0" smtClean="0"/>
              <a:t>compliance</a:t>
            </a:r>
            <a:r>
              <a:rPr lang="en-US" sz="1800" dirty="0"/>
              <a:t>, inspection techniques, enforcement uniformity, and </a:t>
            </a:r>
            <a:r>
              <a:rPr lang="en-US" sz="1800" dirty="0" smtClean="0"/>
              <a:t>emergency </a:t>
            </a:r>
            <a:r>
              <a:rPr lang="en-US" sz="1800" dirty="0"/>
              <a:t>preparedness of the thousands of safety professionals shipping, carrying or enforcing compliance for the movement of </a:t>
            </a:r>
            <a:r>
              <a:rPr lang="en-US" sz="1800" dirty="0" smtClean="0"/>
              <a:t>hazardous </a:t>
            </a:r>
            <a:r>
              <a:rPr lang="en-US" sz="1800" dirty="0"/>
              <a:t>materials across the country</a:t>
            </a:r>
            <a:r>
              <a:rPr lang="en-US" sz="1800" dirty="0" smtClean="0"/>
              <a:t>.</a:t>
            </a:r>
            <a:endParaRPr lang="en-US" sz="1800" dirty="0"/>
          </a:p>
        </p:txBody>
      </p:sp>
      <p:sp>
        <p:nvSpPr>
          <p:cNvPr id="9" name="Content Placeholder 5"/>
          <p:cNvSpPr txBox="1">
            <a:spLocks/>
          </p:cNvSpPr>
          <p:nvPr/>
        </p:nvSpPr>
        <p:spPr>
          <a:xfrm>
            <a:off x="61642" y="3745760"/>
            <a:ext cx="8458203" cy="1283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ts val="0"/>
              </a:spcBef>
            </a:pPr>
            <a:r>
              <a:rPr lang="en-US" sz="1800" b="1" dirty="0">
                <a:hlinkClick r:id="rId6"/>
              </a:rPr>
              <a:t>Pipelines and Informed Planning Alliance</a:t>
            </a:r>
            <a:r>
              <a:rPr lang="en-US" sz="1800" b="1" dirty="0"/>
              <a:t>:  </a:t>
            </a:r>
            <a:r>
              <a:rPr lang="en-US" sz="1800" dirty="0"/>
              <a:t>Offers local governments, community developers, and pipeline operators a variety of recommendations to improve safety when making land-use decisions near or adjacent to existing transmission pipelines</a:t>
            </a:r>
            <a:r>
              <a:rPr lang="en-US" sz="1800" dirty="0" smtClean="0"/>
              <a:t>.</a:t>
            </a:r>
          </a:p>
          <a:p>
            <a:pPr marL="0" indent="0">
              <a:lnSpc>
                <a:spcPct val="80000"/>
              </a:lnSpc>
              <a:spcBef>
                <a:spcPts val="0"/>
              </a:spcBef>
              <a:buNone/>
            </a:pPr>
            <a:endParaRPr lang="en-US" sz="1800" dirty="0" smtClean="0"/>
          </a:p>
          <a:p>
            <a:pPr>
              <a:lnSpc>
                <a:spcPct val="80000"/>
              </a:lnSpc>
              <a:spcBef>
                <a:spcPts val="0"/>
              </a:spcBef>
            </a:pPr>
            <a:r>
              <a:rPr lang="en-US" sz="1800" b="1" dirty="0" smtClean="0"/>
              <a:t>Outreach Teams:  </a:t>
            </a:r>
            <a:r>
              <a:rPr lang="en-US" sz="1800" dirty="0" smtClean="0">
                <a:hlinkClick r:id="rId7"/>
              </a:rPr>
              <a:t>Hazardous Materials Safety Assistance Team </a:t>
            </a:r>
            <a:r>
              <a:rPr lang="en-US" sz="1800" dirty="0" smtClean="0"/>
              <a:t>and </a:t>
            </a:r>
            <a:r>
              <a:rPr lang="en-US" sz="1800" dirty="0" smtClean="0">
                <a:hlinkClick r:id="rId8"/>
              </a:rPr>
              <a:t>Community Assistance and Technical Services Managers</a:t>
            </a:r>
            <a:r>
              <a:rPr lang="en-US" sz="1800" dirty="0" smtClean="0"/>
              <a:t> serve as PHMSA’s designated representatives before a wide variety of stakeholders to provide consultation on new and amended regulatory requirements and conduct training or other public awareness activities. </a:t>
            </a:r>
          </a:p>
        </p:txBody>
      </p:sp>
    </p:spTree>
    <p:extLst>
      <p:ext uri="{BB962C8B-B14F-4D97-AF65-F5344CB8AC3E}">
        <p14:creationId xmlns:p14="http://schemas.microsoft.com/office/powerpoint/2010/main" val="3597100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167"/>
          <a:stretch/>
        </p:blipFill>
        <p:spPr bwMode="auto">
          <a:xfrm rot="5400000">
            <a:off x="4000500" y="1790700"/>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jeff.wiese\AppData\Local\Microsoft\Windows\Temporary Internet Files\Content.Outlook\9APIV6K1\Public_NPMSMap_A_noFOU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01392"/>
            <a:ext cx="2641600"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00400" y="1292833"/>
            <a:ext cx="5255079" cy="1221768"/>
          </a:xfrm>
        </p:spPr>
        <p:txBody>
          <a:bodyPr>
            <a:normAutofit fontScale="47500" lnSpcReduction="20000"/>
          </a:bodyPr>
          <a:lstStyle/>
          <a:p>
            <a:r>
              <a:rPr lang="en-US" b="1" dirty="0" smtClean="0">
                <a:hlinkClick r:id="rId4"/>
              </a:rPr>
              <a:t>National Pipeline Mapping System</a:t>
            </a:r>
            <a:r>
              <a:rPr lang="en-US" dirty="0" smtClean="0"/>
              <a:t>:  A geographic information system that contains the locations and attributes of hazardous liquid and natural gas transmission pipelines, liquefied natural gas facilities, and breakout tanks.  The NPMS is a valuable tool for planning community growth, emergency response, and pipeline awareness.</a:t>
            </a:r>
          </a:p>
        </p:txBody>
      </p:sp>
      <p:sp>
        <p:nvSpPr>
          <p:cNvPr id="4" name="Slide Number Placeholder 3"/>
          <p:cNvSpPr>
            <a:spLocks noGrp="1"/>
          </p:cNvSpPr>
          <p:nvPr>
            <p:ph type="sldNum" sz="quarter" idx="12"/>
          </p:nvPr>
        </p:nvSpPr>
        <p:spPr/>
        <p:txBody>
          <a:bodyPr/>
          <a:lstStyle/>
          <a:p>
            <a:fld id="{4CAB30B1-1C89-44FB-90F9-A7BB9F816057}" type="slidenum">
              <a:rPr lang="en-US" smtClean="0"/>
              <a:t>13</a:t>
            </a:fld>
            <a:endParaRPr lang="en-US"/>
          </a:p>
        </p:txBody>
      </p:sp>
      <p:sp>
        <p:nvSpPr>
          <p:cNvPr id="5" name="Title 1"/>
          <p:cNvSpPr>
            <a:spLocks noGrp="1"/>
          </p:cNvSpPr>
          <p:nvPr>
            <p:ph type="title"/>
          </p:nvPr>
        </p:nvSpPr>
        <p:spPr>
          <a:xfrm>
            <a:off x="457200" y="76200"/>
            <a:ext cx="8229600" cy="1143000"/>
          </a:xfrm>
        </p:spPr>
        <p:txBody>
          <a:bodyPr/>
          <a:lstStyle/>
          <a:p>
            <a:r>
              <a:rPr lang="en-US" kern="0" dirty="0" smtClean="0">
                <a:solidFill>
                  <a:srgbClr val="13407D"/>
                </a:solidFill>
                <a:latin typeface="Impact" panose="020B0806030902050204" pitchFamily="34" charset="0"/>
                <a:cs typeface="Aharoni" panose="02010803020104030203" pitchFamily="2" charset="-79"/>
              </a:rPr>
              <a:t>Safety Resources</a:t>
            </a:r>
            <a:endParaRPr lang="en-US" dirty="0"/>
          </a:p>
        </p:txBody>
      </p:sp>
      <p:pic>
        <p:nvPicPr>
          <p:cNvPr id="7" name="Picture 2" descr="8-1-1 Day web 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3022" y="2570251"/>
            <a:ext cx="2544996" cy="869023"/>
          </a:xfrm>
          <a:prstGeom prst="rect">
            <a:avLst/>
          </a:prstGeom>
          <a:noFill/>
          <a:effectLst>
            <a:outerShdw blurRad="76200" dist="76200" dir="72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56721" y="4092111"/>
            <a:ext cx="7515679" cy="1647719"/>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hlinkClick r:id="rId6"/>
              </a:rPr>
              <a:t>Hazardous </a:t>
            </a:r>
            <a:r>
              <a:rPr lang="en-US" b="1" dirty="0">
                <a:hlinkClick r:id="rId6"/>
              </a:rPr>
              <a:t>Materials Information Center</a:t>
            </a:r>
            <a:r>
              <a:rPr lang="en-US" b="1" dirty="0"/>
              <a:t>:  </a:t>
            </a:r>
            <a:r>
              <a:rPr lang="en-US" dirty="0"/>
              <a:t>Provides help on the use of Hazardous Materials Regulations.  Center representatives answer questions regarding regulatory interpretations, accepts reports of hazardous materials violations, or provide other information specific to complying with regulatory requirements</a:t>
            </a:r>
            <a:r>
              <a:rPr lang="en-US" dirty="0" smtClean="0"/>
              <a:t>.</a:t>
            </a:r>
          </a:p>
          <a:p>
            <a:pPr marL="0" indent="0">
              <a:buNone/>
            </a:pPr>
            <a:endParaRPr lang="en-US" dirty="0"/>
          </a:p>
          <a:p>
            <a:r>
              <a:rPr lang="en-US" b="1" dirty="0">
                <a:hlinkClick r:id="rId7"/>
              </a:rPr>
              <a:t>Safe Travel Website</a:t>
            </a:r>
            <a:r>
              <a:rPr lang="en-US" b="1" dirty="0"/>
              <a:t>:  </a:t>
            </a:r>
            <a:r>
              <a:rPr lang="en-US" dirty="0"/>
              <a:t>Increases hazardous materials and battery safety public awareness.  Printed guides explain safe travel with consumer-use hazardous materials, and provide a handy list of safety tips to minimize the risk of fires.</a:t>
            </a:r>
          </a:p>
        </p:txBody>
      </p:sp>
      <p:sp>
        <p:nvSpPr>
          <p:cNvPr id="10" name="Content Placeholder 2"/>
          <p:cNvSpPr txBox="1">
            <a:spLocks/>
          </p:cNvSpPr>
          <p:nvPr/>
        </p:nvSpPr>
        <p:spPr>
          <a:xfrm>
            <a:off x="256722" y="2603215"/>
            <a:ext cx="8390618" cy="1628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260725">
              <a:lnSpc>
                <a:spcPct val="80000"/>
              </a:lnSpc>
              <a:spcBef>
                <a:spcPts val="360"/>
              </a:spcBef>
            </a:pPr>
            <a:r>
              <a:rPr lang="en-US" sz="1500" b="1" dirty="0">
                <a:hlinkClick r:id="rId8"/>
              </a:rPr>
              <a:t>811-Call Before You Dig</a:t>
            </a:r>
            <a:r>
              <a:rPr lang="en-US" sz="1500" b="1" dirty="0"/>
              <a:t>:  </a:t>
            </a:r>
            <a:endParaRPr lang="en-US" sz="1500" b="1" dirty="0" smtClean="0"/>
          </a:p>
          <a:p>
            <a:pPr marL="339725" indent="2917825">
              <a:lnSpc>
                <a:spcPct val="80000"/>
              </a:lnSpc>
              <a:spcBef>
                <a:spcPts val="0"/>
              </a:spcBef>
              <a:buNone/>
            </a:pPr>
            <a:r>
              <a:rPr lang="en-US" sz="1500" dirty="0" smtClean="0"/>
              <a:t>Working </a:t>
            </a:r>
            <a:r>
              <a:rPr lang="en-US" sz="1500" dirty="0"/>
              <a:t>with the Common </a:t>
            </a:r>
          </a:p>
          <a:p>
            <a:pPr marL="339725" indent="2917825">
              <a:lnSpc>
                <a:spcPct val="80000"/>
              </a:lnSpc>
              <a:spcBef>
                <a:spcPts val="0"/>
              </a:spcBef>
              <a:buNone/>
            </a:pPr>
            <a:r>
              <a:rPr lang="en-US" sz="1500" dirty="0"/>
              <a:t>Ground Alliance, PHMSA </a:t>
            </a:r>
            <a:endParaRPr lang="en-US" sz="1500" dirty="0" smtClean="0"/>
          </a:p>
          <a:p>
            <a:pPr marL="339725" indent="2917825">
              <a:lnSpc>
                <a:spcPct val="80000"/>
              </a:lnSpc>
              <a:spcBef>
                <a:spcPts val="0"/>
              </a:spcBef>
              <a:buNone/>
            </a:pPr>
            <a:r>
              <a:rPr lang="en-US" sz="1500" dirty="0" smtClean="0"/>
              <a:t>promotes </a:t>
            </a:r>
            <a:r>
              <a:rPr lang="en-US" sz="1500" dirty="0"/>
              <a:t>the leading way to </a:t>
            </a:r>
            <a:endParaRPr lang="en-US" sz="1500" dirty="0" smtClean="0"/>
          </a:p>
          <a:p>
            <a:pPr marL="339725" indent="2917825">
              <a:lnSpc>
                <a:spcPct val="80000"/>
              </a:lnSpc>
              <a:spcBef>
                <a:spcPts val="0"/>
              </a:spcBef>
              <a:buNone/>
            </a:pPr>
            <a:r>
              <a:rPr lang="en-US" sz="1500" dirty="0" smtClean="0"/>
              <a:t>prevent </a:t>
            </a:r>
            <a:r>
              <a:rPr lang="en-US" sz="1500" dirty="0"/>
              <a:t>damage to pipelines by </a:t>
            </a:r>
            <a:endParaRPr lang="en-US" sz="1500" dirty="0" smtClean="0"/>
          </a:p>
          <a:p>
            <a:pPr marL="339725" indent="0">
              <a:lnSpc>
                <a:spcPct val="80000"/>
              </a:lnSpc>
              <a:spcBef>
                <a:spcPts val="0"/>
              </a:spcBef>
              <a:buNone/>
            </a:pPr>
            <a:r>
              <a:rPr lang="en-US" sz="1500" dirty="0" smtClean="0"/>
              <a:t>calling </a:t>
            </a:r>
            <a:r>
              <a:rPr lang="en-US" sz="1500" dirty="0"/>
              <a:t>811 prior to conducting any underground excavation activity.  Nearly one-third of all major pipeline accidents are caused by excavation damage and not calling state One-Call centers in advance.</a:t>
            </a:r>
          </a:p>
        </p:txBody>
      </p:sp>
    </p:spTree>
    <p:extLst>
      <p:ext uri="{BB962C8B-B14F-4D97-AF65-F5344CB8AC3E}">
        <p14:creationId xmlns:p14="http://schemas.microsoft.com/office/powerpoint/2010/main" val="1829355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167"/>
          <a:stretch/>
        </p:blipFill>
        <p:spPr bwMode="auto">
          <a:xfrm rot="5400000">
            <a:off x="4000500" y="1790700"/>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CAB30B1-1C89-44FB-90F9-A7BB9F816057}" type="slidenum">
              <a:rPr lang="en-US" smtClean="0"/>
              <a:t>14</a:t>
            </a:fld>
            <a:endParaRPr lang="en-US"/>
          </a:p>
        </p:txBody>
      </p:sp>
      <p:sp>
        <p:nvSpPr>
          <p:cNvPr id="5" name="Title 1"/>
          <p:cNvSpPr>
            <a:spLocks noGrp="1"/>
          </p:cNvSpPr>
          <p:nvPr>
            <p:ph type="title"/>
          </p:nvPr>
        </p:nvSpPr>
        <p:spPr>
          <a:xfrm>
            <a:off x="457200" y="76200"/>
            <a:ext cx="8229600" cy="1143000"/>
          </a:xfrm>
        </p:spPr>
        <p:txBody>
          <a:bodyPr/>
          <a:lstStyle/>
          <a:p>
            <a:r>
              <a:rPr lang="en-US" kern="0" dirty="0" smtClean="0">
                <a:solidFill>
                  <a:srgbClr val="13407D"/>
                </a:solidFill>
                <a:latin typeface="Impact" panose="020B0806030902050204" pitchFamily="34" charset="0"/>
                <a:cs typeface="Aharoni" panose="02010803020104030203" pitchFamily="2" charset="-79"/>
              </a:rPr>
              <a:t>Contact Us</a:t>
            </a:r>
            <a:endParaRPr lang="en-US" dirty="0"/>
          </a:p>
        </p:txBody>
      </p:sp>
      <p:sp>
        <p:nvSpPr>
          <p:cNvPr id="2" name="Content Placeholder 1"/>
          <p:cNvSpPr>
            <a:spLocks noGrp="1"/>
          </p:cNvSpPr>
          <p:nvPr>
            <p:ph idx="1"/>
          </p:nvPr>
        </p:nvSpPr>
        <p:spPr>
          <a:xfrm>
            <a:off x="0" y="1154673"/>
            <a:ext cx="8229600" cy="4525963"/>
          </a:xfrm>
        </p:spPr>
        <p:txBody>
          <a:bodyPr>
            <a:normAutofit fontScale="77500" lnSpcReduction="20000"/>
          </a:bodyPr>
          <a:lstStyle/>
          <a:p>
            <a:r>
              <a:rPr lang="en-US" dirty="0" smtClean="0"/>
              <a:t>Hazardous </a:t>
            </a:r>
            <a:r>
              <a:rPr lang="en-US" dirty="0"/>
              <a:t>Materials Safety </a:t>
            </a:r>
            <a:r>
              <a:rPr lang="en-US" dirty="0" smtClean="0"/>
              <a:t>Contacts: Contact </a:t>
            </a:r>
            <a:r>
              <a:rPr lang="en-US" dirty="0"/>
              <a:t>the Hazardous Materials Information Center at 1-800-HMR-4922 (1-800-467-4922) or 202-366-4488 for Washington DC residents Monday through Friday from 9:00 am to 5:00 pm (EST). </a:t>
            </a:r>
            <a:r>
              <a:rPr lang="en-US" dirty="0">
                <a:hlinkClick r:id="rId3"/>
              </a:rPr>
              <a:t>More Hazmat Contacts</a:t>
            </a:r>
            <a:r>
              <a:rPr lang="en-US" dirty="0"/>
              <a:t>.</a:t>
            </a:r>
          </a:p>
          <a:p>
            <a:r>
              <a:rPr lang="en-US" dirty="0"/>
              <a:t>Pipeline Safety </a:t>
            </a:r>
            <a:r>
              <a:rPr lang="en-US" dirty="0" smtClean="0"/>
              <a:t>Contacts: Contact </a:t>
            </a:r>
            <a:r>
              <a:rPr lang="en-US" dirty="0"/>
              <a:t>the Pipeline Safety Information Center at 202-366-4595 and Fax: 202-493-2311. </a:t>
            </a:r>
            <a:r>
              <a:rPr lang="en-US" dirty="0">
                <a:hlinkClick r:id="rId4"/>
              </a:rPr>
              <a:t>More Pipeline Contacts</a:t>
            </a:r>
            <a:r>
              <a:rPr lang="en-US" dirty="0"/>
              <a:t>.</a:t>
            </a:r>
          </a:p>
          <a:p>
            <a:r>
              <a:rPr lang="en-US" dirty="0" smtClean="0"/>
              <a:t>Enforcement Feedback: </a:t>
            </a:r>
            <a:r>
              <a:rPr lang="en-US" dirty="0" smtClean="0">
                <a:hlinkClick r:id="rId5"/>
              </a:rPr>
              <a:t>Ask </a:t>
            </a:r>
            <a:r>
              <a:rPr lang="en-US" dirty="0">
                <a:hlinkClick r:id="rId5"/>
              </a:rPr>
              <a:t>questions </a:t>
            </a:r>
            <a:r>
              <a:rPr lang="en-US" dirty="0"/>
              <a:t>or </a:t>
            </a:r>
            <a:r>
              <a:rPr lang="en-US" dirty="0">
                <a:hlinkClick r:id="rId6"/>
              </a:rPr>
              <a:t>submit complaints </a:t>
            </a:r>
            <a:r>
              <a:rPr lang="en-US" dirty="0"/>
              <a:t>to Hazardous Materials Enforcement.</a:t>
            </a:r>
          </a:p>
          <a:p>
            <a:r>
              <a:rPr lang="en-US" dirty="0" smtClean="0"/>
              <a:t>Training: Training </a:t>
            </a:r>
            <a:r>
              <a:rPr lang="en-US" dirty="0"/>
              <a:t>is available through each PHMSA Region and the </a:t>
            </a:r>
            <a:r>
              <a:rPr lang="en-US" dirty="0">
                <a:hlinkClick r:id="rId7"/>
              </a:rPr>
              <a:t>Training Center</a:t>
            </a:r>
            <a:r>
              <a:rPr lang="en-US" dirty="0"/>
              <a:t>. You can also read more about </a:t>
            </a:r>
            <a:r>
              <a:rPr lang="en-US" dirty="0">
                <a:hlinkClick r:id="rId8"/>
              </a:rPr>
              <a:t>Training Resources</a:t>
            </a:r>
            <a:r>
              <a:rPr lang="en-US" dirty="0" smtClean="0"/>
              <a:t>.</a:t>
            </a:r>
            <a:endParaRPr lang="en-US" dirty="0"/>
          </a:p>
        </p:txBody>
      </p:sp>
    </p:spTree>
    <p:extLst>
      <p:ext uri="{BB962C8B-B14F-4D97-AF65-F5344CB8AC3E}">
        <p14:creationId xmlns:p14="http://schemas.microsoft.com/office/powerpoint/2010/main" val="1724557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4CAB30B1-1C89-44FB-90F9-A7BB9F816057}" type="slidenum">
              <a:rPr lang="en-US" smtClean="0"/>
              <a:t>15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3314"/>
            <a:ext cx="9144000" cy="6466086"/>
          </a:xfrm>
          <a:prstGeom prst="rect">
            <a:avLst/>
          </a:prstGeom>
        </p:spPr>
      </p:pic>
    </p:spTree>
    <p:extLst>
      <p:ext uri="{BB962C8B-B14F-4D97-AF65-F5344CB8AC3E}">
        <p14:creationId xmlns:p14="http://schemas.microsoft.com/office/powerpoint/2010/main" val="3079024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
        <p:nvSpPr>
          <p:cNvPr id="3" name="Slide Number Placeholder 3"/>
          <p:cNvSpPr>
            <a:spLocks noGrp="1"/>
          </p:cNvSpPr>
          <p:nvPr>
            <p:ph type="sldNum" sz="quarter" idx="12"/>
          </p:nvPr>
        </p:nvSpPr>
        <p:spPr>
          <a:xfrm>
            <a:off x="6553200" y="6356350"/>
            <a:ext cx="2133600" cy="365125"/>
          </a:xfrm>
        </p:spPr>
        <p:txBody>
          <a:bodyPr/>
          <a:lstStyle/>
          <a:p>
            <a:fld id="{4CAB30B1-1C89-44FB-90F9-A7BB9F816057}" type="slidenum">
              <a:rPr lang="en-US" smtClean="0"/>
              <a:t>2</a:t>
            </a:fld>
            <a:endParaRPr lang="en-US" dirty="0"/>
          </a:p>
        </p:txBody>
      </p:sp>
    </p:spTree>
    <p:extLst>
      <p:ext uri="{BB962C8B-B14F-4D97-AF65-F5344CB8AC3E}">
        <p14:creationId xmlns:p14="http://schemas.microsoft.com/office/powerpoint/2010/main" val="2012434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167"/>
          <a:stretch/>
        </p:blipFill>
        <p:spPr bwMode="auto">
          <a:xfrm rot="5400000">
            <a:off x="4000500" y="1714500"/>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822"/>
            <a:ext cx="8229600" cy="1143000"/>
          </a:xfrm>
        </p:spPr>
        <p:txBody>
          <a:bodyPr>
            <a:normAutofit fontScale="90000"/>
          </a:bodyPr>
          <a:lstStyle/>
          <a:p>
            <a:r>
              <a:rPr lang="en-US" kern="0" dirty="0" smtClean="0">
                <a:solidFill>
                  <a:srgbClr val="13407D"/>
                </a:solidFill>
                <a:latin typeface="Impact" panose="020B0806030902050204" pitchFamily="34" charset="0"/>
                <a:cs typeface="Arial" panose="020B0604020202020204" pitchFamily="34" charset="0"/>
              </a:rPr>
              <a:t>PHMSA 2021: Organizational Structure</a:t>
            </a:r>
            <a:endParaRPr lang="en-US" dirty="0">
              <a:latin typeface="Impact" panose="020B0806030902050204" pitchFamily="34" charset="0"/>
            </a:endParaRPr>
          </a:p>
        </p:txBody>
      </p:sp>
      <p:sp>
        <p:nvSpPr>
          <p:cNvPr id="4" name="Slide Number Placeholder 3"/>
          <p:cNvSpPr>
            <a:spLocks noGrp="1"/>
          </p:cNvSpPr>
          <p:nvPr>
            <p:ph type="sldNum" sz="quarter" idx="12"/>
          </p:nvPr>
        </p:nvSpPr>
        <p:spPr/>
        <p:txBody>
          <a:bodyPr/>
          <a:lstStyle/>
          <a:p>
            <a:fld id="{4CAB30B1-1C89-44FB-90F9-A7BB9F816057}" type="slidenum">
              <a:rPr lang="en-US" smtClean="0"/>
              <a:t>3</a:t>
            </a:fld>
            <a:endParaRPr lang="en-US" dirty="0"/>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785"/>
          <a:stretch/>
        </p:blipFill>
        <p:spPr>
          <a:xfrm>
            <a:off x="914400" y="1203984"/>
            <a:ext cx="7084951" cy="4419600"/>
          </a:xfrm>
        </p:spPr>
      </p:pic>
    </p:spTree>
    <p:extLst>
      <p:ext uri="{BB962C8B-B14F-4D97-AF65-F5344CB8AC3E}">
        <p14:creationId xmlns:p14="http://schemas.microsoft.com/office/powerpoint/2010/main" val="2394812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167"/>
          <a:stretch/>
        </p:blipFill>
        <p:spPr bwMode="auto">
          <a:xfrm rot="5400000">
            <a:off x="4000500" y="1790699"/>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p:txBody>
          <a:bodyPr>
            <a:normAutofit/>
          </a:bodyPr>
          <a:lstStyle/>
          <a:p>
            <a:r>
              <a:rPr lang="en-US" kern="0" dirty="0" smtClean="0">
                <a:solidFill>
                  <a:srgbClr val="13407D"/>
                </a:solidFill>
                <a:latin typeface="Impact" panose="020B0806030902050204" pitchFamily="34" charset="0"/>
                <a:cs typeface="Aharoni" panose="02010803020104030203" pitchFamily="2" charset="-79"/>
              </a:rPr>
              <a:t>What Does PHMSA Do?</a:t>
            </a:r>
            <a:endParaRPr lang="en-US" dirty="0">
              <a:latin typeface="Impact" panose="020B0806030902050204" pitchFamily="34" charset="0"/>
              <a:cs typeface="Aharoni" panose="02010803020104030203" pitchFamily="2" charset="-79"/>
            </a:endParaRPr>
          </a:p>
        </p:txBody>
      </p:sp>
      <p:sp>
        <p:nvSpPr>
          <p:cNvPr id="3" name="Content Placeholder 2"/>
          <p:cNvSpPr>
            <a:spLocks noGrp="1"/>
          </p:cNvSpPr>
          <p:nvPr>
            <p:ph idx="1"/>
          </p:nvPr>
        </p:nvSpPr>
        <p:spPr/>
        <p:txBody>
          <a:bodyPr>
            <a:noAutofit/>
          </a:bodyPr>
          <a:lstStyle/>
          <a:p>
            <a:r>
              <a:rPr lang="en-US" sz="2000" dirty="0" smtClean="0"/>
              <a:t>REGULATIONS AND STANDARDS</a:t>
            </a:r>
          </a:p>
          <a:p>
            <a:pPr lvl="1"/>
            <a:r>
              <a:rPr lang="en-US" sz="1800" dirty="0" smtClean="0"/>
              <a:t>Regulates the movement of energy products and hazardous materials by all transportation modes, including pipelines </a:t>
            </a:r>
          </a:p>
          <a:p>
            <a:pPr>
              <a:spcBef>
                <a:spcPct val="50000"/>
              </a:spcBef>
              <a:buClr>
                <a:srgbClr val="13407D"/>
              </a:buClr>
            </a:pPr>
            <a:r>
              <a:rPr lang="en-US" sz="2000" dirty="0" smtClean="0">
                <a:solidFill>
                  <a:schemeClr val="tx2">
                    <a:lumMod val="50000"/>
                  </a:schemeClr>
                </a:solidFill>
                <a:cs typeface="Times New Roman" pitchFamily="18" charset="0"/>
              </a:rPr>
              <a:t>DATA AND RISK ANALYSIS</a:t>
            </a:r>
          </a:p>
          <a:p>
            <a:pPr lvl="1">
              <a:spcBef>
                <a:spcPct val="50000"/>
              </a:spcBef>
              <a:buClr>
                <a:srgbClr val="13407D"/>
              </a:buClr>
            </a:pPr>
            <a:r>
              <a:rPr lang="en-US" sz="1800" dirty="0" smtClean="0">
                <a:solidFill>
                  <a:schemeClr val="tx2">
                    <a:lumMod val="50000"/>
                  </a:schemeClr>
                </a:solidFill>
                <a:cs typeface="Times New Roman" pitchFamily="18" charset="0"/>
              </a:rPr>
              <a:t>Analyzes safety performance, and is continuously improving its data quality and analytic capabilities to identify, assess and manage safety risks</a:t>
            </a:r>
          </a:p>
          <a:p>
            <a:pPr>
              <a:spcBef>
                <a:spcPct val="50000"/>
              </a:spcBef>
              <a:buClr>
                <a:srgbClr val="13407D"/>
              </a:buClr>
            </a:pPr>
            <a:r>
              <a:rPr lang="en-US" sz="2000" dirty="0" smtClean="0">
                <a:solidFill>
                  <a:schemeClr val="tx2">
                    <a:lumMod val="50000"/>
                  </a:schemeClr>
                </a:solidFill>
                <a:cs typeface="Times New Roman" pitchFamily="18" charset="0"/>
              </a:rPr>
              <a:t>RESEARCH AND DEVELOPMENT</a:t>
            </a:r>
          </a:p>
          <a:p>
            <a:pPr lvl="1">
              <a:spcBef>
                <a:spcPct val="50000"/>
              </a:spcBef>
              <a:buClr>
                <a:srgbClr val="13407D"/>
              </a:buClr>
            </a:pPr>
            <a:r>
              <a:rPr lang="en-US" sz="1800" dirty="0" smtClean="0">
                <a:solidFill>
                  <a:schemeClr val="tx2">
                    <a:lumMod val="50000"/>
                  </a:schemeClr>
                </a:solidFill>
                <a:cs typeface="Times New Roman" pitchFamily="18" charset="0"/>
              </a:rPr>
              <a:t>Conducts research and development to improve standards for pipeline safety and hazardous materials transportation</a:t>
            </a:r>
          </a:p>
        </p:txBody>
      </p:sp>
      <p:sp>
        <p:nvSpPr>
          <p:cNvPr id="4" name="Slide Number Placeholder 3"/>
          <p:cNvSpPr>
            <a:spLocks noGrp="1"/>
          </p:cNvSpPr>
          <p:nvPr>
            <p:ph type="sldNum" sz="quarter" idx="12"/>
          </p:nvPr>
        </p:nvSpPr>
        <p:spPr/>
        <p:txBody>
          <a:bodyPr/>
          <a:lstStyle/>
          <a:p>
            <a:fld id="{4CAB30B1-1C89-44FB-90F9-A7BB9F816057}" type="slidenum">
              <a:rPr lang="en-US" smtClean="0"/>
              <a:t>4</a:t>
            </a:fld>
            <a:endParaRPr lang="en-US"/>
          </a:p>
        </p:txBody>
      </p:sp>
    </p:spTree>
    <p:extLst>
      <p:ext uri="{BB962C8B-B14F-4D97-AF65-F5344CB8AC3E}">
        <p14:creationId xmlns:p14="http://schemas.microsoft.com/office/powerpoint/2010/main" val="577484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167"/>
          <a:stretch/>
        </p:blipFill>
        <p:spPr bwMode="auto">
          <a:xfrm rot="5400000">
            <a:off x="4000500" y="1790699"/>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kern="0" dirty="0" smtClean="0">
                <a:solidFill>
                  <a:srgbClr val="13407D"/>
                </a:solidFill>
                <a:latin typeface="Impact" panose="020B0806030902050204" pitchFamily="34" charset="0"/>
                <a:cs typeface="Aharoni" panose="02010803020104030203" pitchFamily="2" charset="-79"/>
              </a:rPr>
              <a:t>What Does PHMSA Do?</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a:spcBef>
                <a:spcPct val="50000"/>
              </a:spcBef>
              <a:buClr>
                <a:srgbClr val="13407D"/>
              </a:buClr>
            </a:pPr>
            <a:r>
              <a:rPr lang="en-US" sz="2000" dirty="0" smtClean="0">
                <a:solidFill>
                  <a:schemeClr val="tx2">
                    <a:lumMod val="50000"/>
                  </a:schemeClr>
                </a:solidFill>
                <a:cs typeface="Times New Roman" pitchFamily="18" charset="0"/>
              </a:rPr>
              <a:t>TRAINING</a:t>
            </a:r>
          </a:p>
          <a:p>
            <a:pPr lvl="1">
              <a:spcBef>
                <a:spcPct val="50000"/>
              </a:spcBef>
              <a:buClr>
                <a:srgbClr val="13407D"/>
              </a:buClr>
            </a:pPr>
            <a:r>
              <a:rPr lang="en-US" sz="1800" dirty="0" smtClean="0">
                <a:solidFill>
                  <a:schemeClr val="tx2">
                    <a:lumMod val="50000"/>
                  </a:schemeClr>
                </a:solidFill>
                <a:cs typeface="Times New Roman" pitchFamily="18" charset="0"/>
              </a:rPr>
              <a:t>Develops publications and curriculum, and provides in-person training opportunities for hazardous materials professionals and emergency responders. </a:t>
            </a:r>
          </a:p>
          <a:p>
            <a:pPr lvl="1">
              <a:spcBef>
                <a:spcPct val="50000"/>
              </a:spcBef>
              <a:buClr>
                <a:srgbClr val="13407D"/>
              </a:buClr>
            </a:pPr>
            <a:r>
              <a:rPr lang="en-US" sz="1800" dirty="0" smtClean="0">
                <a:solidFill>
                  <a:schemeClr val="tx2">
                    <a:lumMod val="50000"/>
                  </a:schemeClr>
                </a:solidFill>
                <a:cs typeface="Times New Roman" pitchFamily="18" charset="0"/>
              </a:rPr>
              <a:t>PHMSA’s training and qualification center provides pipeline safety and inspection training for federal and state pipeline inspectors. </a:t>
            </a:r>
          </a:p>
          <a:p>
            <a:pPr>
              <a:spcBef>
                <a:spcPct val="50000"/>
              </a:spcBef>
              <a:buClr>
                <a:srgbClr val="13407D"/>
              </a:buClr>
            </a:pPr>
            <a:r>
              <a:rPr lang="en-US" sz="2000" dirty="0" smtClean="0">
                <a:solidFill>
                  <a:schemeClr val="tx2">
                    <a:lumMod val="50000"/>
                  </a:schemeClr>
                </a:solidFill>
                <a:cs typeface="Times New Roman" pitchFamily="18" charset="0"/>
              </a:rPr>
              <a:t>GRANTS</a:t>
            </a:r>
          </a:p>
          <a:p>
            <a:pPr lvl="1">
              <a:spcBef>
                <a:spcPct val="50000"/>
              </a:spcBef>
              <a:buClr>
                <a:srgbClr val="13407D"/>
              </a:buClr>
            </a:pPr>
            <a:r>
              <a:rPr lang="en-US" sz="1800" dirty="0" smtClean="0">
                <a:solidFill>
                  <a:schemeClr val="tx2">
                    <a:lumMod val="50000"/>
                  </a:schemeClr>
                </a:solidFill>
                <a:cs typeface="Times New Roman" pitchFamily="18" charset="0"/>
              </a:rPr>
              <a:t>Pipeline safety grants support pipeline safety inspection, enforcement and outreach programs</a:t>
            </a:r>
          </a:p>
          <a:p>
            <a:pPr lvl="1">
              <a:spcBef>
                <a:spcPct val="50000"/>
              </a:spcBef>
              <a:buClr>
                <a:srgbClr val="13407D"/>
              </a:buClr>
            </a:pPr>
            <a:r>
              <a:rPr lang="en-US" sz="1800" dirty="0" smtClean="0">
                <a:solidFill>
                  <a:schemeClr val="tx2">
                    <a:lumMod val="50000"/>
                  </a:schemeClr>
                </a:solidFill>
                <a:cs typeface="Times New Roman" pitchFamily="18" charset="0"/>
              </a:rPr>
              <a:t>Hazardous materials safety grants provides more than $26 million annually to states, territories, tribes and nonprofit organizations for hazardous materials safety planning and training activities.</a:t>
            </a:r>
          </a:p>
        </p:txBody>
      </p:sp>
      <p:sp>
        <p:nvSpPr>
          <p:cNvPr id="4" name="Slide Number Placeholder 3"/>
          <p:cNvSpPr>
            <a:spLocks noGrp="1"/>
          </p:cNvSpPr>
          <p:nvPr>
            <p:ph type="sldNum" sz="quarter" idx="12"/>
          </p:nvPr>
        </p:nvSpPr>
        <p:spPr/>
        <p:txBody>
          <a:bodyPr/>
          <a:lstStyle/>
          <a:p>
            <a:fld id="{4CAB30B1-1C89-44FB-90F9-A7BB9F816057}" type="slidenum">
              <a:rPr lang="en-US" smtClean="0"/>
              <a:t>5</a:t>
            </a:fld>
            <a:endParaRPr lang="en-US"/>
          </a:p>
        </p:txBody>
      </p:sp>
    </p:spTree>
    <p:extLst>
      <p:ext uri="{BB962C8B-B14F-4D97-AF65-F5344CB8AC3E}">
        <p14:creationId xmlns:p14="http://schemas.microsoft.com/office/powerpoint/2010/main" val="2631486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167"/>
          <a:stretch/>
        </p:blipFill>
        <p:spPr bwMode="auto">
          <a:xfrm rot="5400000">
            <a:off x="4000500" y="1714500"/>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kern="0" dirty="0" smtClean="0">
                <a:solidFill>
                  <a:srgbClr val="13407D"/>
                </a:solidFill>
                <a:latin typeface="Impact" panose="020B0806030902050204" pitchFamily="34" charset="0"/>
                <a:cs typeface="Aharoni" panose="02010803020104030203" pitchFamily="2" charset="-79"/>
              </a:rPr>
              <a:t>What Does PHMSA Do?</a:t>
            </a:r>
            <a:endParaRPr lang="en-US" dirty="0"/>
          </a:p>
        </p:txBody>
      </p:sp>
      <p:sp>
        <p:nvSpPr>
          <p:cNvPr id="3" name="Content Placeholder 2"/>
          <p:cNvSpPr>
            <a:spLocks noGrp="1"/>
          </p:cNvSpPr>
          <p:nvPr>
            <p:ph idx="1"/>
          </p:nvPr>
        </p:nvSpPr>
        <p:spPr/>
        <p:txBody>
          <a:bodyPr/>
          <a:lstStyle/>
          <a:p>
            <a:pPr>
              <a:spcBef>
                <a:spcPct val="50000"/>
              </a:spcBef>
              <a:buClr>
                <a:srgbClr val="13407D"/>
              </a:buClr>
            </a:pPr>
            <a:r>
              <a:rPr lang="en-US" sz="2000" dirty="0" smtClean="0">
                <a:solidFill>
                  <a:schemeClr val="tx2">
                    <a:lumMod val="50000"/>
                  </a:schemeClr>
                </a:solidFill>
                <a:cs typeface="Times New Roman" pitchFamily="18" charset="0"/>
              </a:rPr>
              <a:t>ADVISORY BULLETINS AND GUIDANCE</a:t>
            </a:r>
          </a:p>
          <a:p>
            <a:pPr lvl="1">
              <a:spcBef>
                <a:spcPct val="50000"/>
              </a:spcBef>
              <a:buClr>
                <a:srgbClr val="13407D"/>
              </a:buClr>
            </a:pPr>
            <a:r>
              <a:rPr lang="en-US" sz="1800" dirty="0" smtClean="0">
                <a:solidFill>
                  <a:schemeClr val="tx2">
                    <a:lumMod val="50000"/>
                  </a:schemeClr>
                </a:solidFill>
                <a:cs typeface="Times New Roman" pitchFamily="18" charset="0"/>
              </a:rPr>
              <a:t>PHMSA issues safety advisory notices and bulletins to address emerging risks and share lessons learned from inspections and investigations </a:t>
            </a:r>
          </a:p>
          <a:p>
            <a:pPr>
              <a:spcBef>
                <a:spcPct val="50000"/>
              </a:spcBef>
              <a:buClr>
                <a:srgbClr val="13407D"/>
              </a:buClr>
            </a:pPr>
            <a:r>
              <a:rPr lang="en-US" sz="2000" dirty="0" smtClean="0">
                <a:solidFill>
                  <a:schemeClr val="tx2">
                    <a:lumMod val="50000"/>
                  </a:schemeClr>
                </a:solidFill>
                <a:cs typeface="Times New Roman" pitchFamily="18" charset="0"/>
              </a:rPr>
              <a:t>INSPECTION AND ENFORCEMENT</a:t>
            </a:r>
          </a:p>
          <a:p>
            <a:pPr lvl="1"/>
            <a:r>
              <a:rPr lang="en-US" sz="1800" dirty="0" smtClean="0">
                <a:solidFill>
                  <a:schemeClr val="tx2">
                    <a:lumMod val="50000"/>
                  </a:schemeClr>
                </a:solidFill>
                <a:cs typeface="Times New Roman" pitchFamily="18" charset="0"/>
              </a:rPr>
              <a:t>PHMSA inspects pipeline facilities, and entities that offer hazardous materials for transportation, including manufacturers and shippers.</a:t>
            </a:r>
          </a:p>
          <a:p>
            <a:r>
              <a:rPr lang="en-US" sz="2000" dirty="0" smtClean="0">
                <a:solidFill>
                  <a:schemeClr val="tx2">
                    <a:lumMod val="50000"/>
                  </a:schemeClr>
                </a:solidFill>
                <a:cs typeface="Times New Roman" pitchFamily="18" charset="0"/>
              </a:rPr>
              <a:t>ACCIDENT INVESTIGATION</a:t>
            </a:r>
          </a:p>
          <a:p>
            <a:pPr lvl="1"/>
            <a:r>
              <a:rPr lang="en-US" sz="1800" dirty="0" smtClean="0">
                <a:solidFill>
                  <a:schemeClr val="tx2">
                    <a:lumMod val="50000"/>
                  </a:schemeClr>
                </a:solidFill>
                <a:cs typeface="Times New Roman" pitchFamily="18" charset="0"/>
              </a:rPr>
              <a:t>Investigates pipelines failures and other incidents involving hazardous materials</a:t>
            </a:r>
          </a:p>
          <a:p>
            <a:endParaRPr lang="en-US" dirty="0"/>
          </a:p>
        </p:txBody>
      </p:sp>
      <p:sp>
        <p:nvSpPr>
          <p:cNvPr id="4" name="Slide Number Placeholder 3"/>
          <p:cNvSpPr>
            <a:spLocks noGrp="1"/>
          </p:cNvSpPr>
          <p:nvPr>
            <p:ph type="sldNum" sz="quarter" idx="12"/>
          </p:nvPr>
        </p:nvSpPr>
        <p:spPr/>
        <p:txBody>
          <a:bodyPr/>
          <a:lstStyle/>
          <a:p>
            <a:fld id="{4CAB30B1-1C89-44FB-90F9-A7BB9F816057}" type="slidenum">
              <a:rPr lang="en-US" smtClean="0"/>
              <a:t>6</a:t>
            </a:fld>
            <a:endParaRPr lang="en-US"/>
          </a:p>
        </p:txBody>
      </p:sp>
    </p:spTree>
    <p:extLst>
      <p:ext uri="{BB962C8B-B14F-4D97-AF65-F5344CB8AC3E}">
        <p14:creationId xmlns:p14="http://schemas.microsoft.com/office/powerpoint/2010/main" val="1651019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167"/>
          <a:stretch/>
        </p:blipFill>
        <p:spPr bwMode="auto">
          <a:xfrm rot="5400000">
            <a:off x="4000500" y="1724773"/>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a:bodyPr>
          <a:lstStyle/>
          <a:p>
            <a:r>
              <a:rPr lang="en-US" kern="0" dirty="0" smtClean="0">
                <a:solidFill>
                  <a:srgbClr val="13407D"/>
                </a:solidFill>
                <a:latin typeface="Impact" panose="020B0806030902050204" pitchFamily="34" charset="0"/>
                <a:cs typeface="Aharoni" panose="02010803020104030203" pitchFamily="2" charset="-79"/>
              </a:rPr>
              <a:t>Our National Presence</a:t>
            </a:r>
            <a:endParaRPr lang="en-US" dirty="0">
              <a:latin typeface="Impact" panose="020B0806030902050204" pitchFamily="34" charset="0"/>
              <a:cs typeface="Aharoni" panose="02010803020104030203" pitchFamily="2" charset="-79"/>
            </a:endParaRPr>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838200" y="1295400"/>
            <a:ext cx="7245725" cy="435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2"/>
          </p:nvPr>
        </p:nvSpPr>
        <p:spPr>
          <a:xfrm>
            <a:off x="6553200" y="6356350"/>
            <a:ext cx="2133600" cy="365125"/>
          </a:xfrm>
        </p:spPr>
        <p:txBody>
          <a:bodyPr/>
          <a:lstStyle/>
          <a:p>
            <a:fld id="{4CAB30B1-1C89-44FB-90F9-A7BB9F816057}" type="slidenum">
              <a:rPr lang="en-US" smtClean="0"/>
              <a:t>7</a:t>
            </a:fld>
            <a:endParaRPr lang="en-US" dirty="0"/>
          </a:p>
        </p:txBody>
      </p:sp>
    </p:spTree>
    <p:extLst>
      <p:ext uri="{BB962C8B-B14F-4D97-AF65-F5344CB8AC3E}">
        <p14:creationId xmlns:p14="http://schemas.microsoft.com/office/powerpoint/2010/main" val="258938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167"/>
          <a:stretch/>
        </p:blipFill>
        <p:spPr bwMode="auto">
          <a:xfrm rot="5400000">
            <a:off x="4000500" y="1790699"/>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kern="0" dirty="0" smtClean="0">
                <a:solidFill>
                  <a:srgbClr val="13407D"/>
                </a:solidFill>
                <a:latin typeface="Impact" panose="020B0806030902050204" pitchFamily="34" charset="0"/>
                <a:cs typeface="Aharoni" panose="02010803020104030203" pitchFamily="2" charset="-79"/>
              </a:rPr>
              <a:t>Key Issues</a:t>
            </a:r>
            <a:endParaRPr lang="en-US" dirty="0"/>
          </a:p>
        </p:txBody>
      </p:sp>
      <p:sp>
        <p:nvSpPr>
          <p:cNvPr id="3" name="Content Placeholder 2"/>
          <p:cNvSpPr>
            <a:spLocks noGrp="1"/>
          </p:cNvSpPr>
          <p:nvPr>
            <p:ph idx="1"/>
          </p:nvPr>
        </p:nvSpPr>
        <p:spPr>
          <a:xfrm>
            <a:off x="457200" y="1371600"/>
            <a:ext cx="8229600" cy="4038600"/>
          </a:xfrm>
        </p:spPr>
        <p:txBody>
          <a:bodyPr>
            <a:noAutofit/>
          </a:bodyPr>
          <a:lstStyle/>
          <a:p>
            <a:r>
              <a:rPr lang="en-US" sz="2000" dirty="0" smtClean="0"/>
              <a:t>PIPES Act Implementation </a:t>
            </a:r>
          </a:p>
          <a:p>
            <a:r>
              <a:rPr lang="en-US" sz="2000" dirty="0" smtClean="0"/>
              <a:t>Hazardous Liquid pipelines</a:t>
            </a:r>
          </a:p>
          <a:p>
            <a:r>
              <a:rPr lang="en-US" sz="2000" dirty="0" smtClean="0"/>
              <a:t>Gas Gathering and Transmission pipelines</a:t>
            </a:r>
          </a:p>
          <a:p>
            <a:r>
              <a:rPr lang="en-US" sz="2000" dirty="0" smtClean="0"/>
              <a:t>Valves and Rupture Detection</a:t>
            </a:r>
          </a:p>
          <a:p>
            <a:r>
              <a:rPr lang="en-US" sz="2000" dirty="0" smtClean="0"/>
              <a:t>Operator Qualification, Incident Notification</a:t>
            </a:r>
          </a:p>
          <a:p>
            <a:r>
              <a:rPr lang="en-US" sz="2000" dirty="0" smtClean="0"/>
              <a:t>Natural Gas Storage</a:t>
            </a:r>
          </a:p>
          <a:p>
            <a:r>
              <a:rPr lang="en-US" sz="2000" dirty="0" smtClean="0"/>
              <a:t>FAST Act Implementation</a:t>
            </a:r>
          </a:p>
          <a:p>
            <a:r>
              <a:rPr lang="en-US" sz="2000" dirty="0" smtClean="0"/>
              <a:t>Oil Spill Response and Information Sharing</a:t>
            </a:r>
          </a:p>
          <a:p>
            <a:r>
              <a:rPr lang="en-US" sz="2000" dirty="0" smtClean="0"/>
              <a:t>Crude Oil Study</a:t>
            </a:r>
          </a:p>
          <a:p>
            <a:r>
              <a:rPr lang="en-US" sz="2000" dirty="0" smtClean="0"/>
              <a:t>Safety of Lithium Batteries</a:t>
            </a:r>
          </a:p>
        </p:txBody>
      </p:sp>
      <p:sp>
        <p:nvSpPr>
          <p:cNvPr id="4" name="Slide Number Placeholder 3"/>
          <p:cNvSpPr>
            <a:spLocks noGrp="1"/>
          </p:cNvSpPr>
          <p:nvPr>
            <p:ph type="sldNum" sz="quarter" idx="12"/>
          </p:nvPr>
        </p:nvSpPr>
        <p:spPr/>
        <p:txBody>
          <a:bodyPr/>
          <a:lstStyle/>
          <a:p>
            <a:fld id="{4CAB30B1-1C89-44FB-90F9-A7BB9F816057}" type="slidenum">
              <a:rPr lang="en-US" smtClean="0"/>
              <a:t>8</a:t>
            </a:fld>
            <a:endParaRPr lang="en-US"/>
          </a:p>
        </p:txBody>
      </p:sp>
    </p:spTree>
    <p:extLst>
      <p:ext uri="{BB962C8B-B14F-4D97-AF65-F5344CB8AC3E}">
        <p14:creationId xmlns:p14="http://schemas.microsoft.com/office/powerpoint/2010/main" val="1679397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167"/>
          <a:stretch/>
        </p:blipFill>
        <p:spPr bwMode="auto">
          <a:xfrm rot="5400000">
            <a:off x="4000500" y="1790699"/>
            <a:ext cx="1143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1143000"/>
          </a:xfrm>
        </p:spPr>
        <p:txBody>
          <a:bodyPr/>
          <a:lstStyle/>
          <a:p>
            <a:r>
              <a:rPr lang="en-US" kern="0" dirty="0" smtClean="0">
                <a:solidFill>
                  <a:srgbClr val="13407D"/>
                </a:solidFill>
                <a:latin typeface="Impact" panose="020B0806030902050204" pitchFamily="34" charset="0"/>
                <a:cs typeface="Aharoni" panose="02010803020104030203" pitchFamily="2" charset="-79"/>
              </a:rPr>
              <a:t>PHMSA Grants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2353531"/>
              </p:ext>
            </p:extLst>
          </p:nvPr>
        </p:nvGraphicFramePr>
        <p:xfrm>
          <a:off x="800100" y="1078182"/>
          <a:ext cx="7543800" cy="4332017"/>
        </p:xfrm>
        <a:graphic>
          <a:graphicData uri="http://schemas.openxmlformats.org/drawingml/2006/table">
            <a:tbl>
              <a:tblPr/>
              <a:tblGrid>
                <a:gridCol w="1752600"/>
                <a:gridCol w="133350"/>
                <a:gridCol w="2381250"/>
                <a:gridCol w="1390650"/>
                <a:gridCol w="1885950"/>
              </a:tblGrid>
              <a:tr h="287332">
                <a:tc gridSpan="2">
                  <a:txBody>
                    <a:bodyPr/>
                    <a:lstStyle/>
                    <a:p>
                      <a:pPr algn="l"/>
                      <a:r>
                        <a:rPr lang="en-US" sz="1400" b="1" dirty="0">
                          <a:solidFill>
                            <a:srgbClr val="0072BC"/>
                          </a:solidFill>
                          <a:effectLst/>
                        </a:rPr>
                        <a:t>Grant Name</a:t>
                      </a:r>
                      <a:endParaRPr lang="en-US" sz="1400" b="1" dirty="0">
                        <a:effectLst/>
                      </a:endParaRPr>
                    </a:p>
                  </a:txBody>
                  <a:tcPr marL="8901" marR="2670" marT="1780" marB="4451" anchor="ctr">
                    <a:lnL>
                      <a:noFill/>
                    </a:lnL>
                    <a:lnR>
                      <a:noFill/>
                    </a:lnR>
                    <a:lnT>
                      <a:noFill/>
                    </a:lnT>
                    <a:lnB w="7620" cap="flat" cmpd="sng" algn="ctr">
                      <a:solidFill>
                        <a:srgbClr val="ABABAB"/>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r>
                        <a:rPr lang="en-US" sz="1400" b="1">
                          <a:solidFill>
                            <a:srgbClr val="0072BC"/>
                          </a:solidFill>
                          <a:effectLst/>
                        </a:rPr>
                        <a:t>Overview</a:t>
                      </a:r>
                      <a:endParaRPr lang="en-US" sz="1400" b="1">
                        <a:effectLst/>
                      </a:endParaRPr>
                    </a:p>
                  </a:txBody>
                  <a:tcPr marL="8901" marR="2670" marT="1780" marB="4451" anchor="ctr">
                    <a:lnL>
                      <a:noFill/>
                    </a:lnL>
                    <a:lnR>
                      <a:noFill/>
                    </a:lnR>
                    <a:lnT>
                      <a:noFill/>
                    </a:lnT>
                    <a:lnB w="7620" cap="flat" cmpd="sng" algn="ctr">
                      <a:solidFill>
                        <a:srgbClr val="ABABAB"/>
                      </a:solidFill>
                      <a:prstDash val="solid"/>
                      <a:round/>
                      <a:headEnd type="none" w="med" len="med"/>
                      <a:tailEnd type="none" w="med" len="med"/>
                    </a:lnB>
                    <a:solidFill>
                      <a:srgbClr val="FFFFFF"/>
                    </a:solidFill>
                  </a:tcPr>
                </a:tc>
                <a:tc>
                  <a:txBody>
                    <a:bodyPr/>
                    <a:lstStyle/>
                    <a:p>
                      <a:pPr algn="l"/>
                      <a:r>
                        <a:rPr lang="en-US" sz="1400" b="1" dirty="0">
                          <a:solidFill>
                            <a:srgbClr val="0072BC"/>
                          </a:solidFill>
                          <a:effectLst/>
                        </a:rPr>
                        <a:t>Eligibility</a:t>
                      </a:r>
                      <a:endParaRPr lang="en-US" sz="1400" b="1" dirty="0">
                        <a:effectLst/>
                      </a:endParaRPr>
                    </a:p>
                  </a:txBody>
                  <a:tcPr marL="8901" marR="2670" marT="1780" marB="4451" anchor="ctr">
                    <a:lnL>
                      <a:noFill/>
                    </a:lnL>
                    <a:lnR>
                      <a:noFill/>
                    </a:lnR>
                    <a:lnT>
                      <a:noFill/>
                    </a:lnT>
                    <a:lnB w="7620" cap="flat" cmpd="sng" algn="ctr">
                      <a:solidFill>
                        <a:srgbClr val="ABABAB"/>
                      </a:solidFill>
                      <a:prstDash val="solid"/>
                      <a:round/>
                      <a:headEnd type="none" w="med" len="med"/>
                      <a:tailEnd type="none" w="med" len="med"/>
                    </a:lnB>
                    <a:solidFill>
                      <a:srgbClr val="FFFFFF"/>
                    </a:solidFill>
                  </a:tcPr>
                </a:tc>
                <a:tc>
                  <a:txBody>
                    <a:bodyPr/>
                    <a:lstStyle/>
                    <a:p>
                      <a:pPr algn="l"/>
                      <a:r>
                        <a:rPr lang="en-US" sz="1400" b="1" dirty="0">
                          <a:solidFill>
                            <a:srgbClr val="0072BC"/>
                          </a:solidFill>
                          <a:effectLst/>
                        </a:rPr>
                        <a:t>Award Information</a:t>
                      </a:r>
                      <a:endParaRPr lang="en-US" sz="1400" b="1" dirty="0">
                        <a:effectLst/>
                      </a:endParaRPr>
                    </a:p>
                  </a:txBody>
                  <a:tcPr marL="8901" marR="2670" marT="1780" marB="4451" anchor="ctr">
                    <a:lnL>
                      <a:noFill/>
                    </a:lnL>
                    <a:lnR>
                      <a:noFill/>
                    </a:lnR>
                    <a:lnT>
                      <a:noFill/>
                    </a:lnT>
                    <a:lnB w="7620" cap="flat" cmpd="sng" algn="ctr">
                      <a:solidFill>
                        <a:srgbClr val="ABABAB"/>
                      </a:solidFill>
                      <a:prstDash val="solid"/>
                      <a:round/>
                      <a:headEnd type="none" w="med" len="med"/>
                      <a:tailEnd type="none" w="med" len="med"/>
                    </a:lnB>
                    <a:solidFill>
                      <a:srgbClr val="FFFFFF"/>
                    </a:solidFill>
                  </a:tcPr>
                </a:tc>
              </a:tr>
              <a:tr h="285978">
                <a:tc gridSpan="5">
                  <a:txBody>
                    <a:bodyPr/>
                    <a:lstStyle/>
                    <a:p>
                      <a:pPr algn="l"/>
                      <a:r>
                        <a:rPr lang="en-US" sz="1400" b="1" dirty="0">
                          <a:effectLst/>
                        </a:rPr>
                        <a:t> </a:t>
                      </a:r>
                    </a:p>
                  </a:txBody>
                  <a:tcPr marL="2670" marR="2670" marT="2670" marB="2670" anchor="ctr">
                    <a:lnL>
                      <a:noFill/>
                    </a:lnL>
                    <a:lnR>
                      <a:noFill/>
                    </a:lnR>
                    <a:lnT w="7620" cap="flat" cmpd="sng" algn="ctr">
                      <a:solidFill>
                        <a:srgbClr val="ABABAB"/>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2847">
                <a:tc>
                  <a:txBody>
                    <a:bodyPr/>
                    <a:lstStyle/>
                    <a:p>
                      <a:pPr algn="l" fontAlgn="t"/>
                      <a:r>
                        <a:rPr lang="en-US" sz="1400" b="1" dirty="0" smtClean="0">
                          <a:effectLst/>
                        </a:rPr>
                        <a:t>Hazardous Materials Emergency Preparedness (</a:t>
                      </a:r>
                      <a:r>
                        <a:rPr lang="en-US" sz="1400" b="1" dirty="0" err="1" smtClean="0">
                          <a:effectLst/>
                        </a:rPr>
                        <a:t>HMEP</a:t>
                      </a:r>
                      <a:r>
                        <a:rPr lang="en-US" sz="1400" b="1" dirty="0" smtClean="0">
                          <a:effectLst/>
                        </a:rPr>
                        <a:t>) Grants</a:t>
                      </a:r>
                      <a:endParaRPr lang="en-US" sz="1400" dirty="0">
                        <a:effectLst/>
                      </a:endParaRPr>
                    </a:p>
                  </a:txBody>
                  <a:tcPr marL="8901" marR="2670" marT="4451" marB="4451" anchor="ctr">
                    <a:lnL>
                      <a:noFill/>
                    </a:lnL>
                    <a:lnR>
                      <a:noFill/>
                    </a:lnR>
                    <a:lnT>
                      <a:noFill/>
                    </a:lnT>
                    <a:lnB>
                      <a:noFill/>
                    </a:lnB>
                    <a:solidFill>
                      <a:srgbClr val="FFFFFF"/>
                    </a:solidFill>
                  </a:tcPr>
                </a:tc>
                <a:tc gridSpan="2">
                  <a:txBody>
                    <a:bodyPr/>
                    <a:lstStyle/>
                    <a:p>
                      <a:pPr algn="l" fontAlgn="t"/>
                      <a:r>
                        <a:rPr lang="en-US" sz="1400" dirty="0" smtClean="0">
                          <a:effectLst/>
                        </a:rPr>
                        <a:t>Funding </a:t>
                      </a:r>
                      <a:r>
                        <a:rPr lang="en-US" sz="1400" dirty="0">
                          <a:effectLst/>
                        </a:rPr>
                        <a:t>to communities </a:t>
                      </a:r>
                      <a:r>
                        <a:rPr lang="en-US" sz="1400" dirty="0" smtClean="0">
                          <a:effectLst/>
                        </a:rPr>
                        <a:t>for hazmat emergency planning and training activities</a:t>
                      </a:r>
                      <a:endParaRPr lang="en-US" sz="1400" dirty="0">
                        <a:effectLst/>
                      </a:endParaRPr>
                    </a:p>
                  </a:txBody>
                  <a:tcPr marL="8901" marR="2670" marT="4451" marB="4451" anchor="ctr">
                    <a:lnL>
                      <a:noFill/>
                    </a:lnL>
                    <a:lnR>
                      <a:noFill/>
                    </a:lnR>
                    <a:lnT>
                      <a:noFill/>
                    </a:lnT>
                    <a:lnB>
                      <a:noFill/>
                    </a:lnB>
                    <a:solidFill>
                      <a:srgbClr val="FFFFFF"/>
                    </a:solidFill>
                  </a:tcPr>
                </a:tc>
                <a:tc hMerge="1">
                  <a:txBody>
                    <a:bodyPr/>
                    <a:lstStyle/>
                    <a:p>
                      <a:pPr algn="l" fontAlgn="t"/>
                      <a:endParaRPr lang="en-US" sz="1200" dirty="0">
                        <a:effectLst/>
                      </a:endParaRPr>
                    </a:p>
                  </a:txBody>
                  <a:tcPr marL="8901" marR="2670" marT="4451" marB="4451" anchor="ctr">
                    <a:lnL>
                      <a:noFill/>
                    </a:lnL>
                    <a:lnR>
                      <a:noFill/>
                    </a:lnR>
                    <a:lnT>
                      <a:noFill/>
                    </a:lnT>
                    <a:lnB>
                      <a:noFill/>
                    </a:lnB>
                    <a:solidFill>
                      <a:srgbClr val="FFFFFF"/>
                    </a:solidFill>
                  </a:tcPr>
                </a:tc>
                <a:tc>
                  <a:txBody>
                    <a:bodyPr/>
                    <a:lstStyle/>
                    <a:p>
                      <a:pPr algn="l" fontAlgn="t"/>
                      <a:r>
                        <a:rPr lang="en-US" sz="1400" dirty="0" smtClean="0">
                          <a:effectLst/>
                        </a:rPr>
                        <a:t>Tribes, States and Territories</a:t>
                      </a:r>
                      <a:endParaRPr lang="en-US" sz="1400" dirty="0">
                        <a:effectLst/>
                      </a:endParaRPr>
                    </a:p>
                  </a:txBody>
                  <a:tcPr marL="8901" marR="2670" marT="4451" marB="4451" anchor="ctr">
                    <a:lnL>
                      <a:noFill/>
                    </a:lnL>
                    <a:lnR>
                      <a:noFill/>
                    </a:lnR>
                    <a:lnT>
                      <a:noFill/>
                    </a:lnT>
                    <a:lnB>
                      <a:noFill/>
                    </a:lnB>
                    <a:solidFill>
                      <a:srgbClr val="FFFFFF"/>
                    </a:solidFill>
                  </a:tcPr>
                </a:tc>
                <a:tc>
                  <a:txBody>
                    <a:bodyPr/>
                    <a:lstStyle/>
                    <a:p>
                      <a:pPr algn="l" fontAlgn="t"/>
                      <a:r>
                        <a:rPr lang="en-US" sz="1400" dirty="0" smtClean="0">
                          <a:effectLst/>
                        </a:rPr>
                        <a:t>Approximately</a:t>
                      </a:r>
                      <a:r>
                        <a:rPr lang="en-US" sz="1400" baseline="0" dirty="0" smtClean="0">
                          <a:effectLst/>
                        </a:rPr>
                        <a:t> $20M distributed by formula to States and Territories; Approximately $700K available for Tribes</a:t>
                      </a:r>
                      <a:endParaRPr lang="en-US" sz="1400" dirty="0">
                        <a:effectLst/>
                      </a:endParaRPr>
                    </a:p>
                  </a:txBody>
                  <a:tcPr marL="8901" marR="2670" marT="4451" marB="4451" anchor="ctr">
                    <a:lnL>
                      <a:noFill/>
                    </a:lnL>
                    <a:lnR>
                      <a:noFill/>
                    </a:lnR>
                    <a:lnT>
                      <a:noFill/>
                    </a:lnT>
                    <a:lnB>
                      <a:noFill/>
                    </a:lnB>
                    <a:solidFill>
                      <a:srgbClr val="FFFFFF"/>
                    </a:solidFill>
                  </a:tcPr>
                </a:tc>
              </a:tr>
              <a:tr h="953013">
                <a:tc>
                  <a:txBody>
                    <a:bodyPr/>
                    <a:lstStyle/>
                    <a:p>
                      <a:pPr algn="l" fontAlgn="t"/>
                      <a:r>
                        <a:rPr lang="en-US" sz="1400" b="1" dirty="0" smtClean="0">
                          <a:effectLst/>
                        </a:rPr>
                        <a:t>Hazardous Materials Instructor Training (</a:t>
                      </a:r>
                      <a:r>
                        <a:rPr lang="en-US" sz="1400" b="1" dirty="0" err="1" smtClean="0">
                          <a:effectLst/>
                        </a:rPr>
                        <a:t>HMIT</a:t>
                      </a:r>
                      <a:r>
                        <a:rPr lang="en-US" sz="1400" b="1" dirty="0" smtClean="0">
                          <a:effectLst/>
                        </a:rPr>
                        <a:t>)</a:t>
                      </a:r>
                      <a:r>
                        <a:rPr lang="en-US" sz="1400" b="1" baseline="0" dirty="0" smtClean="0">
                          <a:effectLst/>
                        </a:rPr>
                        <a:t> </a:t>
                      </a:r>
                      <a:r>
                        <a:rPr lang="en-US" sz="1400" b="1" dirty="0" smtClean="0">
                          <a:effectLst/>
                        </a:rPr>
                        <a:t>Grants</a:t>
                      </a:r>
                      <a:endParaRPr lang="en-US" sz="1400" dirty="0">
                        <a:effectLst/>
                      </a:endParaRPr>
                    </a:p>
                  </a:txBody>
                  <a:tcPr marL="8901" marR="2670" marT="4451" marB="4451" anchor="ctr">
                    <a:lnL>
                      <a:noFill/>
                    </a:lnL>
                    <a:lnR>
                      <a:noFill/>
                    </a:lnR>
                    <a:lnT>
                      <a:noFill/>
                    </a:lnT>
                    <a:lnB>
                      <a:noFill/>
                    </a:lnB>
                    <a:solidFill>
                      <a:schemeClr val="bg1">
                        <a:lumMod val="85000"/>
                      </a:schemeClr>
                    </a:solidFill>
                  </a:tcPr>
                </a:tc>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dirty="0" smtClean="0">
                          <a:effectLst/>
                        </a:rPr>
                        <a:t>Funding for training instructors to train hazmat employees</a:t>
                      </a:r>
                    </a:p>
                  </a:txBody>
                  <a:tcPr marL="8901" marR="2670" marT="4451" marB="4451" anchor="ctr">
                    <a:lnL>
                      <a:noFill/>
                    </a:lnL>
                    <a:lnR>
                      <a:noFill/>
                    </a:lnR>
                    <a:lnT>
                      <a:noFill/>
                    </a:lnT>
                    <a:lnB>
                      <a:noFill/>
                    </a:lnB>
                    <a:solidFill>
                      <a:schemeClr val="bg1">
                        <a:lumMod val="85000"/>
                      </a:schemeClr>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200" dirty="0" smtClean="0">
                        <a:effectLst/>
                      </a:endParaRPr>
                    </a:p>
                  </a:txBody>
                  <a:tcPr marL="8901" marR="2670" marT="4451" marB="4451" anchor="ctr">
                    <a:lnL>
                      <a:noFill/>
                    </a:lnL>
                    <a:lnR>
                      <a:noFill/>
                    </a:lnR>
                    <a:lnT>
                      <a:noFill/>
                    </a:lnT>
                    <a:lnB>
                      <a:noFill/>
                    </a:lnB>
                    <a:solidFill>
                      <a:srgbClr val="D6EBF5"/>
                    </a:solidFill>
                  </a:tcPr>
                </a:tc>
                <a:tc>
                  <a:txBody>
                    <a:bodyPr/>
                    <a:lstStyle/>
                    <a:p>
                      <a:pPr algn="l" fontAlgn="t"/>
                      <a:r>
                        <a:rPr lang="en-US" sz="1400" dirty="0" smtClean="0">
                          <a:effectLst/>
                        </a:rPr>
                        <a:t>Nonprofit organizations</a:t>
                      </a:r>
                      <a:endParaRPr lang="en-US" sz="1400" dirty="0">
                        <a:effectLst/>
                      </a:endParaRPr>
                    </a:p>
                  </a:txBody>
                  <a:tcPr marL="8901" marR="2670" marT="4451" marB="4451" anchor="ctr">
                    <a:lnL>
                      <a:noFill/>
                    </a:lnL>
                    <a:lnR>
                      <a:noFill/>
                    </a:lnR>
                    <a:lnT>
                      <a:noFill/>
                    </a:lnT>
                    <a:lnB>
                      <a:noFill/>
                    </a:lnB>
                    <a:solidFill>
                      <a:schemeClr val="bg1">
                        <a:lumMod val="85000"/>
                      </a:schemeClr>
                    </a:solidFill>
                  </a:tcPr>
                </a:tc>
                <a:tc>
                  <a:txBody>
                    <a:bodyPr/>
                    <a:lstStyle/>
                    <a:p>
                      <a:pPr algn="l" fontAlgn="t"/>
                      <a:r>
                        <a:rPr lang="en-US" sz="1400" dirty="0" smtClean="0">
                          <a:effectLst/>
                        </a:rPr>
                        <a:t>Up to $</a:t>
                      </a:r>
                      <a:r>
                        <a:rPr lang="en-US" sz="1400" dirty="0" err="1" smtClean="0">
                          <a:effectLst/>
                        </a:rPr>
                        <a:t>4M</a:t>
                      </a:r>
                      <a:endParaRPr lang="en-US" sz="1400" dirty="0">
                        <a:effectLst/>
                      </a:endParaRPr>
                    </a:p>
                  </a:txBody>
                  <a:tcPr marL="8901" marR="2670" marT="4451" marB="4451" anchor="ctr">
                    <a:lnL>
                      <a:noFill/>
                    </a:lnL>
                    <a:lnR>
                      <a:noFill/>
                    </a:lnR>
                    <a:lnT>
                      <a:noFill/>
                    </a:lnT>
                    <a:lnB>
                      <a:noFill/>
                    </a:lnB>
                    <a:solidFill>
                      <a:schemeClr val="bg1">
                        <a:lumMod val="85000"/>
                      </a:schemeClr>
                    </a:solidFill>
                  </a:tcPr>
                </a:tc>
              </a:tr>
              <a:tr h="1402847">
                <a:tc>
                  <a:txBody>
                    <a:bodyPr/>
                    <a:lstStyle/>
                    <a:p>
                      <a:pPr algn="l" fontAlgn="t"/>
                      <a:r>
                        <a:rPr lang="en-US" sz="1400" b="1" dirty="0" smtClean="0">
                          <a:effectLst/>
                        </a:rPr>
                        <a:t>Community Safety Grants</a:t>
                      </a:r>
                      <a:endParaRPr lang="en-US" sz="1400" b="1" dirty="0">
                        <a:effectLst/>
                      </a:endParaRPr>
                    </a:p>
                  </a:txBody>
                  <a:tcPr marL="8901" marR="2670" marT="4451" marB="4451" anchor="ctr">
                    <a:lnL>
                      <a:noFill/>
                    </a:lnL>
                    <a:lnR>
                      <a:noFill/>
                    </a:lnR>
                    <a:lnT>
                      <a:noFill/>
                    </a:lnT>
                    <a:lnB>
                      <a:noFill/>
                    </a:lnB>
                    <a:solidFill>
                      <a:schemeClr val="bg1"/>
                    </a:solidFill>
                  </a:tcPr>
                </a:tc>
                <a:tc gridSpan="2">
                  <a:txBody>
                    <a:bodyPr/>
                    <a:lstStyle/>
                    <a:p>
                      <a:pPr algn="l" fontAlgn="t"/>
                      <a:r>
                        <a:rPr lang="en-US" sz="1400" dirty="0" smtClean="0">
                          <a:effectLst/>
                        </a:rPr>
                        <a:t>Funding for national outreach and training programs to assist communities in preparing for and responding to accidents and incidents involving the transportation of hazmat</a:t>
                      </a:r>
                      <a:endParaRPr lang="en-US" sz="1400" dirty="0">
                        <a:effectLst/>
                      </a:endParaRPr>
                    </a:p>
                  </a:txBody>
                  <a:tcPr marL="8901" marR="2670" marT="4451" marB="4451" anchor="ctr">
                    <a:lnL>
                      <a:noFill/>
                    </a:lnL>
                    <a:lnR>
                      <a:noFill/>
                    </a:lnR>
                    <a:lnT>
                      <a:noFill/>
                    </a:lnT>
                    <a:lnB>
                      <a:noFill/>
                    </a:lnB>
                    <a:solidFill>
                      <a:schemeClr val="bg1"/>
                    </a:solidFill>
                  </a:tcPr>
                </a:tc>
                <a:tc hMerge="1">
                  <a:txBody>
                    <a:bodyPr/>
                    <a:lstStyle/>
                    <a:p>
                      <a:pPr algn="l" fontAlgn="t"/>
                      <a:endParaRPr lang="en-US" sz="1200" dirty="0">
                        <a:effectLst/>
                      </a:endParaRPr>
                    </a:p>
                  </a:txBody>
                  <a:tcPr marL="8901" marR="2670" marT="4451" marB="4451" anchor="ctr">
                    <a:lnL>
                      <a:noFill/>
                    </a:lnL>
                    <a:lnR>
                      <a:noFill/>
                    </a:lnR>
                    <a:lnT>
                      <a:noFill/>
                    </a:lnT>
                    <a:lnB>
                      <a:noFill/>
                    </a:lnB>
                    <a:solidFill>
                      <a:srgbClr val="FFFFFF"/>
                    </a:solidFill>
                  </a:tcPr>
                </a:tc>
                <a:tc>
                  <a:txBody>
                    <a:bodyPr/>
                    <a:lstStyle/>
                    <a:p>
                      <a:pPr algn="l" fontAlgn="t"/>
                      <a:r>
                        <a:rPr lang="en-US" sz="1400" dirty="0" smtClean="0">
                          <a:effectLst/>
                        </a:rPr>
                        <a:t>Nonprofit organizations</a:t>
                      </a:r>
                      <a:endParaRPr lang="en-US" sz="1400" dirty="0">
                        <a:effectLst/>
                      </a:endParaRPr>
                    </a:p>
                  </a:txBody>
                  <a:tcPr marL="8901" marR="2670" marT="4451" marB="4451" anchor="ctr">
                    <a:lnL>
                      <a:noFill/>
                    </a:lnL>
                    <a:lnR>
                      <a:noFill/>
                    </a:lnR>
                    <a:lnT>
                      <a:noFill/>
                    </a:lnT>
                    <a:lnB>
                      <a:noFill/>
                    </a:lnB>
                    <a:solidFill>
                      <a:schemeClr val="bg1"/>
                    </a:solidFill>
                  </a:tcPr>
                </a:tc>
                <a:tc>
                  <a:txBody>
                    <a:bodyPr/>
                    <a:lstStyle/>
                    <a:p>
                      <a:pPr algn="l" fontAlgn="t"/>
                      <a:r>
                        <a:rPr lang="en-US" sz="1400" dirty="0" smtClean="0">
                          <a:effectLst/>
                        </a:rPr>
                        <a:t>Up to $</a:t>
                      </a:r>
                      <a:r>
                        <a:rPr lang="en-US" sz="1400" dirty="0" err="1" smtClean="0">
                          <a:effectLst/>
                        </a:rPr>
                        <a:t>1M</a:t>
                      </a:r>
                      <a:endParaRPr lang="en-US" sz="1400" dirty="0">
                        <a:effectLst/>
                      </a:endParaRPr>
                    </a:p>
                  </a:txBody>
                  <a:tcPr marL="8901" marR="2670" marT="4451" marB="4451" anchor="ctr">
                    <a:lnL>
                      <a:noFill/>
                    </a:lnL>
                    <a:lnR>
                      <a:noFill/>
                    </a:lnR>
                    <a:lnT>
                      <a:noFill/>
                    </a:lnT>
                    <a:lnB>
                      <a:noFill/>
                    </a:lnB>
                    <a:solidFill>
                      <a:schemeClr val="bg1"/>
                    </a:solidFill>
                  </a:tcPr>
                </a:tc>
              </a:tr>
            </a:tbl>
          </a:graphicData>
        </a:graphic>
      </p:graphicFrame>
      <p:sp>
        <p:nvSpPr>
          <p:cNvPr id="4" name="Slide Number Placeholder 3"/>
          <p:cNvSpPr>
            <a:spLocks noGrp="1"/>
          </p:cNvSpPr>
          <p:nvPr>
            <p:ph type="sldNum" sz="quarter" idx="12"/>
          </p:nvPr>
        </p:nvSpPr>
        <p:spPr/>
        <p:txBody>
          <a:bodyPr/>
          <a:lstStyle/>
          <a:p>
            <a:fld id="{4CAB30B1-1C89-44FB-90F9-A7BB9F816057}" type="slidenum">
              <a:rPr lang="en-US" smtClean="0"/>
              <a:t>9</a:t>
            </a:fld>
            <a:endParaRPr lang="en-US"/>
          </a:p>
        </p:txBody>
      </p:sp>
      <p:sp>
        <p:nvSpPr>
          <p:cNvPr id="7" name="Rectangle 1"/>
          <p:cNvSpPr>
            <a:spLocks noChangeArrowheads="1"/>
          </p:cNvSpPr>
          <p:nvPr/>
        </p:nvSpPr>
        <p:spPr bwMode="auto">
          <a:xfrm>
            <a:off x="429895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32E4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42997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PS Quarterly Report 10-05-2009">
  <a:themeElements>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S Quarterly Report 10-05-2009">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S Quarterly Report 10-05-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S Quarterly Report 10-05-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S Quarterly Report 10-05-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S Quarterly Report 10-05-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S Quarterly Report 10-05-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S Quarterly Report 10-05-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S Quarterly Report 10-05-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S Quarterly Report 10-05-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S Quarterly Report 10-05-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S Quarterly Report 10-05-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S Quarterly Report 10-05-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PHMSA PPT Theme</Template>
  <TotalTime>1392</TotalTime>
  <Words>1036</Words>
  <Application>Microsoft Office PowerPoint</Application>
  <PresentationFormat>On-screen Show (4:3)</PresentationFormat>
  <Paragraphs>130</Paragraphs>
  <Slides>15</Slides>
  <Notes>8</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1_OPS Quarterly Report 10-05-2009</vt:lpstr>
      <vt:lpstr>Office Theme</vt:lpstr>
      <vt:lpstr>PowerPoint Presentation</vt:lpstr>
      <vt:lpstr>PowerPoint Presentation</vt:lpstr>
      <vt:lpstr>PHMSA 2021: Organizational Structure</vt:lpstr>
      <vt:lpstr>What Does PHMSA Do?</vt:lpstr>
      <vt:lpstr>What Does PHMSA Do?</vt:lpstr>
      <vt:lpstr>What Does PHMSA Do?</vt:lpstr>
      <vt:lpstr>Our National Presence</vt:lpstr>
      <vt:lpstr>Key Issues</vt:lpstr>
      <vt:lpstr>PHMSA Grants</vt:lpstr>
      <vt:lpstr>PHMSA Grants</vt:lpstr>
      <vt:lpstr>Examples of Eligible Tribal Activities Funded by PHMSA Grants</vt:lpstr>
      <vt:lpstr>Safety Resources</vt:lpstr>
      <vt:lpstr>Safety Resources</vt:lpstr>
      <vt:lpstr>Contact Us</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PHMSA - DOT/PHMSA?</dc:title>
  <dc:creator>USDOT_User</dc:creator>
  <cp:lastModifiedBy>Mack, Shakira (PHMSA)</cp:lastModifiedBy>
  <cp:revision>112</cp:revision>
  <cp:lastPrinted>2016-08-30T17:07:59Z</cp:lastPrinted>
  <dcterms:created xsi:type="dcterms:W3CDTF">2015-01-13T19:37:28Z</dcterms:created>
  <dcterms:modified xsi:type="dcterms:W3CDTF">2016-11-15T17:46:21Z</dcterms:modified>
</cp:coreProperties>
</file>