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 id="2147483762" r:id="rId5"/>
    <p:sldMasterId id="2147483790" r:id="rId6"/>
    <p:sldMasterId id="2147483802" r:id="rId7"/>
    <p:sldMasterId id="2147483859" r:id="rId8"/>
    <p:sldMasterId id="2147483878" r:id="rId9"/>
    <p:sldMasterId id="2147483898" r:id="rId10"/>
    <p:sldMasterId id="2147483918" r:id="rId11"/>
  </p:sldMasterIdLst>
  <p:notesMasterIdLst>
    <p:notesMasterId r:id="rId43"/>
  </p:notesMasterIdLst>
  <p:sldIdLst>
    <p:sldId id="815" r:id="rId12"/>
    <p:sldId id="1040" r:id="rId13"/>
    <p:sldId id="990" r:id="rId14"/>
    <p:sldId id="1037" r:id="rId15"/>
    <p:sldId id="1046" r:id="rId16"/>
    <p:sldId id="992" r:id="rId17"/>
    <p:sldId id="993" r:id="rId18"/>
    <p:sldId id="994" r:id="rId19"/>
    <p:sldId id="1047" r:id="rId20"/>
    <p:sldId id="1064" r:id="rId21"/>
    <p:sldId id="1065" r:id="rId22"/>
    <p:sldId id="1066" r:id="rId23"/>
    <p:sldId id="1067" r:id="rId24"/>
    <p:sldId id="1068" r:id="rId25"/>
    <p:sldId id="1069" r:id="rId26"/>
    <p:sldId id="1070" r:id="rId27"/>
    <p:sldId id="1071" r:id="rId28"/>
    <p:sldId id="1072" r:id="rId29"/>
    <p:sldId id="1073" r:id="rId30"/>
    <p:sldId id="1074" r:id="rId31"/>
    <p:sldId id="1075" r:id="rId32"/>
    <p:sldId id="1076" r:id="rId33"/>
    <p:sldId id="1077" r:id="rId34"/>
    <p:sldId id="1078" r:id="rId35"/>
    <p:sldId id="1041" r:id="rId36"/>
    <p:sldId id="1042" r:id="rId37"/>
    <p:sldId id="1043" r:id="rId38"/>
    <p:sldId id="1038" r:id="rId39"/>
    <p:sldId id="1034" r:id="rId40"/>
    <p:sldId id="1035" r:id="rId41"/>
    <p:sldId id="103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C881B"/>
    <a:srgbClr val="F4BD80"/>
    <a:srgbClr val="000000"/>
    <a:srgbClr val="CC6600"/>
    <a:srgbClr val="FFFFFF"/>
    <a:srgbClr val="262673"/>
    <a:srgbClr val="376092"/>
    <a:srgbClr val="FF7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800" autoAdjust="0"/>
    <p:restoredTop sz="83303" autoAdjust="0"/>
  </p:normalViewPr>
  <p:slideViewPr>
    <p:cSldViewPr>
      <p:cViewPr>
        <p:scale>
          <a:sx n="75" d="100"/>
          <a:sy n="75" d="100"/>
        </p:scale>
        <p:origin x="2718" y="570"/>
      </p:cViewPr>
      <p:guideLst>
        <p:guide orient="horz" pos="2160"/>
        <p:guide pos="2880"/>
      </p:guideLst>
    </p:cSldViewPr>
  </p:slideViewPr>
  <p:outlineViewPr>
    <p:cViewPr>
      <p:scale>
        <a:sx n="33" d="100"/>
        <a:sy n="33" d="100"/>
      </p:scale>
      <p:origin x="0" y="13752"/>
    </p:cViewPr>
  </p:outlineViewPr>
  <p:notesTextViewPr>
    <p:cViewPr>
      <p:scale>
        <a:sx n="1" d="1"/>
        <a:sy n="1" d="1"/>
      </p:scale>
      <p:origin x="0" y="0"/>
    </p:cViewPr>
  </p:notesTextViewPr>
  <p:sorterViewPr>
    <p:cViewPr>
      <p:scale>
        <a:sx n="100" d="100"/>
        <a:sy n="100" d="100"/>
      </p:scale>
      <p:origin x="0" y="7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5C6A4-D1A3-4DC5-8F8A-FBCB9DB472AA}"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E24B1BAC-DD4D-4B71-B4C7-08C26F5AFB4E}">
      <dgm:prSet phldrT="[Text]"/>
      <dgm:spPr>
        <a:solidFill>
          <a:srgbClr val="EC881B"/>
        </a:solidFill>
        <a:ln>
          <a:solidFill>
            <a:srgbClr val="EC881B"/>
          </a:solidFill>
        </a:ln>
      </dgm:spPr>
      <dgm:t>
        <a:bodyPr/>
        <a:lstStyle/>
        <a:p>
          <a:r>
            <a:rPr lang="en-US" dirty="0" smtClean="0"/>
            <a:t>Overview of Beyond Traffic: The Smart City Challenge</a:t>
          </a:r>
          <a:endParaRPr lang="en-US" dirty="0"/>
        </a:p>
      </dgm:t>
    </dgm:pt>
    <dgm:pt modelId="{DE24798C-9989-42D8-BE3A-7395677D81DE}" type="parTrans" cxnId="{AE69F850-8A71-44A0-8EDD-E2E497BE5537}">
      <dgm:prSet/>
      <dgm:spPr/>
      <dgm:t>
        <a:bodyPr/>
        <a:lstStyle/>
        <a:p>
          <a:endParaRPr lang="en-US"/>
        </a:p>
      </dgm:t>
    </dgm:pt>
    <dgm:pt modelId="{E971A4B0-6C26-468C-88BF-982E01467867}" type="sibTrans" cxnId="{AE69F850-8A71-44A0-8EDD-E2E497BE5537}">
      <dgm:prSet/>
      <dgm:spPr>
        <a:ln>
          <a:solidFill>
            <a:schemeClr val="tx1">
              <a:lumMod val="50000"/>
              <a:lumOff val="50000"/>
            </a:schemeClr>
          </a:solidFill>
        </a:ln>
      </dgm:spPr>
      <dgm:t>
        <a:bodyPr/>
        <a:lstStyle/>
        <a:p>
          <a:endParaRPr lang="en-US"/>
        </a:p>
      </dgm:t>
    </dgm:pt>
    <dgm:pt modelId="{B0103BED-B1CA-486A-9440-39CB28CEC4CD}">
      <dgm:prSet/>
      <dgm:spPr>
        <a:solidFill>
          <a:srgbClr val="EC881B"/>
        </a:solidFill>
        <a:ln>
          <a:solidFill>
            <a:srgbClr val="EC881B"/>
          </a:solidFill>
        </a:ln>
      </dgm:spPr>
      <dgm:t>
        <a:bodyPr/>
        <a:lstStyle/>
        <a:p>
          <a:r>
            <a:rPr lang="en-US" b="0" dirty="0" smtClean="0">
              <a:solidFill>
                <a:schemeClr val="bg1"/>
              </a:solidFill>
              <a:effectLst/>
              <a:latin typeface="Arial"/>
              <a:ea typeface="Calibri"/>
            </a:rPr>
            <a:t>Paul Allen’s Vulcan, Inc. – Overview of Partner Support </a:t>
          </a:r>
          <a:endParaRPr lang="en-US" b="0" dirty="0" smtClean="0">
            <a:solidFill>
              <a:schemeClr val="bg1"/>
            </a:solidFill>
          </a:endParaRPr>
        </a:p>
      </dgm:t>
    </dgm:pt>
    <dgm:pt modelId="{1DEAFB6D-A13D-4FC8-B730-1773C43F66DA}" type="parTrans" cxnId="{013C2C1C-7ED9-49FF-BFE5-C688681FF00C}">
      <dgm:prSet/>
      <dgm:spPr/>
      <dgm:t>
        <a:bodyPr/>
        <a:lstStyle/>
        <a:p>
          <a:endParaRPr lang="en-US"/>
        </a:p>
      </dgm:t>
    </dgm:pt>
    <dgm:pt modelId="{D356F24B-9BA2-48E4-BB46-6F170A446883}" type="sibTrans" cxnId="{013C2C1C-7ED9-49FF-BFE5-C688681FF00C}">
      <dgm:prSet/>
      <dgm:spPr/>
      <dgm:t>
        <a:bodyPr/>
        <a:lstStyle/>
        <a:p>
          <a:endParaRPr lang="en-US"/>
        </a:p>
      </dgm:t>
    </dgm:pt>
    <dgm:pt modelId="{F5A9CCFC-0949-4959-B75D-CD58712FBA3C}">
      <dgm:prSet/>
      <dgm:spPr>
        <a:solidFill>
          <a:srgbClr val="EC881B"/>
        </a:solidFill>
        <a:ln>
          <a:solidFill>
            <a:srgbClr val="EC881B"/>
          </a:solidFill>
        </a:ln>
      </dgm:spPr>
      <dgm:t>
        <a:bodyPr/>
        <a:lstStyle/>
        <a:p>
          <a:r>
            <a:rPr lang="en-US" dirty="0" smtClean="0"/>
            <a:t>Mobileye – Overview of Partner Support</a:t>
          </a:r>
        </a:p>
      </dgm:t>
    </dgm:pt>
    <dgm:pt modelId="{34928967-17F5-45FA-B07D-AE0CF9342132}" type="parTrans" cxnId="{95C2EE59-10AE-4B1B-B230-5718AFC9C085}">
      <dgm:prSet/>
      <dgm:spPr/>
      <dgm:t>
        <a:bodyPr/>
        <a:lstStyle/>
        <a:p>
          <a:endParaRPr lang="en-US"/>
        </a:p>
      </dgm:t>
    </dgm:pt>
    <dgm:pt modelId="{4E8B0609-5BCF-4E0C-A186-FFC9430E8085}" type="sibTrans" cxnId="{95C2EE59-10AE-4B1B-B230-5718AFC9C085}">
      <dgm:prSet/>
      <dgm:spPr/>
      <dgm:t>
        <a:bodyPr/>
        <a:lstStyle/>
        <a:p>
          <a:endParaRPr lang="en-US"/>
        </a:p>
      </dgm:t>
    </dgm:pt>
    <dgm:pt modelId="{4F53FA5D-52C7-459A-967D-51285EF92090}">
      <dgm:prSet/>
      <dgm:spPr>
        <a:solidFill>
          <a:srgbClr val="EC881B"/>
        </a:solidFill>
        <a:ln>
          <a:solidFill>
            <a:srgbClr val="EC881B"/>
          </a:solidFill>
        </a:ln>
      </dgm:spPr>
      <dgm:t>
        <a:bodyPr/>
        <a:lstStyle/>
        <a:p>
          <a:r>
            <a:rPr lang="en-US" dirty="0" smtClean="0"/>
            <a:t>Application Content Requirements</a:t>
          </a:r>
        </a:p>
      </dgm:t>
    </dgm:pt>
    <dgm:pt modelId="{2A5D165B-B674-4A2F-B12A-51301F865B89}" type="parTrans" cxnId="{F76DBBF7-0947-40E0-B527-72B71ABE3487}">
      <dgm:prSet/>
      <dgm:spPr/>
      <dgm:t>
        <a:bodyPr/>
        <a:lstStyle/>
        <a:p>
          <a:endParaRPr lang="en-US"/>
        </a:p>
      </dgm:t>
    </dgm:pt>
    <dgm:pt modelId="{786D1667-32EA-4EAA-9228-F16915435066}" type="sibTrans" cxnId="{F76DBBF7-0947-40E0-B527-72B71ABE3487}">
      <dgm:prSet/>
      <dgm:spPr/>
      <dgm:t>
        <a:bodyPr/>
        <a:lstStyle/>
        <a:p>
          <a:endParaRPr lang="en-US"/>
        </a:p>
      </dgm:t>
    </dgm:pt>
    <dgm:pt modelId="{4377D6EF-51D0-469B-AA46-3FA6ED39582D}">
      <dgm:prSet/>
      <dgm:spPr>
        <a:solidFill>
          <a:srgbClr val="EC881B"/>
        </a:solidFill>
        <a:ln>
          <a:solidFill>
            <a:srgbClr val="EC881B"/>
          </a:solidFill>
        </a:ln>
      </dgm:spPr>
      <dgm:t>
        <a:bodyPr/>
        <a:lstStyle/>
        <a:p>
          <a:r>
            <a:rPr lang="en-US" dirty="0" smtClean="0"/>
            <a:t>Questions &amp; Answers</a:t>
          </a:r>
        </a:p>
      </dgm:t>
    </dgm:pt>
    <dgm:pt modelId="{34019164-C915-4D80-A5A2-F2AFEDA5A1CA}" type="parTrans" cxnId="{F5995B17-C39E-46B9-A141-CC92A2CC2C80}">
      <dgm:prSet/>
      <dgm:spPr/>
      <dgm:t>
        <a:bodyPr/>
        <a:lstStyle/>
        <a:p>
          <a:endParaRPr lang="en-US"/>
        </a:p>
      </dgm:t>
    </dgm:pt>
    <dgm:pt modelId="{F5EDA0D5-38E5-4992-ABD6-B8F24384C132}" type="sibTrans" cxnId="{F5995B17-C39E-46B9-A141-CC92A2CC2C80}">
      <dgm:prSet/>
      <dgm:spPr/>
      <dgm:t>
        <a:bodyPr/>
        <a:lstStyle/>
        <a:p>
          <a:endParaRPr lang="en-US"/>
        </a:p>
      </dgm:t>
    </dgm:pt>
    <dgm:pt modelId="{7FC5BBC4-7CA7-4F43-9676-69D034291002}">
      <dgm:prSet/>
      <dgm:spPr>
        <a:solidFill>
          <a:srgbClr val="EC881B"/>
        </a:solidFill>
        <a:ln>
          <a:solidFill>
            <a:srgbClr val="EC881B"/>
          </a:solidFill>
        </a:ln>
      </dgm:spPr>
      <dgm:t>
        <a:bodyPr/>
        <a:lstStyle/>
        <a:p>
          <a:r>
            <a:rPr lang="en-US" smtClean="0"/>
            <a:t>For More Information</a:t>
          </a:r>
          <a:endParaRPr lang="en-US" dirty="0"/>
        </a:p>
      </dgm:t>
    </dgm:pt>
    <dgm:pt modelId="{2BA998A7-2589-4309-B750-B363AF024194}" type="parTrans" cxnId="{36CD2E6B-34A0-4E06-9B90-6F720F73518E}">
      <dgm:prSet/>
      <dgm:spPr/>
      <dgm:t>
        <a:bodyPr/>
        <a:lstStyle/>
        <a:p>
          <a:endParaRPr lang="en-US"/>
        </a:p>
      </dgm:t>
    </dgm:pt>
    <dgm:pt modelId="{260D7623-8312-4874-BEE5-4EA907823736}" type="sibTrans" cxnId="{36CD2E6B-34A0-4E06-9B90-6F720F73518E}">
      <dgm:prSet/>
      <dgm:spPr/>
      <dgm:t>
        <a:bodyPr/>
        <a:lstStyle/>
        <a:p>
          <a:endParaRPr lang="en-US"/>
        </a:p>
      </dgm:t>
    </dgm:pt>
    <dgm:pt modelId="{463D9F03-61D3-495E-A14A-A66FE74226A8}" type="pres">
      <dgm:prSet presAssocID="{6975C6A4-D1A3-4DC5-8F8A-FBCB9DB472AA}" presName="Name0" presStyleCnt="0">
        <dgm:presLayoutVars>
          <dgm:chMax val="7"/>
          <dgm:chPref val="7"/>
          <dgm:dir/>
        </dgm:presLayoutVars>
      </dgm:prSet>
      <dgm:spPr/>
      <dgm:t>
        <a:bodyPr/>
        <a:lstStyle/>
        <a:p>
          <a:endParaRPr lang="en-US"/>
        </a:p>
      </dgm:t>
    </dgm:pt>
    <dgm:pt modelId="{CD746237-0ED6-4A08-B3E8-0B985D10B0E8}" type="pres">
      <dgm:prSet presAssocID="{6975C6A4-D1A3-4DC5-8F8A-FBCB9DB472AA}" presName="Name1" presStyleCnt="0"/>
      <dgm:spPr/>
    </dgm:pt>
    <dgm:pt modelId="{CB04900C-31AB-4A8F-BD64-18352FC77531}" type="pres">
      <dgm:prSet presAssocID="{6975C6A4-D1A3-4DC5-8F8A-FBCB9DB472AA}" presName="cycle" presStyleCnt="0"/>
      <dgm:spPr/>
    </dgm:pt>
    <dgm:pt modelId="{997FF59C-0725-421E-8BBE-815F2D152B34}" type="pres">
      <dgm:prSet presAssocID="{6975C6A4-D1A3-4DC5-8F8A-FBCB9DB472AA}" presName="srcNode" presStyleLbl="node1" presStyleIdx="0" presStyleCnt="6"/>
      <dgm:spPr/>
    </dgm:pt>
    <dgm:pt modelId="{8A69110D-FD68-4850-BE49-324D41753823}" type="pres">
      <dgm:prSet presAssocID="{6975C6A4-D1A3-4DC5-8F8A-FBCB9DB472AA}" presName="conn" presStyleLbl="parChTrans1D2" presStyleIdx="0" presStyleCnt="1"/>
      <dgm:spPr/>
      <dgm:t>
        <a:bodyPr/>
        <a:lstStyle/>
        <a:p>
          <a:endParaRPr lang="en-US"/>
        </a:p>
      </dgm:t>
    </dgm:pt>
    <dgm:pt modelId="{15E08348-F6DB-4E0E-B5C8-1A23DC50E474}" type="pres">
      <dgm:prSet presAssocID="{6975C6A4-D1A3-4DC5-8F8A-FBCB9DB472AA}" presName="extraNode" presStyleLbl="node1" presStyleIdx="0" presStyleCnt="6"/>
      <dgm:spPr/>
    </dgm:pt>
    <dgm:pt modelId="{CCEC1634-4A72-4C2A-A51B-240CBA0AB6CA}" type="pres">
      <dgm:prSet presAssocID="{6975C6A4-D1A3-4DC5-8F8A-FBCB9DB472AA}" presName="dstNode" presStyleLbl="node1" presStyleIdx="0" presStyleCnt="6"/>
      <dgm:spPr/>
    </dgm:pt>
    <dgm:pt modelId="{6BFE2857-7397-4A00-89BC-5590F7737121}" type="pres">
      <dgm:prSet presAssocID="{E24B1BAC-DD4D-4B71-B4C7-08C26F5AFB4E}" presName="text_1" presStyleLbl="node1" presStyleIdx="0" presStyleCnt="6">
        <dgm:presLayoutVars>
          <dgm:bulletEnabled val="1"/>
        </dgm:presLayoutVars>
      </dgm:prSet>
      <dgm:spPr/>
      <dgm:t>
        <a:bodyPr/>
        <a:lstStyle/>
        <a:p>
          <a:endParaRPr lang="en-US"/>
        </a:p>
      </dgm:t>
    </dgm:pt>
    <dgm:pt modelId="{8BFC2CBB-F87C-4D7A-AB2F-B8A9739199A7}" type="pres">
      <dgm:prSet presAssocID="{E24B1BAC-DD4D-4B71-B4C7-08C26F5AFB4E}" presName="accent_1" presStyleCnt="0"/>
      <dgm:spPr/>
    </dgm:pt>
    <dgm:pt modelId="{70488442-43CF-4195-92E4-82415D16BD1C}" type="pres">
      <dgm:prSet presAssocID="{E24B1BAC-DD4D-4B71-B4C7-08C26F5AFB4E}" presName="accentRepeatNode" presStyleLbl="solidFgAcc1" presStyleIdx="0" presStyleCnt="6"/>
      <dgm:spPr>
        <a:solidFill>
          <a:schemeClr val="bg1">
            <a:lumMod val="95000"/>
          </a:schemeClr>
        </a:solidFill>
        <a:ln>
          <a:solidFill>
            <a:schemeClr val="tx1">
              <a:lumMod val="50000"/>
              <a:lumOff val="50000"/>
            </a:schemeClr>
          </a:solidFill>
        </a:ln>
      </dgm:spPr>
    </dgm:pt>
    <dgm:pt modelId="{6C2450C0-2A3C-450D-9700-6F4E024714BA}" type="pres">
      <dgm:prSet presAssocID="{B0103BED-B1CA-486A-9440-39CB28CEC4CD}" presName="text_2" presStyleLbl="node1" presStyleIdx="1" presStyleCnt="6">
        <dgm:presLayoutVars>
          <dgm:bulletEnabled val="1"/>
        </dgm:presLayoutVars>
      </dgm:prSet>
      <dgm:spPr/>
      <dgm:t>
        <a:bodyPr/>
        <a:lstStyle/>
        <a:p>
          <a:endParaRPr lang="en-US"/>
        </a:p>
      </dgm:t>
    </dgm:pt>
    <dgm:pt modelId="{29865621-9B1F-4600-B382-A6A7DD685970}" type="pres">
      <dgm:prSet presAssocID="{B0103BED-B1CA-486A-9440-39CB28CEC4CD}" presName="accent_2" presStyleCnt="0"/>
      <dgm:spPr/>
    </dgm:pt>
    <dgm:pt modelId="{7CE4BFF6-B790-4FB6-8003-C4FBB391E569}" type="pres">
      <dgm:prSet presAssocID="{B0103BED-B1CA-486A-9440-39CB28CEC4CD}" presName="accentRepeatNode" presStyleLbl="solidFgAcc1" presStyleIdx="1" presStyleCnt="6"/>
      <dgm:spPr>
        <a:solidFill>
          <a:schemeClr val="bg1">
            <a:lumMod val="95000"/>
          </a:schemeClr>
        </a:solidFill>
        <a:ln>
          <a:solidFill>
            <a:schemeClr val="tx1">
              <a:lumMod val="50000"/>
              <a:lumOff val="50000"/>
            </a:schemeClr>
          </a:solidFill>
        </a:ln>
      </dgm:spPr>
    </dgm:pt>
    <dgm:pt modelId="{4F9BB05D-A075-42B0-833D-2AEBD3238E0B}" type="pres">
      <dgm:prSet presAssocID="{F5A9CCFC-0949-4959-B75D-CD58712FBA3C}" presName="text_3" presStyleLbl="node1" presStyleIdx="2" presStyleCnt="6">
        <dgm:presLayoutVars>
          <dgm:bulletEnabled val="1"/>
        </dgm:presLayoutVars>
      </dgm:prSet>
      <dgm:spPr/>
      <dgm:t>
        <a:bodyPr/>
        <a:lstStyle/>
        <a:p>
          <a:endParaRPr lang="en-US"/>
        </a:p>
      </dgm:t>
    </dgm:pt>
    <dgm:pt modelId="{80FD464A-C90E-459C-AA4D-82DC420F600E}" type="pres">
      <dgm:prSet presAssocID="{F5A9CCFC-0949-4959-B75D-CD58712FBA3C}" presName="accent_3" presStyleCnt="0"/>
      <dgm:spPr/>
    </dgm:pt>
    <dgm:pt modelId="{3E353611-2C87-46CA-94B4-449EF24D4FCA}" type="pres">
      <dgm:prSet presAssocID="{F5A9CCFC-0949-4959-B75D-CD58712FBA3C}" presName="accentRepeatNode" presStyleLbl="solidFgAcc1" presStyleIdx="2" presStyleCnt="6"/>
      <dgm:spPr>
        <a:solidFill>
          <a:schemeClr val="bg1">
            <a:lumMod val="95000"/>
          </a:schemeClr>
        </a:solidFill>
        <a:ln>
          <a:solidFill>
            <a:schemeClr val="tx1">
              <a:lumMod val="50000"/>
              <a:lumOff val="50000"/>
            </a:schemeClr>
          </a:solidFill>
        </a:ln>
      </dgm:spPr>
    </dgm:pt>
    <dgm:pt modelId="{E708C041-15EB-446A-B4D3-3FD0B658153E}" type="pres">
      <dgm:prSet presAssocID="{4F53FA5D-52C7-459A-967D-51285EF92090}" presName="text_4" presStyleLbl="node1" presStyleIdx="3" presStyleCnt="6">
        <dgm:presLayoutVars>
          <dgm:bulletEnabled val="1"/>
        </dgm:presLayoutVars>
      </dgm:prSet>
      <dgm:spPr/>
      <dgm:t>
        <a:bodyPr/>
        <a:lstStyle/>
        <a:p>
          <a:endParaRPr lang="en-US"/>
        </a:p>
      </dgm:t>
    </dgm:pt>
    <dgm:pt modelId="{1D298EC7-B0BA-4456-8759-111BC087B953}" type="pres">
      <dgm:prSet presAssocID="{4F53FA5D-52C7-459A-967D-51285EF92090}" presName="accent_4" presStyleCnt="0"/>
      <dgm:spPr/>
    </dgm:pt>
    <dgm:pt modelId="{04299139-60A1-4F9A-B41F-C4A0C7F13E28}" type="pres">
      <dgm:prSet presAssocID="{4F53FA5D-52C7-459A-967D-51285EF92090}" presName="accentRepeatNode" presStyleLbl="solidFgAcc1" presStyleIdx="3" presStyleCnt="6"/>
      <dgm:spPr>
        <a:solidFill>
          <a:schemeClr val="bg1">
            <a:lumMod val="95000"/>
          </a:schemeClr>
        </a:solidFill>
        <a:ln>
          <a:solidFill>
            <a:schemeClr val="tx1">
              <a:lumMod val="50000"/>
              <a:lumOff val="50000"/>
            </a:schemeClr>
          </a:solidFill>
        </a:ln>
      </dgm:spPr>
    </dgm:pt>
    <dgm:pt modelId="{DE1A5022-F27A-4C56-95B4-1077F27D903E}" type="pres">
      <dgm:prSet presAssocID="{4377D6EF-51D0-469B-AA46-3FA6ED39582D}" presName="text_5" presStyleLbl="node1" presStyleIdx="4" presStyleCnt="6" custLinFactNeighborX="123">
        <dgm:presLayoutVars>
          <dgm:bulletEnabled val="1"/>
        </dgm:presLayoutVars>
      </dgm:prSet>
      <dgm:spPr/>
      <dgm:t>
        <a:bodyPr/>
        <a:lstStyle/>
        <a:p>
          <a:endParaRPr lang="en-US"/>
        </a:p>
      </dgm:t>
    </dgm:pt>
    <dgm:pt modelId="{0FF5E5FC-5457-4BD7-B21A-CD9C6AE5913E}" type="pres">
      <dgm:prSet presAssocID="{4377D6EF-51D0-469B-AA46-3FA6ED39582D}" presName="accent_5" presStyleCnt="0"/>
      <dgm:spPr/>
    </dgm:pt>
    <dgm:pt modelId="{D37AC4CA-0473-4E5E-8705-8C5A8F6FB460}" type="pres">
      <dgm:prSet presAssocID="{4377D6EF-51D0-469B-AA46-3FA6ED39582D}" presName="accentRepeatNode" presStyleLbl="solidFgAcc1" presStyleIdx="4" presStyleCnt="6"/>
      <dgm:spPr>
        <a:solidFill>
          <a:schemeClr val="bg1">
            <a:lumMod val="95000"/>
          </a:schemeClr>
        </a:solidFill>
        <a:ln>
          <a:solidFill>
            <a:schemeClr val="tx1">
              <a:lumMod val="50000"/>
              <a:lumOff val="50000"/>
            </a:schemeClr>
          </a:solidFill>
        </a:ln>
      </dgm:spPr>
    </dgm:pt>
    <dgm:pt modelId="{DD59A988-7849-4684-9968-7FDB2A9E714C}" type="pres">
      <dgm:prSet presAssocID="{7FC5BBC4-7CA7-4F43-9676-69D034291002}" presName="text_6" presStyleLbl="node1" presStyleIdx="5" presStyleCnt="6">
        <dgm:presLayoutVars>
          <dgm:bulletEnabled val="1"/>
        </dgm:presLayoutVars>
      </dgm:prSet>
      <dgm:spPr/>
      <dgm:t>
        <a:bodyPr/>
        <a:lstStyle/>
        <a:p>
          <a:endParaRPr lang="en-US"/>
        </a:p>
      </dgm:t>
    </dgm:pt>
    <dgm:pt modelId="{65E43909-D49E-43F4-ACDA-0AE6609F3F19}" type="pres">
      <dgm:prSet presAssocID="{7FC5BBC4-7CA7-4F43-9676-69D034291002}" presName="accent_6" presStyleCnt="0"/>
      <dgm:spPr/>
    </dgm:pt>
    <dgm:pt modelId="{081774A1-CB12-4192-B2C9-0E554E437D5E}" type="pres">
      <dgm:prSet presAssocID="{7FC5BBC4-7CA7-4F43-9676-69D034291002}" presName="accentRepeatNode" presStyleLbl="solidFgAcc1" presStyleIdx="5" presStyleCnt="6"/>
      <dgm:spPr>
        <a:solidFill>
          <a:schemeClr val="bg1">
            <a:lumMod val="95000"/>
          </a:schemeClr>
        </a:solidFill>
        <a:ln>
          <a:solidFill>
            <a:schemeClr val="tx1">
              <a:lumMod val="50000"/>
              <a:lumOff val="50000"/>
            </a:schemeClr>
          </a:solidFill>
        </a:ln>
      </dgm:spPr>
    </dgm:pt>
  </dgm:ptLst>
  <dgm:cxnLst>
    <dgm:cxn modelId="{10D5A6D5-4B03-439C-A4B2-1C95177CD1EF}" type="presOf" srcId="{E971A4B0-6C26-468C-88BF-982E01467867}" destId="{8A69110D-FD68-4850-BE49-324D41753823}" srcOrd="0" destOrd="0" presId="urn:microsoft.com/office/officeart/2008/layout/VerticalCurvedList"/>
    <dgm:cxn modelId="{90B61A88-A7EA-4661-B69C-F289D73C75CE}" type="presOf" srcId="{F5A9CCFC-0949-4959-B75D-CD58712FBA3C}" destId="{4F9BB05D-A075-42B0-833D-2AEBD3238E0B}" srcOrd="0" destOrd="0" presId="urn:microsoft.com/office/officeart/2008/layout/VerticalCurvedList"/>
    <dgm:cxn modelId="{B9C022BF-BE8A-4E27-BE83-F2261CCCF410}" type="presOf" srcId="{7FC5BBC4-7CA7-4F43-9676-69D034291002}" destId="{DD59A988-7849-4684-9968-7FDB2A9E714C}" srcOrd="0" destOrd="0" presId="urn:microsoft.com/office/officeart/2008/layout/VerticalCurvedList"/>
    <dgm:cxn modelId="{964E637D-533C-4E51-B5FF-A6AD1669F7F7}" type="presOf" srcId="{4F53FA5D-52C7-459A-967D-51285EF92090}" destId="{E708C041-15EB-446A-B4D3-3FD0B658153E}" srcOrd="0" destOrd="0" presId="urn:microsoft.com/office/officeart/2008/layout/VerticalCurvedList"/>
    <dgm:cxn modelId="{F6E1F71D-09D0-443C-8C76-585352DDBB18}" type="presOf" srcId="{6975C6A4-D1A3-4DC5-8F8A-FBCB9DB472AA}" destId="{463D9F03-61D3-495E-A14A-A66FE74226A8}" srcOrd="0" destOrd="0" presId="urn:microsoft.com/office/officeart/2008/layout/VerticalCurvedList"/>
    <dgm:cxn modelId="{F76DBBF7-0947-40E0-B527-72B71ABE3487}" srcId="{6975C6A4-D1A3-4DC5-8F8A-FBCB9DB472AA}" destId="{4F53FA5D-52C7-459A-967D-51285EF92090}" srcOrd="3" destOrd="0" parTransId="{2A5D165B-B674-4A2F-B12A-51301F865B89}" sibTransId="{786D1667-32EA-4EAA-9228-F16915435066}"/>
    <dgm:cxn modelId="{95C2EE59-10AE-4B1B-B230-5718AFC9C085}" srcId="{6975C6A4-D1A3-4DC5-8F8A-FBCB9DB472AA}" destId="{F5A9CCFC-0949-4959-B75D-CD58712FBA3C}" srcOrd="2" destOrd="0" parTransId="{34928967-17F5-45FA-B07D-AE0CF9342132}" sibTransId="{4E8B0609-5BCF-4E0C-A186-FFC9430E8085}"/>
    <dgm:cxn modelId="{36CD2E6B-34A0-4E06-9B90-6F720F73518E}" srcId="{6975C6A4-D1A3-4DC5-8F8A-FBCB9DB472AA}" destId="{7FC5BBC4-7CA7-4F43-9676-69D034291002}" srcOrd="5" destOrd="0" parTransId="{2BA998A7-2589-4309-B750-B363AF024194}" sibTransId="{260D7623-8312-4874-BEE5-4EA907823736}"/>
    <dgm:cxn modelId="{AE69F850-8A71-44A0-8EDD-E2E497BE5537}" srcId="{6975C6A4-D1A3-4DC5-8F8A-FBCB9DB472AA}" destId="{E24B1BAC-DD4D-4B71-B4C7-08C26F5AFB4E}" srcOrd="0" destOrd="0" parTransId="{DE24798C-9989-42D8-BE3A-7395677D81DE}" sibTransId="{E971A4B0-6C26-468C-88BF-982E01467867}"/>
    <dgm:cxn modelId="{5D9F2ECE-A36A-4592-9633-CBAE01EE0F32}" type="presOf" srcId="{4377D6EF-51D0-469B-AA46-3FA6ED39582D}" destId="{DE1A5022-F27A-4C56-95B4-1077F27D903E}" srcOrd="0" destOrd="0" presId="urn:microsoft.com/office/officeart/2008/layout/VerticalCurvedList"/>
    <dgm:cxn modelId="{768ED042-5CF2-4A53-A577-43D7C7EB74DE}" type="presOf" srcId="{B0103BED-B1CA-486A-9440-39CB28CEC4CD}" destId="{6C2450C0-2A3C-450D-9700-6F4E024714BA}" srcOrd="0" destOrd="0" presId="urn:microsoft.com/office/officeart/2008/layout/VerticalCurvedList"/>
    <dgm:cxn modelId="{9448C3B0-B19A-4EDA-9F53-86F4F729F349}" type="presOf" srcId="{E24B1BAC-DD4D-4B71-B4C7-08C26F5AFB4E}" destId="{6BFE2857-7397-4A00-89BC-5590F7737121}" srcOrd="0" destOrd="0" presId="urn:microsoft.com/office/officeart/2008/layout/VerticalCurvedList"/>
    <dgm:cxn modelId="{F5995B17-C39E-46B9-A141-CC92A2CC2C80}" srcId="{6975C6A4-D1A3-4DC5-8F8A-FBCB9DB472AA}" destId="{4377D6EF-51D0-469B-AA46-3FA6ED39582D}" srcOrd="4" destOrd="0" parTransId="{34019164-C915-4D80-A5A2-F2AFEDA5A1CA}" sibTransId="{F5EDA0D5-38E5-4992-ABD6-B8F24384C132}"/>
    <dgm:cxn modelId="{013C2C1C-7ED9-49FF-BFE5-C688681FF00C}" srcId="{6975C6A4-D1A3-4DC5-8F8A-FBCB9DB472AA}" destId="{B0103BED-B1CA-486A-9440-39CB28CEC4CD}" srcOrd="1" destOrd="0" parTransId="{1DEAFB6D-A13D-4FC8-B730-1773C43F66DA}" sibTransId="{D356F24B-9BA2-48E4-BB46-6F170A446883}"/>
    <dgm:cxn modelId="{D22D4E09-EFB6-4F77-9108-6296DA0D8B10}" type="presParOf" srcId="{463D9F03-61D3-495E-A14A-A66FE74226A8}" destId="{CD746237-0ED6-4A08-B3E8-0B985D10B0E8}" srcOrd="0" destOrd="0" presId="urn:microsoft.com/office/officeart/2008/layout/VerticalCurvedList"/>
    <dgm:cxn modelId="{48931932-DD86-4FF1-AFB4-E1BB69FE9D59}" type="presParOf" srcId="{CD746237-0ED6-4A08-B3E8-0B985D10B0E8}" destId="{CB04900C-31AB-4A8F-BD64-18352FC77531}" srcOrd="0" destOrd="0" presId="urn:microsoft.com/office/officeart/2008/layout/VerticalCurvedList"/>
    <dgm:cxn modelId="{67FD511D-A39A-4F8F-93BD-FEA12B74CA44}" type="presParOf" srcId="{CB04900C-31AB-4A8F-BD64-18352FC77531}" destId="{997FF59C-0725-421E-8BBE-815F2D152B34}" srcOrd="0" destOrd="0" presId="urn:microsoft.com/office/officeart/2008/layout/VerticalCurvedList"/>
    <dgm:cxn modelId="{B7F7FC00-323F-4460-81D3-1E37ECB898F9}" type="presParOf" srcId="{CB04900C-31AB-4A8F-BD64-18352FC77531}" destId="{8A69110D-FD68-4850-BE49-324D41753823}" srcOrd="1" destOrd="0" presId="urn:microsoft.com/office/officeart/2008/layout/VerticalCurvedList"/>
    <dgm:cxn modelId="{0C78721E-1E52-4F65-AF3A-1FAC5C685DE9}" type="presParOf" srcId="{CB04900C-31AB-4A8F-BD64-18352FC77531}" destId="{15E08348-F6DB-4E0E-B5C8-1A23DC50E474}" srcOrd="2" destOrd="0" presId="urn:microsoft.com/office/officeart/2008/layout/VerticalCurvedList"/>
    <dgm:cxn modelId="{27B90F28-5827-42E2-9ECF-ED41362C9C03}" type="presParOf" srcId="{CB04900C-31AB-4A8F-BD64-18352FC77531}" destId="{CCEC1634-4A72-4C2A-A51B-240CBA0AB6CA}" srcOrd="3" destOrd="0" presId="urn:microsoft.com/office/officeart/2008/layout/VerticalCurvedList"/>
    <dgm:cxn modelId="{85164037-AAC5-4397-A3B5-FE1EF2CD6285}" type="presParOf" srcId="{CD746237-0ED6-4A08-B3E8-0B985D10B0E8}" destId="{6BFE2857-7397-4A00-89BC-5590F7737121}" srcOrd="1" destOrd="0" presId="urn:microsoft.com/office/officeart/2008/layout/VerticalCurvedList"/>
    <dgm:cxn modelId="{951797E2-BEE5-4B08-B37B-00790A20274E}" type="presParOf" srcId="{CD746237-0ED6-4A08-B3E8-0B985D10B0E8}" destId="{8BFC2CBB-F87C-4D7A-AB2F-B8A9739199A7}" srcOrd="2" destOrd="0" presId="urn:microsoft.com/office/officeart/2008/layout/VerticalCurvedList"/>
    <dgm:cxn modelId="{08D2B97A-8EA4-4160-B04F-5827061641BB}" type="presParOf" srcId="{8BFC2CBB-F87C-4D7A-AB2F-B8A9739199A7}" destId="{70488442-43CF-4195-92E4-82415D16BD1C}" srcOrd="0" destOrd="0" presId="urn:microsoft.com/office/officeart/2008/layout/VerticalCurvedList"/>
    <dgm:cxn modelId="{13C811CE-408D-40B2-BAA5-C8D507D7663F}" type="presParOf" srcId="{CD746237-0ED6-4A08-B3E8-0B985D10B0E8}" destId="{6C2450C0-2A3C-450D-9700-6F4E024714BA}" srcOrd="3" destOrd="0" presId="urn:microsoft.com/office/officeart/2008/layout/VerticalCurvedList"/>
    <dgm:cxn modelId="{F63C0A67-B271-4220-A090-EF9BF214FDBB}" type="presParOf" srcId="{CD746237-0ED6-4A08-B3E8-0B985D10B0E8}" destId="{29865621-9B1F-4600-B382-A6A7DD685970}" srcOrd="4" destOrd="0" presId="urn:microsoft.com/office/officeart/2008/layout/VerticalCurvedList"/>
    <dgm:cxn modelId="{F1111D6A-52BB-498B-930A-C9818C136FBD}" type="presParOf" srcId="{29865621-9B1F-4600-B382-A6A7DD685970}" destId="{7CE4BFF6-B790-4FB6-8003-C4FBB391E569}" srcOrd="0" destOrd="0" presId="urn:microsoft.com/office/officeart/2008/layout/VerticalCurvedList"/>
    <dgm:cxn modelId="{A136279C-751B-4C9E-A4E3-115FB80BD6D8}" type="presParOf" srcId="{CD746237-0ED6-4A08-B3E8-0B985D10B0E8}" destId="{4F9BB05D-A075-42B0-833D-2AEBD3238E0B}" srcOrd="5" destOrd="0" presId="urn:microsoft.com/office/officeart/2008/layout/VerticalCurvedList"/>
    <dgm:cxn modelId="{7A1A3715-26F2-4EC7-A2EC-341B480BBE60}" type="presParOf" srcId="{CD746237-0ED6-4A08-B3E8-0B985D10B0E8}" destId="{80FD464A-C90E-459C-AA4D-82DC420F600E}" srcOrd="6" destOrd="0" presId="urn:microsoft.com/office/officeart/2008/layout/VerticalCurvedList"/>
    <dgm:cxn modelId="{CC3E25B4-D3F0-4BB2-96F9-75585BE63C2C}" type="presParOf" srcId="{80FD464A-C90E-459C-AA4D-82DC420F600E}" destId="{3E353611-2C87-46CA-94B4-449EF24D4FCA}" srcOrd="0" destOrd="0" presId="urn:microsoft.com/office/officeart/2008/layout/VerticalCurvedList"/>
    <dgm:cxn modelId="{4026014A-1A44-43E7-BDF1-6D80AB816C0D}" type="presParOf" srcId="{CD746237-0ED6-4A08-B3E8-0B985D10B0E8}" destId="{E708C041-15EB-446A-B4D3-3FD0B658153E}" srcOrd="7" destOrd="0" presId="urn:microsoft.com/office/officeart/2008/layout/VerticalCurvedList"/>
    <dgm:cxn modelId="{52AEABE5-087D-4B4D-99F3-37A9DCBCE01F}" type="presParOf" srcId="{CD746237-0ED6-4A08-B3E8-0B985D10B0E8}" destId="{1D298EC7-B0BA-4456-8759-111BC087B953}" srcOrd="8" destOrd="0" presId="urn:microsoft.com/office/officeart/2008/layout/VerticalCurvedList"/>
    <dgm:cxn modelId="{34E0563D-C359-4F21-802B-52A97B60B146}" type="presParOf" srcId="{1D298EC7-B0BA-4456-8759-111BC087B953}" destId="{04299139-60A1-4F9A-B41F-C4A0C7F13E28}" srcOrd="0" destOrd="0" presId="urn:microsoft.com/office/officeart/2008/layout/VerticalCurvedList"/>
    <dgm:cxn modelId="{F4B306A8-FCF9-44B6-87EE-977E516AB40C}" type="presParOf" srcId="{CD746237-0ED6-4A08-B3E8-0B985D10B0E8}" destId="{DE1A5022-F27A-4C56-95B4-1077F27D903E}" srcOrd="9" destOrd="0" presId="urn:microsoft.com/office/officeart/2008/layout/VerticalCurvedList"/>
    <dgm:cxn modelId="{7A8602F6-C517-4392-B3F6-CFFF6D1DFE48}" type="presParOf" srcId="{CD746237-0ED6-4A08-B3E8-0B985D10B0E8}" destId="{0FF5E5FC-5457-4BD7-B21A-CD9C6AE5913E}" srcOrd="10" destOrd="0" presId="urn:microsoft.com/office/officeart/2008/layout/VerticalCurvedList"/>
    <dgm:cxn modelId="{6B6EF3C5-805E-4C05-B7FB-BF99B58BC498}" type="presParOf" srcId="{0FF5E5FC-5457-4BD7-B21A-CD9C6AE5913E}" destId="{D37AC4CA-0473-4E5E-8705-8C5A8F6FB460}" srcOrd="0" destOrd="0" presId="urn:microsoft.com/office/officeart/2008/layout/VerticalCurvedList"/>
    <dgm:cxn modelId="{F687A4A4-C4D3-4033-89BC-20E2BFD1C73B}" type="presParOf" srcId="{CD746237-0ED6-4A08-B3E8-0B985D10B0E8}" destId="{DD59A988-7849-4684-9968-7FDB2A9E714C}" srcOrd="11" destOrd="0" presId="urn:microsoft.com/office/officeart/2008/layout/VerticalCurvedList"/>
    <dgm:cxn modelId="{3C8CB992-6B62-448E-B13B-CEDCAE46B829}" type="presParOf" srcId="{CD746237-0ED6-4A08-B3E8-0B985D10B0E8}" destId="{65E43909-D49E-43F4-ACDA-0AE6609F3F19}" srcOrd="12" destOrd="0" presId="urn:microsoft.com/office/officeart/2008/layout/VerticalCurvedList"/>
    <dgm:cxn modelId="{E15B52D6-0FDC-4DC9-8184-8769C263E805}" type="presParOf" srcId="{65E43909-D49E-43F4-ACDA-0AE6609F3F19}" destId="{081774A1-CB12-4192-B2C9-0E554E437D5E}" srcOrd="0" destOrd="0" presId="urn:microsoft.com/office/officeart/2008/layout/VerticalCurv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9110D-FD68-4850-BE49-324D41753823}">
      <dsp:nvSpPr>
        <dsp:cNvPr id="0" name=""/>
        <dsp:cNvSpPr/>
      </dsp:nvSpPr>
      <dsp:spPr>
        <a:xfrm>
          <a:off x="-5341500" y="-817996"/>
          <a:ext cx="6360393" cy="6360393"/>
        </a:xfrm>
        <a:prstGeom prst="blockArc">
          <a:avLst>
            <a:gd name="adj1" fmla="val 18900000"/>
            <a:gd name="adj2" fmla="val 2700000"/>
            <a:gd name="adj3" fmla="val 340"/>
          </a:avLst>
        </a:pr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6BFE2857-7397-4A00-89BC-5590F7737121}">
      <dsp:nvSpPr>
        <dsp:cNvPr id="0" name=""/>
        <dsp:cNvSpPr/>
      </dsp:nvSpPr>
      <dsp:spPr>
        <a:xfrm>
          <a:off x="379894" y="248786"/>
          <a:ext cx="755548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Overview of Beyond Traffic: The Smart City Challenge</a:t>
          </a:r>
          <a:endParaRPr lang="en-US" sz="2100" kern="1200" dirty="0"/>
        </a:p>
      </dsp:txBody>
      <dsp:txXfrm>
        <a:off x="379894" y="248786"/>
        <a:ext cx="7555489" cy="497384"/>
      </dsp:txXfrm>
    </dsp:sp>
    <dsp:sp modelId="{70488442-43CF-4195-92E4-82415D16BD1C}">
      <dsp:nvSpPr>
        <dsp:cNvPr id="0" name=""/>
        <dsp:cNvSpPr/>
      </dsp:nvSpPr>
      <dsp:spPr>
        <a:xfrm>
          <a:off x="69028" y="186613"/>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6C2450C0-2A3C-450D-9700-6F4E024714BA}">
      <dsp:nvSpPr>
        <dsp:cNvPr id="0" name=""/>
        <dsp:cNvSpPr/>
      </dsp:nvSpPr>
      <dsp:spPr>
        <a:xfrm>
          <a:off x="789027" y="994769"/>
          <a:ext cx="7146356"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b="0" kern="1200" dirty="0" smtClean="0">
              <a:solidFill>
                <a:schemeClr val="bg1"/>
              </a:solidFill>
              <a:effectLst/>
              <a:latin typeface="Arial"/>
              <a:ea typeface="Calibri"/>
            </a:rPr>
            <a:t>Paul Allen’s Vulcan, Inc. – Overview of Partner Support </a:t>
          </a:r>
          <a:endParaRPr lang="en-US" sz="2100" b="0" kern="1200" dirty="0" smtClean="0">
            <a:solidFill>
              <a:schemeClr val="bg1"/>
            </a:solidFill>
          </a:endParaRPr>
        </a:p>
      </dsp:txBody>
      <dsp:txXfrm>
        <a:off x="789027" y="994769"/>
        <a:ext cx="7146356" cy="497384"/>
      </dsp:txXfrm>
    </dsp:sp>
    <dsp:sp modelId="{7CE4BFF6-B790-4FB6-8003-C4FBB391E569}">
      <dsp:nvSpPr>
        <dsp:cNvPr id="0" name=""/>
        <dsp:cNvSpPr/>
      </dsp:nvSpPr>
      <dsp:spPr>
        <a:xfrm>
          <a:off x="478161" y="932596"/>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4F9BB05D-A075-42B0-833D-2AEBD3238E0B}">
      <dsp:nvSpPr>
        <dsp:cNvPr id="0" name=""/>
        <dsp:cNvSpPr/>
      </dsp:nvSpPr>
      <dsp:spPr>
        <a:xfrm>
          <a:off x="976113" y="1740752"/>
          <a:ext cx="695926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Mobileye – Overview of Partner Support</a:t>
          </a:r>
        </a:p>
      </dsp:txBody>
      <dsp:txXfrm>
        <a:off x="976113" y="1740752"/>
        <a:ext cx="6959269" cy="497384"/>
      </dsp:txXfrm>
    </dsp:sp>
    <dsp:sp modelId="{3E353611-2C87-46CA-94B4-449EF24D4FCA}">
      <dsp:nvSpPr>
        <dsp:cNvPr id="0" name=""/>
        <dsp:cNvSpPr/>
      </dsp:nvSpPr>
      <dsp:spPr>
        <a:xfrm>
          <a:off x="665247" y="1678579"/>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E708C041-15EB-446A-B4D3-3FD0B658153E}">
      <dsp:nvSpPr>
        <dsp:cNvPr id="0" name=""/>
        <dsp:cNvSpPr/>
      </dsp:nvSpPr>
      <dsp:spPr>
        <a:xfrm>
          <a:off x="976113" y="2486262"/>
          <a:ext cx="695926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Application Content Requirements</a:t>
          </a:r>
        </a:p>
      </dsp:txBody>
      <dsp:txXfrm>
        <a:off x="976113" y="2486262"/>
        <a:ext cx="6959269" cy="497384"/>
      </dsp:txXfrm>
    </dsp:sp>
    <dsp:sp modelId="{04299139-60A1-4F9A-B41F-C4A0C7F13E28}">
      <dsp:nvSpPr>
        <dsp:cNvPr id="0" name=""/>
        <dsp:cNvSpPr/>
      </dsp:nvSpPr>
      <dsp:spPr>
        <a:xfrm>
          <a:off x="665247" y="2424089"/>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DE1A5022-F27A-4C56-95B4-1077F27D903E}">
      <dsp:nvSpPr>
        <dsp:cNvPr id="0" name=""/>
        <dsp:cNvSpPr/>
      </dsp:nvSpPr>
      <dsp:spPr>
        <a:xfrm>
          <a:off x="797817" y="3232245"/>
          <a:ext cx="7146356"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Questions &amp; Answers</a:t>
          </a:r>
        </a:p>
      </dsp:txBody>
      <dsp:txXfrm>
        <a:off x="797817" y="3232245"/>
        <a:ext cx="7146356" cy="497384"/>
      </dsp:txXfrm>
    </dsp:sp>
    <dsp:sp modelId="{D37AC4CA-0473-4E5E-8705-8C5A8F6FB460}">
      <dsp:nvSpPr>
        <dsp:cNvPr id="0" name=""/>
        <dsp:cNvSpPr/>
      </dsp:nvSpPr>
      <dsp:spPr>
        <a:xfrm>
          <a:off x="478161" y="3170072"/>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DD59A988-7849-4684-9968-7FDB2A9E714C}">
      <dsp:nvSpPr>
        <dsp:cNvPr id="0" name=""/>
        <dsp:cNvSpPr/>
      </dsp:nvSpPr>
      <dsp:spPr>
        <a:xfrm>
          <a:off x="379894" y="3978228"/>
          <a:ext cx="755548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smtClean="0"/>
            <a:t>For More Information</a:t>
          </a:r>
          <a:endParaRPr lang="en-US" sz="2100" kern="1200" dirty="0"/>
        </a:p>
      </dsp:txBody>
      <dsp:txXfrm>
        <a:off x="379894" y="3978228"/>
        <a:ext cx="7555489" cy="497384"/>
      </dsp:txXfrm>
    </dsp:sp>
    <dsp:sp modelId="{081774A1-CB12-4192-B2C9-0E554E437D5E}">
      <dsp:nvSpPr>
        <dsp:cNvPr id="0" name=""/>
        <dsp:cNvSpPr/>
      </dsp:nvSpPr>
      <dsp:spPr>
        <a:xfrm>
          <a:off x="69028" y="3916055"/>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352" tIns="45676" rIns="91352" bIns="45676" rtlCol="0"/>
          <a:lstStyle>
            <a:lvl1pPr algn="l">
              <a:defRPr sz="13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352" tIns="45676" rIns="91352" bIns="45676" rtlCol="0"/>
          <a:lstStyle>
            <a:lvl1pPr algn="r">
              <a:defRPr sz="1300"/>
            </a:lvl1pPr>
          </a:lstStyle>
          <a:p>
            <a:fld id="{BA0FBE27-2443-4C90-A04B-CC73F6A70248}" type="datetimeFigureOut">
              <a:rPr lang="en-US" smtClean="0"/>
              <a:t>1/19/2016</a:t>
            </a:fld>
            <a:endParaRPr lang="en-US" dirty="0"/>
          </a:p>
        </p:txBody>
      </p:sp>
      <p:sp>
        <p:nvSpPr>
          <p:cNvPr id="4" name="Slide Image Placeholder 3"/>
          <p:cNvSpPr>
            <a:spLocks noGrp="1" noRot="1" noChangeAspect="1"/>
          </p:cNvSpPr>
          <p:nvPr>
            <p:ph type="sldImg" idx="2"/>
          </p:nvPr>
        </p:nvSpPr>
        <p:spPr>
          <a:xfrm>
            <a:off x="1143000" y="684213"/>
            <a:ext cx="4572000" cy="3430587"/>
          </a:xfrm>
          <a:prstGeom prst="rect">
            <a:avLst/>
          </a:prstGeom>
          <a:noFill/>
          <a:ln w="12700">
            <a:solidFill>
              <a:prstClr val="black"/>
            </a:solidFill>
          </a:ln>
        </p:spPr>
        <p:txBody>
          <a:bodyPr vert="horz" lIns="91352" tIns="45676" rIns="91352" bIns="45676" rtlCol="0" anchor="ctr"/>
          <a:lstStyle/>
          <a:p>
            <a:endParaRPr lang="en-US" dirty="0"/>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352" tIns="45676" rIns="91352" bIns="456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2"/>
            <a:ext cx="2971800" cy="457200"/>
          </a:xfrm>
          <a:prstGeom prst="rect">
            <a:avLst/>
          </a:prstGeom>
        </p:spPr>
        <p:txBody>
          <a:bodyPr vert="horz" lIns="91352" tIns="45676" rIns="91352" bIns="4567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84613" y="8685212"/>
            <a:ext cx="2971800" cy="457200"/>
          </a:xfrm>
          <a:prstGeom prst="rect">
            <a:avLst/>
          </a:prstGeom>
        </p:spPr>
        <p:txBody>
          <a:bodyPr vert="horz" lIns="91352" tIns="45676" rIns="91352" bIns="45676" rtlCol="0" anchor="b"/>
          <a:lstStyle>
            <a:lvl1pPr algn="r">
              <a:defRPr sz="1300"/>
            </a:lvl1pPr>
          </a:lstStyle>
          <a:p>
            <a:fld id="{B1AE2975-D812-4AA3-A63B-C61F894B222C}" type="slidenum">
              <a:rPr lang="en-US" smtClean="0"/>
              <a:t>‹#›</a:t>
            </a:fld>
            <a:endParaRPr lang="en-US" dirty="0"/>
          </a:p>
        </p:txBody>
      </p:sp>
    </p:spTree>
    <p:extLst>
      <p:ext uri="{BB962C8B-B14F-4D97-AF65-F5344CB8AC3E}">
        <p14:creationId xmlns:p14="http://schemas.microsoft.com/office/powerpoint/2010/main" val="31791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76325" y="665163"/>
            <a:ext cx="4422775" cy="3317875"/>
          </a:xfrm>
          <a:ln/>
        </p:spPr>
      </p:sp>
      <p:sp>
        <p:nvSpPr>
          <p:cNvPr id="51203" name="Notes Placeholder 2"/>
          <p:cNvSpPr>
            <a:spLocks noGrp="1"/>
          </p:cNvSpPr>
          <p:nvPr>
            <p:ph type="body" idx="1"/>
          </p:nvPr>
        </p:nvSpPr>
        <p:spPr>
          <a:xfrm>
            <a:off x="657519" y="4206704"/>
            <a:ext cx="5257219" cy="3982090"/>
          </a:xfrm>
          <a:noFill/>
          <a:ln/>
        </p:spPr>
        <p:txBody>
          <a:bodyPr lIns="88021" tIns="44010" rIns="88021" bIns="44010"/>
          <a:lstStyle/>
          <a:p>
            <a:endParaRPr lang="en-US" dirty="0" smtClean="0"/>
          </a:p>
        </p:txBody>
      </p:sp>
    </p:spTree>
    <p:extLst>
      <p:ext uri="{BB962C8B-B14F-4D97-AF65-F5344CB8AC3E}">
        <p14:creationId xmlns:p14="http://schemas.microsoft.com/office/powerpoint/2010/main" val="223307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AADC6-81BD-4319-8E45-78E52DF28E6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5138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with new Shield+ Video</a:t>
            </a:r>
            <a:endParaRPr lang="he-IL" dirty="0"/>
          </a:p>
        </p:txBody>
      </p:sp>
      <p:sp>
        <p:nvSpPr>
          <p:cNvPr id="4" name="Slide Number Placeholder 3"/>
          <p:cNvSpPr>
            <a:spLocks noGrp="1"/>
          </p:cNvSpPr>
          <p:nvPr>
            <p:ph type="sldNum" sz="quarter" idx="10"/>
          </p:nvPr>
        </p:nvSpPr>
        <p:spPr/>
        <p:txBody>
          <a:bodyPr/>
          <a:lstStyle/>
          <a:p>
            <a:fld id="{753E552E-A8C7-4C04-9DFC-C6C2A830918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13371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Orange light is pedestrian in danger zone, red is imminent collision. </a:t>
            </a:r>
            <a:endParaRPr lang="en-US" dirty="0"/>
          </a:p>
        </p:txBody>
      </p:sp>
      <p:sp>
        <p:nvSpPr>
          <p:cNvPr id="4" name="Slide Number Placeholder 3"/>
          <p:cNvSpPr>
            <a:spLocks noGrp="1"/>
          </p:cNvSpPr>
          <p:nvPr>
            <p:ph type="sldNum" sz="quarter" idx="10"/>
          </p:nvPr>
        </p:nvSpPr>
        <p:spPr/>
        <p:txBody>
          <a:bodyPr/>
          <a:lstStyle/>
          <a:p>
            <a:fld id="{753E552E-A8C7-4C04-9DFC-C6C2A830918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65672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Fort Greene (pronounced Green</a:t>
            </a:r>
            <a:r>
              <a:rPr lang="en-US" baseline="0" dirty="0" smtClean="0"/>
              <a:t> as in yarok)</a:t>
            </a:r>
            <a:r>
              <a:rPr lang="en-US" dirty="0" smtClean="0"/>
              <a:t> Park,</a:t>
            </a:r>
            <a:r>
              <a:rPr lang="en-US" baseline="0" dirty="0" smtClean="0"/>
              <a:t> Brooklyn: Bike Lanes. </a:t>
            </a:r>
            <a:endParaRPr lang="he-IL" dirty="0"/>
          </a:p>
        </p:txBody>
      </p:sp>
      <p:sp>
        <p:nvSpPr>
          <p:cNvPr id="4" name="Slide Number Placeholder 3"/>
          <p:cNvSpPr>
            <a:spLocks noGrp="1"/>
          </p:cNvSpPr>
          <p:nvPr>
            <p:ph type="sldNum" sz="quarter" idx="10"/>
          </p:nvPr>
        </p:nvSpPr>
        <p:spPr/>
        <p:txBody>
          <a:bodyPr/>
          <a:lstStyle/>
          <a:p>
            <a:fld id="{753E552E-A8C7-4C04-9DFC-C6C2A830918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71016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a:t>
            </a:r>
            <a:r>
              <a:rPr lang="en-US" baseline="0" dirty="0" smtClean="0"/>
              <a:t> protected bike lanes</a:t>
            </a:r>
          </a:p>
          <a:p>
            <a:pPr marL="171450" indent="-171450">
              <a:buFont typeface="Arial" panose="020B0604020202020204" pitchFamily="34" charset="0"/>
              <a:buChar char="•"/>
            </a:pPr>
            <a:r>
              <a:rPr lang="en-US" baseline="0" dirty="0" smtClean="0"/>
              <a:t>Pot-holes and passenger doors cause cyclists to swerve into street</a:t>
            </a:r>
            <a:endParaRPr lang="he-IL" dirty="0"/>
          </a:p>
        </p:txBody>
      </p:sp>
      <p:sp>
        <p:nvSpPr>
          <p:cNvPr id="4" name="Slide Number Placeholder 3"/>
          <p:cNvSpPr>
            <a:spLocks noGrp="1"/>
          </p:cNvSpPr>
          <p:nvPr>
            <p:ph type="sldNum" sz="quarter" idx="10"/>
          </p:nvPr>
        </p:nvSpPr>
        <p:spPr/>
        <p:txBody>
          <a:bodyPr/>
          <a:lstStyle/>
          <a:p>
            <a:fld id="{753E552E-A8C7-4C04-9DFC-C6C2A830918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9704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the</a:t>
            </a:r>
            <a:r>
              <a:rPr lang="en-US" baseline="0" dirty="0" smtClean="0"/>
              <a:t> above injuries are ONLY FROM CYCLISTS</a:t>
            </a:r>
            <a:endParaRPr lang="he-IL" dirty="0"/>
          </a:p>
        </p:txBody>
      </p:sp>
      <p:sp>
        <p:nvSpPr>
          <p:cNvPr id="4" name="Slide Number Placeholder 3"/>
          <p:cNvSpPr>
            <a:spLocks noGrp="1"/>
          </p:cNvSpPr>
          <p:nvPr>
            <p:ph type="sldNum" sz="quarter" idx="10"/>
          </p:nvPr>
        </p:nvSpPr>
        <p:spPr/>
        <p:txBody>
          <a:bodyPr/>
          <a:lstStyle/>
          <a:p>
            <a:fld id="{753E552E-A8C7-4C04-9DFC-C6C2A830918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27093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smtClean="0">
                <a:latin typeface="Arial" panose="020B0604020202020204" pitchFamily="34" charset="0"/>
                <a:cs typeface="Arial" panose="020B0604020202020204" pitchFamily="34" charset="0"/>
              </a:rPr>
              <a:t>Application Content: The intent of the Phase 1 application is to provide a high-level summary narrative of your City’s vision of a smart city demonstration. </a:t>
            </a:r>
            <a:r>
              <a:rPr lang="en-US" dirty="0">
                <a:latin typeface="Arial" panose="020B0604020202020204" pitchFamily="34" charset="0"/>
                <a:ea typeface="Calibri"/>
                <a:cs typeface="Arial" panose="020B0604020202020204" pitchFamily="34" charset="0"/>
              </a:rPr>
              <a:t>Applications for this </a:t>
            </a:r>
            <a:r>
              <a:rPr lang="en-US" dirty="0" smtClean="0">
                <a:latin typeface="Arial" panose="020B0604020202020204" pitchFamily="34" charset="0"/>
                <a:ea typeface="Calibri"/>
                <a:cs typeface="Arial" panose="020B0604020202020204" pitchFamily="34" charset="0"/>
              </a:rPr>
              <a:t>Phase 1 shall </a:t>
            </a:r>
            <a:r>
              <a:rPr lang="en-US" dirty="0">
                <a:latin typeface="Arial" panose="020B0604020202020204" pitchFamily="34" charset="0"/>
                <a:ea typeface="Calibri"/>
                <a:cs typeface="Arial" panose="020B0604020202020204" pitchFamily="34" charset="0"/>
              </a:rPr>
              <a:t>reflect a high-level vision for the city’s proposed </a:t>
            </a:r>
            <a:r>
              <a:rPr lang="en-US" dirty="0" smtClean="0">
                <a:latin typeface="Arial" panose="020B0604020202020204" pitchFamily="34" charset="0"/>
                <a:ea typeface="Calibri"/>
                <a:cs typeface="Arial" panose="020B0604020202020204" pitchFamily="34" charset="0"/>
              </a:rPr>
              <a:t>demonstration. </a:t>
            </a:r>
            <a:r>
              <a:rPr lang="en-US" dirty="0">
                <a:latin typeface="Arial" panose="020B0604020202020204" pitchFamily="34" charset="0"/>
                <a:ea typeface="Calibri"/>
                <a:cs typeface="Arial" panose="020B0604020202020204" pitchFamily="34" charset="0"/>
              </a:rPr>
              <a:t>A high-level vision need only include the framework and initial concepts of the Applicant’s proposed </a:t>
            </a:r>
            <a:r>
              <a:rPr lang="en-US" dirty="0" smtClean="0">
                <a:latin typeface="Arial" panose="020B0604020202020204" pitchFamily="34" charset="0"/>
                <a:ea typeface="Calibri"/>
                <a:cs typeface="Arial" panose="020B0604020202020204" pitchFamily="34" charset="0"/>
              </a:rPr>
              <a:t>demonstration. </a:t>
            </a:r>
            <a:r>
              <a:rPr lang="en-US" dirty="0">
                <a:latin typeface="Arial" panose="020B0604020202020204" pitchFamily="34" charset="0"/>
                <a:ea typeface="Calibri"/>
                <a:cs typeface="Arial" panose="020B0604020202020204" pitchFamily="34" charset="0"/>
              </a:rPr>
              <a:t>A detailed approach and a detailed budget are not required under this first solicitation. The second follow-on solicitation, </a:t>
            </a:r>
            <a:r>
              <a:rPr lang="en-US" dirty="0" smtClean="0">
                <a:latin typeface="Arial" panose="020B0604020202020204" pitchFamily="34" charset="0"/>
                <a:ea typeface="Calibri"/>
                <a:cs typeface="Arial" panose="020B0604020202020204" pitchFamily="34" charset="0"/>
              </a:rPr>
              <a:t>Phase 2, </a:t>
            </a:r>
            <a:r>
              <a:rPr lang="en-US" dirty="0">
                <a:latin typeface="Arial" panose="020B0604020202020204" pitchFamily="34" charset="0"/>
                <a:ea typeface="Calibri"/>
                <a:cs typeface="Arial" panose="020B0604020202020204" pitchFamily="34" charset="0"/>
              </a:rPr>
              <a:t>will require </a:t>
            </a:r>
            <a:r>
              <a:rPr lang="en-US" dirty="0" smtClean="0">
                <a:latin typeface="Arial" panose="020B0604020202020204" pitchFamily="34" charset="0"/>
                <a:ea typeface="Calibri"/>
                <a:cs typeface="Arial" panose="020B0604020202020204" pitchFamily="34" charset="0"/>
              </a:rPr>
              <a:t>the Finalists to submit a </a:t>
            </a:r>
            <a:r>
              <a:rPr lang="en-US" dirty="0">
                <a:latin typeface="Arial" panose="020B0604020202020204" pitchFamily="34" charset="0"/>
                <a:ea typeface="Calibri"/>
                <a:cs typeface="Arial" panose="020B0604020202020204" pitchFamily="34" charset="0"/>
              </a:rPr>
              <a:t>detailed technical and management approach to implementing the proposed </a:t>
            </a:r>
            <a:r>
              <a:rPr lang="en-US" dirty="0" smtClean="0">
                <a:latin typeface="Arial" panose="020B0604020202020204" pitchFamily="34" charset="0"/>
                <a:ea typeface="Calibri"/>
                <a:cs typeface="Arial" panose="020B0604020202020204" pitchFamily="34" charset="0"/>
              </a:rPr>
              <a:t>demonstration, </a:t>
            </a:r>
            <a:r>
              <a:rPr lang="en-US" dirty="0">
                <a:latin typeface="Arial" panose="020B0604020202020204" pitchFamily="34" charset="0"/>
                <a:ea typeface="Calibri"/>
                <a:cs typeface="Arial" panose="020B0604020202020204" pitchFamily="34" charset="0"/>
              </a:rPr>
              <a:t>as well as a detailed </a:t>
            </a:r>
            <a:r>
              <a:rPr lang="en-US" dirty="0" smtClean="0">
                <a:latin typeface="Arial" panose="020B0604020202020204" pitchFamily="34" charset="0"/>
                <a:ea typeface="Calibri"/>
                <a:cs typeface="Arial" panose="020B0604020202020204" pitchFamily="34" charset="0"/>
              </a:rPr>
              <a:t>budget.</a:t>
            </a:r>
          </a:p>
          <a:p>
            <a:pPr>
              <a:lnSpc>
                <a:spcPct val="115000"/>
              </a:lnSpc>
            </a:pPr>
            <a:endParaRPr lang="en-US" dirty="0">
              <a:latin typeface="Arial" panose="020B0604020202020204" pitchFamily="34" charset="0"/>
              <a:ea typeface="Calibri"/>
              <a:cs typeface="Arial" panose="020B0604020202020204" pitchFamily="34" charset="0"/>
            </a:endParaRPr>
          </a:p>
          <a:p>
            <a:pPr>
              <a:lnSpc>
                <a:spcPct val="115000"/>
              </a:lnSpc>
            </a:pPr>
            <a:r>
              <a:rPr lang="en-US" dirty="0" smtClean="0">
                <a:latin typeface="Arial" panose="020B0604020202020204" pitchFamily="34" charset="0"/>
                <a:ea typeface="Calibri"/>
                <a:cs typeface="Arial" panose="020B0604020202020204" pitchFamily="34" charset="0"/>
              </a:rPr>
              <a:t>Applications must include a Part 1 Vision Narrative; and a Part 2 to include Standard Forms and organizational information.</a:t>
            </a:r>
          </a:p>
          <a:p>
            <a:pPr>
              <a:lnSpc>
                <a:spcPct val="115000"/>
              </a:lnSpc>
            </a:pPr>
            <a:endParaRPr lang="en-US" dirty="0">
              <a:latin typeface="Arial" panose="020B0604020202020204" pitchFamily="34" charset="0"/>
              <a:ea typeface="Times New Roman"/>
              <a:cs typeface="Arial" panose="020B0604020202020204" pitchFamily="34" charset="0"/>
            </a:endParaRPr>
          </a:p>
          <a:p>
            <a:pPr>
              <a:lnSpc>
                <a:spcPct val="115000"/>
              </a:lnSpc>
            </a:pPr>
            <a:r>
              <a:rPr lang="en-US" dirty="0" smtClean="0">
                <a:latin typeface="Arial" panose="020B0604020202020204" pitchFamily="34" charset="0"/>
                <a:ea typeface="Times New Roman"/>
                <a:cs typeface="Arial" panose="020B0604020202020204" pitchFamily="34" charset="0"/>
              </a:rPr>
              <a:t>There is a page limitation to the Part 1 Vision Narrative. The limit is 30 pages of technical content, excluding a cover page, table of contents and any letters of commitment you choose to submit. Please do not submit excess materials such as videos or marketing materials.</a:t>
            </a:r>
            <a:endParaRPr lang="en-US" dirty="0">
              <a:latin typeface="Arial" panose="020B0604020202020204" pitchFamily="34" charset="0"/>
              <a:ea typeface="Times New Roman"/>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D46372C-32F1-4860-B6A1-5CF9FE13565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65227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164" y="4372443"/>
            <a:ext cx="5486400" cy="3993942"/>
          </a:xfrm>
        </p:spPr>
        <p:txBody>
          <a:bodyPr/>
          <a:lstStyle/>
          <a:p>
            <a:r>
              <a:rPr lang="en-US" dirty="0" smtClean="0">
                <a:latin typeface="Arial" panose="020B0604020202020204" pitchFamily="34" charset="0"/>
                <a:cs typeface="Arial" panose="020B0604020202020204" pitchFamily="34" charset="0"/>
              </a:rPr>
              <a:t>Pages 27 through 30 of the Notice of Funding Opportunity spell out in detail the 13 items that you should address in your VISION NARRATIVE. I’ve summarized them here on this slide, but recommend you read those pages in detail to understand what content is required. And keep in mind, the intent of this Phase 1 application is to be a high-level description of your proposed demonstration. Thus the 30 page limit.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Bullet 5 asks you to address how your ideas, how your proposed Smart City demonstration, aligns with our list of “12 VISION ELEMENTS”, contained in the NOFO. </a:t>
            </a:r>
            <a:r>
              <a:rPr lang="en-US" dirty="0" smtClean="0">
                <a:latin typeface="Arial"/>
              </a:rPr>
              <a:t>The </a:t>
            </a:r>
            <a:r>
              <a:rPr lang="en-US" dirty="0">
                <a:latin typeface="Arial"/>
              </a:rPr>
              <a:t>USDOT recognizes that each city has unique attributes, and each city’s proposed demonstration will be tailored to </a:t>
            </a:r>
            <a:r>
              <a:rPr lang="en-US" dirty="0" smtClean="0">
                <a:latin typeface="Arial"/>
              </a:rPr>
              <a:t>the city’s vision </a:t>
            </a:r>
            <a:r>
              <a:rPr lang="en-US" dirty="0">
                <a:latin typeface="Arial"/>
              </a:rPr>
              <a:t>and goals. </a:t>
            </a:r>
            <a:r>
              <a:rPr lang="en-US" dirty="0" smtClean="0">
                <a:latin typeface="Arial"/>
              </a:rPr>
              <a:t>The NOFO presented our vision elements, without </a:t>
            </a:r>
            <a:r>
              <a:rPr lang="en-US" dirty="0">
                <a:latin typeface="Arial"/>
              </a:rPr>
              <a:t>making each item a requirement for award. Rather, </a:t>
            </a:r>
            <a:r>
              <a:rPr lang="en-US" dirty="0" smtClean="0">
                <a:latin typeface="Arial"/>
              </a:rPr>
              <a:t>the 12 Vision Elements contained in the NOFO provide </a:t>
            </a:r>
            <a:r>
              <a:rPr lang="en-US" dirty="0">
                <a:latin typeface="Arial"/>
              </a:rPr>
              <a:t>a framework for </a:t>
            </a:r>
            <a:r>
              <a:rPr lang="en-US" dirty="0" smtClean="0">
                <a:latin typeface="Arial"/>
              </a:rPr>
              <a:t>you to </a:t>
            </a:r>
            <a:r>
              <a:rPr lang="en-US" dirty="0">
                <a:latin typeface="Arial"/>
              </a:rPr>
              <a:t>consider in the development of </a:t>
            </a:r>
            <a:r>
              <a:rPr lang="en-US" dirty="0" smtClean="0">
                <a:latin typeface="Arial"/>
              </a:rPr>
              <a:t>your </a:t>
            </a:r>
            <a:r>
              <a:rPr lang="en-US" dirty="0">
                <a:latin typeface="Arial"/>
              </a:rPr>
              <a:t>city’s proposed demonstration. </a:t>
            </a:r>
            <a:endParaRPr lang="en-US" dirty="0" smtClean="0">
              <a:latin typeface="Arial"/>
            </a:endParaRPr>
          </a:p>
          <a:p>
            <a:endParaRPr lang="en-US" dirty="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D46372C-32F1-4860-B6A1-5CF9FE13565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64246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Part 2 of the application includes a set of required Standard Forms, and a set of questions regarding your organization.  The forms are available in fillable pdf format on the grants.gov website.  NOFO page 31 gives guidance on how to fill out various data fields, but certainly email or call me with any questions on the forms. </a:t>
            </a:r>
            <a:r>
              <a:rPr lang="en-US" b="1" u="sng" dirty="0" smtClean="0">
                <a:latin typeface="Arial" panose="020B0604020202020204" pitchFamily="34" charset="0"/>
                <a:cs typeface="Arial" panose="020B0604020202020204" pitchFamily="34" charset="0"/>
              </a:rPr>
              <a:t>Note: SF 424A, you may leave BLANK BLOCK 6 through 23, which ask for cost detail. These entries are not applicable on this fixed amount award under Phase 1. They will be required in Phase 2 applications.</a:t>
            </a:r>
          </a:p>
          <a:p>
            <a:endParaRPr lang="en-US" b="1" u="sng"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Organizational Information: pages 32 and 33 in the NOFO: Identify any exceptions to the award terms and conditions in the NOFO. Note the NOFO contains terms and conditions in Section F, as well as a link to our online list of general grant terms and conditions. Review the terms and advise of any exceptions in your application.</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DUNS number and registration in Sam.gov are required to receive an award. The prime applicant must register in sam.gov, which requires a DUNS number. It’s ok if you don’t have it upon application submittal, but note you will not be able to receive an award without an active sam.gov registration. The Sam.gov website has many resources to walk you through the registration process, training videos, user guides, help desk, etc.</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D46372C-32F1-4860-B6A1-5CF9FE13565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18863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28</a:t>
            </a:fld>
            <a:endParaRPr lang="en-US" dirty="0"/>
          </a:p>
        </p:txBody>
      </p:sp>
    </p:spTree>
    <p:extLst>
      <p:ext uri="{BB962C8B-B14F-4D97-AF65-F5344CB8AC3E}">
        <p14:creationId xmlns:p14="http://schemas.microsoft.com/office/powerpoint/2010/main" val="132588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1F497D"/>
                </a:solidFill>
                <a:effectLst/>
                <a:latin typeface="Arial"/>
                <a:ea typeface="Calibri"/>
              </a:rPr>
              <a:t>Paul Allen’s Vulcan Inc. and Mobileye will also participate in this webinar to give an overview of their plans to support winning city’s vision for a Smart City </a:t>
            </a:r>
            <a:endParaRPr lang="en-US" dirty="0"/>
          </a:p>
        </p:txBody>
      </p:sp>
      <p:sp>
        <p:nvSpPr>
          <p:cNvPr id="4" name="Slide Number Placeholder 3"/>
          <p:cNvSpPr>
            <a:spLocks noGrp="1"/>
          </p:cNvSpPr>
          <p:nvPr>
            <p:ph type="sldNum" sz="quarter" idx="10"/>
          </p:nvPr>
        </p:nvSpPr>
        <p:spPr/>
        <p:txBody>
          <a:bodyPr/>
          <a:lstStyle/>
          <a:p>
            <a:fld id="{ED46372C-32F1-4860-B6A1-5CF9FE1356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0752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64405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79878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3"/>
              </a:spcAft>
            </a:pPr>
            <a:r>
              <a:rPr lang="en-US" dirty="0" smtClean="0"/>
              <a:t>Brian Cronin</a:t>
            </a:r>
            <a:endParaRPr lang="en-US" dirty="0"/>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0119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6555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Phase 1: </a:t>
            </a:r>
            <a:r>
              <a:rPr lang="en-US" dirty="0"/>
              <a:t>Proposals for Phase 1’s Notice of Funding Opportunity are due February 4, 2016 at 3:00 pm ET.  Applicants are asked to include a high level vision of proposed demonstration, framework, and initial concepts tailored to their city. Fixed amount cooperative agreements of $100,000 will be awarded to an estimated five Smart City Challenge Finalists to support concept development and planning activities.</a:t>
            </a:r>
          </a:p>
          <a:p>
            <a:endParaRPr lang="en-US" dirty="0"/>
          </a:p>
          <a:p>
            <a:pPr defTabSz="916100"/>
            <a:r>
              <a:rPr lang="en-US" b="1" dirty="0"/>
              <a:t>Phase 2: </a:t>
            </a:r>
            <a:r>
              <a:rPr lang="en-US" dirty="0"/>
              <a:t>Finalists will further develop their concepts for demonstration. One city will be selected to implement their proposed concept. USDOT will provide funding up to $40 million to the winning city. In addition, Vulcan is offering an additional $10 million to the winning city to support infrastructure for electric vehicles and the winning city's public bus system will get installation of Mobileye's Shield +</a:t>
            </a:r>
            <a:r>
              <a:rPr lang="en-US" baseline="30000" dirty="0"/>
              <a:t>TM</a:t>
            </a:r>
            <a:r>
              <a:rPr lang="en-US" dirty="0"/>
              <a:t> on every bus.</a:t>
            </a:r>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0159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6555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6</a:t>
            </a:fld>
            <a:endParaRPr lang="en-US" dirty="0"/>
          </a:p>
        </p:txBody>
      </p:sp>
    </p:spTree>
    <p:extLst>
      <p:ext uri="{BB962C8B-B14F-4D97-AF65-F5344CB8AC3E}">
        <p14:creationId xmlns:p14="http://schemas.microsoft.com/office/powerpoint/2010/main" val="249066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7</a:t>
            </a:fld>
            <a:endParaRPr lang="en-US" dirty="0"/>
          </a:p>
        </p:txBody>
      </p:sp>
    </p:spTree>
    <p:extLst>
      <p:ext uri="{BB962C8B-B14F-4D97-AF65-F5344CB8AC3E}">
        <p14:creationId xmlns:p14="http://schemas.microsoft.com/office/powerpoint/2010/main" val="236059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2795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3902075" cy="2927350"/>
          </a:xfrm>
        </p:spPr>
      </p:sp>
      <p:sp>
        <p:nvSpPr>
          <p:cNvPr id="3" name="Notes Placeholder 2"/>
          <p:cNvSpPr>
            <a:spLocks noGrp="1"/>
          </p:cNvSpPr>
          <p:nvPr>
            <p:ph type="body" idx="1"/>
          </p:nvPr>
        </p:nvSpPr>
        <p:spPr>
          <a:xfrm>
            <a:off x="685800" y="4197246"/>
            <a:ext cx="5486400" cy="4215984"/>
          </a:xfrm>
        </p:spPr>
        <p:txBody>
          <a:bodyPr/>
          <a:lstStyle/>
          <a:p>
            <a:pPr>
              <a:lnSpc>
                <a:spcPct val="115000"/>
              </a:lnSpc>
            </a:pPr>
            <a:endParaRPr lang="en-US" sz="1100" kern="0" dirty="0">
              <a:solidFill>
                <a:srgbClr val="000000"/>
              </a:solidFill>
              <a:latin typeface="Arial" panose="020B0604020202020204" pitchFamily="34" charset="0"/>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1F497D"/>
                </a:solidFill>
                <a:effectLst/>
                <a:uLnTx/>
                <a:uFillTx/>
                <a:latin typeface="Arial"/>
                <a:ea typeface="Calibri"/>
                <a:cs typeface="+mn-cs"/>
              </a:rPr>
              <a:t>Paul Allen’s Vulcan Inc. and Mobileye will also participate in this webinar to give an overview of their plans to support winning city’s vision for a Smart City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46372C-32F1-4860-B6A1-5CF9FE1356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2250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3725" y="3505200"/>
            <a:ext cx="8229600" cy="820160"/>
          </a:xfrm>
          <a:prstGeom prst="rect">
            <a:avLst/>
          </a:prstGeom>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93725" y="4002088"/>
            <a:ext cx="8229600" cy="919162"/>
          </a:xfrm>
          <a:prstGeom prst="rect">
            <a:avLst/>
          </a:prstGeom>
        </p:spPr>
        <p:txBody>
          <a:bodyPr vert="horz" lIns="0" tIns="0" rIns="0" bIns="0"/>
          <a:lstStyle/>
          <a:p>
            <a:pPr lvl="0"/>
            <a:r>
              <a:rPr lang="en-US" dirty="0" smtClean="0"/>
              <a:t>Byline/Subhead</a:t>
            </a:r>
            <a:endParaRPr lang="en-US" dirty="0"/>
          </a:p>
        </p:txBody>
      </p:sp>
      <p:sp>
        <p:nvSpPr>
          <p:cNvPr id="9" name="Text Placeholder 8"/>
          <p:cNvSpPr>
            <a:spLocks noGrp="1"/>
          </p:cNvSpPr>
          <p:nvPr>
            <p:ph type="body" sz="quarter" idx="11" hasCustomPrompt="1"/>
          </p:nvPr>
        </p:nvSpPr>
        <p:spPr>
          <a:xfrm>
            <a:off x="593725" y="4921250"/>
            <a:ext cx="8229600" cy="995362"/>
          </a:xfrm>
          <a:prstGeom prst="rect">
            <a:avLst/>
          </a:prstGeom>
        </p:spPr>
        <p:txBody>
          <a:bodyPr vert="horz" lIns="0" tIns="0" rIns="0" bIns="0"/>
          <a:lstStyle>
            <a:lvl1pPr>
              <a:defRPr b="0"/>
            </a:lvl1pPr>
          </a:lstStyle>
          <a:p>
            <a:pPr lvl="0"/>
            <a:r>
              <a:rPr lang="en-US" dirty="0" smtClean="0"/>
              <a:t>Date</a:t>
            </a:r>
            <a:endParaRPr lang="en-US" dirty="0"/>
          </a:p>
        </p:txBody>
      </p:sp>
    </p:spTree>
    <p:extLst>
      <p:ext uri="{BB962C8B-B14F-4D97-AF65-F5344CB8AC3E}">
        <p14:creationId xmlns:p14="http://schemas.microsoft.com/office/powerpoint/2010/main" val="371217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777556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70" y="909306"/>
            <a:ext cx="8362535" cy="4627897"/>
          </a:xfrm>
        </p:spPr>
        <p:txBody>
          <a:bodyPr/>
          <a:lstStyle>
            <a:lvl1pPr marL="257147" indent="-257147">
              <a:buClr>
                <a:schemeClr val="tx2"/>
              </a:buClr>
              <a:buSzPct val="90000"/>
              <a:buFont typeface="Wingdings" panose="05000000000000000000" pitchFamily="2" charset="2"/>
              <a:buChar char="n"/>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0442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שקופית כותרת">
    <p:spTree>
      <p:nvGrpSpPr>
        <p:cNvPr id="1" name=""/>
        <p:cNvGrpSpPr/>
        <p:nvPr/>
      </p:nvGrpSpPr>
      <p:grpSpPr>
        <a:xfrm>
          <a:off x="0" y="0"/>
          <a:ext cx="0" cy="0"/>
          <a:chOff x="0" y="0"/>
          <a:chExt cx="0" cy="0"/>
        </a:xfrm>
      </p:grpSpPr>
      <p:pic>
        <p:nvPicPr>
          <p:cNvPr id="4" name="תמונה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634"/>
            <a:ext cx="9144000" cy="714375"/>
          </a:xfrm>
          <a:prstGeom prst="rect">
            <a:avLst/>
          </a:prstGeom>
        </p:spPr>
      </p:pic>
      <p:sp>
        <p:nvSpPr>
          <p:cNvPr id="2" name="כותרת 1"/>
          <p:cNvSpPr>
            <a:spLocks noGrp="1"/>
          </p:cNvSpPr>
          <p:nvPr>
            <p:ph type="ctrTitle"/>
          </p:nvPr>
        </p:nvSpPr>
        <p:spPr>
          <a:xfrm>
            <a:off x="338750" y="287189"/>
            <a:ext cx="7772400" cy="373264"/>
          </a:xfrm>
          <a:prstGeom prst="rect">
            <a:avLst/>
          </a:prstGeom>
        </p:spPr>
        <p:txBody>
          <a:bodyPr wrap="square" lIns="81618" tIns="40809" rIns="81618" bIns="40809">
            <a:spAutoFit/>
          </a:bodyPr>
          <a:lstStyle>
            <a:lvl1pPr>
              <a:defRPr lang="he-IL" sz="2100" dirty="0">
                <a:effectLst>
                  <a:outerShdw blurRad="127000" dist="38100" dir="2700000" algn="t" rotWithShape="0">
                    <a:schemeClr val="bg1">
                      <a:alpha val="83000"/>
                    </a:schemeClr>
                  </a:outerShdw>
                </a:effectLst>
                <a:latin typeface="+mj-lt"/>
              </a:defRPr>
            </a:lvl1pPr>
          </a:lstStyle>
          <a:p>
            <a:pPr marL="0" lvl="0" rtl="1"/>
            <a:r>
              <a:rPr lang="he-IL" dirty="0" smtClean="0"/>
              <a:t>לחץ כדי לערוך סגנון כותרת של תבנית בסיס</a:t>
            </a:r>
            <a:endParaRPr lang="he-IL" dirty="0"/>
          </a:p>
        </p:txBody>
      </p:sp>
      <p:sp>
        <p:nvSpPr>
          <p:cNvPr id="9" name="מציין מיקום טקסט 8"/>
          <p:cNvSpPr>
            <a:spLocks noGrp="1"/>
          </p:cNvSpPr>
          <p:nvPr>
            <p:ph type="body" sz="quarter" idx="10"/>
          </p:nvPr>
        </p:nvSpPr>
        <p:spPr>
          <a:xfrm>
            <a:off x="396262" y="1629218"/>
            <a:ext cx="8207487" cy="4535453"/>
          </a:xfrm>
          <a:prstGeom prst="rect">
            <a:avLst/>
          </a:prstGeom>
        </p:spPr>
        <p:txBody>
          <a:bodyPr>
            <a:normAutofit/>
          </a:bodyPr>
          <a:lstStyle>
            <a:lvl1pPr marL="306073" indent="-306073">
              <a:lnSpc>
                <a:spcPct val="90000"/>
              </a:lnSpc>
              <a:spcBef>
                <a:spcPts val="536"/>
              </a:spcBef>
              <a:buClr>
                <a:srgbClr val="C00000"/>
              </a:buClr>
              <a:buFont typeface="Arial" panose="020B0604020202020204" pitchFamily="34" charset="0"/>
              <a:buChar char="•"/>
              <a:defRPr sz="1600">
                <a:latin typeface="+mj-lt"/>
              </a:defRPr>
            </a:lvl1pPr>
            <a:lvl2pPr marL="714206" indent="-306073">
              <a:lnSpc>
                <a:spcPct val="90000"/>
              </a:lnSpc>
              <a:spcBef>
                <a:spcPts val="536"/>
              </a:spcBef>
              <a:buClr>
                <a:srgbClr val="C00000"/>
              </a:buClr>
              <a:buFont typeface="Arial" panose="020B0604020202020204" pitchFamily="34" charset="0"/>
              <a:buChar char="•"/>
              <a:defRPr sz="1600">
                <a:latin typeface="+mj-lt"/>
              </a:defRPr>
            </a:lvl2pPr>
            <a:lvl3pPr marL="1122340" indent="-306073">
              <a:lnSpc>
                <a:spcPct val="90000"/>
              </a:lnSpc>
              <a:spcBef>
                <a:spcPts val="536"/>
              </a:spcBef>
              <a:buClr>
                <a:srgbClr val="C00000"/>
              </a:buClr>
              <a:buFont typeface="Arial" panose="020B0604020202020204" pitchFamily="34" charset="0"/>
              <a:buChar char="•"/>
              <a:defRPr sz="1600">
                <a:latin typeface="+mj-lt"/>
              </a:defRPr>
            </a:lvl3pPr>
            <a:lvl4pPr marL="1530473" indent="-306073">
              <a:lnSpc>
                <a:spcPct val="90000"/>
              </a:lnSpc>
              <a:spcBef>
                <a:spcPts val="536"/>
              </a:spcBef>
              <a:buClr>
                <a:srgbClr val="C00000"/>
              </a:buClr>
              <a:buFont typeface="Arial" panose="020B0604020202020204" pitchFamily="34" charset="0"/>
              <a:buChar char="•"/>
              <a:defRPr sz="1600">
                <a:latin typeface="+mj-lt"/>
              </a:defRPr>
            </a:lvl4pPr>
            <a:lvl5pPr marL="1938608" indent="-306073">
              <a:lnSpc>
                <a:spcPct val="90000"/>
              </a:lnSpc>
              <a:spcBef>
                <a:spcPts val="536"/>
              </a:spcBef>
              <a:buClr>
                <a:srgbClr val="C00000"/>
              </a:buClr>
              <a:buFont typeface="Arial" panose="020B0604020202020204" pitchFamily="34" charset="0"/>
              <a:buChar char="•"/>
              <a:defRPr sz="1600">
                <a:latin typeface="+mj-lt"/>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6" name="מלבן 5"/>
          <p:cNvSpPr/>
          <p:nvPr/>
        </p:nvSpPr>
        <p:spPr>
          <a:xfrm>
            <a:off x="1188212" y="993661"/>
            <a:ext cx="6623586" cy="410031"/>
          </a:xfrm>
          <a:prstGeom prst="rect">
            <a:avLst/>
          </a:prstGeom>
          <a:gradFill flip="none" rotWithShape="1">
            <a:gsLst>
              <a:gs pos="75000">
                <a:srgbClr val="CDDFFA"/>
              </a:gs>
              <a:gs pos="30000">
                <a:srgbClr val="AAC3E6">
                  <a:tint val="66000"/>
                  <a:satMod val="160000"/>
                </a:srgbClr>
              </a:gs>
              <a:gs pos="100000">
                <a:srgbClr val="D7E5FB">
                  <a:alpha val="0"/>
                </a:srgbClr>
              </a:gs>
              <a:gs pos="0">
                <a:srgbClr val="AAC3E6">
                  <a:tint val="23500"/>
                  <a:satMod val="160000"/>
                  <a:alpha val="0"/>
                </a:srgb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1619" tIns="40810" rIns="81619" bIns="40810" rtlCol="0" anchor="ctr"/>
          <a:lstStyle/>
          <a:p>
            <a:pPr algn="ctr" defTabSz="685783"/>
            <a:endParaRPr lang="en-US" sz="1350" dirty="0">
              <a:solidFill>
                <a:prstClr val="white"/>
              </a:solidFill>
            </a:endParaRPr>
          </a:p>
        </p:txBody>
      </p:sp>
      <p:grpSp>
        <p:nvGrpSpPr>
          <p:cNvPr id="8" name="קבוצה 7"/>
          <p:cNvGrpSpPr/>
          <p:nvPr/>
        </p:nvGrpSpPr>
        <p:grpSpPr>
          <a:xfrm>
            <a:off x="2196149" y="849279"/>
            <a:ext cx="4751702" cy="698591"/>
            <a:chOff x="2518982" y="844481"/>
            <a:chExt cx="3279189" cy="698753"/>
          </a:xfrm>
        </p:grpSpPr>
        <p:pic>
          <p:nvPicPr>
            <p:cNvPr id="10"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rot="10800000" flipH="1">
              <a:off x="2518982" y="1399086"/>
              <a:ext cx="3279188" cy="1441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rot="10800000" flipH="1" flipV="1">
              <a:off x="2518983" y="844481"/>
              <a:ext cx="3279188" cy="14414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מציין מיקום טקסט 8"/>
          <p:cNvSpPr>
            <a:spLocks noGrp="1"/>
          </p:cNvSpPr>
          <p:nvPr>
            <p:ph type="body" sz="quarter" idx="11"/>
          </p:nvPr>
        </p:nvSpPr>
        <p:spPr>
          <a:xfrm>
            <a:off x="1728178" y="993661"/>
            <a:ext cx="5687644" cy="410031"/>
          </a:xfrm>
          <a:prstGeom prst="rect">
            <a:avLst/>
          </a:prstGeom>
        </p:spPr>
        <p:txBody>
          <a:bodyPr anchor="ctr">
            <a:normAutofit/>
          </a:bodyPr>
          <a:lstStyle>
            <a:lvl1pPr marL="0" indent="0" algn="ctr">
              <a:lnSpc>
                <a:spcPct val="90000"/>
              </a:lnSpc>
              <a:spcBef>
                <a:spcPts val="536"/>
              </a:spcBef>
              <a:buClr>
                <a:srgbClr val="C00000"/>
              </a:buClr>
              <a:buFont typeface="Arial" panose="020B0604020202020204" pitchFamily="34" charset="0"/>
              <a:buNone/>
              <a:defRPr sz="1600" b="0">
                <a:latin typeface="+mj-lt"/>
              </a:defRPr>
            </a:lvl1pPr>
            <a:lvl2pPr marL="408133" indent="0">
              <a:lnSpc>
                <a:spcPct val="90000"/>
              </a:lnSpc>
              <a:spcBef>
                <a:spcPts val="536"/>
              </a:spcBef>
              <a:buClr>
                <a:srgbClr val="C00000"/>
              </a:buClr>
              <a:buFont typeface="Arial" panose="020B0604020202020204" pitchFamily="34" charset="0"/>
              <a:buNone/>
              <a:defRPr sz="1600">
                <a:latin typeface="+mj-lt"/>
              </a:defRPr>
            </a:lvl2pPr>
            <a:lvl3pPr marL="816268" indent="0">
              <a:lnSpc>
                <a:spcPct val="90000"/>
              </a:lnSpc>
              <a:spcBef>
                <a:spcPts val="536"/>
              </a:spcBef>
              <a:buClr>
                <a:srgbClr val="C00000"/>
              </a:buClr>
              <a:buFont typeface="Arial" panose="020B0604020202020204" pitchFamily="34" charset="0"/>
              <a:buNone/>
              <a:defRPr sz="1600">
                <a:latin typeface="+mj-lt"/>
              </a:defRPr>
            </a:lvl3pPr>
            <a:lvl4pPr marL="1224401" indent="0">
              <a:lnSpc>
                <a:spcPct val="90000"/>
              </a:lnSpc>
              <a:spcBef>
                <a:spcPts val="536"/>
              </a:spcBef>
              <a:buClr>
                <a:srgbClr val="C00000"/>
              </a:buClr>
              <a:buFont typeface="Arial" panose="020B0604020202020204" pitchFamily="34" charset="0"/>
              <a:buNone/>
              <a:defRPr sz="1600">
                <a:latin typeface="+mj-lt"/>
              </a:defRPr>
            </a:lvl4pPr>
            <a:lvl5pPr marL="1632535" indent="0">
              <a:lnSpc>
                <a:spcPct val="90000"/>
              </a:lnSpc>
              <a:spcBef>
                <a:spcPts val="536"/>
              </a:spcBef>
              <a:buClr>
                <a:srgbClr val="C00000"/>
              </a:buClr>
              <a:buFont typeface="Arial" panose="020B0604020202020204" pitchFamily="34" charset="0"/>
              <a:buNone/>
              <a:defRPr sz="1600">
                <a:latin typeface="+mj-lt"/>
              </a:defRPr>
            </a:lvl5pPr>
          </a:lstStyle>
          <a:p>
            <a:pPr lvl="0"/>
            <a:r>
              <a:rPr lang="he-IL" dirty="0" smtClean="0"/>
              <a:t>לחץ כדי לערוך סגנונות טקסט של תבנית בסיס</a:t>
            </a:r>
          </a:p>
        </p:txBody>
      </p:sp>
    </p:spTree>
    <p:extLst>
      <p:ext uri="{BB962C8B-B14F-4D97-AF65-F5344CB8AC3E}">
        <p14:creationId xmlns:p14="http://schemas.microsoft.com/office/powerpoint/2010/main" val="331167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2738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044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5575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5422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1187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09819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1581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0142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967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027113"/>
            <a:ext cx="8229600" cy="5072062"/>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689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114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433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6254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9461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8216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3177074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84264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8745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0371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38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75861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3680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1475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6288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695325" y="190500"/>
            <a:ext cx="8096250" cy="830263"/>
          </a:xfrm>
          <a:prstGeom prst="rect">
            <a:avLst/>
          </a:prstGeom>
          <a:noFill/>
        </p:spPr>
        <p:txBody>
          <a:bodyPr>
            <a:spAutoFit/>
          </a:bodyPr>
          <a:lstStyle/>
          <a:p>
            <a:pPr fontAlgn="base">
              <a:spcBef>
                <a:spcPct val="0"/>
              </a:spcBef>
              <a:spcAft>
                <a:spcPct val="0"/>
              </a:spcAft>
              <a:defRPr/>
            </a:pPr>
            <a:r>
              <a:rPr lang="en-US" sz="2400" i="1" dirty="0">
                <a:solidFill>
                  <a:srgbClr val="003399"/>
                </a:solidFill>
                <a:latin typeface="Arial Rounded MT Bold" pitchFamily="34" charset="0"/>
              </a:rPr>
              <a:t>The Future of Transportation - </a:t>
            </a:r>
          </a:p>
          <a:p>
            <a:pPr fontAlgn="base">
              <a:spcBef>
                <a:spcPct val="0"/>
              </a:spcBef>
              <a:spcAft>
                <a:spcPct val="0"/>
              </a:spcAft>
              <a:defRPr/>
            </a:pPr>
            <a:r>
              <a:rPr lang="en-US" sz="2400" i="1" dirty="0">
                <a:solidFill>
                  <a:srgbClr val="003399"/>
                </a:solidFill>
                <a:latin typeface="Arial Rounded MT Bold" pitchFamily="34" charset="0"/>
              </a:rPr>
              <a:t>2010 APWA Annual Congress and Exposition</a:t>
            </a:r>
          </a:p>
        </p:txBody>
      </p:sp>
      <p:sp>
        <p:nvSpPr>
          <p:cNvPr id="5" name="Rectangle 4"/>
          <p:cNvSpPr/>
          <p:nvPr userDrawn="1"/>
        </p:nvSpPr>
        <p:spPr>
          <a:xfrm>
            <a:off x="0" y="1209675"/>
            <a:ext cx="9144000" cy="46038"/>
          </a:xfrm>
          <a:prstGeom prst="rect">
            <a:avLst/>
          </a:prstGeom>
          <a:gradFill flip="none" rotWithShape="1">
            <a:gsLst>
              <a:gs pos="0">
                <a:srgbClr val="03D4A8"/>
              </a:gs>
              <a:gs pos="25000">
                <a:srgbClr val="21D6E0"/>
              </a:gs>
              <a:gs pos="75000">
                <a:srgbClr val="0087E6"/>
              </a:gs>
              <a:gs pos="100000">
                <a:srgbClr val="005CBF"/>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6" name="Rectangle 5"/>
          <p:cNvSpPr/>
          <p:nvPr userDrawn="1"/>
        </p:nvSpPr>
        <p:spPr>
          <a:xfrm>
            <a:off x="0" y="0"/>
            <a:ext cx="9144000"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9459" name="Rectangle 3"/>
          <p:cNvSpPr>
            <a:spLocks noGrp="1" noChangeArrowheads="1"/>
          </p:cNvSpPr>
          <p:nvPr>
            <p:ph type="ctrTitle"/>
          </p:nvPr>
        </p:nvSpPr>
        <p:spPr>
          <a:xfrm>
            <a:off x="561975" y="1600422"/>
            <a:ext cx="7772400" cy="1031875"/>
          </a:xfrm>
        </p:spPr>
        <p:txBody>
          <a:bodyPr/>
          <a:lstStyle>
            <a:lvl1pPr>
              <a:defRPr/>
            </a:lvl1pPr>
          </a:lstStyle>
          <a:p>
            <a:r>
              <a:rPr lang="en-US" dirty="0"/>
              <a:t>Click to edit Master title style</a:t>
            </a:r>
          </a:p>
        </p:txBody>
      </p:sp>
      <p:sp>
        <p:nvSpPr>
          <p:cNvPr id="19460" name="Rectangle 4"/>
          <p:cNvSpPr>
            <a:spLocks noGrp="1" noChangeArrowheads="1"/>
          </p:cNvSpPr>
          <p:nvPr>
            <p:ph type="subTitle" idx="1"/>
          </p:nvPr>
        </p:nvSpPr>
        <p:spPr>
          <a:xfrm>
            <a:off x="1371600" y="2998012"/>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575635795"/>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3127"/>
            <a:ext cx="8229600" cy="827961"/>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16430"/>
            <a:ext cx="8229600" cy="41653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54FF964A-55A3-4A6D-82A4-767F156B30EC}"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49637320"/>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28726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3504710D-B323-4958-838A-A8722AEBA04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76913787"/>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8FA8BE78-043B-4E69-BCD8-246DC471C61E}"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120603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6240" y="701358"/>
            <a:ext cx="8229600" cy="944562"/>
          </a:xfrm>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3D214271-0E02-43D3-9EF3-AE649EE2D18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289269100"/>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5AAE58BD-97F6-4B19-B847-771BCEE8516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63528119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3450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742DC3D5-3760-4427-A8B5-035FC2700014}"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124195878"/>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71A7B438-88F7-4876-BF17-AF92CA24545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3096972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0495614E-459C-4EEB-BF4B-C553ADE345A1}"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218097990"/>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389B8F13-D8F7-4777-82F7-610362B0D44A}"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55939616"/>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467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F9548A55-31CA-4643-8A21-AA4824ED1EA3}"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7934321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419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0AB868B4-ADD7-4A1C-AC15-77405E8F862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6120600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91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8977CE00-9FA5-4A25-9656-E74EC54724E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422360269"/>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6147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A79C3275-05B4-4E8E-A7C9-F667F797A79F}"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850270730"/>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3886200" y="274638"/>
            <a:ext cx="4800600" cy="1143000"/>
          </a:xfrm>
          <a:prstGeom prst="rect">
            <a:avLst/>
          </a:prstGeom>
        </p:spPr>
        <p:txBody>
          <a:bodyPr anchor="t"/>
          <a:lstStyle>
            <a:lvl1pPr algn="r">
              <a:defRPr sz="3600" b="1" i="1">
                <a:solidFill>
                  <a:schemeClr val="tx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3886200" cy="4525963"/>
          </a:xfrm>
          <a:prstGeom prst="rect">
            <a:avLst/>
          </a:prstGeo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0169011"/>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3886200" y="274638"/>
            <a:ext cx="4800600" cy="1143000"/>
          </a:xfrm>
          <a:prstGeom prst="rect">
            <a:avLst/>
          </a:prstGeom>
        </p:spPr>
        <p:txBody>
          <a:bodyPr anchor="t"/>
          <a:lstStyle>
            <a:lvl1pPr algn="r">
              <a:defRPr sz="3600" b="1" i="1">
                <a:solidFill>
                  <a:schemeClr val="tx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3886200" cy="4525963"/>
          </a:xfrm>
          <a:prstGeom prst="rect">
            <a:avLst/>
          </a:prstGeo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51187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257117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3886200" y="274638"/>
            <a:ext cx="4800600" cy="1143000"/>
          </a:xfrm>
          <a:prstGeom prst="rect">
            <a:avLst/>
          </a:prstGeom>
        </p:spPr>
        <p:txBody>
          <a:bodyPr anchor="t"/>
          <a:lstStyle>
            <a:lvl1pPr algn="r">
              <a:defRPr sz="3600" b="1" i="1">
                <a:solidFill>
                  <a:schemeClr val="tx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3886200" cy="4525963"/>
          </a:xfrm>
          <a:prstGeom prst="rect">
            <a:avLst/>
          </a:prstGeo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02711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129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92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015485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89466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6266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8137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635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8388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336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1353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9181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8426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1819425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24276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1709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35161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2161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055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9172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593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4576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72954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92893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8472084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9484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80532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33170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664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85742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3268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03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19394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0635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20579926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865341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83283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25449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6641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5794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27904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45009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563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6290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593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05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643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1"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284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61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49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123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720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25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14AC7DC-127F-43AB-AAFB-E320724371CE}"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7DE355-4535-4FBF-A461-39B6E16DFD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6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4.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7.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6.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9.png"/><Relationship Id="rId10" Type="http://schemas.openxmlformats.org/officeDocument/2006/relationships/slideLayout" Target="../slideLayouts/slideLayout42.xml"/><Relationship Id="rId19"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4.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image" Target="../media/image10.jpeg"/><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7.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14.png"/><Relationship Id="rId2" Type="http://schemas.openxmlformats.org/officeDocument/2006/relationships/slideLayout" Target="../slideLayouts/slideLayout90.xml"/><Relationship Id="rId16" Type="http://schemas.openxmlformats.org/officeDocument/2006/relationships/image" Target="../media/image13.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2.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291840"/>
          </a:xfrm>
          <a:prstGeom prst="rect">
            <a:avLst/>
          </a:prstGeom>
        </p:spPr>
      </p:pic>
    </p:spTree>
    <p:extLst>
      <p:ext uri="{BB962C8B-B14F-4D97-AF65-F5344CB8AC3E}">
        <p14:creationId xmlns:p14="http://schemas.microsoft.com/office/powerpoint/2010/main" val="195752116"/>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457200" rtl="0" eaLnBrk="0" fontAlgn="base" hangingPunct="0">
        <a:lnSpc>
          <a:spcPts val="2800"/>
        </a:lnSpc>
        <a:spcBef>
          <a:spcPct val="0"/>
        </a:spcBef>
        <a:spcAft>
          <a:spcPct val="0"/>
        </a:spcAft>
        <a:defRPr sz="36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0" indent="0" algn="l" defTabSz="457200" rtl="0" eaLnBrk="0" fontAlgn="base" hangingPunct="0">
        <a:spcBef>
          <a:spcPct val="20000"/>
        </a:spcBef>
        <a:spcAft>
          <a:spcPct val="0"/>
        </a:spcAft>
        <a:buFont typeface="Arial"/>
        <a:buNone/>
        <a:defRPr sz="2400" b="1"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cxnSp>
        <p:nvCxnSpPr>
          <p:cNvPr id="9" name="Straight Connector 8"/>
          <p:cNvCxnSpPr/>
          <p:nvPr/>
        </p:nvCxnSpPr>
        <p:spPr>
          <a:xfrm flipH="1">
            <a:off x="0" y="6324600"/>
            <a:ext cx="9144000" cy="0"/>
          </a:xfrm>
          <a:prstGeom prst="line">
            <a:avLst/>
          </a:prstGeom>
          <a:ln>
            <a:solidFill>
              <a:srgbClr val="0F6636"/>
            </a:solidFill>
          </a:ln>
        </p:spPr>
        <p:style>
          <a:lnRef idx="2">
            <a:schemeClr val="accent1"/>
          </a:lnRef>
          <a:fillRef idx="0">
            <a:schemeClr val="accent1"/>
          </a:fillRef>
          <a:effectRef idx="1">
            <a:schemeClr val="accent1"/>
          </a:effectRef>
          <a:fontRef idx="minor">
            <a:schemeClr val="tx1"/>
          </a:fontRef>
        </p:style>
      </p:cxnSp>
      <p:pic>
        <p:nvPicPr>
          <p:cNvPr id="10" name="Picture 9" descr="eere_logo_horiz_PM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5825" y="6437453"/>
            <a:ext cx="2067783" cy="302084"/>
          </a:xfrm>
          <a:prstGeom prst="rect">
            <a:avLst/>
          </a:prstGeom>
        </p:spPr>
      </p:pic>
    </p:spTree>
    <p:extLst>
      <p:ext uri="{BB962C8B-B14F-4D97-AF65-F5344CB8AC3E}">
        <p14:creationId xmlns:p14="http://schemas.microsoft.com/office/powerpoint/2010/main" val="875589136"/>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17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p:nvPr/>
        </p:nvSpPr>
        <p:spPr bwMode="auto">
          <a:xfrm>
            <a:off x="0" y="0"/>
            <a:ext cx="9144000" cy="12954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a typeface="MS PGothic"/>
            </a:endParaRPr>
          </a:p>
        </p:txBody>
      </p:sp>
      <p:pic>
        <p:nvPicPr>
          <p:cNvPr id="7" name="Picture 6" descr="DOT-signature_white_cs3.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71800" y="-304800"/>
            <a:ext cx="10972800" cy="2286000"/>
          </a:xfrm>
          <a:prstGeom prst="rect">
            <a:avLst/>
          </a:prstGeom>
        </p:spPr>
      </p:pic>
    </p:spTree>
    <p:extLst>
      <p:ext uri="{BB962C8B-B14F-4D97-AF65-F5344CB8AC3E}">
        <p14:creationId xmlns:p14="http://schemas.microsoft.com/office/powerpoint/2010/main" val="79868043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2800" b="1">
          <a:solidFill>
            <a:schemeClr val="tx2"/>
          </a:solidFill>
          <a:latin typeface="+mj-lt"/>
          <a:ea typeface="MS PGothic"/>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657225"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ea typeface="MS PGothic"/>
          <a:cs typeface="MS PGothic"/>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2057400" indent="-22860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p:nvSpPr>
        <p:spPr bwMode="auto">
          <a:xfrm>
            <a:off x="8610600" y="6410325"/>
            <a:ext cx="533400" cy="276225"/>
          </a:xfrm>
          <a:prstGeom prst="rect">
            <a:avLst/>
          </a:prstGeom>
          <a:noFill/>
          <a:ln w="9525" algn="ctr">
            <a:noFill/>
            <a:miter lim="800000"/>
            <a:headEnd/>
            <a:tailEnd/>
          </a:ln>
          <a:effectLst/>
        </p:spPr>
        <p:txBody>
          <a:bodyPr wrap="square">
            <a:spAutoFit/>
          </a:bodyPr>
          <a:lstStyle/>
          <a:p>
            <a:pPr algn="l" fontAlgn="base">
              <a:spcBef>
                <a:spcPct val="50000"/>
              </a:spcBef>
              <a:spcAft>
                <a:spcPct val="0"/>
              </a:spcAft>
              <a:defRPr/>
            </a:pPr>
            <a:fld id="{B1D065D0-2F10-4734-AED7-1455BD7B92D5}" type="slidenum">
              <a:rPr lang="en-US" sz="1200">
                <a:solidFill>
                  <a:srgbClr val="000000"/>
                </a:solidFill>
                <a:ea typeface="ＭＳ Ｐゴシック" pitchFamily="-112" charset="-128"/>
              </a:rPr>
              <a:pPr algn="l"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199062207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778" r:id="rId13"/>
    <p:sldLayoutId id="2147483780" r:id="rId14"/>
    <p:sldLayoutId id="2147483784" r:id="rId15"/>
    <p:sldLayoutId id="2147483786" r:id="rId16"/>
    <p:sldLayoutId id="2147483676" r:id="rId17"/>
    <p:sldLayoutId id="2147483680" r:id="rId18"/>
    <p:sldLayoutId id="2147483682" r:id="rId19"/>
  </p:sldLayoutIdLst>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54895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
            </a:r>
            <a:br>
              <a:rPr lang="en-US" dirty="0" smtClean="0"/>
            </a:br>
            <a:r>
              <a:rPr lang="en-US" dirty="0" smtClean="0"/>
              <a:t>Click to edit Master title style</a:t>
            </a:r>
          </a:p>
        </p:txBody>
      </p:sp>
      <p:sp>
        <p:nvSpPr>
          <p:cNvPr id="2053" name="Rectangle 3"/>
          <p:cNvSpPr>
            <a:spLocks noGrp="1" noChangeArrowheads="1"/>
          </p:cNvSpPr>
          <p:nvPr>
            <p:ph type="body" idx="1"/>
          </p:nvPr>
        </p:nvSpPr>
        <p:spPr bwMode="auto">
          <a:xfrm>
            <a:off x="457200" y="1718310"/>
            <a:ext cx="8229600" cy="4299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Rectangle 21"/>
          <p:cNvSpPr/>
          <p:nvPr/>
        </p:nvSpPr>
        <p:spPr>
          <a:xfrm>
            <a:off x="0" y="1529715"/>
            <a:ext cx="9144000" cy="46038"/>
          </a:xfrm>
          <a:prstGeom prst="rect">
            <a:avLst/>
          </a:prstGeom>
          <a:gradFill>
            <a:gsLst>
              <a:gs pos="27000">
                <a:srgbClr val="FFF2D4"/>
              </a:gs>
              <a:gs pos="61000">
                <a:srgbClr val="FFE77F"/>
              </a:gs>
              <a:gs pos="100000">
                <a:srgbClr val="FFCF0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2055" name="Picture 4"/>
          <p:cNvPicPr>
            <a:picLocks noChangeAspect="1" noChangeArrowheads="1"/>
          </p:cNvPicPr>
          <p:nvPr/>
        </p:nvPicPr>
        <p:blipFill>
          <a:blip r:embed="rId20" cstate="print"/>
          <a:srcRect/>
          <a:stretch>
            <a:fillRect/>
          </a:stretch>
        </p:blipFill>
        <p:spPr bwMode="auto">
          <a:xfrm>
            <a:off x="0" y="6116638"/>
            <a:ext cx="9144000" cy="741362"/>
          </a:xfrm>
          <a:prstGeom prst="rect">
            <a:avLst/>
          </a:prstGeom>
          <a:noFill/>
          <a:ln w="9525">
            <a:noFill/>
            <a:miter lim="800000"/>
            <a:headEnd/>
            <a:tailEnd/>
          </a:ln>
        </p:spPr>
      </p:pic>
      <p:pic>
        <p:nvPicPr>
          <p:cNvPr id="13" name="Picture 9"/>
          <p:cNvPicPr>
            <a:picLocks noChangeAspect="1" noChangeArrowheads="1"/>
          </p:cNvPicPr>
          <p:nvPr userDrawn="1"/>
        </p:nvPicPr>
        <p:blipFill>
          <a:blip r:embed="rId21">
            <a:extLst>
              <a:ext uri="{28A0092B-C50C-407E-A947-70E740481C1C}">
                <a14:useLocalDpi xmlns:a14="http://schemas.microsoft.com/office/drawing/2010/main"/>
              </a:ext>
            </a:extLst>
          </a:blip>
          <a:srcRect/>
          <a:stretch>
            <a:fillRect/>
          </a:stretch>
        </p:blipFill>
        <p:spPr bwMode="auto">
          <a:xfrm>
            <a:off x="0" y="0"/>
            <a:ext cx="9144000" cy="66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83770" y="6245608"/>
            <a:ext cx="1379560" cy="542413"/>
          </a:xfrm>
          <a:prstGeom prst="rect">
            <a:avLst/>
          </a:prstGeom>
        </p:spPr>
      </p:pic>
    </p:spTree>
    <p:extLst>
      <p:ext uri="{BB962C8B-B14F-4D97-AF65-F5344CB8AC3E}">
        <p14:creationId xmlns:p14="http://schemas.microsoft.com/office/powerpoint/2010/main" val="27697579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Lst>
  <p:transition spd="slow"/>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Calibri" pitchFamily="34" charset="0"/>
        </a:defRPr>
      </a:lvl2pPr>
      <a:lvl3pPr algn="ctr" rtl="0" eaLnBrk="0" fontAlgn="base" hangingPunct="0">
        <a:spcBef>
          <a:spcPct val="0"/>
        </a:spcBef>
        <a:spcAft>
          <a:spcPct val="0"/>
        </a:spcAft>
        <a:defRPr sz="3600" b="1">
          <a:solidFill>
            <a:schemeClr val="accent2"/>
          </a:solidFill>
          <a:latin typeface="Calibri" pitchFamily="34" charset="0"/>
        </a:defRPr>
      </a:lvl3pPr>
      <a:lvl4pPr algn="ctr" rtl="0" eaLnBrk="0" fontAlgn="base" hangingPunct="0">
        <a:spcBef>
          <a:spcPct val="0"/>
        </a:spcBef>
        <a:spcAft>
          <a:spcPct val="0"/>
        </a:spcAft>
        <a:defRPr sz="3600" b="1">
          <a:solidFill>
            <a:schemeClr val="accent2"/>
          </a:solidFill>
          <a:latin typeface="Calibri" pitchFamily="34" charset="0"/>
        </a:defRPr>
      </a:lvl4pPr>
      <a:lvl5pPr algn="ctr" rtl="0" eaLnBrk="0" fontAlgn="base" hangingPunct="0">
        <a:spcBef>
          <a:spcPct val="0"/>
        </a:spcBef>
        <a:spcAft>
          <a:spcPct val="0"/>
        </a:spcAft>
        <a:defRPr sz="3600" b="1">
          <a:solidFill>
            <a:schemeClr val="accent2"/>
          </a:solidFill>
          <a:latin typeface="Calibri" pitchFamily="34"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Blip>
          <a:blip r:embed="rId23"/>
        </a:buBlip>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userDrawn="1"/>
        </p:nvSpPr>
        <p:spPr bwMode="auto">
          <a:xfrm>
            <a:off x="8610600" y="6410325"/>
            <a:ext cx="533400" cy="276225"/>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fld id="{B1D065D0-2F10-4734-AED7-1455BD7B92D5}" type="slidenum">
              <a:rPr lang="en-US" sz="1200">
                <a:solidFill>
                  <a:srgbClr val="000000"/>
                </a:solidFill>
                <a:ea typeface="ＭＳ Ｐゴシック" pitchFamily="-112" charset="-128"/>
              </a:rPr>
              <a:pP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userDrawn="1"/>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260423217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Lst>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userDrawn="1"/>
        </p:nvSpPr>
        <p:spPr bwMode="auto">
          <a:xfrm>
            <a:off x="8610600" y="6410325"/>
            <a:ext cx="533400" cy="276225"/>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fld id="{B1D065D0-2F10-4734-AED7-1455BD7B92D5}" type="slidenum">
              <a:rPr lang="en-US" sz="1200">
                <a:solidFill>
                  <a:srgbClr val="000000"/>
                </a:solidFill>
                <a:ea typeface="ＭＳ Ｐゴシック" pitchFamily="-112" charset="-128"/>
              </a:rPr>
              <a:pP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userDrawn="1"/>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303029645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Lst>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3"/>
            <a:fld id="{414AC7DC-127F-43AB-AAFB-E320724371CE}" type="datetimeFigureOut">
              <a:rPr lang="en-US" smtClean="0">
                <a:solidFill>
                  <a:prstClr val="black">
                    <a:tint val="75000"/>
                  </a:prstClr>
                </a:solidFill>
              </a:rPr>
              <a:pPr defTabSz="685783"/>
              <a:t>1/19/2016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3"/>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a:fld id="{847DE355-4535-4FBF-A461-39B6E16DFDCB}" type="slidenum">
              <a:rPr lang="en-US" smtClean="0">
                <a:solidFill>
                  <a:prstClr val="black">
                    <a:tint val="75000"/>
                  </a:prstClr>
                </a:solidFill>
              </a:rPr>
              <a:pPr defTabSz="685783"/>
              <a:t>‹#›</a:t>
            </a:fld>
            <a:endParaRPr lang="en-US" dirty="0">
              <a:solidFill>
                <a:prstClr val="black">
                  <a:tint val="75000"/>
                </a:prstClr>
              </a:solidFill>
            </a:endParaRPr>
          </a:p>
        </p:txBody>
      </p:sp>
      <p:pic>
        <p:nvPicPr>
          <p:cNvPr id="7" name="תמונה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3" name="קבוצה 26"/>
          <p:cNvGrpSpPr/>
          <p:nvPr userDrawn="1"/>
        </p:nvGrpSpPr>
        <p:grpSpPr>
          <a:xfrm>
            <a:off x="-1" y="5763131"/>
            <a:ext cx="2366660" cy="1097541"/>
            <a:chOff x="-1" y="2578393"/>
            <a:chExt cx="2366660" cy="823156"/>
          </a:xfrm>
        </p:grpSpPr>
        <p:grpSp>
          <p:nvGrpSpPr>
            <p:cNvPr id="14" name="קבוצה 22"/>
            <p:cNvGrpSpPr/>
            <p:nvPr userDrawn="1"/>
          </p:nvGrpSpPr>
          <p:grpSpPr>
            <a:xfrm>
              <a:off x="-1" y="2578393"/>
              <a:ext cx="2317751" cy="823156"/>
              <a:chOff x="-1" y="1471361"/>
              <a:chExt cx="5434808" cy="1930188"/>
            </a:xfrm>
          </p:grpSpPr>
          <p:cxnSp>
            <p:nvCxnSpPr>
              <p:cNvPr id="18" name="מחבר ישר 12"/>
              <p:cNvCxnSpPr/>
              <p:nvPr userDrawn="1"/>
            </p:nvCxnSpPr>
            <p:spPr>
              <a:xfrm>
                <a:off x="-1" y="2792616"/>
                <a:ext cx="461589" cy="0"/>
              </a:xfrm>
              <a:prstGeom prst="line">
                <a:avLst/>
              </a:prstGeom>
              <a:ln w="12700">
                <a:solidFill>
                  <a:srgbClr val="6091BD"/>
                </a:solidFill>
              </a:ln>
            </p:spPr>
            <p:style>
              <a:lnRef idx="1">
                <a:schemeClr val="accent1"/>
              </a:lnRef>
              <a:fillRef idx="0">
                <a:schemeClr val="accent1"/>
              </a:fillRef>
              <a:effectRef idx="0">
                <a:schemeClr val="accent1"/>
              </a:effectRef>
              <a:fontRef idx="minor">
                <a:schemeClr val="tx1"/>
              </a:fontRef>
            </p:style>
          </p:cxnSp>
          <p:pic>
            <p:nvPicPr>
              <p:cNvPr id="19" name="תמונה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7451" y="1471361"/>
                <a:ext cx="2908076" cy="1930188"/>
              </a:xfrm>
              <a:prstGeom prst="rect">
                <a:avLst/>
              </a:prstGeom>
            </p:spPr>
          </p:pic>
          <p:cxnSp>
            <p:nvCxnSpPr>
              <p:cNvPr id="20" name="מחבר ישר 16"/>
              <p:cNvCxnSpPr/>
              <p:nvPr userDrawn="1"/>
            </p:nvCxnSpPr>
            <p:spPr>
              <a:xfrm>
                <a:off x="2788700" y="2849765"/>
                <a:ext cx="2646107" cy="0"/>
              </a:xfrm>
              <a:prstGeom prst="line">
                <a:avLst/>
              </a:prstGeom>
              <a:ln w="12700">
                <a:solidFill>
                  <a:srgbClr val="6091BD"/>
                </a:solidFill>
              </a:ln>
            </p:spPr>
            <p:style>
              <a:lnRef idx="1">
                <a:schemeClr val="accent1"/>
              </a:lnRef>
              <a:fillRef idx="0">
                <a:schemeClr val="accent1"/>
              </a:fillRef>
              <a:effectRef idx="0">
                <a:schemeClr val="accent1"/>
              </a:effectRef>
              <a:fontRef idx="minor">
                <a:schemeClr val="tx1"/>
              </a:fontRef>
            </p:style>
          </p:cxnSp>
        </p:grpSp>
        <p:grpSp>
          <p:nvGrpSpPr>
            <p:cNvPr id="15" name="קבוצה 17"/>
            <p:cNvGrpSpPr/>
            <p:nvPr userDrawn="1"/>
          </p:nvGrpSpPr>
          <p:grpSpPr>
            <a:xfrm>
              <a:off x="1301183" y="2825896"/>
              <a:ext cx="1065476" cy="449614"/>
              <a:chOff x="930177" y="4456682"/>
              <a:chExt cx="1498051" cy="632152"/>
            </a:xfrm>
          </p:grpSpPr>
          <p:pic>
            <p:nvPicPr>
              <p:cNvPr id="16" name="תמונה 1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205077" y="4456682"/>
                <a:ext cx="977747" cy="408945"/>
              </a:xfrm>
              <a:prstGeom prst="rect">
                <a:avLst/>
              </a:prstGeom>
            </p:spPr>
          </p:pic>
          <p:sp>
            <p:nvSpPr>
              <p:cNvPr id="17" name="TextBox 16"/>
              <p:cNvSpPr txBox="1"/>
              <p:nvPr/>
            </p:nvSpPr>
            <p:spPr>
              <a:xfrm>
                <a:off x="930177" y="4799454"/>
                <a:ext cx="1498051" cy="289380"/>
              </a:xfrm>
              <a:prstGeom prst="rect">
                <a:avLst/>
              </a:prstGeom>
              <a:noFill/>
            </p:spPr>
            <p:txBody>
              <a:bodyPr wrap="square" lIns="68573" tIns="34286" rIns="68573" bIns="34286" rtlCol="1">
                <a:spAutoFit/>
              </a:bodyPr>
              <a:lstStyle/>
              <a:p>
                <a:pPr algn="ctr" defTabSz="685783">
                  <a:lnSpc>
                    <a:spcPts val="1631"/>
                  </a:lnSpc>
                </a:pPr>
                <a:r>
                  <a:rPr lang="en-US" sz="500" dirty="0">
                    <a:solidFill>
                      <a:srgbClr val="00447C"/>
                    </a:solidFill>
                  </a:rPr>
                  <a:t>Our Vision. Your Safety ™</a:t>
                </a:r>
              </a:p>
            </p:txBody>
          </p:sp>
        </p:grpSp>
      </p:grpSp>
    </p:spTree>
    <p:extLst>
      <p:ext uri="{BB962C8B-B14F-4D97-AF65-F5344CB8AC3E}">
        <p14:creationId xmlns:p14="http://schemas.microsoft.com/office/powerpoint/2010/main" val="7271967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0.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jpeg"/><Relationship Id="rId1" Type="http://schemas.openxmlformats.org/officeDocument/2006/relationships/slideLayout" Target="../slideLayouts/slideLayout8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jpe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turan.com/iweb2test/iweb2p.aspx" TargetMode="External"/><Relationship Id="rId2" Type="http://schemas.openxmlformats.org/officeDocument/2006/relationships/notesSlide" Target="../notesSlides/notesSlide13.xml"/><Relationship Id="rId1" Type="http://schemas.openxmlformats.org/officeDocument/2006/relationships/slideLayout" Target="../slideLayouts/slideLayout95.xml"/><Relationship Id="rId5" Type="http://schemas.openxmlformats.org/officeDocument/2006/relationships/image" Target="../media/image41.gif"/><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95.xml"/><Relationship Id="rId5" Type="http://schemas.openxmlformats.org/officeDocument/2006/relationships/image" Target="../media/image41.gif"/><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hyperlink" Target="http://www.nycvzv.info/" TargetMode="External"/><Relationship Id="rId2" Type="http://schemas.openxmlformats.org/officeDocument/2006/relationships/notesSlide" Target="../notesSlides/notesSlide15.xml"/><Relationship Id="rId1" Type="http://schemas.openxmlformats.org/officeDocument/2006/relationships/slideLayout" Target="../slideLayouts/slideLayout95.xml"/><Relationship Id="rId6" Type="http://schemas.openxmlformats.org/officeDocument/2006/relationships/image" Target="../media/image41.gif"/><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jpeg"/><Relationship Id="rId1" Type="http://schemas.openxmlformats.org/officeDocument/2006/relationships/slideLayout" Target="../slideLayouts/slideLayout89.xml"/><Relationship Id="rId5" Type="http://schemas.openxmlformats.org/officeDocument/2006/relationships/hyperlink" Target="http://www.mobileye.com/smart-cities-challenge/" TargetMode="Externa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4.xml"/><Relationship Id="rId4" Type="http://schemas.openxmlformats.org/officeDocument/2006/relationships/hyperlink" Target="http://www.grants.gov/web/grants/forms/sf-424-family.html#sortby=1"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transportation.gov/smartcity/infosessions"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ransportation.gov/smartcity/infosessions"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https://www.transportation.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hyperlink" Target="mailto:SmartCityChallenge@dot.gov" TargetMode="External"/><Relationship Id="rId4" Type="http://schemas.openxmlformats.org/officeDocument/2006/relationships/hyperlink" Target="https://www.transportation.gov/smartc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2.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2667000"/>
            <a:ext cx="9144000" cy="1470025"/>
          </a:xfrm>
        </p:spPr>
        <p:txBody>
          <a:bodyPr/>
          <a:lstStyle/>
          <a:p>
            <a:pPr algn="ctr"/>
            <a:r>
              <a:rPr lang="en-US" sz="3200" dirty="0" smtClean="0">
                <a:solidFill>
                  <a:schemeClr val="tx1"/>
                </a:solidFill>
              </a:rPr>
              <a:t/>
            </a:r>
            <a:br>
              <a:rPr lang="en-US" sz="3200" dirty="0" smtClean="0">
                <a:solidFill>
                  <a:schemeClr val="tx1"/>
                </a:solidFill>
              </a:rPr>
            </a:br>
            <a:r>
              <a:rPr lang="en-US" sz="3200" dirty="0">
                <a:solidFill>
                  <a:schemeClr val="tx1"/>
                </a:solidFill>
              </a:rPr>
              <a:t>Beyond Traffic: The Smart City Challenge</a:t>
            </a:r>
            <a:r>
              <a:rPr lang="en-US" sz="3200" dirty="0" smtClean="0">
                <a:solidFill>
                  <a:schemeClr val="tx1"/>
                </a:solidFill>
              </a:rPr>
              <a:t/>
            </a:r>
            <a:br>
              <a:rPr lang="en-US" sz="3200" dirty="0" smtClean="0">
                <a:solidFill>
                  <a:schemeClr val="tx1"/>
                </a:solidFill>
              </a:rPr>
            </a:br>
            <a:r>
              <a:rPr lang="en-US" sz="2400" dirty="0" smtClean="0">
                <a:solidFill>
                  <a:srgbClr val="EC881B"/>
                </a:solidFill>
              </a:rPr>
              <a:t>Information Session #7: </a:t>
            </a:r>
            <a:r>
              <a:rPr lang="en-US" sz="2400" dirty="0">
                <a:solidFill>
                  <a:srgbClr val="EC881B"/>
                </a:solidFill>
                <a:ea typeface="Calibri"/>
                <a:cs typeface="Times New Roman"/>
              </a:rPr>
              <a:t>Application Homestretch – </a:t>
            </a:r>
            <a:r>
              <a:rPr lang="en-US" sz="2400" dirty="0" smtClean="0">
                <a:solidFill>
                  <a:srgbClr val="EC881B"/>
                </a:solidFill>
                <a:ea typeface="Calibri"/>
                <a:cs typeface="Times New Roman"/>
              </a:rPr>
              <a:t/>
            </a:r>
            <a:br>
              <a:rPr lang="en-US" sz="2400" dirty="0" smtClean="0">
                <a:solidFill>
                  <a:srgbClr val="EC881B"/>
                </a:solidFill>
                <a:ea typeface="Calibri"/>
                <a:cs typeface="Times New Roman"/>
              </a:rPr>
            </a:br>
            <a:r>
              <a:rPr lang="en-US" sz="2400" dirty="0" smtClean="0">
                <a:solidFill>
                  <a:srgbClr val="EC881B"/>
                </a:solidFill>
                <a:ea typeface="Calibri"/>
                <a:cs typeface="Times New Roman"/>
              </a:rPr>
              <a:t>An </a:t>
            </a:r>
            <a:r>
              <a:rPr lang="en-US" sz="2400" dirty="0">
                <a:solidFill>
                  <a:srgbClr val="EC881B"/>
                </a:solidFill>
                <a:ea typeface="Calibri"/>
                <a:cs typeface="Times New Roman"/>
              </a:rPr>
              <a:t>Open Q&amp;A Session</a:t>
            </a:r>
            <a:r>
              <a:rPr lang="en-US" sz="2400" dirty="0">
                <a:solidFill>
                  <a:srgbClr val="EC881B"/>
                </a:solidFill>
              </a:rPr>
              <a:t/>
            </a:r>
            <a:br>
              <a:rPr lang="en-US" sz="2400" dirty="0">
                <a:solidFill>
                  <a:srgbClr val="EC881B"/>
                </a:solidFill>
              </a:rPr>
            </a:br>
            <a:endParaRPr lang="en-US" sz="2400" dirty="0">
              <a:solidFill>
                <a:srgbClr val="EC881B"/>
              </a:solidFill>
            </a:endParaRPr>
          </a:p>
        </p:txBody>
      </p:sp>
      <p:sp>
        <p:nvSpPr>
          <p:cNvPr id="5" name="Rectangle 3"/>
          <p:cNvSpPr>
            <a:spLocks noGrp="1" noChangeArrowheads="1"/>
          </p:cNvSpPr>
          <p:nvPr>
            <p:ph type="subTitle" idx="1"/>
          </p:nvPr>
        </p:nvSpPr>
        <p:spPr>
          <a:xfrm>
            <a:off x="0" y="4267200"/>
            <a:ext cx="9144000" cy="1752600"/>
          </a:xfrm>
        </p:spPr>
        <p:txBody>
          <a:bodyPr/>
          <a:lstStyle/>
          <a:p>
            <a:endParaRPr lang="en-US" sz="2000" b="1" dirty="0" smtClean="0"/>
          </a:p>
          <a:p>
            <a:r>
              <a:rPr lang="en-US" sz="2000" b="1" dirty="0" smtClean="0"/>
              <a:t>January 19, 2016</a:t>
            </a:r>
          </a:p>
          <a:p>
            <a:r>
              <a:rPr lang="en-US" sz="2000" b="1" dirty="0" smtClean="0"/>
              <a:t>U.S. Department of Transportation (USDOT)</a:t>
            </a:r>
          </a:p>
        </p:txBody>
      </p:sp>
      <p:pic>
        <p:nvPicPr>
          <p:cNvPr id="6" name="Picture 2" descr="image00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1819922"/>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4419600" y="1905323"/>
            <a:ext cx="2070867" cy="990277"/>
          </a:xfrm>
          <a:prstGeom prst="rect">
            <a:avLst/>
          </a:prstGeom>
        </p:spPr>
      </p:pic>
    </p:spTree>
    <p:extLst>
      <p:ext uri="{BB962C8B-B14F-4D97-AF65-F5344CB8AC3E}">
        <p14:creationId xmlns:p14="http://schemas.microsoft.com/office/powerpoint/2010/main" val="401932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3684240"/>
            <a:ext cx="4431751" cy="915627"/>
          </a:xfrm>
          <a:prstGeom prst="rect">
            <a:avLst/>
          </a:prstGeom>
          <a:noFill/>
        </p:spPr>
        <p:txBody>
          <a:bodyPr wrap="square" lIns="68573" tIns="34286" rIns="68573" bIns="34286" rtlCol="1">
            <a:spAutoFit/>
          </a:bodyPr>
          <a:lstStyle/>
          <a:p>
            <a:pPr defTabSz="685783">
              <a:lnSpc>
                <a:spcPts val="2175"/>
              </a:lnSpc>
            </a:pPr>
            <a:r>
              <a:rPr lang="en-US" sz="3600" b="1" dirty="0">
                <a:solidFill>
                  <a:srgbClr val="6091BD"/>
                </a:solidFill>
                <a:effectLst>
                  <a:outerShdw blurRad="25400" dist="38100" dir="5400000" sx="99000" sy="99000" algn="t" rotWithShape="0">
                    <a:srgbClr val="4472C4">
                      <a:lumMod val="50000"/>
                      <a:alpha val="76000"/>
                    </a:srgbClr>
                  </a:outerShdw>
                </a:effectLst>
                <a:latin typeface="FbSpoilerEng" panose="02020503050405020304" pitchFamily="18" charset="-79"/>
                <a:cs typeface="FbSpoilerEng" panose="02020503050405020304" pitchFamily="18" charset="-79"/>
              </a:rPr>
              <a:t>The Leader in Collision</a:t>
            </a:r>
          </a:p>
          <a:p>
            <a:pPr defTabSz="685783">
              <a:lnSpc>
                <a:spcPts val="2175"/>
              </a:lnSpc>
            </a:pPr>
            <a:endParaRPr lang="en-US" sz="3600" b="1" dirty="0">
              <a:solidFill>
                <a:srgbClr val="6091BD"/>
              </a:solidFill>
              <a:effectLst>
                <a:outerShdw blurRad="25400" dist="38100" dir="5400000" sx="99000" sy="99000" algn="t" rotWithShape="0">
                  <a:srgbClr val="4472C4">
                    <a:lumMod val="50000"/>
                    <a:alpha val="76000"/>
                  </a:srgbClr>
                </a:outerShdw>
              </a:effectLst>
              <a:latin typeface="FbSpoilerEng" panose="02020503050405020304" pitchFamily="18" charset="-79"/>
              <a:cs typeface="FbSpoilerEng" panose="02020503050405020304" pitchFamily="18" charset="-79"/>
            </a:endParaRPr>
          </a:p>
          <a:p>
            <a:pPr defTabSz="685783">
              <a:lnSpc>
                <a:spcPts val="2175"/>
              </a:lnSpc>
            </a:pPr>
            <a:r>
              <a:rPr lang="en-US" sz="3600" b="1" dirty="0">
                <a:solidFill>
                  <a:srgbClr val="6091BD"/>
                </a:solidFill>
                <a:effectLst>
                  <a:outerShdw blurRad="25400" dist="38100" dir="5400000" sx="99000" sy="99000" algn="t" rotWithShape="0">
                    <a:srgbClr val="4472C4">
                      <a:lumMod val="50000"/>
                      <a:alpha val="76000"/>
                    </a:srgbClr>
                  </a:outerShdw>
                </a:effectLst>
                <a:latin typeface="FbSpoilerEng" panose="02020503050405020304" pitchFamily="18" charset="-79"/>
                <a:cs typeface="FbSpoilerEng" panose="02020503050405020304" pitchFamily="18" charset="-79"/>
              </a:rPr>
              <a:t> Avoidance Systems </a:t>
            </a:r>
            <a:endParaRPr lang="he-IL" sz="3600" b="1" dirty="0">
              <a:solidFill>
                <a:srgbClr val="6091BD"/>
              </a:solidFill>
              <a:effectLst>
                <a:outerShdw blurRad="25400" dist="38100" dir="5400000" sx="99000" sy="99000" algn="t" rotWithShape="0">
                  <a:srgbClr val="4472C4">
                    <a:lumMod val="50000"/>
                    <a:alpha val="76000"/>
                  </a:srgbClr>
                </a:outerShdw>
              </a:effectLst>
              <a:latin typeface="FbSpoilerEng" panose="02020503050405020304" pitchFamily="18" charset="-79"/>
              <a:cs typeface="FbSpoilerEng" panose="02020503050405020304" pitchFamily="18" charset="-79"/>
            </a:endParaRPr>
          </a:p>
        </p:txBody>
      </p:sp>
      <p:pic>
        <p:nvPicPr>
          <p:cNvPr id="2" name="Grafik 1"/>
          <p:cNvPicPr>
            <a:picLocks noChangeAspect="1"/>
          </p:cNvPicPr>
          <p:nvPr/>
        </p:nvPicPr>
        <p:blipFill>
          <a:blip r:embed="rId3"/>
          <a:stretch>
            <a:fillRect/>
          </a:stretch>
        </p:blipFill>
        <p:spPr>
          <a:xfrm>
            <a:off x="257816" y="1243524"/>
            <a:ext cx="3226701" cy="1745352"/>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857251"/>
            <a:ext cx="40132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08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534838" y="1051554"/>
            <a:ext cx="7565232" cy="561684"/>
          </a:xfrm>
          <a:prstGeom prst="rect">
            <a:avLst/>
          </a:prstGeom>
        </p:spPr>
        <p:txBody>
          <a:bodyPr wrap="square" lIns="68571" tIns="34286" rIns="68571" bIns="34286">
            <a:spAutoFit/>
          </a:bodyPr>
          <a:lstStyle/>
          <a:p>
            <a:pPr defTabSz="685783">
              <a:spcBef>
                <a:spcPct val="0"/>
              </a:spcBef>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Shield+ Smart Angle Detection</a:t>
            </a:r>
            <a:endParaRPr lang="he-IL"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276475"/>
            <a:ext cx="5714168" cy="35185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761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838" y="1089026"/>
            <a:ext cx="8517722" cy="535531"/>
          </a:xfrm>
          <a:prstGeom prst="rect">
            <a:avLst/>
          </a:prstGeom>
          <a:noFill/>
        </p:spPr>
        <p:txBody>
          <a:bodyPr wrap="square" rtlCol="1">
            <a:spAutoFit/>
          </a:bodyPr>
          <a:lstStyle/>
          <a:p>
            <a:pPr defTabSz="685800">
              <a:lnSpc>
                <a:spcPct val="90000"/>
              </a:lnSpc>
              <a:spcBef>
                <a:spcPts val="750"/>
              </a:spcBef>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Shield+ Smart Artificial Vision Technology</a:t>
            </a:r>
            <a:endParaRPr lang="he-IL"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276476"/>
            <a:ext cx="6036226" cy="32016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95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81" y="1623676"/>
            <a:ext cx="8553344" cy="3394472"/>
          </a:xfrm>
        </p:spPr>
        <p:txBody>
          <a:bodyPr>
            <a:normAutofit/>
          </a:bodyPr>
          <a:lstStyle/>
          <a:p>
            <a:pPr marL="342900" lvl="1" indent="0">
              <a:buNone/>
            </a:pPr>
            <a:r>
              <a:rPr lang="en-US" sz="2000" dirty="0">
                <a:solidFill>
                  <a:schemeClr val="accent1">
                    <a:lumMod val="50000"/>
                  </a:schemeClr>
                </a:solidFill>
                <a:latin typeface="Euphemia" panose="020B0503040102020104" pitchFamily="34" charset="0"/>
              </a:rPr>
              <a:t/>
            </a:r>
            <a:br>
              <a:rPr lang="en-US" sz="2000" dirty="0">
                <a:solidFill>
                  <a:schemeClr val="accent1">
                    <a:lumMod val="50000"/>
                  </a:schemeClr>
                </a:solidFill>
                <a:latin typeface="Euphemia" panose="020B0503040102020104" pitchFamily="34" charset="0"/>
              </a:rPr>
            </a:br>
            <a:r>
              <a:rPr lang="en-US" sz="2000" dirty="0"/>
              <a:t/>
            </a:r>
            <a:br>
              <a:rPr lang="en-US" sz="2000" dirty="0"/>
            </a:br>
            <a:r>
              <a:rPr lang="en-US" sz="2000" dirty="0"/>
              <a:t/>
            </a:r>
            <a:br>
              <a:rPr lang="en-US" sz="2000" dirty="0"/>
            </a:br>
            <a:endParaRPr lang="en-US" sz="2000" dirty="0">
              <a:solidFill>
                <a:schemeClr val="accent1">
                  <a:lumMod val="50000"/>
                </a:schemeClr>
              </a:solidFill>
              <a:latin typeface="Euphemia" panose="020B05030401020201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37" t="26470" r="27378" b="23285"/>
          <a:stretch/>
        </p:blipFill>
        <p:spPr bwMode="auto">
          <a:xfrm>
            <a:off x="1476816" y="1797409"/>
            <a:ext cx="7394518" cy="34141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3"/>
          <p:cNvSpPr txBox="1"/>
          <p:nvPr/>
        </p:nvSpPr>
        <p:spPr>
          <a:xfrm>
            <a:off x="534838" y="1089026"/>
            <a:ext cx="8517722" cy="535531"/>
          </a:xfrm>
          <a:prstGeom prst="rect">
            <a:avLst/>
          </a:prstGeom>
          <a:noFill/>
        </p:spPr>
        <p:txBody>
          <a:bodyPr wrap="square" rtlCol="1">
            <a:spAutoFit/>
          </a:bodyPr>
          <a:lstStyle/>
          <a:p>
            <a:pPr defTabSz="685800">
              <a:lnSpc>
                <a:spcPct val="90000"/>
              </a:lnSpc>
              <a:spcBef>
                <a:spcPts val="750"/>
              </a:spcBef>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Delivery of Warnings</a:t>
            </a:r>
          </a:p>
        </p:txBody>
      </p:sp>
    </p:spTree>
    <p:extLst>
      <p:ext uri="{BB962C8B-B14F-4D97-AF65-F5344CB8AC3E}">
        <p14:creationId xmlns:p14="http://schemas.microsoft.com/office/powerpoint/2010/main" val="14694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048" y="1740560"/>
            <a:ext cx="8409417" cy="3394472"/>
          </a:xfrm>
        </p:spPr>
        <p:txBody>
          <a:bodyPr>
            <a:normAutofit/>
          </a:bodyPr>
          <a:lstStyle/>
          <a:p>
            <a:pPr marL="342900" lvl="1" indent="0">
              <a:buNone/>
            </a:pPr>
            <a:r>
              <a:rPr lang="en-US" sz="2000" dirty="0">
                <a:solidFill>
                  <a:schemeClr val="accent1">
                    <a:lumMod val="50000"/>
                  </a:schemeClr>
                </a:solidFill>
                <a:latin typeface="Euphemia" panose="020B0503040102020104" pitchFamily="34" charset="0"/>
              </a:rPr>
              <a:t/>
            </a:r>
            <a:br>
              <a:rPr lang="en-US" sz="2000" dirty="0">
                <a:solidFill>
                  <a:schemeClr val="accent1">
                    <a:lumMod val="50000"/>
                  </a:schemeClr>
                </a:solidFill>
                <a:latin typeface="Euphemia" panose="020B0503040102020104" pitchFamily="34" charset="0"/>
              </a:rPr>
            </a:br>
            <a:endParaRPr lang="en-US" sz="2000" dirty="0">
              <a:solidFill>
                <a:schemeClr val="accent1">
                  <a:lumMod val="50000"/>
                </a:schemeClr>
              </a:solidFill>
              <a:latin typeface="Euphemia" panose="020B0503040102020104" pitchFamily="34" charset="0"/>
            </a:endParaRPr>
          </a:p>
          <a:p>
            <a:pPr marL="457200" lvl="1" indent="0">
              <a:buNone/>
            </a:pPr>
            <a:endParaRPr lang="en-US" dirty="0"/>
          </a:p>
        </p:txBody>
      </p:sp>
      <p:sp>
        <p:nvSpPr>
          <p:cNvPr id="5" name="TextBox 3"/>
          <p:cNvSpPr txBox="1"/>
          <p:nvPr/>
        </p:nvSpPr>
        <p:spPr>
          <a:xfrm>
            <a:off x="534838" y="1089026"/>
            <a:ext cx="8517722" cy="535531"/>
          </a:xfrm>
          <a:prstGeom prst="rect">
            <a:avLst/>
          </a:prstGeom>
          <a:noFill/>
        </p:spPr>
        <p:txBody>
          <a:bodyPr wrap="square" rtlCol="1">
            <a:spAutoFit/>
          </a:bodyPr>
          <a:lstStyle/>
          <a:p>
            <a:pPr defTabSz="685800">
              <a:lnSpc>
                <a:spcPct val="90000"/>
              </a:lnSpc>
              <a:spcBef>
                <a:spcPts val="750"/>
              </a:spcBef>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External Alerts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6986" y="1624556"/>
            <a:ext cx="6188700" cy="3928324"/>
          </a:xfrm>
          <a:prstGeom prst="rect">
            <a:avLst/>
          </a:prstGeom>
        </p:spPr>
      </p:pic>
    </p:spTree>
    <p:extLst>
      <p:ext uri="{BB962C8B-B14F-4D97-AF65-F5344CB8AC3E}">
        <p14:creationId xmlns:p14="http://schemas.microsoft.com/office/powerpoint/2010/main" val="374714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grpSp>
        <p:nvGrpSpPr>
          <p:cNvPr id="14" name="קבוצה 13"/>
          <p:cNvGrpSpPr/>
          <p:nvPr/>
        </p:nvGrpSpPr>
        <p:grpSpPr>
          <a:xfrm>
            <a:off x="0" y="3042479"/>
            <a:ext cx="6838950" cy="853997"/>
            <a:chOff x="609600" y="3054184"/>
            <a:chExt cx="9118600" cy="1138662"/>
          </a:xfrm>
        </p:grpSpPr>
        <p:cxnSp>
          <p:nvCxnSpPr>
            <p:cNvPr id="4" name="מחבר ישר 3"/>
            <p:cNvCxnSpPr/>
            <p:nvPr/>
          </p:nvCxnSpPr>
          <p:spPr>
            <a:xfrm>
              <a:off x="609600" y="3800422"/>
              <a:ext cx="1890319" cy="0"/>
            </a:xfrm>
            <a:prstGeom prst="line">
              <a:avLst/>
            </a:prstGeom>
            <a:ln w="12700">
              <a:solidFill>
                <a:srgbClr val="6091BD"/>
              </a:solidFill>
            </a:ln>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142067" y="3054184"/>
              <a:ext cx="7586133" cy="1138662"/>
            </a:xfrm>
            <a:prstGeom prst="rect">
              <a:avLst/>
            </a:prstGeom>
          </p:spPr>
        </p:pic>
      </p:grpSp>
      <p:sp>
        <p:nvSpPr>
          <p:cNvPr id="13" name="TextBox 12"/>
          <p:cNvSpPr txBox="1"/>
          <p:nvPr/>
        </p:nvSpPr>
        <p:spPr>
          <a:xfrm>
            <a:off x="74501" y="3612794"/>
            <a:ext cx="1252647" cy="274426"/>
          </a:xfrm>
          <a:prstGeom prst="rect">
            <a:avLst/>
          </a:prstGeom>
          <a:noFill/>
        </p:spPr>
        <p:txBody>
          <a:bodyPr wrap="square" lIns="68573" tIns="34286" rIns="68573" bIns="34286" rtlCol="1">
            <a:spAutoFit/>
          </a:bodyPr>
          <a:lstStyle/>
          <a:p>
            <a:pPr algn="ctr" defTabSz="685783">
              <a:lnSpc>
                <a:spcPts val="1631"/>
              </a:lnSpc>
            </a:pPr>
            <a:r>
              <a:rPr lang="en-US" sz="675" dirty="0">
                <a:solidFill>
                  <a:srgbClr val="00447C"/>
                </a:solidFill>
                <a:latin typeface="Euphemia" panose="020B0503040102020104" pitchFamily="34" charset="0"/>
              </a:rPr>
              <a:t>Our Vision. Your Safety ™</a:t>
            </a:r>
          </a:p>
        </p:txBody>
      </p:sp>
      <p:pic>
        <p:nvPicPr>
          <p:cNvPr id="15" name="תמונה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1951" y="3218598"/>
            <a:ext cx="977747" cy="408945"/>
          </a:xfrm>
          <a:prstGeom prst="rect">
            <a:avLst/>
          </a:prstGeom>
        </p:spPr>
      </p:pic>
      <p:sp>
        <p:nvSpPr>
          <p:cNvPr id="16" name="מלבן 15"/>
          <p:cNvSpPr/>
          <p:nvPr/>
        </p:nvSpPr>
        <p:spPr>
          <a:xfrm>
            <a:off x="2335092" y="3248680"/>
            <a:ext cx="4006225" cy="374461"/>
          </a:xfrm>
          <a:prstGeom prst="rect">
            <a:avLst/>
          </a:prstGeom>
        </p:spPr>
        <p:txBody>
          <a:bodyPr wrap="none">
            <a:spAutoFit/>
          </a:bodyPr>
          <a:lstStyle/>
          <a:p>
            <a:pPr defTabSz="685783">
              <a:lnSpc>
                <a:spcPts val="2175"/>
              </a:lnSpc>
            </a:pPr>
            <a:r>
              <a:rPr lang="en-US" sz="4000" b="1" dirty="0">
                <a:solidFill>
                  <a:srgbClr val="6091BD"/>
                </a:solidFill>
                <a:effectLst>
                  <a:outerShdw blurRad="25400" dist="38100" dir="5400000" sx="99000" sy="99000" algn="t" rotWithShape="0">
                    <a:srgbClr val="4472C4">
                      <a:lumMod val="50000"/>
                      <a:alpha val="76000"/>
                    </a:srgbClr>
                  </a:outerShdw>
                </a:effectLst>
                <a:latin typeface="FbSpoilerEng" panose="02020503050405020304" pitchFamily="18" charset="-79"/>
                <a:cs typeface="FbSpoilerEng" panose="02020503050405020304" pitchFamily="18" charset="-79"/>
              </a:rPr>
              <a:t>Smart (Safe) Cities</a:t>
            </a:r>
          </a:p>
        </p:txBody>
      </p:sp>
    </p:spTree>
    <p:extLst>
      <p:ext uri="{BB962C8B-B14F-4D97-AF65-F5344CB8AC3E}">
        <p14:creationId xmlns:p14="http://schemas.microsoft.com/office/powerpoint/2010/main" val="31644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ann\Pictures\Marketing\Multimodal transpor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406" y="1144633"/>
            <a:ext cx="5117669" cy="45650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89781" y="1013972"/>
            <a:ext cx="3675624" cy="3416320"/>
          </a:xfrm>
          <a:prstGeom prst="rect">
            <a:avLst/>
          </a:prstGeom>
        </p:spPr>
        <p:txBody>
          <a:bodyPr wrap="square">
            <a:spAutoFit/>
          </a:bodyPr>
          <a:lstStyle/>
          <a:p>
            <a:pPr defTabSz="685783"/>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Smart Mobility = Safe Mixed-Modal Transportation</a:t>
            </a:r>
          </a:p>
          <a:p>
            <a:pPr marL="228600" lvl="1" indent="-514350" defTabSz="685783">
              <a:buFont typeface="+mj-lt"/>
              <a:buAutoNum type="arabicPeriod"/>
            </a:pPr>
            <a:endParaRPr lang="en-US" sz="24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a:p>
            <a:pPr marL="228600" lvl="1" indent="-514350" defTabSz="685783">
              <a:buFont typeface="+mj-lt"/>
              <a:buAutoNum type="arabicPeriod"/>
            </a:pPr>
            <a:r>
              <a:rPr lang="en-US" sz="24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Public Transportation</a:t>
            </a:r>
          </a:p>
          <a:p>
            <a:pPr marL="228600" lvl="1" indent="-514350" defTabSz="685783">
              <a:buFont typeface="+mj-lt"/>
              <a:buAutoNum type="arabicPeriod"/>
            </a:pPr>
            <a:r>
              <a:rPr lang="en-US" sz="24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Safe Cycling</a:t>
            </a:r>
          </a:p>
          <a:p>
            <a:pPr marL="228600" lvl="1" indent="-514350" defTabSz="685783">
              <a:buFont typeface="+mj-lt"/>
              <a:buAutoNum type="arabicPeriod"/>
            </a:pPr>
            <a:r>
              <a:rPr lang="en-US" sz="24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Safe Pedestrian  </a:t>
            </a:r>
          </a:p>
          <a:p>
            <a:pPr marL="0" lvl="1" defTabSz="685783"/>
            <a:r>
              <a:rPr lang="en-US" sz="24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       Infrastructure</a:t>
            </a:r>
          </a:p>
        </p:txBody>
      </p:sp>
    </p:spTree>
    <p:extLst>
      <p:ext uri="{BB962C8B-B14F-4D97-AF65-F5344CB8AC3E}">
        <p14:creationId xmlns:p14="http://schemas.microsoft.com/office/powerpoint/2010/main" val="142979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10" name="TextBox 9"/>
          <p:cNvSpPr txBox="1"/>
          <p:nvPr/>
        </p:nvSpPr>
        <p:spPr>
          <a:xfrm>
            <a:off x="3291841" y="3394659"/>
            <a:ext cx="5486399" cy="479610"/>
          </a:xfrm>
          <a:prstGeom prst="rect">
            <a:avLst/>
          </a:prstGeom>
          <a:noFill/>
        </p:spPr>
        <p:txBody>
          <a:bodyPr wrap="square" lIns="68573" tIns="34286" rIns="68573" bIns="34286" rtlCol="1">
            <a:spAutoFit/>
          </a:bodyPr>
          <a:lstStyle/>
          <a:p>
            <a:pPr defTabSz="685783">
              <a:lnSpc>
                <a:spcPts val="1631"/>
              </a:lnSpc>
            </a:pPr>
            <a:r>
              <a:rPr lang="en-US" sz="4000" b="1" dirty="0">
                <a:solidFill>
                  <a:srgbClr val="6091BD"/>
                </a:solidFill>
                <a:effectLst>
                  <a:outerShdw blurRad="25400" dist="38100" dir="5400000" sx="99000" sy="99000" algn="t" rotWithShape="0">
                    <a:srgbClr val="4472C4">
                      <a:lumMod val="50000"/>
                      <a:alpha val="76000"/>
                    </a:srgbClr>
                  </a:outerShdw>
                </a:effectLst>
                <a:latin typeface="FbSpoilerEng" panose="02020503050405020304" pitchFamily="18" charset="-79"/>
                <a:cs typeface="FbSpoilerEng" panose="02020503050405020304" pitchFamily="18" charset="-79"/>
              </a:rPr>
              <a:t>Shield+ Mapping Solution</a:t>
            </a:r>
            <a:endParaRPr lang="he-IL" sz="4000" b="1" dirty="0">
              <a:solidFill>
                <a:srgbClr val="6091BD"/>
              </a:solidFill>
              <a:effectLst>
                <a:outerShdw blurRad="25400" dist="38100" dir="5400000" sx="99000" sy="99000" algn="t" rotWithShape="0">
                  <a:srgbClr val="4472C4">
                    <a:lumMod val="50000"/>
                    <a:alpha val="76000"/>
                  </a:srgbClr>
                </a:outerShdw>
              </a:effectLst>
              <a:latin typeface="FbSpoilerEng" panose="02020503050405020304" pitchFamily="18" charset="-79"/>
              <a:cs typeface="FbSpoilerEng" panose="02020503050405020304" pitchFamily="18" charset="-79"/>
            </a:endParaRPr>
          </a:p>
        </p:txBody>
      </p:sp>
      <p:cxnSp>
        <p:nvCxnSpPr>
          <p:cNvPr id="4" name="מחבר ישר 3"/>
          <p:cNvCxnSpPr/>
          <p:nvPr/>
        </p:nvCxnSpPr>
        <p:spPr>
          <a:xfrm>
            <a:off x="1" y="3649866"/>
            <a:ext cx="1089965" cy="0"/>
          </a:xfrm>
          <a:prstGeom prst="line">
            <a:avLst/>
          </a:prstGeom>
          <a:ln w="12700">
            <a:solidFill>
              <a:srgbClr val="6091BD"/>
            </a:solidFill>
          </a:ln>
        </p:spPr>
        <p:style>
          <a:lnRef idx="1">
            <a:schemeClr val="accent1"/>
          </a:lnRef>
          <a:fillRef idx="0">
            <a:schemeClr val="accent1"/>
          </a:fillRef>
          <a:effectRef idx="0">
            <a:schemeClr val="accent1"/>
          </a:effectRef>
          <a:fontRef idx="minor">
            <a:schemeClr val="tx1"/>
          </a:fontRef>
        </p:style>
      </p:cxnSp>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21" y="2328611"/>
            <a:ext cx="2908077" cy="1930188"/>
          </a:xfrm>
          <a:prstGeom prst="rect">
            <a:avLst/>
          </a:prstGeom>
        </p:spPr>
      </p:pic>
      <p:cxnSp>
        <p:nvCxnSpPr>
          <p:cNvPr id="16" name="מחבר ישר 15"/>
          <p:cNvCxnSpPr/>
          <p:nvPr/>
        </p:nvCxnSpPr>
        <p:spPr>
          <a:xfrm>
            <a:off x="2629815" y="3701073"/>
            <a:ext cx="5351069" cy="0"/>
          </a:xfrm>
          <a:prstGeom prst="line">
            <a:avLst/>
          </a:prstGeom>
          <a:ln w="12700">
            <a:solidFill>
              <a:srgbClr val="6091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54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399012" y="1008754"/>
            <a:ext cx="8222676" cy="1077218"/>
          </a:xfrm>
          <a:prstGeom prst="rect">
            <a:avLst/>
          </a:prstGeom>
          <a:noFill/>
        </p:spPr>
        <p:txBody>
          <a:bodyPr wrap="square" rtlCol="1">
            <a:spAutoFit/>
          </a:bodyPr>
          <a:lstStyle/>
          <a:p>
            <a:pPr defTabSz="685783"/>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We know how to make streets, bike lanes and intersections safer.</a:t>
            </a:r>
            <a:endParaRPr lang="he-IL"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pic>
        <p:nvPicPr>
          <p:cNvPr id="1027" name="Picture 3"/>
          <p:cNvPicPr>
            <a:picLocks noChangeAspect="1" noChangeArrowheads="1"/>
          </p:cNvPicPr>
          <p:nvPr/>
        </p:nvPicPr>
        <p:blipFill>
          <a:blip r:embed="rId2">
            <a:clrChange>
              <a:clrFrom>
                <a:srgbClr val="E9EAEC"/>
              </a:clrFrom>
              <a:clrTo>
                <a:srgbClr val="E9EAEC">
                  <a:alpha val="0"/>
                </a:srgbClr>
              </a:clrTo>
            </a:clrChange>
            <a:extLst>
              <a:ext uri="{28A0092B-C50C-407E-A947-70E740481C1C}">
                <a14:useLocalDpi xmlns:a14="http://schemas.microsoft.com/office/drawing/2010/main" val="0"/>
              </a:ext>
            </a:extLst>
          </a:blip>
          <a:srcRect/>
          <a:stretch>
            <a:fillRect/>
          </a:stretch>
        </p:blipFill>
        <p:spPr bwMode="auto">
          <a:xfrm>
            <a:off x="271463" y="1899275"/>
            <a:ext cx="29622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clrChange>
              <a:clrFrom>
                <a:srgbClr val="E9EAEC"/>
              </a:clrFrom>
              <a:clrTo>
                <a:srgbClr val="E9EAEC">
                  <a:alpha val="0"/>
                </a:srgbClr>
              </a:clrTo>
            </a:clrChange>
            <a:extLst>
              <a:ext uri="{28A0092B-C50C-407E-A947-70E740481C1C}">
                <a14:useLocalDpi xmlns:a14="http://schemas.microsoft.com/office/drawing/2010/main" val="0"/>
              </a:ext>
            </a:extLst>
          </a:blip>
          <a:srcRect/>
          <a:stretch>
            <a:fillRect/>
          </a:stretch>
        </p:blipFill>
        <p:spPr bwMode="auto">
          <a:xfrm>
            <a:off x="3170238" y="2226300"/>
            <a:ext cx="30384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clrChange>
              <a:clrFrom>
                <a:srgbClr val="E9EAEC"/>
              </a:clrFrom>
              <a:clrTo>
                <a:srgbClr val="E9EAEC">
                  <a:alpha val="0"/>
                </a:srgbClr>
              </a:clrTo>
            </a:clrChange>
            <a:extLst>
              <a:ext uri="{28A0092B-C50C-407E-A947-70E740481C1C}">
                <a14:useLocalDpi xmlns:a14="http://schemas.microsoft.com/office/drawing/2010/main" val="0"/>
              </a:ext>
            </a:extLst>
          </a:blip>
          <a:srcRect/>
          <a:stretch>
            <a:fillRect/>
          </a:stretch>
        </p:blipFill>
        <p:spPr bwMode="auto">
          <a:xfrm>
            <a:off x="5981700" y="2842250"/>
            <a:ext cx="30861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3901" y="4652000"/>
            <a:ext cx="1882247" cy="400110"/>
          </a:xfrm>
          <a:prstGeom prst="rect">
            <a:avLst/>
          </a:prstGeom>
          <a:noFill/>
        </p:spPr>
        <p:txBody>
          <a:bodyPr wrap="none" rtlCol="1">
            <a:spAutoFit/>
          </a:bodyPr>
          <a:lstStyle/>
          <a:p>
            <a:pPr defTabSz="685783"/>
            <a:r>
              <a:rPr lang="en-US" sz="20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Curb Extensions</a:t>
            </a:r>
            <a:endParaRPr lang="he-IL" sz="20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sp>
        <p:nvSpPr>
          <p:cNvPr id="3" name="TextBox 2"/>
          <p:cNvSpPr txBox="1"/>
          <p:nvPr/>
        </p:nvSpPr>
        <p:spPr>
          <a:xfrm>
            <a:off x="3489972" y="4994900"/>
            <a:ext cx="2068195" cy="707886"/>
          </a:xfrm>
          <a:prstGeom prst="rect">
            <a:avLst/>
          </a:prstGeom>
          <a:noFill/>
        </p:spPr>
        <p:txBody>
          <a:bodyPr wrap="none" rtlCol="1">
            <a:spAutoFit/>
          </a:bodyPr>
          <a:lstStyle/>
          <a:p>
            <a:pPr algn="ctr" defTabSz="685783"/>
            <a:r>
              <a:rPr lang="en-US" sz="20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Medians &amp; Cyclist</a:t>
            </a:r>
          </a:p>
          <a:p>
            <a:pPr algn="ctr" defTabSz="685783"/>
            <a:r>
              <a:rPr lang="en-US" sz="20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Cut-</a:t>
            </a:r>
            <a:r>
              <a:rPr lang="en-US" sz="2000" b="1" dirty="0" err="1">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Throughs</a:t>
            </a:r>
            <a:endParaRPr lang="he-IL" sz="20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sp>
        <p:nvSpPr>
          <p:cNvPr id="4" name="TextBox 3"/>
          <p:cNvSpPr txBox="1"/>
          <p:nvPr/>
        </p:nvSpPr>
        <p:spPr>
          <a:xfrm>
            <a:off x="6438901" y="5553700"/>
            <a:ext cx="2157963" cy="400110"/>
          </a:xfrm>
          <a:prstGeom prst="rect">
            <a:avLst/>
          </a:prstGeom>
          <a:noFill/>
        </p:spPr>
        <p:txBody>
          <a:bodyPr wrap="none" rtlCol="1">
            <a:spAutoFit/>
          </a:bodyPr>
          <a:lstStyle/>
          <a:p>
            <a:pPr defTabSz="685783"/>
            <a:r>
              <a:rPr lang="en-US" sz="20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Landscape</a:t>
            </a:r>
            <a:r>
              <a:rPr lang="en-US" sz="2000" dirty="0">
                <a:solidFill>
                  <a:srgbClr val="5B9BD5">
                    <a:lumMod val="50000"/>
                  </a:srgbClr>
                </a:solidFill>
                <a:latin typeface="Euphemia" panose="020B0503040102020104" pitchFamily="34" charset="0"/>
              </a:rPr>
              <a:t> </a:t>
            </a:r>
            <a:r>
              <a:rPr lang="en-US" sz="20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Islands</a:t>
            </a:r>
            <a:endParaRPr lang="he-IL" sz="20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spTree>
    <p:extLst>
      <p:ext uri="{BB962C8B-B14F-4D97-AF65-F5344CB8AC3E}">
        <p14:creationId xmlns:p14="http://schemas.microsoft.com/office/powerpoint/2010/main" val="24012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3804" y="2276475"/>
            <a:ext cx="6664433" cy="3263504"/>
          </a:xfrm>
        </p:spPr>
        <p:txBody>
          <a:bodyPr>
            <a:noAutofit/>
          </a:bodyPr>
          <a:lstStyle/>
          <a:p>
            <a:pPr lvl="1">
              <a:spcAft>
                <a:spcPts val="600"/>
              </a:spcAft>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Constant update of near crashes with pedestrians and cyclists </a:t>
            </a:r>
          </a:p>
          <a:p>
            <a:pPr lvl="1">
              <a:spcAft>
                <a:spcPts val="600"/>
              </a:spcAft>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Exact geolocation of incidents</a:t>
            </a:r>
          </a:p>
          <a:p>
            <a:pPr lvl="1">
              <a:spcAft>
                <a:spcPts val="600"/>
              </a:spcAft>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Real-time big data on dangerous intersections</a:t>
            </a:r>
          </a:p>
        </p:txBody>
      </p:sp>
      <p:sp>
        <p:nvSpPr>
          <p:cNvPr id="4" name="TextBox 3"/>
          <p:cNvSpPr txBox="1"/>
          <p:nvPr/>
        </p:nvSpPr>
        <p:spPr>
          <a:xfrm>
            <a:off x="534838" y="1089026"/>
            <a:ext cx="8517722" cy="535531"/>
          </a:xfrm>
          <a:prstGeom prst="rect">
            <a:avLst/>
          </a:prstGeom>
          <a:noFill/>
        </p:spPr>
        <p:txBody>
          <a:bodyPr wrap="square" rtlCol="1">
            <a:spAutoFit/>
          </a:bodyPr>
          <a:lstStyle/>
          <a:p>
            <a:pPr defTabSz="685800">
              <a:lnSpc>
                <a:spcPct val="90000"/>
              </a:lnSpc>
              <a:spcBef>
                <a:spcPts val="750"/>
              </a:spcBef>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Shield+ provides</a:t>
            </a:r>
          </a:p>
        </p:txBody>
      </p:sp>
    </p:spTree>
    <p:extLst>
      <p:ext uri="{BB962C8B-B14F-4D97-AF65-F5344CB8AC3E}">
        <p14:creationId xmlns:p14="http://schemas.microsoft.com/office/powerpoint/2010/main" val="253495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Webinar Overview</a:t>
            </a:r>
            <a:endParaRPr lang="en-US" sz="3600" dirty="0"/>
          </a:p>
        </p:txBody>
      </p:sp>
      <p:graphicFrame>
        <p:nvGraphicFramePr>
          <p:cNvPr id="3" name="Diagram 2"/>
          <p:cNvGraphicFramePr/>
          <p:nvPr>
            <p:extLst>
              <p:ext uri="{D42A27DB-BD31-4B8C-83A1-F6EECF244321}">
                <p14:modId xmlns:p14="http://schemas.microsoft.com/office/powerpoint/2010/main" val="3494547981"/>
              </p:ext>
            </p:extLst>
          </p:nvPr>
        </p:nvGraphicFramePr>
        <p:xfrm>
          <a:off x="685800" y="12954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186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p:nvPr/>
        </p:nvPicPr>
        <p:blipFill>
          <a:blip r:embed="rId4"/>
          <a:stretch>
            <a:fillRect/>
          </a:stretch>
        </p:blipFill>
        <p:spPr>
          <a:xfrm>
            <a:off x="2484439" y="2276476"/>
            <a:ext cx="5754703" cy="3551785"/>
          </a:xfrm>
          <a:prstGeom prst="rect">
            <a:avLst/>
          </a:prstGeom>
        </p:spPr>
      </p:pic>
      <p:sp>
        <p:nvSpPr>
          <p:cNvPr id="8" name="TextBox 3"/>
          <p:cNvSpPr txBox="1"/>
          <p:nvPr/>
        </p:nvSpPr>
        <p:spPr>
          <a:xfrm>
            <a:off x="534838" y="1089026"/>
            <a:ext cx="8517722" cy="978729"/>
          </a:xfrm>
          <a:prstGeom prst="rect">
            <a:avLst/>
          </a:prstGeom>
          <a:noFill/>
        </p:spPr>
        <p:txBody>
          <a:bodyPr wrap="square" rtlCol="1">
            <a:spAutoFit/>
          </a:bodyPr>
          <a:lstStyle/>
          <a:p>
            <a:pPr defTabSz="685800">
              <a:lnSpc>
                <a:spcPct val="90000"/>
              </a:lnSpc>
              <a:spcBef>
                <a:spcPts val="750"/>
              </a:spcBef>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4 Hot Spots Detected around Fort Greene Park (Brooklyn, NY)</a:t>
            </a:r>
          </a:p>
        </p:txBody>
      </p:sp>
      <p:pic>
        <p:nvPicPr>
          <p:cNvPr id="10" name="Picture 2" descr="http://www.sahne-schnitten.de/assets/images/Pfeil_rot_n_re.gif"/>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b="8894"/>
          <a:stretch/>
        </p:blipFill>
        <p:spPr bwMode="auto">
          <a:xfrm>
            <a:off x="2359365" y="2498306"/>
            <a:ext cx="1665440" cy="612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ahne-schnitten.de/assets/images/Pfeil_rot_n_re.gif"/>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b="8894"/>
          <a:stretch/>
        </p:blipFill>
        <p:spPr bwMode="auto">
          <a:xfrm>
            <a:off x="2484439" y="3402414"/>
            <a:ext cx="1176061" cy="6122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ahne-schnitten.de/assets/images/Pfeil_rot_n_re.gif"/>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b="8894"/>
          <a:stretch/>
        </p:blipFill>
        <p:spPr bwMode="auto">
          <a:xfrm>
            <a:off x="2359366" y="4411025"/>
            <a:ext cx="1844049" cy="67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6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28650" y="2226469"/>
            <a:ext cx="7886700" cy="326350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he-IL" dirty="0">
              <a:solidFill>
                <a:prstClr val="black"/>
              </a:solidFill>
            </a:endParaRPr>
          </a:p>
        </p:txBody>
      </p:sp>
      <p:pic>
        <p:nvPicPr>
          <p:cNvPr id="7" name="Picture 6"/>
          <p:cNvPicPr/>
          <p:nvPr/>
        </p:nvPicPr>
        <p:blipFill>
          <a:blip r:embed="rId3"/>
          <a:stretch>
            <a:fillRect/>
          </a:stretch>
        </p:blipFill>
        <p:spPr>
          <a:xfrm>
            <a:off x="3213100" y="2940050"/>
            <a:ext cx="5803900" cy="3005772"/>
          </a:xfrm>
          <a:prstGeom prst="rect">
            <a:avLst/>
          </a:prstGeom>
        </p:spPr>
      </p:pic>
      <p:pic>
        <p:nvPicPr>
          <p:cNvPr id="6" name="Picture 5"/>
          <p:cNvPicPr/>
          <p:nvPr/>
        </p:nvPicPr>
        <p:blipFill>
          <a:blip r:embed="rId4"/>
          <a:stretch>
            <a:fillRect/>
          </a:stretch>
        </p:blipFill>
        <p:spPr>
          <a:xfrm>
            <a:off x="101600" y="946151"/>
            <a:ext cx="5803900" cy="2705100"/>
          </a:xfrm>
          <a:prstGeom prst="rect">
            <a:avLst/>
          </a:prstGeom>
        </p:spPr>
      </p:pic>
      <p:sp>
        <p:nvSpPr>
          <p:cNvPr id="8" name="TextBox 7"/>
          <p:cNvSpPr txBox="1"/>
          <p:nvPr/>
        </p:nvSpPr>
        <p:spPr>
          <a:xfrm>
            <a:off x="0" y="4085145"/>
            <a:ext cx="3213100" cy="1200329"/>
          </a:xfrm>
          <a:prstGeom prst="rect">
            <a:avLst/>
          </a:prstGeom>
          <a:noFill/>
        </p:spPr>
        <p:txBody>
          <a:bodyPr wrap="square" rtlCol="1">
            <a:spAutoFit/>
          </a:bodyPr>
          <a:lstStyle/>
          <a:p>
            <a:pPr marL="285750" indent="-285750" defTabSz="685783">
              <a:buFont typeface="Arial" panose="020B0604020202020204" pitchFamily="34" charset="0"/>
              <a:buChar char="•"/>
            </a:pPr>
            <a:r>
              <a:rPr lang="en-US"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Unprotected bike lane</a:t>
            </a:r>
          </a:p>
          <a:p>
            <a:pPr marL="285750" indent="-285750" defTabSz="685783">
              <a:buFont typeface="Arial" panose="020B0604020202020204" pitchFamily="34" charset="0"/>
              <a:buChar char="•"/>
            </a:pPr>
            <a:r>
              <a:rPr lang="en-US"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Driver’s open door into bike lane</a:t>
            </a:r>
          </a:p>
          <a:p>
            <a:pPr marL="285750" indent="-285750" defTabSz="685783">
              <a:buFont typeface="Arial" panose="020B0604020202020204" pitchFamily="34" charset="0"/>
              <a:buChar char="•"/>
            </a:pPr>
            <a:r>
              <a:rPr lang="en-US"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No protection from traffic</a:t>
            </a:r>
            <a:endParaRPr lang="he-IL"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sp>
        <p:nvSpPr>
          <p:cNvPr id="10" name="TextBox 9"/>
          <p:cNvSpPr txBox="1"/>
          <p:nvPr/>
        </p:nvSpPr>
        <p:spPr>
          <a:xfrm>
            <a:off x="6009018" y="1602084"/>
            <a:ext cx="2897442" cy="923330"/>
          </a:xfrm>
          <a:prstGeom prst="rect">
            <a:avLst/>
          </a:prstGeom>
          <a:noFill/>
        </p:spPr>
        <p:txBody>
          <a:bodyPr wrap="square" rtlCol="1">
            <a:spAutoFit/>
          </a:bodyPr>
          <a:lstStyle/>
          <a:p>
            <a:pPr marL="285750" indent="-285750" defTabSz="685783">
              <a:buFont typeface="Arial" panose="020B0604020202020204" pitchFamily="34" charset="0"/>
              <a:buChar char="•"/>
            </a:pPr>
            <a:r>
              <a:rPr lang="en-US"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Unprotected bike lane</a:t>
            </a:r>
          </a:p>
          <a:p>
            <a:pPr marL="285750" indent="-285750" defTabSz="685783">
              <a:buFont typeface="Arial" panose="020B0604020202020204" pitchFamily="34" charset="0"/>
              <a:buChar char="•"/>
            </a:pPr>
            <a:r>
              <a:rPr lang="en-US"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Dangerous potholes force cyclists into traffic</a:t>
            </a:r>
            <a:endParaRPr lang="he-IL"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sp>
        <p:nvSpPr>
          <p:cNvPr id="13" name="TextBox 3"/>
          <p:cNvSpPr txBox="1"/>
          <p:nvPr/>
        </p:nvSpPr>
        <p:spPr>
          <a:xfrm>
            <a:off x="6009018" y="1089026"/>
            <a:ext cx="3043542" cy="535531"/>
          </a:xfrm>
          <a:prstGeom prst="rect">
            <a:avLst/>
          </a:prstGeom>
          <a:noFill/>
        </p:spPr>
        <p:txBody>
          <a:bodyPr wrap="square" rtlCol="1">
            <a:spAutoFit/>
          </a:bodyPr>
          <a:lstStyle/>
          <a:p>
            <a:pPr defTabSz="685800">
              <a:lnSpc>
                <a:spcPct val="90000"/>
              </a:lnSpc>
              <a:spcBef>
                <a:spcPts val="750"/>
              </a:spcBef>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Street View</a:t>
            </a:r>
          </a:p>
        </p:txBody>
      </p:sp>
      <p:pic>
        <p:nvPicPr>
          <p:cNvPr id="14" name="Picture 2" descr="http://www.sahne-schnitten.de/assets/images/Pfeil_rot_n_re.gif"/>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b="8894"/>
          <a:stretch/>
        </p:blipFill>
        <p:spPr bwMode="auto">
          <a:xfrm rot="18158977">
            <a:off x="704505" y="3345150"/>
            <a:ext cx="1138245" cy="6122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ahne-schnitten.de/assets/images/Pfeil_rot_n_re.gif"/>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b="8894"/>
          <a:stretch/>
        </p:blipFill>
        <p:spPr bwMode="auto">
          <a:xfrm rot="4430627">
            <a:off x="5798473" y="3143089"/>
            <a:ext cx="2136119" cy="61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7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076" y="1818756"/>
            <a:ext cx="5714263" cy="3669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5" descr="Vision Zero"/>
          <p:cNvSpPr>
            <a:spLocks noChangeAspect="1" noChangeArrowheads="1"/>
          </p:cNvSpPr>
          <p:nvPr/>
        </p:nvSpPr>
        <p:spPr bwMode="auto">
          <a:xfrm>
            <a:off x="8923338"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endParaRPr lang="he-IL" sz="1350">
              <a:solidFill>
                <a:prstClr val="black"/>
              </a:solidFill>
            </a:endParaRPr>
          </a:p>
        </p:txBody>
      </p:sp>
      <p:sp>
        <p:nvSpPr>
          <p:cNvPr id="4" name="AutoShape 7" descr="Vision Zero"/>
          <p:cNvSpPr>
            <a:spLocks noChangeAspect="1" noChangeArrowheads="1"/>
          </p:cNvSpPr>
          <p:nvPr/>
        </p:nvSpPr>
        <p:spPr bwMode="auto">
          <a:xfrm>
            <a:off x="9075738"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endParaRPr lang="he-IL" sz="1350">
              <a:solidFill>
                <a:prstClr val="black"/>
              </a:solidFill>
            </a:endParaRPr>
          </a:p>
        </p:txBody>
      </p:sp>
      <p:sp>
        <p:nvSpPr>
          <p:cNvPr id="6" name="AutoShape 9" descr="Vision Zero"/>
          <p:cNvSpPr>
            <a:spLocks noChangeAspect="1" noChangeArrowheads="1"/>
          </p:cNvSpPr>
          <p:nvPr/>
        </p:nvSpPr>
        <p:spPr bwMode="auto">
          <a:xfrm>
            <a:off x="9228138" y="1017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endParaRPr lang="he-IL" sz="1350">
              <a:solidFill>
                <a:prstClr val="black"/>
              </a:solidFill>
            </a:endParaRPr>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562" y="1017588"/>
            <a:ext cx="5608176" cy="80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 y="1566227"/>
            <a:ext cx="3158837" cy="2677656"/>
          </a:xfrm>
          <a:prstGeom prst="rect">
            <a:avLst/>
          </a:prstGeom>
          <a:noFill/>
        </p:spPr>
        <p:txBody>
          <a:bodyPr wrap="square" rtlCol="1">
            <a:spAutoFit/>
          </a:bodyPr>
          <a:lstStyle/>
          <a:p>
            <a:pPr defTabSz="685783"/>
            <a:r>
              <a:rPr lang="en-US" sz="28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Actual NYC Police Reports, show numerous cyclist injuries along North and South side of Fort Greene Park</a:t>
            </a:r>
            <a:endParaRPr lang="he-IL" sz="28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pic>
        <p:nvPicPr>
          <p:cNvPr id="11" name="Picture 2" descr="http://www.sahne-schnitten.de/assets/images/Pfeil_rot_n_re.gif"/>
          <p:cNvPicPr>
            <a:picLocks noChangeAspect="1" noChangeArrowheads="1"/>
          </p:cNvPicPr>
          <p:nvPr/>
        </p:nvPicPr>
        <p:blipFill rotWithShape="1">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b="8894"/>
          <a:stretch/>
        </p:blipFill>
        <p:spPr bwMode="auto">
          <a:xfrm>
            <a:off x="3589505" y="2567058"/>
            <a:ext cx="1176061" cy="7352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ahne-schnitten.de/assets/images/Pfeil_rot_n_re.gif"/>
          <p:cNvPicPr>
            <a:picLocks noChangeAspect="1" noChangeArrowheads="1"/>
          </p:cNvPicPr>
          <p:nvPr/>
        </p:nvPicPr>
        <p:blipFill rotWithShape="1">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b="8894"/>
          <a:stretch/>
        </p:blipFill>
        <p:spPr bwMode="auto">
          <a:xfrm>
            <a:off x="3304904" y="4187734"/>
            <a:ext cx="1284087" cy="84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34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438" y="2276475"/>
            <a:ext cx="6659562" cy="3046988"/>
          </a:xfrm>
          <a:prstGeom prst="rect">
            <a:avLst/>
          </a:prstGeom>
          <a:noFill/>
        </p:spPr>
        <p:txBody>
          <a:bodyPr vert="horz" wrap="square" rtlCol="1">
            <a:spAutoFit/>
          </a:bodyPr>
          <a:lstStyle/>
          <a:p>
            <a:pPr marL="342900" indent="-342900" defTabSz="685783">
              <a:buFont typeface="+mj-lt"/>
              <a:buAutoNum type="arabicPeriod"/>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Assists large vehicle operators prevent collisions with vulnerable road users.</a:t>
            </a:r>
          </a:p>
          <a:p>
            <a:pPr marL="342900" indent="-342900" defTabSz="685783">
              <a:buFont typeface="+mj-lt"/>
              <a:buAutoNum type="arabicPeriod"/>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Assists decision makers by providing invaluable real-time big data on dangerous intersections.</a:t>
            </a:r>
            <a:endParaRPr lang="he-IL"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endParaRPr>
          </a:p>
        </p:txBody>
      </p:sp>
      <p:sp>
        <p:nvSpPr>
          <p:cNvPr id="3" name="TextBox 3"/>
          <p:cNvSpPr txBox="1"/>
          <p:nvPr/>
        </p:nvSpPr>
        <p:spPr>
          <a:xfrm>
            <a:off x="534838" y="1089026"/>
            <a:ext cx="8517722" cy="535531"/>
          </a:xfrm>
          <a:prstGeom prst="rect">
            <a:avLst/>
          </a:prstGeom>
          <a:noFill/>
        </p:spPr>
        <p:txBody>
          <a:bodyPr wrap="square" rtlCol="1">
            <a:spAutoFit/>
          </a:bodyPr>
          <a:lstStyle/>
          <a:p>
            <a:pPr defTabSz="685800">
              <a:lnSpc>
                <a:spcPct val="90000"/>
              </a:lnSpc>
              <a:spcBef>
                <a:spcPts val="750"/>
              </a:spcBef>
            </a:pPr>
            <a:r>
              <a:rPr lang="en-US" sz="3200" b="1" dirty="0">
                <a:solidFill>
                  <a:srgbClr val="00447C"/>
                </a:solidFill>
                <a:effectLst>
                  <a:innerShdw blurRad="63500" dist="50800" dir="16200000">
                    <a:srgbClr val="0A677A">
                      <a:alpha val="50000"/>
                    </a:srgbClr>
                  </a:innerShdw>
                </a:effectLst>
                <a:latin typeface="FbSpoilerEng" panose="02020503050405020304" pitchFamily="18" charset="-79"/>
                <a:cs typeface="FbSpoilerEng" panose="02020503050405020304" pitchFamily="18" charset="-79"/>
              </a:rPr>
              <a:t>Mobileye Shield+:</a:t>
            </a:r>
          </a:p>
        </p:txBody>
      </p:sp>
    </p:spTree>
    <p:extLst>
      <p:ext uri="{BB962C8B-B14F-4D97-AF65-F5344CB8AC3E}">
        <p14:creationId xmlns:p14="http://schemas.microsoft.com/office/powerpoint/2010/main" val="189501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grpSp>
        <p:nvGrpSpPr>
          <p:cNvPr id="14" name="קבוצה 13"/>
          <p:cNvGrpSpPr/>
          <p:nvPr/>
        </p:nvGrpSpPr>
        <p:grpSpPr>
          <a:xfrm>
            <a:off x="830471" y="2465243"/>
            <a:ext cx="7572375" cy="853997"/>
            <a:chOff x="609600" y="3054184"/>
            <a:chExt cx="9005326" cy="1138662"/>
          </a:xfrm>
        </p:grpSpPr>
        <p:cxnSp>
          <p:nvCxnSpPr>
            <p:cNvPr id="4" name="מחבר ישר 3"/>
            <p:cNvCxnSpPr/>
            <p:nvPr/>
          </p:nvCxnSpPr>
          <p:spPr>
            <a:xfrm>
              <a:off x="609600" y="3800422"/>
              <a:ext cx="1890319" cy="0"/>
            </a:xfrm>
            <a:prstGeom prst="line">
              <a:avLst/>
            </a:prstGeom>
            <a:ln w="12700">
              <a:solidFill>
                <a:srgbClr val="6091BD"/>
              </a:solidFill>
            </a:ln>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028793" y="3054184"/>
              <a:ext cx="7586133" cy="1138662"/>
            </a:xfrm>
            <a:prstGeom prst="rect">
              <a:avLst/>
            </a:prstGeom>
          </p:spPr>
        </p:pic>
      </p:grpSp>
      <p:sp>
        <p:nvSpPr>
          <p:cNvPr id="9" name="מלבן 8"/>
          <p:cNvSpPr/>
          <p:nvPr/>
        </p:nvSpPr>
        <p:spPr>
          <a:xfrm>
            <a:off x="3271914" y="3293584"/>
            <a:ext cx="2476961" cy="374461"/>
          </a:xfrm>
          <a:prstGeom prst="rect">
            <a:avLst/>
          </a:prstGeom>
        </p:spPr>
        <p:txBody>
          <a:bodyPr wrap="none">
            <a:spAutoFit/>
          </a:bodyPr>
          <a:lstStyle/>
          <a:p>
            <a:pPr algn="ctr" defTabSz="685783">
              <a:lnSpc>
                <a:spcPts val="2175"/>
              </a:lnSpc>
            </a:pPr>
            <a:r>
              <a:rPr lang="en-US" sz="4000" b="1" dirty="0">
                <a:solidFill>
                  <a:srgbClr val="6091BD"/>
                </a:solidFill>
                <a:effectLst>
                  <a:outerShdw blurRad="25400" dist="38100" dir="5400000" sx="99000" sy="99000" algn="t" rotWithShape="0">
                    <a:srgbClr val="4472C4">
                      <a:lumMod val="50000"/>
                      <a:alpha val="76000"/>
                    </a:srgbClr>
                  </a:outerShdw>
                </a:effectLst>
                <a:latin typeface="FbSpoilerEng" panose="02020503050405020304" pitchFamily="18" charset="-79"/>
                <a:cs typeface="FbSpoilerEng" panose="02020503050405020304" pitchFamily="18" charset="-79"/>
              </a:rPr>
              <a:t>Thank You</a:t>
            </a:r>
          </a:p>
        </p:txBody>
      </p:sp>
      <p:grpSp>
        <p:nvGrpSpPr>
          <p:cNvPr id="3" name="קבוצה 2"/>
          <p:cNvGrpSpPr/>
          <p:nvPr/>
        </p:nvGrpSpPr>
        <p:grpSpPr>
          <a:xfrm>
            <a:off x="3448980" y="1790921"/>
            <a:ext cx="2246040" cy="1205598"/>
            <a:chOff x="2495303" y="1471476"/>
            <a:chExt cx="2618628" cy="1405591"/>
          </a:xfrm>
        </p:grpSpPr>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5303" y="1471476"/>
              <a:ext cx="2618628" cy="1096526"/>
            </a:xfrm>
            <a:prstGeom prst="rect">
              <a:avLst/>
            </a:prstGeom>
          </p:spPr>
        </p:pic>
        <p:sp>
          <p:nvSpPr>
            <p:cNvPr id="10" name="TextBox 9"/>
            <p:cNvSpPr txBox="1"/>
            <p:nvPr/>
          </p:nvSpPr>
          <p:spPr>
            <a:xfrm>
              <a:off x="2710302" y="2557117"/>
              <a:ext cx="2188632" cy="319950"/>
            </a:xfrm>
            <a:prstGeom prst="rect">
              <a:avLst/>
            </a:prstGeom>
            <a:noFill/>
          </p:spPr>
          <p:txBody>
            <a:bodyPr wrap="square" lIns="68573" tIns="34286" rIns="68573" bIns="34286" rtlCol="1">
              <a:spAutoFit/>
            </a:bodyPr>
            <a:lstStyle/>
            <a:p>
              <a:pPr algn="ctr" defTabSz="685783">
                <a:lnSpc>
                  <a:spcPts val="1631"/>
                </a:lnSpc>
              </a:pPr>
              <a:r>
                <a:rPr lang="en-US" sz="1050" dirty="0">
                  <a:solidFill>
                    <a:srgbClr val="00447C"/>
                  </a:solidFill>
                  <a:latin typeface="Euphemia" panose="020B0503040102020104" pitchFamily="34" charset="0"/>
                </a:rPr>
                <a:t>Our Vision. Your Safety ™</a:t>
              </a:r>
            </a:p>
          </p:txBody>
        </p:sp>
      </p:grpSp>
      <p:sp>
        <p:nvSpPr>
          <p:cNvPr id="5" name="TextBox 4"/>
          <p:cNvSpPr txBox="1"/>
          <p:nvPr/>
        </p:nvSpPr>
        <p:spPr>
          <a:xfrm>
            <a:off x="2365187" y="4187304"/>
            <a:ext cx="4413627" cy="338554"/>
          </a:xfrm>
          <a:prstGeom prst="rect">
            <a:avLst/>
          </a:prstGeom>
          <a:noFill/>
        </p:spPr>
        <p:txBody>
          <a:bodyPr wrap="square" rtlCol="1">
            <a:spAutoFit/>
          </a:bodyPr>
          <a:lstStyle/>
          <a:p>
            <a:pPr defTabSz="685783"/>
            <a:r>
              <a:rPr lang="en-US" sz="1600" dirty="0">
                <a:solidFill>
                  <a:prstClr val="black"/>
                </a:solidFill>
                <a:hlinkClick r:id="rId5"/>
              </a:rPr>
              <a:t>http://www.mobileye.com/smart-cities-challenge/</a:t>
            </a:r>
            <a:endParaRPr lang="he-IL" sz="1600" dirty="0">
              <a:solidFill>
                <a:prstClr val="black"/>
              </a:solidFill>
            </a:endParaRPr>
          </a:p>
        </p:txBody>
      </p:sp>
    </p:spTree>
    <p:extLst>
      <p:ext uri="{BB962C8B-B14F-4D97-AF65-F5344CB8AC3E}">
        <p14:creationId xmlns:p14="http://schemas.microsoft.com/office/powerpoint/2010/main" val="407604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a:xfrm>
            <a:off x="623047" y="1515034"/>
            <a:ext cx="3657600" cy="609600"/>
          </a:xfrm>
          <a:solidFill>
            <a:schemeClr val="tx1">
              <a:lumMod val="50000"/>
              <a:lumOff val="50000"/>
            </a:schemeClr>
          </a:solidFill>
          <a:ln>
            <a:noFill/>
          </a:ln>
          <a:effectLst>
            <a:outerShdw blurRad="50800" dist="38100" dir="2700000" algn="tl" rotWithShape="0">
              <a:prstClr val="black">
                <a:alpha val="40000"/>
              </a:prstClr>
            </a:outerShdw>
          </a:effectLst>
        </p:spPr>
        <p:txBody>
          <a:bodyPr/>
          <a:lstStyle/>
          <a:p>
            <a:r>
              <a:rPr lang="en-US" sz="2000" dirty="0" smtClean="0"/>
              <a:t>Include</a:t>
            </a:r>
            <a:endParaRPr lang="en-US" sz="2000" dirty="0"/>
          </a:p>
        </p:txBody>
      </p:sp>
      <p:sp>
        <p:nvSpPr>
          <p:cNvPr id="7" name="Content Placeholder 6"/>
          <p:cNvSpPr>
            <a:spLocks noGrp="1"/>
          </p:cNvSpPr>
          <p:nvPr>
            <p:ph sz="half" idx="2"/>
          </p:nvPr>
        </p:nvSpPr>
        <p:spPr>
          <a:xfrm>
            <a:off x="623047" y="2124634"/>
            <a:ext cx="3657600" cy="4262717"/>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spcAft>
                <a:spcPts val="600"/>
              </a:spcAft>
            </a:pPr>
            <a:r>
              <a:rPr lang="en-US" sz="1800" dirty="0"/>
              <a:t>High level vision of proposed demonstration; framework and initial concepts; tailored to your city</a:t>
            </a:r>
          </a:p>
          <a:p>
            <a:pPr marL="282575" indent="-282575"/>
            <a:r>
              <a:rPr lang="en-US" sz="1800" dirty="0"/>
              <a:t>Part 1 Vision Narrative (1 file)</a:t>
            </a:r>
          </a:p>
          <a:p>
            <a:pPr marL="511175" lvl="1" indent="-228600"/>
            <a:r>
              <a:rPr lang="en-US" sz="1600" dirty="0"/>
              <a:t>Up to 30 pages of technical content</a:t>
            </a:r>
          </a:p>
          <a:p>
            <a:pPr marL="511175" lvl="1" indent="-228600"/>
            <a:r>
              <a:rPr lang="en-US" sz="1600" dirty="0" smtClean="0"/>
              <a:t>Cover page, table </a:t>
            </a:r>
            <a:r>
              <a:rPr lang="en-US" sz="1600" dirty="0"/>
              <a:t>of </a:t>
            </a:r>
            <a:r>
              <a:rPr lang="en-US" sz="1600" dirty="0" smtClean="0"/>
              <a:t>contents, and letters of commitment are allowed and are excluded from page limit</a:t>
            </a:r>
            <a:endParaRPr lang="en-US" sz="1600" dirty="0"/>
          </a:p>
          <a:p>
            <a:pPr marL="282575" indent="-282575"/>
            <a:r>
              <a:rPr lang="en-US" sz="1800" dirty="0" smtClean="0"/>
              <a:t>Part </a:t>
            </a:r>
            <a:r>
              <a:rPr lang="en-US" sz="1800" dirty="0"/>
              <a:t>2 Forms </a:t>
            </a:r>
            <a:r>
              <a:rPr lang="en-US" sz="1800" dirty="0" smtClean="0"/>
              <a:t>&amp; Organizational </a:t>
            </a:r>
            <a:r>
              <a:rPr lang="en-US" sz="1800" dirty="0"/>
              <a:t>Info (1 file) – No page limit</a:t>
            </a:r>
          </a:p>
          <a:p>
            <a:endParaRPr lang="en-US" sz="1600" dirty="0"/>
          </a:p>
        </p:txBody>
      </p:sp>
      <p:sp>
        <p:nvSpPr>
          <p:cNvPr id="8" name="Text Placeholder 7"/>
          <p:cNvSpPr>
            <a:spLocks noGrp="1"/>
          </p:cNvSpPr>
          <p:nvPr>
            <p:ph type="body" sz="quarter" idx="3"/>
          </p:nvPr>
        </p:nvSpPr>
        <p:spPr>
          <a:xfrm>
            <a:off x="4797425" y="1515034"/>
            <a:ext cx="3660775"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000" dirty="0" smtClean="0">
                <a:ea typeface="MS PGothic"/>
                <a:cs typeface="MS PGothic"/>
              </a:rPr>
              <a:t>Do </a:t>
            </a:r>
            <a:r>
              <a:rPr lang="en-US" sz="2000" u="sng" dirty="0" smtClean="0">
                <a:ea typeface="MS PGothic"/>
                <a:cs typeface="MS PGothic"/>
              </a:rPr>
              <a:t>Not</a:t>
            </a:r>
            <a:r>
              <a:rPr lang="en-US" sz="2000" dirty="0" smtClean="0">
                <a:ea typeface="MS PGothic"/>
                <a:cs typeface="MS PGothic"/>
              </a:rPr>
              <a:t> Include</a:t>
            </a:r>
            <a:endParaRPr lang="en-US" sz="2000" dirty="0">
              <a:ea typeface="MS PGothic"/>
              <a:cs typeface="MS PGothic"/>
            </a:endParaRPr>
          </a:p>
        </p:txBody>
      </p:sp>
      <p:sp>
        <p:nvSpPr>
          <p:cNvPr id="9" name="Content Placeholder 8"/>
          <p:cNvSpPr>
            <a:spLocks noGrp="1"/>
          </p:cNvSpPr>
          <p:nvPr>
            <p:ph sz="quarter" idx="4"/>
          </p:nvPr>
        </p:nvSpPr>
        <p:spPr>
          <a:xfrm>
            <a:off x="4797425" y="2124635"/>
            <a:ext cx="3660775" cy="426271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spcAft>
                <a:spcPts val="600"/>
              </a:spcAft>
            </a:pPr>
            <a:r>
              <a:rPr lang="en-US" sz="1800" dirty="0"/>
              <a:t>Very detailed technical approach</a:t>
            </a:r>
          </a:p>
          <a:p>
            <a:pPr marL="282575" indent="-282575">
              <a:spcAft>
                <a:spcPts val="600"/>
              </a:spcAft>
            </a:pPr>
            <a:r>
              <a:rPr lang="en-US" sz="1800" dirty="0"/>
              <a:t>Very detailed management approach</a:t>
            </a:r>
          </a:p>
          <a:p>
            <a:pPr marL="282575" indent="-282575">
              <a:spcAft>
                <a:spcPts val="600"/>
              </a:spcAft>
            </a:pPr>
            <a:r>
              <a:rPr lang="en-US" sz="1800" dirty="0"/>
              <a:t>Budget information</a:t>
            </a:r>
          </a:p>
          <a:p>
            <a:pPr marL="282575" indent="-282575">
              <a:spcAft>
                <a:spcPts val="600"/>
              </a:spcAft>
            </a:pPr>
            <a:r>
              <a:rPr lang="en-US" sz="1800" dirty="0"/>
              <a:t>More than 30 pages of technical content</a:t>
            </a:r>
          </a:p>
          <a:p>
            <a:pPr marL="282575" indent="-282575">
              <a:spcAft>
                <a:spcPts val="600"/>
              </a:spcAft>
            </a:pPr>
            <a:r>
              <a:rPr lang="en-US" sz="1800" dirty="0"/>
              <a:t>Videos </a:t>
            </a:r>
          </a:p>
          <a:p>
            <a:pPr marL="282575" indent="-282575">
              <a:spcAft>
                <a:spcPts val="600"/>
              </a:spcAft>
            </a:pPr>
            <a:r>
              <a:rPr lang="en-US" sz="1800" dirty="0"/>
              <a:t>Excess marketing materials </a:t>
            </a:r>
          </a:p>
        </p:txBody>
      </p:sp>
      <p:pic>
        <p:nvPicPr>
          <p:cNvPr id="13" name="Picture 12"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914400" y="354106"/>
            <a:ext cx="8229600" cy="584775"/>
          </a:xfrm>
          <a:prstGeom prst="rect">
            <a:avLst/>
          </a:prstGeom>
          <a:noFill/>
        </p:spPr>
        <p:txBody>
          <a:bodyPr wrap="square" rtlCol="0">
            <a:spAutoFit/>
          </a:bodyPr>
          <a:lstStyle/>
          <a:p>
            <a:r>
              <a:rPr lang="en-US" sz="3200" b="1" dirty="0" smtClean="0">
                <a:solidFill>
                  <a:srgbClr val="FFFFFF"/>
                </a:solidFill>
                <a:effectLst>
                  <a:outerShdw blurRad="38100" dist="38100" dir="2700000" algn="tl">
                    <a:srgbClr val="000000">
                      <a:alpha val="43137"/>
                    </a:srgbClr>
                  </a:outerShdw>
                </a:effectLst>
              </a:rPr>
              <a:t>Phase 1 Application Content</a:t>
            </a:r>
            <a:endParaRPr lang="en-US" sz="2800" b="1"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5270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a:xfrm>
            <a:off x="609600" y="1515034"/>
            <a:ext cx="7848600"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sz="2000" dirty="0"/>
              <a:t>Vision Narrative</a:t>
            </a:r>
          </a:p>
        </p:txBody>
      </p:sp>
      <p:sp>
        <p:nvSpPr>
          <p:cNvPr id="7" name="Content Placeholder 6"/>
          <p:cNvSpPr>
            <a:spLocks noGrp="1"/>
          </p:cNvSpPr>
          <p:nvPr>
            <p:ph sz="half" idx="2"/>
          </p:nvPr>
        </p:nvSpPr>
        <p:spPr>
          <a:xfrm>
            <a:off x="609599" y="2124635"/>
            <a:ext cx="3895165" cy="418203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r>
              <a:rPr lang="en-US" sz="1800" dirty="0" smtClean="0"/>
              <a:t>Vision and city challenges</a:t>
            </a:r>
            <a:endParaRPr lang="en-US" sz="1800" dirty="0"/>
          </a:p>
          <a:p>
            <a:pPr marL="282575" indent="-282575"/>
            <a:r>
              <a:rPr lang="en-US" sz="1800" dirty="0"/>
              <a:t>Alignment with </a:t>
            </a:r>
            <a:r>
              <a:rPr lang="en-US" sz="1800" dirty="0" smtClean="0"/>
              <a:t>population characteristics</a:t>
            </a:r>
            <a:endParaRPr lang="en-US" sz="1800" dirty="0"/>
          </a:p>
          <a:p>
            <a:pPr marL="282575" indent="-282575"/>
            <a:r>
              <a:rPr lang="en-US" sz="1800" dirty="0"/>
              <a:t>Alignment with the other desired </a:t>
            </a:r>
            <a:r>
              <a:rPr lang="en-US" sz="1800" dirty="0" smtClean="0"/>
              <a:t>characteristics</a:t>
            </a:r>
            <a:endParaRPr lang="en-US" sz="1800" dirty="0"/>
          </a:p>
          <a:p>
            <a:pPr marL="282575" indent="-282575"/>
            <a:r>
              <a:rPr lang="en-US" sz="1800" dirty="0" smtClean="0"/>
              <a:t>Site Map</a:t>
            </a:r>
            <a:endParaRPr lang="en-US" sz="1800" dirty="0"/>
          </a:p>
          <a:p>
            <a:pPr marL="282575" indent="-282575"/>
            <a:r>
              <a:rPr lang="en-US" sz="1800" dirty="0"/>
              <a:t>Alignment with </a:t>
            </a:r>
            <a:r>
              <a:rPr lang="en-US" sz="1800" dirty="0" smtClean="0"/>
              <a:t>USDOT’s twelve </a:t>
            </a:r>
            <a:r>
              <a:rPr lang="en-US" sz="1800" dirty="0"/>
              <a:t>vision </a:t>
            </a:r>
            <a:r>
              <a:rPr lang="en-US" sz="1800" dirty="0" smtClean="0"/>
              <a:t>elements </a:t>
            </a:r>
            <a:endParaRPr lang="en-US" sz="1800" dirty="0"/>
          </a:p>
          <a:p>
            <a:pPr marL="282575" indent="-282575"/>
            <a:r>
              <a:rPr lang="en-US" sz="1800" dirty="0"/>
              <a:t>Institutional risks and mitigation </a:t>
            </a:r>
            <a:r>
              <a:rPr lang="en-US" sz="1800" dirty="0" smtClean="0"/>
              <a:t>plans</a:t>
            </a:r>
            <a:endParaRPr lang="en-US" sz="1800" dirty="0"/>
          </a:p>
          <a:p>
            <a:pPr marL="282575" indent="-282575"/>
            <a:r>
              <a:rPr lang="en-US" sz="1800" dirty="0"/>
              <a:t>Team partners, key stakeholders, </a:t>
            </a:r>
            <a:r>
              <a:rPr lang="en-US" sz="1800" dirty="0" smtClean="0"/>
              <a:t>and public </a:t>
            </a:r>
            <a:r>
              <a:rPr lang="en-US" sz="1800" dirty="0"/>
              <a:t>and/or private </a:t>
            </a:r>
            <a:r>
              <a:rPr lang="en-US" sz="1800" dirty="0" smtClean="0"/>
              <a:t>partnerships</a:t>
            </a:r>
            <a:endParaRPr lang="en-US" sz="1800" dirty="0"/>
          </a:p>
        </p:txBody>
      </p:sp>
      <p:sp>
        <p:nvSpPr>
          <p:cNvPr id="9" name="Content Placeholder 8"/>
          <p:cNvSpPr>
            <a:spLocks noGrp="1"/>
          </p:cNvSpPr>
          <p:nvPr>
            <p:ph sz="quarter" idx="4"/>
          </p:nvPr>
        </p:nvSpPr>
        <p:spPr>
          <a:xfrm>
            <a:off x="4504765" y="2124635"/>
            <a:ext cx="3953436" cy="418203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r>
              <a:rPr lang="en-US" sz="1800" dirty="0"/>
              <a:t>Transportation infrastructure and system </a:t>
            </a:r>
            <a:r>
              <a:rPr lang="en-US" sz="1800" dirty="0" smtClean="0"/>
              <a:t>features</a:t>
            </a:r>
          </a:p>
          <a:p>
            <a:pPr marL="282575" indent="-282575"/>
            <a:r>
              <a:rPr lang="en-US" sz="1800" dirty="0" smtClean="0"/>
              <a:t>Data plans</a:t>
            </a:r>
            <a:endParaRPr lang="en-US" sz="1800" dirty="0"/>
          </a:p>
          <a:p>
            <a:pPr marL="282575" indent="-282575"/>
            <a:r>
              <a:rPr lang="en-US" sz="1800" dirty="0"/>
              <a:t>Standards and architecture plan, certification </a:t>
            </a:r>
            <a:r>
              <a:rPr lang="en-US" sz="1800" dirty="0" smtClean="0"/>
              <a:t>processes </a:t>
            </a:r>
            <a:endParaRPr lang="en-US" sz="1800" dirty="0"/>
          </a:p>
          <a:p>
            <a:pPr marL="282575" indent="-282575"/>
            <a:r>
              <a:rPr lang="en-US" sz="1800" dirty="0" smtClean="0"/>
              <a:t>Measurable goals </a:t>
            </a:r>
            <a:r>
              <a:rPr lang="en-US" sz="1800" dirty="0"/>
              <a:t>and </a:t>
            </a:r>
            <a:r>
              <a:rPr lang="en-US" sz="1800" dirty="0" smtClean="0"/>
              <a:t>objectives, </a:t>
            </a:r>
            <a:r>
              <a:rPr lang="en-US" sz="1800" dirty="0"/>
              <a:t>and </a:t>
            </a:r>
            <a:r>
              <a:rPr lang="en-US" sz="1800" dirty="0" smtClean="0"/>
              <a:t>approach to monitor impact</a:t>
            </a:r>
          </a:p>
          <a:p>
            <a:pPr marL="282575" indent="-282575"/>
            <a:r>
              <a:rPr lang="en-US" sz="1800" dirty="0" smtClean="0"/>
              <a:t>Capacity</a:t>
            </a:r>
            <a:r>
              <a:rPr lang="en-US" sz="1800" dirty="0"/>
              <a:t>, executive commitment, infrastructure readiness</a:t>
            </a:r>
            <a:r>
              <a:rPr lang="en-US" sz="1800" dirty="0" smtClean="0"/>
              <a:t>, and capabilities</a:t>
            </a:r>
            <a:endParaRPr lang="en-US" sz="1800" dirty="0"/>
          </a:p>
          <a:p>
            <a:pPr marL="282575" indent="-282575"/>
            <a:r>
              <a:rPr lang="en-US" sz="1800" dirty="0"/>
              <a:t>Opportunities to leverage Federal resources through cost share, in-kind donations, and </a:t>
            </a:r>
            <a:r>
              <a:rPr lang="en-US" sz="1800" dirty="0" smtClean="0"/>
              <a:t>partnering</a:t>
            </a:r>
            <a:endParaRPr lang="en-US" sz="1800" dirty="0"/>
          </a:p>
          <a:p>
            <a:endParaRPr lang="en-US" sz="1800" dirty="0"/>
          </a:p>
        </p:txBody>
      </p:sp>
      <p:pic>
        <p:nvPicPr>
          <p:cNvPr id="13" name="Picture 12"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914400" y="206189"/>
            <a:ext cx="8229600" cy="892552"/>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Smart City Challenge – Phase </a:t>
            </a:r>
            <a:r>
              <a:rPr lang="en-US" sz="2800" b="1" dirty="0">
                <a:solidFill>
                  <a:srgbClr val="FFFFFF"/>
                </a:solidFill>
                <a:effectLst>
                  <a:outerShdw blurRad="38100" dist="38100" dir="2700000" algn="tl">
                    <a:srgbClr val="000000">
                      <a:alpha val="43137"/>
                    </a:srgbClr>
                  </a:outerShdw>
                </a:effectLst>
              </a:rPr>
              <a:t>1 Application </a:t>
            </a:r>
          </a:p>
          <a:p>
            <a:r>
              <a:rPr lang="en-US" sz="2400" b="1" i="1" dirty="0">
                <a:solidFill>
                  <a:srgbClr val="FFFFFF"/>
                </a:solidFill>
                <a:effectLst>
                  <a:outerShdw blurRad="38100" dist="38100" dir="2700000" algn="tl">
                    <a:srgbClr val="000000">
                      <a:alpha val="43137"/>
                    </a:srgbClr>
                  </a:outerShdw>
                </a:effectLst>
              </a:rPr>
              <a:t>Part 1: Vision </a:t>
            </a:r>
            <a:r>
              <a:rPr lang="en-US" sz="2400" b="1" i="1" dirty="0" smtClean="0">
                <a:solidFill>
                  <a:srgbClr val="FFFFFF"/>
                </a:solidFill>
                <a:effectLst>
                  <a:outerShdw blurRad="38100" dist="38100" dir="2700000" algn="tl">
                    <a:srgbClr val="000000">
                      <a:alpha val="43137"/>
                    </a:srgbClr>
                  </a:outerShdw>
                </a:effectLst>
              </a:rPr>
              <a:t>Narrative</a:t>
            </a:r>
            <a:endParaRPr lang="en-US" sz="2400" b="1"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9561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a:xfrm>
            <a:off x="4797425" y="1515034"/>
            <a:ext cx="3660775"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000" dirty="0" smtClean="0">
                <a:ea typeface="MS PGothic"/>
                <a:cs typeface="MS PGothic"/>
              </a:rPr>
              <a:t>Organizational </a:t>
            </a:r>
            <a:r>
              <a:rPr lang="en-US" sz="2000" dirty="0">
                <a:ea typeface="MS PGothic"/>
                <a:cs typeface="MS PGothic"/>
              </a:rPr>
              <a:t>Information</a:t>
            </a:r>
          </a:p>
        </p:txBody>
      </p:sp>
      <p:sp>
        <p:nvSpPr>
          <p:cNvPr id="6" name="Content Placeholder 5"/>
          <p:cNvSpPr>
            <a:spLocks noGrp="1"/>
          </p:cNvSpPr>
          <p:nvPr>
            <p:ph sz="quarter" idx="4"/>
          </p:nvPr>
        </p:nvSpPr>
        <p:spPr>
          <a:xfrm>
            <a:off x="4797425" y="2124635"/>
            <a:ext cx="3660775" cy="412824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spcAft>
                <a:spcPts val="0"/>
              </a:spcAft>
            </a:pPr>
            <a:r>
              <a:rPr lang="en-US" sz="1800" dirty="0"/>
              <a:t>Any exceptions to the anticipated award terms and conditions </a:t>
            </a:r>
          </a:p>
          <a:p>
            <a:pPr>
              <a:spcAft>
                <a:spcPts val="0"/>
              </a:spcAft>
            </a:pPr>
            <a:r>
              <a:rPr lang="en-US" sz="1800" dirty="0"/>
              <a:t>Dun and Bradstreet (D&amp;B) Data Universal Numbering System (DUNS) number </a:t>
            </a:r>
          </a:p>
          <a:p>
            <a:pPr>
              <a:spcAft>
                <a:spcPts val="0"/>
              </a:spcAft>
            </a:pPr>
            <a:r>
              <a:rPr lang="en-US" sz="1800" dirty="0"/>
              <a:t>Any known conflicts of interest</a:t>
            </a:r>
          </a:p>
          <a:p>
            <a:pPr>
              <a:spcAft>
                <a:spcPts val="0"/>
              </a:spcAft>
            </a:pPr>
            <a:r>
              <a:rPr lang="en-US" sz="1800" dirty="0"/>
              <a:t>Audits completed</a:t>
            </a:r>
          </a:p>
          <a:p>
            <a:pPr>
              <a:spcAft>
                <a:spcPts val="0"/>
              </a:spcAft>
            </a:pPr>
            <a:r>
              <a:rPr lang="en-US" sz="1800" dirty="0"/>
              <a:t>Contracts terminated</a:t>
            </a:r>
          </a:p>
          <a:p>
            <a:pPr>
              <a:spcAft>
                <a:spcPts val="0"/>
              </a:spcAft>
            </a:pPr>
            <a:r>
              <a:rPr lang="en-US" sz="1800" dirty="0"/>
              <a:t>Violations of Federal criminal law </a:t>
            </a:r>
          </a:p>
          <a:p>
            <a:pPr>
              <a:spcAft>
                <a:spcPts val="0"/>
              </a:spcAft>
            </a:pPr>
            <a:r>
              <a:rPr lang="en-US" sz="1800" dirty="0"/>
              <a:t>Register in SAM.gov before submitting its application</a:t>
            </a:r>
          </a:p>
        </p:txBody>
      </p:sp>
      <p:pic>
        <p:nvPicPr>
          <p:cNvPr id="10" name="Picture 9"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914400" y="206189"/>
            <a:ext cx="8229600" cy="892552"/>
          </a:xfrm>
          <a:prstGeom prst="rect">
            <a:avLst/>
          </a:prstGeom>
          <a:noFill/>
        </p:spPr>
        <p:txBody>
          <a:bodyPr wrap="square" rtlCol="0">
            <a:spAutoFit/>
          </a:bodyPr>
          <a:lstStyle/>
          <a:p>
            <a:r>
              <a:rPr lang="en-US" sz="2800" b="1" dirty="0">
                <a:solidFill>
                  <a:srgbClr val="FFFFFF"/>
                </a:solidFill>
                <a:effectLst>
                  <a:outerShdw blurRad="38100" dist="38100" dir="2700000" algn="tl">
                    <a:srgbClr val="000000">
                      <a:alpha val="43137"/>
                    </a:srgbClr>
                  </a:outerShdw>
                </a:effectLst>
              </a:rPr>
              <a:t>Smart City Challenge – </a:t>
            </a:r>
            <a:r>
              <a:rPr lang="en-US" sz="2800" b="1" dirty="0" smtClean="0">
                <a:solidFill>
                  <a:srgbClr val="FFFFFF"/>
                </a:solidFill>
                <a:effectLst>
                  <a:outerShdw blurRad="38100" dist="38100" dir="2700000" algn="tl">
                    <a:srgbClr val="000000">
                      <a:alpha val="43137"/>
                    </a:srgbClr>
                  </a:outerShdw>
                </a:effectLst>
              </a:rPr>
              <a:t>Phase </a:t>
            </a:r>
            <a:r>
              <a:rPr lang="en-US" sz="2800" b="1" dirty="0">
                <a:solidFill>
                  <a:srgbClr val="FFFFFF"/>
                </a:solidFill>
                <a:effectLst>
                  <a:outerShdw blurRad="38100" dist="38100" dir="2700000" algn="tl">
                    <a:srgbClr val="000000">
                      <a:alpha val="43137"/>
                    </a:srgbClr>
                  </a:outerShdw>
                </a:effectLst>
              </a:rPr>
              <a:t>1 Application </a:t>
            </a:r>
          </a:p>
          <a:p>
            <a:r>
              <a:rPr lang="en-US" sz="2400" b="1" i="1" dirty="0">
                <a:solidFill>
                  <a:srgbClr val="FFFFFF"/>
                </a:solidFill>
                <a:effectLst>
                  <a:outerShdw blurRad="38100" dist="38100" dir="2700000" algn="tl">
                    <a:srgbClr val="000000">
                      <a:alpha val="43137"/>
                    </a:srgbClr>
                  </a:outerShdw>
                </a:effectLst>
              </a:rPr>
              <a:t>Part </a:t>
            </a:r>
            <a:r>
              <a:rPr lang="en-US" sz="2400" b="1" i="1" dirty="0" smtClean="0">
                <a:solidFill>
                  <a:srgbClr val="FFFFFF"/>
                </a:solidFill>
                <a:effectLst>
                  <a:outerShdw blurRad="38100" dist="38100" dir="2700000" algn="tl">
                    <a:srgbClr val="000000">
                      <a:alpha val="43137"/>
                    </a:srgbClr>
                  </a:outerShdw>
                </a:effectLst>
              </a:rPr>
              <a:t>2: Forms and Information</a:t>
            </a:r>
            <a:endParaRPr lang="en-US" sz="2400" b="1" dirty="0" smtClean="0">
              <a:solidFill>
                <a:srgbClr val="FFFFFF"/>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09600" y="1515034"/>
            <a:ext cx="3657600"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sz="2000" dirty="0"/>
              <a:t>Forms</a:t>
            </a:r>
          </a:p>
        </p:txBody>
      </p:sp>
      <p:sp>
        <p:nvSpPr>
          <p:cNvPr id="4" name="Content Placeholder 3"/>
          <p:cNvSpPr>
            <a:spLocks noGrp="1"/>
          </p:cNvSpPr>
          <p:nvPr>
            <p:ph sz="half" idx="2"/>
          </p:nvPr>
        </p:nvSpPr>
        <p:spPr>
          <a:xfrm>
            <a:off x="609600" y="2124634"/>
            <a:ext cx="3657600" cy="4128247"/>
          </a:xfrm>
          <a:solidFill>
            <a:schemeClr val="bg1">
              <a:lumMod val="95000"/>
            </a:schemeClr>
          </a:solidFill>
          <a:ln>
            <a:noFill/>
          </a:ln>
          <a:effectLst>
            <a:outerShdw blurRad="50800" dist="38100" dir="2700000" algn="tl" rotWithShape="0">
              <a:prstClr val="black">
                <a:alpha val="40000"/>
              </a:prstClr>
            </a:outerShdw>
          </a:effectLst>
        </p:spPr>
        <p:txBody>
          <a:bodyPr/>
          <a:lstStyle/>
          <a:p>
            <a:pPr>
              <a:spcAft>
                <a:spcPts val="600"/>
              </a:spcAft>
            </a:pPr>
            <a:r>
              <a:rPr lang="en-US" sz="1800" dirty="0" smtClean="0"/>
              <a:t>Standard Form 424</a:t>
            </a:r>
          </a:p>
          <a:p>
            <a:pPr>
              <a:spcAft>
                <a:spcPts val="600"/>
              </a:spcAft>
            </a:pPr>
            <a:r>
              <a:rPr lang="en-US" sz="1800" dirty="0" smtClean="0"/>
              <a:t>Standard Form 424A</a:t>
            </a:r>
          </a:p>
          <a:p>
            <a:pPr>
              <a:spcAft>
                <a:spcPts val="600"/>
              </a:spcAft>
            </a:pPr>
            <a:r>
              <a:rPr lang="en-US" sz="1800" dirty="0" smtClean="0"/>
              <a:t>Standard Form 424B</a:t>
            </a:r>
          </a:p>
          <a:p>
            <a:pPr>
              <a:spcAft>
                <a:spcPts val="600"/>
              </a:spcAft>
            </a:pPr>
            <a:r>
              <a:rPr lang="en-US" sz="1800" dirty="0" smtClean="0"/>
              <a:t>Standard Form LLL</a:t>
            </a:r>
          </a:p>
          <a:p>
            <a:pPr marL="0" indent="0" algn="ctr">
              <a:spcAft>
                <a:spcPts val="600"/>
              </a:spcAft>
              <a:buNone/>
            </a:pPr>
            <a:r>
              <a:rPr lang="en-US" sz="1800" u="sng" dirty="0" smtClean="0">
                <a:ea typeface="Times New Roman"/>
                <a:hlinkClick r:id="rId4"/>
              </a:rPr>
              <a:t>http</a:t>
            </a:r>
            <a:r>
              <a:rPr lang="en-US" sz="1800" u="sng" dirty="0">
                <a:ea typeface="Times New Roman"/>
                <a:hlinkClick r:id="rId4"/>
              </a:rPr>
              <a:t>://www.grants.gov/web/grants/forms/sf-424-family.html#sortby=1</a:t>
            </a:r>
            <a:endParaRPr lang="en-US" sz="1800" dirty="0">
              <a:latin typeface="Times New Roman"/>
              <a:ea typeface="Times New Roman"/>
            </a:endParaRPr>
          </a:p>
          <a:p>
            <a:endParaRPr lang="en-US" sz="1800" dirty="0"/>
          </a:p>
        </p:txBody>
      </p:sp>
    </p:spTree>
    <p:extLst>
      <p:ext uri="{BB962C8B-B14F-4D97-AF65-F5344CB8AC3E}">
        <p14:creationId xmlns:p14="http://schemas.microsoft.com/office/powerpoint/2010/main" val="2795642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906713"/>
            <a:ext cx="8037513" cy="1500187"/>
          </a:xfrm>
        </p:spPr>
        <p:txBody>
          <a:bodyPr/>
          <a:lstStyle/>
          <a:p>
            <a:r>
              <a:rPr lang="en-US" sz="2800" b="1" dirty="0" smtClean="0">
                <a:solidFill>
                  <a:srgbClr val="EC881B"/>
                </a:solidFill>
              </a:rPr>
              <a:t>Beyond Traffic: The Smart City Challenge</a:t>
            </a:r>
          </a:p>
          <a:p>
            <a:r>
              <a:rPr lang="en-US" sz="3600" b="1" dirty="0" smtClean="0"/>
              <a:t>For More Information</a:t>
            </a:r>
            <a:endParaRPr lang="en-US" sz="3600" b="1" dirty="0"/>
          </a:p>
        </p:txBody>
      </p:sp>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616878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60068"/>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Bef>
                <a:spcPts val="600"/>
              </a:spcBef>
              <a:spcAft>
                <a:spcPts val="0"/>
              </a:spcAft>
              <a:buFontTx/>
              <a:buNone/>
            </a:pPr>
            <a:endParaRPr lang="en-US" sz="2400" b="1" dirty="0" smtClean="0">
              <a:solidFill>
                <a:srgbClr val="FFFFFF"/>
              </a:solidFill>
              <a:effectLst>
                <a:outerShdw blurRad="38100" dist="38100" dir="2700000" algn="tl">
                  <a:srgbClr val="000000">
                    <a:alpha val="43137"/>
                  </a:srgbClr>
                </a:outerShdw>
              </a:effectLst>
              <a:latin typeface="Arial"/>
            </a:endParaRPr>
          </a:p>
        </p:txBody>
      </p:sp>
      <p:sp>
        <p:nvSpPr>
          <p:cNvPr id="8" name="Rectangle 7"/>
          <p:cNvSpPr/>
          <p:nvPr/>
        </p:nvSpPr>
        <p:spPr>
          <a:xfrm>
            <a:off x="0" y="5486400"/>
            <a:ext cx="9144000" cy="646331"/>
          </a:xfrm>
          <a:prstGeom prst="rect">
            <a:avLst/>
          </a:prstGeom>
        </p:spPr>
        <p:txBody>
          <a:bodyPr wrap="square">
            <a:spAutoFit/>
          </a:bodyPr>
          <a:lstStyle/>
          <a:p>
            <a:pPr marL="173736" algn="ctr" eaLnBrk="1" fontAlgn="auto" hangingPunct="1">
              <a:spcBef>
                <a:spcPts val="0"/>
              </a:spcBef>
              <a:spcAft>
                <a:spcPts val="0"/>
              </a:spcAft>
              <a:buFont typeface="Wingdings" pitchFamily="2" charset="2"/>
              <a:buNone/>
            </a:pPr>
            <a:r>
              <a:rPr lang="en-US" sz="1800" b="1" kern="0" dirty="0" smtClean="0">
                <a:solidFill>
                  <a:srgbClr val="000000"/>
                </a:solidFill>
                <a:latin typeface="Arial"/>
              </a:rPr>
              <a:t>To access presentations and recordings, visit</a:t>
            </a:r>
            <a:r>
              <a:rPr lang="en-US" sz="1800" b="1" kern="0" dirty="0">
                <a:solidFill>
                  <a:srgbClr val="000000"/>
                </a:solidFill>
                <a:latin typeface="Arial"/>
              </a:rPr>
              <a:t>: </a:t>
            </a:r>
            <a:r>
              <a:rPr lang="en-US" sz="1800" b="1" kern="0" dirty="0">
                <a:solidFill>
                  <a:srgbClr val="000000"/>
                </a:solidFill>
                <a:latin typeface="Arial"/>
                <a:hlinkClick r:id="rId3"/>
              </a:rPr>
              <a:t>https://</a:t>
            </a:r>
            <a:r>
              <a:rPr lang="en-US" sz="1800" b="1" kern="0" dirty="0" smtClean="0">
                <a:solidFill>
                  <a:srgbClr val="000000"/>
                </a:solidFill>
                <a:latin typeface="Arial"/>
                <a:hlinkClick r:id="rId3"/>
              </a:rPr>
              <a:t>www.transportation.gov/smartcity/infosessions</a:t>
            </a:r>
            <a:r>
              <a:rPr lang="en-US" sz="1800" b="1" kern="0" dirty="0" smtClean="0">
                <a:solidFill>
                  <a:srgbClr val="000000"/>
                </a:solidFill>
                <a:latin typeface="Arial"/>
              </a:rPr>
              <a:t>  </a:t>
            </a:r>
            <a:endParaRPr lang="en-US" sz="1800" kern="0" dirty="0">
              <a:solidFill>
                <a:srgbClr val="000000"/>
              </a:solidFill>
              <a:latin typeface="Arial"/>
            </a:endParaRPr>
          </a:p>
        </p:txBody>
      </p:sp>
      <p:pic>
        <p:nvPicPr>
          <p:cNvPr id="6" name="Picture 5"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14400" y="228600"/>
            <a:ext cx="8229600" cy="830997"/>
          </a:xfrm>
          <a:prstGeom prst="rect">
            <a:avLst/>
          </a:prstGeom>
          <a:noFill/>
        </p:spPr>
        <p:txBody>
          <a:bodyPr wrap="square" rtlCol="0">
            <a:spAutoFit/>
          </a:bodyPr>
          <a:lstStyle/>
          <a:p>
            <a:pPr eaLnBrk="1" fontAlgn="auto" hangingPunct="1">
              <a:spcBef>
                <a:spcPts val="0"/>
              </a:spcBef>
              <a:spcAft>
                <a:spcPts val="0"/>
              </a:spcAft>
              <a:buFontTx/>
              <a:buNone/>
            </a:pPr>
            <a:r>
              <a:rPr lang="en-US" sz="2800" b="1" dirty="0" smtClean="0">
                <a:solidFill>
                  <a:srgbClr val="FFFFFF"/>
                </a:solidFill>
                <a:effectLst>
                  <a:outerShdw blurRad="38100" dist="38100" dir="2700000" algn="tl">
                    <a:srgbClr val="000000">
                      <a:alpha val="43137"/>
                    </a:srgbClr>
                  </a:outerShdw>
                </a:effectLst>
                <a:latin typeface="Arial"/>
              </a:rPr>
              <a:t>Beyond Traffic: The Smart City Challenge</a:t>
            </a:r>
          </a:p>
          <a:p>
            <a:pPr eaLnBrk="1" fontAlgn="auto" hangingPunct="1">
              <a:spcBef>
                <a:spcPts val="0"/>
              </a:spcBef>
              <a:spcAft>
                <a:spcPts val="0"/>
              </a:spcAft>
              <a:buFontTx/>
              <a:buNone/>
            </a:pPr>
            <a:r>
              <a:rPr lang="en-US" sz="2000" b="1" dirty="0" smtClean="0">
                <a:solidFill>
                  <a:srgbClr val="FFFFFF"/>
                </a:solidFill>
                <a:effectLst>
                  <a:outerShdw blurRad="38100" dist="38100" dir="2700000" algn="tl">
                    <a:srgbClr val="000000">
                      <a:alpha val="43137"/>
                    </a:srgbClr>
                  </a:outerShdw>
                </a:effectLst>
                <a:latin typeface="Arial"/>
              </a:rPr>
              <a:t>Past Information Sessions</a:t>
            </a:r>
          </a:p>
        </p:txBody>
      </p:sp>
      <p:graphicFrame>
        <p:nvGraphicFramePr>
          <p:cNvPr id="3" name="Table 2"/>
          <p:cNvGraphicFramePr>
            <a:graphicFrameLocks noGrp="1"/>
          </p:cNvGraphicFramePr>
          <p:nvPr>
            <p:extLst/>
          </p:nvPr>
        </p:nvGraphicFramePr>
        <p:xfrm>
          <a:off x="314324" y="1600200"/>
          <a:ext cx="8677276" cy="640080"/>
        </p:xfrm>
        <a:graphic>
          <a:graphicData uri="http://schemas.openxmlformats.org/drawingml/2006/table">
            <a:tbl>
              <a:tblPr bandRow="1">
                <a:tableStyleId>{5C22544A-7EE6-4342-B048-85BDC9FD1C3A}</a:tableStyleId>
              </a:tblPr>
              <a:tblGrid>
                <a:gridCol w="8677276"/>
              </a:tblGrid>
              <a:tr h="370840">
                <a:tc>
                  <a:txBody>
                    <a:bodyPr/>
                    <a:lstStyle/>
                    <a:p>
                      <a:pPr marL="230188" indent="0"/>
                      <a:r>
                        <a:rPr lang="en-US" sz="1800" b="1" dirty="0" smtClean="0">
                          <a:solidFill>
                            <a:schemeClr val="tx1"/>
                          </a:solidFill>
                          <a:latin typeface="+mn-lt"/>
                        </a:rPr>
                        <a:t>Data, Architecture, and Standards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12/16/2015 (1:00 to 2:30 pm EST)</a:t>
                      </a:r>
                    </a:p>
                  </a:txBody>
                  <a:tcPr>
                    <a:solidFill>
                      <a:srgbClr val="F4BD80"/>
                    </a:solidFill>
                  </a:tcPr>
                </a:tc>
              </a:tr>
            </a:tbl>
          </a:graphicData>
        </a:graphic>
      </p:graphicFrame>
      <p:graphicFrame>
        <p:nvGraphicFramePr>
          <p:cNvPr id="10" name="Table 9"/>
          <p:cNvGraphicFramePr>
            <a:graphicFrameLocks noGrp="1"/>
          </p:cNvGraphicFramePr>
          <p:nvPr>
            <p:extLst/>
          </p:nvPr>
        </p:nvGraphicFramePr>
        <p:xfrm>
          <a:off x="314324" y="2286000"/>
          <a:ext cx="8677276" cy="640080"/>
        </p:xfrm>
        <a:graphic>
          <a:graphicData uri="http://schemas.openxmlformats.org/drawingml/2006/table">
            <a:tbl>
              <a:tblPr bandRow="1">
                <a:tableStyleId>{5C22544A-7EE6-4342-B048-85BDC9FD1C3A}</a:tableStyleId>
              </a:tblPr>
              <a:tblGrid>
                <a:gridCol w="8677276"/>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Connected Vehicles and Automation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12/17/2015 (1:00 to 2:30 pm EST)</a:t>
                      </a:r>
                    </a:p>
                  </a:txBody>
                  <a:tcPr>
                    <a:solidFill>
                      <a:schemeClr val="bg1">
                        <a:lumMod val="85000"/>
                      </a:schemeClr>
                    </a:solidFill>
                  </a:tcPr>
                </a:tc>
              </a:tr>
            </a:tbl>
          </a:graphicData>
        </a:graphic>
      </p:graphicFrame>
      <p:graphicFrame>
        <p:nvGraphicFramePr>
          <p:cNvPr id="12" name="Table 11"/>
          <p:cNvGraphicFramePr>
            <a:graphicFrameLocks noGrp="1"/>
          </p:cNvGraphicFramePr>
          <p:nvPr>
            <p:extLst/>
          </p:nvPr>
        </p:nvGraphicFramePr>
        <p:xfrm>
          <a:off x="313785" y="3002280"/>
          <a:ext cx="8677815" cy="914400"/>
        </p:xfrm>
        <a:graphic>
          <a:graphicData uri="http://schemas.openxmlformats.org/drawingml/2006/table">
            <a:tbl>
              <a:tblPr bandRow="1">
                <a:tableStyleId>{5C22544A-7EE6-4342-B048-85BDC9FD1C3A}</a:tableStyleId>
              </a:tblPr>
              <a:tblGrid>
                <a:gridCol w="8677815"/>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tx1"/>
                          </a:solidFill>
                          <a:latin typeface="+mn-lt"/>
                        </a:rPr>
                        <a:t>Sharing Economy, User-Focused</a:t>
                      </a:r>
                      <a:r>
                        <a:rPr lang="en-US" sz="1800" b="1" kern="0" baseline="0" dirty="0" smtClean="0">
                          <a:solidFill>
                            <a:schemeClr val="tx1"/>
                          </a:solidFill>
                          <a:latin typeface="+mn-lt"/>
                        </a:rPr>
                        <a:t> </a:t>
                      </a:r>
                      <a:r>
                        <a:rPr lang="en-US" sz="1800" b="1" kern="0" dirty="0" smtClean="0">
                          <a:solidFill>
                            <a:schemeClr val="tx1"/>
                          </a:solidFill>
                          <a:latin typeface="+mn-lt"/>
                        </a:rPr>
                        <a:t>Mobility, and Accessible</a:t>
                      </a:r>
                      <a:r>
                        <a:rPr lang="en-US" sz="1800" b="1" kern="0" baseline="0" dirty="0" smtClean="0">
                          <a:solidFill>
                            <a:schemeClr val="tx1"/>
                          </a:solidFill>
                          <a:latin typeface="+mn-lt"/>
                        </a:rPr>
                        <a:t> </a:t>
                      </a:r>
                      <a:r>
                        <a:rPr lang="en-US" sz="1800" b="1" kern="0" dirty="0" smtClean="0">
                          <a:solidFill>
                            <a:schemeClr val="tx1"/>
                          </a:solidFill>
                          <a:latin typeface="+mn-lt"/>
                        </a:rPr>
                        <a:t>Transportation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chemeClr val="tx1"/>
                          </a:solidFill>
                          <a:latin typeface="+mn-lt"/>
                        </a:rPr>
                        <a:t>12/18/2015 (1:00 to 2:30 pm EST)</a:t>
                      </a:r>
                      <a:endParaRPr lang="en-US" sz="1800" dirty="0" smtClean="0">
                        <a:solidFill>
                          <a:schemeClr val="tx1"/>
                        </a:solidFill>
                        <a:latin typeface="+mn-lt"/>
                      </a:endParaRPr>
                    </a:p>
                  </a:txBody>
                  <a:tcPr>
                    <a:solidFill>
                      <a:srgbClr val="F4BD80"/>
                    </a:solidFill>
                  </a:tcPr>
                </a:tc>
              </a:tr>
            </a:tbl>
          </a:graphicData>
        </a:graphic>
      </p:graphicFrame>
      <p:graphicFrame>
        <p:nvGraphicFramePr>
          <p:cNvPr id="13" name="Table 12"/>
          <p:cNvGraphicFramePr>
            <a:graphicFrameLocks noGrp="1"/>
          </p:cNvGraphicFramePr>
          <p:nvPr>
            <p:extLst/>
          </p:nvPr>
        </p:nvGraphicFramePr>
        <p:xfrm>
          <a:off x="313785" y="3962400"/>
          <a:ext cx="8677815" cy="640080"/>
        </p:xfrm>
        <a:graphic>
          <a:graphicData uri="http://schemas.openxmlformats.org/drawingml/2006/table">
            <a:tbl>
              <a:tblPr bandRow="1">
                <a:tableStyleId>{5C22544A-7EE6-4342-B048-85BDC9FD1C3A}</a:tableStyleId>
              </a:tblPr>
              <a:tblGrid>
                <a:gridCol w="8677815"/>
              </a:tblGrid>
              <a:tr h="370840">
                <a:tc>
                  <a:txBody>
                    <a:bodyPr/>
                    <a:lstStyle/>
                    <a:p>
                      <a:pPr marL="230188" indent="0"/>
                      <a:r>
                        <a:rPr lang="en-US" sz="1800" b="1" dirty="0" smtClean="0">
                          <a:solidFill>
                            <a:schemeClr val="tx1"/>
                          </a:solidFill>
                        </a:rPr>
                        <a:t>The Smart City Challenge Application and Selection Process (Virtual)</a:t>
                      </a:r>
                    </a:p>
                    <a:p>
                      <a:pPr marL="230188" indent="0"/>
                      <a:r>
                        <a:rPr lang="en-US" sz="1800" kern="0" dirty="0" smtClean="0">
                          <a:solidFill>
                            <a:schemeClr val="tx1"/>
                          </a:solidFill>
                          <a:latin typeface="+mn-lt"/>
                        </a:rPr>
                        <a:t>12/21/2015 (1:00 to 2:00 pm EST)</a:t>
                      </a:r>
                    </a:p>
                  </a:txBody>
                  <a:tcPr>
                    <a:solidFill>
                      <a:schemeClr val="bg1">
                        <a:lumMod val="85000"/>
                      </a:schemeClr>
                    </a:solidFill>
                  </a:tcPr>
                </a:tc>
              </a:tr>
            </a:tbl>
          </a:graphicData>
        </a:graphic>
      </p:graphicFrame>
      <p:graphicFrame>
        <p:nvGraphicFramePr>
          <p:cNvPr id="11" name="Table 10"/>
          <p:cNvGraphicFramePr>
            <a:graphicFrameLocks noGrp="1"/>
          </p:cNvGraphicFramePr>
          <p:nvPr>
            <p:extLst/>
          </p:nvPr>
        </p:nvGraphicFramePr>
        <p:xfrm>
          <a:off x="313785" y="4648200"/>
          <a:ext cx="8677276" cy="640080"/>
        </p:xfrm>
        <a:graphic>
          <a:graphicData uri="http://schemas.openxmlformats.org/drawingml/2006/table">
            <a:tbl>
              <a:tblPr bandRow="1">
                <a:tableStyleId>{5C22544A-7EE6-4342-B048-85BDC9FD1C3A}</a:tableStyleId>
              </a:tblPr>
              <a:tblGrid>
                <a:gridCol w="8677276"/>
              </a:tblGrid>
              <a:tr h="370840">
                <a:tc>
                  <a:txBody>
                    <a:bodyPr/>
                    <a:lstStyle/>
                    <a:p>
                      <a:pPr marL="230188" indent="0"/>
                      <a:r>
                        <a:rPr lang="en-US" sz="1800" b="1" dirty="0" smtClean="0">
                          <a:solidFill>
                            <a:schemeClr val="tx1"/>
                          </a:solidFill>
                          <a:latin typeface="+mn-lt"/>
                        </a:rPr>
                        <a:t>Urban</a:t>
                      </a:r>
                      <a:r>
                        <a:rPr lang="en-US" sz="1800" b="1" baseline="0" dirty="0" smtClean="0">
                          <a:solidFill>
                            <a:schemeClr val="tx1"/>
                          </a:solidFill>
                          <a:latin typeface="+mn-lt"/>
                        </a:rPr>
                        <a:t> Freight Delivery and Logistics</a:t>
                      </a:r>
                      <a:r>
                        <a:rPr lang="en-US" sz="1800" b="1" dirty="0" smtClean="0">
                          <a:solidFill>
                            <a:schemeClr val="tx1"/>
                          </a:solidFill>
                          <a:latin typeface="+mn-lt"/>
                        </a:rPr>
                        <a:t>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1/6/2016 (11:30</a:t>
                      </a:r>
                      <a:r>
                        <a:rPr lang="en-US" sz="1800" baseline="0" dirty="0" smtClean="0">
                          <a:solidFill>
                            <a:schemeClr val="tx1"/>
                          </a:solidFill>
                          <a:latin typeface="+mn-lt"/>
                        </a:rPr>
                        <a:t> am</a:t>
                      </a:r>
                      <a:r>
                        <a:rPr lang="en-US" sz="1800" dirty="0" smtClean="0">
                          <a:solidFill>
                            <a:schemeClr val="tx1"/>
                          </a:solidFill>
                          <a:latin typeface="+mn-lt"/>
                        </a:rPr>
                        <a:t> to 1:00 pm EST)</a:t>
                      </a:r>
                    </a:p>
                  </a:txBody>
                  <a:tcPr>
                    <a:solidFill>
                      <a:srgbClr val="F4BD80"/>
                    </a:solidFill>
                  </a:tcPr>
                </a:tc>
              </a:tr>
            </a:tbl>
          </a:graphicData>
        </a:graphic>
      </p:graphicFrame>
    </p:spTree>
    <p:extLst>
      <p:ext uri="{BB962C8B-B14F-4D97-AF65-F5344CB8AC3E}">
        <p14:creationId xmlns:p14="http://schemas.microsoft.com/office/powerpoint/2010/main" val="107796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74725"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570037"/>
            <a:ext cx="8229600" cy="4678363"/>
          </a:xfrm>
          <a:solidFill>
            <a:schemeClr val="bg1">
              <a:lumMod val="95000"/>
            </a:schemeClr>
          </a:solidFill>
        </p:spPr>
        <p:txBody>
          <a:bodyPr/>
          <a:lstStyle/>
          <a:p>
            <a:pPr>
              <a:spcAft>
                <a:spcPts val="600"/>
              </a:spcAft>
            </a:pPr>
            <a:r>
              <a:rPr lang="en-US" sz="2000" dirty="0" smtClean="0"/>
              <a:t>Encourage cities to put forward </a:t>
            </a:r>
            <a:r>
              <a:rPr lang="en-US" sz="2000" dirty="0"/>
              <a:t>their </a:t>
            </a:r>
            <a:r>
              <a:rPr lang="en-US" sz="2000" b="1" dirty="0"/>
              <a:t>best and most creative ideas for innovatively addressing the challenges </a:t>
            </a:r>
            <a:r>
              <a:rPr lang="en-US" sz="2000" dirty="0"/>
              <a:t>they are facing. </a:t>
            </a:r>
            <a:endParaRPr lang="en-US" sz="2000" dirty="0" smtClean="0"/>
          </a:p>
          <a:p>
            <a:pPr>
              <a:spcAft>
                <a:spcPts val="600"/>
              </a:spcAft>
            </a:pPr>
            <a:endParaRPr lang="en-US" sz="2000" dirty="0" smtClean="0"/>
          </a:p>
          <a:p>
            <a:pPr>
              <a:spcAft>
                <a:spcPts val="600"/>
              </a:spcAft>
            </a:pPr>
            <a:r>
              <a:rPr lang="en-US" sz="2000" dirty="0" smtClean="0"/>
              <a:t>The Smart City Challenge will </a:t>
            </a:r>
            <a:r>
              <a:rPr lang="en-US" sz="2000" b="1" dirty="0" smtClean="0"/>
              <a:t>address </a:t>
            </a:r>
            <a:r>
              <a:rPr lang="en-US" sz="2000" b="1" dirty="0"/>
              <a:t>how emerging transportation data, technologies, and applications can be integrated with existing systems </a:t>
            </a:r>
            <a:r>
              <a:rPr lang="en-US" sz="2000" dirty="0"/>
              <a:t>in a city to address transportation challenges. </a:t>
            </a:r>
            <a:endParaRPr lang="en-US" sz="2000" dirty="0" smtClean="0"/>
          </a:p>
          <a:p>
            <a:pPr>
              <a:spcAft>
                <a:spcPts val="600"/>
              </a:spcAft>
            </a:pPr>
            <a:endParaRPr lang="en-US" sz="2000" dirty="0" smtClean="0"/>
          </a:p>
          <a:p>
            <a:pPr>
              <a:spcAft>
                <a:spcPts val="600"/>
              </a:spcAft>
            </a:pPr>
            <a:r>
              <a:rPr lang="en-US" sz="2000" dirty="0" smtClean="0"/>
              <a:t>Demonstrate </a:t>
            </a:r>
            <a:r>
              <a:rPr lang="en-US" sz="2000" dirty="0"/>
              <a:t>how advanced data and intelligent transportation systems (ITS) technologies and </a:t>
            </a:r>
            <a:r>
              <a:rPr lang="en-US" sz="2000" b="1" dirty="0"/>
              <a:t>applications can be used to reduce congestion, keep travelers safe, protect the environment, respond to climate change, connect underserved communities, and support economic vitality</a:t>
            </a:r>
            <a:r>
              <a:rPr lang="en-US" sz="2000" dirty="0" smtClean="0"/>
              <a:t>.</a:t>
            </a:r>
            <a:endParaRPr lang="en-US" sz="2000" dirty="0"/>
          </a:p>
          <a:p>
            <a:pPr>
              <a:spcAft>
                <a:spcPts val="1200"/>
              </a:spcAft>
            </a:pPr>
            <a:endParaRPr lang="en-US" sz="1800" dirty="0"/>
          </a:p>
        </p:txBody>
      </p:sp>
      <p:pic>
        <p:nvPicPr>
          <p:cNvPr id="6" name="Picture 5" descr="DOT-signature_white_cs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914400" y="381000"/>
            <a:ext cx="8229600"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856221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Bef>
                <a:spcPts val="600"/>
              </a:spcBef>
              <a:spcAft>
                <a:spcPts val="0"/>
              </a:spcAft>
              <a:buFontTx/>
              <a:buNone/>
            </a:pPr>
            <a:endParaRPr lang="en-US" sz="2400" b="1" dirty="0" smtClean="0">
              <a:solidFill>
                <a:srgbClr val="FFFFFF"/>
              </a:solidFill>
              <a:effectLst>
                <a:outerShdw blurRad="38100" dist="38100" dir="2700000" algn="tl">
                  <a:srgbClr val="000000">
                    <a:alpha val="43137"/>
                  </a:srgbClr>
                </a:outerShdw>
              </a:effectLst>
              <a:latin typeface="Arial"/>
            </a:endParaRPr>
          </a:p>
        </p:txBody>
      </p:sp>
      <p:graphicFrame>
        <p:nvGraphicFramePr>
          <p:cNvPr id="2" name="Table 1"/>
          <p:cNvGraphicFramePr>
            <a:graphicFrameLocks noGrp="1"/>
          </p:cNvGraphicFramePr>
          <p:nvPr>
            <p:extLst/>
          </p:nvPr>
        </p:nvGraphicFramePr>
        <p:xfrm>
          <a:off x="314325" y="1600200"/>
          <a:ext cx="8220076" cy="640080"/>
        </p:xfrm>
        <a:graphic>
          <a:graphicData uri="http://schemas.openxmlformats.org/drawingml/2006/table">
            <a:tbl>
              <a:tblPr bandRow="1">
                <a:tableStyleId>{5C22544A-7EE6-4342-B048-85BDC9FD1C3A}</a:tableStyleId>
              </a:tblPr>
              <a:tblGrid>
                <a:gridCol w="8220076"/>
              </a:tblGrid>
              <a:tr h="38100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Link Between Beyond</a:t>
                      </a:r>
                      <a:r>
                        <a:rPr lang="en-US" sz="1800" b="1" baseline="0" dirty="0" smtClean="0">
                          <a:solidFill>
                            <a:schemeClr val="tx1"/>
                          </a:solidFill>
                          <a:latin typeface="+mn-lt"/>
                        </a:rPr>
                        <a:t> Traffic and The Smart City Challenge </a:t>
                      </a:r>
                      <a:r>
                        <a:rPr lang="en-US" sz="1800" b="1" dirty="0" smtClean="0">
                          <a:solidFill>
                            <a:schemeClr val="tx1"/>
                          </a:solidFill>
                          <a:latin typeface="+mn-lt"/>
                        </a:rPr>
                        <a:t>(Virtual)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1/14/2016 (1:30 to 2:30 pm EST)</a:t>
                      </a:r>
                    </a:p>
                  </a:txBody>
                  <a:tcPr>
                    <a:solidFill>
                      <a:schemeClr val="bg1">
                        <a:lumMod val="85000"/>
                      </a:schemeClr>
                    </a:solidFill>
                  </a:tcPr>
                </a:tc>
              </a:tr>
            </a:tbl>
          </a:graphicData>
        </a:graphic>
      </p:graphicFrame>
      <p:sp>
        <p:nvSpPr>
          <p:cNvPr id="8" name="Rectangle 7"/>
          <p:cNvSpPr/>
          <p:nvPr/>
        </p:nvSpPr>
        <p:spPr>
          <a:xfrm>
            <a:off x="0" y="4876800"/>
            <a:ext cx="9144000" cy="646331"/>
          </a:xfrm>
          <a:prstGeom prst="rect">
            <a:avLst/>
          </a:prstGeom>
        </p:spPr>
        <p:txBody>
          <a:bodyPr wrap="square">
            <a:spAutoFit/>
          </a:bodyPr>
          <a:lstStyle/>
          <a:p>
            <a:pPr marL="173736" algn="ctr" eaLnBrk="1" fontAlgn="auto" hangingPunct="1">
              <a:spcBef>
                <a:spcPts val="0"/>
              </a:spcBef>
              <a:spcAft>
                <a:spcPts val="0"/>
              </a:spcAft>
              <a:buFont typeface="Wingdings" pitchFamily="2" charset="2"/>
              <a:buNone/>
            </a:pPr>
            <a:r>
              <a:rPr lang="en-US" sz="1800" b="1" kern="0" dirty="0">
                <a:solidFill>
                  <a:srgbClr val="000000"/>
                </a:solidFill>
                <a:latin typeface="Arial"/>
              </a:rPr>
              <a:t>For More Information and RSVP </a:t>
            </a:r>
            <a:r>
              <a:rPr lang="en-US" sz="1800" b="1" kern="0" dirty="0" smtClean="0">
                <a:solidFill>
                  <a:srgbClr val="000000"/>
                </a:solidFill>
                <a:latin typeface="Arial"/>
              </a:rPr>
              <a:t>Information on upcoming webinars, </a:t>
            </a:r>
            <a:r>
              <a:rPr lang="en-US" sz="1800" b="1" kern="0" dirty="0">
                <a:solidFill>
                  <a:srgbClr val="000000"/>
                </a:solidFill>
                <a:latin typeface="Arial"/>
              </a:rPr>
              <a:t>visit: </a:t>
            </a:r>
            <a:r>
              <a:rPr lang="en-US" sz="1800" b="1" kern="0" dirty="0">
                <a:solidFill>
                  <a:srgbClr val="000000"/>
                </a:solidFill>
                <a:latin typeface="Arial"/>
                <a:hlinkClick r:id="rId3"/>
              </a:rPr>
              <a:t>https://</a:t>
            </a:r>
            <a:r>
              <a:rPr lang="en-US" sz="1800" b="1" kern="0" dirty="0" smtClean="0">
                <a:solidFill>
                  <a:srgbClr val="000000"/>
                </a:solidFill>
                <a:latin typeface="Arial"/>
                <a:hlinkClick r:id="rId3"/>
              </a:rPr>
              <a:t>www.transportation.gov/smartcity/infosessions</a:t>
            </a:r>
            <a:r>
              <a:rPr lang="en-US" sz="1800" b="1" kern="0" dirty="0" smtClean="0">
                <a:solidFill>
                  <a:srgbClr val="000000"/>
                </a:solidFill>
                <a:latin typeface="Arial"/>
              </a:rPr>
              <a:t>  </a:t>
            </a:r>
            <a:endParaRPr lang="en-US" sz="1800" kern="0" dirty="0">
              <a:solidFill>
                <a:srgbClr val="000000"/>
              </a:solidFill>
              <a:latin typeface="Arial"/>
            </a:endParaRPr>
          </a:p>
        </p:txBody>
      </p:sp>
      <p:pic>
        <p:nvPicPr>
          <p:cNvPr id="6" name="Picture 5"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14400" y="228600"/>
            <a:ext cx="8229600" cy="830997"/>
          </a:xfrm>
          <a:prstGeom prst="rect">
            <a:avLst/>
          </a:prstGeom>
          <a:noFill/>
        </p:spPr>
        <p:txBody>
          <a:bodyPr wrap="square" rtlCol="0">
            <a:spAutoFit/>
          </a:bodyPr>
          <a:lstStyle/>
          <a:p>
            <a:pPr eaLnBrk="1" fontAlgn="auto" hangingPunct="1">
              <a:spcBef>
                <a:spcPts val="0"/>
              </a:spcBef>
              <a:spcAft>
                <a:spcPts val="0"/>
              </a:spcAft>
              <a:buFontTx/>
              <a:buNone/>
            </a:pPr>
            <a:r>
              <a:rPr lang="en-US" sz="2800" b="1" dirty="0" smtClean="0">
                <a:solidFill>
                  <a:srgbClr val="FFFFFF"/>
                </a:solidFill>
                <a:effectLst>
                  <a:outerShdw blurRad="38100" dist="38100" dir="2700000" algn="tl">
                    <a:srgbClr val="000000">
                      <a:alpha val="43137"/>
                    </a:srgbClr>
                  </a:outerShdw>
                </a:effectLst>
                <a:latin typeface="Arial"/>
              </a:rPr>
              <a:t>Beyond Traffic: The Smart City Challenge</a:t>
            </a:r>
          </a:p>
          <a:p>
            <a:pPr eaLnBrk="1" fontAlgn="auto" hangingPunct="1">
              <a:spcBef>
                <a:spcPts val="0"/>
              </a:spcBef>
              <a:spcAft>
                <a:spcPts val="0"/>
              </a:spcAft>
              <a:buFontTx/>
              <a:buNone/>
            </a:pPr>
            <a:r>
              <a:rPr lang="en-US" sz="2000" b="1" dirty="0" smtClean="0">
                <a:solidFill>
                  <a:srgbClr val="FFFFFF"/>
                </a:solidFill>
                <a:effectLst>
                  <a:outerShdw blurRad="38100" dist="38100" dir="2700000" algn="tl">
                    <a:srgbClr val="000000">
                      <a:alpha val="43137"/>
                    </a:srgbClr>
                  </a:outerShdw>
                </a:effectLst>
                <a:latin typeface="Arial"/>
              </a:rPr>
              <a:t>Information Sessions</a:t>
            </a:r>
          </a:p>
        </p:txBody>
      </p:sp>
      <p:graphicFrame>
        <p:nvGraphicFramePr>
          <p:cNvPr id="3" name="Table 2"/>
          <p:cNvGraphicFramePr>
            <a:graphicFrameLocks noGrp="1"/>
          </p:cNvGraphicFramePr>
          <p:nvPr>
            <p:extLst/>
          </p:nvPr>
        </p:nvGraphicFramePr>
        <p:xfrm>
          <a:off x="314325" y="2286000"/>
          <a:ext cx="8220076" cy="914400"/>
        </p:xfrm>
        <a:graphic>
          <a:graphicData uri="http://schemas.openxmlformats.org/drawingml/2006/table">
            <a:tbl>
              <a:tblPr bandRow="1">
                <a:tableStyleId>{5C22544A-7EE6-4342-B048-85BDC9FD1C3A}</a:tableStyleId>
              </a:tblPr>
              <a:tblGrid>
                <a:gridCol w="8220076"/>
              </a:tblGrid>
              <a:tr h="884955">
                <a:tc>
                  <a:txBody>
                    <a:bodyPr/>
                    <a:lstStyle/>
                    <a:p>
                      <a:pPr marL="230188" indent="0"/>
                      <a:r>
                        <a:rPr lang="en-US" sz="1800" b="1" dirty="0" smtClean="0">
                          <a:solidFill>
                            <a:schemeClr val="tx1"/>
                          </a:solidFill>
                          <a:latin typeface="+mn-lt"/>
                        </a:rPr>
                        <a:t>Smart City Challenge Application Homestretch – An Open Q&amp;A Session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1/19/2016 (12:00 to 1:00 pm EST)</a:t>
                      </a:r>
                    </a:p>
                  </a:txBody>
                  <a:tcPr>
                    <a:solidFill>
                      <a:srgbClr val="F4BD80"/>
                    </a:solidFill>
                  </a:tcPr>
                </a:tc>
              </a:tr>
            </a:tbl>
          </a:graphicData>
        </a:graphic>
      </p:graphicFrame>
      <p:graphicFrame>
        <p:nvGraphicFramePr>
          <p:cNvPr id="10" name="Table 9"/>
          <p:cNvGraphicFramePr>
            <a:graphicFrameLocks noGrp="1"/>
          </p:cNvGraphicFramePr>
          <p:nvPr>
            <p:extLst/>
          </p:nvPr>
        </p:nvGraphicFramePr>
        <p:xfrm>
          <a:off x="314325" y="3246120"/>
          <a:ext cx="8220076" cy="914400"/>
        </p:xfrm>
        <a:graphic>
          <a:graphicData uri="http://schemas.openxmlformats.org/drawingml/2006/table">
            <a:tbl>
              <a:tblPr bandRow="1">
                <a:tableStyleId>{5C22544A-7EE6-4342-B048-85BDC9FD1C3A}</a:tableStyleId>
              </a:tblPr>
              <a:tblGrid>
                <a:gridCol w="8220076"/>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Understanding Dedicated Short Range Communications (DSRC)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1/21/2016 (12:00 to 1:00 pm EST)</a:t>
                      </a:r>
                    </a:p>
                  </a:txBody>
                  <a:tcPr>
                    <a:solidFill>
                      <a:schemeClr val="bg1">
                        <a:lumMod val="85000"/>
                      </a:schemeClr>
                    </a:solidFill>
                  </a:tcPr>
                </a:tc>
              </a:tr>
            </a:tbl>
          </a:graphicData>
        </a:graphic>
      </p:graphicFrame>
    </p:spTree>
    <p:extLst>
      <p:ext uri="{BB962C8B-B14F-4D97-AF65-F5344CB8AC3E}">
        <p14:creationId xmlns:p14="http://schemas.microsoft.com/office/powerpoint/2010/main" val="132438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a:solidFill>
                <a:srgbClr val="FFFFFF"/>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57200" y="1722437"/>
            <a:ext cx="8229600" cy="4525963"/>
          </a:xfrm>
        </p:spPr>
        <p:txBody>
          <a:bodyPr/>
          <a:lstStyle/>
          <a:p>
            <a:pPr marL="173736" indent="0" algn="ctr">
              <a:buNone/>
            </a:pPr>
            <a:r>
              <a:rPr lang="en-US" sz="3200" b="1" dirty="0"/>
              <a:t>For More Information and Questions</a:t>
            </a:r>
          </a:p>
          <a:p>
            <a:pPr marL="173736" indent="0" algn="ctr">
              <a:buNone/>
            </a:pPr>
            <a:endParaRPr lang="en-US" sz="1200" b="1" dirty="0" smtClean="0">
              <a:solidFill>
                <a:srgbClr val="002060"/>
              </a:solidFill>
            </a:endParaRPr>
          </a:p>
          <a:p>
            <a:pPr marL="173736" indent="0" algn="ctr">
              <a:buNone/>
            </a:pPr>
            <a:r>
              <a:rPr lang="en-US" sz="2400" dirty="0"/>
              <a:t>Department of Transportation</a:t>
            </a:r>
          </a:p>
          <a:p>
            <a:pPr marL="173736" indent="0" algn="ctr">
              <a:buNone/>
            </a:pPr>
            <a:r>
              <a:rPr lang="en-US" sz="2400" dirty="0">
                <a:solidFill>
                  <a:srgbClr val="FF0000"/>
                </a:solidFill>
                <a:hlinkClick r:id="rId3"/>
              </a:rPr>
              <a:t>https://www.transportation.gov</a:t>
            </a:r>
            <a:r>
              <a:rPr lang="en-US" sz="2400" dirty="0" smtClean="0">
                <a:solidFill>
                  <a:srgbClr val="FF0000"/>
                </a:solidFill>
                <a:hlinkClick r:id="rId3"/>
              </a:rPr>
              <a:t>/</a:t>
            </a:r>
            <a:endParaRPr lang="en-US" sz="2400" dirty="0" smtClean="0">
              <a:solidFill>
                <a:srgbClr val="FF0000"/>
              </a:solidFill>
            </a:endParaRPr>
          </a:p>
          <a:p>
            <a:pPr marL="173736" indent="0" algn="ctr">
              <a:buNone/>
            </a:pPr>
            <a:endParaRPr lang="en-US" sz="2400" dirty="0"/>
          </a:p>
          <a:p>
            <a:pPr marL="173736" indent="0" algn="ctr">
              <a:buNone/>
            </a:pPr>
            <a:r>
              <a:rPr lang="en-US" sz="2400" dirty="0" smtClean="0"/>
              <a:t>Smart City Challenge</a:t>
            </a:r>
          </a:p>
          <a:p>
            <a:pPr marL="173736" indent="0" algn="ctr">
              <a:buNone/>
            </a:pPr>
            <a:r>
              <a:rPr lang="en-US" sz="2400" u="sng" dirty="0" smtClean="0">
                <a:hlinkClick r:id="rId4"/>
              </a:rPr>
              <a:t>www.transportation.gov/smartcity</a:t>
            </a:r>
            <a:endParaRPr lang="en-US" sz="2400" u="sng" dirty="0" smtClean="0"/>
          </a:p>
          <a:p>
            <a:endParaRPr lang="en-US" sz="2400" u="sng" dirty="0"/>
          </a:p>
          <a:p>
            <a:pPr marL="173736" indent="0" algn="ctr">
              <a:buNone/>
            </a:pPr>
            <a:r>
              <a:rPr lang="en-US" sz="2400" dirty="0" smtClean="0"/>
              <a:t>Questions? </a:t>
            </a:r>
          </a:p>
          <a:p>
            <a:pPr marL="173736" indent="0" algn="ctr">
              <a:buNone/>
            </a:pPr>
            <a:r>
              <a:rPr lang="en-US" sz="2400" u="sng" dirty="0" smtClean="0">
                <a:hlinkClick r:id="rId5"/>
              </a:rPr>
              <a:t>SmartCityChallenge@dot.gov</a:t>
            </a:r>
            <a:r>
              <a:rPr lang="en-US" sz="2400" dirty="0" smtClean="0"/>
              <a:t> </a:t>
            </a:r>
            <a:endParaRPr lang="en-US" sz="2400" dirty="0"/>
          </a:p>
        </p:txBody>
      </p:sp>
      <p:pic>
        <p:nvPicPr>
          <p:cNvPr id="7" name="Picture 6" descr="DOT-signature_white_cs3.png"/>
          <p:cNvPicPr>
            <a:picLocks noChangeAspect="1"/>
          </p:cNvPicPr>
          <p:nvPr/>
        </p:nvPicPr>
        <p:blipFill rotWithShape="1">
          <a:blip r:embed="rId6"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pPr>
              <a:buNone/>
            </a:pPr>
            <a:r>
              <a:rPr lang="en-US" sz="2800" b="1" dirty="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276424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sp>
        <p:nvSpPr>
          <p:cNvPr id="6" name="Content Placeholder 4"/>
          <p:cNvSpPr txBox="1">
            <a:spLocks/>
          </p:cNvSpPr>
          <p:nvPr/>
        </p:nvSpPr>
        <p:spPr bwMode="auto">
          <a:xfrm>
            <a:off x="457200" y="3352800"/>
            <a:ext cx="8229600" cy="30480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736" indent="0">
              <a:spcAft>
                <a:spcPts val="600"/>
              </a:spcAft>
              <a:buFont typeface="Wingdings" pitchFamily="2" charset="2"/>
              <a:buNone/>
            </a:pPr>
            <a:r>
              <a:rPr sz="2400" b="1" kern="0" dirty="0">
                <a:solidFill>
                  <a:srgbClr val="000000"/>
                </a:solidFill>
                <a:cs typeface="Times New Roman" panose="02020603050405020304" pitchFamily="18" charset="0"/>
              </a:rPr>
              <a:t>Phase 2 (Solicitation and Deadline TBD): </a:t>
            </a:r>
          </a:p>
          <a:p>
            <a:pPr marL="457200" indent="-284163">
              <a:spcAft>
                <a:spcPts val="600"/>
              </a:spcAft>
            </a:pPr>
            <a:r>
              <a:rPr sz="2000" kern="0" dirty="0">
                <a:solidFill>
                  <a:srgbClr val="000000"/>
                </a:solidFill>
                <a:cs typeface="Times New Roman" panose="02020603050405020304" pitchFamily="18" charset="0"/>
              </a:rPr>
              <a:t>Smart City Challenge Finalists </a:t>
            </a:r>
          </a:p>
          <a:p>
            <a:pPr marL="457200" indent="-284163">
              <a:spcAft>
                <a:spcPts val="600"/>
              </a:spcAft>
            </a:pPr>
            <a:r>
              <a:rPr sz="2000" kern="0" dirty="0">
                <a:solidFill>
                  <a:srgbClr val="000000"/>
                </a:solidFill>
                <a:cs typeface="Times New Roman" panose="02020603050405020304" pitchFamily="18" charset="0"/>
              </a:rPr>
              <a:t>Support implementation of their proposed demonstration </a:t>
            </a:r>
          </a:p>
          <a:p>
            <a:pPr marL="457200" indent="-284163">
              <a:spcAft>
                <a:spcPts val="600"/>
              </a:spcAft>
            </a:pPr>
            <a:r>
              <a:rPr sz="2000" kern="0" dirty="0">
                <a:solidFill>
                  <a:srgbClr val="000000"/>
                </a:solidFill>
                <a:cs typeface="Times New Roman" panose="02020603050405020304" pitchFamily="18" charset="0"/>
              </a:rPr>
              <a:t>$50 </a:t>
            </a:r>
            <a:r>
              <a:rPr sz="2000" kern="0" dirty="0" smtClean="0">
                <a:solidFill>
                  <a:srgbClr val="000000"/>
                </a:solidFill>
                <a:cs typeface="Times New Roman" panose="02020603050405020304" pitchFamily="18" charset="0"/>
              </a:rPr>
              <a:t>Million+</a:t>
            </a:r>
            <a:endParaRPr sz="2000" kern="0" dirty="0">
              <a:solidFill>
                <a:srgbClr val="000000"/>
              </a:solidFill>
              <a:cs typeface="Times New Roman" panose="02020603050405020304" pitchFamily="18" charset="0"/>
            </a:endParaRPr>
          </a:p>
          <a:p>
            <a:pPr lvl="1">
              <a:spcAft>
                <a:spcPts val="600"/>
              </a:spcAft>
            </a:pPr>
            <a:r>
              <a:rPr sz="1800" kern="0" dirty="0">
                <a:solidFill>
                  <a:srgbClr val="000000"/>
                </a:solidFill>
                <a:cs typeface="Times New Roman" panose="02020603050405020304" pitchFamily="18" charset="0"/>
              </a:rPr>
              <a:t>U.S. Department of Transportation: $40 Million</a:t>
            </a:r>
          </a:p>
          <a:p>
            <a:pPr lvl="1">
              <a:spcAft>
                <a:spcPts val="600"/>
              </a:spcAft>
            </a:pPr>
            <a:r>
              <a:rPr sz="1800" kern="0" dirty="0" smtClean="0">
                <a:solidFill>
                  <a:srgbClr val="000000"/>
                </a:solidFill>
                <a:cs typeface="Times New Roman" panose="02020603050405020304" pitchFamily="18" charset="0"/>
              </a:rPr>
              <a:t>Vulcan: </a:t>
            </a:r>
            <a:r>
              <a:rPr sz="1800" kern="0" dirty="0">
                <a:solidFill>
                  <a:srgbClr val="000000"/>
                </a:solidFill>
                <a:cs typeface="Times New Roman" panose="02020603050405020304" pitchFamily="18" charset="0"/>
              </a:rPr>
              <a:t>$10 </a:t>
            </a:r>
            <a:r>
              <a:rPr sz="1800" kern="0" dirty="0" smtClean="0">
                <a:solidFill>
                  <a:srgbClr val="000000"/>
                </a:solidFill>
                <a:cs typeface="Times New Roman" panose="02020603050405020304" pitchFamily="18" charset="0"/>
              </a:rPr>
              <a:t>Million</a:t>
            </a:r>
          </a:p>
          <a:p>
            <a:pPr lvl="1">
              <a:spcAft>
                <a:spcPts val="600"/>
              </a:spcAft>
            </a:pPr>
            <a:r>
              <a:rPr lang="en-US" sz="1800" kern="0" dirty="0" smtClean="0">
                <a:solidFill>
                  <a:srgbClr val="000000"/>
                </a:solidFill>
                <a:cs typeface="Times New Roman" panose="02020603050405020304" pitchFamily="18" charset="0"/>
              </a:rPr>
              <a:t>Mobileye: Installation of Mobileye’s Shield +</a:t>
            </a:r>
            <a:r>
              <a:rPr lang="en-US" sz="1800" kern="0" baseline="30000" dirty="0" smtClean="0">
                <a:solidFill>
                  <a:srgbClr val="000000"/>
                </a:solidFill>
                <a:cs typeface="Times New Roman" panose="02020603050405020304" pitchFamily="18" charset="0"/>
              </a:rPr>
              <a:t>TM</a:t>
            </a:r>
            <a:r>
              <a:rPr lang="en-US" sz="1800" kern="0" dirty="0" smtClean="0">
                <a:solidFill>
                  <a:srgbClr val="000000"/>
                </a:solidFill>
                <a:cs typeface="Times New Roman" panose="02020603050405020304" pitchFamily="18" charset="0"/>
              </a:rPr>
              <a:t> on every bus</a:t>
            </a:r>
            <a:endParaRPr sz="1800" kern="0" dirty="0">
              <a:solidFill>
                <a:srgbClr val="000000"/>
              </a:solidFill>
              <a:cs typeface="Times New Roman" panose="02020603050405020304" pitchFamily="18" charset="0"/>
            </a:endParaRPr>
          </a:p>
          <a:p>
            <a:pPr marL="384048" lvl="1" indent="0">
              <a:spcAft>
                <a:spcPts val="600"/>
              </a:spcAft>
              <a:buFont typeface="Arial Unicode MS" pitchFamily="34" charset="-128"/>
              <a:buNone/>
            </a:pPr>
            <a:endParaRPr kern="0" dirty="0">
              <a:solidFill>
                <a:srgbClr val="000000"/>
              </a:solidFill>
            </a:endParaRPr>
          </a:p>
        </p:txBody>
      </p:sp>
      <p:sp>
        <p:nvSpPr>
          <p:cNvPr id="3" name="Rectangle 2"/>
          <p:cNvSpPr/>
          <p:nvPr/>
        </p:nvSpPr>
        <p:spPr>
          <a:xfrm>
            <a:off x="457200" y="1498600"/>
            <a:ext cx="8229600" cy="1800493"/>
          </a:xfrm>
          <a:prstGeom prst="rect">
            <a:avLst/>
          </a:prstGeom>
          <a:solidFill>
            <a:schemeClr val="bg1">
              <a:lumMod val="95000"/>
            </a:schemeClr>
          </a:solidFill>
        </p:spPr>
        <p:txBody>
          <a:bodyPr wrap="square">
            <a:spAutoFit/>
          </a:bodyPr>
          <a:lstStyle/>
          <a:p>
            <a:pPr marL="173736">
              <a:spcAft>
                <a:spcPts val="600"/>
              </a:spcAft>
              <a:buFont typeface="Wingdings" pitchFamily="2" charset="2"/>
              <a:buNone/>
            </a:pPr>
            <a:r>
              <a:rPr lang="en-US" sz="2400" b="1" kern="0" dirty="0">
                <a:solidFill>
                  <a:srgbClr val="000000"/>
                </a:solidFill>
                <a:cs typeface="Times New Roman" panose="02020603050405020304" pitchFamily="18" charset="0"/>
              </a:rPr>
              <a:t>Phase 1 (Deadline February </a:t>
            </a:r>
            <a:r>
              <a:rPr lang="en-US" sz="2400" b="1" kern="0" dirty="0" smtClean="0">
                <a:solidFill>
                  <a:srgbClr val="000000"/>
                </a:solidFill>
                <a:cs typeface="Times New Roman" panose="02020603050405020304" pitchFamily="18" charset="0"/>
              </a:rPr>
              <a:t>4, 2016):</a:t>
            </a:r>
          </a:p>
          <a:p>
            <a:pPr marL="516636" indent="-342900">
              <a:spcAft>
                <a:spcPts val="600"/>
              </a:spcAft>
              <a:buFont typeface="Wingdings" panose="05000000000000000000" pitchFamily="2" charset="2"/>
              <a:buChar char="§"/>
            </a:pPr>
            <a:r>
              <a:rPr lang="en-US" sz="2000" kern="0" dirty="0" smtClean="0">
                <a:solidFill>
                  <a:srgbClr val="000000"/>
                </a:solidFill>
                <a:cs typeface="Times New Roman" panose="02020603050405020304" pitchFamily="18" charset="0"/>
              </a:rPr>
              <a:t>Support </a:t>
            </a:r>
            <a:r>
              <a:rPr lang="en-US" sz="2000" kern="0" dirty="0">
                <a:solidFill>
                  <a:srgbClr val="000000"/>
                </a:solidFill>
                <a:cs typeface="Times New Roman" panose="02020603050405020304" pitchFamily="18" charset="0"/>
              </a:rPr>
              <a:t>concept development and planning </a:t>
            </a:r>
            <a:r>
              <a:rPr lang="en-US" sz="2000" kern="0" dirty="0" smtClean="0">
                <a:solidFill>
                  <a:srgbClr val="000000"/>
                </a:solidFill>
                <a:cs typeface="Times New Roman" panose="02020603050405020304" pitchFamily="18" charset="0"/>
              </a:rPr>
              <a:t>activities</a:t>
            </a:r>
          </a:p>
          <a:p>
            <a:pPr marL="516636" indent="-342900">
              <a:spcAft>
                <a:spcPts val="600"/>
              </a:spcAft>
              <a:buFont typeface="Wingdings" panose="05000000000000000000" pitchFamily="2" charset="2"/>
              <a:buChar char="§"/>
            </a:pPr>
            <a:r>
              <a:rPr lang="en-US" sz="2000" kern="0" dirty="0" smtClean="0">
                <a:solidFill>
                  <a:srgbClr val="000000"/>
                </a:solidFill>
                <a:cs typeface="Times New Roman" panose="02020603050405020304" pitchFamily="18" charset="0"/>
              </a:rPr>
              <a:t>Estimated </a:t>
            </a:r>
            <a:r>
              <a:rPr lang="en-US" sz="2000" kern="0" dirty="0">
                <a:solidFill>
                  <a:srgbClr val="000000"/>
                </a:solidFill>
                <a:cs typeface="Times New Roman" panose="02020603050405020304" pitchFamily="18" charset="0"/>
              </a:rPr>
              <a:t>five Smart City Challenge Finalists  </a:t>
            </a:r>
            <a:endParaRPr lang="en-US" sz="2000" kern="0" dirty="0" smtClean="0">
              <a:solidFill>
                <a:srgbClr val="000000"/>
              </a:solidFill>
              <a:cs typeface="Times New Roman" panose="02020603050405020304" pitchFamily="18" charset="0"/>
            </a:endParaRPr>
          </a:p>
          <a:p>
            <a:pPr marL="516636" indent="-342900">
              <a:spcAft>
                <a:spcPts val="600"/>
              </a:spcAft>
              <a:buFont typeface="Wingdings" panose="05000000000000000000" pitchFamily="2" charset="2"/>
              <a:buChar char="§"/>
            </a:pPr>
            <a:r>
              <a:rPr lang="en-US" sz="2000" kern="0" dirty="0" smtClean="0">
                <a:solidFill>
                  <a:srgbClr val="000000"/>
                </a:solidFill>
                <a:cs typeface="Times New Roman" panose="02020603050405020304" pitchFamily="18" charset="0"/>
              </a:rPr>
              <a:t>$</a:t>
            </a:r>
            <a:r>
              <a:rPr lang="en-US" sz="2000" kern="0" dirty="0">
                <a:solidFill>
                  <a:srgbClr val="000000"/>
                </a:solidFill>
                <a:cs typeface="Times New Roman" panose="02020603050405020304" pitchFamily="18" charset="0"/>
              </a:rPr>
              <a:t>100K </a:t>
            </a:r>
            <a:r>
              <a:rPr lang="en-US" sz="2000" kern="0" dirty="0" smtClean="0">
                <a:solidFill>
                  <a:srgbClr val="000000"/>
                </a:solidFill>
                <a:cs typeface="Times New Roman" panose="02020603050405020304" pitchFamily="18" charset="0"/>
              </a:rPr>
              <a:t>each</a:t>
            </a:r>
          </a:p>
        </p:txBody>
      </p:sp>
      <p:pic>
        <p:nvPicPr>
          <p:cNvPr id="7" name="Picture 6"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pPr>
              <a:buNone/>
            </a:pPr>
            <a:r>
              <a:rPr lang="en-US" sz="2800" b="1" dirty="0" smtClean="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215528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74725"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pic>
        <p:nvPicPr>
          <p:cNvPr id="6" name="Picture 5" descr="DOT-signature_white_cs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914400" y="381000"/>
            <a:ext cx="8229600"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p:txBody>
      </p:sp>
      <p:graphicFrame>
        <p:nvGraphicFramePr>
          <p:cNvPr id="9" name="Table 8"/>
          <p:cNvGraphicFramePr>
            <a:graphicFrameLocks noGrp="1"/>
          </p:cNvGraphicFramePr>
          <p:nvPr>
            <p:extLst>
              <p:ext uri="{D42A27DB-BD31-4B8C-83A1-F6EECF244321}">
                <p14:modId xmlns:p14="http://schemas.microsoft.com/office/powerpoint/2010/main" val="1331683701"/>
              </p:ext>
            </p:extLst>
          </p:nvPr>
        </p:nvGraphicFramePr>
        <p:xfrm>
          <a:off x="457200" y="1600199"/>
          <a:ext cx="8229600" cy="4267201"/>
        </p:xfrm>
        <a:graphic>
          <a:graphicData uri="http://schemas.openxmlformats.org/drawingml/2006/table">
            <a:tbl>
              <a:tblPr firstRow="1" firstCol="1" bandRow="1"/>
              <a:tblGrid>
                <a:gridCol w="2035277"/>
                <a:gridCol w="6194323"/>
              </a:tblGrid>
              <a:tr h="457201">
                <a:tc>
                  <a:txBody>
                    <a:bodyPr/>
                    <a:lstStyle/>
                    <a:p>
                      <a:pPr marL="0" marR="0" algn="ctr">
                        <a:lnSpc>
                          <a:spcPct val="115000"/>
                        </a:lnSpc>
                        <a:spcBef>
                          <a:spcPts val="0"/>
                        </a:spcBef>
                        <a:spcAft>
                          <a:spcPts val="1200"/>
                        </a:spcAft>
                      </a:pPr>
                      <a:r>
                        <a:rPr lang="en-US" sz="2000" b="1" dirty="0">
                          <a:solidFill>
                            <a:schemeClr val="bg1"/>
                          </a:solidFill>
                          <a:effectLst/>
                          <a:latin typeface="Arial"/>
                          <a:ea typeface="Times New Roman"/>
                          <a:cs typeface="Times New Roman"/>
                        </a:rPr>
                        <a:t>Estimated Date</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marL="0" marR="0" algn="ctr">
                        <a:lnSpc>
                          <a:spcPct val="115000"/>
                        </a:lnSpc>
                        <a:spcBef>
                          <a:spcPts val="0"/>
                        </a:spcBef>
                        <a:spcAft>
                          <a:spcPts val="1200"/>
                        </a:spcAft>
                      </a:pPr>
                      <a:r>
                        <a:rPr lang="en-US" sz="2000" b="1" dirty="0">
                          <a:solidFill>
                            <a:schemeClr val="bg1"/>
                          </a:solidFill>
                          <a:effectLst/>
                          <a:latin typeface="Arial"/>
                          <a:ea typeface="Times New Roman"/>
                          <a:cs typeface="Times New Roman"/>
                        </a:rPr>
                        <a:t>Action</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r>
              <a:tr h="5334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February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Applications Due </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r>
              <a:tr h="5334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March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Selected Smart City Challenge Finalists Announced</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334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March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Awards Issued to Smart City Challenge Finalists </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r>
              <a:tr h="8382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March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The USDOT Solicits Applications from Finalists for Smart City Challenge Implementation </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334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May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Applications Due from Finalists</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r>
              <a:tr h="838200">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June 2016</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a:lnSpc>
                          <a:spcPct val="115000"/>
                        </a:lnSpc>
                        <a:spcBef>
                          <a:spcPts val="0"/>
                        </a:spcBef>
                        <a:spcAft>
                          <a:spcPts val="1200"/>
                        </a:spcAft>
                      </a:pPr>
                      <a:r>
                        <a:rPr lang="en-US" sz="2000" dirty="0">
                          <a:solidFill>
                            <a:srgbClr val="000000"/>
                          </a:solidFill>
                          <a:effectLst/>
                          <a:latin typeface="Arial"/>
                          <a:ea typeface="Times New Roman"/>
                          <a:cs typeface="Times New Roman"/>
                        </a:rPr>
                        <a:t>Selected Smart City Challenge Implementation Awardee Announced</a:t>
                      </a:r>
                      <a:endParaRPr lang="en-US" sz="2000" dirty="0">
                        <a:effectLst/>
                        <a:latin typeface="Calibri"/>
                        <a:ea typeface="Calibri"/>
                        <a:cs typeface="Times New Roman"/>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204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Advanced Technologies and Smart Cities</a:t>
            </a:r>
            <a:endParaRPr lang="en-US" sz="28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1462" y="2649442"/>
            <a:ext cx="1169738" cy="1152883"/>
          </a:xfrm>
          <a:prstGeom prst="rect">
            <a:avLst/>
          </a:prstGeom>
          <a:solidFill>
            <a:srgbClr val="E6E6E6"/>
          </a:solidFill>
          <a:ln>
            <a:solidFill>
              <a:srgbClr val="FFFFFF"/>
            </a:solidFill>
          </a:ln>
          <a:effec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9539" y="2651201"/>
            <a:ext cx="1511485" cy="1136052"/>
          </a:xfrm>
          <a:prstGeom prst="rect">
            <a:avLst/>
          </a:prstGeom>
          <a:solidFill>
            <a:srgbClr val="E6E6E6"/>
          </a:solidFill>
          <a:ln>
            <a:solidFill>
              <a:srgbClr val="FFFFFF"/>
            </a:solidFill>
          </a:ln>
          <a:effectLst/>
          <a:extLst/>
        </p:spPr>
      </p:pic>
      <p:sp>
        <p:nvSpPr>
          <p:cNvPr id="9" name="Right Arrow 8"/>
          <p:cNvSpPr/>
          <p:nvPr/>
        </p:nvSpPr>
        <p:spPr bwMode="auto">
          <a:xfrm>
            <a:off x="5921160" y="3349173"/>
            <a:ext cx="708240" cy="1930239"/>
          </a:xfrm>
          <a:prstGeom prst="right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0" name="TextBox 9"/>
          <p:cNvSpPr txBox="1"/>
          <p:nvPr/>
        </p:nvSpPr>
        <p:spPr bwMode="auto">
          <a:xfrm>
            <a:off x="2862856" y="6245423"/>
            <a:ext cx="2928343" cy="307777"/>
          </a:xfrm>
          <a:prstGeom prst="rect">
            <a:avLst/>
          </a:prstGeom>
          <a:noFill/>
          <a:ln w="9525">
            <a:noFill/>
            <a:miter lim="800000"/>
            <a:headEnd/>
            <a:tailEnd/>
          </a:ln>
          <a:effectLst/>
        </p:spPr>
        <p:txBody>
          <a:bodyPr wrap="square" rtlCol="0">
            <a:spAutoFit/>
          </a:bodyPr>
          <a:lstStyle/>
          <a:p>
            <a:pPr algn="ctr"/>
            <a:r>
              <a:rPr lang="en-US" sz="1400" b="1" dirty="0" smtClean="0">
                <a:solidFill>
                  <a:srgbClr val="000000"/>
                </a:solidFill>
              </a:rPr>
              <a:t>Smart Cities</a:t>
            </a:r>
            <a:endParaRPr lang="en-US" sz="1400" b="1" dirty="0">
              <a:solidFill>
                <a:srgbClr val="000000"/>
              </a:solidFill>
            </a:endParaRPr>
          </a:p>
        </p:txBody>
      </p:sp>
      <p:sp>
        <p:nvSpPr>
          <p:cNvPr id="11" name="TextBox 10"/>
          <p:cNvSpPr txBox="1"/>
          <p:nvPr/>
        </p:nvSpPr>
        <p:spPr bwMode="auto">
          <a:xfrm>
            <a:off x="2879539" y="3787386"/>
            <a:ext cx="2921964" cy="307777"/>
          </a:xfrm>
          <a:prstGeom prst="rect">
            <a:avLst/>
          </a:prstGeom>
          <a:noFill/>
          <a:ln w="9525">
            <a:noFill/>
            <a:miter lim="800000"/>
            <a:headEnd/>
            <a:tailEnd/>
          </a:ln>
          <a:effectLst/>
        </p:spPr>
        <p:txBody>
          <a:bodyPr wrap="square" rtlCol="0">
            <a:spAutoFit/>
          </a:bodyPr>
          <a:lstStyle/>
          <a:p>
            <a:r>
              <a:rPr lang="en-US" sz="1400" b="1" dirty="0" smtClean="0">
                <a:solidFill>
                  <a:srgbClr val="000000"/>
                </a:solidFill>
              </a:rPr>
              <a:t>Connected-Automated Vehicles</a:t>
            </a:r>
            <a:endParaRPr lang="en-US" sz="1400" b="1" dirty="0">
              <a:solidFill>
                <a:srgbClr val="000000"/>
              </a:solidFill>
            </a:endParaRPr>
          </a:p>
        </p:txBody>
      </p:sp>
      <p:sp>
        <p:nvSpPr>
          <p:cNvPr id="12" name="TextBox 11"/>
          <p:cNvSpPr txBox="1"/>
          <p:nvPr/>
        </p:nvSpPr>
        <p:spPr bwMode="auto">
          <a:xfrm>
            <a:off x="6749057" y="2742724"/>
            <a:ext cx="2220103" cy="3416320"/>
          </a:xfrm>
          <a:prstGeom prst="rect">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spcAft>
                <a:spcPts val="600"/>
              </a:spcAft>
            </a:pPr>
            <a:r>
              <a:rPr lang="en-US" b="1" dirty="0" smtClean="0">
                <a:solidFill>
                  <a:srgbClr val="FFFFFF"/>
                </a:solidFill>
              </a:rPr>
              <a:t>Benefits</a:t>
            </a:r>
            <a:endParaRPr lang="en-US" sz="1400" b="1" dirty="0" smtClean="0">
              <a:solidFill>
                <a:srgbClr val="FFFFFF"/>
              </a:solidFill>
            </a:endParaRPr>
          </a:p>
          <a:p>
            <a:pPr marL="233363" indent="-233363">
              <a:spcAft>
                <a:spcPts val="600"/>
              </a:spcAft>
              <a:buFont typeface="Arial" panose="020B0604020202020204" pitchFamily="34" charset="0"/>
              <a:buChar char="•"/>
            </a:pPr>
            <a:r>
              <a:rPr lang="en-US" sz="1400" dirty="0" smtClean="0">
                <a:solidFill>
                  <a:srgbClr val="FFFFFF"/>
                </a:solidFill>
              </a:rPr>
              <a:t>Order of magnitude safety improvements</a:t>
            </a:r>
          </a:p>
          <a:p>
            <a:pPr marL="233363" indent="-233363">
              <a:spcAft>
                <a:spcPts val="600"/>
              </a:spcAft>
              <a:buFont typeface="Arial" panose="020B0604020202020204" pitchFamily="34" charset="0"/>
              <a:buChar char="•"/>
            </a:pPr>
            <a:r>
              <a:rPr lang="en-US" sz="1400" dirty="0" smtClean="0">
                <a:solidFill>
                  <a:srgbClr val="FFFFFF"/>
                </a:solidFill>
              </a:rPr>
              <a:t>Reduced congestion</a:t>
            </a:r>
          </a:p>
          <a:p>
            <a:pPr marL="233363" indent="-233363">
              <a:spcAft>
                <a:spcPts val="600"/>
              </a:spcAft>
              <a:buFont typeface="Arial" panose="020B0604020202020204" pitchFamily="34" charset="0"/>
              <a:buChar char="•"/>
            </a:pPr>
            <a:r>
              <a:rPr lang="en-US" sz="1400" dirty="0" smtClean="0">
                <a:solidFill>
                  <a:srgbClr val="FFFFFF"/>
                </a:solidFill>
              </a:rPr>
              <a:t>Reduced emissions and use of fossil fuels</a:t>
            </a:r>
          </a:p>
          <a:p>
            <a:pPr marL="233363" indent="-233363">
              <a:spcAft>
                <a:spcPts val="600"/>
              </a:spcAft>
              <a:buFont typeface="Arial" panose="020B0604020202020204" pitchFamily="34" charset="0"/>
              <a:buChar char="•"/>
            </a:pPr>
            <a:r>
              <a:rPr lang="en-US" sz="1400" dirty="0" smtClean="0">
                <a:solidFill>
                  <a:srgbClr val="FFFFFF"/>
                </a:solidFill>
              </a:rPr>
              <a:t>Improved access to jobs and services</a:t>
            </a:r>
          </a:p>
          <a:p>
            <a:pPr marL="233363" indent="-233363">
              <a:spcAft>
                <a:spcPts val="600"/>
              </a:spcAft>
              <a:buFont typeface="Arial" panose="020B0604020202020204" pitchFamily="34" charset="0"/>
              <a:buChar char="•"/>
            </a:pPr>
            <a:r>
              <a:rPr lang="en-US" sz="1400" dirty="0" smtClean="0">
                <a:solidFill>
                  <a:srgbClr val="FFFFFF"/>
                </a:solidFill>
              </a:rPr>
              <a:t>Reduced transportation costs for gov’t and users</a:t>
            </a:r>
          </a:p>
          <a:p>
            <a:pPr marL="233363" indent="-233363">
              <a:spcAft>
                <a:spcPts val="600"/>
              </a:spcAft>
              <a:buFont typeface="Arial" panose="020B0604020202020204" pitchFamily="34" charset="0"/>
              <a:buChar char="•"/>
            </a:pPr>
            <a:r>
              <a:rPr lang="en-US" sz="1400" dirty="0" smtClean="0">
                <a:solidFill>
                  <a:srgbClr val="FFFFFF"/>
                </a:solidFill>
              </a:rPr>
              <a:t>Improved accessibility and mobility</a:t>
            </a:r>
            <a:endParaRPr lang="en-US" sz="1400" dirty="0">
              <a:solidFill>
                <a:srgbClr val="FFFFFF"/>
              </a:solidFill>
            </a:endParaRPr>
          </a:p>
        </p:txBody>
      </p:sp>
      <p:sp>
        <p:nvSpPr>
          <p:cNvPr id="14" name="Rectangle 13"/>
          <p:cNvSpPr/>
          <p:nvPr/>
        </p:nvSpPr>
        <p:spPr bwMode="auto">
          <a:xfrm>
            <a:off x="111599" y="2637421"/>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Connected Vehicles</a:t>
            </a:r>
          </a:p>
        </p:txBody>
      </p:sp>
      <p:sp>
        <p:nvSpPr>
          <p:cNvPr id="15" name="Rectangle 14"/>
          <p:cNvSpPr/>
          <p:nvPr/>
        </p:nvSpPr>
        <p:spPr bwMode="auto">
          <a:xfrm>
            <a:off x="101558" y="3273507"/>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1600" b="1" dirty="0" smtClean="0">
                <a:solidFill>
                  <a:srgbClr val="FFFFFF"/>
                </a:solidFill>
                <a:effectLst>
                  <a:outerShdw blurRad="38100" dist="38100" dir="2700000" algn="tl">
                    <a:srgbClr val="000000">
                      <a:alpha val="43137"/>
                    </a:srgbClr>
                  </a:outerShdw>
                </a:effectLst>
              </a:rPr>
              <a:t>Vehicle Automation</a:t>
            </a:r>
          </a:p>
        </p:txBody>
      </p:sp>
      <p:sp>
        <p:nvSpPr>
          <p:cNvPr id="16" name="Rectangle 15"/>
          <p:cNvSpPr/>
          <p:nvPr/>
        </p:nvSpPr>
        <p:spPr bwMode="auto">
          <a:xfrm>
            <a:off x="111010" y="396141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Internet of Things</a:t>
            </a:r>
          </a:p>
        </p:txBody>
      </p:sp>
      <p:sp>
        <p:nvSpPr>
          <p:cNvPr id="17" name="Rectangle 16"/>
          <p:cNvSpPr/>
          <p:nvPr/>
        </p:nvSpPr>
        <p:spPr bwMode="auto">
          <a:xfrm>
            <a:off x="111599" y="456764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Machine Learning</a:t>
            </a:r>
          </a:p>
        </p:txBody>
      </p:sp>
      <p:sp>
        <p:nvSpPr>
          <p:cNvPr id="18" name="Rectangle 17"/>
          <p:cNvSpPr/>
          <p:nvPr/>
        </p:nvSpPr>
        <p:spPr bwMode="auto">
          <a:xfrm>
            <a:off x="111599" y="5178834"/>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Big Data</a:t>
            </a:r>
          </a:p>
        </p:txBody>
      </p:sp>
      <p:sp>
        <p:nvSpPr>
          <p:cNvPr id="19" name="Rectangle 18"/>
          <p:cNvSpPr/>
          <p:nvPr/>
        </p:nvSpPr>
        <p:spPr bwMode="auto">
          <a:xfrm>
            <a:off x="111599" y="5789782"/>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smtClean="0">
                <a:solidFill>
                  <a:srgbClr val="FFFFFF"/>
                </a:solidFill>
                <a:effectLst>
                  <a:outerShdw blurRad="38100" dist="38100" dir="2700000" algn="tl">
                    <a:srgbClr val="000000">
                      <a:alpha val="43137"/>
                    </a:srgbClr>
                  </a:outerShdw>
                </a:effectLst>
              </a:rPr>
              <a:t>Mobility on Demand</a:t>
            </a:r>
            <a:endParaRPr lang="en-US" sz="1600" b="1" dirty="0">
              <a:solidFill>
                <a:srgbClr val="FFFFFF"/>
              </a:solidFill>
              <a:effectLst>
                <a:outerShdw blurRad="38100" dist="38100" dir="2700000" algn="tl">
                  <a:srgbClr val="000000">
                    <a:alpha val="43137"/>
                  </a:srgbClr>
                </a:outerShdw>
              </a:effectLst>
            </a:endParaRPr>
          </a:p>
        </p:txBody>
      </p:sp>
      <p:sp>
        <p:nvSpPr>
          <p:cNvPr id="20" name="Right Brace 19"/>
          <p:cNvSpPr/>
          <p:nvPr/>
        </p:nvSpPr>
        <p:spPr bwMode="auto">
          <a:xfrm>
            <a:off x="2307478" y="3961410"/>
            <a:ext cx="435721" cy="2324040"/>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600" dirty="0" smtClean="0">
              <a:solidFill>
                <a:srgbClr val="6185A2"/>
              </a:solidFill>
            </a:endParaRPr>
          </a:p>
        </p:txBody>
      </p:sp>
      <p:sp>
        <p:nvSpPr>
          <p:cNvPr id="21" name="Right Brace 20"/>
          <p:cNvSpPr/>
          <p:nvPr/>
        </p:nvSpPr>
        <p:spPr bwMode="auto">
          <a:xfrm>
            <a:off x="2306517" y="2647392"/>
            <a:ext cx="435721" cy="1154933"/>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600" dirty="0" smtClean="0">
              <a:solidFill>
                <a:srgbClr val="6185A2"/>
              </a:solidFill>
            </a:endParaRPr>
          </a:p>
        </p:txBody>
      </p:sp>
      <p:sp>
        <p:nvSpPr>
          <p:cNvPr id="22" name="Down Arrow 21"/>
          <p:cNvSpPr/>
          <p:nvPr/>
        </p:nvSpPr>
        <p:spPr bwMode="auto">
          <a:xfrm>
            <a:off x="3962400" y="4109142"/>
            <a:ext cx="716822" cy="234258"/>
          </a:xfrm>
          <a:prstGeom prst="down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23" name="Rectangle 22"/>
          <p:cNvSpPr/>
          <p:nvPr/>
        </p:nvSpPr>
        <p:spPr>
          <a:xfrm>
            <a:off x="0" y="1217330"/>
            <a:ext cx="9144000" cy="1200329"/>
          </a:xfrm>
          <a:prstGeom prst="rect">
            <a:avLst/>
          </a:prstGeom>
          <a:solidFill>
            <a:srgbClr val="EC881B"/>
          </a:solid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288925" indent="-288925" algn="ctr"/>
            <a:r>
              <a:rPr lang="en-US" sz="2400" b="1" dirty="0" smtClean="0">
                <a:solidFill>
                  <a:srgbClr val="FFFFFF"/>
                </a:solidFill>
                <a:effectLst>
                  <a:outerShdw blurRad="38100" dist="38100" dir="2700000" algn="tl">
                    <a:srgbClr val="000000">
                      <a:alpha val="43137"/>
                    </a:srgbClr>
                  </a:outerShdw>
                </a:effectLst>
              </a:rPr>
              <a:t>Technology </a:t>
            </a:r>
            <a:r>
              <a:rPr lang="en-US" sz="2400" b="1" dirty="0">
                <a:solidFill>
                  <a:srgbClr val="FFFFFF"/>
                </a:solidFill>
                <a:effectLst>
                  <a:outerShdw blurRad="38100" dist="38100" dir="2700000" algn="tl">
                    <a:srgbClr val="000000">
                      <a:alpha val="43137"/>
                    </a:srgbClr>
                  </a:outerShdw>
                </a:effectLst>
              </a:rPr>
              <a:t>convergence will revolutionize transportation, dramatically improving safety and mobility while </a:t>
            </a:r>
            <a:endParaRPr lang="en-US" sz="2400" b="1" dirty="0" smtClean="0">
              <a:solidFill>
                <a:srgbClr val="FFFFFF"/>
              </a:solidFill>
              <a:effectLst>
                <a:outerShdw blurRad="38100" dist="38100" dir="2700000" algn="tl">
                  <a:srgbClr val="000000">
                    <a:alpha val="43137"/>
                  </a:srgbClr>
                </a:outerShdw>
              </a:effectLst>
            </a:endParaRPr>
          </a:p>
          <a:p>
            <a:pPr marL="288925" indent="-288925" algn="ctr"/>
            <a:r>
              <a:rPr lang="en-US" sz="2400" b="1" dirty="0" smtClean="0">
                <a:solidFill>
                  <a:srgbClr val="FFFFFF"/>
                </a:solidFill>
                <a:effectLst>
                  <a:outerShdw blurRad="38100" dist="38100" dir="2700000" algn="tl">
                    <a:srgbClr val="000000">
                      <a:alpha val="43137"/>
                    </a:srgbClr>
                  </a:outerShdw>
                </a:effectLst>
              </a:rPr>
              <a:t>reducing costs </a:t>
            </a:r>
            <a:r>
              <a:rPr lang="en-US" sz="2400" b="1" dirty="0">
                <a:solidFill>
                  <a:srgbClr val="FFFFFF"/>
                </a:solidFill>
                <a:effectLst>
                  <a:outerShdw blurRad="38100" dist="38100" dir="2700000" algn="tl">
                    <a:srgbClr val="000000">
                      <a:alpha val="43137"/>
                    </a:srgbClr>
                  </a:outerShdw>
                </a:effectLst>
              </a:rPr>
              <a:t>and environmental </a:t>
            </a:r>
            <a:r>
              <a:rPr lang="en-US" sz="2400" b="1" dirty="0" smtClean="0">
                <a:solidFill>
                  <a:srgbClr val="FFFFFF"/>
                </a:solidFill>
                <a:effectLst>
                  <a:outerShdw blurRad="38100" dist="38100" dir="2700000" algn="tl">
                    <a:srgbClr val="000000">
                      <a:alpha val="43137"/>
                    </a:srgbClr>
                  </a:outerShdw>
                </a:effectLst>
              </a:rPr>
              <a:t>impacts</a:t>
            </a:r>
            <a:endParaRPr lang="en-US" sz="2400" b="1" dirty="0">
              <a:solidFill>
                <a:srgbClr val="FFFFFF"/>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9539" y="4443511"/>
            <a:ext cx="2911660" cy="1801912"/>
          </a:xfrm>
          <a:prstGeom prst="rect">
            <a:avLst/>
          </a:prstGeom>
        </p:spPr>
      </p:pic>
    </p:spTree>
    <p:extLst>
      <p:ext uri="{BB962C8B-B14F-4D97-AF65-F5344CB8AC3E}">
        <p14:creationId xmlns:p14="http://schemas.microsoft.com/office/powerpoint/2010/main" val="191599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USDOT’s Vision for a </a:t>
            </a:r>
            <a:r>
              <a:rPr lang="en-US" sz="2800" dirty="0" smtClean="0"/>
              <a:t>Smart </a:t>
            </a:r>
            <a:r>
              <a:rPr lang="en-US" sz="2800" dirty="0"/>
              <a:t>City</a:t>
            </a:r>
          </a:p>
        </p:txBody>
      </p:sp>
      <p:sp>
        <p:nvSpPr>
          <p:cNvPr id="3" name="Content Placeholder 2"/>
          <p:cNvSpPr>
            <a:spLocks noGrp="1"/>
          </p:cNvSpPr>
          <p:nvPr>
            <p:ph idx="1"/>
          </p:nvPr>
        </p:nvSpPr>
        <p:spPr/>
        <p:txBody>
          <a:bodyPr/>
          <a:lstStyle/>
          <a:p>
            <a:pPr>
              <a:spcAft>
                <a:spcPts val="1200"/>
              </a:spcAft>
            </a:pPr>
            <a:r>
              <a:rPr lang="en-US" sz="2000" dirty="0"/>
              <a:t>The USDOT recognizes that each city has unique attributes, and each city’s proposed demonstration will be tailored to their vision and goals.</a:t>
            </a:r>
          </a:p>
          <a:p>
            <a:pPr>
              <a:spcAft>
                <a:spcPts val="1200"/>
              </a:spcAft>
            </a:pPr>
            <a:r>
              <a:rPr lang="en-US" sz="2000" dirty="0"/>
              <a:t>The USDOT’s vision for a </a:t>
            </a:r>
            <a:r>
              <a:rPr lang="en-US" sz="2000" dirty="0" smtClean="0"/>
              <a:t>Smart </a:t>
            </a:r>
            <a:r>
              <a:rPr lang="en-US" sz="2000" dirty="0"/>
              <a:t>City Challenge is “to identify an urbanized area where advanced technologies are integrated into the aspects of a city and play a critical role in helping cities and their citizens address challenges in safety, mobility, sustainability, economic vitality, and address climate change.”</a:t>
            </a:r>
          </a:p>
          <a:p>
            <a:pPr>
              <a:spcAft>
                <a:spcPts val="1200"/>
              </a:spcAft>
            </a:pPr>
            <a:r>
              <a:rPr lang="en-US" sz="2000" dirty="0"/>
              <a:t>To assist cities, the USDOT identified twelve (12) vision elements that are intended to provide a framework for Applicants to consider in the development of a city’s proposed demonstration without making each item a requirement for award. </a:t>
            </a:r>
          </a:p>
        </p:txBody>
      </p:sp>
    </p:spTree>
    <p:extLst>
      <p:ext uri="{BB962C8B-B14F-4D97-AF65-F5344CB8AC3E}">
        <p14:creationId xmlns:p14="http://schemas.microsoft.com/office/powerpoint/2010/main" val="1795392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72200" y="6252410"/>
            <a:ext cx="2743200" cy="568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4" name="Rounded Rectangle 3"/>
          <p:cNvSpPr/>
          <p:nvPr/>
        </p:nvSpPr>
        <p:spPr bwMode="auto">
          <a:xfrm>
            <a:off x="0" y="0"/>
            <a:ext cx="9144000" cy="1011047"/>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r>
              <a:rPr lang="en-US" sz="2800" b="1" dirty="0">
                <a:solidFill>
                  <a:srgbClr val="FFFFFF"/>
                </a:solidFill>
                <a:effectLst>
                  <a:outerShdw blurRad="38100" dist="38100" dir="2700000" algn="tl">
                    <a:srgbClr val="000000">
                      <a:alpha val="43137"/>
                    </a:srgbClr>
                  </a:outerShdw>
                </a:effectLst>
              </a:rPr>
              <a:t>Beyond Traffic: </a:t>
            </a:r>
            <a:r>
              <a:rPr lang="en-US" sz="2800" b="1" dirty="0" smtClean="0">
                <a:solidFill>
                  <a:srgbClr val="FFFFFF"/>
                </a:solidFill>
                <a:effectLst>
                  <a:outerShdw blurRad="38100" dist="38100" dir="2700000" algn="tl">
                    <a:srgbClr val="000000">
                      <a:alpha val="43137"/>
                    </a:srgbClr>
                  </a:outerShdw>
                </a:effectLst>
              </a:rPr>
              <a:t>The Smart </a:t>
            </a:r>
            <a:r>
              <a:rPr lang="en-US" sz="2800" b="1" dirty="0">
                <a:solidFill>
                  <a:srgbClr val="FFFFFF"/>
                </a:solidFill>
                <a:effectLst>
                  <a:outerShdw blurRad="38100" dist="38100" dir="2700000" algn="tl">
                    <a:srgbClr val="000000">
                      <a:alpha val="43137"/>
                    </a:srgbClr>
                  </a:outerShdw>
                </a:effectLst>
              </a:rPr>
              <a:t>City </a:t>
            </a:r>
            <a:r>
              <a:rPr lang="en-US" sz="2800" b="1" dirty="0" smtClean="0">
                <a:solidFill>
                  <a:srgbClr val="FFFFFF"/>
                </a:solidFill>
                <a:effectLst>
                  <a:outerShdw blurRad="38100" dist="38100" dir="2700000" algn="tl">
                    <a:srgbClr val="000000">
                      <a:alpha val="43137"/>
                    </a:srgbClr>
                  </a:outerShdw>
                </a:effectLst>
              </a:rPr>
              <a:t>Challenge</a:t>
            </a:r>
          </a:p>
        </p:txBody>
      </p:sp>
      <p:sp>
        <p:nvSpPr>
          <p:cNvPr id="5" name="Rectangle 4"/>
          <p:cNvSpPr/>
          <p:nvPr/>
        </p:nvSpPr>
        <p:spPr bwMode="auto">
          <a:xfrm>
            <a:off x="3302458" y="1611114"/>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smtClean="0">
                <a:solidFill>
                  <a:srgbClr val="EC881B"/>
                </a:solidFill>
                <a:latin typeface="Calibri" panose="020F0502020204030204" pitchFamily="34" charset="0"/>
              </a:rPr>
              <a:t>Vision Element #2 </a:t>
            </a:r>
          </a:p>
          <a:p>
            <a:pPr marL="685800"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Connected Vehicles</a:t>
            </a:r>
          </a:p>
        </p:txBody>
      </p:sp>
      <p:sp>
        <p:nvSpPr>
          <p:cNvPr id="6" name="Rectangle 5"/>
          <p:cNvSpPr/>
          <p:nvPr/>
        </p:nvSpPr>
        <p:spPr bwMode="auto">
          <a:xfrm>
            <a:off x="3299640" y="3178383"/>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#5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Analytics</a:t>
            </a:r>
          </a:p>
        </p:txBody>
      </p:sp>
      <p:sp>
        <p:nvSpPr>
          <p:cNvPr id="12" name="Rectangle 11"/>
          <p:cNvSpPr/>
          <p:nvPr/>
        </p:nvSpPr>
        <p:spPr bwMode="auto">
          <a:xfrm>
            <a:off x="247650"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#10 </a:t>
            </a:r>
            <a:r>
              <a:rPr lang="en-US" sz="1600" b="1" dirty="0">
                <a:solidFill>
                  <a:srgbClr val="000000">
                    <a:lumMod val="50000"/>
                    <a:lumOff val="50000"/>
                  </a:srgbClr>
                </a:solidFill>
                <a:latin typeface="Calibri" panose="020F0502020204030204" pitchFamily="34" charset="0"/>
              </a:rPr>
              <a:t>Architecture and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Standards</a:t>
            </a:r>
            <a:endParaRPr lang="en-US" sz="1600" b="1" dirty="0">
              <a:solidFill>
                <a:srgbClr val="000000">
                  <a:lumMod val="50000"/>
                  <a:lumOff val="50000"/>
                </a:srgbClr>
              </a:solidFill>
              <a:latin typeface="Calibri" panose="020F0502020204030204" pitchFamily="34" charset="0"/>
            </a:endParaRPr>
          </a:p>
        </p:txBody>
      </p:sp>
      <p:sp>
        <p:nvSpPr>
          <p:cNvPr id="13" name="Rectangle 12"/>
          <p:cNvSpPr/>
          <p:nvPr/>
        </p:nvSpPr>
        <p:spPr bwMode="auto">
          <a:xfrm>
            <a:off x="6326167" y="4331968"/>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#9 </a:t>
            </a:r>
            <a:r>
              <a:rPr lang="en-US" sz="1600" b="1" dirty="0">
                <a:solidFill>
                  <a:srgbClr val="000000">
                    <a:lumMod val="50000"/>
                    <a:lumOff val="50000"/>
                  </a:srgbClr>
                </a:solidFill>
                <a:latin typeface="Calibri" panose="020F0502020204030204" pitchFamily="34" charset="0"/>
              </a:rPr>
              <a:t>Connected, Involved </a:t>
            </a:r>
            <a:r>
              <a:rPr lang="en-US" sz="1600" b="1" dirty="0" smtClean="0">
                <a:solidFill>
                  <a:srgbClr val="000000">
                    <a:lumMod val="50000"/>
                    <a:lumOff val="50000"/>
                  </a:srgbClr>
                </a:solidFill>
                <a:latin typeface="Calibri" panose="020F0502020204030204" pitchFamily="34" charset="0"/>
              </a:rPr>
              <a:t>Citizens</a:t>
            </a:r>
            <a:endParaRPr lang="en-US" sz="1600" b="1" dirty="0">
              <a:solidFill>
                <a:srgbClr val="000000">
                  <a:lumMod val="50000"/>
                  <a:lumOff val="50000"/>
                </a:srgbClr>
              </a:solidFill>
              <a:latin typeface="Calibri" panose="020F0502020204030204" pitchFamily="34" charset="0"/>
            </a:endParaRPr>
          </a:p>
        </p:txBody>
      </p:sp>
      <p:sp>
        <p:nvSpPr>
          <p:cNvPr id="14" name="Rectangle 13"/>
          <p:cNvSpPr/>
          <p:nvPr/>
        </p:nvSpPr>
        <p:spPr bwMode="auto">
          <a:xfrm>
            <a:off x="223078" y="3184502"/>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#4</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User-Focused </a:t>
            </a:r>
            <a:r>
              <a:rPr lang="en-US" sz="1600" b="1" dirty="0">
                <a:solidFill>
                  <a:srgbClr val="000000">
                    <a:lumMod val="50000"/>
                    <a:lumOff val="50000"/>
                  </a:srgbClr>
                </a:solidFill>
                <a:latin typeface="Calibri" panose="020F0502020204030204" pitchFamily="34" charset="0"/>
              </a:rPr>
              <a:t>Mobility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Services and Choices </a:t>
            </a:r>
          </a:p>
        </p:txBody>
      </p:sp>
      <p:sp>
        <p:nvSpPr>
          <p:cNvPr id="18" name="Rectangle 17"/>
          <p:cNvSpPr/>
          <p:nvPr/>
        </p:nvSpPr>
        <p:spPr bwMode="auto">
          <a:xfrm>
            <a:off x="3126054" y="144802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9" name="Rectangle 18"/>
          <p:cNvSpPr/>
          <p:nvPr/>
        </p:nvSpPr>
        <p:spPr bwMode="auto">
          <a:xfrm>
            <a:off x="6198289" y="4174634"/>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 name="Rectangle 19"/>
          <p:cNvSpPr/>
          <p:nvPr/>
        </p:nvSpPr>
        <p:spPr bwMode="auto">
          <a:xfrm>
            <a:off x="3125207" y="2998569"/>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1" name="Rectangle 20"/>
          <p:cNvSpPr/>
          <p:nvPr/>
        </p:nvSpPr>
        <p:spPr bwMode="auto">
          <a:xfrm>
            <a:off x="76200"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 name="Rectangle 21"/>
          <p:cNvSpPr/>
          <p:nvPr/>
        </p:nvSpPr>
        <p:spPr bwMode="auto">
          <a:xfrm>
            <a:off x="89728" y="299876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4" name="Rectangle 33"/>
          <p:cNvSpPr/>
          <p:nvPr/>
        </p:nvSpPr>
        <p:spPr bwMode="auto">
          <a:xfrm>
            <a:off x="6349652" y="1609605"/>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#3 </a:t>
            </a:r>
            <a:endParaRPr lang="en-US" b="1" dirty="0">
              <a:solidFill>
                <a:srgbClr val="EC881B"/>
              </a:solidFill>
              <a:latin typeface="Calibri" panose="020F0502020204030204" pitchFamily="34" charset="0"/>
            </a:endParaRP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Intelligent, </a:t>
            </a:r>
            <a:r>
              <a:rPr lang="en-US" sz="1600" b="1" dirty="0" smtClean="0">
                <a:solidFill>
                  <a:srgbClr val="000000">
                    <a:lumMod val="50000"/>
                    <a:lumOff val="50000"/>
                  </a:srgbClr>
                </a:solidFill>
                <a:latin typeface="Calibri" panose="020F0502020204030204" pitchFamily="34" charset="0"/>
              </a:rPr>
              <a:t>Sensor-</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Based Infrastructure</a:t>
            </a:r>
            <a:endParaRPr lang="en-US" sz="1600" b="1" dirty="0">
              <a:solidFill>
                <a:srgbClr val="000000">
                  <a:lumMod val="50000"/>
                  <a:lumOff val="50000"/>
                </a:srgbClr>
              </a:solidFill>
              <a:latin typeface="Calibri" panose="020F0502020204030204" pitchFamily="34" charset="0"/>
            </a:endParaRPr>
          </a:p>
        </p:txBody>
      </p:sp>
      <p:sp>
        <p:nvSpPr>
          <p:cNvPr id="35" name="Rectangle 34"/>
          <p:cNvSpPr/>
          <p:nvPr/>
        </p:nvSpPr>
        <p:spPr bwMode="auto">
          <a:xfrm>
            <a:off x="6172200" y="145044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2" name="Rectangle 51"/>
          <p:cNvSpPr/>
          <p:nvPr/>
        </p:nvSpPr>
        <p:spPr bwMode="auto">
          <a:xfrm>
            <a:off x="249504" y="160020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Urban </a:t>
            </a:r>
            <a:r>
              <a:rPr lang="en-US" sz="1600" b="1" dirty="0">
                <a:solidFill>
                  <a:srgbClr val="000000">
                    <a:lumMod val="50000"/>
                    <a:lumOff val="50000"/>
                  </a:srgbClr>
                </a:solidFill>
                <a:latin typeface="Calibri" panose="020F0502020204030204" pitchFamily="34" charset="0"/>
              </a:rPr>
              <a:t>Automation</a:t>
            </a:r>
          </a:p>
        </p:txBody>
      </p:sp>
      <p:sp>
        <p:nvSpPr>
          <p:cNvPr id="53" name="Rectangle 52"/>
          <p:cNvSpPr/>
          <p:nvPr/>
        </p:nvSpPr>
        <p:spPr bwMode="auto">
          <a:xfrm>
            <a:off x="3297504" y="4350760"/>
            <a:ext cx="2743199"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#8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Smart </a:t>
            </a:r>
            <a:r>
              <a:rPr lang="en-US" sz="1600" b="1" dirty="0">
                <a:solidFill>
                  <a:srgbClr val="000000">
                    <a:lumMod val="50000"/>
                    <a:lumOff val="50000"/>
                  </a:srgbClr>
                </a:solidFill>
                <a:latin typeface="Calibri" panose="020F0502020204030204" pitchFamily="34" charset="0"/>
              </a:rPr>
              <a:t>Grid, Roadway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Electrification, &amp; EVs</a:t>
            </a:r>
          </a:p>
        </p:txBody>
      </p:sp>
      <p:sp>
        <p:nvSpPr>
          <p:cNvPr id="54" name="Rectangle 53"/>
          <p:cNvSpPr/>
          <p:nvPr/>
        </p:nvSpPr>
        <p:spPr bwMode="auto">
          <a:xfrm>
            <a:off x="3297503" y="5906121"/>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#11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Low-Cost</a:t>
            </a:r>
            <a:r>
              <a:rPr lang="en-US" sz="1600" b="1" dirty="0">
                <a:solidFill>
                  <a:srgbClr val="000000">
                    <a:lumMod val="50000"/>
                    <a:lumOff val="50000"/>
                  </a:srgbClr>
                </a:solidFill>
                <a:latin typeface="Calibri" panose="020F0502020204030204" pitchFamily="34" charset="0"/>
              </a:rPr>
              <a:t>, Efficient,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Secure</a:t>
            </a:r>
            <a:r>
              <a:rPr lang="en-US" sz="1600" b="1" dirty="0">
                <a:solidFill>
                  <a:srgbClr val="000000">
                    <a:lumMod val="50000"/>
                    <a:lumOff val="50000"/>
                  </a:srgbClr>
                </a:solidFill>
                <a:latin typeface="Calibri" panose="020F0502020204030204" pitchFamily="34" charset="0"/>
              </a:rPr>
              <a:t>, </a:t>
            </a:r>
            <a:r>
              <a:rPr lang="en-US" sz="1600" b="1" dirty="0" smtClean="0">
                <a:solidFill>
                  <a:srgbClr val="000000">
                    <a:lumMod val="50000"/>
                    <a:lumOff val="50000"/>
                  </a:srgbClr>
                </a:solidFill>
                <a:latin typeface="Calibri" panose="020F0502020204030204" pitchFamily="34" charset="0"/>
              </a:rPr>
              <a:t>&amp; Resilient </a:t>
            </a:r>
            <a:r>
              <a:rPr lang="en-US" sz="1600" b="1" dirty="0">
                <a:solidFill>
                  <a:srgbClr val="000000">
                    <a:lumMod val="50000"/>
                    <a:lumOff val="50000"/>
                  </a:srgbClr>
                </a:solidFill>
                <a:latin typeface="Calibri" panose="020F0502020204030204" pitchFamily="34" charset="0"/>
              </a:rPr>
              <a:t>ICT</a:t>
            </a:r>
          </a:p>
        </p:txBody>
      </p:sp>
      <p:sp>
        <p:nvSpPr>
          <p:cNvPr id="55" name="Rectangle 54"/>
          <p:cNvSpPr/>
          <p:nvPr/>
        </p:nvSpPr>
        <p:spPr bwMode="auto">
          <a:xfrm>
            <a:off x="6402163" y="3179138"/>
            <a:ext cx="268605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#6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Urban </a:t>
            </a:r>
            <a:r>
              <a:rPr lang="en-US" sz="1600" b="1" dirty="0">
                <a:solidFill>
                  <a:srgbClr val="000000">
                    <a:lumMod val="50000"/>
                    <a:lumOff val="50000"/>
                  </a:srgbClr>
                </a:solidFill>
                <a:latin typeface="Calibri" panose="020F0502020204030204" pitchFamily="34" charset="0"/>
              </a:rPr>
              <a:t>Delivery and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Logistics</a:t>
            </a:r>
            <a:endParaRPr lang="en-US" sz="1600" b="1" dirty="0">
              <a:solidFill>
                <a:srgbClr val="000000">
                  <a:lumMod val="50000"/>
                  <a:lumOff val="50000"/>
                </a:srgbClr>
              </a:solidFill>
              <a:latin typeface="Calibri" panose="020F0502020204030204" pitchFamily="34" charset="0"/>
            </a:endParaRPr>
          </a:p>
        </p:txBody>
      </p:sp>
      <p:sp>
        <p:nvSpPr>
          <p:cNvPr id="56" name="Rectangle 55"/>
          <p:cNvSpPr/>
          <p:nvPr/>
        </p:nvSpPr>
        <p:spPr bwMode="auto">
          <a:xfrm>
            <a:off x="6316138"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#12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Smart </a:t>
            </a:r>
            <a:r>
              <a:rPr lang="en-US" sz="1600" b="1" dirty="0">
                <a:solidFill>
                  <a:srgbClr val="000000">
                    <a:lumMod val="50000"/>
                    <a:lumOff val="50000"/>
                  </a:srgbClr>
                </a:solidFill>
                <a:latin typeface="Calibri" panose="020F0502020204030204" pitchFamily="34" charset="0"/>
              </a:rPr>
              <a:t>Land Use</a:t>
            </a:r>
          </a:p>
        </p:txBody>
      </p:sp>
      <p:sp>
        <p:nvSpPr>
          <p:cNvPr id="57" name="Rectangle 56"/>
          <p:cNvSpPr/>
          <p:nvPr/>
        </p:nvSpPr>
        <p:spPr bwMode="auto">
          <a:xfrm>
            <a:off x="76200" y="1447800"/>
            <a:ext cx="782904"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8" name="Rectangle 57"/>
          <p:cNvSpPr/>
          <p:nvPr/>
        </p:nvSpPr>
        <p:spPr bwMode="auto">
          <a:xfrm>
            <a:off x="6179239" y="3073907"/>
            <a:ext cx="78105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9" name="Rectangle 58"/>
          <p:cNvSpPr/>
          <p:nvPr/>
        </p:nvSpPr>
        <p:spPr bwMode="auto">
          <a:xfrm>
            <a:off x="3125066" y="4172626"/>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0" name="Rectangle 59"/>
          <p:cNvSpPr/>
          <p:nvPr/>
        </p:nvSpPr>
        <p:spPr bwMode="auto">
          <a:xfrm>
            <a:off x="3126421"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1" name="Rectangle 60"/>
          <p:cNvSpPr/>
          <p:nvPr/>
        </p:nvSpPr>
        <p:spPr bwMode="auto">
          <a:xfrm>
            <a:off x="6198289" y="5715000"/>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4" name="Rectangle 63"/>
          <p:cNvSpPr/>
          <p:nvPr/>
        </p:nvSpPr>
        <p:spPr bwMode="auto">
          <a:xfrm>
            <a:off x="239294" y="4360644"/>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4675"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#7 </a:t>
            </a:r>
            <a:r>
              <a:rPr lang="en-US" sz="1600" b="1" dirty="0">
                <a:solidFill>
                  <a:srgbClr val="000000">
                    <a:lumMod val="50000"/>
                    <a:lumOff val="50000"/>
                  </a:srgbClr>
                </a:solidFill>
                <a:latin typeface="Calibri" panose="020F0502020204030204" pitchFamily="34" charset="0"/>
              </a:rPr>
              <a:t>Strategic </a:t>
            </a:r>
            <a:r>
              <a:rPr lang="en-US" sz="1600" b="1" dirty="0" smtClean="0">
                <a:solidFill>
                  <a:srgbClr val="000000">
                    <a:lumMod val="50000"/>
                    <a:lumOff val="50000"/>
                  </a:srgbClr>
                </a:solidFill>
                <a:latin typeface="Calibri" panose="020F0502020204030204" pitchFamily="34" charset="0"/>
              </a:rPr>
              <a:t>Business Models &amp; Partnering</a:t>
            </a:r>
            <a:endParaRPr lang="en-US" sz="1600" b="1" dirty="0">
              <a:solidFill>
                <a:srgbClr val="000000">
                  <a:lumMod val="50000"/>
                  <a:lumOff val="50000"/>
                </a:srgbClr>
              </a:solidFill>
              <a:latin typeface="Calibri" panose="020F0502020204030204" pitchFamily="34" charset="0"/>
            </a:endParaRPr>
          </a:p>
        </p:txBody>
      </p:sp>
      <p:sp>
        <p:nvSpPr>
          <p:cNvPr id="65" name="Rectangle 64"/>
          <p:cNvSpPr/>
          <p:nvPr/>
        </p:nvSpPr>
        <p:spPr bwMode="auto">
          <a:xfrm>
            <a:off x="86894" y="417490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07" name="Rounded Rectangle 106"/>
          <p:cNvSpPr/>
          <p:nvPr/>
        </p:nvSpPr>
        <p:spPr bwMode="auto">
          <a:xfrm>
            <a:off x="171450" y="5876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8" name="Rounded Rectangle 107"/>
          <p:cNvSpPr/>
          <p:nvPr/>
        </p:nvSpPr>
        <p:spPr bwMode="auto">
          <a:xfrm>
            <a:off x="285750" y="6257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9" name="Rounded Rectangle 108"/>
          <p:cNvSpPr/>
          <p:nvPr/>
        </p:nvSpPr>
        <p:spPr bwMode="auto">
          <a:xfrm>
            <a:off x="552450" y="5988878"/>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cxnSp>
        <p:nvCxnSpPr>
          <p:cNvPr id="110" name="Elbow Connector 109"/>
          <p:cNvCxnSpPr>
            <a:stCxn id="107" idx="1"/>
            <a:endCxn id="108" idx="1"/>
          </p:cNvCxnSpPr>
          <p:nvPr/>
        </p:nvCxnSpPr>
        <p:spPr bwMode="auto">
          <a:xfrm rot="10800000" flipH="1" flipV="1">
            <a:off x="171450" y="5952362"/>
            <a:ext cx="114300" cy="381000"/>
          </a:xfrm>
          <a:prstGeom prst="bentConnector3">
            <a:avLst>
              <a:gd name="adj1" fmla="val -33333"/>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1" name="Elbow Connector 110"/>
          <p:cNvCxnSpPr>
            <a:stCxn id="108" idx="3"/>
            <a:endCxn id="109" idx="2"/>
          </p:cNvCxnSpPr>
          <p:nvPr/>
        </p:nvCxnSpPr>
        <p:spPr bwMode="auto">
          <a:xfrm flipV="1">
            <a:off x="514350" y="6141278"/>
            <a:ext cx="152400" cy="192084"/>
          </a:xfrm>
          <a:prstGeom prst="bentConnector2">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2" name="Elbow Connector 111"/>
          <p:cNvCxnSpPr>
            <a:stCxn id="107" idx="2"/>
            <a:endCxn id="108" idx="0"/>
          </p:cNvCxnSpPr>
          <p:nvPr/>
        </p:nvCxnSpPr>
        <p:spPr bwMode="auto">
          <a:xfrm rot="16200000" flipH="1">
            <a:off x="228600" y="6085712"/>
            <a:ext cx="228600" cy="114300"/>
          </a:xfrm>
          <a:prstGeom prst="bentConnector3">
            <a:avLst>
              <a:gd name="adj1" fmla="val 50000"/>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114" name="Group 113"/>
          <p:cNvGrpSpPr/>
          <p:nvPr/>
        </p:nvGrpSpPr>
        <p:grpSpPr>
          <a:xfrm>
            <a:off x="6272635" y="3308717"/>
            <a:ext cx="609600" cy="369784"/>
            <a:chOff x="3880111" y="2362200"/>
            <a:chExt cx="1471510" cy="775518"/>
          </a:xfrm>
          <a:solidFill>
            <a:schemeClr val="accent3">
              <a:lumMod val="75000"/>
            </a:schemeClr>
          </a:solidFill>
        </p:grpSpPr>
        <p:sp>
          <p:nvSpPr>
            <p:cNvPr id="115" name="Rectangle 114"/>
            <p:cNvSpPr/>
            <p:nvPr/>
          </p:nvSpPr>
          <p:spPr>
            <a:xfrm>
              <a:off x="4351658" y="2909119"/>
              <a:ext cx="999963" cy="114300"/>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6" name="Rectangle 115"/>
            <p:cNvSpPr/>
            <p:nvPr/>
          </p:nvSpPr>
          <p:spPr>
            <a:xfrm>
              <a:off x="3880113" y="2743200"/>
              <a:ext cx="463289" cy="280219"/>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7" name="Right Triangle 116"/>
            <p:cNvSpPr/>
            <p:nvPr/>
          </p:nvSpPr>
          <p:spPr>
            <a:xfrm flipH="1">
              <a:off x="3880111" y="2451920"/>
              <a:ext cx="233516" cy="291282"/>
            </a:xfrm>
            <a:prstGeom prst="rtTriangle">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8" name="Rectangle 117"/>
            <p:cNvSpPr/>
            <p:nvPr/>
          </p:nvSpPr>
          <p:spPr>
            <a:xfrm>
              <a:off x="4114800" y="2451918"/>
              <a:ext cx="228603" cy="353434"/>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9" name="Rectangle 118"/>
            <p:cNvSpPr/>
            <p:nvPr/>
          </p:nvSpPr>
          <p:spPr>
            <a:xfrm>
              <a:off x="4338799" y="2362200"/>
              <a:ext cx="1012822" cy="533400"/>
            </a:xfrm>
            <a:prstGeom prst="rect">
              <a:avLst/>
            </a:prstGeom>
            <a:solidFill>
              <a:srgbClr val="EC881B"/>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20" name="Oval 119"/>
            <p:cNvSpPr/>
            <p:nvPr/>
          </p:nvSpPr>
          <p:spPr>
            <a:xfrm>
              <a:off x="4876800" y="2832917"/>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21" name="Oval 120"/>
            <p:cNvSpPr/>
            <p:nvPr/>
          </p:nvSpPr>
          <p:spPr>
            <a:xfrm>
              <a:off x="3962400" y="2832918"/>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grpSp>
      <p:grpSp>
        <p:nvGrpSpPr>
          <p:cNvPr id="32" name="Group 31"/>
          <p:cNvGrpSpPr/>
          <p:nvPr/>
        </p:nvGrpSpPr>
        <p:grpSpPr>
          <a:xfrm>
            <a:off x="215871" y="1590675"/>
            <a:ext cx="524465" cy="612638"/>
            <a:chOff x="161335" y="3973236"/>
            <a:chExt cx="621471" cy="745377"/>
          </a:xfrm>
        </p:grpSpPr>
        <p:sp>
          <p:nvSpPr>
            <p:cNvPr id="123" name="Donut 122"/>
            <p:cNvSpPr/>
            <p:nvPr/>
          </p:nvSpPr>
          <p:spPr bwMode="auto">
            <a:xfrm>
              <a:off x="217514" y="3973236"/>
              <a:ext cx="548640" cy="548640"/>
            </a:xfrm>
            <a:prstGeom prst="donut">
              <a:avLst>
                <a:gd name="adj" fmla="val 13384"/>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4" name="Flowchart: Stored Data 123"/>
            <p:cNvSpPr/>
            <p:nvPr/>
          </p:nvSpPr>
          <p:spPr bwMode="auto">
            <a:xfrm rot="5400000">
              <a:off x="440125" y="3992129"/>
              <a:ext cx="91439" cy="480375"/>
            </a:xfrm>
            <a:prstGeom prst="flowChartOnlineStora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5" name="Flowchart: Merge 124"/>
            <p:cNvSpPr/>
            <p:nvPr/>
          </p:nvSpPr>
          <p:spPr bwMode="auto">
            <a:xfrm>
              <a:off x="366453" y="4247556"/>
              <a:ext cx="250050" cy="274320"/>
            </a:xfrm>
            <a:prstGeom prst="flowChartMer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6" name="Oval 125"/>
            <p:cNvSpPr/>
            <p:nvPr/>
          </p:nvSpPr>
          <p:spPr bwMode="auto">
            <a:xfrm>
              <a:off x="433118" y="4201836"/>
              <a:ext cx="108589" cy="121920"/>
            </a:xfrm>
            <a:prstGeom prst="ellipse">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127" name="Group 126"/>
            <p:cNvGrpSpPr/>
            <p:nvPr/>
          </p:nvGrpSpPr>
          <p:grpSpPr>
            <a:xfrm>
              <a:off x="161335" y="4501095"/>
              <a:ext cx="199057" cy="213360"/>
              <a:chOff x="538181" y="3194859"/>
              <a:chExt cx="199057" cy="213360"/>
            </a:xfrm>
            <a:solidFill>
              <a:srgbClr val="EC881B"/>
            </a:solidFill>
          </p:grpSpPr>
          <p:sp>
            <p:nvSpPr>
              <p:cNvPr id="128" name="Rounded Rectangle 127"/>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9" name="Rounded Rectangle 128"/>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nvGrpSpPr>
            <p:cNvPr id="130" name="Group 129"/>
            <p:cNvGrpSpPr/>
            <p:nvPr/>
          </p:nvGrpSpPr>
          <p:grpSpPr>
            <a:xfrm flipH="1">
              <a:off x="583749" y="4505253"/>
              <a:ext cx="199057" cy="213360"/>
              <a:chOff x="538181" y="3194859"/>
              <a:chExt cx="199057" cy="213360"/>
            </a:xfrm>
            <a:solidFill>
              <a:srgbClr val="EC881B"/>
            </a:solidFill>
          </p:grpSpPr>
          <p:sp>
            <p:nvSpPr>
              <p:cNvPr id="131" name="Rounded Rectangle 130"/>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32" name="Rounded Rectangle 131"/>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grpSp>
        <p:nvGrpSpPr>
          <p:cNvPr id="133" name="Group 132"/>
          <p:cNvGrpSpPr/>
          <p:nvPr/>
        </p:nvGrpSpPr>
        <p:grpSpPr>
          <a:xfrm rot="702411">
            <a:off x="170261" y="3083213"/>
            <a:ext cx="139144" cy="291206"/>
            <a:chOff x="602950" y="1717753"/>
            <a:chExt cx="243840" cy="419100"/>
          </a:xfrm>
          <a:effectLst/>
        </p:grpSpPr>
        <p:sp>
          <p:nvSpPr>
            <p:cNvPr id="134" name="Rounded Rectangle 133"/>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35" name="Rectangle 134"/>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36" name="Oval 135"/>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37" name="Group 136"/>
          <p:cNvGrpSpPr/>
          <p:nvPr/>
        </p:nvGrpSpPr>
        <p:grpSpPr>
          <a:xfrm>
            <a:off x="305970" y="3285551"/>
            <a:ext cx="536547" cy="412390"/>
            <a:chOff x="718375" y="1493780"/>
            <a:chExt cx="536547" cy="360138"/>
          </a:xfrm>
        </p:grpSpPr>
        <p:grpSp>
          <p:nvGrpSpPr>
            <p:cNvPr id="138" name="Group 137"/>
            <p:cNvGrpSpPr/>
            <p:nvPr/>
          </p:nvGrpSpPr>
          <p:grpSpPr>
            <a:xfrm>
              <a:off x="718375" y="1493780"/>
              <a:ext cx="536547" cy="360138"/>
              <a:chOff x="754856" y="1725338"/>
              <a:chExt cx="601503" cy="362597"/>
            </a:xfrm>
          </p:grpSpPr>
          <p:grpSp>
            <p:nvGrpSpPr>
              <p:cNvPr id="140" name="Group 139"/>
              <p:cNvGrpSpPr/>
              <p:nvPr/>
            </p:nvGrpSpPr>
            <p:grpSpPr>
              <a:xfrm>
                <a:off x="754856" y="1725338"/>
                <a:ext cx="601503" cy="362597"/>
                <a:chOff x="835861" y="1816684"/>
                <a:chExt cx="471446" cy="278919"/>
              </a:xfrm>
            </p:grpSpPr>
            <p:sp>
              <p:nvSpPr>
                <p:cNvPr id="150" name="Rounded Rectangle 149"/>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1" name="Flowchart: Manual Operation 150"/>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2" name="Oval 151"/>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3" name="Oval 152"/>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54" name="Straight Connector 153"/>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55" name="Straight Connector 154"/>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56" name="Rectangle 155"/>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7" name="Rectangle 156"/>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8" name="Rectangle 157"/>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1" name="Group 140"/>
              <p:cNvGrpSpPr/>
              <p:nvPr/>
            </p:nvGrpSpPr>
            <p:grpSpPr>
              <a:xfrm>
                <a:off x="883001" y="1774745"/>
                <a:ext cx="105792" cy="147251"/>
                <a:chOff x="1109663" y="1090613"/>
                <a:chExt cx="105792" cy="147251"/>
              </a:xfrm>
            </p:grpSpPr>
            <p:sp>
              <p:nvSpPr>
                <p:cNvPr id="148" name="Oval 147"/>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9" name="Flowchart: Manual Operation 148"/>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2" name="Group 141"/>
              <p:cNvGrpSpPr/>
              <p:nvPr/>
            </p:nvGrpSpPr>
            <p:grpSpPr>
              <a:xfrm>
                <a:off x="998659" y="1774150"/>
                <a:ext cx="105792" cy="147390"/>
                <a:chOff x="1109663" y="1090613"/>
                <a:chExt cx="105792" cy="147390"/>
              </a:xfrm>
            </p:grpSpPr>
            <p:sp>
              <p:nvSpPr>
                <p:cNvPr id="146" name="Oval 145"/>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7" name="Flowchart: Manual Operation 146"/>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3" name="Group 142"/>
              <p:cNvGrpSpPr/>
              <p:nvPr/>
            </p:nvGrpSpPr>
            <p:grpSpPr>
              <a:xfrm>
                <a:off x="1113364" y="1775340"/>
                <a:ext cx="105792" cy="146200"/>
                <a:chOff x="1109663" y="1090613"/>
                <a:chExt cx="105792" cy="146200"/>
              </a:xfrm>
            </p:grpSpPr>
            <p:sp>
              <p:nvSpPr>
                <p:cNvPr id="144" name="Oval 143"/>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5" name="Flowchart: Manual Operation 144"/>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139" name="Rectangle 138"/>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8" name="Rectangle 7"/>
          <p:cNvSpPr/>
          <p:nvPr/>
        </p:nvSpPr>
        <p:spPr bwMode="auto">
          <a:xfrm>
            <a:off x="6670292" y="5891212"/>
            <a:ext cx="230054" cy="169207"/>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9" name="Isosceles Triangle 8"/>
          <p:cNvSpPr/>
          <p:nvPr/>
        </p:nvSpPr>
        <p:spPr bwMode="auto">
          <a:xfrm>
            <a:off x="6622851" y="5781674"/>
            <a:ext cx="324936" cy="119062"/>
          </a:xfrm>
          <a:prstGeom prst="triangl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0" name="Rectangle 9"/>
          <p:cNvSpPr/>
          <p:nvPr/>
        </p:nvSpPr>
        <p:spPr bwMode="auto">
          <a:xfrm>
            <a:off x="6847600" y="5800025"/>
            <a:ext cx="46921" cy="148761"/>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59" name="Rectangle 158"/>
          <p:cNvSpPr/>
          <p:nvPr/>
        </p:nvSpPr>
        <p:spPr bwMode="auto">
          <a:xfrm>
            <a:off x="6715224" y="5975816"/>
            <a:ext cx="52711" cy="8460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160" name="Group 159"/>
          <p:cNvGrpSpPr/>
          <p:nvPr/>
        </p:nvGrpSpPr>
        <p:grpSpPr>
          <a:xfrm>
            <a:off x="6264561" y="5826781"/>
            <a:ext cx="291588" cy="244009"/>
            <a:chOff x="718375" y="1493780"/>
            <a:chExt cx="536547" cy="360138"/>
          </a:xfrm>
        </p:grpSpPr>
        <p:grpSp>
          <p:nvGrpSpPr>
            <p:cNvPr id="161" name="Group 160"/>
            <p:cNvGrpSpPr/>
            <p:nvPr/>
          </p:nvGrpSpPr>
          <p:grpSpPr>
            <a:xfrm>
              <a:off x="718375" y="1493780"/>
              <a:ext cx="536547" cy="360138"/>
              <a:chOff x="754856" y="1725338"/>
              <a:chExt cx="601503" cy="362597"/>
            </a:xfrm>
          </p:grpSpPr>
          <p:grpSp>
            <p:nvGrpSpPr>
              <p:cNvPr id="163" name="Group 162"/>
              <p:cNvGrpSpPr/>
              <p:nvPr/>
            </p:nvGrpSpPr>
            <p:grpSpPr>
              <a:xfrm>
                <a:off x="754856" y="1725338"/>
                <a:ext cx="601503" cy="362597"/>
                <a:chOff x="835861" y="1816684"/>
                <a:chExt cx="471446" cy="278919"/>
              </a:xfrm>
            </p:grpSpPr>
            <p:sp>
              <p:nvSpPr>
                <p:cNvPr id="173" name="Rounded Rectangle 172"/>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4" name="Flowchart: Manual Operation 173"/>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5" name="Oval 174"/>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6" name="Oval 175"/>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77" name="Straight Connector 176"/>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78" name="Straight Connector 177"/>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79" name="Rectangle 178"/>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0" name="Rectangle 179"/>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1" name="Rectangle 180"/>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4" name="Group 163"/>
              <p:cNvGrpSpPr/>
              <p:nvPr/>
            </p:nvGrpSpPr>
            <p:grpSpPr>
              <a:xfrm>
                <a:off x="883001" y="1774745"/>
                <a:ext cx="105792" cy="147251"/>
                <a:chOff x="1109663" y="1090613"/>
                <a:chExt cx="105792" cy="147251"/>
              </a:xfrm>
            </p:grpSpPr>
            <p:sp>
              <p:nvSpPr>
                <p:cNvPr id="171" name="Oval 170"/>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2" name="Flowchart: Manual Operation 171"/>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5" name="Group 164"/>
              <p:cNvGrpSpPr/>
              <p:nvPr/>
            </p:nvGrpSpPr>
            <p:grpSpPr>
              <a:xfrm>
                <a:off x="998659" y="1774150"/>
                <a:ext cx="105792" cy="147390"/>
                <a:chOff x="1109663" y="1090613"/>
                <a:chExt cx="105792" cy="147390"/>
              </a:xfrm>
            </p:grpSpPr>
            <p:sp>
              <p:nvSpPr>
                <p:cNvPr id="169" name="Oval 16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0" name="Flowchart: Manual Operation 169"/>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6" name="Group 165"/>
              <p:cNvGrpSpPr/>
              <p:nvPr/>
            </p:nvGrpSpPr>
            <p:grpSpPr>
              <a:xfrm>
                <a:off x="1113364" y="1775340"/>
                <a:ext cx="105792" cy="146200"/>
                <a:chOff x="1109663" y="1090613"/>
                <a:chExt cx="105792" cy="146200"/>
              </a:xfrm>
            </p:grpSpPr>
            <p:sp>
              <p:nvSpPr>
                <p:cNvPr id="167" name="Oval 16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68" name="Flowchart: Manual Operation 16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162" name="Rectangle 161"/>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82" name="Group 181"/>
          <p:cNvGrpSpPr/>
          <p:nvPr/>
        </p:nvGrpSpPr>
        <p:grpSpPr>
          <a:xfrm>
            <a:off x="6255914" y="6186360"/>
            <a:ext cx="293543" cy="226307"/>
            <a:chOff x="521990" y="2686053"/>
            <a:chExt cx="733905" cy="481158"/>
          </a:xfrm>
        </p:grpSpPr>
        <p:sp>
          <p:nvSpPr>
            <p:cNvPr id="183" name="Oval 182"/>
            <p:cNvSpPr/>
            <p:nvPr/>
          </p:nvSpPr>
          <p:spPr bwMode="auto">
            <a:xfrm>
              <a:off x="981575" y="2892891"/>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4" name="Oval 183"/>
            <p:cNvSpPr/>
            <p:nvPr/>
          </p:nvSpPr>
          <p:spPr bwMode="auto">
            <a:xfrm>
              <a:off x="521990" y="2892889"/>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5" name="Flowchart: Sort 184"/>
            <p:cNvSpPr/>
            <p:nvPr/>
          </p:nvSpPr>
          <p:spPr bwMode="auto">
            <a:xfrm rot="3546439">
              <a:off x="702400" y="2707877"/>
              <a:ext cx="265435" cy="456502"/>
            </a:xfrm>
            <a:prstGeom prst="flowChartSort">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86" name="Straight Connector 185"/>
            <p:cNvCxnSpPr/>
            <p:nvPr/>
          </p:nvCxnSpPr>
          <p:spPr bwMode="auto">
            <a:xfrm flipH="1" flipV="1">
              <a:off x="997470" y="2743202"/>
              <a:ext cx="121266" cy="286847"/>
            </a:xfrm>
            <a:prstGeom prst="line">
              <a:avLst/>
            </a:prstGeom>
            <a:noFill/>
            <a:ln w="19050" cap="flat" cmpd="sng" algn="ctr">
              <a:solidFill>
                <a:srgbClr val="EC881B"/>
              </a:solidFill>
              <a:prstDash val="solid"/>
              <a:headEnd type="none" w="med" len="med"/>
              <a:tailEnd type="none" w="med" len="med"/>
            </a:ln>
            <a:effectLst/>
          </p:spPr>
        </p:cxnSp>
        <p:cxnSp>
          <p:nvCxnSpPr>
            <p:cNvPr id="187" name="Straight Connector 186"/>
            <p:cNvCxnSpPr>
              <a:stCxn id="185" idx="1"/>
            </p:cNvCxnSpPr>
            <p:nvPr/>
          </p:nvCxnSpPr>
          <p:spPr bwMode="auto">
            <a:xfrm flipH="1" flipV="1">
              <a:off x="723900" y="2747963"/>
              <a:ext cx="43076" cy="74276"/>
            </a:xfrm>
            <a:prstGeom prst="line">
              <a:avLst/>
            </a:prstGeom>
            <a:noFill/>
            <a:ln w="19050" cap="flat" cmpd="sng" algn="ctr">
              <a:solidFill>
                <a:srgbClr val="EC881B"/>
              </a:solidFill>
              <a:prstDash val="solid"/>
              <a:headEnd type="none" w="med" len="med"/>
              <a:tailEnd type="none" w="med" len="med"/>
            </a:ln>
            <a:effectLst/>
          </p:spPr>
        </p:cxnSp>
        <p:cxnSp>
          <p:nvCxnSpPr>
            <p:cNvPr id="188" name="Straight Connector 187"/>
            <p:cNvCxnSpPr>
              <a:endCxn id="189" idx="0"/>
            </p:cNvCxnSpPr>
            <p:nvPr/>
          </p:nvCxnSpPr>
          <p:spPr bwMode="auto">
            <a:xfrm flipV="1">
              <a:off x="993076" y="2749385"/>
              <a:ext cx="10927" cy="962"/>
            </a:xfrm>
            <a:prstGeom prst="line">
              <a:avLst/>
            </a:prstGeom>
            <a:noFill/>
            <a:ln w="19050" cap="flat" cmpd="sng" algn="ctr">
              <a:solidFill>
                <a:srgbClr val="EC881B"/>
              </a:solidFill>
              <a:prstDash val="solid"/>
              <a:headEnd type="none" w="med" len="med"/>
              <a:tailEnd type="none" w="med" len="med"/>
            </a:ln>
            <a:effectLst/>
          </p:spPr>
        </p:cxnSp>
        <p:sp>
          <p:nvSpPr>
            <p:cNvPr id="189" name="Arc 188"/>
            <p:cNvSpPr/>
            <p:nvPr/>
          </p:nvSpPr>
          <p:spPr bwMode="auto">
            <a:xfrm rot="10800000">
              <a:off x="922144" y="2686053"/>
              <a:ext cx="131731" cy="64294"/>
            </a:xfrm>
            <a:prstGeom prst="arc">
              <a:avLst>
                <a:gd name="adj1" fmla="val 14570949"/>
                <a:gd name="adj2" fmla="val 0"/>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6185A2"/>
                </a:solidFill>
                <a:latin typeface="Calibri"/>
              </a:endParaRPr>
            </a:p>
          </p:txBody>
        </p:sp>
        <p:cxnSp>
          <p:nvCxnSpPr>
            <p:cNvPr id="190" name="Straight Connector 189"/>
            <p:cNvCxnSpPr/>
            <p:nvPr/>
          </p:nvCxnSpPr>
          <p:spPr bwMode="auto">
            <a:xfrm>
              <a:off x="683466" y="2739003"/>
              <a:ext cx="112844" cy="0"/>
            </a:xfrm>
            <a:prstGeom prst="line">
              <a:avLst/>
            </a:prstGeom>
            <a:noFill/>
            <a:ln w="28575" cap="flat" cmpd="sng" algn="ctr">
              <a:solidFill>
                <a:srgbClr val="EC881B"/>
              </a:solidFill>
              <a:prstDash val="solid"/>
              <a:headEnd type="none" w="med" len="med"/>
              <a:tailEnd type="none" w="med" len="med"/>
            </a:ln>
            <a:effectLst/>
          </p:spPr>
        </p:cxnSp>
      </p:grpSp>
      <p:grpSp>
        <p:nvGrpSpPr>
          <p:cNvPr id="27" name="Group 26"/>
          <p:cNvGrpSpPr/>
          <p:nvPr/>
        </p:nvGrpSpPr>
        <p:grpSpPr>
          <a:xfrm>
            <a:off x="6682807" y="6146143"/>
            <a:ext cx="232604" cy="350546"/>
            <a:chOff x="6641837" y="5516854"/>
            <a:chExt cx="287439" cy="458678"/>
          </a:xfrm>
        </p:grpSpPr>
        <p:cxnSp>
          <p:nvCxnSpPr>
            <p:cNvPr id="191" name="Straight Connector 190"/>
            <p:cNvCxnSpPr>
              <a:endCxn id="195" idx="2"/>
            </p:cNvCxnSpPr>
            <p:nvPr/>
          </p:nvCxnSpPr>
          <p:spPr bwMode="auto">
            <a:xfrm flipV="1">
              <a:off x="6668119" y="5755607"/>
              <a:ext cx="121338" cy="214354"/>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p:cNvCxnSpPr/>
            <p:nvPr/>
          </p:nvCxnSpPr>
          <p:spPr bwMode="auto">
            <a:xfrm flipH="1" flipV="1">
              <a:off x="6789457" y="5758782"/>
              <a:ext cx="105300" cy="216750"/>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sp>
          <p:nvSpPr>
            <p:cNvPr id="193" name="Rounded Rectangle 192"/>
            <p:cNvSpPr/>
            <p:nvPr/>
          </p:nvSpPr>
          <p:spPr bwMode="auto">
            <a:xfrm>
              <a:off x="6641837" y="5568923"/>
              <a:ext cx="287439" cy="3396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4" name="Oval 193"/>
            <p:cNvSpPr/>
            <p:nvPr/>
          </p:nvSpPr>
          <p:spPr bwMode="auto">
            <a:xfrm>
              <a:off x="6744317" y="5783386"/>
              <a:ext cx="81741" cy="80326"/>
            </a:xfrm>
            <a:prstGeom prst="ellipse">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5" name="Rounded Rectangle 194"/>
            <p:cNvSpPr/>
            <p:nvPr/>
          </p:nvSpPr>
          <p:spPr bwMode="auto">
            <a:xfrm>
              <a:off x="6684157" y="5613371"/>
              <a:ext cx="210600" cy="142236"/>
            </a:xfrm>
            <a:prstGeom prst="roundRect">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96" name="Oval 195"/>
            <p:cNvSpPr/>
            <p:nvPr/>
          </p:nvSpPr>
          <p:spPr bwMode="auto">
            <a:xfrm>
              <a:off x="6718628" y="5517702"/>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7" name="Oval 196"/>
            <p:cNvSpPr/>
            <p:nvPr/>
          </p:nvSpPr>
          <p:spPr bwMode="auto">
            <a:xfrm>
              <a:off x="6807528" y="5516854"/>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grpSp>
      <p:grpSp>
        <p:nvGrpSpPr>
          <p:cNvPr id="33" name="Group 32"/>
          <p:cNvGrpSpPr/>
          <p:nvPr/>
        </p:nvGrpSpPr>
        <p:grpSpPr>
          <a:xfrm>
            <a:off x="3164321" y="4309112"/>
            <a:ext cx="701842" cy="559743"/>
            <a:chOff x="-1322963" y="5009667"/>
            <a:chExt cx="893225" cy="741052"/>
          </a:xfrm>
        </p:grpSpPr>
        <p:sp>
          <p:nvSpPr>
            <p:cNvPr id="198" name="Rectangle 197"/>
            <p:cNvSpPr/>
            <p:nvPr/>
          </p:nvSpPr>
          <p:spPr bwMode="auto">
            <a:xfrm>
              <a:off x="-1276570" y="5391184"/>
              <a:ext cx="751865"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9" name="Oval 198"/>
            <p:cNvSpPr/>
            <p:nvPr/>
          </p:nvSpPr>
          <p:spPr bwMode="auto">
            <a:xfrm>
              <a:off x="-1018138" y="5467383"/>
              <a:ext cx="274320" cy="27432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0" name="Oval 199"/>
            <p:cNvSpPr/>
            <p:nvPr/>
          </p:nvSpPr>
          <p:spPr bwMode="auto">
            <a:xfrm>
              <a:off x="-970264" y="5513103"/>
              <a:ext cx="182880" cy="18288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1" name="Oval 200"/>
            <p:cNvSpPr/>
            <p:nvPr/>
          </p:nvSpPr>
          <p:spPr bwMode="auto">
            <a:xfrm>
              <a:off x="-924492" y="5558823"/>
              <a:ext cx="91440" cy="9144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202" name="Group 201"/>
            <p:cNvGrpSpPr/>
            <p:nvPr/>
          </p:nvGrpSpPr>
          <p:grpSpPr>
            <a:xfrm>
              <a:off x="-1139804" y="5009667"/>
              <a:ext cx="536547" cy="360138"/>
              <a:chOff x="718375" y="1493780"/>
              <a:chExt cx="536547" cy="360138"/>
            </a:xfrm>
          </p:grpSpPr>
          <p:grpSp>
            <p:nvGrpSpPr>
              <p:cNvPr id="203" name="Group 202"/>
              <p:cNvGrpSpPr/>
              <p:nvPr/>
            </p:nvGrpSpPr>
            <p:grpSpPr>
              <a:xfrm>
                <a:off x="718375" y="1493780"/>
                <a:ext cx="536547" cy="360138"/>
                <a:chOff x="754856" y="1725338"/>
                <a:chExt cx="601503" cy="362597"/>
              </a:xfrm>
            </p:grpSpPr>
            <p:grpSp>
              <p:nvGrpSpPr>
                <p:cNvPr id="205" name="Group 204"/>
                <p:cNvGrpSpPr/>
                <p:nvPr/>
              </p:nvGrpSpPr>
              <p:grpSpPr>
                <a:xfrm>
                  <a:off x="754856" y="1725338"/>
                  <a:ext cx="601503" cy="362597"/>
                  <a:chOff x="835861" y="1816684"/>
                  <a:chExt cx="471446" cy="278919"/>
                </a:xfrm>
              </p:grpSpPr>
              <p:sp>
                <p:nvSpPr>
                  <p:cNvPr id="209" name="Rounded Rectangle 208"/>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0" name="Flowchart: Manual Operation 209"/>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1" name="Oval 210"/>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2" name="Oval 211"/>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213" name="Straight Connector 212"/>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214" name="Straight Connector 213"/>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215" name="Rectangle 214"/>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6" name="Rectangle 215"/>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7" name="Rectangle 216"/>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206" name="Group 205"/>
                <p:cNvGrpSpPr/>
                <p:nvPr/>
              </p:nvGrpSpPr>
              <p:grpSpPr>
                <a:xfrm>
                  <a:off x="1113364" y="1775340"/>
                  <a:ext cx="105792" cy="146200"/>
                  <a:chOff x="1109663" y="1090613"/>
                  <a:chExt cx="105792" cy="146200"/>
                </a:xfrm>
              </p:grpSpPr>
              <p:sp>
                <p:nvSpPr>
                  <p:cNvPr id="207" name="Oval 20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08" name="Flowchart: Manual Operation 20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204" name="Rectangle 20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18" name="Rectangle 217"/>
            <p:cNvSpPr/>
            <p:nvPr/>
          </p:nvSpPr>
          <p:spPr bwMode="auto">
            <a:xfrm>
              <a:off x="-1322963" y="5604543"/>
              <a:ext cx="893225" cy="146176"/>
            </a:xfrm>
            <a:prstGeom prst="rect">
              <a:avLst/>
            </a:prstGeom>
            <a:solidFill>
              <a:schemeClr val="bg1">
                <a:lumMod val="8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700" b="1" dirty="0">
                  <a:solidFill>
                    <a:srgbClr val="EC881B"/>
                  </a:solidFill>
                </a:rPr>
                <a:t>r</a:t>
              </a:r>
              <a:r>
                <a:rPr lang="en-US" sz="700" b="1" dirty="0" smtClean="0">
                  <a:solidFill>
                    <a:srgbClr val="EC881B"/>
                  </a:solidFill>
                </a:rPr>
                <a:t>e-charging</a:t>
              </a:r>
              <a:endParaRPr lang="en-US" sz="600" b="1" dirty="0" smtClean="0">
                <a:solidFill>
                  <a:srgbClr val="EC881B"/>
                </a:solidFill>
              </a:endParaRPr>
            </a:p>
          </p:txBody>
        </p:sp>
      </p:grpSp>
      <p:grpSp>
        <p:nvGrpSpPr>
          <p:cNvPr id="252" name="Group 251"/>
          <p:cNvGrpSpPr/>
          <p:nvPr/>
        </p:nvGrpSpPr>
        <p:grpSpPr>
          <a:xfrm>
            <a:off x="3185366" y="3158529"/>
            <a:ext cx="634463" cy="559177"/>
            <a:chOff x="136359" y="2810310"/>
            <a:chExt cx="634463" cy="559177"/>
          </a:xfrm>
        </p:grpSpPr>
        <p:sp>
          <p:nvSpPr>
            <p:cNvPr id="37" name="Rounded Rectangle 36"/>
            <p:cNvSpPr/>
            <p:nvPr/>
          </p:nvSpPr>
          <p:spPr bwMode="auto">
            <a:xfrm>
              <a:off x="136359" y="2810310"/>
              <a:ext cx="634463" cy="43637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9" name="Rectangle 228"/>
            <p:cNvSpPr/>
            <p:nvPr/>
          </p:nvSpPr>
          <p:spPr bwMode="auto">
            <a:xfrm>
              <a:off x="172812" y="2850167"/>
              <a:ext cx="553471" cy="3438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0" name="Rectangle 229"/>
            <p:cNvSpPr/>
            <p:nvPr/>
          </p:nvSpPr>
          <p:spPr bwMode="auto">
            <a:xfrm>
              <a:off x="249504" y="3052164"/>
              <a:ext cx="62721"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1" name="Rectangle 230"/>
            <p:cNvSpPr/>
            <p:nvPr/>
          </p:nvSpPr>
          <p:spPr bwMode="auto">
            <a:xfrm>
              <a:off x="357064"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2" name="Rectangle 231"/>
            <p:cNvSpPr/>
            <p:nvPr/>
          </p:nvSpPr>
          <p:spPr bwMode="auto">
            <a:xfrm>
              <a:off x="490415" y="3052164"/>
              <a:ext cx="61662"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4" name="Rectangle 233"/>
            <p:cNvSpPr/>
            <p:nvPr/>
          </p:nvSpPr>
          <p:spPr bwMode="auto">
            <a:xfrm>
              <a:off x="608853"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49" name="Freeform 248"/>
            <p:cNvSpPr/>
            <p:nvPr/>
          </p:nvSpPr>
          <p:spPr bwMode="auto">
            <a:xfrm>
              <a:off x="226219" y="2909888"/>
              <a:ext cx="445294" cy="107156"/>
            </a:xfrm>
            <a:custGeom>
              <a:avLst/>
              <a:gdLst>
                <a:gd name="connsiteX0" fmla="*/ 0 w 445294"/>
                <a:gd name="connsiteY0" fmla="*/ 107156 h 107156"/>
                <a:gd name="connsiteX1" fmla="*/ 164306 w 445294"/>
                <a:gd name="connsiteY1" fmla="*/ 14287 h 107156"/>
                <a:gd name="connsiteX2" fmla="*/ 290512 w 445294"/>
                <a:gd name="connsiteY2" fmla="*/ 92868 h 107156"/>
                <a:gd name="connsiteX3" fmla="*/ 445294 w 445294"/>
                <a:gd name="connsiteY3" fmla="*/ 0 h 107156"/>
              </a:gdLst>
              <a:ahLst/>
              <a:cxnLst>
                <a:cxn ang="0">
                  <a:pos x="connsiteX0" y="connsiteY0"/>
                </a:cxn>
                <a:cxn ang="0">
                  <a:pos x="connsiteX1" y="connsiteY1"/>
                </a:cxn>
                <a:cxn ang="0">
                  <a:pos x="connsiteX2" y="connsiteY2"/>
                </a:cxn>
                <a:cxn ang="0">
                  <a:pos x="connsiteX3" y="connsiteY3"/>
                </a:cxn>
              </a:cxnLst>
              <a:rect l="l" t="t" r="r" b="b"/>
              <a:pathLst>
                <a:path w="445294" h="107156">
                  <a:moveTo>
                    <a:pt x="0" y="107156"/>
                  </a:moveTo>
                  <a:lnTo>
                    <a:pt x="164306" y="14287"/>
                  </a:lnTo>
                  <a:lnTo>
                    <a:pt x="290512" y="92868"/>
                  </a:lnTo>
                  <a:lnTo>
                    <a:pt x="445294" y="0"/>
                  </a:lnTo>
                </a:path>
              </a:pathLst>
            </a:custGeom>
            <a:noFill/>
            <a:ln w="1905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0" name="Rounded Rectangle 249"/>
            <p:cNvSpPr/>
            <p:nvPr/>
          </p:nvSpPr>
          <p:spPr bwMode="auto">
            <a:xfrm>
              <a:off x="353651" y="3265604"/>
              <a:ext cx="207250" cy="70248"/>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1" name="Rounded Rectangle 250"/>
            <p:cNvSpPr/>
            <p:nvPr/>
          </p:nvSpPr>
          <p:spPr bwMode="auto">
            <a:xfrm>
              <a:off x="310085" y="3323768"/>
              <a:ext cx="295611" cy="45719"/>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pic>
        <p:nvPicPr>
          <p:cNvPr id="256" name="Picture 255"/>
          <p:cNvPicPr>
            <a:picLocks noChangeAspect="1"/>
          </p:cNvPicPr>
          <p:nvPr/>
        </p:nvPicPr>
        <p:blipFill>
          <a:blip r:embed="rId3" cstate="email">
            <a:clrChange>
              <a:clrFrom>
                <a:srgbClr val="FEFEFE"/>
              </a:clrFrom>
              <a:clrTo>
                <a:srgbClr val="FEFEFE">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47027" y="4355791"/>
            <a:ext cx="650225" cy="516243"/>
          </a:xfrm>
          <a:prstGeom prst="rect">
            <a:avLst/>
          </a:prstGeom>
        </p:spPr>
      </p:pic>
      <p:grpSp>
        <p:nvGrpSpPr>
          <p:cNvPr id="264" name="Group 263"/>
          <p:cNvGrpSpPr/>
          <p:nvPr/>
        </p:nvGrpSpPr>
        <p:grpSpPr>
          <a:xfrm>
            <a:off x="3303448" y="5840052"/>
            <a:ext cx="419100" cy="609981"/>
            <a:chOff x="3276600" y="5176361"/>
            <a:chExt cx="462966" cy="644515"/>
          </a:xfrm>
        </p:grpSpPr>
        <p:sp>
          <p:nvSpPr>
            <p:cNvPr id="257" name="Rounded Rectangle 256"/>
            <p:cNvSpPr/>
            <p:nvPr/>
          </p:nvSpPr>
          <p:spPr bwMode="auto">
            <a:xfrm>
              <a:off x="3276600" y="5452110"/>
              <a:ext cx="462966" cy="36876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8" name="Block Arc 257"/>
            <p:cNvSpPr/>
            <p:nvPr/>
          </p:nvSpPr>
          <p:spPr bwMode="auto">
            <a:xfrm>
              <a:off x="3336131" y="5176361"/>
              <a:ext cx="342900" cy="221761"/>
            </a:xfrm>
            <a:prstGeom prst="blockArc">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9" name="Rectangle 258"/>
            <p:cNvSpPr/>
            <p:nvPr/>
          </p:nvSpPr>
          <p:spPr bwMode="auto">
            <a:xfrm>
              <a:off x="3335604" y="5276086"/>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0" name="Rectangle 259"/>
            <p:cNvSpPr/>
            <p:nvPr/>
          </p:nvSpPr>
          <p:spPr bwMode="auto">
            <a:xfrm>
              <a:off x="3624216" y="5285535"/>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1" name="Oval 260"/>
            <p:cNvSpPr/>
            <p:nvPr/>
          </p:nvSpPr>
          <p:spPr bwMode="auto">
            <a:xfrm>
              <a:off x="3459151" y="5551615"/>
              <a:ext cx="84500" cy="73042"/>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3" name="Trapezoid 262"/>
            <p:cNvSpPr/>
            <p:nvPr/>
          </p:nvSpPr>
          <p:spPr bwMode="auto">
            <a:xfrm>
              <a:off x="3460060" y="5619980"/>
              <a:ext cx="88587" cy="100199"/>
            </a:xfrm>
            <a:prstGeom prst="trapezoid">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sp>
        <p:nvSpPr>
          <p:cNvPr id="265" name="Rounded Rectangle 264"/>
          <p:cNvSpPr/>
          <p:nvPr/>
        </p:nvSpPr>
        <p:spPr bwMode="auto">
          <a:xfrm rot="2761076">
            <a:off x="584809" y="4411867"/>
            <a:ext cx="210816" cy="96480"/>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273" name="Group 272"/>
          <p:cNvGrpSpPr/>
          <p:nvPr/>
        </p:nvGrpSpPr>
        <p:grpSpPr>
          <a:xfrm>
            <a:off x="6324600" y="1569506"/>
            <a:ext cx="457200" cy="648297"/>
            <a:chOff x="6178892" y="1494789"/>
            <a:chExt cx="457200" cy="648297"/>
          </a:xfrm>
        </p:grpSpPr>
        <p:sp>
          <p:nvSpPr>
            <p:cNvPr id="269" name="Isosceles Triangle 268"/>
            <p:cNvSpPr/>
            <p:nvPr/>
          </p:nvSpPr>
          <p:spPr bwMode="auto">
            <a:xfrm>
              <a:off x="6374836" y="1780540"/>
              <a:ext cx="60587" cy="36254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270" name="Oval 269"/>
            <p:cNvSpPr/>
            <p:nvPr/>
          </p:nvSpPr>
          <p:spPr bwMode="auto">
            <a:xfrm>
              <a:off x="6356932" y="1676399"/>
              <a:ext cx="91440" cy="9144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1" name="Oval 270"/>
            <p:cNvSpPr/>
            <p:nvPr/>
          </p:nvSpPr>
          <p:spPr bwMode="auto">
            <a:xfrm>
              <a:off x="6270332" y="1583848"/>
              <a:ext cx="274320" cy="274320"/>
            </a:xfrm>
            <a:prstGeom prst="ellipse">
              <a:avLst/>
            </a:prstGeom>
            <a:noFill/>
            <a:ln w="28575"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2" name="Oval 271"/>
            <p:cNvSpPr/>
            <p:nvPr/>
          </p:nvSpPr>
          <p:spPr bwMode="auto">
            <a:xfrm>
              <a:off x="6178892" y="1494789"/>
              <a:ext cx="457200" cy="457200"/>
            </a:xfrm>
            <a:prstGeom prst="ellipse">
              <a:avLst/>
            </a:prstGeom>
            <a:noFill/>
            <a:ln w="1905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nvGrpSpPr>
          <p:cNvPr id="274" name="Group 273"/>
          <p:cNvGrpSpPr/>
          <p:nvPr/>
        </p:nvGrpSpPr>
        <p:grpSpPr>
          <a:xfrm rot="702411">
            <a:off x="6316769" y="4332281"/>
            <a:ext cx="139144" cy="291206"/>
            <a:chOff x="602950" y="1717753"/>
            <a:chExt cx="243840" cy="419100"/>
          </a:xfrm>
          <a:effectLst/>
        </p:grpSpPr>
        <p:sp>
          <p:nvSpPr>
            <p:cNvPr id="275" name="Rounded Rectangle 274"/>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76" name="Rectangle 275"/>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77" name="Oval 276"/>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80" name="Trapezoid 279"/>
          <p:cNvSpPr/>
          <p:nvPr/>
        </p:nvSpPr>
        <p:spPr bwMode="auto">
          <a:xfrm rot="10800000">
            <a:off x="6635059" y="4661731"/>
            <a:ext cx="216425" cy="213644"/>
          </a:xfrm>
          <a:prstGeom prst="trapezoid">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81" name="Oval 280"/>
          <p:cNvSpPr/>
          <p:nvPr/>
        </p:nvSpPr>
        <p:spPr bwMode="auto">
          <a:xfrm>
            <a:off x="6654951" y="4452721"/>
            <a:ext cx="176639" cy="190773"/>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8" name="Oval 277"/>
          <p:cNvSpPr/>
          <p:nvPr/>
        </p:nvSpPr>
        <p:spPr bwMode="auto">
          <a:xfrm>
            <a:off x="6520988" y="4411332"/>
            <a:ext cx="176639" cy="190773"/>
          </a:xfrm>
          <a:prstGeom prst="ellips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9" name="Trapezoid 278"/>
          <p:cNvSpPr/>
          <p:nvPr/>
        </p:nvSpPr>
        <p:spPr bwMode="auto">
          <a:xfrm rot="10800000">
            <a:off x="6496523" y="4614079"/>
            <a:ext cx="216425" cy="213644"/>
          </a:xfrm>
          <a:prstGeom prst="trapezoid">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04" name="Oval 303"/>
          <p:cNvSpPr/>
          <p:nvPr/>
        </p:nvSpPr>
        <p:spPr bwMode="auto">
          <a:xfrm>
            <a:off x="3299358" y="1626068"/>
            <a:ext cx="415526" cy="320931"/>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05" name="Oval 304"/>
          <p:cNvSpPr/>
          <p:nvPr/>
        </p:nvSpPr>
        <p:spPr bwMode="auto">
          <a:xfrm>
            <a:off x="3182174" y="1523346"/>
            <a:ext cx="638502" cy="489187"/>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82" name="Group 281"/>
          <p:cNvGrpSpPr/>
          <p:nvPr/>
        </p:nvGrpSpPr>
        <p:grpSpPr>
          <a:xfrm>
            <a:off x="3239590" y="1713111"/>
            <a:ext cx="536547" cy="412390"/>
            <a:chOff x="718375" y="1493780"/>
            <a:chExt cx="536547" cy="360138"/>
          </a:xfrm>
        </p:grpSpPr>
        <p:grpSp>
          <p:nvGrpSpPr>
            <p:cNvPr id="283" name="Group 282"/>
            <p:cNvGrpSpPr/>
            <p:nvPr/>
          </p:nvGrpSpPr>
          <p:grpSpPr>
            <a:xfrm>
              <a:off x="718375" y="1493780"/>
              <a:ext cx="536547" cy="360138"/>
              <a:chOff x="754856" y="1725338"/>
              <a:chExt cx="601503" cy="362597"/>
            </a:xfrm>
          </p:grpSpPr>
          <p:grpSp>
            <p:nvGrpSpPr>
              <p:cNvPr id="285" name="Group 284"/>
              <p:cNvGrpSpPr/>
              <p:nvPr/>
            </p:nvGrpSpPr>
            <p:grpSpPr>
              <a:xfrm>
                <a:off x="754856" y="1725338"/>
                <a:ext cx="601503" cy="362597"/>
                <a:chOff x="835861" y="1816684"/>
                <a:chExt cx="471446" cy="278919"/>
              </a:xfrm>
            </p:grpSpPr>
            <p:sp>
              <p:nvSpPr>
                <p:cNvPr id="295" name="Rounded Rectangle 294"/>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6" name="Flowchart: Manual Operation 295"/>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7" name="Oval 296"/>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8" name="Oval 297"/>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299" name="Straight Connector 298"/>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300" name="Straight Connector 299"/>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301" name="Rectangle 300"/>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302" name="Rectangle 301"/>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303" name="Rectangle 302"/>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288" name="Group 287"/>
              <p:cNvGrpSpPr/>
              <p:nvPr/>
            </p:nvGrpSpPr>
            <p:grpSpPr>
              <a:xfrm>
                <a:off x="1113364" y="1775340"/>
                <a:ext cx="105792" cy="146200"/>
                <a:chOff x="1109663" y="1090613"/>
                <a:chExt cx="105792" cy="146200"/>
              </a:xfrm>
            </p:grpSpPr>
            <p:sp>
              <p:nvSpPr>
                <p:cNvPr id="289" name="Oval 28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0" name="Flowchart: Manual Operation 289"/>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284" name="Rectangle 28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 name="TextBox 1"/>
          <p:cNvSpPr txBox="1"/>
          <p:nvPr/>
        </p:nvSpPr>
        <p:spPr>
          <a:xfrm>
            <a:off x="0" y="10668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Technology Elements </a:t>
            </a:r>
            <a:r>
              <a:rPr lang="en-US" i="1" dirty="0" smtClean="0">
                <a:solidFill>
                  <a:srgbClr val="000000">
                    <a:lumMod val="50000"/>
                    <a:lumOff val="50000"/>
                  </a:srgbClr>
                </a:solidFill>
              </a:rPr>
              <a:t>(Highest Priority)</a:t>
            </a:r>
          </a:p>
        </p:txBody>
      </p:sp>
      <p:sp>
        <p:nvSpPr>
          <p:cNvPr id="219" name="TextBox 218"/>
          <p:cNvSpPr txBox="1"/>
          <p:nvPr/>
        </p:nvSpPr>
        <p:spPr>
          <a:xfrm>
            <a:off x="0" y="25908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Innovative Approaches to Urban Transportation Elements </a:t>
            </a:r>
            <a:r>
              <a:rPr lang="en-US" i="1" dirty="0" smtClean="0">
                <a:solidFill>
                  <a:srgbClr val="000000">
                    <a:lumMod val="50000"/>
                    <a:lumOff val="50000"/>
                  </a:srgbClr>
                </a:solidFill>
              </a:rPr>
              <a:t>(High Priority)</a:t>
            </a:r>
          </a:p>
        </p:txBody>
      </p:sp>
      <p:sp>
        <p:nvSpPr>
          <p:cNvPr id="220" name="TextBox 219"/>
          <p:cNvSpPr txBox="1"/>
          <p:nvPr/>
        </p:nvSpPr>
        <p:spPr>
          <a:xfrm>
            <a:off x="0" y="53340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Smart City Elements </a:t>
            </a:r>
            <a:r>
              <a:rPr lang="en-US" i="1" dirty="0" smtClean="0">
                <a:solidFill>
                  <a:srgbClr val="000000">
                    <a:lumMod val="50000"/>
                    <a:lumOff val="50000"/>
                  </a:srgbClr>
                </a:solidFill>
              </a:rPr>
              <a:t>(Priority</a:t>
            </a:r>
            <a:r>
              <a:rPr lang="en-US" b="1" dirty="0" smtClean="0">
                <a:solidFill>
                  <a:srgbClr val="000000">
                    <a:lumMod val="50000"/>
                    <a:lumOff val="50000"/>
                  </a:srgbClr>
                </a:solidFill>
              </a:rPr>
              <a:t>)</a:t>
            </a:r>
          </a:p>
        </p:txBody>
      </p:sp>
      <p:pic>
        <p:nvPicPr>
          <p:cNvPr id="221" name="Picture 220" descr="DOT-signature_white_cs3.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762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0114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Content Placeholder 2"/>
          <p:cNvSpPr>
            <a:spLocks noGrp="1"/>
          </p:cNvSpPr>
          <p:nvPr>
            <p:ph idx="10"/>
          </p:nvPr>
        </p:nvSpPr>
        <p:spPr>
          <a:xfrm>
            <a:off x="1828800" y="4417218"/>
            <a:ext cx="6324600" cy="1373982"/>
          </a:xfrm>
          <a:solidFill>
            <a:srgbClr val="F2F2F2"/>
          </a:solidFill>
          <a:ln w="28575">
            <a:solidFill>
              <a:schemeClr val="tx1">
                <a:lumMod val="65000"/>
                <a:lumOff val="35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685800" lvl="1" indent="0">
              <a:spcAft>
                <a:spcPts val="0"/>
              </a:spcAft>
              <a:buNone/>
            </a:pPr>
            <a:r>
              <a:rPr lang="en-US" sz="3200" b="1" dirty="0" err="1">
                <a:solidFill>
                  <a:schemeClr val="tx1">
                    <a:lumMod val="65000"/>
                    <a:lumOff val="35000"/>
                  </a:schemeClr>
                </a:solidFill>
                <a:ea typeface="MS PGothic"/>
                <a:cs typeface="MS PGothic"/>
              </a:rPr>
              <a:t>Elad</a:t>
            </a:r>
            <a:r>
              <a:rPr lang="en-US" sz="3200" b="1" dirty="0">
                <a:solidFill>
                  <a:schemeClr val="tx1">
                    <a:lumMod val="65000"/>
                    <a:lumOff val="35000"/>
                  </a:schemeClr>
                </a:solidFill>
                <a:ea typeface="MS PGothic"/>
                <a:cs typeface="MS PGothic"/>
              </a:rPr>
              <a:t> </a:t>
            </a:r>
            <a:r>
              <a:rPr lang="en-US" sz="3200" b="1" dirty="0" err="1">
                <a:solidFill>
                  <a:schemeClr val="tx1">
                    <a:lumMod val="65000"/>
                    <a:lumOff val="35000"/>
                  </a:schemeClr>
                </a:solidFill>
                <a:ea typeface="MS PGothic"/>
                <a:cs typeface="MS PGothic"/>
              </a:rPr>
              <a:t>Serfaty</a:t>
            </a:r>
            <a:r>
              <a:rPr lang="en-US" sz="3200" b="1" dirty="0">
                <a:solidFill>
                  <a:schemeClr val="tx1">
                    <a:lumMod val="65000"/>
                    <a:lumOff val="35000"/>
                  </a:schemeClr>
                </a:solidFill>
                <a:ea typeface="MS PGothic"/>
                <a:cs typeface="MS PGothic"/>
              </a:rPr>
              <a:t> and Elan </a:t>
            </a:r>
            <a:r>
              <a:rPr lang="en-US" sz="3200" b="1" dirty="0" err="1">
                <a:solidFill>
                  <a:schemeClr val="tx1">
                    <a:lumMod val="65000"/>
                    <a:lumOff val="35000"/>
                  </a:schemeClr>
                </a:solidFill>
                <a:ea typeface="MS PGothic"/>
                <a:cs typeface="MS PGothic"/>
              </a:rPr>
              <a:t>Nyer</a:t>
            </a:r>
            <a:endParaRPr lang="en-US" sz="3200" b="1" dirty="0">
              <a:solidFill>
                <a:schemeClr val="tx1">
                  <a:lumMod val="65000"/>
                  <a:lumOff val="35000"/>
                </a:schemeClr>
              </a:solidFill>
              <a:ea typeface="MS PGothic"/>
              <a:cs typeface="MS PGothic"/>
            </a:endParaRPr>
          </a:p>
          <a:p>
            <a:pPr marL="685800" lvl="1" indent="0">
              <a:spcBef>
                <a:spcPts val="0"/>
              </a:spcBef>
              <a:spcAft>
                <a:spcPts val="600"/>
              </a:spcAft>
              <a:buNone/>
            </a:pPr>
            <a:r>
              <a:rPr lang="en-US" sz="2400" b="1" dirty="0">
                <a:solidFill>
                  <a:srgbClr val="EC881B"/>
                </a:solidFill>
                <a:ea typeface="MS PGothic"/>
                <a:cs typeface="MS PGothic"/>
              </a:rPr>
              <a:t>Mobileye</a:t>
            </a:r>
          </a:p>
        </p:txBody>
      </p:sp>
      <p:sp>
        <p:nvSpPr>
          <p:cNvPr id="17" name="Rectangle 16"/>
          <p:cNvSpPr/>
          <p:nvPr/>
        </p:nvSpPr>
        <p:spPr bwMode="auto">
          <a:xfrm>
            <a:off x="990600" y="4036218"/>
            <a:ext cx="1373982" cy="1373982"/>
          </a:xfrm>
          <a:prstGeom prst="rect">
            <a:avLst/>
          </a:prstGeom>
          <a:solidFill>
            <a:schemeClr val="bg1"/>
          </a:solidFill>
          <a:ln w="38100" cap="flat" cmpd="sng" algn="ctr">
            <a:solidFill>
              <a:srgbClr val="EC881B"/>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2" name="Title 1"/>
          <p:cNvSpPr>
            <a:spLocks noGrp="1"/>
          </p:cNvSpPr>
          <p:nvPr>
            <p:ph type="title"/>
          </p:nvPr>
        </p:nvSpPr>
        <p:spPr/>
        <p:txBody>
          <a:bodyPr/>
          <a:lstStyle/>
          <a:p>
            <a:r>
              <a:rPr lang="en-US" smtClean="0"/>
              <a:t>Phase 1 Planned Awards</a:t>
            </a:r>
            <a:endParaRPr lang="en-US" dirty="0"/>
          </a:p>
        </p:txBody>
      </p:sp>
      <p:sp>
        <p:nvSpPr>
          <p:cNvPr id="3" name="Content Placeholder 2"/>
          <p:cNvSpPr>
            <a:spLocks noGrp="1"/>
          </p:cNvSpPr>
          <p:nvPr>
            <p:ph idx="10"/>
          </p:nvPr>
        </p:nvSpPr>
        <p:spPr>
          <a:xfrm>
            <a:off x="1828800" y="2283618"/>
            <a:ext cx="6324600" cy="1373982"/>
          </a:xfrm>
          <a:solidFill>
            <a:srgbClr val="F2F2F2"/>
          </a:solidFill>
          <a:ln w="28575">
            <a:solidFill>
              <a:schemeClr val="tx1">
                <a:lumMod val="65000"/>
                <a:lumOff val="35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685800" lvl="1" indent="0">
              <a:spcAft>
                <a:spcPts val="600"/>
              </a:spcAft>
              <a:buNone/>
            </a:pPr>
            <a:r>
              <a:rPr lang="en-US" sz="3200" b="1" dirty="0" smtClean="0">
                <a:solidFill>
                  <a:schemeClr val="tx1">
                    <a:lumMod val="65000"/>
                    <a:lumOff val="35000"/>
                  </a:schemeClr>
                </a:solidFill>
                <a:ea typeface="MS PGothic"/>
                <a:cs typeface="MS PGothic"/>
              </a:rPr>
              <a:t>Spencer Reeder </a:t>
            </a:r>
          </a:p>
          <a:p>
            <a:pPr marL="685800" lvl="1" indent="0">
              <a:spcBef>
                <a:spcPts val="0"/>
              </a:spcBef>
              <a:spcAft>
                <a:spcPts val="600"/>
              </a:spcAft>
              <a:buNone/>
            </a:pPr>
            <a:r>
              <a:rPr lang="en-US" sz="2400" b="1" dirty="0" smtClean="0">
                <a:solidFill>
                  <a:srgbClr val="EC881B"/>
                </a:solidFill>
                <a:ea typeface="MS PGothic"/>
                <a:cs typeface="MS PGothic"/>
              </a:rPr>
              <a:t>Vulcan, Inc.</a:t>
            </a:r>
          </a:p>
        </p:txBody>
      </p:sp>
      <p:sp>
        <p:nvSpPr>
          <p:cNvPr id="10" name="Rounded Rectangle 9"/>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pic>
        <p:nvPicPr>
          <p:cNvPr id="12" name="Picture 11"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990600" y="1900236"/>
            <a:ext cx="1373982" cy="1373982"/>
          </a:xfrm>
          <a:prstGeom prst="rect">
            <a:avLst/>
          </a:prstGeom>
          <a:ln w="38100">
            <a:solidFill>
              <a:srgbClr val="EC881B"/>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316" y="4339963"/>
            <a:ext cx="1357266" cy="766492"/>
          </a:xfrm>
          <a:prstGeom prst="rect">
            <a:avLst/>
          </a:prstGeom>
        </p:spPr>
      </p:pic>
      <p:sp>
        <p:nvSpPr>
          <p:cNvPr id="13" name="TextBox 12"/>
          <p:cNvSpPr txBox="1"/>
          <p:nvPr/>
        </p:nvSpPr>
        <p:spPr>
          <a:xfrm>
            <a:off x="914400" y="228600"/>
            <a:ext cx="8229600" cy="892552"/>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a:p>
            <a:r>
              <a:rPr lang="en-US" sz="2400" b="1" i="1" dirty="0">
                <a:solidFill>
                  <a:srgbClr val="FFFFFF"/>
                </a:solidFill>
                <a:effectLst>
                  <a:outerShdw blurRad="38100" dist="38100" dir="2700000" algn="tl">
                    <a:srgbClr val="000000">
                      <a:alpha val="43137"/>
                    </a:srgbClr>
                  </a:outerShdw>
                </a:effectLst>
              </a:rPr>
              <a:t>Overview of </a:t>
            </a:r>
            <a:r>
              <a:rPr lang="en-US" sz="2400" b="1" i="1" dirty="0" smtClean="0">
                <a:solidFill>
                  <a:srgbClr val="FFFFFF"/>
                </a:solidFill>
                <a:effectLst>
                  <a:outerShdw blurRad="38100" dist="38100" dir="2700000" algn="tl">
                    <a:srgbClr val="000000">
                      <a:alpha val="43137"/>
                    </a:srgbClr>
                  </a:outerShdw>
                </a:effectLst>
              </a:rPr>
              <a:t>Partners</a:t>
            </a:r>
            <a:r>
              <a:rPr lang="en-US" sz="2400" b="1" i="1" dirty="0">
                <a:solidFill>
                  <a:srgbClr val="FFFFFF"/>
                </a:solidFill>
                <a:effectLst>
                  <a:outerShdw blurRad="38100" dist="38100" dir="2700000" algn="tl">
                    <a:srgbClr val="000000">
                      <a:alpha val="43137"/>
                    </a:srgbClr>
                  </a:outerShdw>
                </a:effectLst>
              </a:rPr>
              <a:t>’ Plans to Support the Challenge</a:t>
            </a:r>
          </a:p>
        </p:txBody>
      </p:sp>
    </p:spTree>
    <p:extLst>
      <p:ext uri="{BB962C8B-B14F-4D97-AF65-F5344CB8AC3E}">
        <p14:creationId xmlns:p14="http://schemas.microsoft.com/office/powerpoint/2010/main" val="1387631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ergySaving Cover Master">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EnergySaving Inside">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4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3">
      <a:dk1>
        <a:srgbClr val="000000"/>
      </a:dk1>
      <a:lt1>
        <a:srgbClr val="FFFFFF"/>
      </a:lt1>
      <a:dk2>
        <a:srgbClr val="000000"/>
      </a:dk2>
      <a:lt2>
        <a:srgbClr val="808080"/>
      </a:lt2>
      <a:accent1>
        <a:srgbClr val="BBE0E3"/>
      </a:accent1>
      <a:accent2>
        <a:srgbClr val="3366CC"/>
      </a:accent2>
      <a:accent3>
        <a:srgbClr val="FFFFFF"/>
      </a:accent3>
      <a:accent4>
        <a:srgbClr val="000000"/>
      </a:accent4>
      <a:accent5>
        <a:srgbClr val="DAEDEF"/>
      </a:accent5>
      <a:accent6>
        <a:srgbClr val="3366C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80CDC0E7D5DE47B5761A92098B29F3" ma:contentTypeVersion="" ma:contentTypeDescription="Create a new document." ma:contentTypeScope="" ma:versionID="b43099d92a422463fd3457dd49fd2b9a">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8137E-D0F6-40B6-90FA-F3F6A8B9D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20EDEB4-21C7-4BF3-827B-4E9FDCAB2C8A}">
  <ds:schemaRef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852C713E-CDD4-4367-A3B3-1B70615719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15917</TotalTime>
  <Words>2226</Words>
  <Application>Microsoft Office PowerPoint</Application>
  <PresentationFormat>On-screen Show (4:3)</PresentationFormat>
  <Paragraphs>274</Paragraphs>
  <Slides>31</Slides>
  <Notes>22</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EnergySaving Cover Master</vt:lpstr>
      <vt:lpstr>EnergySaving Inside</vt:lpstr>
      <vt:lpstr>4_RITA_Template_rev_2</vt:lpstr>
      <vt:lpstr>2_RITA_Template_rev_2</vt:lpstr>
      <vt:lpstr>2_Custom Design</vt:lpstr>
      <vt:lpstr>6_RITA_Template_rev_2</vt:lpstr>
      <vt:lpstr>3_RITA_Template_rev_2</vt:lpstr>
      <vt:lpstr>ערכת נושא Office</vt:lpstr>
      <vt:lpstr> Beyond Traffic: The Smart City Challenge Information Session #7: Application Homestretch –  An Open Q&amp;A Session </vt:lpstr>
      <vt:lpstr>Webinar Overview</vt:lpstr>
      <vt:lpstr>PowerPoint Presentation</vt:lpstr>
      <vt:lpstr>PowerPoint Presentation</vt:lpstr>
      <vt:lpstr>PowerPoint Presentation</vt:lpstr>
      <vt:lpstr>Advanced Technologies and Smart Cities</vt:lpstr>
      <vt:lpstr>The USDOT’s Vision for a Smart City</vt:lpstr>
      <vt:lpstr>PowerPoint Presentation</vt:lpstr>
      <vt:lpstr>Phase 1 Planned Awards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Noblis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USDOT_User</cp:lastModifiedBy>
  <cp:revision>1220</cp:revision>
  <cp:lastPrinted>2016-01-04T15:20:08Z</cp:lastPrinted>
  <dcterms:created xsi:type="dcterms:W3CDTF">2014-08-22T15:49:38Z</dcterms:created>
  <dcterms:modified xsi:type="dcterms:W3CDTF">2016-01-19T21:54:00Z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0x010100B880CDC0E7D5DE47B5761A92098B29F3</vt:lpwstr>
  </property>
</Properties>
</file>