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7.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7"/>
  </p:notesMasterIdLst>
  <p:handoutMasterIdLst>
    <p:handoutMasterId r:id="rId28"/>
  </p:handoutMasterIdLst>
  <p:sldIdLst>
    <p:sldId id="256" r:id="rId2"/>
    <p:sldId id="334" r:id="rId3"/>
    <p:sldId id="335" r:id="rId4"/>
    <p:sldId id="332" r:id="rId5"/>
    <p:sldId id="315" r:id="rId6"/>
    <p:sldId id="333" r:id="rId7"/>
    <p:sldId id="316" r:id="rId8"/>
    <p:sldId id="317" r:id="rId9"/>
    <p:sldId id="318" r:id="rId10"/>
    <p:sldId id="314" r:id="rId11"/>
    <p:sldId id="322" r:id="rId12"/>
    <p:sldId id="319" r:id="rId13"/>
    <p:sldId id="320" r:id="rId14"/>
    <p:sldId id="321" r:id="rId15"/>
    <p:sldId id="336" r:id="rId16"/>
    <p:sldId id="337" r:id="rId17"/>
    <p:sldId id="338" r:id="rId18"/>
    <p:sldId id="323" r:id="rId19"/>
    <p:sldId id="324" r:id="rId20"/>
    <p:sldId id="326" r:id="rId21"/>
    <p:sldId id="327" r:id="rId22"/>
    <p:sldId id="328" r:id="rId23"/>
    <p:sldId id="329" r:id="rId24"/>
    <p:sldId id="330" r:id="rId25"/>
    <p:sldId id="339" r:id="rId26"/>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528" autoAdjust="0"/>
    <p:restoredTop sz="72838" autoAdjust="0"/>
  </p:normalViewPr>
  <p:slideViewPr>
    <p:cSldViewPr>
      <p:cViewPr varScale="1">
        <p:scale>
          <a:sx n="58" d="100"/>
          <a:sy n="58" d="100"/>
        </p:scale>
        <p:origin x="-1296" y="-96"/>
      </p:cViewPr>
      <p:guideLst>
        <p:guide orient="horz" pos="2160"/>
        <p:guide pos="2880"/>
      </p:guideLst>
    </p:cSldViewPr>
  </p:slideViewPr>
  <p:outlineViewPr>
    <p:cViewPr>
      <p:scale>
        <a:sx n="33" d="100"/>
        <a:sy n="33" d="100"/>
      </p:scale>
      <p:origin x="24" y="15918"/>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Worksheet4.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Sheet1!$B$1</c:f>
              <c:strCache>
                <c:ptCount val="1"/>
                <c:pt idx="0">
                  <c:v>Series 1</c:v>
                </c:pt>
              </c:strCache>
            </c:strRef>
          </c:tx>
          <c:spPr>
            <a:solidFill>
              <a:schemeClr val="accent6">
                <a:lumMod val="60000"/>
                <a:lumOff val="40000"/>
              </a:schemeClr>
            </a:solidFill>
          </c:spPr>
          <c:invertIfNegative val="0"/>
          <c:cat>
            <c:strRef>
              <c:f>Sheet1!$A$2:$A$9</c:f>
              <c:strCache>
                <c:ptCount val="8"/>
                <c:pt idx="0">
                  <c:v>Highway System Peformance</c:v>
                </c:pt>
                <c:pt idx="1">
                  <c:v>Traffic Congestion</c:v>
                </c:pt>
                <c:pt idx="2">
                  <c:v>Highway Infrastructure Condition</c:v>
                </c:pt>
                <c:pt idx="3">
                  <c:v>Safety</c:v>
                </c:pt>
                <c:pt idx="4">
                  <c:v>Freight</c:v>
                </c:pt>
                <c:pt idx="5">
                  <c:v>On-Road Mobile Source Emissions</c:v>
                </c:pt>
                <c:pt idx="6">
                  <c:v>Transit State-of-Good Repair</c:v>
                </c:pt>
                <c:pt idx="7">
                  <c:v>Transit Safety</c:v>
                </c:pt>
              </c:strCache>
            </c:strRef>
          </c:cat>
          <c:val>
            <c:numRef>
              <c:f>Sheet1!$B$2:$B$9</c:f>
              <c:numCache>
                <c:formatCode>0%</c:formatCode>
                <c:ptCount val="8"/>
                <c:pt idx="0">
                  <c:v>0.34</c:v>
                </c:pt>
                <c:pt idx="1">
                  <c:v>0.2</c:v>
                </c:pt>
                <c:pt idx="2">
                  <c:v>0.17</c:v>
                </c:pt>
                <c:pt idx="3">
                  <c:v>0.15</c:v>
                </c:pt>
                <c:pt idx="4">
                  <c:v>7.0000000000000007E-2</c:v>
                </c:pt>
                <c:pt idx="5">
                  <c:v>0.03</c:v>
                </c:pt>
                <c:pt idx="6">
                  <c:v>0.02</c:v>
                </c:pt>
                <c:pt idx="7">
                  <c:v>0.02</c:v>
                </c:pt>
              </c:numCache>
            </c:numRef>
          </c:val>
        </c:ser>
        <c:dLbls>
          <c:showLegendKey val="0"/>
          <c:showVal val="0"/>
          <c:showCatName val="0"/>
          <c:showSerName val="0"/>
          <c:showPercent val="0"/>
          <c:showBubbleSize val="0"/>
        </c:dLbls>
        <c:gapWidth val="150"/>
        <c:axId val="148348928"/>
        <c:axId val="148351232"/>
      </c:barChart>
      <c:catAx>
        <c:axId val="148348928"/>
        <c:scaling>
          <c:orientation val="minMax"/>
        </c:scaling>
        <c:delete val="0"/>
        <c:axPos val="l"/>
        <c:majorTickMark val="out"/>
        <c:minorTickMark val="none"/>
        <c:tickLblPos val="nextTo"/>
        <c:crossAx val="148351232"/>
        <c:crosses val="autoZero"/>
        <c:auto val="1"/>
        <c:lblAlgn val="ctr"/>
        <c:lblOffset val="100"/>
        <c:noMultiLvlLbl val="0"/>
      </c:catAx>
      <c:valAx>
        <c:axId val="148351232"/>
        <c:scaling>
          <c:orientation val="minMax"/>
        </c:scaling>
        <c:delete val="0"/>
        <c:axPos val="b"/>
        <c:majorGridlines/>
        <c:numFmt formatCode="0%" sourceLinked="1"/>
        <c:majorTickMark val="out"/>
        <c:minorTickMark val="none"/>
        <c:tickLblPos val="nextTo"/>
        <c:crossAx val="148348928"/>
        <c:crosses val="autoZero"/>
        <c:crossBetween val="between"/>
      </c:valAx>
    </c:plotArea>
    <c:plotVisOnly val="1"/>
    <c:dispBlanksAs val="gap"/>
    <c:showDLblsOverMax val="0"/>
  </c:chart>
  <c:txPr>
    <a:bodyPr/>
    <a:lstStyle/>
    <a:p>
      <a:pPr>
        <a:defRPr sz="18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7211725583482393"/>
          <c:y val="0.10916502244415789"/>
          <c:w val="0.81070866141732278"/>
          <c:h val="0.85660705487223576"/>
        </c:manualLayout>
      </c:layout>
      <c:barChart>
        <c:barDir val="bar"/>
        <c:grouping val="percentStacked"/>
        <c:varyColors val="0"/>
        <c:ser>
          <c:idx val="0"/>
          <c:order val="0"/>
          <c:tx>
            <c:strRef>
              <c:f>'October 25 Slides (revised)'!$F$20</c:f>
              <c:strCache>
                <c:ptCount val="1"/>
                <c:pt idx="0">
                  <c:v>Federal</c:v>
                </c:pt>
              </c:strCache>
            </c:strRef>
          </c:tx>
          <c:invertIfNegative val="0"/>
          <c:cat>
            <c:strRef>
              <c:f>'October 25 Slides (revised)'!$G$19:$I$19</c:f>
              <c:strCache>
                <c:ptCount val="3"/>
                <c:pt idx="0">
                  <c:v>All</c:v>
                </c:pt>
                <c:pt idx="1">
                  <c:v>Performance</c:v>
                </c:pt>
                <c:pt idx="2">
                  <c:v>Congestion</c:v>
                </c:pt>
              </c:strCache>
            </c:strRef>
          </c:cat>
          <c:val>
            <c:numRef>
              <c:f>'October 25 Slides (revised)'!$G$20:$I$20</c:f>
              <c:numCache>
                <c:formatCode>0%</c:formatCode>
                <c:ptCount val="3"/>
                <c:pt idx="0">
                  <c:v>4.8245614035087717E-2</c:v>
                </c:pt>
                <c:pt idx="1">
                  <c:v>2.564102564102564E-2</c:v>
                </c:pt>
                <c:pt idx="2">
                  <c:v>0</c:v>
                </c:pt>
              </c:numCache>
            </c:numRef>
          </c:val>
        </c:ser>
        <c:ser>
          <c:idx val="1"/>
          <c:order val="1"/>
          <c:tx>
            <c:strRef>
              <c:f>'October 25 Slides (revised)'!$F$21</c:f>
              <c:strCache>
                <c:ptCount val="1"/>
                <c:pt idx="0">
                  <c:v>Individual</c:v>
                </c:pt>
              </c:strCache>
            </c:strRef>
          </c:tx>
          <c:invertIfNegative val="0"/>
          <c:cat>
            <c:strRef>
              <c:f>'October 25 Slides (revised)'!$G$19:$I$19</c:f>
              <c:strCache>
                <c:ptCount val="3"/>
                <c:pt idx="0">
                  <c:v>All</c:v>
                </c:pt>
                <c:pt idx="1">
                  <c:v>Performance</c:v>
                </c:pt>
                <c:pt idx="2">
                  <c:v>Congestion</c:v>
                </c:pt>
              </c:strCache>
            </c:strRef>
          </c:cat>
          <c:val>
            <c:numRef>
              <c:f>'October 25 Slides (revised)'!$G$21:$I$21</c:f>
              <c:numCache>
                <c:formatCode>0%</c:formatCode>
                <c:ptCount val="3"/>
                <c:pt idx="0">
                  <c:v>0.22368421052631579</c:v>
                </c:pt>
                <c:pt idx="1">
                  <c:v>0.21794871794871795</c:v>
                </c:pt>
                <c:pt idx="2">
                  <c:v>0.24444444444444444</c:v>
                </c:pt>
              </c:numCache>
            </c:numRef>
          </c:val>
        </c:ser>
        <c:ser>
          <c:idx val="2"/>
          <c:order val="2"/>
          <c:tx>
            <c:strRef>
              <c:f>'October 25 Slides (revised)'!$F$22</c:f>
              <c:strCache>
                <c:ptCount val="1"/>
                <c:pt idx="0">
                  <c:v>Local/Regional</c:v>
                </c:pt>
              </c:strCache>
            </c:strRef>
          </c:tx>
          <c:invertIfNegative val="0"/>
          <c:cat>
            <c:strRef>
              <c:f>'October 25 Slides (revised)'!$G$19:$I$19</c:f>
              <c:strCache>
                <c:ptCount val="3"/>
                <c:pt idx="0">
                  <c:v>All</c:v>
                </c:pt>
                <c:pt idx="1">
                  <c:v>Performance</c:v>
                </c:pt>
                <c:pt idx="2">
                  <c:v>Congestion</c:v>
                </c:pt>
              </c:strCache>
            </c:strRef>
          </c:cat>
          <c:val>
            <c:numRef>
              <c:f>'October 25 Slides (revised)'!$G$22:$I$22</c:f>
              <c:numCache>
                <c:formatCode>0%</c:formatCode>
                <c:ptCount val="3"/>
                <c:pt idx="0">
                  <c:v>0.11842105263157894</c:v>
                </c:pt>
                <c:pt idx="1">
                  <c:v>0.12820512820512819</c:v>
                </c:pt>
                <c:pt idx="2">
                  <c:v>0.1111111111111111</c:v>
                </c:pt>
              </c:numCache>
            </c:numRef>
          </c:val>
        </c:ser>
        <c:ser>
          <c:idx val="3"/>
          <c:order val="3"/>
          <c:tx>
            <c:strRef>
              <c:f>'October 25 Slides (revised)'!$F$23</c:f>
              <c:strCache>
                <c:ptCount val="1"/>
                <c:pt idx="0">
                  <c:v>Organization</c:v>
                </c:pt>
              </c:strCache>
            </c:strRef>
          </c:tx>
          <c:invertIfNegative val="0"/>
          <c:cat>
            <c:strRef>
              <c:f>'October 25 Slides (revised)'!$G$19:$I$19</c:f>
              <c:strCache>
                <c:ptCount val="3"/>
                <c:pt idx="0">
                  <c:v>All</c:v>
                </c:pt>
                <c:pt idx="1">
                  <c:v>Performance</c:v>
                </c:pt>
                <c:pt idx="2">
                  <c:v>Congestion</c:v>
                </c:pt>
              </c:strCache>
            </c:strRef>
          </c:cat>
          <c:val>
            <c:numRef>
              <c:f>'October 25 Slides (revised)'!$G$23:$I$23</c:f>
              <c:numCache>
                <c:formatCode>0%</c:formatCode>
                <c:ptCount val="3"/>
                <c:pt idx="0">
                  <c:v>0.12280701754385964</c:v>
                </c:pt>
                <c:pt idx="1">
                  <c:v>0.12820512820512819</c:v>
                </c:pt>
                <c:pt idx="2">
                  <c:v>0.15555555555555556</c:v>
                </c:pt>
              </c:numCache>
            </c:numRef>
          </c:val>
        </c:ser>
        <c:ser>
          <c:idx val="4"/>
          <c:order val="4"/>
          <c:tx>
            <c:strRef>
              <c:f>'October 25 Slides (revised)'!$F$24</c:f>
              <c:strCache>
                <c:ptCount val="1"/>
                <c:pt idx="0">
                  <c:v>State</c:v>
                </c:pt>
              </c:strCache>
            </c:strRef>
          </c:tx>
          <c:invertIfNegative val="0"/>
          <c:cat>
            <c:strRef>
              <c:f>'October 25 Slides (revised)'!$G$19:$I$19</c:f>
              <c:strCache>
                <c:ptCount val="3"/>
                <c:pt idx="0">
                  <c:v>All</c:v>
                </c:pt>
                <c:pt idx="1">
                  <c:v>Performance</c:v>
                </c:pt>
                <c:pt idx="2">
                  <c:v>Congestion</c:v>
                </c:pt>
              </c:strCache>
            </c:strRef>
          </c:cat>
          <c:val>
            <c:numRef>
              <c:f>'October 25 Slides (revised)'!$G$24:$I$24</c:f>
              <c:numCache>
                <c:formatCode>0%</c:formatCode>
                <c:ptCount val="3"/>
                <c:pt idx="0">
                  <c:v>0.43421052631578949</c:v>
                </c:pt>
                <c:pt idx="1">
                  <c:v>0.48717948717948717</c:v>
                </c:pt>
                <c:pt idx="2">
                  <c:v>0.31111111111111112</c:v>
                </c:pt>
              </c:numCache>
            </c:numRef>
          </c:val>
        </c:ser>
        <c:ser>
          <c:idx val="5"/>
          <c:order val="5"/>
          <c:tx>
            <c:strRef>
              <c:f>'October 25 Slides (revised)'!$F$25</c:f>
              <c:strCache>
                <c:ptCount val="1"/>
                <c:pt idx="0">
                  <c:v>University</c:v>
                </c:pt>
              </c:strCache>
            </c:strRef>
          </c:tx>
          <c:invertIfNegative val="0"/>
          <c:cat>
            <c:strRef>
              <c:f>'October 25 Slides (revised)'!$G$19:$I$19</c:f>
              <c:strCache>
                <c:ptCount val="3"/>
                <c:pt idx="0">
                  <c:v>All</c:v>
                </c:pt>
                <c:pt idx="1">
                  <c:v>Performance</c:v>
                </c:pt>
                <c:pt idx="2">
                  <c:v>Congestion</c:v>
                </c:pt>
              </c:strCache>
            </c:strRef>
          </c:cat>
          <c:val>
            <c:numRef>
              <c:f>'October 25 Slides (revised)'!$G$25:$I$25</c:f>
              <c:numCache>
                <c:formatCode>0%</c:formatCode>
                <c:ptCount val="3"/>
                <c:pt idx="0">
                  <c:v>3.5087719298245612E-2</c:v>
                </c:pt>
                <c:pt idx="1">
                  <c:v>1.282051282051282E-2</c:v>
                </c:pt>
                <c:pt idx="2">
                  <c:v>0.15555555555555556</c:v>
                </c:pt>
              </c:numCache>
            </c:numRef>
          </c:val>
        </c:ser>
        <c:ser>
          <c:idx val="6"/>
          <c:order val="6"/>
          <c:tx>
            <c:strRef>
              <c:f>'October 25 Slides (revised)'!$F$26</c:f>
              <c:strCache>
                <c:ptCount val="1"/>
                <c:pt idx="0">
                  <c:v>Unknown</c:v>
                </c:pt>
              </c:strCache>
            </c:strRef>
          </c:tx>
          <c:invertIfNegative val="0"/>
          <c:cat>
            <c:strRef>
              <c:f>'October 25 Slides (revised)'!$G$19:$I$19</c:f>
              <c:strCache>
                <c:ptCount val="3"/>
                <c:pt idx="0">
                  <c:v>All</c:v>
                </c:pt>
                <c:pt idx="1">
                  <c:v>Performance</c:v>
                </c:pt>
                <c:pt idx="2">
                  <c:v>Congestion</c:v>
                </c:pt>
              </c:strCache>
            </c:strRef>
          </c:cat>
          <c:val>
            <c:numRef>
              <c:f>'October 25 Slides (revised)'!$G$26:$I$26</c:f>
              <c:numCache>
                <c:formatCode>0%</c:formatCode>
                <c:ptCount val="3"/>
                <c:pt idx="0">
                  <c:v>1.7543859649122806E-2</c:v>
                </c:pt>
                <c:pt idx="1">
                  <c:v>0</c:v>
                </c:pt>
                <c:pt idx="2">
                  <c:v>2.2222222222222223E-2</c:v>
                </c:pt>
              </c:numCache>
            </c:numRef>
          </c:val>
        </c:ser>
        <c:dLbls>
          <c:showLegendKey val="0"/>
          <c:showVal val="1"/>
          <c:showCatName val="0"/>
          <c:showSerName val="0"/>
          <c:showPercent val="0"/>
          <c:showBubbleSize val="0"/>
        </c:dLbls>
        <c:gapWidth val="95"/>
        <c:overlap val="100"/>
        <c:axId val="223614464"/>
        <c:axId val="223666944"/>
      </c:barChart>
      <c:catAx>
        <c:axId val="223614464"/>
        <c:scaling>
          <c:orientation val="minMax"/>
        </c:scaling>
        <c:delete val="0"/>
        <c:axPos val="l"/>
        <c:majorTickMark val="none"/>
        <c:minorTickMark val="none"/>
        <c:tickLblPos val="nextTo"/>
        <c:txPr>
          <a:bodyPr/>
          <a:lstStyle/>
          <a:p>
            <a:pPr>
              <a:defRPr sz="1400"/>
            </a:pPr>
            <a:endParaRPr lang="en-US"/>
          </a:p>
        </c:txPr>
        <c:crossAx val="223666944"/>
        <c:crosses val="autoZero"/>
        <c:auto val="1"/>
        <c:lblAlgn val="ctr"/>
        <c:lblOffset val="100"/>
        <c:noMultiLvlLbl val="0"/>
      </c:catAx>
      <c:valAx>
        <c:axId val="223666944"/>
        <c:scaling>
          <c:orientation val="minMax"/>
        </c:scaling>
        <c:delete val="1"/>
        <c:axPos val="b"/>
        <c:numFmt formatCode="0%" sourceLinked="1"/>
        <c:majorTickMark val="out"/>
        <c:minorTickMark val="none"/>
        <c:tickLblPos val="nextTo"/>
        <c:crossAx val="223614464"/>
        <c:crosses val="autoZero"/>
        <c:crossBetween val="between"/>
      </c:valAx>
    </c:plotArea>
    <c:legend>
      <c:legendPos val="t"/>
      <c:layout>
        <c:manualLayout>
          <c:xMode val="edge"/>
          <c:yMode val="edge"/>
          <c:x val="1.234136716516993E-2"/>
          <c:y val="1.6452439495182155E-2"/>
          <c:w val="0.97375598541985542"/>
          <c:h val="9.9791357602038874E-2"/>
        </c:manualLayout>
      </c:layout>
      <c:overlay val="0"/>
      <c:txPr>
        <a:bodyPr/>
        <a:lstStyle/>
        <a:p>
          <a:pPr>
            <a:defRPr sz="1800" baseline="0"/>
          </a:pPr>
          <a:endParaRPr lang="en-US"/>
        </a:p>
      </c:txPr>
    </c:legend>
    <c:plotVisOnly val="1"/>
    <c:dispBlanksAs val="gap"/>
    <c:showDLblsOverMax val="0"/>
  </c:chart>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4353888212010449"/>
          <c:y val="0.14494034647599707"/>
          <c:w val="0.83952501318397554"/>
          <c:h val="0.8395332124227014"/>
        </c:manualLayout>
      </c:layout>
      <c:barChart>
        <c:barDir val="bar"/>
        <c:grouping val="percentStacked"/>
        <c:varyColors val="0"/>
        <c:ser>
          <c:idx val="0"/>
          <c:order val="0"/>
          <c:tx>
            <c:strRef>
              <c:f>'October 25 Slides (revised)'!$F$11</c:f>
              <c:strCache>
                <c:ptCount val="1"/>
                <c:pt idx="0">
                  <c:v>Federal</c:v>
                </c:pt>
              </c:strCache>
            </c:strRef>
          </c:tx>
          <c:invertIfNegative val="0"/>
          <c:cat>
            <c:strRef>
              <c:f>'October 25 Slides (revised)'!$G$10:$I$10</c:f>
              <c:strCache>
                <c:ptCount val="3"/>
                <c:pt idx="0">
                  <c:v>All</c:v>
                </c:pt>
                <c:pt idx="1">
                  <c:v>Performance</c:v>
                </c:pt>
                <c:pt idx="2">
                  <c:v>Congestion</c:v>
                </c:pt>
              </c:strCache>
            </c:strRef>
          </c:cat>
          <c:val>
            <c:numRef>
              <c:f>'October 25 Slides (revised)'!$G$11:$I$11</c:f>
              <c:numCache>
                <c:formatCode>0%</c:formatCode>
                <c:ptCount val="3"/>
                <c:pt idx="0">
                  <c:v>3.4129692832764506E-2</c:v>
                </c:pt>
                <c:pt idx="1">
                  <c:v>5.8139534883720929E-2</c:v>
                </c:pt>
                <c:pt idx="2">
                  <c:v>0</c:v>
                </c:pt>
              </c:numCache>
            </c:numRef>
          </c:val>
        </c:ser>
        <c:ser>
          <c:idx val="1"/>
          <c:order val="1"/>
          <c:tx>
            <c:strRef>
              <c:f>'October 25 Slides (revised)'!$F$12</c:f>
              <c:strCache>
                <c:ptCount val="1"/>
                <c:pt idx="0">
                  <c:v>Individual</c:v>
                </c:pt>
              </c:strCache>
            </c:strRef>
          </c:tx>
          <c:invertIfNegative val="0"/>
          <c:cat>
            <c:strRef>
              <c:f>'October 25 Slides (revised)'!$G$10:$I$10</c:f>
              <c:strCache>
                <c:ptCount val="3"/>
                <c:pt idx="0">
                  <c:v>All</c:v>
                </c:pt>
                <c:pt idx="1">
                  <c:v>Performance</c:v>
                </c:pt>
                <c:pt idx="2">
                  <c:v>Congestion</c:v>
                </c:pt>
              </c:strCache>
            </c:strRef>
          </c:cat>
          <c:val>
            <c:numRef>
              <c:f>'October 25 Slides (revised)'!$G$12:$I$12</c:f>
              <c:numCache>
                <c:formatCode>0%</c:formatCode>
                <c:ptCount val="3"/>
                <c:pt idx="0">
                  <c:v>0.25255972696245732</c:v>
                </c:pt>
                <c:pt idx="1">
                  <c:v>0.18604651162790697</c:v>
                </c:pt>
                <c:pt idx="2">
                  <c:v>0.30232558139534882</c:v>
                </c:pt>
              </c:numCache>
            </c:numRef>
          </c:val>
        </c:ser>
        <c:ser>
          <c:idx val="2"/>
          <c:order val="2"/>
          <c:tx>
            <c:strRef>
              <c:f>'October 25 Slides (revised)'!$F$13</c:f>
              <c:strCache>
                <c:ptCount val="1"/>
                <c:pt idx="0">
                  <c:v>Local/Regional</c:v>
                </c:pt>
              </c:strCache>
            </c:strRef>
          </c:tx>
          <c:invertIfNegative val="0"/>
          <c:cat>
            <c:strRef>
              <c:f>'October 25 Slides (revised)'!$G$10:$I$10</c:f>
              <c:strCache>
                <c:ptCount val="3"/>
                <c:pt idx="0">
                  <c:v>All</c:v>
                </c:pt>
                <c:pt idx="1">
                  <c:v>Performance</c:v>
                </c:pt>
                <c:pt idx="2">
                  <c:v>Congestion</c:v>
                </c:pt>
              </c:strCache>
            </c:strRef>
          </c:cat>
          <c:val>
            <c:numRef>
              <c:f>'October 25 Slides (revised)'!$G$13:$I$13</c:f>
              <c:numCache>
                <c:formatCode>0%</c:formatCode>
                <c:ptCount val="3"/>
                <c:pt idx="0">
                  <c:v>0.12627986348122866</c:v>
                </c:pt>
                <c:pt idx="1">
                  <c:v>0.10465116279069768</c:v>
                </c:pt>
                <c:pt idx="2">
                  <c:v>9.3023255813953487E-2</c:v>
                </c:pt>
              </c:numCache>
            </c:numRef>
          </c:val>
        </c:ser>
        <c:ser>
          <c:idx val="3"/>
          <c:order val="3"/>
          <c:tx>
            <c:strRef>
              <c:f>'October 25 Slides (revised)'!$F$14</c:f>
              <c:strCache>
                <c:ptCount val="1"/>
                <c:pt idx="0">
                  <c:v>Organization</c:v>
                </c:pt>
              </c:strCache>
            </c:strRef>
          </c:tx>
          <c:invertIfNegative val="0"/>
          <c:cat>
            <c:strRef>
              <c:f>'October 25 Slides (revised)'!$G$10:$I$10</c:f>
              <c:strCache>
                <c:ptCount val="3"/>
                <c:pt idx="0">
                  <c:v>All</c:v>
                </c:pt>
                <c:pt idx="1">
                  <c:v>Performance</c:v>
                </c:pt>
                <c:pt idx="2">
                  <c:v>Congestion</c:v>
                </c:pt>
              </c:strCache>
            </c:strRef>
          </c:cat>
          <c:val>
            <c:numRef>
              <c:f>'October 25 Slides (revised)'!$G$14:$I$14</c:f>
              <c:numCache>
                <c:formatCode>0%</c:formatCode>
                <c:ptCount val="3"/>
                <c:pt idx="0">
                  <c:v>0.15358361774744028</c:v>
                </c:pt>
                <c:pt idx="1">
                  <c:v>0.20930232558139536</c:v>
                </c:pt>
                <c:pt idx="2">
                  <c:v>0.16279069767441862</c:v>
                </c:pt>
              </c:numCache>
            </c:numRef>
          </c:val>
        </c:ser>
        <c:ser>
          <c:idx val="4"/>
          <c:order val="4"/>
          <c:tx>
            <c:strRef>
              <c:f>'October 25 Slides (revised)'!$F$15</c:f>
              <c:strCache>
                <c:ptCount val="1"/>
                <c:pt idx="0">
                  <c:v>State</c:v>
                </c:pt>
              </c:strCache>
            </c:strRef>
          </c:tx>
          <c:invertIfNegative val="0"/>
          <c:cat>
            <c:strRef>
              <c:f>'October 25 Slides (revised)'!$G$10:$I$10</c:f>
              <c:strCache>
                <c:ptCount val="3"/>
                <c:pt idx="0">
                  <c:v>All</c:v>
                </c:pt>
                <c:pt idx="1">
                  <c:v>Performance</c:v>
                </c:pt>
                <c:pt idx="2">
                  <c:v>Congestion</c:v>
                </c:pt>
              </c:strCache>
            </c:strRef>
          </c:cat>
          <c:val>
            <c:numRef>
              <c:f>'October 25 Slides (revised)'!$G$15:$I$15</c:f>
              <c:numCache>
                <c:formatCode>0%</c:formatCode>
                <c:ptCount val="3"/>
                <c:pt idx="0">
                  <c:v>0.26279863481228671</c:v>
                </c:pt>
                <c:pt idx="1">
                  <c:v>0.26744186046511625</c:v>
                </c:pt>
                <c:pt idx="2">
                  <c:v>0.11627906976744186</c:v>
                </c:pt>
              </c:numCache>
            </c:numRef>
          </c:val>
        </c:ser>
        <c:ser>
          <c:idx val="5"/>
          <c:order val="5"/>
          <c:tx>
            <c:strRef>
              <c:f>'October 25 Slides (revised)'!$F$16</c:f>
              <c:strCache>
                <c:ptCount val="1"/>
                <c:pt idx="0">
                  <c:v>University</c:v>
                </c:pt>
              </c:strCache>
            </c:strRef>
          </c:tx>
          <c:invertIfNegative val="0"/>
          <c:cat>
            <c:strRef>
              <c:f>'October 25 Slides (revised)'!$G$10:$I$10</c:f>
              <c:strCache>
                <c:ptCount val="3"/>
                <c:pt idx="0">
                  <c:v>All</c:v>
                </c:pt>
                <c:pt idx="1">
                  <c:v>Performance</c:v>
                </c:pt>
                <c:pt idx="2">
                  <c:v>Congestion</c:v>
                </c:pt>
              </c:strCache>
            </c:strRef>
          </c:cat>
          <c:val>
            <c:numRef>
              <c:f>'October 25 Slides (revised)'!$G$16:$I$16</c:f>
              <c:numCache>
                <c:formatCode>0%</c:formatCode>
                <c:ptCount val="3"/>
                <c:pt idx="0">
                  <c:v>3.7542662116040959E-2</c:v>
                </c:pt>
                <c:pt idx="1">
                  <c:v>8.1395348837209308E-2</c:v>
                </c:pt>
                <c:pt idx="2">
                  <c:v>0.22093023255813954</c:v>
                </c:pt>
              </c:numCache>
            </c:numRef>
          </c:val>
        </c:ser>
        <c:ser>
          <c:idx val="6"/>
          <c:order val="6"/>
          <c:tx>
            <c:strRef>
              <c:f>'October 25 Slides (revised)'!$F$17</c:f>
              <c:strCache>
                <c:ptCount val="1"/>
                <c:pt idx="0">
                  <c:v>Unknown</c:v>
                </c:pt>
              </c:strCache>
            </c:strRef>
          </c:tx>
          <c:invertIfNegative val="0"/>
          <c:cat>
            <c:strRef>
              <c:f>'October 25 Slides (revised)'!$G$10:$I$10</c:f>
              <c:strCache>
                <c:ptCount val="3"/>
                <c:pt idx="0">
                  <c:v>All</c:v>
                </c:pt>
                <c:pt idx="1">
                  <c:v>Performance</c:v>
                </c:pt>
                <c:pt idx="2">
                  <c:v>Congestion</c:v>
                </c:pt>
              </c:strCache>
            </c:strRef>
          </c:cat>
          <c:val>
            <c:numRef>
              <c:f>'October 25 Slides (revised)'!$G$17:$I$17</c:f>
              <c:numCache>
                <c:formatCode>0%</c:formatCode>
                <c:ptCount val="3"/>
                <c:pt idx="0">
                  <c:v>0.13310580204778158</c:v>
                </c:pt>
                <c:pt idx="1">
                  <c:v>9.3023255813953487E-2</c:v>
                </c:pt>
                <c:pt idx="2">
                  <c:v>0.10465116279069768</c:v>
                </c:pt>
              </c:numCache>
            </c:numRef>
          </c:val>
        </c:ser>
        <c:dLbls>
          <c:showLegendKey val="0"/>
          <c:showVal val="1"/>
          <c:showCatName val="0"/>
          <c:showSerName val="0"/>
          <c:showPercent val="0"/>
          <c:showBubbleSize val="0"/>
        </c:dLbls>
        <c:gapWidth val="95"/>
        <c:overlap val="100"/>
        <c:axId val="58405248"/>
        <c:axId val="58406784"/>
      </c:barChart>
      <c:catAx>
        <c:axId val="58405248"/>
        <c:scaling>
          <c:orientation val="minMax"/>
        </c:scaling>
        <c:delete val="0"/>
        <c:axPos val="l"/>
        <c:majorTickMark val="none"/>
        <c:minorTickMark val="none"/>
        <c:tickLblPos val="nextTo"/>
        <c:txPr>
          <a:bodyPr/>
          <a:lstStyle/>
          <a:p>
            <a:pPr>
              <a:defRPr sz="1400"/>
            </a:pPr>
            <a:endParaRPr lang="en-US"/>
          </a:p>
        </c:txPr>
        <c:crossAx val="58406784"/>
        <c:crosses val="autoZero"/>
        <c:auto val="1"/>
        <c:lblAlgn val="ctr"/>
        <c:lblOffset val="100"/>
        <c:noMultiLvlLbl val="0"/>
      </c:catAx>
      <c:valAx>
        <c:axId val="58406784"/>
        <c:scaling>
          <c:orientation val="minMax"/>
        </c:scaling>
        <c:delete val="1"/>
        <c:axPos val="b"/>
        <c:numFmt formatCode="0%" sourceLinked="1"/>
        <c:majorTickMark val="out"/>
        <c:minorTickMark val="none"/>
        <c:tickLblPos val="nextTo"/>
        <c:crossAx val="58405248"/>
        <c:crosses val="autoZero"/>
        <c:crossBetween val="between"/>
      </c:valAx>
    </c:plotArea>
    <c:legend>
      <c:legendPos val="t"/>
      <c:layout>
        <c:manualLayout>
          <c:xMode val="edge"/>
          <c:yMode val="edge"/>
          <c:x val="8.8869087668891379E-3"/>
          <c:y val="1.7003186200731761E-2"/>
          <c:w val="0.97914676947136792"/>
          <c:h val="0.12492499742832387"/>
        </c:manualLayout>
      </c:layout>
      <c:overlay val="0"/>
      <c:txPr>
        <a:bodyPr/>
        <a:lstStyle/>
        <a:p>
          <a:pPr>
            <a:defRPr sz="1800"/>
          </a:pPr>
          <a:endParaRPr lang="en-US"/>
        </a:p>
      </c:txPr>
    </c:legend>
    <c:plotVisOnly val="1"/>
    <c:dispBlanksAs val="gap"/>
    <c:showDLblsOverMax val="0"/>
  </c:chart>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4320814736867568"/>
          <c:y val="0.11942884005170995"/>
          <c:w val="0.83989477121811384"/>
          <c:h val="0.88057115994829005"/>
        </c:manualLayout>
      </c:layout>
      <c:barChart>
        <c:barDir val="bar"/>
        <c:grouping val="percentStacked"/>
        <c:varyColors val="0"/>
        <c:ser>
          <c:idx val="0"/>
          <c:order val="0"/>
          <c:tx>
            <c:strRef>
              <c:f>'October 25 Slides (revised)'!$F$2</c:f>
              <c:strCache>
                <c:ptCount val="1"/>
                <c:pt idx="0">
                  <c:v>Federal</c:v>
                </c:pt>
              </c:strCache>
            </c:strRef>
          </c:tx>
          <c:invertIfNegative val="0"/>
          <c:cat>
            <c:strRef>
              <c:f>'October 25 Slides (revised)'!$G$1:$I$1</c:f>
              <c:strCache>
                <c:ptCount val="3"/>
                <c:pt idx="0">
                  <c:v>All</c:v>
                </c:pt>
                <c:pt idx="1">
                  <c:v>Performance</c:v>
                </c:pt>
                <c:pt idx="2">
                  <c:v>Congestion</c:v>
                </c:pt>
              </c:strCache>
            </c:strRef>
          </c:cat>
          <c:val>
            <c:numRef>
              <c:f>'October 25 Slides (revised)'!$G$2:$I$2</c:f>
              <c:numCache>
                <c:formatCode>0%</c:formatCode>
                <c:ptCount val="3"/>
                <c:pt idx="0">
                  <c:v>1.9308357348703169E-2</c:v>
                </c:pt>
                <c:pt idx="1">
                  <c:v>1.4504431909750202E-2</c:v>
                </c:pt>
                <c:pt idx="2">
                  <c:v>2.7137042062415198E-2</c:v>
                </c:pt>
              </c:numCache>
            </c:numRef>
          </c:val>
        </c:ser>
        <c:ser>
          <c:idx val="1"/>
          <c:order val="1"/>
          <c:tx>
            <c:strRef>
              <c:f>'October 25 Slides (revised)'!$F$3</c:f>
              <c:strCache>
                <c:ptCount val="1"/>
                <c:pt idx="0">
                  <c:v>Individual</c:v>
                </c:pt>
              </c:strCache>
            </c:strRef>
          </c:tx>
          <c:invertIfNegative val="0"/>
          <c:cat>
            <c:strRef>
              <c:f>'October 25 Slides (revised)'!$G$1:$I$1</c:f>
              <c:strCache>
                <c:ptCount val="3"/>
                <c:pt idx="0">
                  <c:v>All</c:v>
                </c:pt>
                <c:pt idx="1">
                  <c:v>Performance</c:v>
                </c:pt>
                <c:pt idx="2">
                  <c:v>Congestion</c:v>
                </c:pt>
              </c:strCache>
            </c:strRef>
          </c:cat>
          <c:val>
            <c:numRef>
              <c:f>'October 25 Slides (revised)'!$G$3:$I$3</c:f>
              <c:numCache>
                <c:formatCode>0%</c:formatCode>
                <c:ptCount val="3"/>
                <c:pt idx="0">
                  <c:v>0.32564841498559077</c:v>
                </c:pt>
                <c:pt idx="1">
                  <c:v>0.28767123287671231</c:v>
                </c:pt>
                <c:pt idx="2">
                  <c:v>0.36363636363636365</c:v>
                </c:pt>
              </c:numCache>
            </c:numRef>
          </c:val>
        </c:ser>
        <c:ser>
          <c:idx val="2"/>
          <c:order val="2"/>
          <c:tx>
            <c:strRef>
              <c:f>'October 25 Slides (revised)'!$F$4</c:f>
              <c:strCache>
                <c:ptCount val="1"/>
                <c:pt idx="0">
                  <c:v>Local/Regional</c:v>
                </c:pt>
              </c:strCache>
            </c:strRef>
          </c:tx>
          <c:invertIfNegative val="0"/>
          <c:cat>
            <c:strRef>
              <c:f>'October 25 Slides (revised)'!$G$1:$I$1</c:f>
              <c:strCache>
                <c:ptCount val="3"/>
                <c:pt idx="0">
                  <c:v>All</c:v>
                </c:pt>
                <c:pt idx="1">
                  <c:v>Performance</c:v>
                </c:pt>
                <c:pt idx="2">
                  <c:v>Congestion</c:v>
                </c:pt>
              </c:strCache>
            </c:strRef>
          </c:cat>
          <c:val>
            <c:numRef>
              <c:f>'October 25 Slides (revised)'!$G$4:$I$4</c:f>
              <c:numCache>
                <c:formatCode>0%</c:formatCode>
                <c:ptCount val="3"/>
                <c:pt idx="0">
                  <c:v>0.14466858789625361</c:v>
                </c:pt>
                <c:pt idx="1">
                  <c:v>0.15390813859790492</c:v>
                </c:pt>
                <c:pt idx="2">
                  <c:v>0.18724559023066487</c:v>
                </c:pt>
              </c:numCache>
            </c:numRef>
          </c:val>
        </c:ser>
        <c:ser>
          <c:idx val="3"/>
          <c:order val="3"/>
          <c:tx>
            <c:strRef>
              <c:f>'October 25 Slides (revised)'!$F$5</c:f>
              <c:strCache>
                <c:ptCount val="1"/>
                <c:pt idx="0">
                  <c:v>Organization</c:v>
                </c:pt>
              </c:strCache>
            </c:strRef>
          </c:tx>
          <c:invertIfNegative val="0"/>
          <c:cat>
            <c:strRef>
              <c:f>'October 25 Slides (revised)'!$G$1:$I$1</c:f>
              <c:strCache>
                <c:ptCount val="3"/>
                <c:pt idx="0">
                  <c:v>All</c:v>
                </c:pt>
                <c:pt idx="1">
                  <c:v>Performance</c:v>
                </c:pt>
                <c:pt idx="2">
                  <c:v>Congestion</c:v>
                </c:pt>
              </c:strCache>
            </c:strRef>
          </c:cat>
          <c:val>
            <c:numRef>
              <c:f>'October 25 Slides (revised)'!$G$5:$I$5</c:f>
              <c:numCache>
                <c:formatCode>0%</c:formatCode>
                <c:ptCount val="3"/>
                <c:pt idx="0">
                  <c:v>0.12305475504322766</c:v>
                </c:pt>
                <c:pt idx="1">
                  <c:v>0.11281224818694602</c:v>
                </c:pt>
                <c:pt idx="2">
                  <c:v>0.14789687924016282</c:v>
                </c:pt>
              </c:numCache>
            </c:numRef>
          </c:val>
        </c:ser>
        <c:ser>
          <c:idx val="4"/>
          <c:order val="4"/>
          <c:tx>
            <c:strRef>
              <c:f>'October 25 Slides (revised)'!$F$6</c:f>
              <c:strCache>
                <c:ptCount val="1"/>
                <c:pt idx="0">
                  <c:v>State</c:v>
                </c:pt>
              </c:strCache>
            </c:strRef>
          </c:tx>
          <c:invertIfNegative val="0"/>
          <c:cat>
            <c:strRef>
              <c:f>'October 25 Slides (revised)'!$G$1:$I$1</c:f>
              <c:strCache>
                <c:ptCount val="3"/>
                <c:pt idx="0">
                  <c:v>All</c:v>
                </c:pt>
                <c:pt idx="1">
                  <c:v>Performance</c:v>
                </c:pt>
                <c:pt idx="2">
                  <c:v>Congestion</c:v>
                </c:pt>
              </c:strCache>
            </c:strRef>
          </c:cat>
          <c:val>
            <c:numRef>
              <c:f>'October 25 Slides (revised)'!$G$6:$I$6</c:f>
              <c:numCache>
                <c:formatCode>0%</c:formatCode>
                <c:ptCount val="3"/>
                <c:pt idx="0">
                  <c:v>0.34034582132564839</c:v>
                </c:pt>
                <c:pt idx="1">
                  <c:v>0.38839645447219984</c:v>
                </c:pt>
                <c:pt idx="2">
                  <c:v>0.1994572591587517</c:v>
                </c:pt>
              </c:numCache>
            </c:numRef>
          </c:val>
        </c:ser>
        <c:ser>
          <c:idx val="5"/>
          <c:order val="5"/>
          <c:tx>
            <c:strRef>
              <c:f>'October 25 Slides (revised)'!$F$7</c:f>
              <c:strCache>
                <c:ptCount val="1"/>
                <c:pt idx="0">
                  <c:v>University</c:v>
                </c:pt>
              </c:strCache>
            </c:strRef>
          </c:tx>
          <c:invertIfNegative val="0"/>
          <c:cat>
            <c:strRef>
              <c:f>'October 25 Slides (revised)'!$G$1:$I$1</c:f>
              <c:strCache>
                <c:ptCount val="3"/>
                <c:pt idx="0">
                  <c:v>All</c:v>
                </c:pt>
                <c:pt idx="1">
                  <c:v>Performance</c:v>
                </c:pt>
                <c:pt idx="2">
                  <c:v>Congestion</c:v>
                </c:pt>
              </c:strCache>
            </c:strRef>
          </c:cat>
          <c:val>
            <c:numRef>
              <c:f>'October 25 Slides (revised)'!$G$7:$I$7</c:f>
              <c:numCache>
                <c:formatCode>0%</c:formatCode>
                <c:ptCount val="3"/>
                <c:pt idx="0">
                  <c:v>2.3054755043227664E-2</c:v>
                </c:pt>
                <c:pt idx="1">
                  <c:v>1.8533440773569703E-2</c:v>
                </c:pt>
                <c:pt idx="2">
                  <c:v>4.8846675712347354E-2</c:v>
                </c:pt>
              </c:numCache>
            </c:numRef>
          </c:val>
        </c:ser>
        <c:ser>
          <c:idx val="6"/>
          <c:order val="6"/>
          <c:tx>
            <c:strRef>
              <c:f>'October 25 Slides (revised)'!$F$8</c:f>
              <c:strCache>
                <c:ptCount val="1"/>
                <c:pt idx="0">
                  <c:v>Unknown</c:v>
                </c:pt>
              </c:strCache>
            </c:strRef>
          </c:tx>
          <c:invertIfNegative val="0"/>
          <c:cat>
            <c:strRef>
              <c:f>'October 25 Slides (revised)'!$G$1:$I$1</c:f>
              <c:strCache>
                <c:ptCount val="3"/>
                <c:pt idx="0">
                  <c:v>All</c:v>
                </c:pt>
                <c:pt idx="1">
                  <c:v>Performance</c:v>
                </c:pt>
                <c:pt idx="2">
                  <c:v>Congestion</c:v>
                </c:pt>
              </c:strCache>
            </c:strRef>
          </c:cat>
          <c:val>
            <c:numRef>
              <c:f>'October 25 Slides (revised)'!$G$8:$I$8</c:f>
              <c:numCache>
                <c:formatCode>0%</c:formatCode>
                <c:ptCount val="3"/>
                <c:pt idx="0">
                  <c:v>2.3919308357348703E-2</c:v>
                </c:pt>
                <c:pt idx="1">
                  <c:v>2.4174053182917002E-2</c:v>
                </c:pt>
                <c:pt idx="2">
                  <c:v>2.5780189959294438E-2</c:v>
                </c:pt>
              </c:numCache>
            </c:numRef>
          </c:val>
        </c:ser>
        <c:dLbls>
          <c:showLegendKey val="0"/>
          <c:showVal val="1"/>
          <c:showCatName val="0"/>
          <c:showSerName val="0"/>
          <c:showPercent val="0"/>
          <c:showBubbleSize val="0"/>
        </c:dLbls>
        <c:gapWidth val="95"/>
        <c:overlap val="100"/>
        <c:axId val="58575488"/>
        <c:axId val="58642816"/>
      </c:barChart>
      <c:catAx>
        <c:axId val="58575488"/>
        <c:scaling>
          <c:orientation val="minMax"/>
        </c:scaling>
        <c:delete val="0"/>
        <c:axPos val="l"/>
        <c:majorTickMark val="none"/>
        <c:minorTickMark val="none"/>
        <c:tickLblPos val="nextTo"/>
        <c:txPr>
          <a:bodyPr/>
          <a:lstStyle/>
          <a:p>
            <a:pPr>
              <a:defRPr sz="1400"/>
            </a:pPr>
            <a:endParaRPr lang="en-US"/>
          </a:p>
        </c:txPr>
        <c:crossAx val="58642816"/>
        <c:crosses val="autoZero"/>
        <c:auto val="1"/>
        <c:lblAlgn val="ctr"/>
        <c:lblOffset val="100"/>
        <c:noMultiLvlLbl val="0"/>
      </c:catAx>
      <c:valAx>
        <c:axId val="58642816"/>
        <c:scaling>
          <c:orientation val="minMax"/>
        </c:scaling>
        <c:delete val="1"/>
        <c:axPos val="b"/>
        <c:numFmt formatCode="0%" sourceLinked="1"/>
        <c:majorTickMark val="out"/>
        <c:minorTickMark val="none"/>
        <c:tickLblPos val="nextTo"/>
        <c:crossAx val="58575488"/>
        <c:crosses val="autoZero"/>
        <c:crossBetween val="between"/>
      </c:valAx>
    </c:plotArea>
    <c:legend>
      <c:legendPos val="t"/>
      <c:layout>
        <c:manualLayout>
          <c:xMode val="edge"/>
          <c:yMode val="edge"/>
          <c:x val="1.0990239123335393E-2"/>
          <c:y val="1.4324081017152617E-2"/>
          <c:w val="0.97648342344303751"/>
          <c:h val="9.7906033652567351E-2"/>
        </c:manualLayout>
      </c:layout>
      <c:overlay val="0"/>
      <c:txPr>
        <a:bodyPr/>
        <a:lstStyle/>
        <a:p>
          <a:pPr>
            <a:defRPr sz="1800"/>
          </a:pPr>
          <a:endParaRPr lang="en-US"/>
        </a:p>
      </c:txPr>
    </c:legend>
    <c:plotVisOnly val="1"/>
    <c:dispBlanksAs val="gap"/>
    <c:showDLblsOverMax val="0"/>
  </c:chart>
  <c:externalData r:id="rId1">
    <c:autoUpdate val="0"/>
  </c:externalData>
</c:chartSpace>
</file>

<file path=ppt/diagrams/_rels/data1.xml.rels><?xml version="1.0" encoding="UTF-8" standalone="yes"?>
<Relationships xmlns="http://schemas.openxmlformats.org/package/2006/relationships"><Relationship Id="rId1" Type="http://schemas.openxmlformats.org/officeDocument/2006/relationships/image" Target="../media/image6.png"/></Relationships>
</file>

<file path=ppt/diagrams/_rels/drawing1.xml.rels><?xml version="1.0" encoding="UTF-8" standalone="yes"?>
<Relationships xmlns="http://schemas.openxmlformats.org/package/2006/relationships"><Relationship Id="rId1" Type="http://schemas.openxmlformats.org/officeDocument/2006/relationships/image" Target="../media/image6.pn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7BD9199-4A0A-4BB2-B936-7D68B72C191B}" type="doc">
      <dgm:prSet loTypeId="urn:microsoft.com/office/officeart/2005/8/layout/vList3" loCatId="list" qsTypeId="urn:microsoft.com/office/officeart/2005/8/quickstyle/simple1" qsCatId="simple" csTypeId="urn:microsoft.com/office/officeart/2005/8/colors/accent1_2" csCatId="accent1" phldr="1"/>
      <dgm:spPr/>
    </dgm:pt>
    <dgm:pt modelId="{5FC55C5B-2649-4167-8FA9-56AB3F55CDF1}">
      <dgm:prSet phldrT="[Text]"/>
      <dgm:spPr>
        <a:solidFill>
          <a:schemeClr val="bg2">
            <a:lumMod val="60000"/>
            <a:lumOff val="40000"/>
          </a:schemeClr>
        </a:solidFill>
        <a:effectLst>
          <a:outerShdw blurRad="50800" dist="38100" dir="2700000" algn="tl" rotWithShape="0">
            <a:prstClr val="black">
              <a:alpha val="40000"/>
            </a:prstClr>
          </a:outerShdw>
        </a:effectLst>
      </dgm:spPr>
      <dgm:t>
        <a:bodyPr/>
        <a:lstStyle/>
        <a:p>
          <a:r>
            <a:rPr lang="en-US" dirty="0" smtClean="0"/>
            <a:t>Establishment of Goals</a:t>
          </a:r>
          <a:endParaRPr lang="en-US" dirty="0"/>
        </a:p>
      </dgm:t>
    </dgm:pt>
    <dgm:pt modelId="{CCAFBA85-4509-4320-8F6E-02C4061653C7}" type="parTrans" cxnId="{8CBC66E5-1A95-4899-B37A-948C8601C51E}">
      <dgm:prSet/>
      <dgm:spPr/>
      <dgm:t>
        <a:bodyPr/>
        <a:lstStyle/>
        <a:p>
          <a:endParaRPr lang="en-US"/>
        </a:p>
      </dgm:t>
    </dgm:pt>
    <dgm:pt modelId="{13B3275F-690C-454C-BEA0-360EFEE29311}" type="sibTrans" cxnId="{8CBC66E5-1A95-4899-B37A-948C8601C51E}">
      <dgm:prSet/>
      <dgm:spPr/>
      <dgm:t>
        <a:bodyPr/>
        <a:lstStyle/>
        <a:p>
          <a:endParaRPr lang="en-US"/>
        </a:p>
      </dgm:t>
    </dgm:pt>
    <dgm:pt modelId="{AA045F97-DE43-46AD-BF92-8BE0DECBAD6C}">
      <dgm:prSet phldrT="[Text]"/>
      <dgm:spPr>
        <a:solidFill>
          <a:schemeClr val="bg2">
            <a:lumMod val="60000"/>
            <a:lumOff val="40000"/>
          </a:schemeClr>
        </a:solidFill>
        <a:effectLst>
          <a:outerShdw blurRad="50800" dist="38100" dir="2700000" algn="tl" rotWithShape="0">
            <a:prstClr val="black">
              <a:alpha val="40000"/>
            </a:prstClr>
          </a:outerShdw>
        </a:effectLst>
      </dgm:spPr>
      <dgm:t>
        <a:bodyPr/>
        <a:lstStyle/>
        <a:p>
          <a:r>
            <a:rPr lang="en-US" dirty="0" smtClean="0"/>
            <a:t>Establishing Measures</a:t>
          </a:r>
          <a:endParaRPr lang="en-US" dirty="0"/>
        </a:p>
      </dgm:t>
    </dgm:pt>
    <dgm:pt modelId="{F37EB408-DF16-4E1D-9E9C-9BE261C7F029}" type="parTrans" cxnId="{27D34E62-D4F9-499B-81CA-AB7D5BD6E6EA}">
      <dgm:prSet/>
      <dgm:spPr/>
      <dgm:t>
        <a:bodyPr/>
        <a:lstStyle/>
        <a:p>
          <a:endParaRPr lang="en-US"/>
        </a:p>
      </dgm:t>
    </dgm:pt>
    <dgm:pt modelId="{D888B3F2-EAA4-43A4-9F6B-DCE3C5A7590F}" type="sibTrans" cxnId="{27D34E62-D4F9-499B-81CA-AB7D5BD6E6EA}">
      <dgm:prSet/>
      <dgm:spPr/>
      <dgm:t>
        <a:bodyPr/>
        <a:lstStyle/>
        <a:p>
          <a:endParaRPr lang="en-US"/>
        </a:p>
      </dgm:t>
    </dgm:pt>
    <dgm:pt modelId="{279B81C4-F610-4AFD-B49A-CDA67560EC1F}">
      <dgm:prSet phldrT="[Text]"/>
      <dgm:spPr>
        <a:solidFill>
          <a:schemeClr val="bg2">
            <a:lumMod val="60000"/>
            <a:lumOff val="40000"/>
          </a:schemeClr>
        </a:solidFill>
        <a:effectLst>
          <a:outerShdw blurRad="50800" dist="38100" dir="2700000" algn="tl" rotWithShape="0">
            <a:prstClr val="black">
              <a:alpha val="40000"/>
            </a:prstClr>
          </a:outerShdw>
        </a:effectLst>
      </dgm:spPr>
      <dgm:t>
        <a:bodyPr/>
        <a:lstStyle/>
        <a:p>
          <a:r>
            <a:rPr lang="en-US" dirty="0" smtClean="0"/>
            <a:t>Setting Targets</a:t>
          </a:r>
          <a:endParaRPr lang="en-US" dirty="0"/>
        </a:p>
      </dgm:t>
    </dgm:pt>
    <dgm:pt modelId="{578223FF-61FD-455D-A04F-496D7CE8AF04}" type="parTrans" cxnId="{9F244487-0A60-4AE9-A202-7C8ACC8500F6}">
      <dgm:prSet/>
      <dgm:spPr/>
      <dgm:t>
        <a:bodyPr/>
        <a:lstStyle/>
        <a:p>
          <a:endParaRPr lang="en-US"/>
        </a:p>
      </dgm:t>
    </dgm:pt>
    <dgm:pt modelId="{DCC69DD1-CD0B-4644-A86A-FC74A075BA07}" type="sibTrans" cxnId="{9F244487-0A60-4AE9-A202-7C8ACC8500F6}">
      <dgm:prSet/>
      <dgm:spPr/>
      <dgm:t>
        <a:bodyPr/>
        <a:lstStyle/>
        <a:p>
          <a:endParaRPr lang="en-US"/>
        </a:p>
      </dgm:t>
    </dgm:pt>
    <dgm:pt modelId="{AD7D3A8C-330D-4848-9A14-5A54485BDBD0}">
      <dgm:prSet phldrT="[Text]"/>
      <dgm:spPr>
        <a:solidFill>
          <a:schemeClr val="bg2">
            <a:lumMod val="60000"/>
            <a:lumOff val="40000"/>
          </a:schemeClr>
        </a:solidFill>
        <a:effectLst>
          <a:outerShdw blurRad="50800" dist="38100" dir="2700000" algn="tl" rotWithShape="0">
            <a:prstClr val="black">
              <a:alpha val="40000"/>
            </a:prstClr>
          </a:outerShdw>
        </a:effectLst>
      </dgm:spPr>
      <dgm:t>
        <a:bodyPr/>
        <a:lstStyle/>
        <a:p>
          <a:r>
            <a:rPr lang="en-US" dirty="0" smtClean="0"/>
            <a:t>Assessing Performance</a:t>
          </a:r>
          <a:endParaRPr lang="en-US" dirty="0"/>
        </a:p>
      </dgm:t>
    </dgm:pt>
    <dgm:pt modelId="{ECE961E2-6DE0-4A4E-851B-789BF0BBEF11}" type="parTrans" cxnId="{978010E6-E0B5-4C88-8F54-B21D2A501F2E}">
      <dgm:prSet/>
      <dgm:spPr/>
      <dgm:t>
        <a:bodyPr/>
        <a:lstStyle/>
        <a:p>
          <a:endParaRPr lang="en-US"/>
        </a:p>
      </dgm:t>
    </dgm:pt>
    <dgm:pt modelId="{68179005-1AC1-4F6B-9408-C7C6D1F67C42}" type="sibTrans" cxnId="{978010E6-E0B5-4C88-8F54-B21D2A501F2E}">
      <dgm:prSet/>
      <dgm:spPr/>
      <dgm:t>
        <a:bodyPr/>
        <a:lstStyle/>
        <a:p>
          <a:endParaRPr lang="en-US"/>
        </a:p>
      </dgm:t>
    </dgm:pt>
    <dgm:pt modelId="{4B742AC7-AB80-4818-904D-0076364DAFD2}">
      <dgm:prSet phldrT="[Text]"/>
      <dgm:spPr>
        <a:solidFill>
          <a:schemeClr val="bg2">
            <a:lumMod val="60000"/>
            <a:lumOff val="40000"/>
          </a:schemeClr>
        </a:solidFill>
        <a:effectLst>
          <a:outerShdw blurRad="50800" dist="38100" dir="2700000" algn="tl" rotWithShape="0">
            <a:prstClr val="black">
              <a:alpha val="40000"/>
            </a:prstClr>
          </a:outerShdw>
        </a:effectLst>
      </dgm:spPr>
      <dgm:t>
        <a:bodyPr/>
        <a:lstStyle/>
        <a:p>
          <a:r>
            <a:rPr lang="en-US" dirty="0" smtClean="0"/>
            <a:t>Developing Plans</a:t>
          </a:r>
          <a:endParaRPr lang="en-US" dirty="0"/>
        </a:p>
      </dgm:t>
    </dgm:pt>
    <dgm:pt modelId="{706A59F9-E15B-4963-A1AF-D1BFFFB44CAD}" type="parTrans" cxnId="{4ACF1B8A-AB1A-49AB-A162-67B54DAD721B}">
      <dgm:prSet/>
      <dgm:spPr/>
      <dgm:t>
        <a:bodyPr/>
        <a:lstStyle/>
        <a:p>
          <a:endParaRPr lang="en-US"/>
        </a:p>
      </dgm:t>
    </dgm:pt>
    <dgm:pt modelId="{8E63AD22-C839-4EEA-B0BF-F88C1C8F2C22}" type="sibTrans" cxnId="{4ACF1B8A-AB1A-49AB-A162-67B54DAD721B}">
      <dgm:prSet/>
      <dgm:spPr/>
      <dgm:t>
        <a:bodyPr/>
        <a:lstStyle/>
        <a:p>
          <a:endParaRPr lang="en-US"/>
        </a:p>
      </dgm:t>
    </dgm:pt>
    <dgm:pt modelId="{17BE7BF7-04E4-425E-9DB3-D6EAF61C8F29}">
      <dgm:prSet phldrT="[Text]"/>
      <dgm:spPr>
        <a:solidFill>
          <a:schemeClr val="bg2">
            <a:lumMod val="60000"/>
            <a:lumOff val="40000"/>
          </a:schemeClr>
        </a:solidFill>
        <a:effectLst>
          <a:outerShdw blurRad="50800" dist="38100" dir="2700000" algn="tl" rotWithShape="0">
            <a:prstClr val="black">
              <a:alpha val="40000"/>
            </a:prstClr>
          </a:outerShdw>
        </a:effectLst>
      </dgm:spPr>
      <dgm:t>
        <a:bodyPr/>
        <a:lstStyle/>
        <a:p>
          <a:r>
            <a:rPr lang="en-US" dirty="0" smtClean="0"/>
            <a:t>Producing Reports</a:t>
          </a:r>
          <a:endParaRPr lang="en-US" dirty="0"/>
        </a:p>
      </dgm:t>
    </dgm:pt>
    <dgm:pt modelId="{9ADC92BB-E20D-43C3-A5DD-A1C6743D9BEF}" type="parTrans" cxnId="{2A8DB023-B192-488F-B717-29207CF8E66A}">
      <dgm:prSet/>
      <dgm:spPr/>
      <dgm:t>
        <a:bodyPr/>
        <a:lstStyle/>
        <a:p>
          <a:endParaRPr lang="en-US"/>
        </a:p>
      </dgm:t>
    </dgm:pt>
    <dgm:pt modelId="{EF2E0D6C-B7CE-4F60-BCA9-968204C77801}" type="sibTrans" cxnId="{2A8DB023-B192-488F-B717-29207CF8E66A}">
      <dgm:prSet/>
      <dgm:spPr/>
      <dgm:t>
        <a:bodyPr/>
        <a:lstStyle/>
        <a:p>
          <a:endParaRPr lang="en-US"/>
        </a:p>
      </dgm:t>
    </dgm:pt>
    <dgm:pt modelId="{86A0FA46-629C-43E2-B026-A5D3535A1A0F}" type="pres">
      <dgm:prSet presAssocID="{47BD9199-4A0A-4BB2-B936-7D68B72C191B}" presName="linearFlow" presStyleCnt="0">
        <dgm:presLayoutVars>
          <dgm:dir/>
          <dgm:resizeHandles val="exact"/>
        </dgm:presLayoutVars>
      </dgm:prSet>
      <dgm:spPr/>
    </dgm:pt>
    <dgm:pt modelId="{5BE96147-B3A3-4C47-8FAC-4551AB743F81}" type="pres">
      <dgm:prSet presAssocID="{5FC55C5B-2649-4167-8FA9-56AB3F55CDF1}" presName="composite" presStyleCnt="0"/>
      <dgm:spPr/>
    </dgm:pt>
    <dgm:pt modelId="{B81C1BCC-5981-4BBB-BA0A-167019929A6B}" type="pres">
      <dgm:prSet presAssocID="{5FC55C5B-2649-4167-8FA9-56AB3F55CDF1}" presName="imgShp" presStyleLbl="fgImgPlace1" presStyleIdx="0" presStyleCnt="6"/>
      <dgm:spPr>
        <a:blipFill>
          <a:blip xmlns:r="http://schemas.openxmlformats.org/officeDocument/2006/relationships" r:embed="rId1" cstate="print">
            <a:extLst>
              <a:ext uri="{28A0092B-C50C-407E-A947-70E740481C1C}">
                <a14:useLocalDpi xmlns:a14="http://schemas.microsoft.com/office/drawing/2010/main" val="0"/>
              </a:ext>
            </a:extLst>
          </a:blip>
          <a:srcRect/>
          <a:stretch>
            <a:fillRect/>
          </a:stretch>
        </a:blipFill>
        <a:ln>
          <a:noFill/>
        </a:ln>
      </dgm:spPr>
    </dgm:pt>
    <dgm:pt modelId="{C3A64267-5864-4152-A311-1F30717B2814}" type="pres">
      <dgm:prSet presAssocID="{5FC55C5B-2649-4167-8FA9-56AB3F55CDF1}" presName="txShp" presStyleLbl="node1" presStyleIdx="0" presStyleCnt="6">
        <dgm:presLayoutVars>
          <dgm:bulletEnabled val="1"/>
        </dgm:presLayoutVars>
      </dgm:prSet>
      <dgm:spPr/>
      <dgm:t>
        <a:bodyPr/>
        <a:lstStyle/>
        <a:p>
          <a:endParaRPr lang="en-US"/>
        </a:p>
      </dgm:t>
    </dgm:pt>
    <dgm:pt modelId="{07C83BCE-14EE-44A8-B9F9-86266245AFEA}" type="pres">
      <dgm:prSet presAssocID="{13B3275F-690C-454C-BEA0-360EFEE29311}" presName="spacing" presStyleCnt="0"/>
      <dgm:spPr/>
    </dgm:pt>
    <dgm:pt modelId="{EE0A8B0C-4DF1-4714-B6FC-EA721B41854D}" type="pres">
      <dgm:prSet presAssocID="{AA045F97-DE43-46AD-BF92-8BE0DECBAD6C}" presName="composite" presStyleCnt="0"/>
      <dgm:spPr/>
    </dgm:pt>
    <dgm:pt modelId="{38FE06F8-3F0B-463A-9AB2-3D12C11320B0}" type="pres">
      <dgm:prSet presAssocID="{AA045F97-DE43-46AD-BF92-8BE0DECBAD6C}" presName="imgShp" presStyleLbl="fgImgPlace1" presStyleIdx="1" presStyleCnt="6"/>
      <dgm:spPr>
        <a:blipFill>
          <a:blip xmlns:r="http://schemas.openxmlformats.org/officeDocument/2006/relationships" r:embed="rId1" cstate="print">
            <a:extLst>
              <a:ext uri="{28A0092B-C50C-407E-A947-70E740481C1C}">
                <a14:useLocalDpi xmlns:a14="http://schemas.microsoft.com/office/drawing/2010/main" val="0"/>
              </a:ext>
            </a:extLst>
          </a:blip>
          <a:srcRect/>
          <a:stretch>
            <a:fillRect/>
          </a:stretch>
        </a:blipFill>
        <a:ln>
          <a:noFill/>
        </a:ln>
      </dgm:spPr>
    </dgm:pt>
    <dgm:pt modelId="{E20253C6-CF26-421D-B95C-D1111E05A634}" type="pres">
      <dgm:prSet presAssocID="{AA045F97-DE43-46AD-BF92-8BE0DECBAD6C}" presName="txShp" presStyleLbl="node1" presStyleIdx="1" presStyleCnt="6">
        <dgm:presLayoutVars>
          <dgm:bulletEnabled val="1"/>
        </dgm:presLayoutVars>
      </dgm:prSet>
      <dgm:spPr/>
      <dgm:t>
        <a:bodyPr/>
        <a:lstStyle/>
        <a:p>
          <a:endParaRPr lang="en-US"/>
        </a:p>
      </dgm:t>
    </dgm:pt>
    <dgm:pt modelId="{D652D2D7-B828-4E09-BCCA-1634847DE9F9}" type="pres">
      <dgm:prSet presAssocID="{D888B3F2-EAA4-43A4-9F6B-DCE3C5A7590F}" presName="spacing" presStyleCnt="0"/>
      <dgm:spPr/>
    </dgm:pt>
    <dgm:pt modelId="{31D4105D-473D-424D-A108-3FCB9C3CE4D7}" type="pres">
      <dgm:prSet presAssocID="{279B81C4-F610-4AFD-B49A-CDA67560EC1F}" presName="composite" presStyleCnt="0"/>
      <dgm:spPr/>
    </dgm:pt>
    <dgm:pt modelId="{DB598780-8CCD-4107-ABD3-0F0FC7AE1DEB}" type="pres">
      <dgm:prSet presAssocID="{279B81C4-F610-4AFD-B49A-CDA67560EC1F}" presName="imgShp" presStyleLbl="fgImgPlace1" presStyleIdx="2" presStyleCnt="6"/>
      <dgm:spPr>
        <a:blipFill>
          <a:blip xmlns:r="http://schemas.openxmlformats.org/officeDocument/2006/relationships" r:embed="rId1" cstate="print">
            <a:extLst>
              <a:ext uri="{28A0092B-C50C-407E-A947-70E740481C1C}">
                <a14:useLocalDpi xmlns:a14="http://schemas.microsoft.com/office/drawing/2010/main" val="0"/>
              </a:ext>
            </a:extLst>
          </a:blip>
          <a:srcRect/>
          <a:stretch>
            <a:fillRect/>
          </a:stretch>
        </a:blipFill>
        <a:ln>
          <a:noFill/>
        </a:ln>
      </dgm:spPr>
    </dgm:pt>
    <dgm:pt modelId="{F900ABE4-38D5-475B-AB49-EFCF15A0862C}" type="pres">
      <dgm:prSet presAssocID="{279B81C4-F610-4AFD-B49A-CDA67560EC1F}" presName="txShp" presStyleLbl="node1" presStyleIdx="2" presStyleCnt="6">
        <dgm:presLayoutVars>
          <dgm:bulletEnabled val="1"/>
        </dgm:presLayoutVars>
      </dgm:prSet>
      <dgm:spPr/>
      <dgm:t>
        <a:bodyPr/>
        <a:lstStyle/>
        <a:p>
          <a:endParaRPr lang="en-US"/>
        </a:p>
      </dgm:t>
    </dgm:pt>
    <dgm:pt modelId="{65BB41C8-C9FD-4FE2-AA9F-A72710BA8583}" type="pres">
      <dgm:prSet presAssocID="{DCC69DD1-CD0B-4644-A86A-FC74A075BA07}" presName="spacing" presStyleCnt="0"/>
      <dgm:spPr/>
    </dgm:pt>
    <dgm:pt modelId="{143110A2-FB0F-448F-8948-B1E9081F9030}" type="pres">
      <dgm:prSet presAssocID="{4B742AC7-AB80-4818-904D-0076364DAFD2}" presName="composite" presStyleCnt="0"/>
      <dgm:spPr/>
    </dgm:pt>
    <dgm:pt modelId="{51CB2956-C8FD-4825-B49C-F9FBCE916E7E}" type="pres">
      <dgm:prSet presAssocID="{4B742AC7-AB80-4818-904D-0076364DAFD2}" presName="imgShp" presStyleLbl="fgImgPlace1" presStyleIdx="3" presStyleCnt="6"/>
      <dgm:spPr>
        <a:blipFill>
          <a:blip xmlns:r="http://schemas.openxmlformats.org/officeDocument/2006/relationships" r:embed="rId1" cstate="print">
            <a:extLst>
              <a:ext uri="{28A0092B-C50C-407E-A947-70E740481C1C}">
                <a14:useLocalDpi xmlns:a14="http://schemas.microsoft.com/office/drawing/2010/main" val="0"/>
              </a:ext>
            </a:extLst>
          </a:blip>
          <a:srcRect/>
          <a:stretch>
            <a:fillRect/>
          </a:stretch>
        </a:blipFill>
        <a:ln>
          <a:noFill/>
        </a:ln>
      </dgm:spPr>
    </dgm:pt>
    <dgm:pt modelId="{FD6FEA16-48D3-48C8-8A92-12C3D54505B7}" type="pres">
      <dgm:prSet presAssocID="{4B742AC7-AB80-4818-904D-0076364DAFD2}" presName="txShp" presStyleLbl="node1" presStyleIdx="3" presStyleCnt="6">
        <dgm:presLayoutVars>
          <dgm:bulletEnabled val="1"/>
        </dgm:presLayoutVars>
      </dgm:prSet>
      <dgm:spPr/>
      <dgm:t>
        <a:bodyPr/>
        <a:lstStyle/>
        <a:p>
          <a:endParaRPr lang="en-US"/>
        </a:p>
      </dgm:t>
    </dgm:pt>
    <dgm:pt modelId="{333ECE80-C388-40E7-BB7D-FB6CCAD4554C}" type="pres">
      <dgm:prSet presAssocID="{8E63AD22-C839-4EEA-B0BF-F88C1C8F2C22}" presName="spacing" presStyleCnt="0"/>
      <dgm:spPr/>
    </dgm:pt>
    <dgm:pt modelId="{B42E3ABD-BACA-4177-9B92-72B20C55CCD8}" type="pres">
      <dgm:prSet presAssocID="{17BE7BF7-04E4-425E-9DB3-D6EAF61C8F29}" presName="composite" presStyleCnt="0"/>
      <dgm:spPr/>
    </dgm:pt>
    <dgm:pt modelId="{0B2F377C-5027-4E85-8901-65A299EF2EF7}" type="pres">
      <dgm:prSet presAssocID="{17BE7BF7-04E4-425E-9DB3-D6EAF61C8F29}" presName="imgShp" presStyleLbl="fgImgPlace1" presStyleIdx="4" presStyleCnt="6"/>
      <dgm:spPr>
        <a:blipFill>
          <a:blip xmlns:r="http://schemas.openxmlformats.org/officeDocument/2006/relationships" r:embed="rId1" cstate="print">
            <a:extLst>
              <a:ext uri="{28A0092B-C50C-407E-A947-70E740481C1C}">
                <a14:useLocalDpi xmlns:a14="http://schemas.microsoft.com/office/drawing/2010/main" val="0"/>
              </a:ext>
            </a:extLst>
          </a:blip>
          <a:srcRect/>
          <a:stretch>
            <a:fillRect/>
          </a:stretch>
        </a:blipFill>
        <a:ln>
          <a:noFill/>
        </a:ln>
      </dgm:spPr>
    </dgm:pt>
    <dgm:pt modelId="{C0E0FCCD-6F24-4663-A87E-921CA28167A7}" type="pres">
      <dgm:prSet presAssocID="{17BE7BF7-04E4-425E-9DB3-D6EAF61C8F29}" presName="txShp" presStyleLbl="node1" presStyleIdx="4" presStyleCnt="6">
        <dgm:presLayoutVars>
          <dgm:bulletEnabled val="1"/>
        </dgm:presLayoutVars>
      </dgm:prSet>
      <dgm:spPr/>
      <dgm:t>
        <a:bodyPr/>
        <a:lstStyle/>
        <a:p>
          <a:endParaRPr lang="en-US"/>
        </a:p>
      </dgm:t>
    </dgm:pt>
    <dgm:pt modelId="{C50A52AE-85FD-40B7-8B94-58718B8BAE42}" type="pres">
      <dgm:prSet presAssocID="{EF2E0D6C-B7CE-4F60-BCA9-968204C77801}" presName="spacing" presStyleCnt="0"/>
      <dgm:spPr/>
    </dgm:pt>
    <dgm:pt modelId="{50B8FC42-8BC7-4DC7-A607-B98A27F59ECD}" type="pres">
      <dgm:prSet presAssocID="{AD7D3A8C-330D-4848-9A14-5A54485BDBD0}" presName="composite" presStyleCnt="0"/>
      <dgm:spPr/>
    </dgm:pt>
    <dgm:pt modelId="{DE607F41-2ADE-4E4F-9C37-81B153D88A9D}" type="pres">
      <dgm:prSet presAssocID="{AD7D3A8C-330D-4848-9A14-5A54485BDBD0}" presName="imgShp" presStyleLbl="fgImgPlace1" presStyleIdx="5" presStyleCnt="6"/>
      <dgm:spPr>
        <a:blipFill>
          <a:blip xmlns:r="http://schemas.openxmlformats.org/officeDocument/2006/relationships" r:embed="rId1" cstate="print">
            <a:extLst>
              <a:ext uri="{28A0092B-C50C-407E-A947-70E740481C1C}">
                <a14:useLocalDpi xmlns:a14="http://schemas.microsoft.com/office/drawing/2010/main" val="0"/>
              </a:ext>
            </a:extLst>
          </a:blip>
          <a:srcRect/>
          <a:stretch>
            <a:fillRect/>
          </a:stretch>
        </a:blipFill>
        <a:ln>
          <a:noFill/>
        </a:ln>
      </dgm:spPr>
    </dgm:pt>
    <dgm:pt modelId="{98D12C79-7E8C-434B-9254-CC11A582A824}" type="pres">
      <dgm:prSet presAssocID="{AD7D3A8C-330D-4848-9A14-5A54485BDBD0}" presName="txShp" presStyleLbl="node1" presStyleIdx="5" presStyleCnt="6">
        <dgm:presLayoutVars>
          <dgm:bulletEnabled val="1"/>
        </dgm:presLayoutVars>
      </dgm:prSet>
      <dgm:spPr/>
      <dgm:t>
        <a:bodyPr/>
        <a:lstStyle/>
        <a:p>
          <a:endParaRPr lang="en-US"/>
        </a:p>
      </dgm:t>
    </dgm:pt>
  </dgm:ptLst>
  <dgm:cxnLst>
    <dgm:cxn modelId="{27D34E62-D4F9-499B-81CA-AB7D5BD6E6EA}" srcId="{47BD9199-4A0A-4BB2-B936-7D68B72C191B}" destId="{AA045F97-DE43-46AD-BF92-8BE0DECBAD6C}" srcOrd="1" destOrd="0" parTransId="{F37EB408-DF16-4E1D-9E9C-9BE261C7F029}" sibTransId="{D888B3F2-EAA4-43A4-9F6B-DCE3C5A7590F}"/>
    <dgm:cxn modelId="{8CBC66E5-1A95-4899-B37A-948C8601C51E}" srcId="{47BD9199-4A0A-4BB2-B936-7D68B72C191B}" destId="{5FC55C5B-2649-4167-8FA9-56AB3F55CDF1}" srcOrd="0" destOrd="0" parTransId="{CCAFBA85-4509-4320-8F6E-02C4061653C7}" sibTransId="{13B3275F-690C-454C-BEA0-360EFEE29311}"/>
    <dgm:cxn modelId="{94A79C3A-25D1-40D3-A6A4-DCEB347E6A1A}" type="presOf" srcId="{AA045F97-DE43-46AD-BF92-8BE0DECBAD6C}" destId="{E20253C6-CF26-421D-B95C-D1111E05A634}" srcOrd="0" destOrd="0" presId="urn:microsoft.com/office/officeart/2005/8/layout/vList3"/>
    <dgm:cxn modelId="{39BD5B14-93A6-49E3-B098-C6F996F6FE2B}" type="presOf" srcId="{47BD9199-4A0A-4BB2-B936-7D68B72C191B}" destId="{86A0FA46-629C-43E2-B026-A5D3535A1A0F}" srcOrd="0" destOrd="0" presId="urn:microsoft.com/office/officeart/2005/8/layout/vList3"/>
    <dgm:cxn modelId="{31C0B834-FACF-41BB-B7B2-06D8534ED400}" type="presOf" srcId="{AD7D3A8C-330D-4848-9A14-5A54485BDBD0}" destId="{98D12C79-7E8C-434B-9254-CC11A582A824}" srcOrd="0" destOrd="0" presId="urn:microsoft.com/office/officeart/2005/8/layout/vList3"/>
    <dgm:cxn modelId="{978010E6-E0B5-4C88-8F54-B21D2A501F2E}" srcId="{47BD9199-4A0A-4BB2-B936-7D68B72C191B}" destId="{AD7D3A8C-330D-4848-9A14-5A54485BDBD0}" srcOrd="5" destOrd="0" parTransId="{ECE961E2-6DE0-4A4E-851B-789BF0BBEF11}" sibTransId="{68179005-1AC1-4F6B-9408-C7C6D1F67C42}"/>
    <dgm:cxn modelId="{4ACF1B8A-AB1A-49AB-A162-67B54DAD721B}" srcId="{47BD9199-4A0A-4BB2-B936-7D68B72C191B}" destId="{4B742AC7-AB80-4818-904D-0076364DAFD2}" srcOrd="3" destOrd="0" parTransId="{706A59F9-E15B-4963-A1AF-D1BFFFB44CAD}" sibTransId="{8E63AD22-C839-4EEA-B0BF-F88C1C8F2C22}"/>
    <dgm:cxn modelId="{658FA4EF-B3E8-47E9-AB14-E733C5A80ADC}" type="presOf" srcId="{17BE7BF7-04E4-425E-9DB3-D6EAF61C8F29}" destId="{C0E0FCCD-6F24-4663-A87E-921CA28167A7}" srcOrd="0" destOrd="0" presId="urn:microsoft.com/office/officeart/2005/8/layout/vList3"/>
    <dgm:cxn modelId="{9807F016-3502-46C8-8230-509642B85D47}" type="presOf" srcId="{4B742AC7-AB80-4818-904D-0076364DAFD2}" destId="{FD6FEA16-48D3-48C8-8A92-12C3D54505B7}" srcOrd="0" destOrd="0" presId="urn:microsoft.com/office/officeart/2005/8/layout/vList3"/>
    <dgm:cxn modelId="{9F244487-0A60-4AE9-A202-7C8ACC8500F6}" srcId="{47BD9199-4A0A-4BB2-B936-7D68B72C191B}" destId="{279B81C4-F610-4AFD-B49A-CDA67560EC1F}" srcOrd="2" destOrd="0" parTransId="{578223FF-61FD-455D-A04F-496D7CE8AF04}" sibTransId="{DCC69DD1-CD0B-4644-A86A-FC74A075BA07}"/>
    <dgm:cxn modelId="{CE749158-BCF2-4756-8111-D8802292235E}" type="presOf" srcId="{5FC55C5B-2649-4167-8FA9-56AB3F55CDF1}" destId="{C3A64267-5864-4152-A311-1F30717B2814}" srcOrd="0" destOrd="0" presId="urn:microsoft.com/office/officeart/2005/8/layout/vList3"/>
    <dgm:cxn modelId="{4FDD15FF-9513-4406-928A-06FB202FC9AA}" type="presOf" srcId="{279B81C4-F610-4AFD-B49A-CDA67560EC1F}" destId="{F900ABE4-38D5-475B-AB49-EFCF15A0862C}" srcOrd="0" destOrd="0" presId="urn:microsoft.com/office/officeart/2005/8/layout/vList3"/>
    <dgm:cxn modelId="{2A8DB023-B192-488F-B717-29207CF8E66A}" srcId="{47BD9199-4A0A-4BB2-B936-7D68B72C191B}" destId="{17BE7BF7-04E4-425E-9DB3-D6EAF61C8F29}" srcOrd="4" destOrd="0" parTransId="{9ADC92BB-E20D-43C3-A5DD-A1C6743D9BEF}" sibTransId="{EF2E0D6C-B7CE-4F60-BCA9-968204C77801}"/>
    <dgm:cxn modelId="{EA951D77-1317-4467-A874-D2FEE1450A51}" type="presParOf" srcId="{86A0FA46-629C-43E2-B026-A5D3535A1A0F}" destId="{5BE96147-B3A3-4C47-8FAC-4551AB743F81}" srcOrd="0" destOrd="0" presId="urn:microsoft.com/office/officeart/2005/8/layout/vList3"/>
    <dgm:cxn modelId="{25DECBFA-5931-404F-8130-F689B0F756B1}" type="presParOf" srcId="{5BE96147-B3A3-4C47-8FAC-4551AB743F81}" destId="{B81C1BCC-5981-4BBB-BA0A-167019929A6B}" srcOrd="0" destOrd="0" presId="urn:microsoft.com/office/officeart/2005/8/layout/vList3"/>
    <dgm:cxn modelId="{7B71EFC1-2D87-4734-B2E6-A99E41A0057D}" type="presParOf" srcId="{5BE96147-B3A3-4C47-8FAC-4551AB743F81}" destId="{C3A64267-5864-4152-A311-1F30717B2814}" srcOrd="1" destOrd="0" presId="urn:microsoft.com/office/officeart/2005/8/layout/vList3"/>
    <dgm:cxn modelId="{DE2B751B-FC6B-4EAE-A3E2-7E3FC7E6C17D}" type="presParOf" srcId="{86A0FA46-629C-43E2-B026-A5D3535A1A0F}" destId="{07C83BCE-14EE-44A8-B9F9-86266245AFEA}" srcOrd="1" destOrd="0" presId="urn:microsoft.com/office/officeart/2005/8/layout/vList3"/>
    <dgm:cxn modelId="{1B32B70D-CF3B-485D-A4A9-DC5D706E63DC}" type="presParOf" srcId="{86A0FA46-629C-43E2-B026-A5D3535A1A0F}" destId="{EE0A8B0C-4DF1-4714-B6FC-EA721B41854D}" srcOrd="2" destOrd="0" presId="urn:microsoft.com/office/officeart/2005/8/layout/vList3"/>
    <dgm:cxn modelId="{D557E54F-7865-452B-8BD5-0F5B44839F1D}" type="presParOf" srcId="{EE0A8B0C-4DF1-4714-B6FC-EA721B41854D}" destId="{38FE06F8-3F0B-463A-9AB2-3D12C11320B0}" srcOrd="0" destOrd="0" presId="urn:microsoft.com/office/officeart/2005/8/layout/vList3"/>
    <dgm:cxn modelId="{254BBA8A-EFE5-47BC-AFF9-BB8C4873BE56}" type="presParOf" srcId="{EE0A8B0C-4DF1-4714-B6FC-EA721B41854D}" destId="{E20253C6-CF26-421D-B95C-D1111E05A634}" srcOrd="1" destOrd="0" presId="urn:microsoft.com/office/officeart/2005/8/layout/vList3"/>
    <dgm:cxn modelId="{7FB5F0C2-8C04-4B6D-83E9-DF381E02E1BF}" type="presParOf" srcId="{86A0FA46-629C-43E2-B026-A5D3535A1A0F}" destId="{D652D2D7-B828-4E09-BCCA-1634847DE9F9}" srcOrd="3" destOrd="0" presId="urn:microsoft.com/office/officeart/2005/8/layout/vList3"/>
    <dgm:cxn modelId="{91854963-56AB-4E39-9B70-4CE74F1526C5}" type="presParOf" srcId="{86A0FA46-629C-43E2-B026-A5D3535A1A0F}" destId="{31D4105D-473D-424D-A108-3FCB9C3CE4D7}" srcOrd="4" destOrd="0" presId="urn:microsoft.com/office/officeart/2005/8/layout/vList3"/>
    <dgm:cxn modelId="{E70F34AC-8A09-4457-8349-454B7E6099AC}" type="presParOf" srcId="{31D4105D-473D-424D-A108-3FCB9C3CE4D7}" destId="{DB598780-8CCD-4107-ABD3-0F0FC7AE1DEB}" srcOrd="0" destOrd="0" presId="urn:microsoft.com/office/officeart/2005/8/layout/vList3"/>
    <dgm:cxn modelId="{7B182DB7-6244-48FF-A747-3067C82CB7C8}" type="presParOf" srcId="{31D4105D-473D-424D-A108-3FCB9C3CE4D7}" destId="{F900ABE4-38D5-475B-AB49-EFCF15A0862C}" srcOrd="1" destOrd="0" presId="urn:microsoft.com/office/officeart/2005/8/layout/vList3"/>
    <dgm:cxn modelId="{3E7A0FAD-3621-4D05-8526-1324204F0BDC}" type="presParOf" srcId="{86A0FA46-629C-43E2-B026-A5D3535A1A0F}" destId="{65BB41C8-C9FD-4FE2-AA9F-A72710BA8583}" srcOrd="5" destOrd="0" presId="urn:microsoft.com/office/officeart/2005/8/layout/vList3"/>
    <dgm:cxn modelId="{5F4FBEA1-050B-4DE1-B56F-B849B00B129F}" type="presParOf" srcId="{86A0FA46-629C-43E2-B026-A5D3535A1A0F}" destId="{143110A2-FB0F-448F-8948-B1E9081F9030}" srcOrd="6" destOrd="0" presId="urn:microsoft.com/office/officeart/2005/8/layout/vList3"/>
    <dgm:cxn modelId="{F100046E-8CF3-46EF-AFFB-087787589A1E}" type="presParOf" srcId="{143110A2-FB0F-448F-8948-B1E9081F9030}" destId="{51CB2956-C8FD-4825-B49C-F9FBCE916E7E}" srcOrd="0" destOrd="0" presId="urn:microsoft.com/office/officeart/2005/8/layout/vList3"/>
    <dgm:cxn modelId="{0F2077E7-3B21-433A-9BE4-B38C46AC1229}" type="presParOf" srcId="{143110A2-FB0F-448F-8948-B1E9081F9030}" destId="{FD6FEA16-48D3-48C8-8A92-12C3D54505B7}" srcOrd="1" destOrd="0" presId="urn:microsoft.com/office/officeart/2005/8/layout/vList3"/>
    <dgm:cxn modelId="{73FC97FD-6D2E-4797-A1A2-BA24B887227E}" type="presParOf" srcId="{86A0FA46-629C-43E2-B026-A5D3535A1A0F}" destId="{333ECE80-C388-40E7-BB7D-FB6CCAD4554C}" srcOrd="7" destOrd="0" presId="urn:microsoft.com/office/officeart/2005/8/layout/vList3"/>
    <dgm:cxn modelId="{3A584C0F-EEC5-413D-9777-82A6451C0617}" type="presParOf" srcId="{86A0FA46-629C-43E2-B026-A5D3535A1A0F}" destId="{B42E3ABD-BACA-4177-9B92-72B20C55CCD8}" srcOrd="8" destOrd="0" presId="urn:microsoft.com/office/officeart/2005/8/layout/vList3"/>
    <dgm:cxn modelId="{B3373A8F-BE6D-432D-880B-79ACB0B49B70}" type="presParOf" srcId="{B42E3ABD-BACA-4177-9B92-72B20C55CCD8}" destId="{0B2F377C-5027-4E85-8901-65A299EF2EF7}" srcOrd="0" destOrd="0" presId="urn:microsoft.com/office/officeart/2005/8/layout/vList3"/>
    <dgm:cxn modelId="{8C76A3E8-6B79-443F-A60E-168DB8DFFEAA}" type="presParOf" srcId="{B42E3ABD-BACA-4177-9B92-72B20C55CCD8}" destId="{C0E0FCCD-6F24-4663-A87E-921CA28167A7}" srcOrd="1" destOrd="0" presId="urn:microsoft.com/office/officeart/2005/8/layout/vList3"/>
    <dgm:cxn modelId="{F0BC1F29-CFB6-471D-B830-222A20AF25E3}" type="presParOf" srcId="{86A0FA46-629C-43E2-B026-A5D3535A1A0F}" destId="{C50A52AE-85FD-40B7-8B94-58718B8BAE42}" srcOrd="9" destOrd="0" presId="urn:microsoft.com/office/officeart/2005/8/layout/vList3"/>
    <dgm:cxn modelId="{1C8F2FAD-7678-4531-916D-D11F8E186800}" type="presParOf" srcId="{86A0FA46-629C-43E2-B026-A5D3535A1A0F}" destId="{50B8FC42-8BC7-4DC7-A607-B98A27F59ECD}" srcOrd="10" destOrd="0" presId="urn:microsoft.com/office/officeart/2005/8/layout/vList3"/>
    <dgm:cxn modelId="{79D12280-3CFC-447A-B729-3794C5410933}" type="presParOf" srcId="{50B8FC42-8BC7-4DC7-A607-B98A27F59ECD}" destId="{DE607F41-2ADE-4E4F-9C37-81B153D88A9D}" srcOrd="0" destOrd="0" presId="urn:microsoft.com/office/officeart/2005/8/layout/vList3"/>
    <dgm:cxn modelId="{57C1BC45-6714-41EE-ABBB-DC5B79E14185}" type="presParOf" srcId="{50B8FC42-8BC7-4DC7-A607-B98A27F59ECD}" destId="{98D12C79-7E8C-434B-9254-CC11A582A824}" srcOrd="1" destOrd="0" presId="urn:microsoft.com/office/officeart/2005/8/layout/vList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3071B666-0319-44C2-A51A-CFE0F469E665}"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n-US"/>
        </a:p>
      </dgm:t>
    </dgm:pt>
    <dgm:pt modelId="{2E0AD035-9B92-4DBE-AF7A-39579AF26D51}">
      <dgm:prSet phldrT="[Text]"/>
      <dgm:spPr/>
      <dgm:t>
        <a:bodyPr/>
        <a:lstStyle/>
        <a:p>
          <a:r>
            <a:rPr lang="en-US" dirty="0" smtClean="0"/>
            <a:t>Focused</a:t>
          </a:r>
          <a:endParaRPr lang="en-US" dirty="0"/>
        </a:p>
      </dgm:t>
    </dgm:pt>
    <dgm:pt modelId="{3617DA1B-A1B5-44F9-AE85-2578E9D94C42}" type="parTrans" cxnId="{67072DB2-E36A-48B2-B881-CED85C0298FB}">
      <dgm:prSet/>
      <dgm:spPr/>
      <dgm:t>
        <a:bodyPr/>
        <a:lstStyle/>
        <a:p>
          <a:endParaRPr lang="en-US"/>
        </a:p>
      </dgm:t>
    </dgm:pt>
    <dgm:pt modelId="{9DA95CCF-193C-4B72-81D4-A4F6539D3A41}" type="sibTrans" cxnId="{67072DB2-E36A-48B2-B881-CED85C0298FB}">
      <dgm:prSet/>
      <dgm:spPr/>
      <dgm:t>
        <a:bodyPr/>
        <a:lstStyle/>
        <a:p>
          <a:endParaRPr lang="en-US"/>
        </a:p>
      </dgm:t>
    </dgm:pt>
    <dgm:pt modelId="{2F1D28B5-9070-4F51-BECB-4DF54746FC8B}">
      <dgm:prSet phldrT="[Text]" custT="1"/>
      <dgm:spPr/>
      <dgm:t>
        <a:bodyPr/>
        <a:lstStyle/>
        <a:p>
          <a:r>
            <a:rPr lang="en-US" sz="1600" dirty="0" smtClean="0"/>
            <a:t>Is the measure focused on an area of national interest?</a:t>
          </a:r>
          <a:endParaRPr lang="en-US" sz="1600" dirty="0"/>
        </a:p>
      </dgm:t>
    </dgm:pt>
    <dgm:pt modelId="{E040FFDB-85CB-4403-B94E-38A0628C50FD}" type="parTrans" cxnId="{5ED142C0-0976-4E06-B811-27E540B00C3E}">
      <dgm:prSet/>
      <dgm:spPr/>
      <dgm:t>
        <a:bodyPr/>
        <a:lstStyle/>
        <a:p>
          <a:endParaRPr lang="en-US"/>
        </a:p>
      </dgm:t>
    </dgm:pt>
    <dgm:pt modelId="{A82E4C26-BA78-4D1B-A274-347C7C3AF53D}" type="sibTrans" cxnId="{5ED142C0-0976-4E06-B811-27E540B00C3E}">
      <dgm:prSet/>
      <dgm:spPr/>
      <dgm:t>
        <a:bodyPr/>
        <a:lstStyle/>
        <a:p>
          <a:endParaRPr lang="en-US"/>
        </a:p>
      </dgm:t>
    </dgm:pt>
    <dgm:pt modelId="{82C67CE5-2D82-499D-9C4C-BD5A11E4924F}">
      <dgm:prSet phldrT="[Text]"/>
      <dgm:spPr/>
      <dgm:t>
        <a:bodyPr/>
        <a:lstStyle/>
        <a:p>
          <a:r>
            <a:rPr lang="en-US" dirty="0" smtClean="0"/>
            <a:t>Collaborated</a:t>
          </a:r>
          <a:endParaRPr lang="en-US" dirty="0"/>
        </a:p>
      </dgm:t>
    </dgm:pt>
    <dgm:pt modelId="{5BFE0261-399F-476A-B451-73099A416A72}" type="parTrans" cxnId="{A2D11EBE-12C8-483D-AE55-ECEBF39A4C50}">
      <dgm:prSet/>
      <dgm:spPr/>
      <dgm:t>
        <a:bodyPr/>
        <a:lstStyle/>
        <a:p>
          <a:endParaRPr lang="en-US"/>
        </a:p>
      </dgm:t>
    </dgm:pt>
    <dgm:pt modelId="{4578499C-CE0B-4938-80BA-470887B9B12B}" type="sibTrans" cxnId="{A2D11EBE-12C8-483D-AE55-ECEBF39A4C50}">
      <dgm:prSet/>
      <dgm:spPr/>
      <dgm:t>
        <a:bodyPr/>
        <a:lstStyle/>
        <a:p>
          <a:endParaRPr lang="en-US"/>
        </a:p>
      </dgm:t>
    </dgm:pt>
    <dgm:pt modelId="{F3822C5C-EBBD-4AF8-A5A3-28FC26AF1626}">
      <dgm:prSet phldrT="[Text]" custT="1"/>
      <dgm:spPr/>
      <dgm:t>
        <a:bodyPr/>
        <a:lstStyle/>
        <a:p>
          <a:r>
            <a:rPr lang="en-US" sz="1600" dirty="0" smtClean="0"/>
            <a:t>Has the measure been developed in partnership with stakeholders?</a:t>
          </a:r>
          <a:endParaRPr lang="en-US" sz="1600" dirty="0"/>
        </a:p>
      </dgm:t>
    </dgm:pt>
    <dgm:pt modelId="{BFC40ADE-476B-4C42-A137-99B334E048F5}" type="parTrans" cxnId="{4159128D-2D65-48DC-9519-76E5B714C914}">
      <dgm:prSet/>
      <dgm:spPr/>
      <dgm:t>
        <a:bodyPr/>
        <a:lstStyle/>
        <a:p>
          <a:endParaRPr lang="en-US"/>
        </a:p>
      </dgm:t>
    </dgm:pt>
    <dgm:pt modelId="{806FCCAE-CEA1-4231-AB1E-872B700B5A19}" type="sibTrans" cxnId="{4159128D-2D65-48DC-9519-76E5B714C914}">
      <dgm:prSet/>
      <dgm:spPr/>
      <dgm:t>
        <a:bodyPr/>
        <a:lstStyle/>
        <a:p>
          <a:endParaRPr lang="en-US"/>
        </a:p>
      </dgm:t>
    </dgm:pt>
    <dgm:pt modelId="{950EFC23-1EAA-478C-B0FB-0FBDF1765643}">
      <dgm:prSet phldrT="[Text]"/>
      <dgm:spPr/>
      <dgm:t>
        <a:bodyPr/>
        <a:lstStyle/>
        <a:p>
          <a:r>
            <a:rPr lang="en-US" dirty="0" smtClean="0"/>
            <a:t>Maintainable</a:t>
          </a:r>
        </a:p>
      </dgm:t>
    </dgm:pt>
    <dgm:pt modelId="{17F07C6E-2610-4A13-A54E-FBCEEC8BEC40}" type="parTrans" cxnId="{97DBE0B3-D980-42F1-907F-D998D9A562D4}">
      <dgm:prSet/>
      <dgm:spPr/>
      <dgm:t>
        <a:bodyPr/>
        <a:lstStyle/>
        <a:p>
          <a:endParaRPr lang="en-US"/>
        </a:p>
      </dgm:t>
    </dgm:pt>
    <dgm:pt modelId="{447D3324-52E9-44AA-A772-A2458AFC728D}" type="sibTrans" cxnId="{97DBE0B3-D980-42F1-907F-D998D9A562D4}">
      <dgm:prSet/>
      <dgm:spPr/>
      <dgm:t>
        <a:bodyPr/>
        <a:lstStyle/>
        <a:p>
          <a:endParaRPr lang="en-US"/>
        </a:p>
      </dgm:t>
    </dgm:pt>
    <dgm:pt modelId="{DB6FFE17-2577-49B2-ACFE-F29946367A9C}">
      <dgm:prSet phldrT="[Text]" custT="1"/>
      <dgm:spPr/>
      <dgm:t>
        <a:bodyPr/>
        <a:lstStyle/>
        <a:p>
          <a:r>
            <a:rPr lang="en-US" sz="1600" dirty="0" smtClean="0"/>
            <a:t>Is the measure maintainable to accommodate changes?</a:t>
          </a:r>
          <a:endParaRPr lang="en-US" sz="1600" dirty="0"/>
        </a:p>
      </dgm:t>
    </dgm:pt>
    <dgm:pt modelId="{D9B74EC6-D77F-4528-A6FF-EF0D10CA5141}" type="parTrans" cxnId="{25B83C29-8939-4543-840F-964AF6725030}">
      <dgm:prSet/>
      <dgm:spPr/>
      <dgm:t>
        <a:bodyPr/>
        <a:lstStyle/>
        <a:p>
          <a:endParaRPr lang="en-US"/>
        </a:p>
      </dgm:t>
    </dgm:pt>
    <dgm:pt modelId="{888D62CC-CDB2-4F0F-BFD4-CAF1D7B67901}" type="sibTrans" cxnId="{25B83C29-8939-4543-840F-964AF6725030}">
      <dgm:prSet/>
      <dgm:spPr/>
      <dgm:t>
        <a:bodyPr/>
        <a:lstStyle/>
        <a:p>
          <a:endParaRPr lang="en-US"/>
        </a:p>
      </dgm:t>
    </dgm:pt>
    <dgm:pt modelId="{63E4C765-529E-4253-87B0-D1D6A74E070B}">
      <dgm:prSet phldrT="[Text]"/>
      <dgm:spPr/>
      <dgm:t>
        <a:bodyPr/>
        <a:lstStyle/>
        <a:p>
          <a:r>
            <a:rPr lang="en-US" dirty="0" smtClean="0"/>
            <a:t>Impactful</a:t>
          </a:r>
          <a:endParaRPr lang="en-US" dirty="0"/>
        </a:p>
      </dgm:t>
    </dgm:pt>
    <dgm:pt modelId="{899D3A0B-01DA-4957-9553-90604A56C619}" type="parTrans" cxnId="{62169388-5029-4652-BA71-EAAD8F19B39F}">
      <dgm:prSet/>
      <dgm:spPr/>
      <dgm:t>
        <a:bodyPr/>
        <a:lstStyle/>
        <a:p>
          <a:endParaRPr lang="en-US"/>
        </a:p>
      </dgm:t>
    </dgm:pt>
    <dgm:pt modelId="{6485A248-8318-4D8B-B36D-8485015C6F04}" type="sibTrans" cxnId="{62169388-5029-4652-BA71-EAAD8F19B39F}">
      <dgm:prSet/>
      <dgm:spPr/>
      <dgm:t>
        <a:bodyPr/>
        <a:lstStyle/>
        <a:p>
          <a:endParaRPr lang="en-US"/>
        </a:p>
      </dgm:t>
    </dgm:pt>
    <dgm:pt modelId="{059FA183-2010-4732-A339-5F0C28460435}">
      <dgm:prSet phldrT="[Text]"/>
      <dgm:spPr/>
      <dgm:t>
        <a:bodyPr/>
        <a:lstStyle/>
        <a:p>
          <a:r>
            <a:rPr lang="en-US" dirty="0" smtClean="0"/>
            <a:t>Track-able</a:t>
          </a:r>
          <a:endParaRPr lang="en-US" dirty="0"/>
        </a:p>
      </dgm:t>
    </dgm:pt>
    <dgm:pt modelId="{8A974A79-C8B0-482E-A12E-DA5D856A1D43}" type="parTrans" cxnId="{9CAC5410-FDC0-4006-8BE8-C4E3A5AFFE9D}">
      <dgm:prSet/>
      <dgm:spPr/>
      <dgm:t>
        <a:bodyPr/>
        <a:lstStyle/>
        <a:p>
          <a:endParaRPr lang="en-US"/>
        </a:p>
      </dgm:t>
    </dgm:pt>
    <dgm:pt modelId="{04CDA3E4-F1D8-4B95-A214-57A9F3A57C14}" type="sibTrans" cxnId="{9CAC5410-FDC0-4006-8BE8-C4E3A5AFFE9D}">
      <dgm:prSet/>
      <dgm:spPr/>
      <dgm:t>
        <a:bodyPr/>
        <a:lstStyle/>
        <a:p>
          <a:endParaRPr lang="en-US"/>
        </a:p>
      </dgm:t>
    </dgm:pt>
    <dgm:pt modelId="{C5C71D62-3CB0-4887-B00E-EFCF83E9A46B}">
      <dgm:prSet phldrT="[Text]"/>
      <dgm:spPr/>
      <dgm:t>
        <a:bodyPr/>
        <a:lstStyle/>
        <a:p>
          <a:r>
            <a:rPr lang="en-US" dirty="0" smtClean="0"/>
            <a:t>Feasible</a:t>
          </a:r>
          <a:endParaRPr lang="en-US" dirty="0"/>
        </a:p>
      </dgm:t>
    </dgm:pt>
    <dgm:pt modelId="{2BD22D7E-D338-4E43-8A13-03588C860883}" type="parTrans" cxnId="{EBA6E68D-DFAA-49EB-816B-BFAFD53F820A}">
      <dgm:prSet/>
      <dgm:spPr/>
      <dgm:t>
        <a:bodyPr/>
        <a:lstStyle/>
        <a:p>
          <a:endParaRPr lang="en-US"/>
        </a:p>
      </dgm:t>
    </dgm:pt>
    <dgm:pt modelId="{BC482FFE-A76D-4F9F-9CA6-B2EFFD460196}" type="sibTrans" cxnId="{EBA6E68D-DFAA-49EB-816B-BFAFD53F820A}">
      <dgm:prSet/>
      <dgm:spPr/>
      <dgm:t>
        <a:bodyPr/>
        <a:lstStyle/>
        <a:p>
          <a:endParaRPr lang="en-US"/>
        </a:p>
      </dgm:t>
    </dgm:pt>
    <dgm:pt modelId="{2FBC2F0E-05AF-4A1F-9C99-BF47248B05AB}">
      <dgm:prSet phldrT="[Text]" custT="1"/>
      <dgm:spPr/>
      <dgm:t>
        <a:bodyPr/>
        <a:lstStyle/>
        <a:p>
          <a:r>
            <a:rPr lang="en-US" sz="1600" dirty="0" smtClean="0"/>
            <a:t>Can the measure be used to support investment decisions, policy making and target setting?</a:t>
          </a:r>
          <a:endParaRPr lang="en-US" sz="1600" dirty="0"/>
        </a:p>
      </dgm:t>
    </dgm:pt>
    <dgm:pt modelId="{7BED5751-BA43-4684-9BC0-DA7FFB47526C}" type="parTrans" cxnId="{4C010F29-3510-47BC-8838-70218C1616CA}">
      <dgm:prSet/>
      <dgm:spPr/>
      <dgm:t>
        <a:bodyPr/>
        <a:lstStyle/>
        <a:p>
          <a:endParaRPr lang="en-US"/>
        </a:p>
      </dgm:t>
    </dgm:pt>
    <dgm:pt modelId="{1DE9B630-D08D-4E23-83CC-91ABAF2D822E}" type="sibTrans" cxnId="{4C010F29-3510-47BC-8838-70218C1616CA}">
      <dgm:prSet/>
      <dgm:spPr/>
      <dgm:t>
        <a:bodyPr/>
        <a:lstStyle/>
        <a:p>
          <a:endParaRPr lang="en-US"/>
        </a:p>
      </dgm:t>
    </dgm:pt>
    <dgm:pt modelId="{0AB20DEA-D0BF-49AC-B890-2DF64E80505A}">
      <dgm:prSet phldrT="[Text]" custT="1"/>
      <dgm:spPr/>
      <dgm:t>
        <a:bodyPr/>
        <a:lstStyle/>
        <a:p>
          <a:r>
            <a:rPr lang="en-US" sz="1600" dirty="0" smtClean="0"/>
            <a:t>Can the measure be used to analyze performance trends?</a:t>
          </a:r>
          <a:endParaRPr lang="en-US" sz="1600" dirty="0"/>
        </a:p>
      </dgm:t>
    </dgm:pt>
    <dgm:pt modelId="{17CEA964-FB1B-4F0A-8F04-3E5477207E62}" type="parTrans" cxnId="{A34B2947-F48C-4A15-9DFA-59F994779494}">
      <dgm:prSet/>
      <dgm:spPr/>
      <dgm:t>
        <a:bodyPr/>
        <a:lstStyle/>
        <a:p>
          <a:endParaRPr lang="en-US"/>
        </a:p>
      </dgm:t>
    </dgm:pt>
    <dgm:pt modelId="{E360E479-9661-4970-AC7C-3D54245C2A97}" type="sibTrans" cxnId="{A34B2947-F48C-4A15-9DFA-59F994779494}">
      <dgm:prSet/>
      <dgm:spPr/>
      <dgm:t>
        <a:bodyPr/>
        <a:lstStyle/>
        <a:p>
          <a:endParaRPr lang="en-US"/>
        </a:p>
      </dgm:t>
    </dgm:pt>
    <dgm:pt modelId="{F2CE9A5F-7DC0-45AC-8C01-421C7C85E835}">
      <dgm:prSet phldrT="[Text]" custT="1"/>
      <dgm:spPr/>
      <dgm:t>
        <a:bodyPr/>
        <a:lstStyle/>
        <a:p>
          <a:r>
            <a:rPr lang="en-US" sz="1600" dirty="0" smtClean="0"/>
            <a:t>Has the feasibility &amp; practicality to collect, store, &amp; report data for the measure been considered?</a:t>
          </a:r>
          <a:endParaRPr lang="en-US" sz="1600" dirty="0"/>
        </a:p>
      </dgm:t>
    </dgm:pt>
    <dgm:pt modelId="{7E3CBAC4-69DA-487D-B53E-CD9971A92C80}" type="parTrans" cxnId="{2585C494-C5AF-41AA-BAAE-014EB9639E7F}">
      <dgm:prSet/>
      <dgm:spPr/>
      <dgm:t>
        <a:bodyPr/>
        <a:lstStyle/>
        <a:p>
          <a:endParaRPr lang="en-US"/>
        </a:p>
      </dgm:t>
    </dgm:pt>
    <dgm:pt modelId="{72C328CA-4476-4111-89D4-69B56F482E00}" type="sibTrans" cxnId="{2585C494-C5AF-41AA-BAAE-014EB9639E7F}">
      <dgm:prSet/>
      <dgm:spPr/>
      <dgm:t>
        <a:bodyPr/>
        <a:lstStyle/>
        <a:p>
          <a:endParaRPr lang="en-US"/>
        </a:p>
      </dgm:t>
    </dgm:pt>
    <dgm:pt modelId="{D0464AE3-75B5-48E6-B984-49F0DB1250F3}" type="pres">
      <dgm:prSet presAssocID="{3071B666-0319-44C2-A51A-CFE0F469E665}" presName="Name0" presStyleCnt="0">
        <dgm:presLayoutVars>
          <dgm:dir/>
          <dgm:animLvl val="lvl"/>
          <dgm:resizeHandles val="exact"/>
        </dgm:presLayoutVars>
      </dgm:prSet>
      <dgm:spPr/>
      <dgm:t>
        <a:bodyPr/>
        <a:lstStyle/>
        <a:p>
          <a:endParaRPr lang="en-US"/>
        </a:p>
      </dgm:t>
    </dgm:pt>
    <dgm:pt modelId="{CCC006F1-CBAD-4942-ACD3-048E1BA4C1EA}" type="pres">
      <dgm:prSet presAssocID="{2E0AD035-9B92-4DBE-AF7A-39579AF26D51}" presName="linNode" presStyleCnt="0"/>
      <dgm:spPr/>
    </dgm:pt>
    <dgm:pt modelId="{351430FD-283B-4F77-A9B5-EAB64B443B4D}" type="pres">
      <dgm:prSet presAssocID="{2E0AD035-9B92-4DBE-AF7A-39579AF26D51}" presName="parentText" presStyleLbl="node1" presStyleIdx="0" presStyleCnt="6">
        <dgm:presLayoutVars>
          <dgm:chMax val="1"/>
          <dgm:bulletEnabled val="1"/>
        </dgm:presLayoutVars>
      </dgm:prSet>
      <dgm:spPr/>
      <dgm:t>
        <a:bodyPr/>
        <a:lstStyle/>
        <a:p>
          <a:endParaRPr lang="en-US"/>
        </a:p>
      </dgm:t>
    </dgm:pt>
    <dgm:pt modelId="{9F41B8C8-8DB1-4C6F-AE0C-A4916EA42FA6}" type="pres">
      <dgm:prSet presAssocID="{2E0AD035-9B92-4DBE-AF7A-39579AF26D51}" presName="descendantText" presStyleLbl="alignAccFollowNode1" presStyleIdx="0" presStyleCnt="6">
        <dgm:presLayoutVars>
          <dgm:bulletEnabled val="1"/>
        </dgm:presLayoutVars>
      </dgm:prSet>
      <dgm:spPr/>
      <dgm:t>
        <a:bodyPr/>
        <a:lstStyle/>
        <a:p>
          <a:endParaRPr lang="en-US"/>
        </a:p>
      </dgm:t>
    </dgm:pt>
    <dgm:pt modelId="{B111C23A-5DB4-4B5C-BC93-BE192CC3FCF1}" type="pres">
      <dgm:prSet presAssocID="{9DA95CCF-193C-4B72-81D4-A4F6539D3A41}" presName="sp" presStyleCnt="0"/>
      <dgm:spPr/>
    </dgm:pt>
    <dgm:pt modelId="{D1657F07-B53A-4EDF-B153-EA8217CA4AE2}" type="pres">
      <dgm:prSet presAssocID="{82C67CE5-2D82-499D-9C4C-BD5A11E4924F}" presName="linNode" presStyleCnt="0"/>
      <dgm:spPr/>
    </dgm:pt>
    <dgm:pt modelId="{F9561D5F-F731-448A-9A6D-7DD7EA240D2A}" type="pres">
      <dgm:prSet presAssocID="{82C67CE5-2D82-499D-9C4C-BD5A11E4924F}" presName="parentText" presStyleLbl="node1" presStyleIdx="1" presStyleCnt="6">
        <dgm:presLayoutVars>
          <dgm:chMax val="1"/>
          <dgm:bulletEnabled val="1"/>
        </dgm:presLayoutVars>
      </dgm:prSet>
      <dgm:spPr/>
      <dgm:t>
        <a:bodyPr/>
        <a:lstStyle/>
        <a:p>
          <a:endParaRPr lang="en-US"/>
        </a:p>
      </dgm:t>
    </dgm:pt>
    <dgm:pt modelId="{57CC8A19-D149-47AE-BE34-BED8B9155AB2}" type="pres">
      <dgm:prSet presAssocID="{82C67CE5-2D82-499D-9C4C-BD5A11E4924F}" presName="descendantText" presStyleLbl="alignAccFollowNode1" presStyleIdx="1" presStyleCnt="6">
        <dgm:presLayoutVars>
          <dgm:bulletEnabled val="1"/>
        </dgm:presLayoutVars>
      </dgm:prSet>
      <dgm:spPr/>
      <dgm:t>
        <a:bodyPr/>
        <a:lstStyle/>
        <a:p>
          <a:endParaRPr lang="en-US"/>
        </a:p>
      </dgm:t>
    </dgm:pt>
    <dgm:pt modelId="{6DB54C75-CC02-43BF-B4A9-CD71191FD037}" type="pres">
      <dgm:prSet presAssocID="{4578499C-CE0B-4938-80BA-470887B9B12B}" presName="sp" presStyleCnt="0"/>
      <dgm:spPr/>
    </dgm:pt>
    <dgm:pt modelId="{6D599A3B-B731-4090-9418-EB415B9F746C}" type="pres">
      <dgm:prSet presAssocID="{950EFC23-1EAA-478C-B0FB-0FBDF1765643}" presName="linNode" presStyleCnt="0"/>
      <dgm:spPr/>
    </dgm:pt>
    <dgm:pt modelId="{5521F0F4-FB43-4462-BE6D-95549B6BD42B}" type="pres">
      <dgm:prSet presAssocID="{950EFC23-1EAA-478C-B0FB-0FBDF1765643}" presName="parentText" presStyleLbl="node1" presStyleIdx="2" presStyleCnt="6">
        <dgm:presLayoutVars>
          <dgm:chMax val="1"/>
          <dgm:bulletEnabled val="1"/>
        </dgm:presLayoutVars>
      </dgm:prSet>
      <dgm:spPr/>
      <dgm:t>
        <a:bodyPr/>
        <a:lstStyle/>
        <a:p>
          <a:endParaRPr lang="en-US"/>
        </a:p>
      </dgm:t>
    </dgm:pt>
    <dgm:pt modelId="{0F4BE180-8F7D-43B7-940A-6F4BF57EF333}" type="pres">
      <dgm:prSet presAssocID="{950EFC23-1EAA-478C-B0FB-0FBDF1765643}" presName="descendantText" presStyleLbl="alignAccFollowNode1" presStyleIdx="2" presStyleCnt="6">
        <dgm:presLayoutVars>
          <dgm:bulletEnabled val="1"/>
        </dgm:presLayoutVars>
      </dgm:prSet>
      <dgm:spPr/>
      <dgm:t>
        <a:bodyPr/>
        <a:lstStyle/>
        <a:p>
          <a:endParaRPr lang="en-US"/>
        </a:p>
      </dgm:t>
    </dgm:pt>
    <dgm:pt modelId="{C1FF0E79-A117-4001-9560-725C10404333}" type="pres">
      <dgm:prSet presAssocID="{447D3324-52E9-44AA-A772-A2458AFC728D}" presName="sp" presStyleCnt="0"/>
      <dgm:spPr/>
    </dgm:pt>
    <dgm:pt modelId="{3A58B1DF-34F9-4612-A098-74460667CD8C}" type="pres">
      <dgm:prSet presAssocID="{63E4C765-529E-4253-87B0-D1D6A74E070B}" presName="linNode" presStyleCnt="0"/>
      <dgm:spPr/>
    </dgm:pt>
    <dgm:pt modelId="{8F7C9A4F-A621-4C4B-9F66-2E9578F6BCD6}" type="pres">
      <dgm:prSet presAssocID="{63E4C765-529E-4253-87B0-D1D6A74E070B}" presName="parentText" presStyleLbl="node1" presStyleIdx="3" presStyleCnt="6">
        <dgm:presLayoutVars>
          <dgm:chMax val="1"/>
          <dgm:bulletEnabled val="1"/>
        </dgm:presLayoutVars>
      </dgm:prSet>
      <dgm:spPr/>
      <dgm:t>
        <a:bodyPr/>
        <a:lstStyle/>
        <a:p>
          <a:endParaRPr lang="en-US"/>
        </a:p>
      </dgm:t>
    </dgm:pt>
    <dgm:pt modelId="{0DF9A45C-A6D3-4474-B4A9-D7FD44898292}" type="pres">
      <dgm:prSet presAssocID="{63E4C765-529E-4253-87B0-D1D6A74E070B}" presName="descendantText" presStyleLbl="alignAccFollowNode1" presStyleIdx="3" presStyleCnt="6">
        <dgm:presLayoutVars>
          <dgm:bulletEnabled val="1"/>
        </dgm:presLayoutVars>
      </dgm:prSet>
      <dgm:spPr/>
      <dgm:t>
        <a:bodyPr/>
        <a:lstStyle/>
        <a:p>
          <a:endParaRPr lang="en-US"/>
        </a:p>
      </dgm:t>
    </dgm:pt>
    <dgm:pt modelId="{7BDC8177-47A9-4FDF-AB51-B08FF87D245A}" type="pres">
      <dgm:prSet presAssocID="{6485A248-8318-4D8B-B36D-8485015C6F04}" presName="sp" presStyleCnt="0"/>
      <dgm:spPr/>
    </dgm:pt>
    <dgm:pt modelId="{6E0F98F2-7810-43DF-A6D9-6406ECC3CC2C}" type="pres">
      <dgm:prSet presAssocID="{059FA183-2010-4732-A339-5F0C28460435}" presName="linNode" presStyleCnt="0"/>
      <dgm:spPr/>
    </dgm:pt>
    <dgm:pt modelId="{43F504A6-B55A-44BE-A02E-0423E2FB0873}" type="pres">
      <dgm:prSet presAssocID="{059FA183-2010-4732-A339-5F0C28460435}" presName="parentText" presStyleLbl="node1" presStyleIdx="4" presStyleCnt="6">
        <dgm:presLayoutVars>
          <dgm:chMax val="1"/>
          <dgm:bulletEnabled val="1"/>
        </dgm:presLayoutVars>
      </dgm:prSet>
      <dgm:spPr/>
      <dgm:t>
        <a:bodyPr/>
        <a:lstStyle/>
        <a:p>
          <a:endParaRPr lang="en-US"/>
        </a:p>
      </dgm:t>
    </dgm:pt>
    <dgm:pt modelId="{B6404A40-9E73-4B53-9135-2336D914DB5A}" type="pres">
      <dgm:prSet presAssocID="{059FA183-2010-4732-A339-5F0C28460435}" presName="descendantText" presStyleLbl="alignAccFollowNode1" presStyleIdx="4" presStyleCnt="6">
        <dgm:presLayoutVars>
          <dgm:bulletEnabled val="1"/>
        </dgm:presLayoutVars>
      </dgm:prSet>
      <dgm:spPr/>
      <dgm:t>
        <a:bodyPr/>
        <a:lstStyle/>
        <a:p>
          <a:endParaRPr lang="en-US"/>
        </a:p>
      </dgm:t>
    </dgm:pt>
    <dgm:pt modelId="{E52ED8C8-6D64-46DD-9903-1D51A6C0BE8E}" type="pres">
      <dgm:prSet presAssocID="{04CDA3E4-F1D8-4B95-A214-57A9F3A57C14}" presName="sp" presStyleCnt="0"/>
      <dgm:spPr/>
    </dgm:pt>
    <dgm:pt modelId="{CC88FCBC-146D-400A-B6A4-35A2BD73B902}" type="pres">
      <dgm:prSet presAssocID="{C5C71D62-3CB0-4887-B00E-EFCF83E9A46B}" presName="linNode" presStyleCnt="0"/>
      <dgm:spPr/>
    </dgm:pt>
    <dgm:pt modelId="{5370682A-0CEB-4E90-90C0-63F8C0F2413D}" type="pres">
      <dgm:prSet presAssocID="{C5C71D62-3CB0-4887-B00E-EFCF83E9A46B}" presName="parentText" presStyleLbl="node1" presStyleIdx="5" presStyleCnt="6">
        <dgm:presLayoutVars>
          <dgm:chMax val="1"/>
          <dgm:bulletEnabled val="1"/>
        </dgm:presLayoutVars>
      </dgm:prSet>
      <dgm:spPr/>
      <dgm:t>
        <a:bodyPr/>
        <a:lstStyle/>
        <a:p>
          <a:endParaRPr lang="en-US"/>
        </a:p>
      </dgm:t>
    </dgm:pt>
    <dgm:pt modelId="{ABDFB828-767C-4569-BDB4-B08D6008759B}" type="pres">
      <dgm:prSet presAssocID="{C5C71D62-3CB0-4887-B00E-EFCF83E9A46B}" presName="descendantText" presStyleLbl="alignAccFollowNode1" presStyleIdx="5" presStyleCnt="6">
        <dgm:presLayoutVars>
          <dgm:bulletEnabled val="1"/>
        </dgm:presLayoutVars>
      </dgm:prSet>
      <dgm:spPr/>
      <dgm:t>
        <a:bodyPr/>
        <a:lstStyle/>
        <a:p>
          <a:endParaRPr lang="en-US"/>
        </a:p>
      </dgm:t>
    </dgm:pt>
  </dgm:ptLst>
  <dgm:cxnLst>
    <dgm:cxn modelId="{EBA6E68D-DFAA-49EB-816B-BFAFD53F820A}" srcId="{3071B666-0319-44C2-A51A-CFE0F469E665}" destId="{C5C71D62-3CB0-4887-B00E-EFCF83E9A46B}" srcOrd="5" destOrd="0" parTransId="{2BD22D7E-D338-4E43-8A13-03588C860883}" sibTransId="{BC482FFE-A76D-4F9F-9CA6-B2EFFD460196}"/>
    <dgm:cxn modelId="{40E744C4-E97A-45B0-A98C-2B5BFEF5AEB5}" type="presOf" srcId="{3071B666-0319-44C2-A51A-CFE0F469E665}" destId="{D0464AE3-75B5-48E6-B984-49F0DB1250F3}" srcOrd="0" destOrd="0" presId="urn:microsoft.com/office/officeart/2005/8/layout/vList5"/>
    <dgm:cxn modelId="{EB4C30E4-2459-4CC1-B09B-F89B699415F4}" type="presOf" srcId="{059FA183-2010-4732-A339-5F0C28460435}" destId="{43F504A6-B55A-44BE-A02E-0423E2FB0873}" srcOrd="0" destOrd="0" presId="urn:microsoft.com/office/officeart/2005/8/layout/vList5"/>
    <dgm:cxn modelId="{97DBE0B3-D980-42F1-907F-D998D9A562D4}" srcId="{3071B666-0319-44C2-A51A-CFE0F469E665}" destId="{950EFC23-1EAA-478C-B0FB-0FBDF1765643}" srcOrd="2" destOrd="0" parTransId="{17F07C6E-2610-4A13-A54E-FBCEEC8BEC40}" sibTransId="{447D3324-52E9-44AA-A772-A2458AFC728D}"/>
    <dgm:cxn modelId="{25B83C29-8939-4543-840F-964AF6725030}" srcId="{950EFC23-1EAA-478C-B0FB-0FBDF1765643}" destId="{DB6FFE17-2577-49B2-ACFE-F29946367A9C}" srcOrd="0" destOrd="0" parTransId="{D9B74EC6-D77F-4528-A6FF-EF0D10CA5141}" sibTransId="{888D62CC-CDB2-4F0F-BFD4-CAF1D7B67901}"/>
    <dgm:cxn modelId="{2585C494-C5AF-41AA-BAAE-014EB9639E7F}" srcId="{C5C71D62-3CB0-4887-B00E-EFCF83E9A46B}" destId="{F2CE9A5F-7DC0-45AC-8C01-421C7C85E835}" srcOrd="0" destOrd="0" parTransId="{7E3CBAC4-69DA-487D-B53E-CD9971A92C80}" sibTransId="{72C328CA-4476-4111-89D4-69B56F482E00}"/>
    <dgm:cxn modelId="{4C010F29-3510-47BC-8838-70218C1616CA}" srcId="{63E4C765-529E-4253-87B0-D1D6A74E070B}" destId="{2FBC2F0E-05AF-4A1F-9C99-BF47248B05AB}" srcOrd="0" destOrd="0" parTransId="{7BED5751-BA43-4684-9BC0-DA7FFB47526C}" sibTransId="{1DE9B630-D08D-4E23-83CC-91ABAF2D822E}"/>
    <dgm:cxn modelId="{62169388-5029-4652-BA71-EAAD8F19B39F}" srcId="{3071B666-0319-44C2-A51A-CFE0F469E665}" destId="{63E4C765-529E-4253-87B0-D1D6A74E070B}" srcOrd="3" destOrd="0" parTransId="{899D3A0B-01DA-4957-9553-90604A56C619}" sibTransId="{6485A248-8318-4D8B-B36D-8485015C6F04}"/>
    <dgm:cxn modelId="{4159128D-2D65-48DC-9519-76E5B714C914}" srcId="{82C67CE5-2D82-499D-9C4C-BD5A11E4924F}" destId="{F3822C5C-EBBD-4AF8-A5A3-28FC26AF1626}" srcOrd="0" destOrd="0" parTransId="{BFC40ADE-476B-4C42-A137-99B334E048F5}" sibTransId="{806FCCAE-CEA1-4231-AB1E-872B700B5A19}"/>
    <dgm:cxn modelId="{72F66642-837B-4D12-B720-A837AE409837}" type="presOf" srcId="{82C67CE5-2D82-499D-9C4C-BD5A11E4924F}" destId="{F9561D5F-F731-448A-9A6D-7DD7EA240D2A}" srcOrd="0" destOrd="0" presId="urn:microsoft.com/office/officeart/2005/8/layout/vList5"/>
    <dgm:cxn modelId="{E5BEB90D-0E2B-4CFA-8C4A-251D3DEBD6E2}" type="presOf" srcId="{950EFC23-1EAA-478C-B0FB-0FBDF1765643}" destId="{5521F0F4-FB43-4462-BE6D-95549B6BD42B}" srcOrd="0" destOrd="0" presId="urn:microsoft.com/office/officeart/2005/8/layout/vList5"/>
    <dgm:cxn modelId="{4194BD0A-E5A9-40A7-950D-21AD218744EA}" type="presOf" srcId="{0AB20DEA-D0BF-49AC-B890-2DF64E80505A}" destId="{B6404A40-9E73-4B53-9135-2336D914DB5A}" srcOrd="0" destOrd="0" presId="urn:microsoft.com/office/officeart/2005/8/layout/vList5"/>
    <dgm:cxn modelId="{89BABD6E-955B-4372-A7AE-860B23D0645A}" type="presOf" srcId="{2FBC2F0E-05AF-4A1F-9C99-BF47248B05AB}" destId="{0DF9A45C-A6D3-4474-B4A9-D7FD44898292}" srcOrd="0" destOrd="0" presId="urn:microsoft.com/office/officeart/2005/8/layout/vList5"/>
    <dgm:cxn modelId="{A34B2947-F48C-4A15-9DFA-59F994779494}" srcId="{059FA183-2010-4732-A339-5F0C28460435}" destId="{0AB20DEA-D0BF-49AC-B890-2DF64E80505A}" srcOrd="0" destOrd="0" parTransId="{17CEA964-FB1B-4F0A-8F04-3E5477207E62}" sibTransId="{E360E479-9661-4970-AC7C-3D54245C2A97}"/>
    <dgm:cxn modelId="{0AA46F66-78A3-4D10-BA74-3867B7BE5948}" type="presOf" srcId="{F2CE9A5F-7DC0-45AC-8C01-421C7C85E835}" destId="{ABDFB828-767C-4569-BDB4-B08D6008759B}" srcOrd="0" destOrd="0" presId="urn:microsoft.com/office/officeart/2005/8/layout/vList5"/>
    <dgm:cxn modelId="{4B022637-1CBD-4547-A96C-5AA8FEF17EF3}" type="presOf" srcId="{63E4C765-529E-4253-87B0-D1D6A74E070B}" destId="{8F7C9A4F-A621-4C4B-9F66-2E9578F6BCD6}" srcOrd="0" destOrd="0" presId="urn:microsoft.com/office/officeart/2005/8/layout/vList5"/>
    <dgm:cxn modelId="{5ED142C0-0976-4E06-B811-27E540B00C3E}" srcId="{2E0AD035-9B92-4DBE-AF7A-39579AF26D51}" destId="{2F1D28B5-9070-4F51-BECB-4DF54746FC8B}" srcOrd="0" destOrd="0" parTransId="{E040FFDB-85CB-4403-B94E-38A0628C50FD}" sibTransId="{A82E4C26-BA78-4D1B-A274-347C7C3AF53D}"/>
    <dgm:cxn modelId="{9CAC5410-FDC0-4006-8BE8-C4E3A5AFFE9D}" srcId="{3071B666-0319-44C2-A51A-CFE0F469E665}" destId="{059FA183-2010-4732-A339-5F0C28460435}" srcOrd="4" destOrd="0" parTransId="{8A974A79-C8B0-482E-A12E-DA5D856A1D43}" sibTransId="{04CDA3E4-F1D8-4B95-A214-57A9F3A57C14}"/>
    <dgm:cxn modelId="{7A3D4415-C6AF-4484-B35E-1C4E55858144}" type="presOf" srcId="{2F1D28B5-9070-4F51-BECB-4DF54746FC8B}" destId="{9F41B8C8-8DB1-4C6F-AE0C-A4916EA42FA6}" srcOrd="0" destOrd="0" presId="urn:microsoft.com/office/officeart/2005/8/layout/vList5"/>
    <dgm:cxn modelId="{D6A39F2E-3595-469B-A232-FDAF7AB88AC1}" type="presOf" srcId="{DB6FFE17-2577-49B2-ACFE-F29946367A9C}" destId="{0F4BE180-8F7D-43B7-940A-6F4BF57EF333}" srcOrd="0" destOrd="0" presId="urn:microsoft.com/office/officeart/2005/8/layout/vList5"/>
    <dgm:cxn modelId="{67072DB2-E36A-48B2-B881-CED85C0298FB}" srcId="{3071B666-0319-44C2-A51A-CFE0F469E665}" destId="{2E0AD035-9B92-4DBE-AF7A-39579AF26D51}" srcOrd="0" destOrd="0" parTransId="{3617DA1B-A1B5-44F9-AE85-2578E9D94C42}" sibTransId="{9DA95CCF-193C-4B72-81D4-A4F6539D3A41}"/>
    <dgm:cxn modelId="{D07C6313-A6D6-4244-BF64-BD515B356EDB}" type="presOf" srcId="{2E0AD035-9B92-4DBE-AF7A-39579AF26D51}" destId="{351430FD-283B-4F77-A9B5-EAB64B443B4D}" srcOrd="0" destOrd="0" presId="urn:microsoft.com/office/officeart/2005/8/layout/vList5"/>
    <dgm:cxn modelId="{D8F21D16-B4F7-4E47-A9B6-26C23E9DA134}" type="presOf" srcId="{C5C71D62-3CB0-4887-B00E-EFCF83E9A46B}" destId="{5370682A-0CEB-4E90-90C0-63F8C0F2413D}" srcOrd="0" destOrd="0" presId="urn:microsoft.com/office/officeart/2005/8/layout/vList5"/>
    <dgm:cxn modelId="{A2D11EBE-12C8-483D-AE55-ECEBF39A4C50}" srcId="{3071B666-0319-44C2-A51A-CFE0F469E665}" destId="{82C67CE5-2D82-499D-9C4C-BD5A11E4924F}" srcOrd="1" destOrd="0" parTransId="{5BFE0261-399F-476A-B451-73099A416A72}" sibTransId="{4578499C-CE0B-4938-80BA-470887B9B12B}"/>
    <dgm:cxn modelId="{1982E479-6A06-4BC8-9030-A52467E23E8A}" type="presOf" srcId="{F3822C5C-EBBD-4AF8-A5A3-28FC26AF1626}" destId="{57CC8A19-D149-47AE-BE34-BED8B9155AB2}" srcOrd="0" destOrd="0" presId="urn:microsoft.com/office/officeart/2005/8/layout/vList5"/>
    <dgm:cxn modelId="{DA95EDB8-F83A-4D6F-AE9D-32352AE5FB9A}" type="presParOf" srcId="{D0464AE3-75B5-48E6-B984-49F0DB1250F3}" destId="{CCC006F1-CBAD-4942-ACD3-048E1BA4C1EA}" srcOrd="0" destOrd="0" presId="urn:microsoft.com/office/officeart/2005/8/layout/vList5"/>
    <dgm:cxn modelId="{4267A4EC-DA0B-49A9-8D8D-870B1771AE90}" type="presParOf" srcId="{CCC006F1-CBAD-4942-ACD3-048E1BA4C1EA}" destId="{351430FD-283B-4F77-A9B5-EAB64B443B4D}" srcOrd="0" destOrd="0" presId="urn:microsoft.com/office/officeart/2005/8/layout/vList5"/>
    <dgm:cxn modelId="{5A04BB81-A007-4893-A3CF-BA8CE4AF888A}" type="presParOf" srcId="{CCC006F1-CBAD-4942-ACD3-048E1BA4C1EA}" destId="{9F41B8C8-8DB1-4C6F-AE0C-A4916EA42FA6}" srcOrd="1" destOrd="0" presId="urn:microsoft.com/office/officeart/2005/8/layout/vList5"/>
    <dgm:cxn modelId="{E26396FF-70C0-49C9-B812-6794809ECB36}" type="presParOf" srcId="{D0464AE3-75B5-48E6-B984-49F0DB1250F3}" destId="{B111C23A-5DB4-4B5C-BC93-BE192CC3FCF1}" srcOrd="1" destOrd="0" presId="urn:microsoft.com/office/officeart/2005/8/layout/vList5"/>
    <dgm:cxn modelId="{0F3C28AF-8EF6-4DF1-9ACA-09C4700EEFF9}" type="presParOf" srcId="{D0464AE3-75B5-48E6-B984-49F0DB1250F3}" destId="{D1657F07-B53A-4EDF-B153-EA8217CA4AE2}" srcOrd="2" destOrd="0" presId="urn:microsoft.com/office/officeart/2005/8/layout/vList5"/>
    <dgm:cxn modelId="{47608AA5-D287-4E9A-B98C-464E68038A4A}" type="presParOf" srcId="{D1657F07-B53A-4EDF-B153-EA8217CA4AE2}" destId="{F9561D5F-F731-448A-9A6D-7DD7EA240D2A}" srcOrd="0" destOrd="0" presId="urn:microsoft.com/office/officeart/2005/8/layout/vList5"/>
    <dgm:cxn modelId="{9386FDBA-FA7E-4B9B-8066-1564AADDB199}" type="presParOf" srcId="{D1657F07-B53A-4EDF-B153-EA8217CA4AE2}" destId="{57CC8A19-D149-47AE-BE34-BED8B9155AB2}" srcOrd="1" destOrd="0" presId="urn:microsoft.com/office/officeart/2005/8/layout/vList5"/>
    <dgm:cxn modelId="{AAE2E778-2DE1-4083-B19B-05DDFF1DCF9D}" type="presParOf" srcId="{D0464AE3-75B5-48E6-B984-49F0DB1250F3}" destId="{6DB54C75-CC02-43BF-B4A9-CD71191FD037}" srcOrd="3" destOrd="0" presId="urn:microsoft.com/office/officeart/2005/8/layout/vList5"/>
    <dgm:cxn modelId="{29B4F310-2475-4FBD-A3E0-C298143E45A1}" type="presParOf" srcId="{D0464AE3-75B5-48E6-B984-49F0DB1250F3}" destId="{6D599A3B-B731-4090-9418-EB415B9F746C}" srcOrd="4" destOrd="0" presId="urn:microsoft.com/office/officeart/2005/8/layout/vList5"/>
    <dgm:cxn modelId="{E1F9996C-21D5-4FCF-B80A-5605D1E82F31}" type="presParOf" srcId="{6D599A3B-B731-4090-9418-EB415B9F746C}" destId="{5521F0F4-FB43-4462-BE6D-95549B6BD42B}" srcOrd="0" destOrd="0" presId="urn:microsoft.com/office/officeart/2005/8/layout/vList5"/>
    <dgm:cxn modelId="{7DE74221-4A05-44A1-9808-BDC4BFC05EFD}" type="presParOf" srcId="{6D599A3B-B731-4090-9418-EB415B9F746C}" destId="{0F4BE180-8F7D-43B7-940A-6F4BF57EF333}" srcOrd="1" destOrd="0" presId="urn:microsoft.com/office/officeart/2005/8/layout/vList5"/>
    <dgm:cxn modelId="{95DDF9DD-7DCB-4A36-AEBF-DD1F29A3E096}" type="presParOf" srcId="{D0464AE3-75B5-48E6-B984-49F0DB1250F3}" destId="{C1FF0E79-A117-4001-9560-725C10404333}" srcOrd="5" destOrd="0" presId="urn:microsoft.com/office/officeart/2005/8/layout/vList5"/>
    <dgm:cxn modelId="{1B048949-167E-47F8-8764-232D64A46A82}" type="presParOf" srcId="{D0464AE3-75B5-48E6-B984-49F0DB1250F3}" destId="{3A58B1DF-34F9-4612-A098-74460667CD8C}" srcOrd="6" destOrd="0" presId="urn:microsoft.com/office/officeart/2005/8/layout/vList5"/>
    <dgm:cxn modelId="{BD71337C-0975-439F-B0B0-78ECC39518B8}" type="presParOf" srcId="{3A58B1DF-34F9-4612-A098-74460667CD8C}" destId="{8F7C9A4F-A621-4C4B-9F66-2E9578F6BCD6}" srcOrd="0" destOrd="0" presId="urn:microsoft.com/office/officeart/2005/8/layout/vList5"/>
    <dgm:cxn modelId="{2ABCD5BB-7152-4228-95BD-5C2B4672B870}" type="presParOf" srcId="{3A58B1DF-34F9-4612-A098-74460667CD8C}" destId="{0DF9A45C-A6D3-4474-B4A9-D7FD44898292}" srcOrd="1" destOrd="0" presId="urn:microsoft.com/office/officeart/2005/8/layout/vList5"/>
    <dgm:cxn modelId="{F8A53C87-656E-4DFE-A298-E666658AB048}" type="presParOf" srcId="{D0464AE3-75B5-48E6-B984-49F0DB1250F3}" destId="{7BDC8177-47A9-4FDF-AB51-B08FF87D245A}" srcOrd="7" destOrd="0" presId="urn:microsoft.com/office/officeart/2005/8/layout/vList5"/>
    <dgm:cxn modelId="{EF3FC591-DAF8-4AF7-BEE1-9FA1ADD83E3E}" type="presParOf" srcId="{D0464AE3-75B5-48E6-B984-49F0DB1250F3}" destId="{6E0F98F2-7810-43DF-A6D9-6406ECC3CC2C}" srcOrd="8" destOrd="0" presId="urn:microsoft.com/office/officeart/2005/8/layout/vList5"/>
    <dgm:cxn modelId="{E0208C00-E64F-4142-8FEE-F554EA28E3EC}" type="presParOf" srcId="{6E0F98F2-7810-43DF-A6D9-6406ECC3CC2C}" destId="{43F504A6-B55A-44BE-A02E-0423E2FB0873}" srcOrd="0" destOrd="0" presId="urn:microsoft.com/office/officeart/2005/8/layout/vList5"/>
    <dgm:cxn modelId="{B77ADBF6-1BB5-4DF5-8049-00074FF0025B}" type="presParOf" srcId="{6E0F98F2-7810-43DF-A6D9-6406ECC3CC2C}" destId="{B6404A40-9E73-4B53-9135-2336D914DB5A}" srcOrd="1" destOrd="0" presId="urn:microsoft.com/office/officeart/2005/8/layout/vList5"/>
    <dgm:cxn modelId="{312C5FE6-CB47-46EC-83B3-AD741D3A9953}" type="presParOf" srcId="{D0464AE3-75B5-48E6-B984-49F0DB1250F3}" destId="{E52ED8C8-6D64-46DD-9903-1D51A6C0BE8E}" srcOrd="9" destOrd="0" presId="urn:microsoft.com/office/officeart/2005/8/layout/vList5"/>
    <dgm:cxn modelId="{2C96BBB8-5AB7-479F-AC0C-D31E832672A2}" type="presParOf" srcId="{D0464AE3-75B5-48E6-B984-49F0DB1250F3}" destId="{CC88FCBC-146D-400A-B6A4-35A2BD73B902}" srcOrd="10" destOrd="0" presId="urn:microsoft.com/office/officeart/2005/8/layout/vList5"/>
    <dgm:cxn modelId="{CEBA76EF-CF97-4AB4-8EBA-3D9796ECED5B}" type="presParOf" srcId="{CC88FCBC-146D-400A-B6A4-35A2BD73B902}" destId="{5370682A-0CEB-4E90-90C0-63F8C0F2413D}" srcOrd="0" destOrd="0" presId="urn:microsoft.com/office/officeart/2005/8/layout/vList5"/>
    <dgm:cxn modelId="{2A1ED3AE-541F-4832-8AEC-1BAB3A0A4D5C}" type="presParOf" srcId="{CC88FCBC-146D-400A-B6A4-35A2BD73B902}" destId="{ABDFB828-767C-4569-BDB4-B08D6008759B}" srcOrd="1" destOrd="0" presId="urn:microsoft.com/office/officeart/2005/8/layout/vList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49A8CA8D-2F11-461C-9B88-9B53856C479D}"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en-US"/>
        </a:p>
      </dgm:t>
    </dgm:pt>
    <dgm:pt modelId="{FE3DBAD0-1316-4623-B4A5-46AB51233CE8}">
      <dgm:prSet phldrT="[Text]"/>
      <dgm:spPr/>
      <dgm:t>
        <a:bodyPr/>
        <a:lstStyle/>
        <a:p>
          <a:r>
            <a:rPr lang="en-US" b="1" dirty="0" smtClean="0"/>
            <a:t>Who Provides the Data?</a:t>
          </a:r>
          <a:endParaRPr lang="en-US" b="1" dirty="0"/>
        </a:p>
      </dgm:t>
    </dgm:pt>
    <dgm:pt modelId="{C926B5B5-4522-40AC-9995-7D67BF8EA04A}" type="parTrans" cxnId="{15095795-803B-4D8A-B3A6-B6ED0D2FFF6D}">
      <dgm:prSet/>
      <dgm:spPr/>
      <dgm:t>
        <a:bodyPr/>
        <a:lstStyle/>
        <a:p>
          <a:endParaRPr lang="en-US"/>
        </a:p>
      </dgm:t>
    </dgm:pt>
    <dgm:pt modelId="{1914F0EB-2157-434D-B245-CB35DCEF023D}" type="sibTrans" cxnId="{15095795-803B-4D8A-B3A6-B6ED0D2FFF6D}">
      <dgm:prSet/>
      <dgm:spPr/>
      <dgm:t>
        <a:bodyPr/>
        <a:lstStyle/>
        <a:p>
          <a:endParaRPr lang="en-US"/>
        </a:p>
      </dgm:t>
    </dgm:pt>
    <dgm:pt modelId="{C35E3C5F-B654-42D7-B52F-6D2D8BF23991}">
      <dgm:prSet phldrT="[Text]"/>
      <dgm:spPr/>
      <dgm:t>
        <a:bodyPr/>
        <a:lstStyle/>
        <a:p>
          <a:r>
            <a:rPr lang="en-US" dirty="0" smtClean="0"/>
            <a:t>Federal Agency</a:t>
          </a:r>
          <a:endParaRPr lang="en-US" dirty="0"/>
        </a:p>
      </dgm:t>
    </dgm:pt>
    <dgm:pt modelId="{A9C08B57-B4EE-4419-ACD6-E35854F4B273}" type="parTrans" cxnId="{28EADC49-661A-479F-83AB-FFD078D783BE}">
      <dgm:prSet/>
      <dgm:spPr/>
      <dgm:t>
        <a:bodyPr/>
        <a:lstStyle/>
        <a:p>
          <a:endParaRPr lang="en-US"/>
        </a:p>
      </dgm:t>
    </dgm:pt>
    <dgm:pt modelId="{B12BB61A-D820-46FC-A922-2D237150D8BD}" type="sibTrans" cxnId="{28EADC49-661A-479F-83AB-FFD078D783BE}">
      <dgm:prSet/>
      <dgm:spPr/>
      <dgm:t>
        <a:bodyPr/>
        <a:lstStyle/>
        <a:p>
          <a:endParaRPr lang="en-US"/>
        </a:p>
      </dgm:t>
    </dgm:pt>
    <dgm:pt modelId="{463B7B7A-B422-4FDC-8A93-69BF909D6386}">
      <dgm:prSet phldrT="[Text]"/>
      <dgm:spPr/>
      <dgm:t>
        <a:bodyPr/>
        <a:lstStyle/>
        <a:p>
          <a:r>
            <a:rPr lang="en-US" dirty="0" smtClean="0"/>
            <a:t>State/Local Agency</a:t>
          </a:r>
          <a:endParaRPr lang="en-US" dirty="0"/>
        </a:p>
      </dgm:t>
    </dgm:pt>
    <dgm:pt modelId="{79068CD5-9022-4752-9698-2CB3FEFE5351}" type="parTrans" cxnId="{4B8AC0C3-99CC-4247-9666-7FA1E1ECC298}">
      <dgm:prSet/>
      <dgm:spPr/>
      <dgm:t>
        <a:bodyPr/>
        <a:lstStyle/>
        <a:p>
          <a:endParaRPr lang="en-US"/>
        </a:p>
      </dgm:t>
    </dgm:pt>
    <dgm:pt modelId="{03C32060-C855-4499-AB53-3A6093684723}" type="sibTrans" cxnId="{4B8AC0C3-99CC-4247-9666-7FA1E1ECC298}">
      <dgm:prSet/>
      <dgm:spPr/>
      <dgm:t>
        <a:bodyPr/>
        <a:lstStyle/>
        <a:p>
          <a:endParaRPr lang="en-US"/>
        </a:p>
      </dgm:t>
    </dgm:pt>
    <dgm:pt modelId="{48F5918D-EEAF-4A44-B723-DBB6F3AEF668}">
      <dgm:prSet phldrT="[Text]"/>
      <dgm:spPr/>
      <dgm:t>
        <a:bodyPr/>
        <a:lstStyle/>
        <a:p>
          <a:r>
            <a:rPr lang="en-US" b="1" dirty="0" smtClean="0"/>
            <a:t>Data Quality</a:t>
          </a:r>
          <a:endParaRPr lang="en-US" b="1" dirty="0"/>
        </a:p>
      </dgm:t>
    </dgm:pt>
    <dgm:pt modelId="{47264125-F07E-4294-A260-5AA30129BE1F}" type="parTrans" cxnId="{DC7DD0A3-8032-4AC2-A301-8D5626E4C65A}">
      <dgm:prSet/>
      <dgm:spPr/>
      <dgm:t>
        <a:bodyPr/>
        <a:lstStyle/>
        <a:p>
          <a:endParaRPr lang="en-US"/>
        </a:p>
      </dgm:t>
    </dgm:pt>
    <dgm:pt modelId="{6F2B8CC2-E8FA-40D8-A7FA-DCB56C13B84C}" type="sibTrans" cxnId="{DC7DD0A3-8032-4AC2-A301-8D5626E4C65A}">
      <dgm:prSet/>
      <dgm:spPr/>
      <dgm:t>
        <a:bodyPr/>
        <a:lstStyle/>
        <a:p>
          <a:endParaRPr lang="en-US"/>
        </a:p>
      </dgm:t>
    </dgm:pt>
    <dgm:pt modelId="{81DB30E9-64BE-4BD2-B6CE-02FF8C42AFF9}">
      <dgm:prSet phldrT="[Text]"/>
      <dgm:spPr/>
      <dgm:t>
        <a:bodyPr/>
        <a:lstStyle/>
        <a:p>
          <a:r>
            <a:rPr lang="en-US" dirty="0" smtClean="0"/>
            <a:t>Timeliness</a:t>
          </a:r>
          <a:endParaRPr lang="en-US" dirty="0"/>
        </a:p>
      </dgm:t>
    </dgm:pt>
    <dgm:pt modelId="{EAD63853-1584-45BB-97D0-4305E594FF93}" type="parTrans" cxnId="{AF2B3B06-5076-4F58-9367-B3BB7344647B}">
      <dgm:prSet/>
      <dgm:spPr/>
      <dgm:t>
        <a:bodyPr/>
        <a:lstStyle/>
        <a:p>
          <a:endParaRPr lang="en-US"/>
        </a:p>
      </dgm:t>
    </dgm:pt>
    <dgm:pt modelId="{9BEA1B8F-F117-4BF3-B640-451B3ED680EF}" type="sibTrans" cxnId="{AF2B3B06-5076-4F58-9367-B3BB7344647B}">
      <dgm:prSet/>
      <dgm:spPr/>
      <dgm:t>
        <a:bodyPr/>
        <a:lstStyle/>
        <a:p>
          <a:endParaRPr lang="en-US"/>
        </a:p>
      </dgm:t>
    </dgm:pt>
    <dgm:pt modelId="{63E1A7AC-9AFE-4422-9FCC-14F01539338D}">
      <dgm:prSet phldrT="[Text]"/>
      <dgm:spPr/>
      <dgm:t>
        <a:bodyPr/>
        <a:lstStyle/>
        <a:p>
          <a:r>
            <a:rPr lang="en-US" dirty="0" smtClean="0"/>
            <a:t>Consistency</a:t>
          </a:r>
          <a:endParaRPr lang="en-US" dirty="0"/>
        </a:p>
      </dgm:t>
    </dgm:pt>
    <dgm:pt modelId="{DAFEBD59-59E3-4825-AD90-096AB69D225A}" type="parTrans" cxnId="{777F05BE-22B1-43B1-B910-ABF91D2C4D9F}">
      <dgm:prSet/>
      <dgm:spPr/>
      <dgm:t>
        <a:bodyPr/>
        <a:lstStyle/>
        <a:p>
          <a:endParaRPr lang="en-US"/>
        </a:p>
      </dgm:t>
    </dgm:pt>
    <dgm:pt modelId="{CB3D4363-4A02-4134-BB98-B5B8E11AB39F}" type="sibTrans" cxnId="{777F05BE-22B1-43B1-B910-ABF91D2C4D9F}">
      <dgm:prSet/>
      <dgm:spPr/>
      <dgm:t>
        <a:bodyPr/>
        <a:lstStyle/>
        <a:p>
          <a:endParaRPr lang="en-US"/>
        </a:p>
      </dgm:t>
    </dgm:pt>
    <dgm:pt modelId="{E43728B6-F8B2-418E-A934-FF8B59ADC0AD}">
      <dgm:prSet phldrT="[Text]"/>
      <dgm:spPr/>
      <dgm:t>
        <a:bodyPr/>
        <a:lstStyle/>
        <a:p>
          <a:r>
            <a:rPr lang="en-US" dirty="0" smtClean="0"/>
            <a:t>Third Party</a:t>
          </a:r>
          <a:endParaRPr lang="en-US" dirty="0"/>
        </a:p>
      </dgm:t>
    </dgm:pt>
    <dgm:pt modelId="{E3E0C1D1-AE02-4D79-9846-3517A56BE9E5}" type="parTrans" cxnId="{79CEE0E7-18B0-4DE8-AFA2-BB865A42F8C6}">
      <dgm:prSet/>
      <dgm:spPr/>
      <dgm:t>
        <a:bodyPr/>
        <a:lstStyle/>
        <a:p>
          <a:endParaRPr lang="en-US"/>
        </a:p>
      </dgm:t>
    </dgm:pt>
    <dgm:pt modelId="{28BB85C8-60EF-401A-BB83-CC5CE3C26674}" type="sibTrans" cxnId="{79CEE0E7-18B0-4DE8-AFA2-BB865A42F8C6}">
      <dgm:prSet/>
      <dgm:spPr/>
      <dgm:t>
        <a:bodyPr/>
        <a:lstStyle/>
        <a:p>
          <a:endParaRPr lang="en-US"/>
        </a:p>
      </dgm:t>
    </dgm:pt>
    <dgm:pt modelId="{5F7BDAA0-BA0B-4A60-A7C9-E5B1D401FC17}">
      <dgm:prSet phldrT="[Text]"/>
      <dgm:spPr/>
      <dgm:t>
        <a:bodyPr/>
        <a:lstStyle/>
        <a:p>
          <a:r>
            <a:rPr lang="en-US" dirty="0" smtClean="0"/>
            <a:t>Completeness</a:t>
          </a:r>
          <a:endParaRPr lang="en-US" dirty="0"/>
        </a:p>
      </dgm:t>
    </dgm:pt>
    <dgm:pt modelId="{26B82210-0236-422A-80A9-9A37691EBE10}" type="parTrans" cxnId="{7A4C70F5-0B5A-4756-8811-B305BBB58DDD}">
      <dgm:prSet/>
      <dgm:spPr/>
      <dgm:t>
        <a:bodyPr/>
        <a:lstStyle/>
        <a:p>
          <a:endParaRPr lang="en-US"/>
        </a:p>
      </dgm:t>
    </dgm:pt>
    <dgm:pt modelId="{1AFDD43C-B419-4A63-919F-B43B7E8B5DCA}" type="sibTrans" cxnId="{7A4C70F5-0B5A-4756-8811-B305BBB58DDD}">
      <dgm:prSet/>
      <dgm:spPr/>
      <dgm:t>
        <a:bodyPr/>
        <a:lstStyle/>
        <a:p>
          <a:endParaRPr lang="en-US"/>
        </a:p>
      </dgm:t>
    </dgm:pt>
    <dgm:pt modelId="{62EA998C-70DA-4544-93A8-88FECDD3FD5F}">
      <dgm:prSet phldrT="[Text]"/>
      <dgm:spPr/>
      <dgm:t>
        <a:bodyPr/>
        <a:lstStyle/>
        <a:p>
          <a:r>
            <a:rPr lang="en-US" dirty="0" smtClean="0"/>
            <a:t>Accuracy</a:t>
          </a:r>
          <a:endParaRPr lang="en-US" dirty="0"/>
        </a:p>
      </dgm:t>
    </dgm:pt>
    <dgm:pt modelId="{28AE869A-35C9-4B47-9A35-CCF6F9FCD29B}" type="parTrans" cxnId="{77F10C64-AE0F-43BD-965D-67AFE2BD4D2E}">
      <dgm:prSet/>
      <dgm:spPr/>
      <dgm:t>
        <a:bodyPr/>
        <a:lstStyle/>
        <a:p>
          <a:endParaRPr lang="en-US"/>
        </a:p>
      </dgm:t>
    </dgm:pt>
    <dgm:pt modelId="{59CD3A7B-4A41-4E3E-BC48-04C2E18C3806}" type="sibTrans" cxnId="{77F10C64-AE0F-43BD-965D-67AFE2BD4D2E}">
      <dgm:prSet/>
      <dgm:spPr/>
      <dgm:t>
        <a:bodyPr/>
        <a:lstStyle/>
        <a:p>
          <a:endParaRPr lang="en-US"/>
        </a:p>
      </dgm:t>
    </dgm:pt>
    <dgm:pt modelId="{032B38E5-6477-4519-B67F-3739304FCD96}">
      <dgm:prSet phldrT="[Text]"/>
      <dgm:spPr/>
      <dgm:t>
        <a:bodyPr/>
        <a:lstStyle/>
        <a:p>
          <a:r>
            <a:rPr lang="en-US" dirty="0" smtClean="0"/>
            <a:t>Accessibility</a:t>
          </a:r>
          <a:endParaRPr lang="en-US" dirty="0"/>
        </a:p>
      </dgm:t>
    </dgm:pt>
    <dgm:pt modelId="{98132EE0-148C-4EC0-926D-AE33A4C8CA2B}" type="parTrans" cxnId="{5CC1048B-D8A8-43D2-A99C-2DC12A8E8832}">
      <dgm:prSet/>
      <dgm:spPr/>
      <dgm:t>
        <a:bodyPr/>
        <a:lstStyle/>
        <a:p>
          <a:endParaRPr lang="en-US"/>
        </a:p>
      </dgm:t>
    </dgm:pt>
    <dgm:pt modelId="{2C51E611-F564-4209-9CFE-7C8DA3551F45}" type="sibTrans" cxnId="{5CC1048B-D8A8-43D2-A99C-2DC12A8E8832}">
      <dgm:prSet/>
      <dgm:spPr/>
      <dgm:t>
        <a:bodyPr/>
        <a:lstStyle/>
        <a:p>
          <a:endParaRPr lang="en-US"/>
        </a:p>
      </dgm:t>
    </dgm:pt>
    <dgm:pt modelId="{3A779097-A0F6-4CDE-ACCB-3AA223F56D83}">
      <dgm:prSet phldrT="[Text]"/>
      <dgm:spPr/>
      <dgm:t>
        <a:bodyPr/>
        <a:lstStyle/>
        <a:p>
          <a:r>
            <a:rPr lang="en-US" dirty="0" smtClean="0"/>
            <a:t>Data Integration</a:t>
          </a:r>
          <a:endParaRPr lang="en-US" dirty="0"/>
        </a:p>
      </dgm:t>
    </dgm:pt>
    <dgm:pt modelId="{ED2E2AB2-AECA-464F-8E2D-281E11F2EB20}" type="parTrans" cxnId="{5A1996EA-F53C-4218-8D57-1D361FC9E2A5}">
      <dgm:prSet/>
      <dgm:spPr/>
      <dgm:t>
        <a:bodyPr/>
        <a:lstStyle/>
        <a:p>
          <a:endParaRPr lang="en-US"/>
        </a:p>
      </dgm:t>
    </dgm:pt>
    <dgm:pt modelId="{8DF6C081-3E44-437E-BF49-99394823DAD2}" type="sibTrans" cxnId="{5A1996EA-F53C-4218-8D57-1D361FC9E2A5}">
      <dgm:prSet/>
      <dgm:spPr/>
      <dgm:t>
        <a:bodyPr/>
        <a:lstStyle/>
        <a:p>
          <a:endParaRPr lang="en-US"/>
        </a:p>
      </dgm:t>
    </dgm:pt>
    <dgm:pt modelId="{56F01AAE-35DD-4B86-9422-947542A5A0B6}">
      <dgm:prSet phldrT="[Text]"/>
      <dgm:spPr/>
      <dgm:t>
        <a:bodyPr/>
        <a:lstStyle/>
        <a:p>
          <a:r>
            <a:rPr lang="en-US" dirty="0" smtClean="0"/>
            <a:t>Collection</a:t>
          </a:r>
          <a:endParaRPr lang="en-US" dirty="0"/>
        </a:p>
      </dgm:t>
    </dgm:pt>
    <dgm:pt modelId="{C99FAEA2-9983-4407-BD58-D67BAAB2968A}" type="parTrans" cxnId="{2E2244E3-E080-4BA6-AD4F-B4A446D71624}">
      <dgm:prSet/>
      <dgm:spPr/>
      <dgm:t>
        <a:bodyPr/>
        <a:lstStyle/>
        <a:p>
          <a:endParaRPr lang="en-US"/>
        </a:p>
      </dgm:t>
    </dgm:pt>
    <dgm:pt modelId="{04EAB8D2-5B4B-4F07-A6FC-B02E7BEDD912}" type="sibTrans" cxnId="{2E2244E3-E080-4BA6-AD4F-B4A446D71624}">
      <dgm:prSet/>
      <dgm:spPr/>
      <dgm:t>
        <a:bodyPr/>
        <a:lstStyle/>
        <a:p>
          <a:endParaRPr lang="en-US"/>
        </a:p>
      </dgm:t>
    </dgm:pt>
    <dgm:pt modelId="{9AD86389-D4AF-401A-8F95-7010CBD8DA19}">
      <dgm:prSet phldrT="[Text]"/>
      <dgm:spPr/>
      <dgm:t>
        <a:bodyPr/>
        <a:lstStyle/>
        <a:p>
          <a:endParaRPr lang="en-US" dirty="0"/>
        </a:p>
      </dgm:t>
    </dgm:pt>
    <dgm:pt modelId="{9A5A60B6-488A-491C-9AF9-6EF8420D52D9}" type="parTrans" cxnId="{21E5533C-1061-49CB-BA67-4A49FD6FC806}">
      <dgm:prSet/>
      <dgm:spPr/>
      <dgm:t>
        <a:bodyPr/>
        <a:lstStyle/>
        <a:p>
          <a:endParaRPr lang="en-US"/>
        </a:p>
      </dgm:t>
    </dgm:pt>
    <dgm:pt modelId="{7972871D-8703-46A9-A39B-8288347CBA41}" type="sibTrans" cxnId="{21E5533C-1061-49CB-BA67-4A49FD6FC806}">
      <dgm:prSet/>
      <dgm:spPr/>
      <dgm:t>
        <a:bodyPr/>
        <a:lstStyle/>
        <a:p>
          <a:endParaRPr lang="en-US"/>
        </a:p>
      </dgm:t>
    </dgm:pt>
    <dgm:pt modelId="{C26D90A1-C9CE-451A-897C-7E92E8317025}">
      <dgm:prSet phldrT="[Text]"/>
      <dgm:spPr/>
      <dgm:t>
        <a:bodyPr/>
        <a:lstStyle/>
        <a:p>
          <a:r>
            <a:rPr lang="en-US" dirty="0" smtClean="0"/>
            <a:t>Storage</a:t>
          </a:r>
          <a:endParaRPr lang="en-US" dirty="0"/>
        </a:p>
      </dgm:t>
    </dgm:pt>
    <dgm:pt modelId="{0D5A17DB-4A5D-4B73-BE5C-250B827CDD7D}" type="parTrans" cxnId="{84D88BF6-838C-4EE2-BEF3-EC8262C4E36F}">
      <dgm:prSet/>
      <dgm:spPr/>
      <dgm:t>
        <a:bodyPr/>
        <a:lstStyle/>
        <a:p>
          <a:endParaRPr lang="en-US"/>
        </a:p>
      </dgm:t>
    </dgm:pt>
    <dgm:pt modelId="{2A7976DC-B972-4DEF-B26D-355173497440}" type="sibTrans" cxnId="{84D88BF6-838C-4EE2-BEF3-EC8262C4E36F}">
      <dgm:prSet/>
      <dgm:spPr/>
      <dgm:t>
        <a:bodyPr/>
        <a:lstStyle/>
        <a:p>
          <a:endParaRPr lang="en-US"/>
        </a:p>
      </dgm:t>
    </dgm:pt>
    <dgm:pt modelId="{05410426-9155-4DA1-A80E-B35AE22FAB41}">
      <dgm:prSet phldrT="[Text]"/>
      <dgm:spPr/>
      <dgm:t>
        <a:bodyPr/>
        <a:lstStyle/>
        <a:p>
          <a:r>
            <a:rPr lang="en-US" dirty="0" smtClean="0"/>
            <a:t>Access </a:t>
          </a:r>
          <a:endParaRPr lang="en-US" dirty="0"/>
        </a:p>
      </dgm:t>
    </dgm:pt>
    <dgm:pt modelId="{F53F3608-DF50-43C6-B200-E522F04BE39E}" type="parTrans" cxnId="{A204DB30-D5D4-44B1-962D-21435840B72D}">
      <dgm:prSet/>
      <dgm:spPr/>
      <dgm:t>
        <a:bodyPr/>
        <a:lstStyle/>
        <a:p>
          <a:endParaRPr lang="en-US"/>
        </a:p>
      </dgm:t>
    </dgm:pt>
    <dgm:pt modelId="{31EB4989-9993-420C-A0EB-5230114446C8}" type="sibTrans" cxnId="{A204DB30-D5D4-44B1-962D-21435840B72D}">
      <dgm:prSet/>
      <dgm:spPr/>
      <dgm:t>
        <a:bodyPr/>
        <a:lstStyle/>
        <a:p>
          <a:endParaRPr lang="en-US"/>
        </a:p>
      </dgm:t>
    </dgm:pt>
    <dgm:pt modelId="{B765A19D-C161-4C4A-B114-7E4CB7EFD2EF}" type="pres">
      <dgm:prSet presAssocID="{49A8CA8D-2F11-461C-9B88-9B53856C479D}" presName="Name0" presStyleCnt="0">
        <dgm:presLayoutVars>
          <dgm:dir/>
          <dgm:animLvl val="lvl"/>
          <dgm:resizeHandles val="exact"/>
        </dgm:presLayoutVars>
      </dgm:prSet>
      <dgm:spPr/>
      <dgm:t>
        <a:bodyPr/>
        <a:lstStyle/>
        <a:p>
          <a:endParaRPr lang="en-US"/>
        </a:p>
      </dgm:t>
    </dgm:pt>
    <dgm:pt modelId="{ACAEF408-06A0-449B-8317-7F4D9DC0E909}" type="pres">
      <dgm:prSet presAssocID="{FE3DBAD0-1316-4623-B4A5-46AB51233CE8}" presName="composite" presStyleCnt="0"/>
      <dgm:spPr/>
    </dgm:pt>
    <dgm:pt modelId="{01753DB1-486F-4D92-9265-C41D4215AF27}" type="pres">
      <dgm:prSet presAssocID="{FE3DBAD0-1316-4623-B4A5-46AB51233CE8}" presName="parTx" presStyleLbl="alignNode1" presStyleIdx="0" presStyleCnt="2" custScaleX="61584">
        <dgm:presLayoutVars>
          <dgm:chMax val="0"/>
          <dgm:chPref val="0"/>
          <dgm:bulletEnabled val="1"/>
        </dgm:presLayoutVars>
      </dgm:prSet>
      <dgm:spPr/>
      <dgm:t>
        <a:bodyPr/>
        <a:lstStyle/>
        <a:p>
          <a:endParaRPr lang="en-US"/>
        </a:p>
      </dgm:t>
    </dgm:pt>
    <dgm:pt modelId="{E8E4CA87-3DB8-4F67-BCF7-1A4916B7B368}" type="pres">
      <dgm:prSet presAssocID="{FE3DBAD0-1316-4623-B4A5-46AB51233CE8}" presName="desTx" presStyleLbl="alignAccFollowNode1" presStyleIdx="0" presStyleCnt="2" custScaleX="61584">
        <dgm:presLayoutVars>
          <dgm:bulletEnabled val="1"/>
        </dgm:presLayoutVars>
      </dgm:prSet>
      <dgm:spPr/>
      <dgm:t>
        <a:bodyPr/>
        <a:lstStyle/>
        <a:p>
          <a:endParaRPr lang="en-US"/>
        </a:p>
      </dgm:t>
    </dgm:pt>
    <dgm:pt modelId="{24813272-592E-4778-B1D7-73D759EB55D3}" type="pres">
      <dgm:prSet presAssocID="{1914F0EB-2157-434D-B245-CB35DCEF023D}" presName="space" presStyleCnt="0"/>
      <dgm:spPr/>
    </dgm:pt>
    <dgm:pt modelId="{71815C31-9C23-4B5B-B580-37AFD8CC7E98}" type="pres">
      <dgm:prSet presAssocID="{48F5918D-EEAF-4A44-B723-DBB6F3AEF668}" presName="composite" presStyleCnt="0"/>
      <dgm:spPr/>
    </dgm:pt>
    <dgm:pt modelId="{1539042E-B07C-4B7F-8467-C1762DEF8A58}" type="pres">
      <dgm:prSet presAssocID="{48F5918D-EEAF-4A44-B723-DBB6F3AEF668}" presName="parTx" presStyleLbl="alignNode1" presStyleIdx="1" presStyleCnt="2" custScaleX="60649">
        <dgm:presLayoutVars>
          <dgm:chMax val="0"/>
          <dgm:chPref val="0"/>
          <dgm:bulletEnabled val="1"/>
        </dgm:presLayoutVars>
      </dgm:prSet>
      <dgm:spPr/>
      <dgm:t>
        <a:bodyPr/>
        <a:lstStyle/>
        <a:p>
          <a:endParaRPr lang="en-US"/>
        </a:p>
      </dgm:t>
    </dgm:pt>
    <dgm:pt modelId="{35A91B4F-6799-409C-9EEC-1E498D1F5D25}" type="pres">
      <dgm:prSet presAssocID="{48F5918D-EEAF-4A44-B723-DBB6F3AEF668}" presName="desTx" presStyleLbl="alignAccFollowNode1" presStyleIdx="1" presStyleCnt="2" custScaleX="60674">
        <dgm:presLayoutVars>
          <dgm:bulletEnabled val="1"/>
        </dgm:presLayoutVars>
      </dgm:prSet>
      <dgm:spPr/>
      <dgm:t>
        <a:bodyPr/>
        <a:lstStyle/>
        <a:p>
          <a:endParaRPr lang="en-US"/>
        </a:p>
      </dgm:t>
    </dgm:pt>
  </dgm:ptLst>
  <dgm:cxnLst>
    <dgm:cxn modelId="{302CC179-E425-44DF-A787-280B4125739F}" type="presOf" srcId="{49A8CA8D-2F11-461C-9B88-9B53856C479D}" destId="{B765A19D-C161-4C4A-B114-7E4CB7EFD2EF}" srcOrd="0" destOrd="0" presId="urn:microsoft.com/office/officeart/2005/8/layout/hList1"/>
    <dgm:cxn modelId="{77F10C64-AE0F-43BD-965D-67AFE2BD4D2E}" srcId="{48F5918D-EEAF-4A44-B723-DBB6F3AEF668}" destId="{62EA998C-70DA-4544-93A8-88FECDD3FD5F}" srcOrd="3" destOrd="0" parTransId="{28AE869A-35C9-4B47-9A35-CCF6F9FCD29B}" sibTransId="{59CD3A7B-4A41-4E3E-BC48-04C2E18C3806}"/>
    <dgm:cxn modelId="{5A1996EA-F53C-4218-8D57-1D361FC9E2A5}" srcId="{48F5918D-EEAF-4A44-B723-DBB6F3AEF668}" destId="{3A779097-A0F6-4CDE-ACCB-3AA223F56D83}" srcOrd="5" destOrd="0" parTransId="{ED2E2AB2-AECA-464F-8E2D-281E11F2EB20}" sibTransId="{8DF6C081-3E44-437E-BF49-99394823DAD2}"/>
    <dgm:cxn modelId="{083B8536-16E3-4B60-8447-F06A6F367686}" type="presOf" srcId="{032B38E5-6477-4519-B67F-3739304FCD96}" destId="{35A91B4F-6799-409C-9EEC-1E498D1F5D25}" srcOrd="0" destOrd="4" presId="urn:microsoft.com/office/officeart/2005/8/layout/hList1"/>
    <dgm:cxn modelId="{F9B3681B-2E3D-4B59-8CCD-B394C7A7186E}" type="presOf" srcId="{FE3DBAD0-1316-4623-B4A5-46AB51233CE8}" destId="{01753DB1-486F-4D92-9265-C41D4215AF27}" srcOrd="0" destOrd="0" presId="urn:microsoft.com/office/officeart/2005/8/layout/hList1"/>
    <dgm:cxn modelId="{CA91C260-CB58-4636-B157-68A58844BFE0}" type="presOf" srcId="{05410426-9155-4DA1-A80E-B35AE22FAB41}" destId="{E8E4CA87-3DB8-4F67-BCF7-1A4916B7B368}" srcOrd="0" destOrd="6" presId="urn:microsoft.com/office/officeart/2005/8/layout/hList1"/>
    <dgm:cxn modelId="{A204DB30-D5D4-44B1-962D-21435840B72D}" srcId="{9AD86389-D4AF-401A-8F95-7010CBD8DA19}" destId="{05410426-9155-4DA1-A80E-B35AE22FAB41}" srcOrd="2" destOrd="0" parTransId="{F53F3608-DF50-43C6-B200-E522F04BE39E}" sibTransId="{31EB4989-9993-420C-A0EB-5230114446C8}"/>
    <dgm:cxn modelId="{A003561D-D440-4E2F-97ED-B29803D8D2C1}" type="presOf" srcId="{463B7B7A-B422-4FDC-8A93-69BF909D6386}" destId="{E8E4CA87-3DB8-4F67-BCF7-1A4916B7B368}" srcOrd="0" destOrd="1" presId="urn:microsoft.com/office/officeart/2005/8/layout/hList1"/>
    <dgm:cxn modelId="{A983EF19-B55E-4746-A573-3667427CABEF}" type="presOf" srcId="{3A779097-A0F6-4CDE-ACCB-3AA223F56D83}" destId="{35A91B4F-6799-409C-9EEC-1E498D1F5D25}" srcOrd="0" destOrd="5" presId="urn:microsoft.com/office/officeart/2005/8/layout/hList1"/>
    <dgm:cxn modelId="{18BF2779-9171-438B-B490-15F9FCE9DF65}" type="presOf" srcId="{62EA998C-70DA-4544-93A8-88FECDD3FD5F}" destId="{35A91B4F-6799-409C-9EEC-1E498D1F5D25}" srcOrd="0" destOrd="3" presId="urn:microsoft.com/office/officeart/2005/8/layout/hList1"/>
    <dgm:cxn modelId="{8CEE2A34-BAC4-4D02-B4DA-5CAA6C2D103F}" type="presOf" srcId="{81DB30E9-64BE-4BD2-B6CE-02FF8C42AFF9}" destId="{35A91B4F-6799-409C-9EEC-1E498D1F5D25}" srcOrd="0" destOrd="0" presId="urn:microsoft.com/office/officeart/2005/8/layout/hList1"/>
    <dgm:cxn modelId="{15095795-803B-4D8A-B3A6-B6ED0D2FFF6D}" srcId="{49A8CA8D-2F11-461C-9B88-9B53856C479D}" destId="{FE3DBAD0-1316-4623-B4A5-46AB51233CE8}" srcOrd="0" destOrd="0" parTransId="{C926B5B5-4522-40AC-9995-7D67BF8EA04A}" sibTransId="{1914F0EB-2157-434D-B245-CB35DCEF023D}"/>
    <dgm:cxn modelId="{32E586C9-B0F8-447D-8234-2675B0946FF3}" type="presOf" srcId="{5F7BDAA0-BA0B-4A60-A7C9-E5B1D401FC17}" destId="{35A91B4F-6799-409C-9EEC-1E498D1F5D25}" srcOrd="0" destOrd="2" presId="urn:microsoft.com/office/officeart/2005/8/layout/hList1"/>
    <dgm:cxn modelId="{5CB2D782-3EDD-4B45-A340-E892AD9D8640}" type="presOf" srcId="{63E1A7AC-9AFE-4422-9FCC-14F01539338D}" destId="{35A91B4F-6799-409C-9EEC-1E498D1F5D25}" srcOrd="0" destOrd="1" presId="urn:microsoft.com/office/officeart/2005/8/layout/hList1"/>
    <dgm:cxn modelId="{4B8AC0C3-99CC-4247-9666-7FA1E1ECC298}" srcId="{FE3DBAD0-1316-4623-B4A5-46AB51233CE8}" destId="{463B7B7A-B422-4FDC-8A93-69BF909D6386}" srcOrd="1" destOrd="0" parTransId="{79068CD5-9022-4752-9698-2CB3FEFE5351}" sibTransId="{03C32060-C855-4499-AB53-3A6093684723}"/>
    <dgm:cxn modelId="{388A1C92-E303-4C15-8240-BA9A856FDDF3}" type="presOf" srcId="{E43728B6-F8B2-418E-A934-FF8B59ADC0AD}" destId="{E8E4CA87-3DB8-4F67-BCF7-1A4916B7B368}" srcOrd="0" destOrd="2" presId="urn:microsoft.com/office/officeart/2005/8/layout/hList1"/>
    <dgm:cxn modelId="{26B05E9C-F809-4717-9F06-BFDC2C6E9988}" type="presOf" srcId="{56F01AAE-35DD-4B86-9422-947542A5A0B6}" destId="{E8E4CA87-3DB8-4F67-BCF7-1A4916B7B368}" srcOrd="0" destOrd="4" presId="urn:microsoft.com/office/officeart/2005/8/layout/hList1"/>
    <dgm:cxn modelId="{79CEE0E7-18B0-4DE8-AFA2-BB865A42F8C6}" srcId="{FE3DBAD0-1316-4623-B4A5-46AB51233CE8}" destId="{E43728B6-F8B2-418E-A934-FF8B59ADC0AD}" srcOrd="2" destOrd="0" parTransId="{E3E0C1D1-AE02-4D79-9846-3517A56BE9E5}" sibTransId="{28BB85C8-60EF-401A-BB83-CC5CE3C26674}"/>
    <dgm:cxn modelId="{21E5533C-1061-49CB-BA67-4A49FD6FC806}" srcId="{FE3DBAD0-1316-4623-B4A5-46AB51233CE8}" destId="{9AD86389-D4AF-401A-8F95-7010CBD8DA19}" srcOrd="3" destOrd="0" parTransId="{9A5A60B6-488A-491C-9AF9-6EF8420D52D9}" sibTransId="{7972871D-8703-46A9-A39B-8288347CBA41}"/>
    <dgm:cxn modelId="{2E2244E3-E080-4BA6-AD4F-B4A446D71624}" srcId="{9AD86389-D4AF-401A-8F95-7010CBD8DA19}" destId="{56F01AAE-35DD-4B86-9422-947542A5A0B6}" srcOrd="0" destOrd="0" parTransId="{C99FAEA2-9983-4407-BD58-D67BAAB2968A}" sibTransId="{04EAB8D2-5B4B-4F07-A6FC-B02E7BEDD912}"/>
    <dgm:cxn modelId="{5531524D-0B1C-4811-83DB-D79ED856DF19}" type="presOf" srcId="{C26D90A1-C9CE-451A-897C-7E92E8317025}" destId="{E8E4CA87-3DB8-4F67-BCF7-1A4916B7B368}" srcOrd="0" destOrd="5" presId="urn:microsoft.com/office/officeart/2005/8/layout/hList1"/>
    <dgm:cxn modelId="{28EADC49-661A-479F-83AB-FFD078D783BE}" srcId="{FE3DBAD0-1316-4623-B4A5-46AB51233CE8}" destId="{C35E3C5F-B654-42D7-B52F-6D2D8BF23991}" srcOrd="0" destOrd="0" parTransId="{A9C08B57-B4EE-4419-ACD6-E35854F4B273}" sibTransId="{B12BB61A-D820-46FC-A922-2D237150D8BD}"/>
    <dgm:cxn modelId="{84D88BF6-838C-4EE2-BEF3-EC8262C4E36F}" srcId="{9AD86389-D4AF-401A-8F95-7010CBD8DA19}" destId="{C26D90A1-C9CE-451A-897C-7E92E8317025}" srcOrd="1" destOrd="0" parTransId="{0D5A17DB-4A5D-4B73-BE5C-250B827CDD7D}" sibTransId="{2A7976DC-B972-4DEF-B26D-355173497440}"/>
    <dgm:cxn modelId="{DC7DD0A3-8032-4AC2-A301-8D5626E4C65A}" srcId="{49A8CA8D-2F11-461C-9B88-9B53856C479D}" destId="{48F5918D-EEAF-4A44-B723-DBB6F3AEF668}" srcOrd="1" destOrd="0" parTransId="{47264125-F07E-4294-A260-5AA30129BE1F}" sibTransId="{6F2B8CC2-E8FA-40D8-A7FA-DCB56C13B84C}"/>
    <dgm:cxn modelId="{AF2B3B06-5076-4F58-9367-B3BB7344647B}" srcId="{48F5918D-EEAF-4A44-B723-DBB6F3AEF668}" destId="{81DB30E9-64BE-4BD2-B6CE-02FF8C42AFF9}" srcOrd="0" destOrd="0" parTransId="{EAD63853-1584-45BB-97D0-4305E594FF93}" sibTransId="{9BEA1B8F-F117-4BF3-B640-451B3ED680EF}"/>
    <dgm:cxn modelId="{777F05BE-22B1-43B1-B910-ABF91D2C4D9F}" srcId="{48F5918D-EEAF-4A44-B723-DBB6F3AEF668}" destId="{63E1A7AC-9AFE-4422-9FCC-14F01539338D}" srcOrd="1" destOrd="0" parTransId="{DAFEBD59-59E3-4825-AD90-096AB69D225A}" sibTransId="{CB3D4363-4A02-4134-BB98-B5B8E11AB39F}"/>
    <dgm:cxn modelId="{7A4C70F5-0B5A-4756-8811-B305BBB58DDD}" srcId="{48F5918D-EEAF-4A44-B723-DBB6F3AEF668}" destId="{5F7BDAA0-BA0B-4A60-A7C9-E5B1D401FC17}" srcOrd="2" destOrd="0" parTransId="{26B82210-0236-422A-80A9-9A37691EBE10}" sibTransId="{1AFDD43C-B419-4A63-919F-B43B7E8B5DCA}"/>
    <dgm:cxn modelId="{BA2D7B81-D048-4F3E-A1B4-94CB69E721A6}" type="presOf" srcId="{48F5918D-EEAF-4A44-B723-DBB6F3AEF668}" destId="{1539042E-B07C-4B7F-8467-C1762DEF8A58}" srcOrd="0" destOrd="0" presId="urn:microsoft.com/office/officeart/2005/8/layout/hList1"/>
    <dgm:cxn modelId="{5CC1048B-D8A8-43D2-A99C-2DC12A8E8832}" srcId="{48F5918D-EEAF-4A44-B723-DBB6F3AEF668}" destId="{032B38E5-6477-4519-B67F-3739304FCD96}" srcOrd="4" destOrd="0" parTransId="{98132EE0-148C-4EC0-926D-AE33A4C8CA2B}" sibTransId="{2C51E611-F564-4209-9CFE-7C8DA3551F45}"/>
    <dgm:cxn modelId="{34760EB8-295A-4299-B2D3-1EC2BFC40835}" type="presOf" srcId="{9AD86389-D4AF-401A-8F95-7010CBD8DA19}" destId="{E8E4CA87-3DB8-4F67-BCF7-1A4916B7B368}" srcOrd="0" destOrd="3" presId="urn:microsoft.com/office/officeart/2005/8/layout/hList1"/>
    <dgm:cxn modelId="{114ED8D3-AFDA-4A84-B00C-CE3C64EA5140}" type="presOf" srcId="{C35E3C5F-B654-42D7-B52F-6D2D8BF23991}" destId="{E8E4CA87-3DB8-4F67-BCF7-1A4916B7B368}" srcOrd="0" destOrd="0" presId="urn:microsoft.com/office/officeart/2005/8/layout/hList1"/>
    <dgm:cxn modelId="{B071F1D5-BC7C-4CA9-8EFD-470921C92F91}" type="presParOf" srcId="{B765A19D-C161-4C4A-B114-7E4CB7EFD2EF}" destId="{ACAEF408-06A0-449B-8317-7F4D9DC0E909}" srcOrd="0" destOrd="0" presId="urn:microsoft.com/office/officeart/2005/8/layout/hList1"/>
    <dgm:cxn modelId="{727F3448-66CB-4AC8-B45C-EC34D77DC755}" type="presParOf" srcId="{ACAEF408-06A0-449B-8317-7F4D9DC0E909}" destId="{01753DB1-486F-4D92-9265-C41D4215AF27}" srcOrd="0" destOrd="0" presId="urn:microsoft.com/office/officeart/2005/8/layout/hList1"/>
    <dgm:cxn modelId="{31CAD162-C92B-4372-890C-73F9E9B118A9}" type="presParOf" srcId="{ACAEF408-06A0-449B-8317-7F4D9DC0E909}" destId="{E8E4CA87-3DB8-4F67-BCF7-1A4916B7B368}" srcOrd="1" destOrd="0" presId="urn:microsoft.com/office/officeart/2005/8/layout/hList1"/>
    <dgm:cxn modelId="{BBFEE358-A443-47D8-86B3-4F687178FE7E}" type="presParOf" srcId="{B765A19D-C161-4C4A-B114-7E4CB7EFD2EF}" destId="{24813272-592E-4778-B1D7-73D759EB55D3}" srcOrd="1" destOrd="0" presId="urn:microsoft.com/office/officeart/2005/8/layout/hList1"/>
    <dgm:cxn modelId="{2BD638D5-065B-412C-BE6F-CFB279B7EED5}" type="presParOf" srcId="{B765A19D-C161-4C4A-B114-7E4CB7EFD2EF}" destId="{71815C31-9C23-4B5B-B580-37AFD8CC7E98}" srcOrd="2" destOrd="0" presId="urn:microsoft.com/office/officeart/2005/8/layout/hList1"/>
    <dgm:cxn modelId="{9230BC14-BD7D-45C2-841F-187F57C71A0B}" type="presParOf" srcId="{71815C31-9C23-4B5B-B580-37AFD8CC7E98}" destId="{1539042E-B07C-4B7F-8467-C1762DEF8A58}" srcOrd="0" destOrd="0" presId="urn:microsoft.com/office/officeart/2005/8/layout/hList1"/>
    <dgm:cxn modelId="{95ADCB58-7415-40E2-BB9A-B065B9BB1359}" type="presParOf" srcId="{71815C31-9C23-4B5B-B580-37AFD8CC7E98}" destId="{35A91B4F-6799-409C-9EEC-1E498D1F5D25}" srcOrd="1" destOrd="0" presId="urn:microsoft.com/office/officeart/2005/8/layout/h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B37E3C7F-F3A4-4A49-ABAA-7D81A1518EC1}"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AD65C6E4-1C1E-4C94-8DA3-B786D728B1C6}">
      <dgm:prSet phldrT="[Text]"/>
      <dgm:spPr/>
      <dgm:t>
        <a:bodyPr/>
        <a:lstStyle/>
        <a:p>
          <a:r>
            <a:rPr lang="en-US" dirty="0" smtClean="0"/>
            <a:t>Measuring the Movement of People</a:t>
          </a:r>
          <a:endParaRPr lang="en-US" dirty="0"/>
        </a:p>
      </dgm:t>
    </dgm:pt>
    <dgm:pt modelId="{7D399EA5-ECD3-4DD1-BDAE-F422211C2AE7}" type="parTrans" cxnId="{D17D9082-430B-4C9E-8970-8D097C3118E1}">
      <dgm:prSet/>
      <dgm:spPr/>
      <dgm:t>
        <a:bodyPr/>
        <a:lstStyle/>
        <a:p>
          <a:endParaRPr lang="en-US"/>
        </a:p>
      </dgm:t>
    </dgm:pt>
    <dgm:pt modelId="{875055A3-389B-4E56-92F6-1A2AE39F9E3F}" type="sibTrans" cxnId="{D17D9082-430B-4C9E-8970-8D097C3118E1}">
      <dgm:prSet/>
      <dgm:spPr/>
      <dgm:t>
        <a:bodyPr/>
        <a:lstStyle/>
        <a:p>
          <a:endParaRPr lang="en-US"/>
        </a:p>
      </dgm:t>
    </dgm:pt>
    <dgm:pt modelId="{D9F25E69-A805-490C-9245-06CD8F42D643}">
      <dgm:prSet phldrT="[Text]"/>
      <dgm:spPr/>
      <dgm:t>
        <a:bodyPr/>
        <a:lstStyle/>
        <a:p>
          <a:r>
            <a:rPr lang="en-US" dirty="0" smtClean="0"/>
            <a:t>Incorporating Distance in a Measure</a:t>
          </a:r>
          <a:endParaRPr lang="en-US" dirty="0"/>
        </a:p>
      </dgm:t>
    </dgm:pt>
    <dgm:pt modelId="{4712F8A4-08F5-464C-9B56-0CF2A04FE401}" type="parTrans" cxnId="{157AF2BB-6D73-4838-A3D7-05A5C96212B6}">
      <dgm:prSet/>
      <dgm:spPr/>
      <dgm:t>
        <a:bodyPr/>
        <a:lstStyle/>
        <a:p>
          <a:endParaRPr lang="en-US"/>
        </a:p>
      </dgm:t>
    </dgm:pt>
    <dgm:pt modelId="{4FB76FE5-8EF5-4094-BBF8-70E151BC4886}" type="sibTrans" cxnId="{157AF2BB-6D73-4838-A3D7-05A5C96212B6}">
      <dgm:prSet/>
      <dgm:spPr/>
      <dgm:t>
        <a:bodyPr/>
        <a:lstStyle/>
        <a:p>
          <a:endParaRPr lang="en-US"/>
        </a:p>
      </dgm:t>
    </dgm:pt>
    <dgm:pt modelId="{16348D63-F5D1-4367-9FC3-180BAE3BFADB}">
      <dgm:prSet phldrT="[Text]"/>
      <dgm:spPr/>
      <dgm:t>
        <a:bodyPr/>
        <a:lstStyle/>
        <a:p>
          <a:r>
            <a:rPr lang="en-US" dirty="0" smtClean="0"/>
            <a:t>Measuring Movement by Transportation Modes</a:t>
          </a:r>
          <a:endParaRPr lang="en-US" dirty="0"/>
        </a:p>
      </dgm:t>
    </dgm:pt>
    <dgm:pt modelId="{A04FA403-799F-4D81-9FC2-9E367D07C39C}" type="parTrans" cxnId="{EC26B697-644E-46B7-B3DD-DA7676829365}">
      <dgm:prSet/>
      <dgm:spPr/>
      <dgm:t>
        <a:bodyPr/>
        <a:lstStyle/>
        <a:p>
          <a:endParaRPr lang="en-US"/>
        </a:p>
      </dgm:t>
    </dgm:pt>
    <dgm:pt modelId="{A161AD4F-6FF5-4443-B190-100436A976DE}" type="sibTrans" cxnId="{EC26B697-644E-46B7-B3DD-DA7676829365}">
      <dgm:prSet/>
      <dgm:spPr/>
      <dgm:t>
        <a:bodyPr/>
        <a:lstStyle/>
        <a:p>
          <a:endParaRPr lang="en-US"/>
        </a:p>
      </dgm:t>
    </dgm:pt>
    <dgm:pt modelId="{9B3DB6C2-B594-47E2-A0D0-D21AF1977172}">
      <dgm:prSet phldrT="[Text]"/>
      <dgm:spPr/>
      <dgm:t>
        <a:bodyPr/>
        <a:lstStyle/>
        <a:p>
          <a:r>
            <a:rPr lang="en-US" dirty="0" smtClean="0"/>
            <a:t>Providing for a Scalable Measure</a:t>
          </a:r>
          <a:endParaRPr lang="en-US" dirty="0"/>
        </a:p>
      </dgm:t>
    </dgm:pt>
    <dgm:pt modelId="{804FD85F-1C70-4A07-8FED-45CE59F1ECEC}" type="parTrans" cxnId="{79F86DDB-D07A-4ABC-B87F-498D1444D8BA}">
      <dgm:prSet/>
      <dgm:spPr/>
      <dgm:t>
        <a:bodyPr/>
        <a:lstStyle/>
        <a:p>
          <a:endParaRPr lang="en-US"/>
        </a:p>
      </dgm:t>
    </dgm:pt>
    <dgm:pt modelId="{805A031B-873B-4063-AF57-E24D47A56DA6}" type="sibTrans" cxnId="{79F86DDB-D07A-4ABC-B87F-498D1444D8BA}">
      <dgm:prSet/>
      <dgm:spPr/>
      <dgm:t>
        <a:bodyPr/>
        <a:lstStyle/>
        <a:p>
          <a:endParaRPr lang="en-US"/>
        </a:p>
      </dgm:t>
    </dgm:pt>
    <dgm:pt modelId="{A9BCF1C8-1787-43BF-B6B8-825756C672CC}">
      <dgm:prSet phldrT="[Text]"/>
      <dgm:spPr/>
      <dgm:t>
        <a:bodyPr/>
        <a:lstStyle/>
        <a:p>
          <a:r>
            <a:rPr lang="en-US" dirty="0" smtClean="0"/>
            <a:t>One Size Does Not Fit All</a:t>
          </a:r>
          <a:endParaRPr lang="en-US" dirty="0"/>
        </a:p>
      </dgm:t>
    </dgm:pt>
    <dgm:pt modelId="{EE5BB295-6AC9-4AF2-A5E9-578FF23B191D}" type="parTrans" cxnId="{3065FB6C-9C65-4FA8-8B04-B36C1BF253D9}">
      <dgm:prSet/>
      <dgm:spPr/>
      <dgm:t>
        <a:bodyPr/>
        <a:lstStyle/>
        <a:p>
          <a:endParaRPr lang="en-US"/>
        </a:p>
      </dgm:t>
    </dgm:pt>
    <dgm:pt modelId="{12472898-024F-4B8C-AA99-A2A799146984}" type="sibTrans" cxnId="{3065FB6C-9C65-4FA8-8B04-B36C1BF253D9}">
      <dgm:prSet/>
      <dgm:spPr/>
      <dgm:t>
        <a:bodyPr/>
        <a:lstStyle/>
        <a:p>
          <a:endParaRPr lang="en-US"/>
        </a:p>
      </dgm:t>
    </dgm:pt>
    <dgm:pt modelId="{9830641E-F56D-474D-AF12-CB04CE1B4906}" type="pres">
      <dgm:prSet presAssocID="{B37E3C7F-F3A4-4A49-ABAA-7D81A1518EC1}" presName="linear" presStyleCnt="0">
        <dgm:presLayoutVars>
          <dgm:animLvl val="lvl"/>
          <dgm:resizeHandles val="exact"/>
        </dgm:presLayoutVars>
      </dgm:prSet>
      <dgm:spPr/>
      <dgm:t>
        <a:bodyPr/>
        <a:lstStyle/>
        <a:p>
          <a:endParaRPr lang="en-US"/>
        </a:p>
      </dgm:t>
    </dgm:pt>
    <dgm:pt modelId="{51D0A138-82F4-4C91-AF26-354719291613}" type="pres">
      <dgm:prSet presAssocID="{AD65C6E4-1C1E-4C94-8DA3-B786D728B1C6}" presName="parentText" presStyleLbl="node1" presStyleIdx="0" presStyleCnt="5">
        <dgm:presLayoutVars>
          <dgm:chMax val="0"/>
          <dgm:bulletEnabled val="1"/>
        </dgm:presLayoutVars>
      </dgm:prSet>
      <dgm:spPr/>
      <dgm:t>
        <a:bodyPr/>
        <a:lstStyle/>
        <a:p>
          <a:endParaRPr lang="en-US"/>
        </a:p>
      </dgm:t>
    </dgm:pt>
    <dgm:pt modelId="{918EC1E8-408C-41E1-9722-C578E739E347}" type="pres">
      <dgm:prSet presAssocID="{875055A3-389B-4E56-92F6-1A2AE39F9E3F}" presName="spacer" presStyleCnt="0"/>
      <dgm:spPr/>
    </dgm:pt>
    <dgm:pt modelId="{31D42DDE-E671-499E-9E8B-FD76E52330A0}" type="pres">
      <dgm:prSet presAssocID="{D9F25E69-A805-490C-9245-06CD8F42D643}" presName="parentText" presStyleLbl="node1" presStyleIdx="1" presStyleCnt="5">
        <dgm:presLayoutVars>
          <dgm:chMax val="0"/>
          <dgm:bulletEnabled val="1"/>
        </dgm:presLayoutVars>
      </dgm:prSet>
      <dgm:spPr/>
      <dgm:t>
        <a:bodyPr/>
        <a:lstStyle/>
        <a:p>
          <a:endParaRPr lang="en-US"/>
        </a:p>
      </dgm:t>
    </dgm:pt>
    <dgm:pt modelId="{05BB8672-5207-4041-91BD-2E3E8E65C010}" type="pres">
      <dgm:prSet presAssocID="{4FB76FE5-8EF5-4094-BBF8-70E151BC4886}" presName="spacer" presStyleCnt="0"/>
      <dgm:spPr/>
    </dgm:pt>
    <dgm:pt modelId="{DAB5EEB8-9A02-495F-A322-06E890BC00D4}" type="pres">
      <dgm:prSet presAssocID="{16348D63-F5D1-4367-9FC3-180BAE3BFADB}" presName="parentText" presStyleLbl="node1" presStyleIdx="2" presStyleCnt="5">
        <dgm:presLayoutVars>
          <dgm:chMax val="0"/>
          <dgm:bulletEnabled val="1"/>
        </dgm:presLayoutVars>
      </dgm:prSet>
      <dgm:spPr/>
      <dgm:t>
        <a:bodyPr/>
        <a:lstStyle/>
        <a:p>
          <a:endParaRPr lang="en-US"/>
        </a:p>
      </dgm:t>
    </dgm:pt>
    <dgm:pt modelId="{49EE50E4-E2C0-4C8F-849B-A13C4FFE8BBB}" type="pres">
      <dgm:prSet presAssocID="{A161AD4F-6FF5-4443-B190-100436A976DE}" presName="spacer" presStyleCnt="0"/>
      <dgm:spPr/>
    </dgm:pt>
    <dgm:pt modelId="{C27BAECC-4E00-4A35-A7ED-2B54BB31E5D7}" type="pres">
      <dgm:prSet presAssocID="{9B3DB6C2-B594-47E2-A0D0-D21AF1977172}" presName="parentText" presStyleLbl="node1" presStyleIdx="3" presStyleCnt="5">
        <dgm:presLayoutVars>
          <dgm:chMax val="0"/>
          <dgm:bulletEnabled val="1"/>
        </dgm:presLayoutVars>
      </dgm:prSet>
      <dgm:spPr/>
      <dgm:t>
        <a:bodyPr/>
        <a:lstStyle/>
        <a:p>
          <a:endParaRPr lang="en-US"/>
        </a:p>
      </dgm:t>
    </dgm:pt>
    <dgm:pt modelId="{C5E60B49-3DE3-4CE2-A725-4D5DF8DF715B}" type="pres">
      <dgm:prSet presAssocID="{805A031B-873B-4063-AF57-E24D47A56DA6}" presName="spacer" presStyleCnt="0"/>
      <dgm:spPr/>
    </dgm:pt>
    <dgm:pt modelId="{3A98C0D0-685C-4D16-BCBC-2A7B67C43115}" type="pres">
      <dgm:prSet presAssocID="{A9BCF1C8-1787-43BF-B6B8-825756C672CC}" presName="parentText" presStyleLbl="node1" presStyleIdx="4" presStyleCnt="5">
        <dgm:presLayoutVars>
          <dgm:chMax val="0"/>
          <dgm:bulletEnabled val="1"/>
        </dgm:presLayoutVars>
      </dgm:prSet>
      <dgm:spPr/>
      <dgm:t>
        <a:bodyPr/>
        <a:lstStyle/>
        <a:p>
          <a:endParaRPr lang="en-US"/>
        </a:p>
      </dgm:t>
    </dgm:pt>
  </dgm:ptLst>
  <dgm:cxnLst>
    <dgm:cxn modelId="{D17D9082-430B-4C9E-8970-8D097C3118E1}" srcId="{B37E3C7F-F3A4-4A49-ABAA-7D81A1518EC1}" destId="{AD65C6E4-1C1E-4C94-8DA3-B786D728B1C6}" srcOrd="0" destOrd="0" parTransId="{7D399EA5-ECD3-4DD1-BDAE-F422211C2AE7}" sibTransId="{875055A3-389B-4E56-92F6-1A2AE39F9E3F}"/>
    <dgm:cxn modelId="{3065FB6C-9C65-4FA8-8B04-B36C1BF253D9}" srcId="{B37E3C7F-F3A4-4A49-ABAA-7D81A1518EC1}" destId="{A9BCF1C8-1787-43BF-B6B8-825756C672CC}" srcOrd="4" destOrd="0" parTransId="{EE5BB295-6AC9-4AF2-A5E9-578FF23B191D}" sibTransId="{12472898-024F-4B8C-AA99-A2A799146984}"/>
    <dgm:cxn modelId="{26F280A8-CD56-4A9A-862C-3B70162A5284}" type="presOf" srcId="{16348D63-F5D1-4367-9FC3-180BAE3BFADB}" destId="{DAB5EEB8-9A02-495F-A322-06E890BC00D4}" srcOrd="0" destOrd="0" presId="urn:microsoft.com/office/officeart/2005/8/layout/vList2"/>
    <dgm:cxn modelId="{157AF2BB-6D73-4838-A3D7-05A5C96212B6}" srcId="{B37E3C7F-F3A4-4A49-ABAA-7D81A1518EC1}" destId="{D9F25E69-A805-490C-9245-06CD8F42D643}" srcOrd="1" destOrd="0" parTransId="{4712F8A4-08F5-464C-9B56-0CF2A04FE401}" sibTransId="{4FB76FE5-8EF5-4094-BBF8-70E151BC4886}"/>
    <dgm:cxn modelId="{79F86DDB-D07A-4ABC-B87F-498D1444D8BA}" srcId="{B37E3C7F-F3A4-4A49-ABAA-7D81A1518EC1}" destId="{9B3DB6C2-B594-47E2-A0D0-D21AF1977172}" srcOrd="3" destOrd="0" parTransId="{804FD85F-1C70-4A07-8FED-45CE59F1ECEC}" sibTransId="{805A031B-873B-4063-AF57-E24D47A56DA6}"/>
    <dgm:cxn modelId="{3D032818-0E30-4A76-852A-4158DEA54540}" type="presOf" srcId="{A9BCF1C8-1787-43BF-B6B8-825756C672CC}" destId="{3A98C0D0-685C-4D16-BCBC-2A7B67C43115}" srcOrd="0" destOrd="0" presId="urn:microsoft.com/office/officeart/2005/8/layout/vList2"/>
    <dgm:cxn modelId="{EC26B697-644E-46B7-B3DD-DA7676829365}" srcId="{B37E3C7F-F3A4-4A49-ABAA-7D81A1518EC1}" destId="{16348D63-F5D1-4367-9FC3-180BAE3BFADB}" srcOrd="2" destOrd="0" parTransId="{A04FA403-799F-4D81-9FC2-9E367D07C39C}" sibTransId="{A161AD4F-6FF5-4443-B190-100436A976DE}"/>
    <dgm:cxn modelId="{F8F98EE6-EE6B-401B-AB15-E92682BFBD0C}" type="presOf" srcId="{AD65C6E4-1C1E-4C94-8DA3-B786D728B1C6}" destId="{51D0A138-82F4-4C91-AF26-354719291613}" srcOrd="0" destOrd="0" presId="urn:microsoft.com/office/officeart/2005/8/layout/vList2"/>
    <dgm:cxn modelId="{CAB8DCC2-1EE9-4D1B-B004-1DF978E05904}" type="presOf" srcId="{B37E3C7F-F3A4-4A49-ABAA-7D81A1518EC1}" destId="{9830641E-F56D-474D-AF12-CB04CE1B4906}" srcOrd="0" destOrd="0" presId="urn:microsoft.com/office/officeart/2005/8/layout/vList2"/>
    <dgm:cxn modelId="{1F7E656F-0652-4BA4-9E90-D8C965F1EC9F}" type="presOf" srcId="{D9F25E69-A805-490C-9245-06CD8F42D643}" destId="{31D42DDE-E671-499E-9E8B-FD76E52330A0}" srcOrd="0" destOrd="0" presId="urn:microsoft.com/office/officeart/2005/8/layout/vList2"/>
    <dgm:cxn modelId="{B2B211E5-A606-4AB0-927B-39CBA1E8FF8A}" type="presOf" srcId="{9B3DB6C2-B594-47E2-A0D0-D21AF1977172}" destId="{C27BAECC-4E00-4A35-A7ED-2B54BB31E5D7}" srcOrd="0" destOrd="0" presId="urn:microsoft.com/office/officeart/2005/8/layout/vList2"/>
    <dgm:cxn modelId="{146E0ADE-BFFF-4B5A-A5B5-EA92A53C496F}" type="presParOf" srcId="{9830641E-F56D-474D-AF12-CB04CE1B4906}" destId="{51D0A138-82F4-4C91-AF26-354719291613}" srcOrd="0" destOrd="0" presId="urn:microsoft.com/office/officeart/2005/8/layout/vList2"/>
    <dgm:cxn modelId="{61B40E35-6056-4913-837A-875A0A5A1713}" type="presParOf" srcId="{9830641E-F56D-474D-AF12-CB04CE1B4906}" destId="{918EC1E8-408C-41E1-9722-C578E739E347}" srcOrd="1" destOrd="0" presId="urn:microsoft.com/office/officeart/2005/8/layout/vList2"/>
    <dgm:cxn modelId="{19077E67-79F1-430E-94A9-F815B5F4C9E6}" type="presParOf" srcId="{9830641E-F56D-474D-AF12-CB04CE1B4906}" destId="{31D42DDE-E671-499E-9E8B-FD76E52330A0}" srcOrd="2" destOrd="0" presId="urn:microsoft.com/office/officeart/2005/8/layout/vList2"/>
    <dgm:cxn modelId="{5F30AC1B-AB11-4E6B-8616-6A630C1D9C68}" type="presParOf" srcId="{9830641E-F56D-474D-AF12-CB04CE1B4906}" destId="{05BB8672-5207-4041-91BD-2E3E8E65C010}" srcOrd="3" destOrd="0" presId="urn:microsoft.com/office/officeart/2005/8/layout/vList2"/>
    <dgm:cxn modelId="{25AF280F-3998-4A0E-B9DB-7DEF8CBF588F}" type="presParOf" srcId="{9830641E-F56D-474D-AF12-CB04CE1B4906}" destId="{DAB5EEB8-9A02-495F-A322-06E890BC00D4}" srcOrd="4" destOrd="0" presId="urn:microsoft.com/office/officeart/2005/8/layout/vList2"/>
    <dgm:cxn modelId="{0C8A033D-E379-4DC4-8F38-B2A03EA8D22C}" type="presParOf" srcId="{9830641E-F56D-474D-AF12-CB04CE1B4906}" destId="{49EE50E4-E2C0-4C8F-849B-A13C4FFE8BBB}" srcOrd="5" destOrd="0" presId="urn:microsoft.com/office/officeart/2005/8/layout/vList2"/>
    <dgm:cxn modelId="{A33F54CF-F0AA-47F7-8ECE-9108313DA3CD}" type="presParOf" srcId="{9830641E-F56D-474D-AF12-CB04CE1B4906}" destId="{C27BAECC-4E00-4A35-A7ED-2B54BB31E5D7}" srcOrd="6" destOrd="0" presId="urn:microsoft.com/office/officeart/2005/8/layout/vList2"/>
    <dgm:cxn modelId="{D5F7CD31-F52B-4C1C-B6F8-68EF469F93D3}" type="presParOf" srcId="{9830641E-F56D-474D-AF12-CB04CE1B4906}" destId="{C5E60B49-3DE3-4CE2-A725-4D5DF8DF715B}" srcOrd="7" destOrd="0" presId="urn:microsoft.com/office/officeart/2005/8/layout/vList2"/>
    <dgm:cxn modelId="{E25A6DFA-2D9D-48BF-B493-79121C8C8A94}" type="presParOf" srcId="{9830641E-F56D-474D-AF12-CB04CE1B4906}" destId="{3A98C0D0-685C-4D16-BCBC-2A7B67C43115}" srcOrd="8"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3A64267-5864-4152-A311-1F30717B2814}">
      <dsp:nvSpPr>
        <dsp:cNvPr id="0" name=""/>
        <dsp:cNvSpPr/>
      </dsp:nvSpPr>
      <dsp:spPr>
        <a:xfrm rot="10800000">
          <a:off x="1293476" y="1683"/>
          <a:ext cx="4509897" cy="630098"/>
        </a:xfrm>
        <a:prstGeom prst="homePlate">
          <a:avLst/>
        </a:prstGeom>
        <a:solidFill>
          <a:schemeClr val="bg2">
            <a:lumMod val="60000"/>
            <a:lumOff val="40000"/>
          </a:schemeClr>
        </a:solidFill>
        <a:ln w="25400" cap="flat" cmpd="sng" algn="ctr">
          <a:solidFill>
            <a:schemeClr val="lt1">
              <a:hueOff val="0"/>
              <a:satOff val="0"/>
              <a:lumOff val="0"/>
              <a:alphaOff val="0"/>
            </a:schemeClr>
          </a:solidFill>
          <a:prstDash val="solid"/>
        </a:ln>
        <a:effectLst>
          <a:outerShdw blurRad="50800" dist="38100" dir="2700000" algn="tl" rotWithShape="0">
            <a:prstClr val="black">
              <a:alpha val="40000"/>
            </a:prstClr>
          </a:outerShdw>
        </a:effectLst>
      </dsp:spPr>
      <dsp:style>
        <a:lnRef idx="2">
          <a:scrgbClr r="0" g="0" b="0"/>
        </a:lnRef>
        <a:fillRef idx="1">
          <a:scrgbClr r="0" g="0" b="0"/>
        </a:fillRef>
        <a:effectRef idx="0">
          <a:scrgbClr r="0" g="0" b="0"/>
        </a:effectRef>
        <a:fontRef idx="minor">
          <a:schemeClr val="lt1"/>
        </a:fontRef>
      </dsp:style>
      <dsp:txBody>
        <a:bodyPr spcFirstLastPara="0" vert="horz" wrap="square" lIns="277856" tIns="110490" rIns="206248" bIns="110490" numCol="1" spcCol="1270" anchor="ctr" anchorCtr="0">
          <a:noAutofit/>
        </a:bodyPr>
        <a:lstStyle/>
        <a:p>
          <a:pPr lvl="0" algn="ctr" defTabSz="1289050">
            <a:lnSpc>
              <a:spcPct val="90000"/>
            </a:lnSpc>
            <a:spcBef>
              <a:spcPct val="0"/>
            </a:spcBef>
            <a:spcAft>
              <a:spcPct val="35000"/>
            </a:spcAft>
          </a:pPr>
          <a:r>
            <a:rPr lang="en-US" sz="2900" kern="1200" dirty="0" smtClean="0"/>
            <a:t>Establishment of Goals</a:t>
          </a:r>
          <a:endParaRPr lang="en-US" sz="2900" kern="1200" dirty="0"/>
        </a:p>
      </dsp:txBody>
      <dsp:txXfrm rot="10800000">
        <a:off x="1451000" y="1683"/>
        <a:ext cx="4352373" cy="630098"/>
      </dsp:txXfrm>
    </dsp:sp>
    <dsp:sp modelId="{B81C1BCC-5981-4BBB-BA0A-167019929A6B}">
      <dsp:nvSpPr>
        <dsp:cNvPr id="0" name=""/>
        <dsp:cNvSpPr/>
      </dsp:nvSpPr>
      <dsp:spPr>
        <a:xfrm>
          <a:off x="978426" y="1683"/>
          <a:ext cx="630098" cy="630098"/>
        </a:xfrm>
        <a:prstGeom prst="ellipse">
          <a:avLst/>
        </a:prstGeom>
        <a:blipFill>
          <a:blip xmlns:r="http://schemas.openxmlformats.org/officeDocument/2006/relationships" r:embed="rId1" cstate="print">
            <a:extLst>
              <a:ext uri="{28A0092B-C50C-407E-A947-70E740481C1C}">
                <a14:useLocalDpi xmlns:a14="http://schemas.microsoft.com/office/drawing/2010/main" val="0"/>
              </a:ext>
            </a:extLst>
          </a:blip>
          <a:srcRect/>
          <a:stretch>
            <a:fillRect/>
          </a:stretch>
        </a:blipFill>
        <a:ln w="25400" cap="flat" cmpd="sng" algn="ctr">
          <a:noFill/>
          <a:prstDash val="solid"/>
        </a:ln>
        <a:effectLst/>
      </dsp:spPr>
      <dsp:style>
        <a:lnRef idx="2">
          <a:scrgbClr r="0" g="0" b="0"/>
        </a:lnRef>
        <a:fillRef idx="1">
          <a:scrgbClr r="0" g="0" b="0"/>
        </a:fillRef>
        <a:effectRef idx="0">
          <a:scrgbClr r="0" g="0" b="0"/>
        </a:effectRef>
        <a:fontRef idx="minor"/>
      </dsp:style>
    </dsp:sp>
    <dsp:sp modelId="{E20253C6-CF26-421D-B95C-D1111E05A634}">
      <dsp:nvSpPr>
        <dsp:cNvPr id="0" name=""/>
        <dsp:cNvSpPr/>
      </dsp:nvSpPr>
      <dsp:spPr>
        <a:xfrm rot="10800000">
          <a:off x="1293476" y="819870"/>
          <a:ext cx="4509897" cy="630098"/>
        </a:xfrm>
        <a:prstGeom prst="homePlate">
          <a:avLst/>
        </a:prstGeom>
        <a:solidFill>
          <a:schemeClr val="bg2">
            <a:lumMod val="60000"/>
            <a:lumOff val="40000"/>
          </a:schemeClr>
        </a:solidFill>
        <a:ln w="25400" cap="flat" cmpd="sng" algn="ctr">
          <a:solidFill>
            <a:schemeClr val="lt1">
              <a:hueOff val="0"/>
              <a:satOff val="0"/>
              <a:lumOff val="0"/>
              <a:alphaOff val="0"/>
            </a:schemeClr>
          </a:solidFill>
          <a:prstDash val="solid"/>
        </a:ln>
        <a:effectLst>
          <a:outerShdw blurRad="50800" dist="38100" dir="2700000" algn="tl" rotWithShape="0">
            <a:prstClr val="black">
              <a:alpha val="40000"/>
            </a:prstClr>
          </a:outerShdw>
        </a:effectLst>
      </dsp:spPr>
      <dsp:style>
        <a:lnRef idx="2">
          <a:scrgbClr r="0" g="0" b="0"/>
        </a:lnRef>
        <a:fillRef idx="1">
          <a:scrgbClr r="0" g="0" b="0"/>
        </a:fillRef>
        <a:effectRef idx="0">
          <a:scrgbClr r="0" g="0" b="0"/>
        </a:effectRef>
        <a:fontRef idx="minor">
          <a:schemeClr val="lt1"/>
        </a:fontRef>
      </dsp:style>
      <dsp:txBody>
        <a:bodyPr spcFirstLastPara="0" vert="horz" wrap="square" lIns="277856" tIns="110490" rIns="206248" bIns="110490" numCol="1" spcCol="1270" anchor="ctr" anchorCtr="0">
          <a:noAutofit/>
        </a:bodyPr>
        <a:lstStyle/>
        <a:p>
          <a:pPr lvl="0" algn="ctr" defTabSz="1289050">
            <a:lnSpc>
              <a:spcPct val="90000"/>
            </a:lnSpc>
            <a:spcBef>
              <a:spcPct val="0"/>
            </a:spcBef>
            <a:spcAft>
              <a:spcPct val="35000"/>
            </a:spcAft>
          </a:pPr>
          <a:r>
            <a:rPr lang="en-US" sz="2900" kern="1200" dirty="0" smtClean="0"/>
            <a:t>Establishing Measures</a:t>
          </a:r>
          <a:endParaRPr lang="en-US" sz="2900" kern="1200" dirty="0"/>
        </a:p>
      </dsp:txBody>
      <dsp:txXfrm rot="10800000">
        <a:off x="1451000" y="819870"/>
        <a:ext cx="4352373" cy="630098"/>
      </dsp:txXfrm>
    </dsp:sp>
    <dsp:sp modelId="{38FE06F8-3F0B-463A-9AB2-3D12C11320B0}">
      <dsp:nvSpPr>
        <dsp:cNvPr id="0" name=""/>
        <dsp:cNvSpPr/>
      </dsp:nvSpPr>
      <dsp:spPr>
        <a:xfrm>
          <a:off x="978426" y="819870"/>
          <a:ext cx="630098" cy="630098"/>
        </a:xfrm>
        <a:prstGeom prst="ellipse">
          <a:avLst/>
        </a:prstGeom>
        <a:blipFill>
          <a:blip xmlns:r="http://schemas.openxmlformats.org/officeDocument/2006/relationships" r:embed="rId1" cstate="print">
            <a:extLst>
              <a:ext uri="{28A0092B-C50C-407E-A947-70E740481C1C}">
                <a14:useLocalDpi xmlns:a14="http://schemas.microsoft.com/office/drawing/2010/main" val="0"/>
              </a:ext>
            </a:extLst>
          </a:blip>
          <a:srcRect/>
          <a:stretch>
            <a:fillRect/>
          </a:stretch>
        </a:blipFill>
        <a:ln w="25400" cap="flat" cmpd="sng" algn="ctr">
          <a:noFill/>
          <a:prstDash val="solid"/>
        </a:ln>
        <a:effectLst/>
      </dsp:spPr>
      <dsp:style>
        <a:lnRef idx="2">
          <a:scrgbClr r="0" g="0" b="0"/>
        </a:lnRef>
        <a:fillRef idx="1">
          <a:scrgbClr r="0" g="0" b="0"/>
        </a:fillRef>
        <a:effectRef idx="0">
          <a:scrgbClr r="0" g="0" b="0"/>
        </a:effectRef>
        <a:fontRef idx="minor"/>
      </dsp:style>
    </dsp:sp>
    <dsp:sp modelId="{F900ABE4-38D5-475B-AB49-EFCF15A0862C}">
      <dsp:nvSpPr>
        <dsp:cNvPr id="0" name=""/>
        <dsp:cNvSpPr/>
      </dsp:nvSpPr>
      <dsp:spPr>
        <a:xfrm rot="10800000">
          <a:off x="1293476" y="1638057"/>
          <a:ext cx="4509897" cy="630098"/>
        </a:xfrm>
        <a:prstGeom prst="homePlate">
          <a:avLst/>
        </a:prstGeom>
        <a:solidFill>
          <a:schemeClr val="bg2">
            <a:lumMod val="60000"/>
            <a:lumOff val="40000"/>
          </a:schemeClr>
        </a:solidFill>
        <a:ln w="25400" cap="flat" cmpd="sng" algn="ctr">
          <a:solidFill>
            <a:schemeClr val="lt1">
              <a:hueOff val="0"/>
              <a:satOff val="0"/>
              <a:lumOff val="0"/>
              <a:alphaOff val="0"/>
            </a:schemeClr>
          </a:solidFill>
          <a:prstDash val="solid"/>
        </a:ln>
        <a:effectLst>
          <a:outerShdw blurRad="50800" dist="38100" dir="2700000" algn="tl" rotWithShape="0">
            <a:prstClr val="black">
              <a:alpha val="40000"/>
            </a:prstClr>
          </a:outerShdw>
        </a:effectLst>
      </dsp:spPr>
      <dsp:style>
        <a:lnRef idx="2">
          <a:scrgbClr r="0" g="0" b="0"/>
        </a:lnRef>
        <a:fillRef idx="1">
          <a:scrgbClr r="0" g="0" b="0"/>
        </a:fillRef>
        <a:effectRef idx="0">
          <a:scrgbClr r="0" g="0" b="0"/>
        </a:effectRef>
        <a:fontRef idx="minor">
          <a:schemeClr val="lt1"/>
        </a:fontRef>
      </dsp:style>
      <dsp:txBody>
        <a:bodyPr spcFirstLastPara="0" vert="horz" wrap="square" lIns="277856" tIns="110490" rIns="206248" bIns="110490" numCol="1" spcCol="1270" anchor="ctr" anchorCtr="0">
          <a:noAutofit/>
        </a:bodyPr>
        <a:lstStyle/>
        <a:p>
          <a:pPr lvl="0" algn="ctr" defTabSz="1289050">
            <a:lnSpc>
              <a:spcPct val="90000"/>
            </a:lnSpc>
            <a:spcBef>
              <a:spcPct val="0"/>
            </a:spcBef>
            <a:spcAft>
              <a:spcPct val="35000"/>
            </a:spcAft>
          </a:pPr>
          <a:r>
            <a:rPr lang="en-US" sz="2900" kern="1200" dirty="0" smtClean="0"/>
            <a:t>Setting Targets</a:t>
          </a:r>
          <a:endParaRPr lang="en-US" sz="2900" kern="1200" dirty="0"/>
        </a:p>
      </dsp:txBody>
      <dsp:txXfrm rot="10800000">
        <a:off x="1451000" y="1638057"/>
        <a:ext cx="4352373" cy="630098"/>
      </dsp:txXfrm>
    </dsp:sp>
    <dsp:sp modelId="{DB598780-8CCD-4107-ABD3-0F0FC7AE1DEB}">
      <dsp:nvSpPr>
        <dsp:cNvPr id="0" name=""/>
        <dsp:cNvSpPr/>
      </dsp:nvSpPr>
      <dsp:spPr>
        <a:xfrm>
          <a:off x="978426" y="1638057"/>
          <a:ext cx="630098" cy="630098"/>
        </a:xfrm>
        <a:prstGeom prst="ellipse">
          <a:avLst/>
        </a:prstGeom>
        <a:blipFill>
          <a:blip xmlns:r="http://schemas.openxmlformats.org/officeDocument/2006/relationships" r:embed="rId1" cstate="print">
            <a:extLst>
              <a:ext uri="{28A0092B-C50C-407E-A947-70E740481C1C}">
                <a14:useLocalDpi xmlns:a14="http://schemas.microsoft.com/office/drawing/2010/main" val="0"/>
              </a:ext>
            </a:extLst>
          </a:blip>
          <a:srcRect/>
          <a:stretch>
            <a:fillRect/>
          </a:stretch>
        </a:blipFill>
        <a:ln w="25400" cap="flat" cmpd="sng" algn="ctr">
          <a:noFill/>
          <a:prstDash val="solid"/>
        </a:ln>
        <a:effectLst/>
      </dsp:spPr>
      <dsp:style>
        <a:lnRef idx="2">
          <a:scrgbClr r="0" g="0" b="0"/>
        </a:lnRef>
        <a:fillRef idx="1">
          <a:scrgbClr r="0" g="0" b="0"/>
        </a:fillRef>
        <a:effectRef idx="0">
          <a:scrgbClr r="0" g="0" b="0"/>
        </a:effectRef>
        <a:fontRef idx="minor"/>
      </dsp:style>
    </dsp:sp>
    <dsp:sp modelId="{FD6FEA16-48D3-48C8-8A92-12C3D54505B7}">
      <dsp:nvSpPr>
        <dsp:cNvPr id="0" name=""/>
        <dsp:cNvSpPr/>
      </dsp:nvSpPr>
      <dsp:spPr>
        <a:xfrm rot="10800000">
          <a:off x="1293476" y="2456244"/>
          <a:ext cx="4509897" cy="630098"/>
        </a:xfrm>
        <a:prstGeom prst="homePlate">
          <a:avLst/>
        </a:prstGeom>
        <a:solidFill>
          <a:schemeClr val="bg2">
            <a:lumMod val="60000"/>
            <a:lumOff val="40000"/>
          </a:schemeClr>
        </a:solidFill>
        <a:ln w="25400" cap="flat" cmpd="sng" algn="ctr">
          <a:solidFill>
            <a:schemeClr val="lt1">
              <a:hueOff val="0"/>
              <a:satOff val="0"/>
              <a:lumOff val="0"/>
              <a:alphaOff val="0"/>
            </a:schemeClr>
          </a:solidFill>
          <a:prstDash val="solid"/>
        </a:ln>
        <a:effectLst>
          <a:outerShdw blurRad="50800" dist="38100" dir="2700000" algn="tl" rotWithShape="0">
            <a:prstClr val="black">
              <a:alpha val="40000"/>
            </a:prstClr>
          </a:outerShdw>
        </a:effectLst>
      </dsp:spPr>
      <dsp:style>
        <a:lnRef idx="2">
          <a:scrgbClr r="0" g="0" b="0"/>
        </a:lnRef>
        <a:fillRef idx="1">
          <a:scrgbClr r="0" g="0" b="0"/>
        </a:fillRef>
        <a:effectRef idx="0">
          <a:scrgbClr r="0" g="0" b="0"/>
        </a:effectRef>
        <a:fontRef idx="minor">
          <a:schemeClr val="lt1"/>
        </a:fontRef>
      </dsp:style>
      <dsp:txBody>
        <a:bodyPr spcFirstLastPara="0" vert="horz" wrap="square" lIns="277856" tIns="110490" rIns="206248" bIns="110490" numCol="1" spcCol="1270" anchor="ctr" anchorCtr="0">
          <a:noAutofit/>
        </a:bodyPr>
        <a:lstStyle/>
        <a:p>
          <a:pPr lvl="0" algn="ctr" defTabSz="1289050">
            <a:lnSpc>
              <a:spcPct val="90000"/>
            </a:lnSpc>
            <a:spcBef>
              <a:spcPct val="0"/>
            </a:spcBef>
            <a:spcAft>
              <a:spcPct val="35000"/>
            </a:spcAft>
          </a:pPr>
          <a:r>
            <a:rPr lang="en-US" sz="2900" kern="1200" dirty="0" smtClean="0"/>
            <a:t>Developing Plans</a:t>
          </a:r>
          <a:endParaRPr lang="en-US" sz="2900" kern="1200" dirty="0"/>
        </a:p>
      </dsp:txBody>
      <dsp:txXfrm rot="10800000">
        <a:off x="1451000" y="2456244"/>
        <a:ext cx="4352373" cy="630098"/>
      </dsp:txXfrm>
    </dsp:sp>
    <dsp:sp modelId="{51CB2956-C8FD-4825-B49C-F9FBCE916E7E}">
      <dsp:nvSpPr>
        <dsp:cNvPr id="0" name=""/>
        <dsp:cNvSpPr/>
      </dsp:nvSpPr>
      <dsp:spPr>
        <a:xfrm>
          <a:off x="978426" y="2456244"/>
          <a:ext cx="630098" cy="630098"/>
        </a:xfrm>
        <a:prstGeom prst="ellipse">
          <a:avLst/>
        </a:prstGeom>
        <a:blipFill>
          <a:blip xmlns:r="http://schemas.openxmlformats.org/officeDocument/2006/relationships" r:embed="rId1" cstate="print">
            <a:extLst>
              <a:ext uri="{28A0092B-C50C-407E-A947-70E740481C1C}">
                <a14:useLocalDpi xmlns:a14="http://schemas.microsoft.com/office/drawing/2010/main" val="0"/>
              </a:ext>
            </a:extLst>
          </a:blip>
          <a:srcRect/>
          <a:stretch>
            <a:fillRect/>
          </a:stretch>
        </a:blipFill>
        <a:ln w="25400" cap="flat" cmpd="sng" algn="ctr">
          <a:noFill/>
          <a:prstDash val="solid"/>
        </a:ln>
        <a:effectLst/>
      </dsp:spPr>
      <dsp:style>
        <a:lnRef idx="2">
          <a:scrgbClr r="0" g="0" b="0"/>
        </a:lnRef>
        <a:fillRef idx="1">
          <a:scrgbClr r="0" g="0" b="0"/>
        </a:fillRef>
        <a:effectRef idx="0">
          <a:scrgbClr r="0" g="0" b="0"/>
        </a:effectRef>
        <a:fontRef idx="minor"/>
      </dsp:style>
    </dsp:sp>
    <dsp:sp modelId="{C0E0FCCD-6F24-4663-A87E-921CA28167A7}">
      <dsp:nvSpPr>
        <dsp:cNvPr id="0" name=""/>
        <dsp:cNvSpPr/>
      </dsp:nvSpPr>
      <dsp:spPr>
        <a:xfrm rot="10800000">
          <a:off x="1293476" y="3274431"/>
          <a:ext cx="4509897" cy="630098"/>
        </a:xfrm>
        <a:prstGeom prst="homePlate">
          <a:avLst/>
        </a:prstGeom>
        <a:solidFill>
          <a:schemeClr val="bg2">
            <a:lumMod val="60000"/>
            <a:lumOff val="40000"/>
          </a:schemeClr>
        </a:solidFill>
        <a:ln w="25400" cap="flat" cmpd="sng" algn="ctr">
          <a:solidFill>
            <a:schemeClr val="lt1">
              <a:hueOff val="0"/>
              <a:satOff val="0"/>
              <a:lumOff val="0"/>
              <a:alphaOff val="0"/>
            </a:schemeClr>
          </a:solidFill>
          <a:prstDash val="solid"/>
        </a:ln>
        <a:effectLst>
          <a:outerShdw blurRad="50800" dist="38100" dir="2700000" algn="tl" rotWithShape="0">
            <a:prstClr val="black">
              <a:alpha val="40000"/>
            </a:prstClr>
          </a:outerShdw>
        </a:effectLst>
      </dsp:spPr>
      <dsp:style>
        <a:lnRef idx="2">
          <a:scrgbClr r="0" g="0" b="0"/>
        </a:lnRef>
        <a:fillRef idx="1">
          <a:scrgbClr r="0" g="0" b="0"/>
        </a:fillRef>
        <a:effectRef idx="0">
          <a:scrgbClr r="0" g="0" b="0"/>
        </a:effectRef>
        <a:fontRef idx="minor">
          <a:schemeClr val="lt1"/>
        </a:fontRef>
      </dsp:style>
      <dsp:txBody>
        <a:bodyPr spcFirstLastPara="0" vert="horz" wrap="square" lIns="277856" tIns="110490" rIns="206248" bIns="110490" numCol="1" spcCol="1270" anchor="ctr" anchorCtr="0">
          <a:noAutofit/>
        </a:bodyPr>
        <a:lstStyle/>
        <a:p>
          <a:pPr lvl="0" algn="ctr" defTabSz="1289050">
            <a:lnSpc>
              <a:spcPct val="90000"/>
            </a:lnSpc>
            <a:spcBef>
              <a:spcPct val="0"/>
            </a:spcBef>
            <a:spcAft>
              <a:spcPct val="35000"/>
            </a:spcAft>
          </a:pPr>
          <a:r>
            <a:rPr lang="en-US" sz="2900" kern="1200" dirty="0" smtClean="0"/>
            <a:t>Producing Reports</a:t>
          </a:r>
          <a:endParaRPr lang="en-US" sz="2900" kern="1200" dirty="0"/>
        </a:p>
      </dsp:txBody>
      <dsp:txXfrm rot="10800000">
        <a:off x="1451000" y="3274431"/>
        <a:ext cx="4352373" cy="630098"/>
      </dsp:txXfrm>
    </dsp:sp>
    <dsp:sp modelId="{0B2F377C-5027-4E85-8901-65A299EF2EF7}">
      <dsp:nvSpPr>
        <dsp:cNvPr id="0" name=""/>
        <dsp:cNvSpPr/>
      </dsp:nvSpPr>
      <dsp:spPr>
        <a:xfrm>
          <a:off x="978426" y="3274431"/>
          <a:ext cx="630098" cy="630098"/>
        </a:xfrm>
        <a:prstGeom prst="ellipse">
          <a:avLst/>
        </a:prstGeom>
        <a:blipFill>
          <a:blip xmlns:r="http://schemas.openxmlformats.org/officeDocument/2006/relationships" r:embed="rId1" cstate="print">
            <a:extLst>
              <a:ext uri="{28A0092B-C50C-407E-A947-70E740481C1C}">
                <a14:useLocalDpi xmlns:a14="http://schemas.microsoft.com/office/drawing/2010/main" val="0"/>
              </a:ext>
            </a:extLst>
          </a:blip>
          <a:srcRect/>
          <a:stretch>
            <a:fillRect/>
          </a:stretch>
        </a:blipFill>
        <a:ln w="25400" cap="flat" cmpd="sng" algn="ctr">
          <a:noFill/>
          <a:prstDash val="solid"/>
        </a:ln>
        <a:effectLst/>
      </dsp:spPr>
      <dsp:style>
        <a:lnRef idx="2">
          <a:scrgbClr r="0" g="0" b="0"/>
        </a:lnRef>
        <a:fillRef idx="1">
          <a:scrgbClr r="0" g="0" b="0"/>
        </a:fillRef>
        <a:effectRef idx="0">
          <a:scrgbClr r="0" g="0" b="0"/>
        </a:effectRef>
        <a:fontRef idx="minor"/>
      </dsp:style>
    </dsp:sp>
    <dsp:sp modelId="{98D12C79-7E8C-434B-9254-CC11A582A824}">
      <dsp:nvSpPr>
        <dsp:cNvPr id="0" name=""/>
        <dsp:cNvSpPr/>
      </dsp:nvSpPr>
      <dsp:spPr>
        <a:xfrm rot="10800000">
          <a:off x="1293476" y="4092618"/>
          <a:ext cx="4509897" cy="630098"/>
        </a:xfrm>
        <a:prstGeom prst="homePlate">
          <a:avLst/>
        </a:prstGeom>
        <a:solidFill>
          <a:schemeClr val="bg2">
            <a:lumMod val="60000"/>
            <a:lumOff val="40000"/>
          </a:schemeClr>
        </a:solidFill>
        <a:ln w="25400" cap="flat" cmpd="sng" algn="ctr">
          <a:solidFill>
            <a:schemeClr val="lt1">
              <a:hueOff val="0"/>
              <a:satOff val="0"/>
              <a:lumOff val="0"/>
              <a:alphaOff val="0"/>
            </a:schemeClr>
          </a:solidFill>
          <a:prstDash val="solid"/>
        </a:ln>
        <a:effectLst>
          <a:outerShdw blurRad="50800" dist="38100" dir="2700000" algn="tl" rotWithShape="0">
            <a:prstClr val="black">
              <a:alpha val="40000"/>
            </a:prstClr>
          </a:outerShdw>
        </a:effectLst>
      </dsp:spPr>
      <dsp:style>
        <a:lnRef idx="2">
          <a:scrgbClr r="0" g="0" b="0"/>
        </a:lnRef>
        <a:fillRef idx="1">
          <a:scrgbClr r="0" g="0" b="0"/>
        </a:fillRef>
        <a:effectRef idx="0">
          <a:scrgbClr r="0" g="0" b="0"/>
        </a:effectRef>
        <a:fontRef idx="minor">
          <a:schemeClr val="lt1"/>
        </a:fontRef>
      </dsp:style>
      <dsp:txBody>
        <a:bodyPr spcFirstLastPara="0" vert="horz" wrap="square" lIns="277856" tIns="110490" rIns="206248" bIns="110490" numCol="1" spcCol="1270" anchor="ctr" anchorCtr="0">
          <a:noAutofit/>
        </a:bodyPr>
        <a:lstStyle/>
        <a:p>
          <a:pPr lvl="0" algn="ctr" defTabSz="1289050">
            <a:lnSpc>
              <a:spcPct val="90000"/>
            </a:lnSpc>
            <a:spcBef>
              <a:spcPct val="0"/>
            </a:spcBef>
            <a:spcAft>
              <a:spcPct val="35000"/>
            </a:spcAft>
          </a:pPr>
          <a:r>
            <a:rPr lang="en-US" sz="2900" kern="1200" dirty="0" smtClean="0"/>
            <a:t>Assessing Performance</a:t>
          </a:r>
          <a:endParaRPr lang="en-US" sz="2900" kern="1200" dirty="0"/>
        </a:p>
      </dsp:txBody>
      <dsp:txXfrm rot="10800000">
        <a:off x="1451000" y="4092618"/>
        <a:ext cx="4352373" cy="630098"/>
      </dsp:txXfrm>
    </dsp:sp>
    <dsp:sp modelId="{DE607F41-2ADE-4E4F-9C37-81B153D88A9D}">
      <dsp:nvSpPr>
        <dsp:cNvPr id="0" name=""/>
        <dsp:cNvSpPr/>
      </dsp:nvSpPr>
      <dsp:spPr>
        <a:xfrm>
          <a:off x="978426" y="4092618"/>
          <a:ext cx="630098" cy="630098"/>
        </a:xfrm>
        <a:prstGeom prst="ellipse">
          <a:avLst/>
        </a:prstGeom>
        <a:blipFill>
          <a:blip xmlns:r="http://schemas.openxmlformats.org/officeDocument/2006/relationships" r:embed="rId1" cstate="print">
            <a:extLst>
              <a:ext uri="{28A0092B-C50C-407E-A947-70E740481C1C}">
                <a14:useLocalDpi xmlns:a14="http://schemas.microsoft.com/office/drawing/2010/main" val="0"/>
              </a:ext>
            </a:extLst>
          </a:blip>
          <a:srcRect/>
          <a:stretch>
            <a:fillRect/>
          </a:stretch>
        </a:blipFill>
        <a:ln w="25400" cap="flat" cmpd="sng" algn="ctr">
          <a:noFill/>
          <a:prstDash val="solid"/>
        </a:ln>
        <a:effectLst/>
      </dsp:spPr>
      <dsp:style>
        <a:lnRef idx="2">
          <a:scrgbClr r="0" g="0" b="0"/>
        </a:lnRef>
        <a:fillRef idx="1">
          <a:scrgbClr r="0" g="0" b="0"/>
        </a:fillRef>
        <a:effectRef idx="0">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F41B8C8-8DB1-4C6F-AE0C-A4916EA42FA6}">
      <dsp:nvSpPr>
        <dsp:cNvPr id="0" name=""/>
        <dsp:cNvSpPr/>
      </dsp:nvSpPr>
      <dsp:spPr>
        <a:xfrm rot="5400000">
          <a:off x="4808092" y="-2010519"/>
          <a:ext cx="643383" cy="4828032"/>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l" defTabSz="711200">
            <a:lnSpc>
              <a:spcPct val="90000"/>
            </a:lnSpc>
            <a:spcBef>
              <a:spcPct val="0"/>
            </a:spcBef>
            <a:spcAft>
              <a:spcPct val="15000"/>
            </a:spcAft>
            <a:buChar char="••"/>
          </a:pPr>
          <a:r>
            <a:rPr lang="en-US" sz="1600" kern="1200" dirty="0" smtClean="0"/>
            <a:t>Is the measure focused on an area of national interest?</a:t>
          </a:r>
          <a:endParaRPr lang="en-US" sz="1600" kern="1200" dirty="0"/>
        </a:p>
      </dsp:txBody>
      <dsp:txXfrm rot="-5400000">
        <a:off x="2715768" y="113212"/>
        <a:ext cx="4796625" cy="580569"/>
      </dsp:txXfrm>
    </dsp:sp>
    <dsp:sp modelId="{351430FD-283B-4F77-A9B5-EAB64B443B4D}">
      <dsp:nvSpPr>
        <dsp:cNvPr id="0" name=""/>
        <dsp:cNvSpPr/>
      </dsp:nvSpPr>
      <dsp:spPr>
        <a:xfrm>
          <a:off x="0" y="1381"/>
          <a:ext cx="2715768" cy="804229"/>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60960" rIns="121920" bIns="60960" numCol="1" spcCol="1270" anchor="ctr" anchorCtr="0">
          <a:noAutofit/>
        </a:bodyPr>
        <a:lstStyle/>
        <a:p>
          <a:pPr lvl="0" algn="ctr" defTabSz="1422400">
            <a:lnSpc>
              <a:spcPct val="90000"/>
            </a:lnSpc>
            <a:spcBef>
              <a:spcPct val="0"/>
            </a:spcBef>
            <a:spcAft>
              <a:spcPct val="35000"/>
            </a:spcAft>
          </a:pPr>
          <a:r>
            <a:rPr lang="en-US" sz="3200" kern="1200" dirty="0" smtClean="0"/>
            <a:t>Focused</a:t>
          </a:r>
          <a:endParaRPr lang="en-US" sz="3200" kern="1200" dirty="0"/>
        </a:p>
      </dsp:txBody>
      <dsp:txXfrm>
        <a:off x="39259" y="40640"/>
        <a:ext cx="2637250" cy="725711"/>
      </dsp:txXfrm>
    </dsp:sp>
    <dsp:sp modelId="{57CC8A19-D149-47AE-BE34-BED8B9155AB2}">
      <dsp:nvSpPr>
        <dsp:cNvPr id="0" name=""/>
        <dsp:cNvSpPr/>
      </dsp:nvSpPr>
      <dsp:spPr>
        <a:xfrm rot="5400000">
          <a:off x="4808092" y="-1166078"/>
          <a:ext cx="643383" cy="4828032"/>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l" defTabSz="711200">
            <a:lnSpc>
              <a:spcPct val="90000"/>
            </a:lnSpc>
            <a:spcBef>
              <a:spcPct val="0"/>
            </a:spcBef>
            <a:spcAft>
              <a:spcPct val="15000"/>
            </a:spcAft>
            <a:buChar char="••"/>
          </a:pPr>
          <a:r>
            <a:rPr lang="en-US" sz="1600" kern="1200" dirty="0" smtClean="0"/>
            <a:t>Has the measure been developed in partnership with stakeholders?</a:t>
          </a:r>
          <a:endParaRPr lang="en-US" sz="1600" kern="1200" dirty="0"/>
        </a:p>
      </dsp:txBody>
      <dsp:txXfrm rot="-5400000">
        <a:off x="2715768" y="957653"/>
        <a:ext cx="4796625" cy="580569"/>
      </dsp:txXfrm>
    </dsp:sp>
    <dsp:sp modelId="{F9561D5F-F731-448A-9A6D-7DD7EA240D2A}">
      <dsp:nvSpPr>
        <dsp:cNvPr id="0" name=""/>
        <dsp:cNvSpPr/>
      </dsp:nvSpPr>
      <dsp:spPr>
        <a:xfrm>
          <a:off x="0" y="845822"/>
          <a:ext cx="2715768" cy="804229"/>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60960" rIns="121920" bIns="60960" numCol="1" spcCol="1270" anchor="ctr" anchorCtr="0">
          <a:noAutofit/>
        </a:bodyPr>
        <a:lstStyle/>
        <a:p>
          <a:pPr lvl="0" algn="ctr" defTabSz="1422400">
            <a:lnSpc>
              <a:spcPct val="90000"/>
            </a:lnSpc>
            <a:spcBef>
              <a:spcPct val="0"/>
            </a:spcBef>
            <a:spcAft>
              <a:spcPct val="35000"/>
            </a:spcAft>
          </a:pPr>
          <a:r>
            <a:rPr lang="en-US" sz="3200" kern="1200" dirty="0" smtClean="0"/>
            <a:t>Collaborated</a:t>
          </a:r>
          <a:endParaRPr lang="en-US" sz="3200" kern="1200" dirty="0"/>
        </a:p>
      </dsp:txBody>
      <dsp:txXfrm>
        <a:off x="39259" y="885081"/>
        <a:ext cx="2637250" cy="725711"/>
      </dsp:txXfrm>
    </dsp:sp>
    <dsp:sp modelId="{0F4BE180-8F7D-43B7-940A-6F4BF57EF333}">
      <dsp:nvSpPr>
        <dsp:cNvPr id="0" name=""/>
        <dsp:cNvSpPr/>
      </dsp:nvSpPr>
      <dsp:spPr>
        <a:xfrm rot="5400000">
          <a:off x="4808092" y="-321636"/>
          <a:ext cx="643383" cy="4828032"/>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l" defTabSz="711200">
            <a:lnSpc>
              <a:spcPct val="90000"/>
            </a:lnSpc>
            <a:spcBef>
              <a:spcPct val="0"/>
            </a:spcBef>
            <a:spcAft>
              <a:spcPct val="15000"/>
            </a:spcAft>
            <a:buChar char="••"/>
          </a:pPr>
          <a:r>
            <a:rPr lang="en-US" sz="1600" kern="1200" dirty="0" smtClean="0"/>
            <a:t>Is the measure maintainable to accommodate changes?</a:t>
          </a:r>
          <a:endParaRPr lang="en-US" sz="1600" kern="1200" dirty="0"/>
        </a:p>
      </dsp:txBody>
      <dsp:txXfrm rot="-5400000">
        <a:off x="2715768" y="1802095"/>
        <a:ext cx="4796625" cy="580569"/>
      </dsp:txXfrm>
    </dsp:sp>
    <dsp:sp modelId="{5521F0F4-FB43-4462-BE6D-95549B6BD42B}">
      <dsp:nvSpPr>
        <dsp:cNvPr id="0" name=""/>
        <dsp:cNvSpPr/>
      </dsp:nvSpPr>
      <dsp:spPr>
        <a:xfrm>
          <a:off x="0" y="1690264"/>
          <a:ext cx="2715768" cy="804229"/>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60960" rIns="121920" bIns="60960" numCol="1" spcCol="1270" anchor="ctr" anchorCtr="0">
          <a:noAutofit/>
        </a:bodyPr>
        <a:lstStyle/>
        <a:p>
          <a:pPr lvl="0" algn="ctr" defTabSz="1422400">
            <a:lnSpc>
              <a:spcPct val="90000"/>
            </a:lnSpc>
            <a:spcBef>
              <a:spcPct val="0"/>
            </a:spcBef>
            <a:spcAft>
              <a:spcPct val="35000"/>
            </a:spcAft>
          </a:pPr>
          <a:r>
            <a:rPr lang="en-US" sz="3200" kern="1200" dirty="0" smtClean="0"/>
            <a:t>Maintainable</a:t>
          </a:r>
        </a:p>
      </dsp:txBody>
      <dsp:txXfrm>
        <a:off x="39259" y="1729523"/>
        <a:ext cx="2637250" cy="725711"/>
      </dsp:txXfrm>
    </dsp:sp>
    <dsp:sp modelId="{0DF9A45C-A6D3-4474-B4A9-D7FD44898292}">
      <dsp:nvSpPr>
        <dsp:cNvPr id="0" name=""/>
        <dsp:cNvSpPr/>
      </dsp:nvSpPr>
      <dsp:spPr>
        <a:xfrm rot="5400000">
          <a:off x="4808092" y="522804"/>
          <a:ext cx="643383" cy="4828032"/>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l" defTabSz="711200">
            <a:lnSpc>
              <a:spcPct val="90000"/>
            </a:lnSpc>
            <a:spcBef>
              <a:spcPct val="0"/>
            </a:spcBef>
            <a:spcAft>
              <a:spcPct val="15000"/>
            </a:spcAft>
            <a:buChar char="••"/>
          </a:pPr>
          <a:r>
            <a:rPr lang="en-US" sz="1600" kern="1200" dirty="0" smtClean="0"/>
            <a:t>Can the measure be used to support investment decisions, policy making and target setting?</a:t>
          </a:r>
          <a:endParaRPr lang="en-US" sz="1600" kern="1200" dirty="0"/>
        </a:p>
      </dsp:txBody>
      <dsp:txXfrm rot="-5400000">
        <a:off x="2715768" y="2646536"/>
        <a:ext cx="4796625" cy="580569"/>
      </dsp:txXfrm>
    </dsp:sp>
    <dsp:sp modelId="{8F7C9A4F-A621-4C4B-9F66-2E9578F6BCD6}">
      <dsp:nvSpPr>
        <dsp:cNvPr id="0" name=""/>
        <dsp:cNvSpPr/>
      </dsp:nvSpPr>
      <dsp:spPr>
        <a:xfrm>
          <a:off x="0" y="2534705"/>
          <a:ext cx="2715768" cy="804229"/>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60960" rIns="121920" bIns="60960" numCol="1" spcCol="1270" anchor="ctr" anchorCtr="0">
          <a:noAutofit/>
        </a:bodyPr>
        <a:lstStyle/>
        <a:p>
          <a:pPr lvl="0" algn="ctr" defTabSz="1422400">
            <a:lnSpc>
              <a:spcPct val="90000"/>
            </a:lnSpc>
            <a:spcBef>
              <a:spcPct val="0"/>
            </a:spcBef>
            <a:spcAft>
              <a:spcPct val="35000"/>
            </a:spcAft>
          </a:pPr>
          <a:r>
            <a:rPr lang="en-US" sz="3200" kern="1200" dirty="0" smtClean="0"/>
            <a:t>Impactful</a:t>
          </a:r>
          <a:endParaRPr lang="en-US" sz="3200" kern="1200" dirty="0"/>
        </a:p>
      </dsp:txBody>
      <dsp:txXfrm>
        <a:off x="39259" y="2573964"/>
        <a:ext cx="2637250" cy="725711"/>
      </dsp:txXfrm>
    </dsp:sp>
    <dsp:sp modelId="{B6404A40-9E73-4B53-9135-2336D914DB5A}">
      <dsp:nvSpPr>
        <dsp:cNvPr id="0" name=""/>
        <dsp:cNvSpPr/>
      </dsp:nvSpPr>
      <dsp:spPr>
        <a:xfrm rot="5400000">
          <a:off x="4808092" y="1367246"/>
          <a:ext cx="643383" cy="4828032"/>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l" defTabSz="711200">
            <a:lnSpc>
              <a:spcPct val="90000"/>
            </a:lnSpc>
            <a:spcBef>
              <a:spcPct val="0"/>
            </a:spcBef>
            <a:spcAft>
              <a:spcPct val="15000"/>
            </a:spcAft>
            <a:buChar char="••"/>
          </a:pPr>
          <a:r>
            <a:rPr lang="en-US" sz="1600" kern="1200" dirty="0" smtClean="0"/>
            <a:t>Can the measure be used to analyze performance trends?</a:t>
          </a:r>
          <a:endParaRPr lang="en-US" sz="1600" kern="1200" dirty="0"/>
        </a:p>
      </dsp:txBody>
      <dsp:txXfrm rot="-5400000">
        <a:off x="2715768" y="3490978"/>
        <a:ext cx="4796625" cy="580569"/>
      </dsp:txXfrm>
    </dsp:sp>
    <dsp:sp modelId="{43F504A6-B55A-44BE-A02E-0423E2FB0873}">
      <dsp:nvSpPr>
        <dsp:cNvPr id="0" name=""/>
        <dsp:cNvSpPr/>
      </dsp:nvSpPr>
      <dsp:spPr>
        <a:xfrm>
          <a:off x="0" y="3379147"/>
          <a:ext cx="2715768" cy="804229"/>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60960" rIns="121920" bIns="60960" numCol="1" spcCol="1270" anchor="ctr" anchorCtr="0">
          <a:noAutofit/>
        </a:bodyPr>
        <a:lstStyle/>
        <a:p>
          <a:pPr lvl="0" algn="ctr" defTabSz="1422400">
            <a:lnSpc>
              <a:spcPct val="90000"/>
            </a:lnSpc>
            <a:spcBef>
              <a:spcPct val="0"/>
            </a:spcBef>
            <a:spcAft>
              <a:spcPct val="35000"/>
            </a:spcAft>
          </a:pPr>
          <a:r>
            <a:rPr lang="en-US" sz="3200" kern="1200" dirty="0" smtClean="0"/>
            <a:t>Track-able</a:t>
          </a:r>
          <a:endParaRPr lang="en-US" sz="3200" kern="1200" dirty="0"/>
        </a:p>
      </dsp:txBody>
      <dsp:txXfrm>
        <a:off x="39259" y="3418406"/>
        <a:ext cx="2637250" cy="725711"/>
      </dsp:txXfrm>
    </dsp:sp>
    <dsp:sp modelId="{ABDFB828-767C-4569-BDB4-B08D6008759B}">
      <dsp:nvSpPr>
        <dsp:cNvPr id="0" name=""/>
        <dsp:cNvSpPr/>
      </dsp:nvSpPr>
      <dsp:spPr>
        <a:xfrm rot="5400000">
          <a:off x="4808092" y="2211687"/>
          <a:ext cx="643383" cy="4828032"/>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l" defTabSz="711200">
            <a:lnSpc>
              <a:spcPct val="90000"/>
            </a:lnSpc>
            <a:spcBef>
              <a:spcPct val="0"/>
            </a:spcBef>
            <a:spcAft>
              <a:spcPct val="15000"/>
            </a:spcAft>
            <a:buChar char="••"/>
          </a:pPr>
          <a:r>
            <a:rPr lang="en-US" sz="1600" kern="1200" dirty="0" smtClean="0"/>
            <a:t>Has the feasibility &amp; practicality to collect, store, &amp; report data for the measure been considered?</a:t>
          </a:r>
          <a:endParaRPr lang="en-US" sz="1600" kern="1200" dirty="0"/>
        </a:p>
      </dsp:txBody>
      <dsp:txXfrm rot="-5400000">
        <a:off x="2715768" y="4335419"/>
        <a:ext cx="4796625" cy="580569"/>
      </dsp:txXfrm>
    </dsp:sp>
    <dsp:sp modelId="{5370682A-0CEB-4E90-90C0-63F8C0F2413D}">
      <dsp:nvSpPr>
        <dsp:cNvPr id="0" name=""/>
        <dsp:cNvSpPr/>
      </dsp:nvSpPr>
      <dsp:spPr>
        <a:xfrm>
          <a:off x="0" y="4223588"/>
          <a:ext cx="2715768" cy="804229"/>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60960" rIns="121920" bIns="60960" numCol="1" spcCol="1270" anchor="ctr" anchorCtr="0">
          <a:noAutofit/>
        </a:bodyPr>
        <a:lstStyle/>
        <a:p>
          <a:pPr lvl="0" algn="ctr" defTabSz="1422400">
            <a:lnSpc>
              <a:spcPct val="90000"/>
            </a:lnSpc>
            <a:spcBef>
              <a:spcPct val="0"/>
            </a:spcBef>
            <a:spcAft>
              <a:spcPct val="35000"/>
            </a:spcAft>
          </a:pPr>
          <a:r>
            <a:rPr lang="en-US" sz="3200" kern="1200" dirty="0" smtClean="0"/>
            <a:t>Feasible</a:t>
          </a:r>
          <a:endParaRPr lang="en-US" sz="3200" kern="1200" dirty="0"/>
        </a:p>
      </dsp:txBody>
      <dsp:txXfrm>
        <a:off x="39259" y="4262847"/>
        <a:ext cx="2637250" cy="725711"/>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1753DB1-486F-4D92-9265-C41D4215AF27}">
      <dsp:nvSpPr>
        <dsp:cNvPr id="0" name=""/>
        <dsp:cNvSpPr/>
      </dsp:nvSpPr>
      <dsp:spPr>
        <a:xfrm>
          <a:off x="2796" y="16090"/>
          <a:ext cx="3682532" cy="748800"/>
        </a:xfrm>
        <a:prstGeom prst="rect">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4912" tIns="105664" rIns="184912" bIns="105664" numCol="1" spcCol="1270" anchor="ctr" anchorCtr="0">
          <a:noAutofit/>
        </a:bodyPr>
        <a:lstStyle/>
        <a:p>
          <a:pPr lvl="0" algn="ctr" defTabSz="1155700">
            <a:lnSpc>
              <a:spcPct val="90000"/>
            </a:lnSpc>
            <a:spcBef>
              <a:spcPct val="0"/>
            </a:spcBef>
            <a:spcAft>
              <a:spcPct val="35000"/>
            </a:spcAft>
          </a:pPr>
          <a:r>
            <a:rPr lang="en-US" sz="2600" b="1" kern="1200" dirty="0" smtClean="0"/>
            <a:t>Who Provides the Data?</a:t>
          </a:r>
          <a:endParaRPr lang="en-US" sz="2600" b="1" kern="1200" dirty="0"/>
        </a:p>
      </dsp:txBody>
      <dsp:txXfrm>
        <a:off x="2796" y="16090"/>
        <a:ext cx="3682532" cy="748800"/>
      </dsp:txXfrm>
    </dsp:sp>
    <dsp:sp modelId="{E8E4CA87-3DB8-4F67-BCF7-1A4916B7B368}">
      <dsp:nvSpPr>
        <dsp:cNvPr id="0" name=""/>
        <dsp:cNvSpPr/>
      </dsp:nvSpPr>
      <dsp:spPr>
        <a:xfrm>
          <a:off x="2796" y="764890"/>
          <a:ext cx="3682532" cy="3283019"/>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38684" tIns="138684" rIns="184912" bIns="208026" numCol="1" spcCol="1270" anchor="t" anchorCtr="0">
          <a:noAutofit/>
        </a:bodyPr>
        <a:lstStyle/>
        <a:p>
          <a:pPr marL="228600" lvl="1" indent="-228600" algn="l" defTabSz="1155700">
            <a:lnSpc>
              <a:spcPct val="90000"/>
            </a:lnSpc>
            <a:spcBef>
              <a:spcPct val="0"/>
            </a:spcBef>
            <a:spcAft>
              <a:spcPct val="15000"/>
            </a:spcAft>
            <a:buChar char="••"/>
          </a:pPr>
          <a:r>
            <a:rPr lang="en-US" sz="2600" kern="1200" dirty="0" smtClean="0"/>
            <a:t>Federal Agency</a:t>
          </a:r>
          <a:endParaRPr lang="en-US" sz="2600" kern="1200" dirty="0"/>
        </a:p>
        <a:p>
          <a:pPr marL="228600" lvl="1" indent="-228600" algn="l" defTabSz="1155700">
            <a:lnSpc>
              <a:spcPct val="90000"/>
            </a:lnSpc>
            <a:spcBef>
              <a:spcPct val="0"/>
            </a:spcBef>
            <a:spcAft>
              <a:spcPct val="15000"/>
            </a:spcAft>
            <a:buChar char="••"/>
          </a:pPr>
          <a:r>
            <a:rPr lang="en-US" sz="2600" kern="1200" dirty="0" smtClean="0"/>
            <a:t>State/Local Agency</a:t>
          </a:r>
          <a:endParaRPr lang="en-US" sz="2600" kern="1200" dirty="0"/>
        </a:p>
        <a:p>
          <a:pPr marL="228600" lvl="1" indent="-228600" algn="l" defTabSz="1155700">
            <a:lnSpc>
              <a:spcPct val="90000"/>
            </a:lnSpc>
            <a:spcBef>
              <a:spcPct val="0"/>
            </a:spcBef>
            <a:spcAft>
              <a:spcPct val="15000"/>
            </a:spcAft>
            <a:buChar char="••"/>
          </a:pPr>
          <a:r>
            <a:rPr lang="en-US" sz="2600" kern="1200" dirty="0" smtClean="0"/>
            <a:t>Third Party</a:t>
          </a:r>
          <a:endParaRPr lang="en-US" sz="2600" kern="1200" dirty="0"/>
        </a:p>
        <a:p>
          <a:pPr marL="228600" lvl="1" indent="-228600" algn="l" defTabSz="1155700">
            <a:lnSpc>
              <a:spcPct val="90000"/>
            </a:lnSpc>
            <a:spcBef>
              <a:spcPct val="0"/>
            </a:spcBef>
            <a:spcAft>
              <a:spcPct val="15000"/>
            </a:spcAft>
            <a:buChar char="••"/>
          </a:pPr>
          <a:endParaRPr lang="en-US" sz="2600" kern="1200" dirty="0"/>
        </a:p>
        <a:p>
          <a:pPr marL="457200" lvl="2" indent="-228600" algn="l" defTabSz="1155700">
            <a:lnSpc>
              <a:spcPct val="90000"/>
            </a:lnSpc>
            <a:spcBef>
              <a:spcPct val="0"/>
            </a:spcBef>
            <a:spcAft>
              <a:spcPct val="15000"/>
            </a:spcAft>
            <a:buChar char="••"/>
          </a:pPr>
          <a:r>
            <a:rPr lang="en-US" sz="2600" kern="1200" dirty="0" smtClean="0"/>
            <a:t>Collection</a:t>
          </a:r>
          <a:endParaRPr lang="en-US" sz="2600" kern="1200" dirty="0"/>
        </a:p>
        <a:p>
          <a:pPr marL="457200" lvl="2" indent="-228600" algn="l" defTabSz="1155700">
            <a:lnSpc>
              <a:spcPct val="90000"/>
            </a:lnSpc>
            <a:spcBef>
              <a:spcPct val="0"/>
            </a:spcBef>
            <a:spcAft>
              <a:spcPct val="15000"/>
            </a:spcAft>
            <a:buChar char="••"/>
          </a:pPr>
          <a:r>
            <a:rPr lang="en-US" sz="2600" kern="1200" dirty="0" smtClean="0"/>
            <a:t>Storage</a:t>
          </a:r>
          <a:endParaRPr lang="en-US" sz="2600" kern="1200" dirty="0"/>
        </a:p>
        <a:p>
          <a:pPr marL="457200" lvl="2" indent="-228600" algn="l" defTabSz="1155700">
            <a:lnSpc>
              <a:spcPct val="90000"/>
            </a:lnSpc>
            <a:spcBef>
              <a:spcPct val="0"/>
            </a:spcBef>
            <a:spcAft>
              <a:spcPct val="15000"/>
            </a:spcAft>
            <a:buChar char="••"/>
          </a:pPr>
          <a:r>
            <a:rPr lang="en-US" sz="2600" kern="1200" dirty="0" smtClean="0"/>
            <a:t>Access </a:t>
          </a:r>
          <a:endParaRPr lang="en-US" sz="2600" kern="1200" dirty="0"/>
        </a:p>
      </dsp:txBody>
      <dsp:txXfrm>
        <a:off x="2796" y="764890"/>
        <a:ext cx="3682532" cy="3283019"/>
      </dsp:txXfrm>
    </dsp:sp>
    <dsp:sp modelId="{1539042E-B07C-4B7F-8467-C1762DEF8A58}">
      <dsp:nvSpPr>
        <dsp:cNvPr id="0" name=""/>
        <dsp:cNvSpPr/>
      </dsp:nvSpPr>
      <dsp:spPr>
        <a:xfrm>
          <a:off x="4523233" y="16090"/>
          <a:ext cx="3626622" cy="748800"/>
        </a:xfrm>
        <a:prstGeom prst="rect">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4912" tIns="105664" rIns="184912" bIns="105664" numCol="1" spcCol="1270" anchor="ctr" anchorCtr="0">
          <a:noAutofit/>
        </a:bodyPr>
        <a:lstStyle/>
        <a:p>
          <a:pPr lvl="0" algn="ctr" defTabSz="1155700">
            <a:lnSpc>
              <a:spcPct val="90000"/>
            </a:lnSpc>
            <a:spcBef>
              <a:spcPct val="0"/>
            </a:spcBef>
            <a:spcAft>
              <a:spcPct val="35000"/>
            </a:spcAft>
          </a:pPr>
          <a:r>
            <a:rPr lang="en-US" sz="2600" b="1" kern="1200" dirty="0" smtClean="0"/>
            <a:t>Data Quality</a:t>
          </a:r>
          <a:endParaRPr lang="en-US" sz="2600" b="1" kern="1200" dirty="0"/>
        </a:p>
      </dsp:txBody>
      <dsp:txXfrm>
        <a:off x="4523233" y="16090"/>
        <a:ext cx="3626622" cy="748800"/>
      </dsp:txXfrm>
    </dsp:sp>
    <dsp:sp modelId="{35A91B4F-6799-409C-9EEC-1E498D1F5D25}">
      <dsp:nvSpPr>
        <dsp:cNvPr id="0" name=""/>
        <dsp:cNvSpPr/>
      </dsp:nvSpPr>
      <dsp:spPr>
        <a:xfrm>
          <a:off x="4522485" y="764890"/>
          <a:ext cx="3628117" cy="3283019"/>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38684" tIns="138684" rIns="184912" bIns="208026" numCol="1" spcCol="1270" anchor="t" anchorCtr="0">
          <a:noAutofit/>
        </a:bodyPr>
        <a:lstStyle/>
        <a:p>
          <a:pPr marL="228600" lvl="1" indent="-228600" algn="l" defTabSz="1155700">
            <a:lnSpc>
              <a:spcPct val="90000"/>
            </a:lnSpc>
            <a:spcBef>
              <a:spcPct val="0"/>
            </a:spcBef>
            <a:spcAft>
              <a:spcPct val="15000"/>
            </a:spcAft>
            <a:buChar char="••"/>
          </a:pPr>
          <a:r>
            <a:rPr lang="en-US" sz="2600" kern="1200" dirty="0" smtClean="0"/>
            <a:t>Timeliness</a:t>
          </a:r>
          <a:endParaRPr lang="en-US" sz="2600" kern="1200" dirty="0"/>
        </a:p>
        <a:p>
          <a:pPr marL="228600" lvl="1" indent="-228600" algn="l" defTabSz="1155700">
            <a:lnSpc>
              <a:spcPct val="90000"/>
            </a:lnSpc>
            <a:spcBef>
              <a:spcPct val="0"/>
            </a:spcBef>
            <a:spcAft>
              <a:spcPct val="15000"/>
            </a:spcAft>
            <a:buChar char="••"/>
          </a:pPr>
          <a:r>
            <a:rPr lang="en-US" sz="2600" kern="1200" dirty="0" smtClean="0"/>
            <a:t>Consistency</a:t>
          </a:r>
          <a:endParaRPr lang="en-US" sz="2600" kern="1200" dirty="0"/>
        </a:p>
        <a:p>
          <a:pPr marL="228600" lvl="1" indent="-228600" algn="l" defTabSz="1155700">
            <a:lnSpc>
              <a:spcPct val="90000"/>
            </a:lnSpc>
            <a:spcBef>
              <a:spcPct val="0"/>
            </a:spcBef>
            <a:spcAft>
              <a:spcPct val="15000"/>
            </a:spcAft>
            <a:buChar char="••"/>
          </a:pPr>
          <a:r>
            <a:rPr lang="en-US" sz="2600" kern="1200" dirty="0" smtClean="0"/>
            <a:t>Completeness</a:t>
          </a:r>
          <a:endParaRPr lang="en-US" sz="2600" kern="1200" dirty="0"/>
        </a:p>
        <a:p>
          <a:pPr marL="228600" lvl="1" indent="-228600" algn="l" defTabSz="1155700">
            <a:lnSpc>
              <a:spcPct val="90000"/>
            </a:lnSpc>
            <a:spcBef>
              <a:spcPct val="0"/>
            </a:spcBef>
            <a:spcAft>
              <a:spcPct val="15000"/>
            </a:spcAft>
            <a:buChar char="••"/>
          </a:pPr>
          <a:r>
            <a:rPr lang="en-US" sz="2600" kern="1200" dirty="0" smtClean="0"/>
            <a:t>Accuracy</a:t>
          </a:r>
          <a:endParaRPr lang="en-US" sz="2600" kern="1200" dirty="0"/>
        </a:p>
        <a:p>
          <a:pPr marL="228600" lvl="1" indent="-228600" algn="l" defTabSz="1155700">
            <a:lnSpc>
              <a:spcPct val="90000"/>
            </a:lnSpc>
            <a:spcBef>
              <a:spcPct val="0"/>
            </a:spcBef>
            <a:spcAft>
              <a:spcPct val="15000"/>
            </a:spcAft>
            <a:buChar char="••"/>
          </a:pPr>
          <a:r>
            <a:rPr lang="en-US" sz="2600" kern="1200" dirty="0" smtClean="0"/>
            <a:t>Accessibility</a:t>
          </a:r>
          <a:endParaRPr lang="en-US" sz="2600" kern="1200" dirty="0"/>
        </a:p>
        <a:p>
          <a:pPr marL="228600" lvl="1" indent="-228600" algn="l" defTabSz="1155700">
            <a:lnSpc>
              <a:spcPct val="90000"/>
            </a:lnSpc>
            <a:spcBef>
              <a:spcPct val="0"/>
            </a:spcBef>
            <a:spcAft>
              <a:spcPct val="15000"/>
            </a:spcAft>
            <a:buChar char="••"/>
          </a:pPr>
          <a:r>
            <a:rPr lang="en-US" sz="2600" kern="1200" dirty="0" smtClean="0"/>
            <a:t>Data Integration</a:t>
          </a:r>
          <a:endParaRPr lang="en-US" sz="2600" kern="1200" dirty="0"/>
        </a:p>
      </dsp:txBody>
      <dsp:txXfrm>
        <a:off x="4522485" y="764890"/>
        <a:ext cx="3628117" cy="3283019"/>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1D0A138-82F4-4C91-AF26-354719291613}">
      <dsp:nvSpPr>
        <dsp:cNvPr id="0" name=""/>
        <dsp:cNvSpPr/>
      </dsp:nvSpPr>
      <dsp:spPr>
        <a:xfrm>
          <a:off x="0" y="38734"/>
          <a:ext cx="8762999" cy="81549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9540" tIns="129540" rIns="129540" bIns="129540" numCol="1" spcCol="1270" anchor="ctr" anchorCtr="0">
          <a:noAutofit/>
        </a:bodyPr>
        <a:lstStyle/>
        <a:p>
          <a:pPr lvl="0" algn="l" defTabSz="1511300">
            <a:lnSpc>
              <a:spcPct val="90000"/>
            </a:lnSpc>
            <a:spcBef>
              <a:spcPct val="0"/>
            </a:spcBef>
            <a:spcAft>
              <a:spcPct val="35000"/>
            </a:spcAft>
          </a:pPr>
          <a:r>
            <a:rPr lang="en-US" sz="3400" kern="1200" dirty="0" smtClean="0"/>
            <a:t>Measuring the Movement of People</a:t>
          </a:r>
          <a:endParaRPr lang="en-US" sz="3400" kern="1200" dirty="0"/>
        </a:p>
      </dsp:txBody>
      <dsp:txXfrm>
        <a:off x="39809" y="78543"/>
        <a:ext cx="8683381" cy="735872"/>
      </dsp:txXfrm>
    </dsp:sp>
    <dsp:sp modelId="{31D42DDE-E671-499E-9E8B-FD76E52330A0}">
      <dsp:nvSpPr>
        <dsp:cNvPr id="0" name=""/>
        <dsp:cNvSpPr/>
      </dsp:nvSpPr>
      <dsp:spPr>
        <a:xfrm>
          <a:off x="0" y="952144"/>
          <a:ext cx="8762999" cy="81549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9540" tIns="129540" rIns="129540" bIns="129540" numCol="1" spcCol="1270" anchor="ctr" anchorCtr="0">
          <a:noAutofit/>
        </a:bodyPr>
        <a:lstStyle/>
        <a:p>
          <a:pPr lvl="0" algn="l" defTabSz="1511300">
            <a:lnSpc>
              <a:spcPct val="90000"/>
            </a:lnSpc>
            <a:spcBef>
              <a:spcPct val="0"/>
            </a:spcBef>
            <a:spcAft>
              <a:spcPct val="35000"/>
            </a:spcAft>
          </a:pPr>
          <a:r>
            <a:rPr lang="en-US" sz="3400" kern="1200" dirty="0" smtClean="0"/>
            <a:t>Incorporating Distance in a Measure</a:t>
          </a:r>
          <a:endParaRPr lang="en-US" sz="3400" kern="1200" dirty="0"/>
        </a:p>
      </dsp:txBody>
      <dsp:txXfrm>
        <a:off x="39809" y="991953"/>
        <a:ext cx="8683381" cy="735872"/>
      </dsp:txXfrm>
    </dsp:sp>
    <dsp:sp modelId="{DAB5EEB8-9A02-495F-A322-06E890BC00D4}">
      <dsp:nvSpPr>
        <dsp:cNvPr id="0" name=""/>
        <dsp:cNvSpPr/>
      </dsp:nvSpPr>
      <dsp:spPr>
        <a:xfrm>
          <a:off x="0" y="1865555"/>
          <a:ext cx="8762999" cy="81549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9540" tIns="129540" rIns="129540" bIns="129540" numCol="1" spcCol="1270" anchor="ctr" anchorCtr="0">
          <a:noAutofit/>
        </a:bodyPr>
        <a:lstStyle/>
        <a:p>
          <a:pPr lvl="0" algn="l" defTabSz="1511300">
            <a:lnSpc>
              <a:spcPct val="90000"/>
            </a:lnSpc>
            <a:spcBef>
              <a:spcPct val="0"/>
            </a:spcBef>
            <a:spcAft>
              <a:spcPct val="35000"/>
            </a:spcAft>
          </a:pPr>
          <a:r>
            <a:rPr lang="en-US" sz="3400" kern="1200" dirty="0" smtClean="0"/>
            <a:t>Measuring Movement by Transportation Modes</a:t>
          </a:r>
          <a:endParaRPr lang="en-US" sz="3400" kern="1200" dirty="0"/>
        </a:p>
      </dsp:txBody>
      <dsp:txXfrm>
        <a:off x="39809" y="1905364"/>
        <a:ext cx="8683381" cy="735872"/>
      </dsp:txXfrm>
    </dsp:sp>
    <dsp:sp modelId="{C27BAECC-4E00-4A35-A7ED-2B54BB31E5D7}">
      <dsp:nvSpPr>
        <dsp:cNvPr id="0" name=""/>
        <dsp:cNvSpPr/>
      </dsp:nvSpPr>
      <dsp:spPr>
        <a:xfrm>
          <a:off x="0" y="2778965"/>
          <a:ext cx="8762999" cy="81549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9540" tIns="129540" rIns="129540" bIns="129540" numCol="1" spcCol="1270" anchor="ctr" anchorCtr="0">
          <a:noAutofit/>
        </a:bodyPr>
        <a:lstStyle/>
        <a:p>
          <a:pPr lvl="0" algn="l" defTabSz="1511300">
            <a:lnSpc>
              <a:spcPct val="90000"/>
            </a:lnSpc>
            <a:spcBef>
              <a:spcPct val="0"/>
            </a:spcBef>
            <a:spcAft>
              <a:spcPct val="35000"/>
            </a:spcAft>
          </a:pPr>
          <a:r>
            <a:rPr lang="en-US" sz="3400" kern="1200" dirty="0" smtClean="0"/>
            <a:t>Providing for a Scalable Measure</a:t>
          </a:r>
          <a:endParaRPr lang="en-US" sz="3400" kern="1200" dirty="0"/>
        </a:p>
      </dsp:txBody>
      <dsp:txXfrm>
        <a:off x="39809" y="2818774"/>
        <a:ext cx="8683381" cy="735872"/>
      </dsp:txXfrm>
    </dsp:sp>
    <dsp:sp modelId="{3A98C0D0-685C-4D16-BCBC-2A7B67C43115}">
      <dsp:nvSpPr>
        <dsp:cNvPr id="0" name=""/>
        <dsp:cNvSpPr/>
      </dsp:nvSpPr>
      <dsp:spPr>
        <a:xfrm>
          <a:off x="0" y="3692375"/>
          <a:ext cx="8762999" cy="81549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9540" tIns="129540" rIns="129540" bIns="129540" numCol="1" spcCol="1270" anchor="ctr" anchorCtr="0">
          <a:noAutofit/>
        </a:bodyPr>
        <a:lstStyle/>
        <a:p>
          <a:pPr lvl="0" algn="l" defTabSz="1511300">
            <a:lnSpc>
              <a:spcPct val="90000"/>
            </a:lnSpc>
            <a:spcBef>
              <a:spcPct val="0"/>
            </a:spcBef>
            <a:spcAft>
              <a:spcPct val="35000"/>
            </a:spcAft>
          </a:pPr>
          <a:r>
            <a:rPr lang="en-US" sz="3400" kern="1200" dirty="0" smtClean="0"/>
            <a:t>One Size Does Not Fit All</a:t>
          </a:r>
          <a:endParaRPr lang="en-US" sz="3400" kern="1200" dirty="0"/>
        </a:p>
      </dsp:txBody>
      <dsp:txXfrm>
        <a:off x="39809" y="3732184"/>
        <a:ext cx="8683381" cy="735872"/>
      </dsp:txXfrm>
    </dsp:sp>
  </dsp:spTree>
</dsp:drawing>
</file>

<file path=ppt/diagrams/layout1.xml><?xml version="1.0" encoding="utf-8"?>
<dgm:layoutDef xmlns:dgm="http://schemas.openxmlformats.org/drawingml/2006/diagram" xmlns:a="http://schemas.openxmlformats.org/drawingml/2006/main" uniqueId="urn:microsoft.com/office/officeart/2005/8/layout/vList3">
  <dgm:title val=""/>
  <dgm:desc val=""/>
  <dgm:catLst>
    <dgm:cat type="list" pri="14000"/>
    <dgm:cat type="convert" pri="3000"/>
    <dgm:cat type="picture" pri="27000"/>
    <dgm:cat type="pictureconvert" pri="27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alg type="lin">
      <dgm:param type="linDir" val="fromT"/>
      <dgm:param type="vertAlign" val="mid"/>
      <dgm:param type="horzAlign" val="ctr"/>
    </dgm:alg>
    <dgm:shape xmlns:r="http://schemas.openxmlformats.org/officeDocument/2006/relationships" r:blip="">
      <dgm:adjLst/>
    </dgm:shape>
    <dgm:presOf/>
    <dgm:constrLst>
      <dgm:constr type="w" for="ch" forName="composite" refType="w"/>
      <dgm:constr type="h" for="ch" forName="composite" refType="h"/>
      <dgm:constr type="h" for="ch" forName="spacing" refType="h" refFor="ch" refForName="composite" fact="0.25"/>
      <dgm:constr type="h" for="ch" forName="spacing" refType="w" op="lte" fact="0.1"/>
      <dgm:constr type="primFontSz" for="des" ptType="node"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w" for="ch" forName="imgShp" refType="w" fact="0.335"/>
              <dgm:constr type="h" for="ch" forName="imgShp" refType="w" refFor="ch" refForName="imgShp" op="equ"/>
              <dgm:constr type="h" for="ch" forName="imgShp" refType="h" op="lte"/>
              <dgm:constr type="ctrY" for="ch" forName="imgShp" refType="h" fact="0.5"/>
              <dgm:constr type="l" for="ch" forName="imgShp"/>
              <dgm:constr type="w" for="ch" forName="txShp" refType="w" op="equ" fact="0.665"/>
              <dgm:constr type="h" for="ch" forName="txShp" refType="h" refFor="ch" refForName="imgShp" op="equ"/>
              <dgm:constr type="ctrY" for="ch" forName="txShp" refType="h" fact="0.5"/>
              <dgm:constr type="l" for="ch" forName="txShp" refType="w" refFor="ch" refForName="imgShp" fact="0.5"/>
              <dgm:constr type="lMarg" for="ch" forName="txShp" refType="w" refFor="ch" refForName="imgShp" fact="1.25"/>
            </dgm:constrLst>
          </dgm:if>
          <dgm:else name="Name3">
            <dgm:constrLst>
              <dgm:constr type="w" for="ch" forName="imgShp" refType="w" fact="0.335"/>
              <dgm:constr type="h" for="ch" forName="imgShp" refType="w" refFor="ch" refForName="imgShp" op="equ"/>
              <dgm:constr type="h" for="ch" forName="imgShp" refType="h" op="lte"/>
              <dgm:constr type="ctrY" for="ch" forName="imgShp" refType="h" fact="0.5"/>
              <dgm:constr type="r" for="ch" forName="imgShp" refType="w"/>
              <dgm:constr type="w" for="ch" forName="txShp" refType="w" op="equ" fact="0.665"/>
              <dgm:constr type="h" for="ch" forName="txShp" refType="h" refFor="ch" refForName="imgShp" op="equ"/>
              <dgm:constr type="ctrY" for="ch" forName="txShp" refType="h" fact="0.5"/>
              <dgm:constr type="r" for="ch" forName="txShp" refType="ctrX" refFor="ch" refForName="imgShp"/>
              <dgm:constr type="rMarg" for="ch" forName="txShp" refType="w" refFor="ch" refForName="imgShp" fact="1.25"/>
            </dgm:constrLst>
          </dgm:else>
        </dgm:choose>
        <dgm:ruleLst/>
        <dgm:layoutNode name="imgShp" styleLbl="fgImgPlace1">
          <dgm:alg type="sp"/>
          <dgm:shape xmlns:r="http://schemas.openxmlformats.org/officeDocument/2006/relationships" type="ellipse" r:blip="" blipPhldr="1">
            <dgm:adjLst/>
          </dgm:shape>
          <dgm:presOf/>
          <dgm:constrLst/>
          <dgm:ruleLst/>
        </dgm:layoutNode>
        <dgm:layoutNode name="txShp">
          <dgm:varLst>
            <dgm:bulletEnabled val="1"/>
          </dgm:varLst>
          <dgm:alg type="tx"/>
          <dgm:choose name="Name4">
            <dgm:if name="Name5" func="var" arg="dir" op="equ" val="norm">
              <dgm:shape xmlns:r="http://schemas.openxmlformats.org/officeDocument/2006/relationships" rot="180" type="homePlate" r:blip="" zOrderOff="-1">
                <dgm:adjLst/>
              </dgm:shape>
            </dgm:if>
            <dgm:else name="Name6">
              <dgm:shape xmlns:r="http://schemas.openxmlformats.org/officeDocument/2006/relationships" type="homePlate" r:blip="" zOrderOff="-1">
                <dgm:adjLst/>
              </dgm:shape>
            </dgm:else>
          </dgm:choose>
          <dgm:presOf axis="desOrSelf" ptType="node"/>
          <dgm:constrLst>
            <dgm:constr type="tMarg" refType="primFontSz" fact="0.3"/>
            <dgm:constr type="bMarg" refType="primFontSz" fact="0.3"/>
          </dgm:constrLst>
          <dgm:ruleLst>
            <dgm:rule type="primFontSz" val="5" fact="NaN" max="NaN"/>
          </dgm:ruleLst>
        </dgm:layoutNode>
      </dgm:layoutNode>
      <dgm:forEach name="Name7" axis="followSib" ptType="sibTrans" cnt="1">
        <dgm:layoutNode name="spacing">
          <dgm:alg type="sp"/>
          <dgm:shape xmlns:r="http://schemas.openxmlformats.org/officeDocument/2006/relationships" r:blip="">
            <dgm:adjLst/>
          </dgm:shape>
          <dgm:presOf axis="sel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5138"/>
          </a:xfrm>
          <a:prstGeom prst="rect">
            <a:avLst/>
          </a:prstGeom>
        </p:spPr>
        <p:txBody>
          <a:bodyPr vert="horz" lIns="91440" tIns="45720" rIns="91440" bIns="45720" rtlCol="0"/>
          <a:lstStyle>
            <a:lvl1pPr algn="r">
              <a:defRPr sz="1200"/>
            </a:lvl1pPr>
          </a:lstStyle>
          <a:p>
            <a:fld id="{FF558860-4F3A-4F8F-878F-FF387A679A1B}" type="datetimeFigureOut">
              <a:rPr lang="en-US" smtClean="0"/>
              <a:t>10/25/2012</a:t>
            </a:fld>
            <a:endParaRPr lang="en-US"/>
          </a:p>
        </p:txBody>
      </p:sp>
      <p:sp>
        <p:nvSpPr>
          <p:cNvPr id="4" name="Footer Placeholder 3"/>
          <p:cNvSpPr>
            <a:spLocks noGrp="1"/>
          </p:cNvSpPr>
          <p:nvPr>
            <p:ph type="ftr" sz="quarter" idx="2"/>
          </p:nvPr>
        </p:nvSpPr>
        <p:spPr>
          <a:xfrm>
            <a:off x="0" y="8829675"/>
            <a:ext cx="3038475" cy="465138"/>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5138"/>
          </a:xfrm>
          <a:prstGeom prst="rect">
            <a:avLst/>
          </a:prstGeom>
        </p:spPr>
        <p:txBody>
          <a:bodyPr vert="horz" lIns="91440" tIns="45720" rIns="91440" bIns="45720" rtlCol="0" anchor="b"/>
          <a:lstStyle>
            <a:lvl1pPr algn="r">
              <a:defRPr sz="1200"/>
            </a:lvl1pPr>
          </a:lstStyle>
          <a:p>
            <a:fld id="{C7F3082E-972C-43B4-92E9-5BB33F6E618D}" type="slidenum">
              <a:rPr lang="en-US" smtClean="0"/>
              <a:t>‹#›</a:t>
            </a:fld>
            <a:endParaRPr lang="en-US"/>
          </a:p>
        </p:txBody>
      </p:sp>
    </p:spTree>
    <p:extLst>
      <p:ext uri="{BB962C8B-B14F-4D97-AF65-F5344CB8AC3E}">
        <p14:creationId xmlns:p14="http://schemas.microsoft.com/office/powerpoint/2010/main" val="155184400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3177" tIns="46589" rIns="93177" bIns="46589" rtlCol="0"/>
          <a:lstStyle>
            <a:lvl1pPr algn="l" fontAlgn="auto">
              <a:spcBef>
                <a:spcPts val="0"/>
              </a:spcBef>
              <a:spcAft>
                <a:spcPts val="0"/>
              </a:spcAft>
              <a:defRPr sz="1200">
                <a:latin typeface="+mn-lt"/>
              </a:defRPr>
            </a:lvl1pPr>
          </a:lstStyle>
          <a:p>
            <a:pPr>
              <a:defRPr/>
            </a:pPr>
            <a:endParaRPr lang="en-US" dirty="0"/>
          </a:p>
        </p:txBody>
      </p:sp>
      <p:sp>
        <p:nvSpPr>
          <p:cNvPr id="3" name="Date Placeholder 2"/>
          <p:cNvSpPr>
            <a:spLocks noGrp="1"/>
          </p:cNvSpPr>
          <p:nvPr>
            <p:ph type="dt" idx="1"/>
          </p:nvPr>
        </p:nvSpPr>
        <p:spPr>
          <a:xfrm>
            <a:off x="3970338" y="0"/>
            <a:ext cx="3038475" cy="465138"/>
          </a:xfrm>
          <a:prstGeom prst="rect">
            <a:avLst/>
          </a:prstGeom>
        </p:spPr>
        <p:txBody>
          <a:bodyPr vert="horz" lIns="93177" tIns="46589" rIns="93177" bIns="46589" rtlCol="0"/>
          <a:lstStyle>
            <a:lvl1pPr algn="r" fontAlgn="auto">
              <a:spcBef>
                <a:spcPts val="0"/>
              </a:spcBef>
              <a:spcAft>
                <a:spcPts val="0"/>
              </a:spcAft>
              <a:defRPr sz="1200">
                <a:latin typeface="+mn-lt"/>
              </a:defRPr>
            </a:lvl1pPr>
          </a:lstStyle>
          <a:p>
            <a:pPr>
              <a:defRPr/>
            </a:pPr>
            <a:fld id="{22AABB17-8F31-49BB-AEF9-9833D529C736}" type="datetimeFigureOut">
              <a:rPr lang="en-US"/>
              <a:pPr>
                <a:defRPr/>
              </a:pPr>
              <a:t>10/25/2012</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pPr lvl="0"/>
            <a:endParaRPr lang="en-US" noProof="0" dirty="0"/>
          </a:p>
        </p:txBody>
      </p:sp>
      <p:sp>
        <p:nvSpPr>
          <p:cNvPr id="5" name="Notes Placeholder 4"/>
          <p:cNvSpPr>
            <a:spLocks noGrp="1"/>
          </p:cNvSpPr>
          <p:nvPr>
            <p:ph type="body" sz="quarter" idx="3"/>
          </p:nvPr>
        </p:nvSpPr>
        <p:spPr>
          <a:xfrm>
            <a:off x="701675" y="4416425"/>
            <a:ext cx="5607050" cy="4183063"/>
          </a:xfrm>
          <a:prstGeom prst="rect">
            <a:avLst/>
          </a:prstGeom>
        </p:spPr>
        <p:txBody>
          <a:bodyPr vert="horz" lIns="93177" tIns="46589" rIns="93177" bIns="46589"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829675"/>
            <a:ext cx="3038475" cy="465138"/>
          </a:xfrm>
          <a:prstGeom prst="rect">
            <a:avLst/>
          </a:prstGeom>
        </p:spPr>
        <p:txBody>
          <a:bodyPr vert="horz" lIns="93177" tIns="46589" rIns="93177" bIns="46589" rtlCol="0" anchor="b"/>
          <a:lstStyle>
            <a:lvl1pPr algn="l" fontAlgn="auto">
              <a:spcBef>
                <a:spcPts val="0"/>
              </a:spcBef>
              <a:spcAft>
                <a:spcPts val="0"/>
              </a:spcAft>
              <a:defRPr sz="1200">
                <a:latin typeface="+mn-lt"/>
              </a:defRPr>
            </a:lvl1pPr>
          </a:lstStyle>
          <a:p>
            <a:pPr>
              <a:defRPr/>
            </a:pPr>
            <a:endParaRPr lang="en-US" dirty="0"/>
          </a:p>
        </p:txBody>
      </p:sp>
      <p:sp>
        <p:nvSpPr>
          <p:cNvPr id="7" name="Slide Number Placeholder 6"/>
          <p:cNvSpPr>
            <a:spLocks noGrp="1"/>
          </p:cNvSpPr>
          <p:nvPr>
            <p:ph type="sldNum" sz="quarter" idx="5"/>
          </p:nvPr>
        </p:nvSpPr>
        <p:spPr>
          <a:xfrm>
            <a:off x="3970338" y="8829675"/>
            <a:ext cx="3038475" cy="465138"/>
          </a:xfrm>
          <a:prstGeom prst="rect">
            <a:avLst/>
          </a:prstGeom>
        </p:spPr>
        <p:txBody>
          <a:bodyPr vert="horz" lIns="93177" tIns="46589" rIns="93177" bIns="46589" rtlCol="0" anchor="b"/>
          <a:lstStyle>
            <a:lvl1pPr algn="r" fontAlgn="auto">
              <a:spcBef>
                <a:spcPts val="0"/>
              </a:spcBef>
              <a:spcAft>
                <a:spcPts val="0"/>
              </a:spcAft>
              <a:defRPr sz="1200">
                <a:latin typeface="+mn-lt"/>
              </a:defRPr>
            </a:lvl1pPr>
          </a:lstStyle>
          <a:p>
            <a:pPr>
              <a:defRPr/>
            </a:pPr>
            <a:fld id="{CCEF883F-9316-439A-B6C7-DA6E951303F3}" type="slidenum">
              <a:rPr lang="en-US"/>
              <a:pPr>
                <a:defRPr/>
              </a:pPr>
              <a:t>‹#›</a:t>
            </a:fld>
            <a:endParaRPr lang="en-US" dirty="0"/>
          </a:p>
        </p:txBody>
      </p:sp>
    </p:spTree>
    <p:extLst>
      <p:ext uri="{BB962C8B-B14F-4D97-AF65-F5344CB8AC3E}">
        <p14:creationId xmlns:p14="http://schemas.microsoft.com/office/powerpoint/2010/main" val="240483343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CCEF883F-9316-439A-B6C7-DA6E951303F3}" type="slidenum">
              <a:rPr lang="en-US" smtClean="0"/>
              <a:pPr>
                <a:defRPr/>
              </a:pPr>
              <a:t>1</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Tx/>
              <a:buChar char="-"/>
            </a:pPr>
            <a:r>
              <a:rPr lang="en-US" dirty="0" smtClean="0"/>
              <a:t>We have been engaged with stakeholders through a variety of means to listen to </a:t>
            </a:r>
            <a:r>
              <a:rPr lang="en-US" u="sng" dirty="0" smtClean="0"/>
              <a:t>why</a:t>
            </a:r>
            <a:r>
              <a:rPr lang="en-US" dirty="0" smtClean="0"/>
              <a:t> particular measures or aspects of measures should be considered as the approach to assess NHS Performance and Traffic Congestion.  These</a:t>
            </a:r>
            <a:r>
              <a:rPr lang="en-US" baseline="0" dirty="0" smtClean="0"/>
              <a:t> discussions have been very helpful as it has provided us a better understanding of stakeholder and partner agency needs.</a:t>
            </a:r>
            <a:endParaRPr lang="en-US" dirty="0" smtClean="0"/>
          </a:p>
          <a:p>
            <a:pPr marL="171450" indent="-171450">
              <a:buFontTx/>
              <a:buChar char="-"/>
            </a:pPr>
            <a:r>
              <a:rPr lang="en-US" dirty="0" smtClean="0"/>
              <a:t>Our objective today is to “move</a:t>
            </a:r>
            <a:r>
              <a:rPr lang="en-US" baseline="0" dirty="0" smtClean="0"/>
              <a:t> from </a:t>
            </a:r>
            <a:r>
              <a:rPr lang="en-US" u="sng" baseline="0" dirty="0" smtClean="0"/>
              <a:t>why</a:t>
            </a:r>
            <a:r>
              <a:rPr lang="en-US" baseline="0" dirty="0" smtClean="0"/>
              <a:t> to </a:t>
            </a:r>
            <a:r>
              <a:rPr lang="en-US" u="sng" baseline="0" dirty="0" smtClean="0"/>
              <a:t>how</a:t>
            </a:r>
            <a:r>
              <a:rPr lang="en-US" baseline="0" dirty="0" smtClean="0"/>
              <a:t>” so that we can better understand how these ideas can be implemented and to discuss some of the challenges that may present risks to successful implementation.</a:t>
            </a:r>
            <a:endParaRPr lang="en-US" u="sng" dirty="0"/>
          </a:p>
        </p:txBody>
      </p:sp>
      <p:sp>
        <p:nvSpPr>
          <p:cNvPr id="4" name="Slide Number Placeholder 3"/>
          <p:cNvSpPr>
            <a:spLocks noGrp="1"/>
          </p:cNvSpPr>
          <p:nvPr>
            <p:ph type="sldNum" sz="quarter" idx="10"/>
          </p:nvPr>
        </p:nvSpPr>
        <p:spPr/>
        <p:txBody>
          <a:bodyPr/>
          <a:lstStyle/>
          <a:p>
            <a:pPr>
              <a:defRPr/>
            </a:pPr>
            <a:fld id="{CCEF883F-9316-439A-B6C7-DA6E951303F3}" type="slidenum">
              <a:rPr lang="en-US" smtClean="0"/>
              <a:pPr>
                <a:defRPr/>
              </a:pPr>
              <a:t>4</a:t>
            </a:fld>
            <a:endParaRPr lang="en-US" dirty="0"/>
          </a:p>
        </p:txBody>
      </p:sp>
    </p:spTree>
    <p:extLst>
      <p:ext uri="{BB962C8B-B14F-4D97-AF65-F5344CB8AC3E}">
        <p14:creationId xmlns:p14="http://schemas.microsoft.com/office/powerpoint/2010/main" val="268744355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85000" lnSpcReduction="20000"/>
          </a:bodyPr>
          <a:lstStyle/>
          <a:p>
            <a:pPr eaLnBrk="1" hangingPunct="1">
              <a:spcBef>
                <a:spcPct val="0"/>
              </a:spcBef>
            </a:pPr>
            <a:r>
              <a:rPr lang="en-US" dirty="0" smtClean="0"/>
              <a:t>MAP-21 establishes a comprehensive</a:t>
            </a:r>
            <a:r>
              <a:rPr lang="en-US" baseline="0" dirty="0" smtClean="0"/>
              <a:t> approach to manage performance at a national level through the federal-aid highway, public transportation, and highway safety programs.  Today I am going to provide you a quick overview of the performance elements contained within the federal-aid highway requirements of MAP-21 as we will be focusing on congestion and system performance during this event.</a:t>
            </a:r>
            <a:endParaRPr lang="en-US" dirty="0" smtClean="0"/>
          </a:p>
          <a:p>
            <a:pPr eaLnBrk="1" hangingPunct="1">
              <a:spcBef>
                <a:spcPct val="0"/>
              </a:spcBef>
            </a:pPr>
            <a:endParaRPr lang="en-US" dirty="0" smtClean="0"/>
          </a:p>
          <a:p>
            <a:pPr eaLnBrk="1" hangingPunct="1">
              <a:spcBef>
                <a:spcPct val="0"/>
              </a:spcBef>
            </a:pPr>
            <a:r>
              <a:rPr lang="en-US" dirty="0" smtClean="0"/>
              <a:t>MAP-21 established 7 national</a:t>
            </a:r>
            <a:r>
              <a:rPr lang="en-US" baseline="0" dirty="0" smtClean="0"/>
              <a:t> goals in which to focus to federal-aid program:  safety, infrastructure </a:t>
            </a:r>
            <a:r>
              <a:rPr lang="en-US" baseline="0" dirty="0" err="1" smtClean="0"/>
              <a:t>cond</a:t>
            </a:r>
            <a:r>
              <a:rPr lang="en-US" baseline="0" dirty="0" smtClean="0"/>
              <a:t>, congestion reduction, system reliability, freight movement &amp; economic vitality, environmental sustainability, and reduced project delivery delays</a:t>
            </a:r>
            <a:endParaRPr lang="en-US" dirty="0" smtClean="0"/>
          </a:p>
          <a:p>
            <a:pPr eaLnBrk="1" hangingPunct="1">
              <a:spcBef>
                <a:spcPct val="0"/>
              </a:spcBef>
            </a:pPr>
            <a:endParaRPr lang="en-US" dirty="0" smtClean="0"/>
          </a:p>
          <a:p>
            <a:pPr eaLnBrk="1" hangingPunct="1">
              <a:spcBef>
                <a:spcPct val="0"/>
              </a:spcBef>
            </a:pPr>
            <a:r>
              <a:rPr lang="en-US" dirty="0" smtClean="0"/>
              <a:t>The law requires USDOT to establish, with input, performance measures through a rule within 18 months. In this rule</a:t>
            </a:r>
            <a:r>
              <a:rPr lang="en-US" baseline="0" dirty="0" smtClean="0"/>
              <a:t> m</a:t>
            </a:r>
            <a:r>
              <a:rPr lang="en-US" dirty="0" smtClean="0"/>
              <a:t>easures need to be established</a:t>
            </a:r>
            <a:r>
              <a:rPr lang="en-US" baseline="0" dirty="0" smtClean="0"/>
              <a:t> for States and MPOs to use to carry out performance elements of several programs (NHPP, HSIP, CMAQ, Freight Policy).  The rule will establish data standards necessary to ensure for consistency in the collection and reporting of the measure across the country. </a:t>
            </a:r>
          </a:p>
          <a:p>
            <a:pPr eaLnBrk="1" hangingPunct="1">
              <a:spcBef>
                <a:spcPct val="0"/>
              </a:spcBef>
            </a:pPr>
            <a:endParaRPr lang="en-US" dirty="0" smtClean="0"/>
          </a:p>
          <a:p>
            <a:pPr eaLnBrk="1" hangingPunct="1">
              <a:spcBef>
                <a:spcPct val="0"/>
              </a:spcBef>
            </a:pPr>
            <a:r>
              <a:rPr lang="en-US" dirty="0" smtClean="0"/>
              <a:t>After the measures are  established, States will have 1 year to set performance targets and MPOs</a:t>
            </a:r>
            <a:r>
              <a:rPr lang="en-US" baseline="0" dirty="0" smtClean="0"/>
              <a:t>, where applicable, will have 180 days to set targets after the State sets their targets.</a:t>
            </a:r>
          </a:p>
          <a:p>
            <a:pPr eaLnBrk="1" hangingPunct="1">
              <a:spcBef>
                <a:spcPct val="0"/>
              </a:spcBef>
            </a:pPr>
            <a:endParaRPr lang="en-US" baseline="0" dirty="0" smtClean="0"/>
          </a:p>
          <a:p>
            <a:pPr eaLnBrk="1" hangingPunct="1">
              <a:spcBef>
                <a:spcPct val="0"/>
              </a:spcBef>
            </a:pPr>
            <a:r>
              <a:rPr lang="en-US" baseline="0" dirty="0" smtClean="0"/>
              <a:t>Both the Statewide and metro trans improvement programs will need to document the anticipated effect of the program investments toward achieving the performance targets.  Planning process will need to integrate the strategies in the AMP, SHSP and CMAQ performance plans</a:t>
            </a:r>
            <a:r>
              <a:rPr lang="en-US" dirty="0" smtClean="0"/>
              <a:t>.</a:t>
            </a:r>
          </a:p>
          <a:p>
            <a:pPr eaLnBrk="1" hangingPunct="1">
              <a:spcBef>
                <a:spcPct val="0"/>
              </a:spcBef>
            </a:pPr>
            <a:endParaRPr lang="en-US" dirty="0" smtClean="0"/>
          </a:p>
          <a:p>
            <a:pPr eaLnBrk="1" hangingPunct="1">
              <a:spcBef>
                <a:spcPct val="0"/>
              </a:spcBef>
            </a:pPr>
            <a:r>
              <a:rPr lang="en-US" dirty="0" smtClean="0"/>
              <a:t>States will report to USDOT on their progress towards the achievement of targets 4 </a:t>
            </a:r>
            <a:r>
              <a:rPr lang="en-US" dirty="0" err="1" smtClean="0"/>
              <a:t>yrs</a:t>
            </a:r>
            <a:r>
              <a:rPr lang="en-US" dirty="0" smtClean="0"/>
              <a:t> after</a:t>
            </a:r>
            <a:r>
              <a:rPr lang="en-US" baseline="0" dirty="0" smtClean="0"/>
              <a:t> the DOE and every 2 </a:t>
            </a:r>
            <a:r>
              <a:rPr lang="en-US" baseline="0" dirty="0" err="1" smtClean="0"/>
              <a:t>yrs</a:t>
            </a:r>
            <a:r>
              <a:rPr lang="en-US" baseline="0" dirty="0" smtClean="0"/>
              <a:t> thereafter</a:t>
            </a:r>
            <a:r>
              <a:rPr lang="en-US" dirty="0" smtClean="0"/>
              <a:t>.</a:t>
            </a:r>
          </a:p>
          <a:p>
            <a:pPr eaLnBrk="1" hangingPunct="1">
              <a:spcBef>
                <a:spcPct val="0"/>
              </a:spcBef>
            </a:pPr>
            <a:endParaRPr lang="en-US" dirty="0" smtClean="0"/>
          </a:p>
          <a:p>
            <a:pPr eaLnBrk="1" hangingPunct="1">
              <a:spcBef>
                <a:spcPct val="0"/>
              </a:spcBef>
            </a:pPr>
            <a:r>
              <a:rPr lang="en-US" dirty="0" smtClean="0"/>
              <a:t>Both</a:t>
            </a:r>
            <a:r>
              <a:rPr lang="en-US" baseline="0" dirty="0" smtClean="0"/>
              <a:t> the NHPP and HSIP programs require States to make significant progress towards the achievement of targets</a:t>
            </a:r>
            <a:r>
              <a:rPr lang="en-US" dirty="0" smtClean="0"/>
              <a:t>.  States that do not make sufficient</a:t>
            </a:r>
            <a:r>
              <a:rPr lang="en-US" baseline="0" dirty="0" smtClean="0"/>
              <a:t> progress will be required to document the actions they will take to improve and, in some cases, be required to set aside program funding to carry out these actions.</a:t>
            </a:r>
            <a:endParaRPr lang="en-US" dirty="0" smtClean="0"/>
          </a:p>
          <a:p>
            <a:pPr eaLnBrk="1" hangingPunct="1">
              <a:spcBef>
                <a:spcPct val="0"/>
              </a:spcBef>
            </a:pPr>
            <a:endParaRPr lang="en-US" dirty="0" smtClean="0"/>
          </a:p>
          <a:p>
            <a:pPr eaLnBrk="1" hangingPunct="1">
              <a:spcBef>
                <a:spcPct val="0"/>
              </a:spcBef>
            </a:pPr>
            <a:r>
              <a:rPr lang="en-US" dirty="0" smtClean="0"/>
              <a:t>In addition, </a:t>
            </a:r>
            <a:r>
              <a:rPr lang="en-US" baseline="0" dirty="0" smtClean="0"/>
              <a:t>the NHPP requires a minimum condition level for both Interstate pavements and NHS bridges and the HSIP program includes special rules for fatalities on high risk rural roads and fatalities and serious injuries for older drivers.</a:t>
            </a:r>
            <a:endParaRPr lang="en-US" dirty="0" smtClean="0"/>
          </a:p>
          <a:p>
            <a:endParaRPr lang="en-US" dirty="0"/>
          </a:p>
        </p:txBody>
      </p:sp>
      <p:sp>
        <p:nvSpPr>
          <p:cNvPr id="4" name="Slide Number Placeholder 3"/>
          <p:cNvSpPr>
            <a:spLocks noGrp="1"/>
          </p:cNvSpPr>
          <p:nvPr>
            <p:ph type="sldNum" sz="quarter" idx="10"/>
          </p:nvPr>
        </p:nvSpPr>
        <p:spPr/>
        <p:txBody>
          <a:bodyPr/>
          <a:lstStyle/>
          <a:p>
            <a:pPr>
              <a:defRPr/>
            </a:pPr>
            <a:fld id="{CCEF883F-9316-439A-B6C7-DA6E951303F3}" type="slidenum">
              <a:rPr lang="en-US" smtClean="0"/>
              <a:pPr>
                <a:defRPr/>
              </a:pPr>
              <a:t>5</a:t>
            </a:fld>
            <a:endParaRPr lang="en-US" dirty="0"/>
          </a:p>
        </p:txBody>
      </p:sp>
    </p:spTree>
    <p:extLst>
      <p:ext uri="{BB962C8B-B14F-4D97-AF65-F5344CB8AC3E}">
        <p14:creationId xmlns:p14="http://schemas.microsoft.com/office/powerpoint/2010/main" val="187572928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These are the two areas in</a:t>
            </a:r>
            <a:r>
              <a:rPr lang="en-US" baseline="0" dirty="0" smtClean="0"/>
              <a:t> which measures need to be established that we will be discussing today.  I have provided some excerpts of the actual MAP-21 language to provide you a better understanding of the need for these measures.</a:t>
            </a:r>
            <a:endParaRPr lang="en-US" dirty="0"/>
          </a:p>
        </p:txBody>
      </p:sp>
      <p:sp>
        <p:nvSpPr>
          <p:cNvPr id="4" name="Slide Number Placeholder 3"/>
          <p:cNvSpPr>
            <a:spLocks noGrp="1"/>
          </p:cNvSpPr>
          <p:nvPr>
            <p:ph type="sldNum" sz="quarter" idx="10"/>
          </p:nvPr>
        </p:nvSpPr>
        <p:spPr/>
        <p:txBody>
          <a:bodyPr/>
          <a:lstStyle/>
          <a:p>
            <a:pPr>
              <a:defRPr/>
            </a:pPr>
            <a:fld id="{CCEF883F-9316-439A-B6C7-DA6E951303F3}" type="slidenum">
              <a:rPr lang="en-US" smtClean="0"/>
              <a:pPr>
                <a:defRPr/>
              </a:pPr>
              <a:t>6</a:t>
            </a:fld>
            <a:endParaRPr lang="en-US" dirty="0"/>
          </a:p>
        </p:txBody>
      </p:sp>
    </p:spTree>
    <p:extLst>
      <p:ext uri="{BB962C8B-B14F-4D97-AF65-F5344CB8AC3E}">
        <p14:creationId xmlns:p14="http://schemas.microsoft.com/office/powerpoint/2010/main" val="211227236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Tx/>
              <a:buChar char="-"/>
            </a:pPr>
            <a:r>
              <a:rPr lang="en-US" dirty="0" smtClean="0"/>
              <a:t>Following</a:t>
            </a:r>
            <a:r>
              <a:rPr lang="en-US" baseline="0" dirty="0" smtClean="0"/>
              <a:t> a consistent approach to evaluate candidate measures that consider both if the measure can meet the needs outlined in MAP-21 and if everything is in place to develop a reliable a credible measure.</a:t>
            </a:r>
          </a:p>
          <a:p>
            <a:pPr marL="171450" indent="-171450">
              <a:buFontTx/>
              <a:buChar char="-"/>
            </a:pPr>
            <a:r>
              <a:rPr lang="en-US" baseline="0" dirty="0" smtClean="0"/>
              <a:t>Some areas in which we need to develop measures were more defined by Congress in MAP-21 (e.g. safety measures), however, in the case of the NHS Performance and Traffic Congestion areas this wasn’t as much the case.</a:t>
            </a:r>
          </a:p>
          <a:p>
            <a:pPr marL="171450" indent="-171450">
              <a:buFontTx/>
              <a:buChar char="-"/>
            </a:pPr>
            <a:r>
              <a:rPr lang="en-US" baseline="0" dirty="0" smtClean="0"/>
              <a:t>Approach used to assess candidate measures in a consistent and structured manner. </a:t>
            </a:r>
            <a:endParaRPr lang="en-US" dirty="0"/>
          </a:p>
        </p:txBody>
      </p:sp>
      <p:sp>
        <p:nvSpPr>
          <p:cNvPr id="4" name="Slide Number Placeholder 3"/>
          <p:cNvSpPr>
            <a:spLocks noGrp="1"/>
          </p:cNvSpPr>
          <p:nvPr>
            <p:ph type="sldNum" sz="quarter" idx="10"/>
          </p:nvPr>
        </p:nvSpPr>
        <p:spPr/>
        <p:txBody>
          <a:bodyPr/>
          <a:lstStyle/>
          <a:p>
            <a:pPr>
              <a:defRPr/>
            </a:pPr>
            <a:fld id="{CCEF883F-9316-439A-B6C7-DA6E951303F3}" type="slidenum">
              <a:rPr lang="en-US" smtClean="0"/>
              <a:pPr>
                <a:defRPr/>
              </a:pPr>
              <a:t>7</a:t>
            </a:fld>
            <a:endParaRPr lang="en-US" dirty="0"/>
          </a:p>
        </p:txBody>
      </p:sp>
    </p:spTree>
    <p:extLst>
      <p:ext uri="{BB962C8B-B14F-4D97-AF65-F5344CB8AC3E}">
        <p14:creationId xmlns:p14="http://schemas.microsoft.com/office/powerpoint/2010/main" val="97057046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CCEF883F-9316-439A-B6C7-DA6E951303F3}" type="slidenum">
              <a:rPr lang="en-US" smtClean="0"/>
              <a:pPr>
                <a:defRPr/>
              </a:pPr>
              <a:t>8</a:t>
            </a:fld>
            <a:endParaRPr lang="en-US" dirty="0"/>
          </a:p>
        </p:txBody>
      </p:sp>
    </p:spTree>
    <p:extLst>
      <p:ext uri="{BB962C8B-B14F-4D97-AF65-F5344CB8AC3E}">
        <p14:creationId xmlns:p14="http://schemas.microsoft.com/office/powerpoint/2010/main" val="162838203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85000" lnSpcReduction="20000"/>
          </a:bodyPr>
          <a:lstStyle/>
          <a:p>
            <a:pPr lvl="0"/>
            <a:r>
              <a:rPr lang="en-US" sz="1200" i="1" kern="1200" dirty="0" smtClean="0">
                <a:solidFill>
                  <a:schemeClr val="tx1"/>
                </a:solidFill>
                <a:effectLst/>
                <a:latin typeface="+mn-lt"/>
                <a:ea typeface="+mn-ea"/>
                <a:cs typeface="+mn-cs"/>
              </a:rPr>
              <a:t>Scenario 1</a:t>
            </a:r>
            <a:r>
              <a:rPr lang="en-US" sz="1200" kern="1200" dirty="0" smtClean="0">
                <a:solidFill>
                  <a:schemeClr val="tx1"/>
                </a:solidFill>
                <a:effectLst/>
                <a:latin typeface="+mn-lt"/>
                <a:ea typeface="+mn-ea"/>
                <a:cs typeface="+mn-cs"/>
              </a:rPr>
              <a:t> – An entity other than FHWA or a State DOT will collect and process data.  States and FHWA will have access to this information (i.e. freight travel data) but will not “own” the data.</a:t>
            </a:r>
          </a:p>
          <a:p>
            <a:pPr lvl="0"/>
            <a:r>
              <a:rPr lang="en-US" sz="1200" i="1" kern="1200" dirty="0" smtClean="0">
                <a:solidFill>
                  <a:schemeClr val="tx1"/>
                </a:solidFill>
                <a:effectLst/>
                <a:latin typeface="+mn-lt"/>
                <a:ea typeface="+mn-ea"/>
                <a:cs typeface="+mn-cs"/>
              </a:rPr>
              <a:t>Scenario 2</a:t>
            </a:r>
            <a:r>
              <a:rPr lang="en-US" sz="1200" kern="1200" dirty="0" smtClean="0">
                <a:solidFill>
                  <a:schemeClr val="tx1"/>
                </a:solidFill>
                <a:effectLst/>
                <a:latin typeface="+mn-lt"/>
                <a:ea typeface="+mn-ea"/>
                <a:cs typeface="+mn-cs"/>
              </a:rPr>
              <a:t> – States/FLMAs will collect data conforming to a national standard and will report data to FHWA.  FHWA will manage this data in a national repository that will be accessible to FHWA and States/FLMAs.  States/FLMAs will maintain their own data source of this information that could include more detail (i.e. the National Bridge Inventory data).</a:t>
            </a:r>
          </a:p>
          <a:p>
            <a:pPr lvl="0"/>
            <a:r>
              <a:rPr lang="en-US" sz="1200" i="1" kern="1200" dirty="0" smtClean="0">
                <a:solidFill>
                  <a:schemeClr val="tx1"/>
                </a:solidFill>
                <a:effectLst/>
                <a:latin typeface="+mn-lt"/>
                <a:ea typeface="+mn-ea"/>
                <a:cs typeface="+mn-cs"/>
              </a:rPr>
              <a:t>Scenario 3</a:t>
            </a:r>
            <a:r>
              <a:rPr lang="en-US" sz="1200" kern="1200" dirty="0" smtClean="0">
                <a:solidFill>
                  <a:schemeClr val="tx1"/>
                </a:solidFill>
                <a:effectLst/>
                <a:latin typeface="+mn-lt"/>
                <a:ea typeface="+mn-ea"/>
                <a:cs typeface="+mn-cs"/>
              </a:rPr>
              <a:t> – FHWA will collect data at a national level and will provide data to States/FLMAs for their use.  FHWA will manage this data in a national repository and States/FLMA will have access to this information (i.e. the Road and Bridge inventory/condition data for the Park Roads and Parkways Program of the National Park Service).</a:t>
            </a:r>
          </a:p>
          <a:p>
            <a:pPr lvl="0"/>
            <a:endParaRPr lang="en-US" sz="1200" kern="1200" dirty="0" smtClean="0">
              <a:solidFill>
                <a:schemeClr val="tx1"/>
              </a:solidFill>
              <a:effectLst/>
              <a:latin typeface="+mn-lt"/>
              <a:ea typeface="+mn-ea"/>
              <a:cs typeface="+mn-cs"/>
            </a:endParaRPr>
          </a:p>
          <a:p>
            <a:pPr lvl="0"/>
            <a:r>
              <a:rPr lang="en-US" sz="1200" i="1" kern="1200" dirty="0" smtClean="0">
                <a:solidFill>
                  <a:schemeClr val="tx1"/>
                </a:solidFill>
                <a:effectLst/>
                <a:latin typeface="+mn-lt"/>
                <a:ea typeface="+mn-ea"/>
                <a:cs typeface="+mn-cs"/>
              </a:rPr>
              <a:t>Timeliness –</a:t>
            </a:r>
            <a:r>
              <a:rPr lang="en-US" sz="1200" kern="1200" dirty="0" smtClean="0">
                <a:solidFill>
                  <a:schemeClr val="tx1"/>
                </a:solidFill>
                <a:effectLst/>
                <a:latin typeface="+mn-lt"/>
                <a:ea typeface="+mn-ea"/>
                <a:cs typeface="+mn-cs"/>
              </a:rPr>
              <a:t> The data should be updated as required to produce valid results.  Each office who manages data (data owner) should establish respective data collection frequency and submittal deadline(s).    </a:t>
            </a:r>
          </a:p>
          <a:p>
            <a:pPr lvl="0"/>
            <a:r>
              <a:rPr lang="en-US" sz="1200" i="1" kern="1200" dirty="0" smtClean="0">
                <a:solidFill>
                  <a:schemeClr val="tx1"/>
                </a:solidFill>
                <a:effectLst/>
                <a:latin typeface="+mn-lt"/>
                <a:ea typeface="+mn-ea"/>
                <a:cs typeface="+mn-cs"/>
              </a:rPr>
              <a:t>Consistency  –</a:t>
            </a:r>
            <a:r>
              <a:rPr lang="en-US" sz="1200" kern="1200" dirty="0" smtClean="0">
                <a:solidFill>
                  <a:schemeClr val="tx1"/>
                </a:solidFill>
                <a:effectLst/>
                <a:latin typeface="+mn-lt"/>
                <a:ea typeface="+mn-ea"/>
                <a:cs typeface="+mn-cs"/>
              </a:rPr>
              <a:t> The same data elements should be collected over time, and subsequent data should have adequate continuity with the preceding (or historical data). If it becomes necessary to change or modify a data element or to change the values of data elements, this should be clearly documented, coordinated and communicated. </a:t>
            </a:r>
          </a:p>
          <a:p>
            <a:pPr lvl="0"/>
            <a:r>
              <a:rPr lang="en-US" sz="1200" i="1" kern="1200" dirty="0" smtClean="0">
                <a:solidFill>
                  <a:schemeClr val="tx1"/>
                </a:solidFill>
                <a:effectLst/>
                <a:latin typeface="+mn-lt"/>
                <a:ea typeface="+mn-ea"/>
                <a:cs typeface="+mn-cs"/>
              </a:rPr>
              <a:t>Completeness –</a:t>
            </a:r>
            <a:r>
              <a:rPr lang="en-US" sz="1200" kern="1200" dirty="0" smtClean="0">
                <a:solidFill>
                  <a:schemeClr val="tx1"/>
                </a:solidFill>
                <a:effectLst/>
                <a:latin typeface="+mn-lt"/>
                <a:ea typeface="+mn-ea"/>
                <a:cs typeface="+mn-cs"/>
              </a:rPr>
              <a:t> The data should be adequately complete for performance assessment and reporting.  Each data owner should clearly define completeness of data sufficient to assess and report the performance measure.  Any necessary metadata (data about data) should also be considered. </a:t>
            </a:r>
          </a:p>
          <a:p>
            <a:pPr lvl="0"/>
            <a:r>
              <a:rPr lang="en-US" sz="1200" i="1" kern="1200" dirty="0" smtClean="0">
                <a:solidFill>
                  <a:schemeClr val="tx1"/>
                </a:solidFill>
                <a:effectLst/>
                <a:latin typeface="+mn-lt"/>
                <a:ea typeface="+mn-ea"/>
                <a:cs typeface="+mn-cs"/>
              </a:rPr>
              <a:t>Accuracy –</a:t>
            </a:r>
            <a:r>
              <a:rPr lang="en-US" sz="1200" kern="1200" dirty="0" smtClean="0">
                <a:solidFill>
                  <a:schemeClr val="tx1"/>
                </a:solidFill>
                <a:effectLst/>
                <a:latin typeface="+mn-lt"/>
                <a:ea typeface="+mn-ea"/>
                <a:cs typeface="+mn-cs"/>
              </a:rPr>
              <a:t> Collection of data should be in accordance with established data standards and should employ acceptable data quality controls and quality assurance processes.  Each program office should develop data standard(s) and acceptance criteria. </a:t>
            </a:r>
          </a:p>
          <a:p>
            <a:pPr lvl="0"/>
            <a:r>
              <a:rPr lang="en-US" sz="1200" i="1" kern="1200" dirty="0" smtClean="0">
                <a:solidFill>
                  <a:schemeClr val="tx1"/>
                </a:solidFill>
                <a:effectLst/>
                <a:latin typeface="+mn-lt"/>
                <a:ea typeface="+mn-ea"/>
                <a:cs typeface="+mn-cs"/>
              </a:rPr>
              <a:t>Accessibility (Section 5.1) –</a:t>
            </a:r>
            <a:r>
              <a:rPr lang="en-US" sz="1200" kern="1200" dirty="0" smtClean="0">
                <a:solidFill>
                  <a:schemeClr val="tx1"/>
                </a:solidFill>
                <a:effectLst/>
                <a:latin typeface="+mn-lt"/>
                <a:ea typeface="+mn-ea"/>
                <a:cs typeface="+mn-cs"/>
              </a:rPr>
              <a:t> Once the updated data is accepted, the data should be readily and easily accessible internally to FHWA and externally to States/FLMAs. </a:t>
            </a:r>
          </a:p>
          <a:p>
            <a:pPr lvl="0"/>
            <a:r>
              <a:rPr lang="en-US" sz="1200" i="1" kern="1200" dirty="0" smtClean="0">
                <a:solidFill>
                  <a:schemeClr val="tx1"/>
                </a:solidFill>
                <a:effectLst/>
                <a:latin typeface="+mn-lt"/>
                <a:ea typeface="+mn-ea"/>
                <a:cs typeface="+mn-cs"/>
              </a:rPr>
              <a:t>Data Integration –</a:t>
            </a:r>
            <a:r>
              <a:rPr lang="en-US" sz="1200" kern="1200" dirty="0" smtClean="0">
                <a:solidFill>
                  <a:schemeClr val="tx1"/>
                </a:solidFill>
                <a:effectLst/>
                <a:latin typeface="+mn-lt"/>
                <a:ea typeface="+mn-ea"/>
                <a:cs typeface="+mn-cs"/>
              </a:rPr>
              <a:t> In order to better support policies and programs at the national level, the location information (spatial component) of the data must be linked (or reasonably be able to translate) to other data through common identifiers such as a location reference point.  Integration should also be supported between State and local systems.</a:t>
            </a:r>
          </a:p>
          <a:p>
            <a:endParaRPr lang="en-US" dirty="0"/>
          </a:p>
        </p:txBody>
      </p:sp>
      <p:sp>
        <p:nvSpPr>
          <p:cNvPr id="4" name="Slide Number Placeholder 3"/>
          <p:cNvSpPr>
            <a:spLocks noGrp="1"/>
          </p:cNvSpPr>
          <p:nvPr>
            <p:ph type="sldNum" sz="quarter" idx="10"/>
          </p:nvPr>
        </p:nvSpPr>
        <p:spPr/>
        <p:txBody>
          <a:bodyPr/>
          <a:lstStyle/>
          <a:p>
            <a:pPr>
              <a:defRPr/>
            </a:pPr>
            <a:fld id="{CCEF883F-9316-439A-B6C7-DA6E951303F3}" type="slidenum">
              <a:rPr lang="en-US" smtClean="0"/>
              <a:pPr>
                <a:defRPr/>
              </a:pPr>
              <a:t>9</a:t>
            </a:fld>
            <a:endParaRPr lang="en-US" dirty="0"/>
          </a:p>
        </p:txBody>
      </p:sp>
    </p:spTree>
    <p:extLst>
      <p:ext uri="{BB962C8B-B14F-4D97-AF65-F5344CB8AC3E}">
        <p14:creationId xmlns:p14="http://schemas.microsoft.com/office/powerpoint/2010/main" val="12688897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DB2A4A5E-65B4-4138-8A85-6698D6B899CD}" type="slidenum">
              <a:rPr lang="en-US"/>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CF21471E-2F39-4E1D-B107-FE09B43A8720}" type="slidenum">
              <a:rPr lang="en-US"/>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lvl1pPr>
              <a:defRPr/>
            </a:lvl1pPr>
          </a:lstStyle>
          <a:p>
            <a:pPr>
              <a:defRPr/>
            </a:pPr>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Tree>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2BDFC623-19AF-4FA4-9766-5151C5C4A412}"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B4561422-F2FE-4823-AA07-9BE7D8605EC2}" type="slidenum">
              <a:rPr lang="en-US"/>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pPr>
              <a:defRPr/>
            </a:pPr>
            <a:endParaRPr lang="en-US" dirty="0"/>
          </a:p>
        </p:txBody>
      </p:sp>
      <p:sp>
        <p:nvSpPr>
          <p:cNvPr id="8" name="Footer Placeholder 7"/>
          <p:cNvSpPr>
            <a:spLocks noGrp="1"/>
          </p:cNvSpPr>
          <p:nvPr>
            <p:ph type="ftr" sz="quarter" idx="11"/>
          </p:nvPr>
        </p:nvSpPr>
        <p:spPr/>
        <p:txBody>
          <a:bodyPr/>
          <a:lstStyle>
            <a:lvl1pPr>
              <a:defRPr/>
            </a:lvl1pPr>
          </a:lstStyle>
          <a:p>
            <a:pPr>
              <a:defRPr/>
            </a:pPr>
            <a:endParaRPr lang="en-US" dirty="0"/>
          </a:p>
        </p:txBody>
      </p:sp>
      <p:sp>
        <p:nvSpPr>
          <p:cNvPr id="9" name="Slide Number Placeholder 8"/>
          <p:cNvSpPr>
            <a:spLocks noGrp="1"/>
          </p:cNvSpPr>
          <p:nvPr>
            <p:ph type="sldNum" sz="quarter" idx="12"/>
          </p:nvPr>
        </p:nvSpPr>
        <p:spPr/>
        <p:txBody>
          <a:bodyPr/>
          <a:lstStyle>
            <a:lvl1pPr>
              <a:defRPr/>
            </a:lvl1pPr>
          </a:lstStyle>
          <a:p>
            <a:pPr>
              <a:defRPr/>
            </a:pP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endParaRPr lang="en-US" dirty="0"/>
          </a:p>
        </p:txBody>
      </p:sp>
      <p:sp>
        <p:nvSpPr>
          <p:cNvPr id="4" name="Footer Placeholder 4"/>
          <p:cNvSpPr>
            <a:spLocks noGrp="1"/>
          </p:cNvSpPr>
          <p:nvPr>
            <p:ph type="ftr" sz="quarter" idx="11"/>
          </p:nvPr>
        </p:nvSpPr>
        <p:spPr/>
        <p:txBody>
          <a:bodyPr/>
          <a:lstStyle>
            <a:lvl1pPr>
              <a:defRPr/>
            </a:lvl1pPr>
          </a:lstStyle>
          <a:p>
            <a:pPr>
              <a:defRPr/>
            </a:pPr>
            <a:endParaRPr lang="en-US" dirty="0"/>
          </a:p>
        </p:txBody>
      </p:sp>
      <p:sp>
        <p:nvSpPr>
          <p:cNvPr id="5" name="Slide Number Placeholder 5"/>
          <p:cNvSpPr>
            <a:spLocks noGrp="1"/>
          </p:cNvSpPr>
          <p:nvPr>
            <p:ph type="sldNum" sz="quarter" idx="12"/>
          </p:nvPr>
        </p:nvSpPr>
        <p:spPr/>
        <p:txBody>
          <a:bodyPr/>
          <a:lstStyle>
            <a:lvl1pPr>
              <a:defRPr/>
            </a:lvl1pPr>
          </a:lstStyle>
          <a:p>
            <a:pPr>
              <a:defRPr/>
            </a:pPr>
            <a:fld id="{8397D5D6-6A63-4EE4-B6C0-1FFEB6567477}" type="slidenum">
              <a:rPr lang="en-US"/>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endParaRPr lang="en-US" dirty="0"/>
          </a:p>
        </p:txBody>
      </p:sp>
      <p:sp>
        <p:nvSpPr>
          <p:cNvPr id="3" name="Footer Placeholder 4"/>
          <p:cNvSpPr>
            <a:spLocks noGrp="1"/>
          </p:cNvSpPr>
          <p:nvPr>
            <p:ph type="ftr" sz="quarter" idx="11"/>
          </p:nvPr>
        </p:nvSpPr>
        <p:spPr/>
        <p:txBody>
          <a:bodyPr/>
          <a:lstStyle>
            <a:lvl1pPr>
              <a:defRPr/>
            </a:lvl1pPr>
          </a:lstStyle>
          <a:p>
            <a:pPr>
              <a:defRPr/>
            </a:pPr>
            <a:endParaRPr lang="en-US" dirty="0"/>
          </a:p>
        </p:txBody>
      </p:sp>
      <p:sp>
        <p:nvSpPr>
          <p:cNvPr id="4" name="Slide Number Placeholder 5"/>
          <p:cNvSpPr>
            <a:spLocks noGrp="1"/>
          </p:cNvSpPr>
          <p:nvPr>
            <p:ph type="sldNum" sz="quarter" idx="12"/>
          </p:nvPr>
        </p:nvSpPr>
        <p:spPr/>
        <p:txBody>
          <a:bodyPr/>
          <a:lstStyle>
            <a:lvl1pPr>
              <a:defRPr/>
            </a:lvl1pPr>
          </a:lstStyle>
          <a:p>
            <a:pPr>
              <a:defRPr/>
            </a:pPr>
            <a:fld id="{65B711AF-8614-4158-B0CE-9651B1544FAE}" type="slidenum">
              <a:rPr lang="en-US"/>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72A4204D-5915-48F6-9DB3-5B3F41BE7421}" type="slidenum">
              <a:rPr lang="en-US"/>
              <a:pPr>
                <a:defRPr/>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A03D8E46-77EB-4B6E-8CE8-6C30CDEAEBEF}"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152400"/>
            <a:ext cx="8229600" cy="9144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smtClean="0"/>
              <a:t>Click to edit Master title style</a:t>
            </a:r>
          </a:p>
        </p:txBody>
      </p:sp>
      <p:sp>
        <p:nvSpPr>
          <p:cNvPr id="1027" name="Text Placeholder 2"/>
          <p:cNvSpPr>
            <a:spLocks noGrp="1"/>
          </p:cNvSpPr>
          <p:nvPr>
            <p:ph type="body" idx="1"/>
          </p:nvPr>
        </p:nvSpPr>
        <p:spPr bwMode="auto">
          <a:xfrm>
            <a:off x="457200" y="1219200"/>
            <a:ext cx="8229600" cy="4906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pPr>
              <a:defRPr/>
            </a:pPr>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defRPr>
            </a:lvl1pPr>
          </a:lstStyle>
          <a:p>
            <a:pPr>
              <a:defRPr/>
            </a:pPr>
            <a:fld id="{8499173A-76E9-41AA-AEA7-3BBBD229A252}"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77" r:id="rId3"/>
    <p:sldLayoutId id="2147483678" r:id="rId4"/>
    <p:sldLayoutId id="2147483687" r:id="rId5"/>
    <p:sldLayoutId id="2147483679" r:id="rId6"/>
    <p:sldLayoutId id="2147483680" r:id="rId7"/>
    <p:sldLayoutId id="2147483681" r:id="rId8"/>
    <p:sldLayoutId id="2147483682" r:id="rId9"/>
    <p:sldLayoutId id="2147483683" r:id="rId10"/>
    <p:sldLayoutId id="2147483684" r:id="rId11"/>
  </p:sldLayoutIdLst>
  <p:timing>
    <p:tnLst>
      <p:par>
        <p:cTn id="1" dur="indefinite" restart="never" nodeType="tmRoot"/>
      </p:par>
    </p:tnLst>
  </p:timing>
  <p:hf hdr="0" dt="0"/>
  <p:txStyles>
    <p:titleStyle>
      <a:lvl1pPr algn="l" rtl="0" eaLnBrk="0" fontAlgn="base" hangingPunct="0">
        <a:spcBef>
          <a:spcPct val="0"/>
        </a:spcBef>
        <a:spcAft>
          <a:spcPct val="0"/>
        </a:spcAft>
        <a:defRPr sz="4400" kern="1200">
          <a:solidFill>
            <a:srgbClr val="FFC000"/>
          </a:solidFill>
          <a:effectLst>
            <a:outerShdw blurRad="38100" dist="38100" dir="2700000" algn="tl">
              <a:srgbClr val="000000">
                <a:alpha val="43137"/>
              </a:srgbClr>
            </a:outerShdw>
          </a:effectLst>
          <a:latin typeface="+mj-lt"/>
          <a:ea typeface="+mj-ea"/>
          <a:cs typeface="+mj-cs"/>
        </a:defRPr>
      </a:lvl1pPr>
      <a:lvl2pPr algn="l" rtl="0" eaLnBrk="0" fontAlgn="base" hangingPunct="0">
        <a:spcBef>
          <a:spcPct val="0"/>
        </a:spcBef>
        <a:spcAft>
          <a:spcPct val="0"/>
        </a:spcAft>
        <a:defRPr sz="4400">
          <a:solidFill>
            <a:schemeClr val="bg1"/>
          </a:solidFill>
          <a:latin typeface="Century Schoolbook" pitchFamily="18" charset="0"/>
        </a:defRPr>
      </a:lvl2pPr>
      <a:lvl3pPr algn="l" rtl="0" eaLnBrk="0" fontAlgn="base" hangingPunct="0">
        <a:spcBef>
          <a:spcPct val="0"/>
        </a:spcBef>
        <a:spcAft>
          <a:spcPct val="0"/>
        </a:spcAft>
        <a:defRPr sz="4400">
          <a:solidFill>
            <a:schemeClr val="bg1"/>
          </a:solidFill>
          <a:latin typeface="Century Schoolbook" pitchFamily="18" charset="0"/>
        </a:defRPr>
      </a:lvl3pPr>
      <a:lvl4pPr algn="l" rtl="0" eaLnBrk="0" fontAlgn="base" hangingPunct="0">
        <a:spcBef>
          <a:spcPct val="0"/>
        </a:spcBef>
        <a:spcAft>
          <a:spcPct val="0"/>
        </a:spcAft>
        <a:defRPr sz="4400">
          <a:solidFill>
            <a:schemeClr val="bg1"/>
          </a:solidFill>
          <a:latin typeface="Century Schoolbook" pitchFamily="18" charset="0"/>
        </a:defRPr>
      </a:lvl4pPr>
      <a:lvl5pPr algn="l" rtl="0" eaLnBrk="0" fontAlgn="base" hangingPunct="0">
        <a:spcBef>
          <a:spcPct val="0"/>
        </a:spcBef>
        <a:spcAft>
          <a:spcPct val="0"/>
        </a:spcAft>
        <a:defRPr sz="4400">
          <a:solidFill>
            <a:schemeClr val="bg1"/>
          </a:solidFill>
          <a:latin typeface="Century Schoolbook" pitchFamily="18" charset="0"/>
        </a:defRPr>
      </a:lvl5pPr>
      <a:lvl6pPr marL="457200" algn="l" rtl="0" fontAlgn="base">
        <a:spcBef>
          <a:spcPct val="0"/>
        </a:spcBef>
        <a:spcAft>
          <a:spcPct val="0"/>
        </a:spcAft>
        <a:defRPr sz="4400">
          <a:solidFill>
            <a:schemeClr val="bg1"/>
          </a:solidFill>
          <a:latin typeface="Century Schoolbook" pitchFamily="18" charset="0"/>
        </a:defRPr>
      </a:lvl6pPr>
      <a:lvl7pPr marL="914400" algn="l" rtl="0" fontAlgn="base">
        <a:spcBef>
          <a:spcPct val="0"/>
        </a:spcBef>
        <a:spcAft>
          <a:spcPct val="0"/>
        </a:spcAft>
        <a:defRPr sz="4400">
          <a:solidFill>
            <a:schemeClr val="bg1"/>
          </a:solidFill>
          <a:latin typeface="Century Schoolbook" pitchFamily="18" charset="0"/>
        </a:defRPr>
      </a:lvl7pPr>
      <a:lvl8pPr marL="1371600" algn="l" rtl="0" fontAlgn="base">
        <a:spcBef>
          <a:spcPct val="0"/>
        </a:spcBef>
        <a:spcAft>
          <a:spcPct val="0"/>
        </a:spcAft>
        <a:defRPr sz="4400">
          <a:solidFill>
            <a:schemeClr val="bg1"/>
          </a:solidFill>
          <a:latin typeface="Century Schoolbook" pitchFamily="18" charset="0"/>
        </a:defRPr>
      </a:lvl8pPr>
      <a:lvl9pPr marL="1828800" algn="l" rtl="0" fontAlgn="base">
        <a:spcBef>
          <a:spcPct val="0"/>
        </a:spcBef>
        <a:spcAft>
          <a:spcPct val="0"/>
        </a:spcAft>
        <a:defRPr sz="4400">
          <a:solidFill>
            <a:schemeClr val="bg1"/>
          </a:solidFill>
          <a:latin typeface="Century Schoolbook" pitchFamily="18"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bg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bg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bg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bg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bg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jpeg"/><Relationship Id="rId5" Type="http://schemas.openxmlformats.org/officeDocument/2006/relationships/image" Target="../media/image3.jpeg"/><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7.png"/><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12.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8" Type="http://schemas.openxmlformats.org/officeDocument/2006/relationships/hyperlink" Target="http://www.fhwa.dot.gov/map21" TargetMode="External"/><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ubtitle 2"/>
          <p:cNvSpPr>
            <a:spLocks noGrp="1"/>
          </p:cNvSpPr>
          <p:nvPr>
            <p:ph type="subTitle" idx="4294967295"/>
          </p:nvPr>
        </p:nvSpPr>
        <p:spPr>
          <a:xfrm>
            <a:off x="0" y="5105400"/>
            <a:ext cx="9144000" cy="838200"/>
          </a:xfrm>
        </p:spPr>
        <p:txBody>
          <a:bodyPr/>
          <a:lstStyle/>
          <a:p>
            <a:pPr algn="ctr" eaLnBrk="1" hangingPunct="1">
              <a:buFont typeface="Arial" charset="0"/>
              <a:buNone/>
            </a:pPr>
            <a:r>
              <a:rPr lang="en-US" sz="2400" b="1" dirty="0" smtClean="0"/>
              <a:t>October 25, 2012  </a:t>
            </a:r>
            <a:r>
              <a:rPr lang="en-US" sz="2400" b="1" dirty="0" smtClean="0">
                <a:sym typeface="Symbol"/>
              </a:rPr>
              <a:t>  Virtual Town Hall Meeting</a:t>
            </a:r>
            <a:endParaRPr lang="en-US" sz="2400" b="1" dirty="0" smtClean="0"/>
          </a:p>
          <a:p>
            <a:pPr algn="ctr" eaLnBrk="1" hangingPunct="1">
              <a:buFont typeface="Arial" charset="0"/>
              <a:buNone/>
            </a:pPr>
            <a:r>
              <a:rPr lang="en-US" sz="1800" dirty="0" smtClean="0"/>
              <a:t>U.S. Department of Transportation</a:t>
            </a:r>
          </a:p>
        </p:txBody>
      </p:sp>
      <p:grpSp>
        <p:nvGrpSpPr>
          <p:cNvPr id="5123" name="Group 9"/>
          <p:cNvGrpSpPr>
            <a:grpSpLocks/>
          </p:cNvGrpSpPr>
          <p:nvPr/>
        </p:nvGrpSpPr>
        <p:grpSpPr bwMode="auto">
          <a:xfrm>
            <a:off x="0" y="3348037"/>
            <a:ext cx="9144000" cy="1376363"/>
            <a:chOff x="0" y="3120052"/>
            <a:chExt cx="9220200" cy="1375748"/>
          </a:xfrm>
        </p:grpSpPr>
        <p:pic>
          <p:nvPicPr>
            <p:cNvPr id="5126" name="Picture 2" descr="F:\USER\COMMON\Media Library\TIGER Construction\Tucson\image001.jpg"/>
            <p:cNvPicPr>
              <a:picLocks noChangeAspect="1" noChangeArrowheads="1"/>
            </p:cNvPicPr>
            <p:nvPr/>
          </p:nvPicPr>
          <p:blipFill>
            <a:blip r:embed="rId3" cstate="print"/>
            <a:srcRect b="2538"/>
            <a:stretch>
              <a:fillRect/>
            </a:stretch>
          </p:blipFill>
          <p:spPr bwMode="auto">
            <a:xfrm>
              <a:off x="1931662" y="3120052"/>
              <a:ext cx="2143125" cy="1371600"/>
            </a:xfrm>
            <a:prstGeom prst="rect">
              <a:avLst/>
            </a:prstGeom>
            <a:noFill/>
            <a:ln w="9525">
              <a:noFill/>
              <a:miter lim="800000"/>
              <a:headEnd/>
              <a:tailEnd/>
            </a:ln>
          </p:spPr>
        </p:pic>
        <p:pic>
          <p:nvPicPr>
            <p:cNvPr id="5127" name="Picture 3" descr="F:\USER\COMMON\Media Library\Secretary\Fastlane - Using Buses.jpg"/>
            <p:cNvPicPr>
              <a:picLocks noChangeAspect="1" noChangeArrowheads="1"/>
            </p:cNvPicPr>
            <p:nvPr/>
          </p:nvPicPr>
          <p:blipFill>
            <a:blip r:embed="rId4" cstate="print"/>
            <a:srcRect b="6000"/>
            <a:stretch>
              <a:fillRect/>
            </a:stretch>
          </p:blipFill>
          <p:spPr bwMode="auto">
            <a:xfrm>
              <a:off x="0" y="3120052"/>
              <a:ext cx="1945292" cy="1371600"/>
            </a:xfrm>
            <a:prstGeom prst="rect">
              <a:avLst/>
            </a:prstGeom>
            <a:noFill/>
            <a:ln w="9525">
              <a:noFill/>
              <a:miter lim="800000"/>
              <a:headEnd/>
              <a:tailEnd/>
            </a:ln>
          </p:spPr>
        </p:pic>
        <p:pic>
          <p:nvPicPr>
            <p:cNvPr id="5128" name="Picture 4" descr="F:\USER\COMMON\Media Library\Secretary\Fastlane - Bike and Car Commute.jpg"/>
            <p:cNvPicPr>
              <a:picLocks noChangeAspect="1" noChangeArrowheads="1"/>
            </p:cNvPicPr>
            <p:nvPr/>
          </p:nvPicPr>
          <p:blipFill>
            <a:blip r:embed="rId5" cstate="print"/>
            <a:srcRect/>
            <a:stretch>
              <a:fillRect/>
            </a:stretch>
          </p:blipFill>
          <p:spPr bwMode="auto">
            <a:xfrm>
              <a:off x="6537960" y="3120052"/>
              <a:ext cx="2682240" cy="1371600"/>
            </a:xfrm>
            <a:prstGeom prst="rect">
              <a:avLst/>
            </a:prstGeom>
            <a:noFill/>
            <a:ln w="9525">
              <a:noFill/>
              <a:miter lim="800000"/>
              <a:headEnd/>
              <a:tailEnd/>
            </a:ln>
          </p:spPr>
        </p:pic>
        <p:pic>
          <p:nvPicPr>
            <p:cNvPr id="5129" name="Picture 6" descr="F:\USER\COMMON\Media Library\Freight\National Gateway - CSX -115.jpg"/>
            <p:cNvPicPr>
              <a:picLocks noChangeAspect="1" noChangeArrowheads="1"/>
            </p:cNvPicPr>
            <p:nvPr/>
          </p:nvPicPr>
          <p:blipFill>
            <a:blip r:embed="rId6" cstate="print"/>
            <a:srcRect/>
            <a:stretch>
              <a:fillRect/>
            </a:stretch>
          </p:blipFill>
          <p:spPr bwMode="auto">
            <a:xfrm>
              <a:off x="4038600" y="3120054"/>
              <a:ext cx="2514600" cy="1375746"/>
            </a:xfrm>
            <a:prstGeom prst="rect">
              <a:avLst/>
            </a:prstGeom>
            <a:noFill/>
            <a:ln w="9525">
              <a:noFill/>
              <a:miter lim="800000"/>
              <a:headEnd/>
              <a:tailEnd/>
            </a:ln>
          </p:spPr>
        </p:pic>
      </p:grpSp>
      <p:sp>
        <p:nvSpPr>
          <p:cNvPr id="12" name="Title 1"/>
          <p:cNvSpPr txBox="1">
            <a:spLocks/>
          </p:cNvSpPr>
          <p:nvPr/>
        </p:nvSpPr>
        <p:spPr>
          <a:xfrm>
            <a:off x="304800" y="228600"/>
            <a:ext cx="8686800" cy="914400"/>
          </a:xfrm>
          <a:prstGeom prst="rect">
            <a:avLst/>
          </a:prstGeom>
        </p:spPr>
        <p:txBody>
          <a:bodyPr/>
          <a:lstStyle>
            <a:lvl1pPr algn="ctr">
              <a:defRPr>
                <a:solidFill>
                  <a:schemeClr val="tx1"/>
                </a:solidFill>
              </a:defRPr>
            </a:lvl1pPr>
          </a:lstStyle>
          <a:p>
            <a:pPr algn="l" fontAlgn="auto">
              <a:spcAft>
                <a:spcPts val="0"/>
              </a:spcAft>
              <a:defRPr/>
            </a:pPr>
            <a:endParaRPr lang="en-US" sz="4400" dirty="0" smtClean="0">
              <a:solidFill>
                <a:schemeClr val="bg1"/>
              </a:solidFill>
              <a:latin typeface="Century Schoolbook" pitchFamily="18" charset="0"/>
              <a:ea typeface="+mj-ea"/>
              <a:cs typeface="+mj-cs"/>
            </a:endParaRPr>
          </a:p>
        </p:txBody>
      </p:sp>
      <p:sp>
        <p:nvSpPr>
          <p:cNvPr id="5125" name="TextBox 8"/>
          <p:cNvSpPr txBox="1">
            <a:spLocks noChangeArrowheads="1"/>
          </p:cNvSpPr>
          <p:nvPr/>
        </p:nvSpPr>
        <p:spPr bwMode="auto">
          <a:xfrm>
            <a:off x="0" y="464909"/>
            <a:ext cx="9144000" cy="2354491"/>
          </a:xfrm>
          <a:prstGeom prst="rect">
            <a:avLst/>
          </a:prstGeom>
          <a:noFill/>
          <a:ln w="9525">
            <a:noFill/>
            <a:miter lim="800000"/>
            <a:headEnd/>
            <a:tailEnd/>
          </a:ln>
        </p:spPr>
        <p:txBody>
          <a:bodyPr wrap="square">
            <a:spAutoFit/>
          </a:bodyPr>
          <a:lstStyle/>
          <a:p>
            <a:pPr algn="ctr"/>
            <a:r>
              <a:rPr lang="en-US" sz="4000" b="1" dirty="0" smtClean="0">
                <a:solidFill>
                  <a:schemeClr val="bg1"/>
                </a:solidFill>
                <a:effectLst>
                  <a:outerShdw blurRad="38100" dist="38100" dir="2700000" algn="tl">
                    <a:srgbClr val="000000">
                      <a:alpha val="43137"/>
                    </a:srgbClr>
                  </a:outerShdw>
                </a:effectLst>
                <a:latin typeface="+mj-lt"/>
              </a:rPr>
              <a:t>Traffic Congestion</a:t>
            </a:r>
          </a:p>
          <a:p>
            <a:pPr algn="ctr"/>
            <a:r>
              <a:rPr lang="en-US" sz="3200" b="1" dirty="0" smtClean="0">
                <a:solidFill>
                  <a:schemeClr val="bg1"/>
                </a:solidFill>
                <a:effectLst>
                  <a:outerShdw blurRad="38100" dist="38100" dir="2700000" algn="tl">
                    <a:srgbClr val="000000">
                      <a:alpha val="43137"/>
                    </a:srgbClr>
                  </a:outerShdw>
                </a:effectLst>
                <a:latin typeface="+mj-lt"/>
              </a:rPr>
              <a:t>and</a:t>
            </a:r>
          </a:p>
          <a:p>
            <a:pPr algn="ctr"/>
            <a:r>
              <a:rPr lang="en-US" sz="4000" b="1" dirty="0" smtClean="0">
                <a:solidFill>
                  <a:schemeClr val="bg1"/>
                </a:solidFill>
                <a:effectLst>
                  <a:outerShdw blurRad="38100" dist="38100" dir="2700000" algn="tl">
                    <a:srgbClr val="000000">
                      <a:alpha val="43137"/>
                    </a:srgbClr>
                  </a:outerShdw>
                </a:effectLst>
                <a:latin typeface="+mj-lt"/>
              </a:rPr>
              <a:t> NHS Performance  </a:t>
            </a:r>
          </a:p>
          <a:p>
            <a:pPr algn="ctr"/>
            <a:r>
              <a:rPr lang="en-US" sz="2800" b="1" dirty="0" smtClean="0">
                <a:solidFill>
                  <a:schemeClr val="bg1"/>
                </a:solidFill>
                <a:effectLst>
                  <a:outerShdw blurRad="38100" dist="38100" dir="2700000" algn="tl">
                    <a:srgbClr val="000000">
                      <a:alpha val="43137"/>
                    </a:srgbClr>
                  </a:outerShdw>
                </a:effectLst>
                <a:latin typeface="+mj-lt"/>
              </a:rPr>
              <a:t>A Listening Session on MAP-21 Performance Measures</a:t>
            </a:r>
          </a:p>
          <a:p>
            <a:pPr algn="ctr"/>
            <a:endParaRPr lang="en-US" sz="700" b="1" dirty="0" smtClean="0">
              <a:latin typeface="Century Schoolbook"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Online Dialogue Summary</a:t>
            </a:r>
            <a:endParaRPr lang="en-US" dirty="0"/>
          </a:p>
        </p:txBody>
      </p:sp>
      <p:sp>
        <p:nvSpPr>
          <p:cNvPr id="3" name="Content Placeholder 2"/>
          <p:cNvSpPr>
            <a:spLocks noGrp="1"/>
          </p:cNvSpPr>
          <p:nvPr>
            <p:ph idx="1"/>
          </p:nvPr>
        </p:nvSpPr>
        <p:spPr/>
        <p:txBody>
          <a:bodyPr/>
          <a:lstStyle/>
          <a:p>
            <a:r>
              <a:rPr lang="en-US" dirty="0" smtClean="0"/>
              <a:t>Visited 8,165 times</a:t>
            </a:r>
          </a:p>
          <a:p>
            <a:r>
              <a:rPr lang="en-US" dirty="0" smtClean="0"/>
              <a:t>228 ideas, 293 comments, 3,695 votes</a:t>
            </a:r>
          </a:p>
          <a:p>
            <a:r>
              <a:rPr lang="en-US" dirty="0" smtClean="0"/>
              <a:t>8 Campaigns</a:t>
            </a:r>
          </a:p>
        </p:txBody>
      </p:sp>
      <p:graphicFrame>
        <p:nvGraphicFramePr>
          <p:cNvPr id="5" name="Chart 4"/>
          <p:cNvGraphicFramePr/>
          <p:nvPr>
            <p:extLst>
              <p:ext uri="{D42A27DB-BD31-4B8C-83A1-F6EECF244321}">
                <p14:modId xmlns:p14="http://schemas.microsoft.com/office/powerpoint/2010/main" val="3852601929"/>
              </p:ext>
            </p:extLst>
          </p:nvPr>
        </p:nvGraphicFramePr>
        <p:xfrm>
          <a:off x="533400" y="2971800"/>
          <a:ext cx="7924800" cy="3733800"/>
        </p:xfrm>
        <a:graphic>
          <a:graphicData uri="http://schemas.openxmlformats.org/drawingml/2006/chart">
            <c:chart xmlns:c="http://schemas.openxmlformats.org/drawingml/2006/chart" xmlns:r="http://schemas.openxmlformats.org/officeDocument/2006/relationships" r:id="rId2"/>
          </a:graphicData>
        </a:graphic>
      </p:graphicFrame>
      <p:grpSp>
        <p:nvGrpSpPr>
          <p:cNvPr id="12" name="Group 11"/>
          <p:cNvGrpSpPr/>
          <p:nvPr/>
        </p:nvGrpSpPr>
        <p:grpSpPr>
          <a:xfrm>
            <a:off x="6781800" y="4648200"/>
            <a:ext cx="914400" cy="840179"/>
            <a:chOff x="6781800" y="4648200"/>
            <a:chExt cx="914400" cy="840179"/>
          </a:xfrm>
        </p:grpSpPr>
        <p:sp>
          <p:nvSpPr>
            <p:cNvPr id="9" name="Oval Callout 8"/>
            <p:cNvSpPr/>
            <p:nvPr/>
          </p:nvSpPr>
          <p:spPr>
            <a:xfrm>
              <a:off x="6781800" y="4650179"/>
              <a:ext cx="914400" cy="838200"/>
            </a:xfrm>
            <a:prstGeom prst="wedgeEllipseCallout">
              <a:avLst>
                <a:gd name="adj1" fmla="val -119534"/>
                <a:gd name="adj2" fmla="val 58250"/>
              </a:avLst>
            </a:prstGeom>
            <a:solidFill>
              <a:schemeClr val="tx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bg1"/>
                  </a:solidFill>
                </a:rPr>
                <a:t>54%</a:t>
              </a:r>
              <a:endParaRPr lang="en-US" b="1" dirty="0">
                <a:solidFill>
                  <a:schemeClr val="bg1"/>
                </a:solidFill>
              </a:endParaRPr>
            </a:p>
          </p:txBody>
        </p:sp>
        <p:sp>
          <p:nvSpPr>
            <p:cNvPr id="10" name="Oval Callout 9"/>
            <p:cNvSpPr/>
            <p:nvPr/>
          </p:nvSpPr>
          <p:spPr>
            <a:xfrm>
              <a:off x="6781800" y="4648200"/>
              <a:ext cx="914400" cy="838200"/>
            </a:xfrm>
            <a:prstGeom prst="wedgeEllipseCallout">
              <a:avLst>
                <a:gd name="adj1" fmla="val -22131"/>
                <a:gd name="adj2" fmla="val 90836"/>
              </a:avLst>
            </a:prstGeom>
            <a:solidFill>
              <a:schemeClr val="tx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bg1"/>
                  </a:solidFill>
                </a:rPr>
                <a:t>54%</a:t>
              </a:r>
              <a:endParaRPr lang="en-US" b="1" dirty="0">
                <a:solidFill>
                  <a:schemeClr val="bg1"/>
                </a:solidFill>
              </a:endParaRPr>
            </a:p>
          </p:txBody>
        </p:sp>
        <p:sp>
          <p:nvSpPr>
            <p:cNvPr id="11" name="Freeform 10"/>
            <p:cNvSpPr/>
            <p:nvPr/>
          </p:nvSpPr>
          <p:spPr>
            <a:xfrm>
              <a:off x="6802502" y="5195695"/>
              <a:ext cx="58141" cy="121567"/>
            </a:xfrm>
            <a:custGeom>
              <a:avLst/>
              <a:gdLst>
                <a:gd name="connsiteX0" fmla="*/ 0 w 58141"/>
                <a:gd name="connsiteY0" fmla="*/ 0 h 121567"/>
                <a:gd name="connsiteX1" fmla="*/ 36999 w 58141"/>
                <a:gd name="connsiteY1" fmla="*/ 79283 h 121567"/>
                <a:gd name="connsiteX2" fmla="*/ 58141 w 58141"/>
                <a:gd name="connsiteY2" fmla="*/ 121567 h 121567"/>
              </a:gdLst>
              <a:ahLst/>
              <a:cxnLst>
                <a:cxn ang="0">
                  <a:pos x="connsiteX0" y="connsiteY0"/>
                </a:cxn>
                <a:cxn ang="0">
                  <a:pos x="connsiteX1" y="connsiteY1"/>
                </a:cxn>
                <a:cxn ang="0">
                  <a:pos x="connsiteX2" y="connsiteY2"/>
                </a:cxn>
              </a:cxnLst>
              <a:rect l="l" t="t" r="r" b="b"/>
              <a:pathLst>
                <a:path w="58141" h="121567">
                  <a:moveTo>
                    <a:pt x="0" y="0"/>
                  </a:moveTo>
                  <a:lnTo>
                    <a:pt x="36999" y="79283"/>
                  </a:lnTo>
                  <a:lnTo>
                    <a:pt x="58141" y="121567"/>
                  </a:lnTo>
                </a:path>
              </a:pathLst>
            </a:custGeom>
            <a:noFill/>
            <a:ln w="63500">
              <a:solidFill>
                <a:schemeClr val="tx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104038747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Online Participation</a:t>
            </a:r>
            <a:endParaRPr lang="en-US" dirty="0"/>
          </a:p>
        </p:txBody>
      </p:sp>
      <p:sp>
        <p:nvSpPr>
          <p:cNvPr id="3" name="Content Placeholder 2"/>
          <p:cNvSpPr>
            <a:spLocks noGrp="1"/>
          </p:cNvSpPr>
          <p:nvPr>
            <p:ph idx="1"/>
          </p:nvPr>
        </p:nvSpPr>
        <p:spPr>
          <a:xfrm>
            <a:off x="914400" y="3856037"/>
            <a:ext cx="3429000" cy="1858963"/>
          </a:xfrm>
        </p:spPr>
        <p:txBody>
          <a:bodyPr/>
          <a:lstStyle/>
          <a:p>
            <a:pPr>
              <a:spcBef>
                <a:spcPts val="600"/>
              </a:spcBef>
            </a:pPr>
            <a:r>
              <a:rPr lang="en-US" dirty="0" smtClean="0"/>
              <a:t>Federal</a:t>
            </a:r>
          </a:p>
          <a:p>
            <a:pPr>
              <a:spcBef>
                <a:spcPts val="600"/>
              </a:spcBef>
            </a:pPr>
            <a:r>
              <a:rPr lang="en-US" dirty="0" smtClean="0"/>
              <a:t>State</a:t>
            </a:r>
          </a:p>
          <a:p>
            <a:pPr>
              <a:spcBef>
                <a:spcPts val="600"/>
              </a:spcBef>
            </a:pPr>
            <a:r>
              <a:rPr lang="en-US" dirty="0" smtClean="0"/>
              <a:t>Local/Regional</a:t>
            </a:r>
          </a:p>
          <a:p>
            <a:pPr>
              <a:spcBef>
                <a:spcPts val="600"/>
              </a:spcBef>
            </a:pPr>
            <a:r>
              <a:rPr lang="en-US" dirty="0" smtClean="0"/>
              <a:t>Organization</a:t>
            </a:r>
            <a:endParaRPr lang="en-US" dirty="0"/>
          </a:p>
        </p:txBody>
      </p:sp>
      <p:sp>
        <p:nvSpPr>
          <p:cNvPr id="4" name="Footer Placeholder 3"/>
          <p:cNvSpPr>
            <a:spLocks noGrp="1"/>
          </p:cNvSpPr>
          <p:nvPr>
            <p:ph type="ftr" sz="quarter" idx="11"/>
          </p:nvPr>
        </p:nvSpPr>
        <p:spPr/>
        <p:txBody>
          <a:bodyPr/>
          <a:lstStyle/>
          <a:p>
            <a:pPr>
              <a:defRPr/>
            </a:pPr>
            <a:endParaRPr lang="en-US" dirty="0"/>
          </a:p>
        </p:txBody>
      </p:sp>
      <p:pic>
        <p:nvPicPr>
          <p:cNvPr id="5" name="Picture 2"/>
          <p:cNvPicPr>
            <a:picLocks noChangeAspect="1" noChangeArrowheads="1"/>
          </p:cNvPicPr>
          <p:nvPr/>
        </p:nvPicPr>
        <p:blipFill>
          <a:blip r:embed="rId2">
            <a:extLst>
              <a:ext uri="{BEBA8EAE-BF5A-486C-A8C5-ECC9F3942E4B}">
                <a14:imgProps xmlns:a14="http://schemas.microsoft.com/office/drawing/2010/main">
                  <a14:imgLayer r:embed="rId3">
                    <a14:imgEffect>
                      <a14:brightnessContrast contrast="-40000"/>
                    </a14:imgEffect>
                  </a14:imgLayer>
                </a14:imgProps>
              </a:ext>
              <a:ext uri="{28A0092B-C50C-407E-A947-70E740481C1C}">
                <a14:useLocalDpi xmlns:a14="http://schemas.microsoft.com/office/drawing/2010/main" val="0"/>
              </a:ext>
            </a:extLst>
          </a:blip>
          <a:srcRect/>
          <a:stretch>
            <a:fillRect/>
          </a:stretch>
        </p:blipFill>
        <p:spPr bwMode="auto">
          <a:xfrm>
            <a:off x="304800" y="1243464"/>
            <a:ext cx="4060362" cy="2413660"/>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6"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648200" y="1243464"/>
            <a:ext cx="4038600" cy="2414136"/>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7" name="Content Placeholder 2"/>
          <p:cNvSpPr txBox="1">
            <a:spLocks/>
          </p:cNvSpPr>
          <p:nvPr/>
        </p:nvSpPr>
        <p:spPr bwMode="auto">
          <a:xfrm>
            <a:off x="5076092" y="3856037"/>
            <a:ext cx="3429000" cy="1858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spcBef>
                <a:spcPts val="600"/>
              </a:spcBef>
            </a:pPr>
            <a:r>
              <a:rPr lang="en-US" dirty="0" smtClean="0"/>
              <a:t>University</a:t>
            </a:r>
          </a:p>
          <a:p>
            <a:pPr>
              <a:spcBef>
                <a:spcPts val="600"/>
              </a:spcBef>
            </a:pPr>
            <a:r>
              <a:rPr lang="en-US" dirty="0" smtClean="0"/>
              <a:t>Individual</a:t>
            </a:r>
          </a:p>
          <a:p>
            <a:pPr>
              <a:spcBef>
                <a:spcPts val="600"/>
              </a:spcBef>
            </a:pPr>
            <a:r>
              <a:rPr lang="en-US" dirty="0" smtClean="0"/>
              <a:t>Unknown</a:t>
            </a:r>
          </a:p>
        </p:txBody>
      </p:sp>
    </p:spTree>
    <p:extLst>
      <p:ext uri="{BB962C8B-B14F-4D97-AF65-F5344CB8AC3E}">
        <p14:creationId xmlns:p14="http://schemas.microsoft.com/office/powerpoint/2010/main" val="404751434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Who Contributed Ideas?</a:t>
            </a:r>
            <a:endParaRPr lang="en-US" dirty="0"/>
          </a:p>
        </p:txBody>
      </p:sp>
      <p:sp>
        <p:nvSpPr>
          <p:cNvPr id="4" name="Footer Placeholder 3"/>
          <p:cNvSpPr>
            <a:spLocks noGrp="1"/>
          </p:cNvSpPr>
          <p:nvPr>
            <p:ph type="ftr" sz="quarter" idx="11"/>
          </p:nvPr>
        </p:nvSpPr>
        <p:spPr/>
        <p:txBody>
          <a:bodyPr/>
          <a:lstStyle/>
          <a:p>
            <a:pPr>
              <a:defRPr/>
            </a:pPr>
            <a:endParaRPr lang="en-US" dirty="0"/>
          </a:p>
        </p:txBody>
      </p:sp>
      <p:graphicFrame>
        <p:nvGraphicFramePr>
          <p:cNvPr id="5" name="Chart 4"/>
          <p:cNvGraphicFramePr>
            <a:graphicFrameLocks/>
          </p:cNvGraphicFramePr>
          <p:nvPr>
            <p:extLst>
              <p:ext uri="{D42A27DB-BD31-4B8C-83A1-F6EECF244321}">
                <p14:modId xmlns:p14="http://schemas.microsoft.com/office/powerpoint/2010/main" val="264933915"/>
              </p:ext>
            </p:extLst>
          </p:nvPr>
        </p:nvGraphicFramePr>
        <p:xfrm>
          <a:off x="504825" y="1066800"/>
          <a:ext cx="8134350" cy="5257800"/>
        </p:xfrm>
        <a:graphic>
          <a:graphicData uri="http://schemas.openxmlformats.org/drawingml/2006/chart">
            <c:chart xmlns:c="http://schemas.openxmlformats.org/drawingml/2006/chart" xmlns:r="http://schemas.openxmlformats.org/officeDocument/2006/relationships" r:id="rId2"/>
          </a:graphicData>
        </a:graphic>
      </p:graphicFrame>
      <p:sp>
        <p:nvSpPr>
          <p:cNvPr id="7" name="Rounded Rectangle 6"/>
          <p:cNvSpPr/>
          <p:nvPr/>
        </p:nvSpPr>
        <p:spPr>
          <a:xfrm>
            <a:off x="7696200" y="152400"/>
            <a:ext cx="1295400" cy="685800"/>
          </a:xfrm>
          <a:prstGeom prst="roundRect">
            <a:avLst/>
          </a:prstGeom>
          <a:solidFill>
            <a:schemeClr val="bg2">
              <a:lumMod val="40000"/>
              <a:lumOff val="60000"/>
            </a:schemeClr>
          </a:solidFill>
          <a:ln>
            <a:solidFill>
              <a:schemeClr val="bg2">
                <a:lumMod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bg2">
                    <a:lumMod val="50000"/>
                  </a:schemeClr>
                </a:solidFill>
                <a:effectLst>
                  <a:outerShdw blurRad="38100" dist="38100" dir="2700000" algn="tl">
                    <a:srgbClr val="000000">
                      <a:alpha val="43137"/>
                    </a:srgbClr>
                  </a:outerShdw>
                </a:effectLst>
              </a:rPr>
              <a:t>228</a:t>
            </a:r>
          </a:p>
          <a:p>
            <a:pPr algn="ctr"/>
            <a:r>
              <a:rPr lang="en-US" dirty="0" smtClean="0">
                <a:solidFill>
                  <a:schemeClr val="bg2">
                    <a:lumMod val="50000"/>
                  </a:schemeClr>
                </a:solidFill>
                <a:effectLst>
                  <a:outerShdw blurRad="38100" dist="38100" dir="2700000" algn="tl">
                    <a:srgbClr val="000000">
                      <a:alpha val="43137"/>
                    </a:srgbClr>
                  </a:outerShdw>
                </a:effectLst>
              </a:rPr>
              <a:t>Ideas</a:t>
            </a:r>
            <a:endParaRPr lang="en-US" dirty="0">
              <a:solidFill>
                <a:schemeClr val="bg2">
                  <a:lumMod val="50000"/>
                </a:schemeClr>
              </a:solidFill>
              <a:effectLst>
                <a:outerShdw blurRad="38100" dist="38100" dir="2700000" algn="tl">
                  <a:srgbClr val="000000">
                    <a:alpha val="43137"/>
                  </a:srgbClr>
                </a:outerShdw>
              </a:effectLst>
            </a:endParaRPr>
          </a:p>
        </p:txBody>
      </p:sp>
      <p:sp>
        <p:nvSpPr>
          <p:cNvPr id="3" name="Rectangle 2"/>
          <p:cNvSpPr/>
          <p:nvPr/>
        </p:nvSpPr>
        <p:spPr>
          <a:xfrm>
            <a:off x="0" y="6350168"/>
            <a:ext cx="9144000" cy="276999"/>
          </a:xfrm>
          <a:prstGeom prst="rect">
            <a:avLst/>
          </a:prstGeom>
        </p:spPr>
        <p:txBody>
          <a:bodyPr wrap="square">
            <a:spAutoFit/>
          </a:bodyPr>
          <a:lstStyle/>
          <a:p>
            <a:pPr algn="ctr"/>
            <a:r>
              <a:rPr lang="en-US" sz="1200" i="1" dirty="0"/>
              <a:t>The National Online Dialogue is not a statistical study. All numbers are unofficial and presented for discussion purposes only</a:t>
            </a:r>
          </a:p>
        </p:txBody>
      </p:sp>
    </p:spTree>
    <p:extLst>
      <p:ext uri="{BB962C8B-B14F-4D97-AF65-F5344CB8AC3E}">
        <p14:creationId xmlns:p14="http://schemas.microsoft.com/office/powerpoint/2010/main" val="56782306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Who Commented on Ideas?</a:t>
            </a:r>
            <a:endParaRPr lang="en-US" dirty="0"/>
          </a:p>
        </p:txBody>
      </p:sp>
      <p:sp>
        <p:nvSpPr>
          <p:cNvPr id="4" name="Footer Placeholder 3"/>
          <p:cNvSpPr>
            <a:spLocks noGrp="1"/>
          </p:cNvSpPr>
          <p:nvPr>
            <p:ph type="ftr" sz="quarter" idx="11"/>
          </p:nvPr>
        </p:nvSpPr>
        <p:spPr/>
        <p:txBody>
          <a:bodyPr/>
          <a:lstStyle/>
          <a:p>
            <a:pPr>
              <a:defRPr/>
            </a:pPr>
            <a:endParaRPr lang="en-US" dirty="0"/>
          </a:p>
        </p:txBody>
      </p:sp>
      <p:graphicFrame>
        <p:nvGraphicFramePr>
          <p:cNvPr id="5" name="Chart 4"/>
          <p:cNvGraphicFramePr>
            <a:graphicFrameLocks/>
          </p:cNvGraphicFramePr>
          <p:nvPr>
            <p:extLst>
              <p:ext uri="{D42A27DB-BD31-4B8C-83A1-F6EECF244321}">
                <p14:modId xmlns:p14="http://schemas.microsoft.com/office/powerpoint/2010/main" val="2283238967"/>
              </p:ext>
            </p:extLst>
          </p:nvPr>
        </p:nvGraphicFramePr>
        <p:xfrm>
          <a:off x="447675" y="1188243"/>
          <a:ext cx="8248650" cy="5136357"/>
        </p:xfrm>
        <a:graphic>
          <a:graphicData uri="http://schemas.openxmlformats.org/drawingml/2006/chart">
            <c:chart xmlns:c="http://schemas.openxmlformats.org/drawingml/2006/chart" xmlns:r="http://schemas.openxmlformats.org/officeDocument/2006/relationships" r:id="rId2"/>
          </a:graphicData>
        </a:graphic>
      </p:graphicFrame>
      <p:sp>
        <p:nvSpPr>
          <p:cNvPr id="6" name="Rounded Rectangle 5"/>
          <p:cNvSpPr/>
          <p:nvPr/>
        </p:nvSpPr>
        <p:spPr>
          <a:xfrm>
            <a:off x="7696200" y="152400"/>
            <a:ext cx="1295400" cy="685800"/>
          </a:xfrm>
          <a:prstGeom prst="roundRect">
            <a:avLst/>
          </a:prstGeom>
          <a:solidFill>
            <a:schemeClr val="bg2">
              <a:lumMod val="40000"/>
              <a:lumOff val="60000"/>
            </a:schemeClr>
          </a:solidFill>
          <a:ln>
            <a:solidFill>
              <a:schemeClr val="bg2">
                <a:lumMod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bg2">
                    <a:lumMod val="50000"/>
                  </a:schemeClr>
                </a:solidFill>
                <a:effectLst>
                  <a:outerShdw blurRad="38100" dist="38100" dir="2700000" algn="tl">
                    <a:srgbClr val="000000">
                      <a:alpha val="43137"/>
                    </a:srgbClr>
                  </a:outerShdw>
                </a:effectLst>
              </a:rPr>
              <a:t>293</a:t>
            </a:r>
          </a:p>
          <a:p>
            <a:pPr algn="ctr"/>
            <a:r>
              <a:rPr lang="en-US" dirty="0" smtClean="0">
                <a:solidFill>
                  <a:schemeClr val="bg2">
                    <a:lumMod val="50000"/>
                  </a:schemeClr>
                </a:solidFill>
                <a:effectLst>
                  <a:outerShdw blurRad="38100" dist="38100" dir="2700000" algn="tl">
                    <a:srgbClr val="000000">
                      <a:alpha val="43137"/>
                    </a:srgbClr>
                  </a:outerShdw>
                </a:effectLst>
              </a:rPr>
              <a:t>Comments</a:t>
            </a:r>
            <a:endParaRPr lang="en-US" dirty="0">
              <a:solidFill>
                <a:schemeClr val="bg2">
                  <a:lumMod val="50000"/>
                </a:schemeClr>
              </a:solidFill>
              <a:effectLst>
                <a:outerShdw blurRad="38100" dist="38100" dir="2700000" algn="tl">
                  <a:srgbClr val="000000">
                    <a:alpha val="43137"/>
                  </a:srgbClr>
                </a:outerShdw>
              </a:effectLst>
            </a:endParaRPr>
          </a:p>
        </p:txBody>
      </p:sp>
      <p:sp>
        <p:nvSpPr>
          <p:cNvPr id="7" name="Rectangle 6"/>
          <p:cNvSpPr/>
          <p:nvPr/>
        </p:nvSpPr>
        <p:spPr>
          <a:xfrm>
            <a:off x="0" y="6350168"/>
            <a:ext cx="9144000" cy="276999"/>
          </a:xfrm>
          <a:prstGeom prst="rect">
            <a:avLst/>
          </a:prstGeom>
        </p:spPr>
        <p:txBody>
          <a:bodyPr wrap="square">
            <a:spAutoFit/>
          </a:bodyPr>
          <a:lstStyle/>
          <a:p>
            <a:pPr algn="ctr"/>
            <a:r>
              <a:rPr lang="en-US" sz="1200" i="1" dirty="0"/>
              <a:t>The National Online Dialogue is not a statistical study. All numbers are unofficial and presented for discussion purposes only</a:t>
            </a:r>
          </a:p>
        </p:txBody>
      </p:sp>
    </p:spTree>
    <p:extLst>
      <p:ext uri="{BB962C8B-B14F-4D97-AF65-F5344CB8AC3E}">
        <p14:creationId xmlns:p14="http://schemas.microsoft.com/office/powerpoint/2010/main" val="89797917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Who Rated the Ideas?</a:t>
            </a:r>
            <a:endParaRPr lang="en-US" dirty="0"/>
          </a:p>
        </p:txBody>
      </p:sp>
      <p:sp>
        <p:nvSpPr>
          <p:cNvPr id="4" name="Footer Placeholder 3"/>
          <p:cNvSpPr>
            <a:spLocks noGrp="1"/>
          </p:cNvSpPr>
          <p:nvPr>
            <p:ph type="ftr" sz="quarter" idx="11"/>
          </p:nvPr>
        </p:nvSpPr>
        <p:spPr/>
        <p:txBody>
          <a:bodyPr/>
          <a:lstStyle/>
          <a:p>
            <a:pPr>
              <a:defRPr/>
            </a:pPr>
            <a:endParaRPr lang="en-US" dirty="0"/>
          </a:p>
        </p:txBody>
      </p:sp>
      <p:graphicFrame>
        <p:nvGraphicFramePr>
          <p:cNvPr id="5" name="Chart 4"/>
          <p:cNvGraphicFramePr>
            <a:graphicFrameLocks/>
          </p:cNvGraphicFramePr>
          <p:nvPr>
            <p:extLst>
              <p:ext uri="{D42A27DB-BD31-4B8C-83A1-F6EECF244321}">
                <p14:modId xmlns:p14="http://schemas.microsoft.com/office/powerpoint/2010/main" val="932825624"/>
              </p:ext>
            </p:extLst>
          </p:nvPr>
        </p:nvGraphicFramePr>
        <p:xfrm>
          <a:off x="438150" y="1066800"/>
          <a:ext cx="8267700" cy="5105400"/>
        </p:xfrm>
        <a:graphic>
          <a:graphicData uri="http://schemas.openxmlformats.org/drawingml/2006/chart">
            <c:chart xmlns:c="http://schemas.openxmlformats.org/drawingml/2006/chart" xmlns:r="http://schemas.openxmlformats.org/officeDocument/2006/relationships" r:id="rId2"/>
          </a:graphicData>
        </a:graphic>
      </p:graphicFrame>
      <p:sp>
        <p:nvSpPr>
          <p:cNvPr id="6" name="Rounded Rectangle 5"/>
          <p:cNvSpPr/>
          <p:nvPr/>
        </p:nvSpPr>
        <p:spPr>
          <a:xfrm>
            <a:off x="7696200" y="152400"/>
            <a:ext cx="1295400" cy="685800"/>
          </a:xfrm>
          <a:prstGeom prst="roundRect">
            <a:avLst/>
          </a:prstGeom>
          <a:solidFill>
            <a:schemeClr val="bg2">
              <a:lumMod val="40000"/>
              <a:lumOff val="60000"/>
            </a:schemeClr>
          </a:solidFill>
          <a:ln>
            <a:solidFill>
              <a:schemeClr val="bg2">
                <a:lumMod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bg2">
                    <a:lumMod val="50000"/>
                  </a:schemeClr>
                </a:solidFill>
                <a:effectLst>
                  <a:outerShdw blurRad="38100" dist="38100" dir="2700000" algn="tl">
                    <a:srgbClr val="000000">
                      <a:alpha val="43137"/>
                    </a:srgbClr>
                  </a:outerShdw>
                </a:effectLst>
              </a:rPr>
              <a:t>3,695</a:t>
            </a:r>
          </a:p>
          <a:p>
            <a:pPr algn="ctr"/>
            <a:r>
              <a:rPr lang="en-US" dirty="0" smtClean="0">
                <a:solidFill>
                  <a:schemeClr val="bg2">
                    <a:lumMod val="50000"/>
                  </a:schemeClr>
                </a:solidFill>
                <a:effectLst>
                  <a:outerShdw blurRad="38100" dist="38100" dir="2700000" algn="tl">
                    <a:srgbClr val="000000">
                      <a:alpha val="43137"/>
                    </a:srgbClr>
                  </a:outerShdw>
                </a:effectLst>
              </a:rPr>
              <a:t>Ratings</a:t>
            </a:r>
            <a:endParaRPr lang="en-US" dirty="0">
              <a:solidFill>
                <a:schemeClr val="bg2">
                  <a:lumMod val="50000"/>
                </a:schemeClr>
              </a:solidFill>
              <a:effectLst>
                <a:outerShdw blurRad="38100" dist="38100" dir="2700000" algn="tl">
                  <a:srgbClr val="000000">
                    <a:alpha val="43137"/>
                  </a:srgbClr>
                </a:outerShdw>
              </a:effectLst>
            </a:endParaRPr>
          </a:p>
        </p:txBody>
      </p:sp>
      <p:sp>
        <p:nvSpPr>
          <p:cNvPr id="7" name="Rectangle 6"/>
          <p:cNvSpPr/>
          <p:nvPr/>
        </p:nvSpPr>
        <p:spPr>
          <a:xfrm>
            <a:off x="0" y="6350168"/>
            <a:ext cx="9144000" cy="276999"/>
          </a:xfrm>
          <a:prstGeom prst="rect">
            <a:avLst/>
          </a:prstGeom>
        </p:spPr>
        <p:txBody>
          <a:bodyPr wrap="square">
            <a:spAutoFit/>
          </a:bodyPr>
          <a:lstStyle/>
          <a:p>
            <a:pPr algn="ctr"/>
            <a:r>
              <a:rPr lang="en-US" sz="1200" i="1" dirty="0"/>
              <a:t>The National Online Dialogue is not a statistical study. All numbers are unofficial and presented for discussion purposes only</a:t>
            </a:r>
          </a:p>
        </p:txBody>
      </p:sp>
    </p:spTree>
    <p:extLst>
      <p:ext uri="{BB962C8B-B14F-4D97-AF65-F5344CB8AC3E}">
        <p14:creationId xmlns:p14="http://schemas.microsoft.com/office/powerpoint/2010/main" val="102040891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Logistics for Phone Participants</a:t>
            </a:r>
            <a:endParaRPr lang="en-US" dirty="0"/>
          </a:p>
        </p:txBody>
      </p:sp>
      <p:sp>
        <p:nvSpPr>
          <p:cNvPr id="3" name="Content Placeholder 2"/>
          <p:cNvSpPr>
            <a:spLocks noGrp="1"/>
          </p:cNvSpPr>
          <p:nvPr>
            <p:ph idx="1"/>
          </p:nvPr>
        </p:nvSpPr>
        <p:spPr>
          <a:xfrm>
            <a:off x="381000" y="1219200"/>
            <a:ext cx="8229600" cy="4906963"/>
          </a:xfrm>
        </p:spPr>
        <p:txBody>
          <a:bodyPr/>
          <a:lstStyle/>
          <a:p>
            <a:pPr>
              <a:spcBef>
                <a:spcPts val="1800"/>
              </a:spcBef>
            </a:pPr>
            <a:r>
              <a:rPr lang="en-US" sz="2800" dirty="0" smtClean="0"/>
              <a:t>Use </a:t>
            </a:r>
            <a:r>
              <a:rPr lang="en-US" sz="2800" dirty="0"/>
              <a:t>a hard phone </a:t>
            </a:r>
            <a:r>
              <a:rPr lang="en-US" sz="2800" dirty="0" smtClean="0"/>
              <a:t>line for best quality. </a:t>
            </a:r>
          </a:p>
          <a:p>
            <a:pPr>
              <a:spcBef>
                <a:spcPts val="1800"/>
              </a:spcBef>
            </a:pPr>
            <a:r>
              <a:rPr lang="en-US" sz="2800" dirty="0" smtClean="0"/>
              <a:t>Mute </a:t>
            </a:r>
            <a:r>
              <a:rPr lang="en-US" sz="2800" dirty="0"/>
              <a:t>the Webcast audio to prevent feedback once we open the phone </a:t>
            </a:r>
            <a:r>
              <a:rPr lang="en-US" sz="2800" dirty="0" smtClean="0"/>
              <a:t>lines.</a:t>
            </a:r>
            <a:endParaRPr lang="en-US" sz="2800" dirty="0"/>
          </a:p>
          <a:p>
            <a:pPr>
              <a:spcBef>
                <a:spcPts val="1800"/>
              </a:spcBef>
            </a:pPr>
            <a:r>
              <a:rPr lang="en-US" sz="2800" dirty="0" smtClean="0"/>
              <a:t>If </a:t>
            </a:r>
            <a:r>
              <a:rPr lang="en-US" sz="2800" dirty="0"/>
              <a:t>using a speaker </a:t>
            </a:r>
            <a:r>
              <a:rPr lang="en-US" sz="2800" dirty="0" smtClean="0"/>
              <a:t>phone, </a:t>
            </a:r>
            <a:r>
              <a:rPr lang="en-US" sz="2800" dirty="0"/>
              <a:t>the person speaking should be close to the phone’s microphone and speak directly into </a:t>
            </a:r>
            <a:r>
              <a:rPr lang="en-US" sz="2800" dirty="0" smtClean="0"/>
              <a:t>the microphone</a:t>
            </a:r>
            <a:r>
              <a:rPr lang="en-US" sz="2800" dirty="0"/>
              <a:t>. </a:t>
            </a:r>
            <a:endParaRPr lang="en-US" sz="2800" dirty="0" smtClean="0"/>
          </a:p>
          <a:p>
            <a:pPr>
              <a:spcBef>
                <a:spcPts val="1800"/>
              </a:spcBef>
            </a:pPr>
            <a:r>
              <a:rPr lang="en-US" sz="2800" dirty="0" smtClean="0"/>
              <a:t>Use </a:t>
            </a:r>
            <a:r>
              <a:rPr lang="en-US" sz="2800" dirty="0"/>
              <a:t>*6 to mute your </a:t>
            </a:r>
            <a:r>
              <a:rPr lang="en-US" sz="2800" dirty="0" smtClean="0"/>
              <a:t>phone when not speaking </a:t>
            </a:r>
            <a:r>
              <a:rPr lang="en-US" sz="2800" dirty="0"/>
              <a:t>and *6 to unmute your </a:t>
            </a:r>
            <a:r>
              <a:rPr lang="en-US" sz="2800" dirty="0" smtClean="0"/>
              <a:t>phone (or use your mute button on your phone).  </a:t>
            </a:r>
            <a:endParaRPr lang="en-US" sz="2800" dirty="0"/>
          </a:p>
        </p:txBody>
      </p:sp>
      <p:sp>
        <p:nvSpPr>
          <p:cNvPr id="4" name="Footer Placeholder 3"/>
          <p:cNvSpPr>
            <a:spLocks noGrp="1"/>
          </p:cNvSpPr>
          <p:nvPr>
            <p:ph type="ftr" sz="quarter" idx="11"/>
          </p:nvPr>
        </p:nvSpPr>
        <p:spPr/>
        <p:txBody>
          <a:bodyPr/>
          <a:lstStyle/>
          <a:p>
            <a:pPr>
              <a:defRPr/>
            </a:pPr>
            <a:endParaRPr lang="en-US" dirty="0"/>
          </a:p>
        </p:txBody>
      </p:sp>
    </p:spTree>
    <p:extLst>
      <p:ext uri="{BB962C8B-B14F-4D97-AF65-F5344CB8AC3E}">
        <p14:creationId xmlns:p14="http://schemas.microsoft.com/office/powerpoint/2010/main" val="62109429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152400"/>
            <a:ext cx="8458200" cy="914400"/>
          </a:xfrm>
        </p:spPr>
        <p:txBody>
          <a:bodyPr/>
          <a:lstStyle/>
          <a:p>
            <a:r>
              <a:rPr lang="en-US" dirty="0" smtClean="0"/>
              <a:t>Logistics for Chat Room Participants</a:t>
            </a:r>
            <a:endParaRPr lang="en-US" dirty="0"/>
          </a:p>
        </p:txBody>
      </p:sp>
      <p:sp>
        <p:nvSpPr>
          <p:cNvPr id="3" name="Content Placeholder 2"/>
          <p:cNvSpPr>
            <a:spLocks noGrp="1"/>
          </p:cNvSpPr>
          <p:nvPr>
            <p:ph idx="1"/>
          </p:nvPr>
        </p:nvSpPr>
        <p:spPr>
          <a:xfrm>
            <a:off x="381000" y="1219200"/>
            <a:ext cx="8229600" cy="4754563"/>
          </a:xfrm>
        </p:spPr>
        <p:txBody>
          <a:bodyPr/>
          <a:lstStyle/>
          <a:p>
            <a:r>
              <a:rPr lang="en-US" sz="2800" dirty="0" smtClean="0"/>
              <a:t>When Prompted by the facilitator, submit your comments to the chat room by selecting the “chat bubble” icon above the video display</a:t>
            </a:r>
          </a:p>
          <a:p>
            <a:pPr>
              <a:spcBef>
                <a:spcPts val="2400"/>
              </a:spcBef>
            </a:pPr>
            <a:r>
              <a:rPr lang="en-US" sz="2800" dirty="0" smtClean="0"/>
              <a:t>Be concise and clear and try to keep text to a minimum.</a:t>
            </a:r>
          </a:p>
          <a:p>
            <a:pPr>
              <a:spcBef>
                <a:spcPts val="2400"/>
              </a:spcBef>
            </a:pPr>
            <a:r>
              <a:rPr lang="en-US" sz="2800" dirty="0" smtClean="0"/>
              <a:t>All comments will be logged and viewable to everyone on the webcast. </a:t>
            </a:r>
            <a:endParaRPr lang="en-US" sz="2800" dirty="0"/>
          </a:p>
          <a:p>
            <a:endParaRPr lang="en-US" sz="2800" dirty="0"/>
          </a:p>
        </p:txBody>
      </p:sp>
      <p:sp>
        <p:nvSpPr>
          <p:cNvPr id="4" name="Footer Placeholder 3"/>
          <p:cNvSpPr>
            <a:spLocks noGrp="1"/>
          </p:cNvSpPr>
          <p:nvPr>
            <p:ph type="ftr" sz="quarter" idx="11"/>
          </p:nvPr>
        </p:nvSpPr>
        <p:spPr/>
        <p:txBody>
          <a:bodyPr/>
          <a:lstStyle/>
          <a:p>
            <a:pPr>
              <a:defRPr/>
            </a:pPr>
            <a:endParaRPr lang="en-US" dirty="0"/>
          </a:p>
        </p:txBody>
      </p:sp>
    </p:spTree>
    <p:extLst>
      <p:ext uri="{BB962C8B-B14F-4D97-AF65-F5344CB8AC3E}">
        <p14:creationId xmlns:p14="http://schemas.microsoft.com/office/powerpoint/2010/main" val="63996792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Logistics for </a:t>
            </a:r>
            <a:r>
              <a:rPr lang="en-US" dirty="0" err="1" smtClean="0"/>
              <a:t>Mtg</a:t>
            </a:r>
            <a:r>
              <a:rPr lang="en-US" dirty="0" smtClean="0"/>
              <a:t> Room Participants</a:t>
            </a:r>
            <a:endParaRPr lang="en-US" dirty="0"/>
          </a:p>
        </p:txBody>
      </p:sp>
      <p:sp>
        <p:nvSpPr>
          <p:cNvPr id="3" name="Content Placeholder 2"/>
          <p:cNvSpPr>
            <a:spLocks noGrp="1"/>
          </p:cNvSpPr>
          <p:nvPr>
            <p:ph idx="1"/>
          </p:nvPr>
        </p:nvSpPr>
        <p:spPr>
          <a:xfrm>
            <a:off x="381000" y="1219200"/>
            <a:ext cx="8229600" cy="4754563"/>
          </a:xfrm>
        </p:spPr>
        <p:txBody>
          <a:bodyPr/>
          <a:lstStyle/>
          <a:p>
            <a:r>
              <a:rPr lang="en-US" sz="2800" dirty="0" smtClean="0"/>
              <a:t>Only one person can speak at a time.</a:t>
            </a:r>
          </a:p>
          <a:p>
            <a:pPr>
              <a:spcBef>
                <a:spcPts val="2400"/>
              </a:spcBef>
            </a:pPr>
            <a:r>
              <a:rPr lang="en-US" sz="2800" dirty="0" smtClean="0"/>
              <a:t>Raise your hand and a we will bring the microphone to you.</a:t>
            </a:r>
          </a:p>
          <a:p>
            <a:pPr>
              <a:spcBef>
                <a:spcPts val="2400"/>
              </a:spcBef>
            </a:pPr>
            <a:r>
              <a:rPr lang="en-US" sz="2800" dirty="0" smtClean="0"/>
              <a:t>Be mindful of other’s desires to participate and keep your comments brief, but informative. </a:t>
            </a:r>
            <a:endParaRPr lang="en-US" sz="2800" dirty="0"/>
          </a:p>
        </p:txBody>
      </p:sp>
      <p:sp>
        <p:nvSpPr>
          <p:cNvPr id="4" name="Footer Placeholder 3"/>
          <p:cNvSpPr>
            <a:spLocks noGrp="1"/>
          </p:cNvSpPr>
          <p:nvPr>
            <p:ph type="ftr" sz="quarter" idx="11"/>
          </p:nvPr>
        </p:nvSpPr>
        <p:spPr/>
        <p:txBody>
          <a:bodyPr/>
          <a:lstStyle/>
          <a:p>
            <a:pPr>
              <a:defRPr/>
            </a:pPr>
            <a:endParaRPr lang="en-US" dirty="0"/>
          </a:p>
        </p:txBody>
      </p:sp>
    </p:spTree>
    <p:extLst>
      <p:ext uri="{BB962C8B-B14F-4D97-AF65-F5344CB8AC3E}">
        <p14:creationId xmlns:p14="http://schemas.microsoft.com/office/powerpoint/2010/main" val="238549146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Online Discussion Themes</a:t>
            </a:r>
            <a:endParaRPr lang="en-US" dirty="0"/>
          </a:p>
        </p:txBody>
      </p:sp>
      <p:sp>
        <p:nvSpPr>
          <p:cNvPr id="3" name="Content Placeholder 2"/>
          <p:cNvSpPr>
            <a:spLocks noGrp="1"/>
          </p:cNvSpPr>
          <p:nvPr>
            <p:ph idx="1"/>
          </p:nvPr>
        </p:nvSpPr>
        <p:spPr/>
        <p:txBody>
          <a:bodyPr/>
          <a:lstStyle/>
          <a:p>
            <a:r>
              <a:rPr lang="en-US" dirty="0" smtClean="0"/>
              <a:t>Measuring vehicle and passenger movement</a:t>
            </a:r>
          </a:p>
          <a:p>
            <a:r>
              <a:rPr lang="en-US" dirty="0" smtClean="0"/>
              <a:t>Accounting for the distance and time of trips</a:t>
            </a:r>
          </a:p>
          <a:p>
            <a:r>
              <a:rPr lang="en-US" dirty="0" smtClean="0"/>
              <a:t>Reflecting multi-modal use and operations</a:t>
            </a:r>
          </a:p>
          <a:p>
            <a:r>
              <a:rPr lang="en-US" dirty="0" smtClean="0"/>
              <a:t>Linking trans, land use and economic growth</a:t>
            </a:r>
          </a:p>
          <a:p>
            <a:r>
              <a:rPr lang="en-US" dirty="0" smtClean="0"/>
              <a:t>Cost, availability and timeliness of data</a:t>
            </a:r>
          </a:p>
          <a:p>
            <a:r>
              <a:rPr lang="en-US" dirty="0" smtClean="0"/>
              <a:t>Providing for a scalable measure</a:t>
            </a:r>
          </a:p>
          <a:p>
            <a:r>
              <a:rPr lang="en-US" dirty="0" smtClean="0"/>
              <a:t>Setting appropriate thresholds</a:t>
            </a:r>
          </a:p>
          <a:p>
            <a:r>
              <a:rPr lang="en-US" dirty="0" smtClean="0"/>
              <a:t>Challenges in target setting</a:t>
            </a:r>
            <a:endParaRPr lang="en-US" dirty="0"/>
          </a:p>
        </p:txBody>
      </p:sp>
      <p:sp>
        <p:nvSpPr>
          <p:cNvPr id="4" name="Footer Placeholder 3"/>
          <p:cNvSpPr>
            <a:spLocks noGrp="1"/>
          </p:cNvSpPr>
          <p:nvPr>
            <p:ph type="ftr" sz="quarter" idx="11"/>
          </p:nvPr>
        </p:nvSpPr>
        <p:spPr/>
        <p:txBody>
          <a:bodyPr/>
          <a:lstStyle/>
          <a:p>
            <a:pPr>
              <a:defRPr/>
            </a:pPr>
            <a:endParaRPr lang="en-US" dirty="0"/>
          </a:p>
        </p:txBody>
      </p:sp>
    </p:spTree>
    <p:extLst>
      <p:ext uri="{BB962C8B-B14F-4D97-AF65-F5344CB8AC3E}">
        <p14:creationId xmlns:p14="http://schemas.microsoft.com/office/powerpoint/2010/main" val="325193541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Today’s Discussion Topic Areas</a:t>
            </a:r>
            <a:endParaRPr lang="en-US" dirty="0"/>
          </a:p>
        </p:txBody>
      </p:sp>
      <p:sp>
        <p:nvSpPr>
          <p:cNvPr id="4" name="Footer Placeholder 3"/>
          <p:cNvSpPr>
            <a:spLocks noGrp="1"/>
          </p:cNvSpPr>
          <p:nvPr>
            <p:ph type="ftr" sz="quarter" idx="11"/>
          </p:nvPr>
        </p:nvSpPr>
        <p:spPr/>
        <p:txBody>
          <a:bodyPr/>
          <a:lstStyle/>
          <a:p>
            <a:pPr>
              <a:defRPr/>
            </a:pPr>
            <a:endParaRPr lang="en-US" dirty="0"/>
          </a:p>
        </p:txBody>
      </p:sp>
      <p:graphicFrame>
        <p:nvGraphicFramePr>
          <p:cNvPr id="6" name="Diagram 5"/>
          <p:cNvGraphicFramePr/>
          <p:nvPr>
            <p:extLst>
              <p:ext uri="{D42A27DB-BD31-4B8C-83A1-F6EECF244321}">
                <p14:modId xmlns:p14="http://schemas.microsoft.com/office/powerpoint/2010/main" val="3476345332"/>
              </p:ext>
            </p:extLst>
          </p:nvPr>
        </p:nvGraphicFramePr>
        <p:xfrm>
          <a:off x="152400" y="1397000"/>
          <a:ext cx="8763000" cy="4546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24509271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Meeting Schedule and Logistics</a:t>
            </a:r>
            <a:endParaRPr lang="en-US" dirty="0"/>
          </a:p>
        </p:txBody>
      </p:sp>
      <p:sp>
        <p:nvSpPr>
          <p:cNvPr id="3" name="Content Placeholder 2"/>
          <p:cNvSpPr>
            <a:spLocks noGrp="1"/>
          </p:cNvSpPr>
          <p:nvPr>
            <p:ph idx="1"/>
          </p:nvPr>
        </p:nvSpPr>
        <p:spPr/>
        <p:txBody>
          <a:bodyPr/>
          <a:lstStyle/>
          <a:p>
            <a:endParaRPr lang="en-US" dirty="0" smtClean="0"/>
          </a:p>
          <a:p>
            <a:endParaRPr lang="en-US" dirty="0"/>
          </a:p>
          <a:p>
            <a:pPr marL="0" indent="0">
              <a:buNone/>
            </a:pPr>
            <a:r>
              <a:rPr lang="en-US" dirty="0" smtClean="0"/>
              <a:t>Please take a moment to respond to the chat poll by clicking the “pie chart” icon above the video screen. </a:t>
            </a:r>
          </a:p>
        </p:txBody>
      </p:sp>
      <p:sp>
        <p:nvSpPr>
          <p:cNvPr id="4" name="Footer Placeholder 3"/>
          <p:cNvSpPr>
            <a:spLocks noGrp="1"/>
          </p:cNvSpPr>
          <p:nvPr>
            <p:ph type="ftr" sz="quarter" idx="11"/>
          </p:nvPr>
        </p:nvSpPr>
        <p:spPr/>
        <p:txBody>
          <a:bodyPr/>
          <a:lstStyle/>
          <a:p>
            <a:pPr>
              <a:defRPr/>
            </a:pPr>
            <a:endParaRPr lang="en-US" dirty="0"/>
          </a:p>
        </p:txBody>
      </p:sp>
    </p:spTree>
    <p:extLst>
      <p:ext uri="{BB962C8B-B14F-4D97-AF65-F5344CB8AC3E}">
        <p14:creationId xmlns:p14="http://schemas.microsoft.com/office/powerpoint/2010/main" val="68997354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457200" y="1142999"/>
            <a:ext cx="8148611" cy="914401"/>
          </a:xfrm>
          <a:prstGeom prst="rect">
            <a:avLst/>
          </a:prstGeom>
          <a:solidFill>
            <a:schemeClr val="tx1">
              <a:lumMod val="85000"/>
            </a:schemeClr>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Footer Placeholder 3"/>
          <p:cNvSpPr>
            <a:spLocks noGrp="1"/>
          </p:cNvSpPr>
          <p:nvPr>
            <p:ph type="ftr" sz="quarter" idx="11"/>
          </p:nvPr>
        </p:nvSpPr>
        <p:spPr/>
        <p:txBody>
          <a:bodyPr/>
          <a:lstStyle/>
          <a:p>
            <a:pPr>
              <a:defRPr/>
            </a:pPr>
            <a:endParaRPr lang="en-US" dirty="0"/>
          </a:p>
        </p:txBody>
      </p:sp>
      <p:sp>
        <p:nvSpPr>
          <p:cNvPr id="7" name="Rounded Rectangle 6"/>
          <p:cNvSpPr/>
          <p:nvPr/>
        </p:nvSpPr>
        <p:spPr>
          <a:xfrm>
            <a:off x="300012" y="307347"/>
            <a:ext cx="8458199" cy="835653"/>
          </a:xfrm>
          <a:prstGeom prst="roundRect">
            <a:avLst/>
          </a:prstGeom>
          <a:ln w="38100"/>
          <a:effectLst>
            <a:outerShdw blurRad="50800" dist="38100" dir="2700000" algn="tl" rotWithShape="0">
              <a:prstClr val="black">
                <a:alpha val="40000"/>
              </a:prstClr>
            </a:outerShdw>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8" name="Rounded Rectangle 4"/>
          <p:cNvSpPr/>
          <p:nvPr/>
        </p:nvSpPr>
        <p:spPr>
          <a:xfrm>
            <a:off x="342899" y="348140"/>
            <a:ext cx="8372425" cy="754066"/>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53340" tIns="53340" rIns="53340" bIns="53340" numCol="1" spcCol="1270" anchor="ctr" anchorCtr="0">
            <a:noAutofit/>
          </a:bodyPr>
          <a:lstStyle/>
          <a:p>
            <a:pPr lvl="0" algn="l" defTabSz="622300">
              <a:lnSpc>
                <a:spcPct val="90000"/>
              </a:lnSpc>
              <a:spcBef>
                <a:spcPct val="0"/>
              </a:spcBef>
              <a:spcAft>
                <a:spcPct val="35000"/>
              </a:spcAft>
            </a:pPr>
            <a:r>
              <a:rPr lang="en-US" sz="4400" kern="1200" dirty="0" smtClean="0"/>
              <a:t>Measuring the Movement of People</a:t>
            </a:r>
            <a:endParaRPr lang="en-US" sz="4400" kern="1200" dirty="0"/>
          </a:p>
        </p:txBody>
      </p:sp>
      <p:sp>
        <p:nvSpPr>
          <p:cNvPr id="2" name="Rectangle 1"/>
          <p:cNvSpPr/>
          <p:nvPr/>
        </p:nvSpPr>
        <p:spPr>
          <a:xfrm>
            <a:off x="457200" y="1226403"/>
            <a:ext cx="8148611" cy="830997"/>
          </a:xfrm>
          <a:prstGeom prst="rect">
            <a:avLst/>
          </a:prstGeom>
        </p:spPr>
        <p:txBody>
          <a:bodyPr wrap="square">
            <a:spAutoFit/>
          </a:bodyPr>
          <a:lstStyle/>
          <a:p>
            <a:pPr lvl="0"/>
            <a:r>
              <a:rPr lang="en-US" sz="2400" dirty="0">
                <a:solidFill>
                  <a:schemeClr val="bg2"/>
                </a:solidFill>
              </a:rPr>
              <a:t>Base Congestion and System Performance  measures on the movement of </a:t>
            </a:r>
            <a:r>
              <a:rPr lang="en-US" sz="2400" u="sng" dirty="0">
                <a:solidFill>
                  <a:schemeClr val="bg2"/>
                </a:solidFill>
              </a:rPr>
              <a:t>people</a:t>
            </a:r>
            <a:r>
              <a:rPr lang="en-US" sz="2400" dirty="0">
                <a:solidFill>
                  <a:schemeClr val="bg2"/>
                </a:solidFill>
              </a:rPr>
              <a:t> vs. only the movement of </a:t>
            </a:r>
            <a:r>
              <a:rPr lang="en-US" sz="2400" u="sng" dirty="0">
                <a:solidFill>
                  <a:schemeClr val="bg2"/>
                </a:solidFill>
              </a:rPr>
              <a:t>vehicles</a:t>
            </a:r>
          </a:p>
        </p:txBody>
      </p:sp>
      <p:sp>
        <p:nvSpPr>
          <p:cNvPr id="3" name="Rectangle 2"/>
          <p:cNvSpPr/>
          <p:nvPr/>
        </p:nvSpPr>
        <p:spPr>
          <a:xfrm>
            <a:off x="530468" y="2667000"/>
            <a:ext cx="8072411" cy="3170099"/>
          </a:xfrm>
          <a:prstGeom prst="rect">
            <a:avLst/>
          </a:prstGeom>
        </p:spPr>
        <p:txBody>
          <a:bodyPr wrap="square">
            <a:spAutoFit/>
          </a:bodyPr>
          <a:lstStyle/>
          <a:p>
            <a:pPr marL="285750" lvl="0" indent="-285750">
              <a:spcBef>
                <a:spcPts val="2400"/>
              </a:spcBef>
              <a:buFont typeface="Arial" pitchFamily="34" charset="0"/>
              <a:buChar char="•"/>
            </a:pPr>
            <a:r>
              <a:rPr lang="en-US" sz="2000" dirty="0"/>
              <a:t>What is the current state-of-practice to measure the movement of people?  Is this adequate enough to provide for readily available, current, and affordable data?</a:t>
            </a:r>
          </a:p>
          <a:p>
            <a:pPr marL="285750" lvl="0" indent="-285750">
              <a:spcBef>
                <a:spcPts val="2400"/>
              </a:spcBef>
              <a:buFont typeface="Arial" pitchFamily="34" charset="0"/>
              <a:buChar char="•"/>
            </a:pPr>
            <a:r>
              <a:rPr lang="en-US" sz="2000" dirty="0" smtClean="0"/>
              <a:t>How </a:t>
            </a:r>
            <a:r>
              <a:rPr lang="en-US" sz="2000" dirty="0"/>
              <a:t>granular (segment, corridor, system) does the data need to be for performance monitoring and performance reporting?  How often does the data need to be collected and reported?  </a:t>
            </a:r>
          </a:p>
          <a:p>
            <a:pPr marL="285750" lvl="0" indent="-285750">
              <a:spcBef>
                <a:spcPts val="2400"/>
              </a:spcBef>
              <a:buFont typeface="Arial" pitchFamily="34" charset="0"/>
              <a:buChar char="•"/>
            </a:pPr>
            <a:r>
              <a:rPr lang="en-US" sz="2000" dirty="0" smtClean="0"/>
              <a:t>What </a:t>
            </a:r>
            <a:r>
              <a:rPr lang="en-US" sz="2000" dirty="0"/>
              <a:t>opportunities may exist to improve measurements in this area?  Can we seize these opportunities within the next 5 </a:t>
            </a:r>
            <a:r>
              <a:rPr lang="en-US" sz="2000" dirty="0" err="1"/>
              <a:t>yrs</a:t>
            </a:r>
            <a:r>
              <a:rPr lang="en-US" sz="2000" dirty="0"/>
              <a:t>?</a:t>
            </a:r>
          </a:p>
        </p:txBody>
      </p:sp>
    </p:spTree>
    <p:extLst>
      <p:ext uri="{BB962C8B-B14F-4D97-AF65-F5344CB8AC3E}">
        <p14:creationId xmlns:p14="http://schemas.microsoft.com/office/powerpoint/2010/main" val="347839795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457200" y="1142999"/>
            <a:ext cx="8148611" cy="914401"/>
          </a:xfrm>
          <a:prstGeom prst="rect">
            <a:avLst/>
          </a:prstGeom>
          <a:solidFill>
            <a:schemeClr val="tx1">
              <a:lumMod val="85000"/>
            </a:schemeClr>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Footer Placeholder 3"/>
          <p:cNvSpPr>
            <a:spLocks noGrp="1"/>
          </p:cNvSpPr>
          <p:nvPr>
            <p:ph type="ftr" sz="quarter" idx="11"/>
          </p:nvPr>
        </p:nvSpPr>
        <p:spPr/>
        <p:txBody>
          <a:bodyPr/>
          <a:lstStyle/>
          <a:p>
            <a:pPr>
              <a:defRPr/>
            </a:pPr>
            <a:endParaRPr lang="en-US" dirty="0"/>
          </a:p>
        </p:txBody>
      </p:sp>
      <p:sp>
        <p:nvSpPr>
          <p:cNvPr id="7" name="Rounded Rectangle 6"/>
          <p:cNvSpPr/>
          <p:nvPr/>
        </p:nvSpPr>
        <p:spPr>
          <a:xfrm>
            <a:off x="300012" y="307347"/>
            <a:ext cx="8458199" cy="835653"/>
          </a:xfrm>
          <a:prstGeom prst="roundRect">
            <a:avLst/>
          </a:prstGeom>
          <a:ln w="38100"/>
          <a:effectLst>
            <a:outerShdw blurRad="50800" dist="38100" dir="2700000" algn="tl" rotWithShape="0">
              <a:prstClr val="black">
                <a:alpha val="40000"/>
              </a:prstClr>
            </a:outerShdw>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8" name="Rounded Rectangle 4"/>
          <p:cNvSpPr/>
          <p:nvPr/>
        </p:nvSpPr>
        <p:spPr>
          <a:xfrm>
            <a:off x="342899" y="348140"/>
            <a:ext cx="8372425" cy="754066"/>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53340" tIns="53340" rIns="53340" bIns="53340" numCol="1" spcCol="1270" anchor="ctr" anchorCtr="0">
            <a:noAutofit/>
          </a:bodyPr>
          <a:lstStyle/>
          <a:p>
            <a:pPr lvl="0" algn="l" defTabSz="622300">
              <a:lnSpc>
                <a:spcPct val="90000"/>
              </a:lnSpc>
              <a:spcBef>
                <a:spcPct val="0"/>
              </a:spcBef>
              <a:spcAft>
                <a:spcPct val="35000"/>
              </a:spcAft>
            </a:pPr>
            <a:r>
              <a:rPr lang="en-US" sz="4400" kern="1200" dirty="0" smtClean="0"/>
              <a:t>Incorporating Distance in a Measure</a:t>
            </a:r>
            <a:endParaRPr lang="en-US" sz="4400" kern="1200" dirty="0"/>
          </a:p>
        </p:txBody>
      </p:sp>
      <p:sp>
        <p:nvSpPr>
          <p:cNvPr id="2" name="Rectangle 1"/>
          <p:cNvSpPr/>
          <p:nvPr/>
        </p:nvSpPr>
        <p:spPr>
          <a:xfrm>
            <a:off x="457200" y="1226403"/>
            <a:ext cx="8148611" cy="830997"/>
          </a:xfrm>
          <a:prstGeom prst="rect">
            <a:avLst/>
          </a:prstGeom>
        </p:spPr>
        <p:txBody>
          <a:bodyPr wrap="square">
            <a:spAutoFit/>
          </a:bodyPr>
          <a:lstStyle/>
          <a:p>
            <a:pPr lvl="0"/>
            <a:r>
              <a:rPr lang="en-US" sz="2400" dirty="0" smtClean="0">
                <a:solidFill>
                  <a:schemeClr val="bg2"/>
                </a:solidFill>
              </a:rPr>
              <a:t>Account for the </a:t>
            </a:r>
            <a:r>
              <a:rPr lang="en-US" sz="2400" u="sng" dirty="0" smtClean="0">
                <a:solidFill>
                  <a:schemeClr val="bg2"/>
                </a:solidFill>
              </a:rPr>
              <a:t>distance</a:t>
            </a:r>
            <a:r>
              <a:rPr lang="en-US" sz="2400" dirty="0" smtClean="0">
                <a:solidFill>
                  <a:schemeClr val="bg2"/>
                </a:solidFill>
              </a:rPr>
              <a:t> traveled to move from point A to B in the Congestion and System Performance measures.</a:t>
            </a:r>
            <a:endParaRPr lang="en-US" sz="2400" dirty="0">
              <a:solidFill>
                <a:schemeClr val="bg2"/>
              </a:solidFill>
            </a:endParaRPr>
          </a:p>
        </p:txBody>
      </p:sp>
      <p:sp>
        <p:nvSpPr>
          <p:cNvPr id="3" name="Rectangle 2"/>
          <p:cNvSpPr/>
          <p:nvPr/>
        </p:nvSpPr>
        <p:spPr>
          <a:xfrm>
            <a:off x="530468" y="2667000"/>
            <a:ext cx="8072411" cy="3170099"/>
          </a:xfrm>
          <a:prstGeom prst="rect">
            <a:avLst/>
          </a:prstGeom>
        </p:spPr>
        <p:txBody>
          <a:bodyPr wrap="square">
            <a:spAutoFit/>
          </a:bodyPr>
          <a:lstStyle/>
          <a:p>
            <a:pPr marL="285750" indent="-285750">
              <a:buFont typeface="Arial" pitchFamily="34" charset="0"/>
              <a:buChar char="•"/>
            </a:pPr>
            <a:r>
              <a:rPr lang="en-US" sz="2000" dirty="0"/>
              <a:t>If two trips to the same destination take the same amount of time but cover different distances travelled should this difference be reflected in a measure?  If so, how can this be done?</a:t>
            </a:r>
            <a:endParaRPr lang="en-US" sz="2000" dirty="0" smtClean="0"/>
          </a:p>
          <a:p>
            <a:pPr marL="285750" indent="-285750">
              <a:spcBef>
                <a:spcPts val="2400"/>
              </a:spcBef>
              <a:buFont typeface="Arial" pitchFamily="34" charset="0"/>
              <a:buChar char="•"/>
            </a:pPr>
            <a:r>
              <a:rPr lang="en-US" sz="2000" dirty="0" smtClean="0"/>
              <a:t>How </a:t>
            </a:r>
            <a:r>
              <a:rPr lang="en-US" sz="2000" dirty="0"/>
              <a:t>can distance be accounted for in a measure?  </a:t>
            </a:r>
            <a:endParaRPr lang="en-US" sz="2000" dirty="0" smtClean="0"/>
          </a:p>
          <a:p>
            <a:pPr marL="285750" indent="-285750">
              <a:spcBef>
                <a:spcPts val="2400"/>
              </a:spcBef>
              <a:buFont typeface="Arial" pitchFamily="34" charset="0"/>
              <a:buChar char="•"/>
            </a:pPr>
            <a:r>
              <a:rPr lang="en-US" sz="2000" dirty="0" smtClean="0"/>
              <a:t>What are the data sources?  Are they readily available and accessible?</a:t>
            </a:r>
            <a:endParaRPr lang="en-US" sz="2000" dirty="0"/>
          </a:p>
          <a:p>
            <a:pPr marL="285750" indent="-285750">
              <a:spcBef>
                <a:spcPts val="2400"/>
              </a:spcBef>
              <a:buFont typeface="Arial" pitchFamily="34" charset="0"/>
              <a:buChar char="•"/>
            </a:pPr>
            <a:r>
              <a:rPr lang="en-US" sz="2000" dirty="0" smtClean="0"/>
              <a:t>  </a:t>
            </a:r>
            <a:endParaRPr lang="en-US" sz="2000" dirty="0"/>
          </a:p>
        </p:txBody>
      </p:sp>
    </p:spTree>
    <p:extLst>
      <p:ext uri="{BB962C8B-B14F-4D97-AF65-F5344CB8AC3E}">
        <p14:creationId xmlns:p14="http://schemas.microsoft.com/office/powerpoint/2010/main" val="334610084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457200" y="1142999"/>
            <a:ext cx="8148611" cy="914401"/>
          </a:xfrm>
          <a:prstGeom prst="rect">
            <a:avLst/>
          </a:prstGeom>
          <a:solidFill>
            <a:schemeClr val="tx1">
              <a:lumMod val="85000"/>
            </a:schemeClr>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ounded Rectangle 6"/>
          <p:cNvSpPr/>
          <p:nvPr/>
        </p:nvSpPr>
        <p:spPr>
          <a:xfrm>
            <a:off x="300012" y="307347"/>
            <a:ext cx="8458199" cy="835653"/>
          </a:xfrm>
          <a:prstGeom prst="roundRect">
            <a:avLst/>
          </a:prstGeom>
          <a:ln w="38100"/>
          <a:effectLst>
            <a:outerShdw blurRad="50800" dist="38100" dir="2700000" algn="tl" rotWithShape="0">
              <a:prstClr val="black">
                <a:alpha val="40000"/>
              </a:prstClr>
            </a:outerShdw>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8" name="Rounded Rectangle 4"/>
          <p:cNvSpPr/>
          <p:nvPr/>
        </p:nvSpPr>
        <p:spPr>
          <a:xfrm>
            <a:off x="342899" y="348140"/>
            <a:ext cx="8372425" cy="754066"/>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US" sz="3200" kern="1200" dirty="0" smtClean="0"/>
              <a:t>Measuring Movement by Transportation Modes</a:t>
            </a:r>
            <a:endParaRPr lang="en-US" sz="3200" kern="1200" dirty="0"/>
          </a:p>
        </p:txBody>
      </p:sp>
      <p:sp>
        <p:nvSpPr>
          <p:cNvPr id="2" name="Rectangle 1"/>
          <p:cNvSpPr/>
          <p:nvPr/>
        </p:nvSpPr>
        <p:spPr>
          <a:xfrm>
            <a:off x="457200" y="1226403"/>
            <a:ext cx="8148611" cy="830997"/>
          </a:xfrm>
          <a:prstGeom prst="rect">
            <a:avLst/>
          </a:prstGeom>
        </p:spPr>
        <p:txBody>
          <a:bodyPr wrap="square">
            <a:spAutoFit/>
          </a:bodyPr>
          <a:lstStyle/>
          <a:p>
            <a:pPr lvl="0"/>
            <a:r>
              <a:rPr lang="en-US" sz="2400" dirty="0" smtClean="0">
                <a:solidFill>
                  <a:schemeClr val="bg2"/>
                </a:solidFill>
              </a:rPr>
              <a:t>Account for all </a:t>
            </a:r>
            <a:r>
              <a:rPr lang="en-US" sz="2400" u="sng" dirty="0" smtClean="0">
                <a:solidFill>
                  <a:schemeClr val="bg2"/>
                </a:solidFill>
              </a:rPr>
              <a:t>modes of travel </a:t>
            </a:r>
            <a:r>
              <a:rPr lang="en-US" sz="2400" dirty="0" smtClean="0">
                <a:solidFill>
                  <a:schemeClr val="bg2"/>
                </a:solidFill>
              </a:rPr>
              <a:t>available to arrive at a destination in the Congestion measure.</a:t>
            </a:r>
            <a:endParaRPr lang="en-US" sz="2400" dirty="0">
              <a:solidFill>
                <a:schemeClr val="bg2"/>
              </a:solidFill>
            </a:endParaRPr>
          </a:p>
        </p:txBody>
      </p:sp>
      <p:sp>
        <p:nvSpPr>
          <p:cNvPr id="3" name="Rectangle 2"/>
          <p:cNvSpPr/>
          <p:nvPr/>
        </p:nvSpPr>
        <p:spPr>
          <a:xfrm>
            <a:off x="300012" y="2209800"/>
            <a:ext cx="8539188" cy="4170372"/>
          </a:xfrm>
          <a:prstGeom prst="rect">
            <a:avLst/>
          </a:prstGeom>
        </p:spPr>
        <p:txBody>
          <a:bodyPr wrap="square">
            <a:spAutoFit/>
          </a:bodyPr>
          <a:lstStyle/>
          <a:p>
            <a:pPr marL="285750" indent="-285750">
              <a:spcBef>
                <a:spcPts val="2400"/>
              </a:spcBef>
              <a:buFont typeface="Arial" pitchFamily="34" charset="0"/>
              <a:buChar char="•"/>
            </a:pPr>
            <a:r>
              <a:rPr lang="en-US" sz="2000" dirty="0"/>
              <a:t>How can the multiple modes of travel be considered in a measurement of travel for a trip with a defined origin and destination? </a:t>
            </a:r>
            <a:endParaRPr lang="en-US" sz="2000" dirty="0" smtClean="0"/>
          </a:p>
          <a:p>
            <a:pPr marL="285750" indent="-285750">
              <a:spcBef>
                <a:spcPts val="2400"/>
              </a:spcBef>
              <a:buFont typeface="Arial" pitchFamily="34" charset="0"/>
              <a:buChar char="•"/>
            </a:pPr>
            <a:r>
              <a:rPr lang="en-US" sz="2000" dirty="0" smtClean="0"/>
              <a:t>Should </a:t>
            </a:r>
            <a:r>
              <a:rPr lang="en-US" sz="2000" dirty="0"/>
              <a:t>multi modal aspects be considered only in metropolitan areas?</a:t>
            </a:r>
          </a:p>
          <a:p>
            <a:pPr marL="285750" indent="-285750">
              <a:spcBef>
                <a:spcPts val="1800"/>
              </a:spcBef>
              <a:buFont typeface="Arial" pitchFamily="34" charset="0"/>
              <a:buChar char="•"/>
            </a:pPr>
            <a:r>
              <a:rPr lang="en-US" sz="2000" dirty="0"/>
              <a:t>What is the current state-of-practice to measure movements on </a:t>
            </a:r>
            <a:r>
              <a:rPr lang="en-US" sz="2000" dirty="0" smtClean="0"/>
              <a:t>different modes of transportation? Is </a:t>
            </a:r>
            <a:r>
              <a:rPr lang="en-US" sz="2000" dirty="0"/>
              <a:t>this adequate enough to provide for readily available, current, and affordable data?</a:t>
            </a:r>
          </a:p>
          <a:p>
            <a:pPr marL="285750" indent="-285750">
              <a:spcBef>
                <a:spcPts val="1800"/>
              </a:spcBef>
              <a:buFont typeface="Arial" pitchFamily="34" charset="0"/>
              <a:buChar char="•"/>
            </a:pPr>
            <a:r>
              <a:rPr lang="en-US" sz="2000" dirty="0" smtClean="0"/>
              <a:t>How detailed does the data need to be to support performance reporting?  How </a:t>
            </a:r>
            <a:r>
              <a:rPr lang="en-US" sz="2000" dirty="0"/>
              <a:t>often does the data need to be collected and reported?</a:t>
            </a:r>
          </a:p>
          <a:p>
            <a:pPr marL="285750" indent="-285750">
              <a:spcBef>
                <a:spcPts val="1800"/>
              </a:spcBef>
              <a:buFont typeface="Arial" pitchFamily="34" charset="0"/>
              <a:buChar char="•"/>
            </a:pPr>
            <a:r>
              <a:rPr lang="en-US" sz="2000" dirty="0"/>
              <a:t>What opportunities may exist to improve measurements in this area?  Can we seize these </a:t>
            </a:r>
            <a:r>
              <a:rPr lang="en-US" dirty="0"/>
              <a:t>opportunities within the next 5 </a:t>
            </a:r>
            <a:r>
              <a:rPr lang="en-US" dirty="0" err="1"/>
              <a:t>yrs</a:t>
            </a:r>
            <a:r>
              <a:rPr lang="en-US" dirty="0"/>
              <a:t>?</a:t>
            </a:r>
          </a:p>
        </p:txBody>
      </p:sp>
    </p:spTree>
    <p:extLst>
      <p:ext uri="{BB962C8B-B14F-4D97-AF65-F5344CB8AC3E}">
        <p14:creationId xmlns:p14="http://schemas.microsoft.com/office/powerpoint/2010/main" val="362866104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457200" y="1142999"/>
            <a:ext cx="8148611" cy="1283733"/>
          </a:xfrm>
          <a:prstGeom prst="rect">
            <a:avLst/>
          </a:prstGeom>
          <a:solidFill>
            <a:schemeClr val="tx1">
              <a:lumMod val="85000"/>
            </a:schemeClr>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ounded Rectangle 6"/>
          <p:cNvSpPr/>
          <p:nvPr/>
        </p:nvSpPr>
        <p:spPr>
          <a:xfrm>
            <a:off x="300012" y="307347"/>
            <a:ext cx="8458199" cy="835653"/>
          </a:xfrm>
          <a:prstGeom prst="roundRect">
            <a:avLst/>
          </a:prstGeom>
          <a:ln w="38100"/>
          <a:effectLst>
            <a:outerShdw blurRad="50800" dist="38100" dir="2700000" algn="tl" rotWithShape="0">
              <a:prstClr val="black">
                <a:alpha val="40000"/>
              </a:prstClr>
            </a:outerShdw>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8" name="Rounded Rectangle 4"/>
          <p:cNvSpPr/>
          <p:nvPr/>
        </p:nvSpPr>
        <p:spPr>
          <a:xfrm>
            <a:off x="342899" y="348140"/>
            <a:ext cx="8372425" cy="754066"/>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US" sz="3200" kern="1200" dirty="0" smtClean="0"/>
              <a:t>Providing for a Scalable Measure</a:t>
            </a:r>
            <a:endParaRPr lang="en-US" sz="3200" kern="1200" dirty="0"/>
          </a:p>
        </p:txBody>
      </p:sp>
      <p:sp>
        <p:nvSpPr>
          <p:cNvPr id="2" name="Rectangle 1"/>
          <p:cNvSpPr/>
          <p:nvPr/>
        </p:nvSpPr>
        <p:spPr>
          <a:xfrm>
            <a:off x="457200" y="1226403"/>
            <a:ext cx="8148611" cy="1200329"/>
          </a:xfrm>
          <a:prstGeom prst="rect">
            <a:avLst/>
          </a:prstGeom>
        </p:spPr>
        <p:txBody>
          <a:bodyPr wrap="square">
            <a:spAutoFit/>
          </a:bodyPr>
          <a:lstStyle/>
          <a:p>
            <a:pPr lvl="0"/>
            <a:r>
              <a:rPr lang="en-US" sz="2400" dirty="0">
                <a:solidFill>
                  <a:schemeClr val="bg2"/>
                </a:solidFill>
              </a:rPr>
              <a:t>Measures of Congestion and System Performance should be </a:t>
            </a:r>
            <a:r>
              <a:rPr lang="en-US" sz="2400" u="sng" dirty="0">
                <a:solidFill>
                  <a:schemeClr val="bg2"/>
                </a:solidFill>
              </a:rPr>
              <a:t>scalable</a:t>
            </a:r>
            <a:r>
              <a:rPr lang="en-US" sz="2400" dirty="0">
                <a:solidFill>
                  <a:schemeClr val="bg2"/>
                </a:solidFill>
              </a:rPr>
              <a:t> to provide a view of roadway segment/corridor performance and a view of overall system performance.</a:t>
            </a:r>
          </a:p>
        </p:txBody>
      </p:sp>
      <p:sp>
        <p:nvSpPr>
          <p:cNvPr id="3" name="Rectangle 2"/>
          <p:cNvSpPr/>
          <p:nvPr/>
        </p:nvSpPr>
        <p:spPr>
          <a:xfrm>
            <a:off x="348761" y="2895600"/>
            <a:ext cx="8539188" cy="3062377"/>
          </a:xfrm>
          <a:prstGeom prst="rect">
            <a:avLst/>
          </a:prstGeom>
        </p:spPr>
        <p:txBody>
          <a:bodyPr wrap="square">
            <a:spAutoFit/>
          </a:bodyPr>
          <a:lstStyle/>
          <a:p>
            <a:pPr marL="285750" indent="-285750">
              <a:spcBef>
                <a:spcPts val="2400"/>
              </a:spcBef>
              <a:buFont typeface="Arial" pitchFamily="34" charset="0"/>
              <a:buChar char="•"/>
            </a:pPr>
            <a:r>
              <a:rPr lang="en-US" sz="2000" dirty="0"/>
              <a:t>What approaches can be considered that would allow detailed level data to be rolled up effectively to represent a system?</a:t>
            </a:r>
          </a:p>
          <a:p>
            <a:pPr marL="285750" indent="-285750">
              <a:spcBef>
                <a:spcPts val="2400"/>
              </a:spcBef>
              <a:buFont typeface="Arial" pitchFamily="34" charset="0"/>
              <a:buChar char="•"/>
            </a:pPr>
            <a:r>
              <a:rPr lang="en-US" sz="2000" dirty="0"/>
              <a:t>Do all roadway segments need to be measured?  If not, which roadways should be measured?</a:t>
            </a:r>
          </a:p>
          <a:p>
            <a:pPr marL="285750" indent="-285750">
              <a:spcBef>
                <a:spcPts val="2400"/>
              </a:spcBef>
              <a:buFont typeface="Arial" pitchFamily="34" charset="0"/>
              <a:buChar char="•"/>
            </a:pPr>
            <a:r>
              <a:rPr lang="en-US" sz="2000" dirty="0"/>
              <a:t>How are corridors/segments defined?  How are trips defined?   As a corridor, a pair of origin/destinations, other?</a:t>
            </a:r>
          </a:p>
          <a:p>
            <a:pPr marL="285750" indent="-285750">
              <a:spcBef>
                <a:spcPts val="1800"/>
              </a:spcBef>
              <a:buFont typeface="Arial" pitchFamily="34" charset="0"/>
              <a:buChar char="•"/>
            </a:pPr>
            <a:endParaRPr lang="en-US" dirty="0"/>
          </a:p>
        </p:txBody>
      </p:sp>
    </p:spTree>
    <p:extLst>
      <p:ext uri="{BB962C8B-B14F-4D97-AF65-F5344CB8AC3E}">
        <p14:creationId xmlns:p14="http://schemas.microsoft.com/office/powerpoint/2010/main" val="351203127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457200" y="1142999"/>
            <a:ext cx="8148611" cy="1653064"/>
          </a:xfrm>
          <a:prstGeom prst="rect">
            <a:avLst/>
          </a:prstGeom>
          <a:solidFill>
            <a:schemeClr val="tx1">
              <a:lumMod val="85000"/>
            </a:schemeClr>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ounded Rectangle 6"/>
          <p:cNvSpPr/>
          <p:nvPr/>
        </p:nvSpPr>
        <p:spPr>
          <a:xfrm>
            <a:off x="300012" y="307347"/>
            <a:ext cx="8458199" cy="835653"/>
          </a:xfrm>
          <a:prstGeom prst="roundRect">
            <a:avLst/>
          </a:prstGeom>
          <a:ln w="38100"/>
          <a:effectLst>
            <a:outerShdw blurRad="50800" dist="38100" dir="2700000" algn="tl" rotWithShape="0">
              <a:prstClr val="black">
                <a:alpha val="40000"/>
              </a:prstClr>
            </a:outerShdw>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8" name="Rounded Rectangle 4"/>
          <p:cNvSpPr/>
          <p:nvPr/>
        </p:nvSpPr>
        <p:spPr>
          <a:xfrm>
            <a:off x="342899" y="348140"/>
            <a:ext cx="8372425" cy="754066"/>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US" sz="3200" kern="1200" dirty="0" smtClean="0"/>
              <a:t>One Size Does Not Fit All</a:t>
            </a:r>
            <a:endParaRPr lang="en-US" sz="3200" kern="1200" dirty="0"/>
          </a:p>
        </p:txBody>
      </p:sp>
      <p:sp>
        <p:nvSpPr>
          <p:cNvPr id="2" name="Rectangle 1"/>
          <p:cNvSpPr/>
          <p:nvPr/>
        </p:nvSpPr>
        <p:spPr>
          <a:xfrm>
            <a:off x="457200" y="1226403"/>
            <a:ext cx="8148611" cy="1569660"/>
          </a:xfrm>
          <a:prstGeom prst="rect">
            <a:avLst/>
          </a:prstGeom>
        </p:spPr>
        <p:txBody>
          <a:bodyPr wrap="square">
            <a:spAutoFit/>
          </a:bodyPr>
          <a:lstStyle/>
          <a:p>
            <a:pPr lvl="0"/>
            <a:r>
              <a:rPr lang="en-US" sz="2400" dirty="0">
                <a:solidFill>
                  <a:schemeClr val="bg2"/>
                </a:solidFill>
              </a:rPr>
              <a:t>Performance measures will need to reflect the </a:t>
            </a:r>
            <a:r>
              <a:rPr lang="en-US" sz="2400" u="sng" dirty="0">
                <a:solidFill>
                  <a:schemeClr val="bg2"/>
                </a:solidFill>
              </a:rPr>
              <a:t>differences</a:t>
            </a:r>
            <a:r>
              <a:rPr lang="en-US" sz="2400" dirty="0">
                <a:solidFill>
                  <a:schemeClr val="bg2"/>
                </a:solidFill>
              </a:rPr>
              <a:t> in travel expectations and travel patterns across the country and will need to be developed so they can be used for </a:t>
            </a:r>
            <a:r>
              <a:rPr lang="en-US" sz="2400" u="sng" dirty="0">
                <a:solidFill>
                  <a:schemeClr val="bg2"/>
                </a:solidFill>
              </a:rPr>
              <a:t>different</a:t>
            </a:r>
            <a:r>
              <a:rPr lang="en-US" sz="2400" dirty="0">
                <a:solidFill>
                  <a:schemeClr val="bg2"/>
                </a:solidFill>
              </a:rPr>
              <a:t> roadway systems and population areas.</a:t>
            </a:r>
          </a:p>
        </p:txBody>
      </p:sp>
      <p:sp>
        <p:nvSpPr>
          <p:cNvPr id="3" name="Rectangle 2"/>
          <p:cNvSpPr/>
          <p:nvPr/>
        </p:nvSpPr>
        <p:spPr>
          <a:xfrm>
            <a:off x="342899" y="3154501"/>
            <a:ext cx="8539188" cy="3170099"/>
          </a:xfrm>
          <a:prstGeom prst="rect">
            <a:avLst/>
          </a:prstGeom>
        </p:spPr>
        <p:txBody>
          <a:bodyPr wrap="square">
            <a:spAutoFit/>
          </a:bodyPr>
          <a:lstStyle/>
          <a:p>
            <a:pPr marL="285750" indent="-285750">
              <a:spcBef>
                <a:spcPts val="2400"/>
              </a:spcBef>
              <a:buFont typeface="Arial" pitchFamily="34" charset="0"/>
              <a:buChar char="•"/>
            </a:pPr>
            <a:r>
              <a:rPr lang="en-US" sz="2000" dirty="0"/>
              <a:t>A delay measure could be defined using different “delay thresholds” based on target speeds.  These thresholds could be set by States and MPOs based on </a:t>
            </a:r>
            <a:r>
              <a:rPr lang="en-US" sz="2000" dirty="0" smtClean="0"/>
              <a:t>a variety of factors.  </a:t>
            </a:r>
            <a:r>
              <a:rPr lang="en-US" sz="2000" dirty="0"/>
              <a:t>How can this be accomplished in a region by region in a viable manner and consistent manner?  </a:t>
            </a:r>
          </a:p>
          <a:p>
            <a:pPr marL="285750" indent="-285750">
              <a:spcBef>
                <a:spcPts val="2400"/>
              </a:spcBef>
              <a:buFont typeface="Arial" pitchFamily="34" charset="0"/>
              <a:buChar char="•"/>
            </a:pPr>
            <a:r>
              <a:rPr lang="en-US" sz="2000" dirty="0"/>
              <a:t>How can “desired” travel time be defined in a manner that allows for local flexibility so that it can be applied to different geographic areas?</a:t>
            </a:r>
          </a:p>
          <a:p>
            <a:pPr marL="285750" indent="-285750">
              <a:spcBef>
                <a:spcPts val="2400"/>
              </a:spcBef>
              <a:buFont typeface="Arial" pitchFamily="34" charset="0"/>
              <a:buChar char="•"/>
            </a:pPr>
            <a:r>
              <a:rPr lang="en-US" sz="2000" dirty="0" smtClean="0"/>
              <a:t>How </a:t>
            </a:r>
            <a:r>
              <a:rPr lang="en-US" sz="2000" dirty="0"/>
              <a:t>can the number of measures be minimized while still providing flexibility in its application to different systems and areas</a:t>
            </a:r>
            <a:r>
              <a:rPr lang="en-US" sz="2000" dirty="0" smtClean="0"/>
              <a:t>?</a:t>
            </a:r>
            <a:endParaRPr lang="en-US" sz="2000" dirty="0"/>
          </a:p>
        </p:txBody>
      </p:sp>
    </p:spTree>
    <p:extLst>
      <p:ext uri="{BB962C8B-B14F-4D97-AF65-F5344CB8AC3E}">
        <p14:creationId xmlns:p14="http://schemas.microsoft.com/office/powerpoint/2010/main" val="317225576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Thank You!</a:t>
            </a:r>
            <a:endParaRPr lang="en-US" dirty="0"/>
          </a:p>
        </p:txBody>
      </p:sp>
      <p:sp>
        <p:nvSpPr>
          <p:cNvPr id="3" name="Content Placeholder 2"/>
          <p:cNvSpPr>
            <a:spLocks noGrp="1"/>
          </p:cNvSpPr>
          <p:nvPr>
            <p:ph idx="1"/>
          </p:nvPr>
        </p:nvSpPr>
        <p:spPr/>
        <p:txBody>
          <a:bodyPr/>
          <a:lstStyle/>
          <a:p>
            <a:r>
              <a:rPr lang="en-US" dirty="0" smtClean="0"/>
              <a:t>More Information on MAP-21</a:t>
            </a:r>
          </a:p>
          <a:p>
            <a:pPr lvl="1"/>
            <a:r>
              <a:rPr lang="en-US" dirty="0" smtClean="0"/>
              <a:t>DOT website - http://www.dot.gov/map21</a:t>
            </a:r>
          </a:p>
          <a:p>
            <a:pPr lvl="1"/>
            <a:r>
              <a:rPr lang="en-US" dirty="0" smtClean="0"/>
              <a:t>FHWA website – http://www.fhwa.dot.gov/map21</a:t>
            </a:r>
          </a:p>
          <a:p>
            <a:pPr lvl="1"/>
            <a:r>
              <a:rPr lang="en-US" dirty="0" smtClean="0"/>
              <a:t>FTA website – http://www.fta.dot.gov/map21</a:t>
            </a:r>
          </a:p>
          <a:p>
            <a:pPr>
              <a:spcBef>
                <a:spcPts val="1800"/>
              </a:spcBef>
            </a:pPr>
            <a:r>
              <a:rPr lang="en-US" dirty="0" smtClean="0"/>
              <a:t>Email Comments/Input</a:t>
            </a:r>
          </a:p>
          <a:p>
            <a:pPr lvl="1"/>
            <a:r>
              <a:rPr lang="en-US" dirty="0" smtClean="0"/>
              <a:t>PerformanceMeasuresRulemaking@dot.gov</a:t>
            </a:r>
          </a:p>
          <a:p>
            <a:endParaRPr lang="en-US" dirty="0"/>
          </a:p>
        </p:txBody>
      </p:sp>
      <p:sp>
        <p:nvSpPr>
          <p:cNvPr id="4" name="Footer Placeholder 3"/>
          <p:cNvSpPr>
            <a:spLocks noGrp="1"/>
          </p:cNvSpPr>
          <p:nvPr>
            <p:ph type="ftr" sz="quarter" idx="11"/>
          </p:nvPr>
        </p:nvSpPr>
        <p:spPr/>
        <p:txBody>
          <a:bodyPr/>
          <a:lstStyle/>
          <a:p>
            <a:pPr>
              <a:defRPr/>
            </a:pPr>
            <a:endParaRPr lang="en-US" dirty="0"/>
          </a:p>
        </p:txBody>
      </p:sp>
    </p:spTree>
    <p:extLst>
      <p:ext uri="{BB962C8B-B14F-4D97-AF65-F5344CB8AC3E}">
        <p14:creationId xmlns:p14="http://schemas.microsoft.com/office/powerpoint/2010/main" val="7413548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Meeting Schedule and Logistics</a:t>
            </a:r>
            <a:endParaRPr lang="en-US" dirty="0"/>
          </a:p>
        </p:txBody>
      </p:sp>
      <p:sp>
        <p:nvSpPr>
          <p:cNvPr id="3" name="Content Placeholder 2"/>
          <p:cNvSpPr>
            <a:spLocks noGrp="1"/>
          </p:cNvSpPr>
          <p:nvPr>
            <p:ph idx="1"/>
          </p:nvPr>
        </p:nvSpPr>
        <p:spPr/>
        <p:txBody>
          <a:bodyPr/>
          <a:lstStyle/>
          <a:p>
            <a:r>
              <a:rPr lang="en-US" dirty="0" smtClean="0"/>
              <a:t>Introduction and Background – 20 minutes</a:t>
            </a:r>
          </a:p>
          <a:p>
            <a:r>
              <a:rPr lang="en-US" dirty="0" smtClean="0"/>
              <a:t>Listening Session on 5 Topics – 100 minutes</a:t>
            </a:r>
          </a:p>
          <a:p>
            <a:endParaRPr lang="en-US" dirty="0" smtClean="0"/>
          </a:p>
          <a:p>
            <a:r>
              <a:rPr lang="en-US" dirty="0" smtClean="0"/>
              <a:t>Participant Input</a:t>
            </a:r>
          </a:p>
          <a:p>
            <a:pPr lvl="1"/>
            <a:r>
              <a:rPr lang="en-US" dirty="0" smtClean="0"/>
              <a:t>Webcast Chat – 800 registered attendees</a:t>
            </a:r>
          </a:p>
          <a:p>
            <a:pPr lvl="2"/>
            <a:r>
              <a:rPr lang="en-US" dirty="0" smtClean="0"/>
              <a:t>Once prompted, submit input by clicking on the “chat bubble” icon above the video display. </a:t>
            </a:r>
          </a:p>
          <a:p>
            <a:pPr lvl="1"/>
            <a:r>
              <a:rPr lang="en-US" dirty="0" smtClean="0"/>
              <a:t>Phone Lines – 50 connections</a:t>
            </a:r>
          </a:p>
          <a:p>
            <a:pPr lvl="2"/>
            <a:r>
              <a:rPr lang="en-US" dirty="0" smtClean="0"/>
              <a:t>Muted until Listening Session </a:t>
            </a:r>
            <a:r>
              <a:rPr lang="en-US" dirty="0"/>
              <a:t>d</a:t>
            </a:r>
            <a:r>
              <a:rPr lang="en-US" dirty="0" smtClean="0"/>
              <a:t>iscussion begins</a:t>
            </a:r>
          </a:p>
          <a:p>
            <a:pPr lvl="1"/>
            <a:r>
              <a:rPr lang="en-US" dirty="0" smtClean="0"/>
              <a:t>Meeting Room – ~50 attendees</a:t>
            </a:r>
          </a:p>
        </p:txBody>
      </p:sp>
      <p:sp>
        <p:nvSpPr>
          <p:cNvPr id="4" name="Footer Placeholder 3"/>
          <p:cNvSpPr>
            <a:spLocks noGrp="1"/>
          </p:cNvSpPr>
          <p:nvPr>
            <p:ph type="ftr" sz="quarter" idx="11"/>
          </p:nvPr>
        </p:nvSpPr>
        <p:spPr/>
        <p:txBody>
          <a:bodyPr/>
          <a:lstStyle/>
          <a:p>
            <a:pPr>
              <a:defRPr/>
            </a:pPr>
            <a:endParaRPr lang="en-US" dirty="0"/>
          </a:p>
        </p:txBody>
      </p:sp>
    </p:spTree>
    <p:extLst>
      <p:ext uri="{BB962C8B-B14F-4D97-AF65-F5344CB8AC3E}">
        <p14:creationId xmlns:p14="http://schemas.microsoft.com/office/powerpoint/2010/main" val="14332474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Meeting Objective</a:t>
            </a:r>
            <a:endParaRPr lang="en-US" dirty="0"/>
          </a:p>
        </p:txBody>
      </p:sp>
      <p:sp>
        <p:nvSpPr>
          <p:cNvPr id="4" name="Footer Placeholder 3"/>
          <p:cNvSpPr>
            <a:spLocks noGrp="1"/>
          </p:cNvSpPr>
          <p:nvPr>
            <p:ph type="ftr" sz="quarter" idx="11"/>
          </p:nvPr>
        </p:nvSpPr>
        <p:spPr/>
        <p:txBody>
          <a:bodyPr/>
          <a:lstStyle/>
          <a:p>
            <a:pPr>
              <a:defRPr/>
            </a:pPr>
            <a:endParaRPr lang="en-US" dirty="0"/>
          </a:p>
        </p:txBody>
      </p:sp>
      <p:sp>
        <p:nvSpPr>
          <p:cNvPr id="6" name="TextBox 5"/>
          <p:cNvSpPr txBox="1"/>
          <p:nvPr/>
        </p:nvSpPr>
        <p:spPr>
          <a:xfrm>
            <a:off x="1295400" y="1600200"/>
            <a:ext cx="6808545" cy="1077218"/>
          </a:xfrm>
          <a:prstGeom prst="rect">
            <a:avLst/>
          </a:prstGeom>
          <a:noFill/>
        </p:spPr>
        <p:txBody>
          <a:bodyPr wrap="square" rtlCol="0">
            <a:spAutoFit/>
          </a:bodyPr>
          <a:lstStyle/>
          <a:p>
            <a:pPr algn="ctr"/>
            <a:r>
              <a:rPr lang="en-US" sz="3200" dirty="0" smtClean="0">
                <a:effectLst>
                  <a:outerShdw blurRad="38100" dist="38100" dir="2700000" algn="tl">
                    <a:srgbClr val="000000">
                      <a:alpha val="43137"/>
                    </a:srgbClr>
                  </a:outerShdw>
                </a:effectLst>
              </a:rPr>
              <a:t>Discuss, listen, and learn how ideas can be implemented.</a:t>
            </a:r>
            <a:endParaRPr lang="en-US" sz="3200" dirty="0">
              <a:effectLst>
                <a:outerShdw blurRad="38100" dist="38100" dir="2700000" algn="tl">
                  <a:srgbClr val="000000">
                    <a:alpha val="43137"/>
                  </a:srgbClr>
                </a:outerShdw>
              </a:effectLst>
            </a:endParaRPr>
          </a:p>
        </p:txBody>
      </p:sp>
      <p:sp>
        <p:nvSpPr>
          <p:cNvPr id="7" name="Rectangle 6"/>
          <p:cNvSpPr/>
          <p:nvPr/>
        </p:nvSpPr>
        <p:spPr>
          <a:xfrm>
            <a:off x="1555633" y="3650422"/>
            <a:ext cx="2223687" cy="923330"/>
          </a:xfrm>
          <a:prstGeom prst="rect">
            <a:avLst/>
          </a:prstGeom>
          <a:noFill/>
        </p:spPr>
        <p:txBody>
          <a:bodyPr wrap="none" lIns="91440" tIns="45720" rIns="91440" bIns="45720">
            <a:spAutoFit/>
          </a:bodyPr>
          <a:lstStyle/>
          <a:p>
            <a:pPr algn="ctr"/>
            <a:r>
              <a:rPr lang="en-US" sz="5400" b="1" cap="none" spc="0"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rPr>
              <a:t>WHY?</a:t>
            </a:r>
            <a:endParaRPr lang="en-US" sz="5400" b="1" cap="none" spc="0" dirty="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endParaRPr>
          </a:p>
        </p:txBody>
      </p:sp>
      <p:pic>
        <p:nvPicPr>
          <p:cNvPr id="1028" name="Picture 4" descr="C:\Users\Peter.Stephanos\AppData\Local\Microsoft\Windows\Temporary Internet Files\Content.IE5\U8R7WGGP\MC900432618[1].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824630" y="3388244"/>
            <a:ext cx="1447686" cy="1447686"/>
          </a:xfrm>
          <a:prstGeom prst="rect">
            <a:avLst/>
          </a:prstGeom>
          <a:noFill/>
          <a:extLst>
            <a:ext uri="{909E8E84-426E-40DD-AFC4-6F175D3DCCD1}">
              <a14:hiddenFill xmlns:a14="http://schemas.microsoft.com/office/drawing/2010/main">
                <a:solidFill>
                  <a:srgbClr val="FFFFFF"/>
                </a:solidFill>
              </a14:hiddenFill>
            </a:ext>
          </a:extLst>
        </p:spPr>
      </p:pic>
      <p:sp>
        <p:nvSpPr>
          <p:cNvPr id="11" name="Rectangle 10"/>
          <p:cNvSpPr/>
          <p:nvPr/>
        </p:nvSpPr>
        <p:spPr>
          <a:xfrm>
            <a:off x="5410200" y="3650422"/>
            <a:ext cx="2300630" cy="923330"/>
          </a:xfrm>
          <a:prstGeom prst="rect">
            <a:avLst/>
          </a:prstGeom>
          <a:noFill/>
        </p:spPr>
        <p:txBody>
          <a:bodyPr wrap="none" lIns="91440" tIns="45720" rIns="91440" bIns="45720">
            <a:spAutoFit/>
          </a:bodyPr>
          <a:lstStyle/>
          <a:p>
            <a:pPr algn="ctr"/>
            <a:r>
              <a:rPr lang="en-US" sz="5400" b="1" cap="none" spc="0"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rPr>
              <a:t>HOW?</a:t>
            </a:r>
            <a:endParaRPr lang="en-US" sz="5400" b="1" cap="none" spc="0" dirty="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endParaRPr>
          </a:p>
        </p:txBody>
      </p:sp>
    </p:spTree>
    <p:extLst>
      <p:ext uri="{BB962C8B-B14F-4D97-AF65-F5344CB8AC3E}">
        <p14:creationId xmlns:p14="http://schemas.microsoft.com/office/powerpoint/2010/main" val="1728277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MAP-21 – Managing Performance</a:t>
            </a:r>
            <a:endParaRPr lang="en-US" dirty="0"/>
          </a:p>
        </p:txBody>
      </p:sp>
      <p:graphicFrame>
        <p:nvGraphicFramePr>
          <p:cNvPr id="5" name="Diagram 4"/>
          <p:cNvGraphicFramePr/>
          <p:nvPr>
            <p:extLst>
              <p:ext uri="{D42A27DB-BD31-4B8C-83A1-F6EECF244321}">
                <p14:modId xmlns:p14="http://schemas.microsoft.com/office/powerpoint/2010/main" val="4143241222"/>
              </p:ext>
            </p:extLst>
          </p:nvPr>
        </p:nvGraphicFramePr>
        <p:xfrm>
          <a:off x="1143000" y="1295400"/>
          <a:ext cx="6781800" cy="47244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Left Arrow 5"/>
          <p:cNvSpPr/>
          <p:nvPr/>
        </p:nvSpPr>
        <p:spPr>
          <a:xfrm>
            <a:off x="7010400" y="2133600"/>
            <a:ext cx="914400" cy="553915"/>
          </a:xfrm>
          <a:prstGeom prst="leftArrow">
            <a:avLst/>
          </a:prstGeom>
          <a:solidFill>
            <a:schemeClr val="accent3">
              <a:lumMod val="40000"/>
              <a:lumOff val="60000"/>
            </a:schemeClr>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ight Arrow 6"/>
          <p:cNvSpPr/>
          <p:nvPr/>
        </p:nvSpPr>
        <p:spPr>
          <a:xfrm>
            <a:off x="679938" y="6090138"/>
            <a:ext cx="1600200" cy="762000"/>
          </a:xfrm>
          <a:prstGeom prst="rightArrow">
            <a:avLst>
              <a:gd name="adj1" fmla="val 46923"/>
              <a:gd name="adj2" fmla="val 93076"/>
            </a:avLst>
          </a:prstGeom>
          <a:solidFill>
            <a:schemeClr val="tx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bg1"/>
                </a:solidFill>
              </a:rPr>
              <a:t>Learn More</a:t>
            </a:r>
            <a:endParaRPr lang="en-US" dirty="0">
              <a:solidFill>
                <a:schemeClr val="bg1"/>
              </a:solidFill>
            </a:endParaRPr>
          </a:p>
        </p:txBody>
      </p:sp>
      <p:sp>
        <p:nvSpPr>
          <p:cNvPr id="8" name="TextBox 7"/>
          <p:cNvSpPr txBox="1"/>
          <p:nvPr/>
        </p:nvSpPr>
        <p:spPr>
          <a:xfrm>
            <a:off x="2280138" y="6286472"/>
            <a:ext cx="6177910" cy="369332"/>
          </a:xfrm>
          <a:prstGeom prst="rect">
            <a:avLst/>
          </a:prstGeom>
          <a:solidFill>
            <a:schemeClr val="tx1"/>
          </a:solidFill>
          <a:ln w="25400">
            <a:solidFill>
              <a:schemeClr val="accent1">
                <a:shade val="50000"/>
              </a:schemeClr>
            </a:solidFill>
          </a:ln>
        </p:spPr>
        <p:txBody>
          <a:bodyPr wrap="none" rtlCol="0">
            <a:spAutoFit/>
          </a:bodyPr>
          <a:lstStyle/>
          <a:p>
            <a:r>
              <a:rPr lang="en-US" dirty="0" smtClean="0">
                <a:hlinkClick r:id="rId8"/>
              </a:rPr>
              <a:t>www.fhwa.dot.gov/map21</a:t>
            </a:r>
            <a:r>
              <a:rPr lang="en-US" dirty="0" smtClean="0"/>
              <a:t>   </a:t>
            </a:r>
            <a:r>
              <a:rPr lang="en-US" dirty="0" smtClean="0">
                <a:solidFill>
                  <a:schemeClr val="bg2">
                    <a:lumMod val="75000"/>
                  </a:schemeClr>
                </a:solidFill>
              </a:rPr>
              <a:t>09/11/2012 Webinar Recording</a:t>
            </a:r>
            <a:endParaRPr lang="en-US" dirty="0">
              <a:solidFill>
                <a:schemeClr val="bg2">
                  <a:lumMod val="75000"/>
                </a:schemeClr>
              </a:solidFill>
            </a:endParaRPr>
          </a:p>
        </p:txBody>
      </p:sp>
    </p:spTree>
    <p:extLst>
      <p:ext uri="{BB962C8B-B14F-4D97-AF65-F5344CB8AC3E}">
        <p14:creationId xmlns:p14="http://schemas.microsoft.com/office/powerpoint/2010/main" val="420617653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Measures for Today’s Discussion</a:t>
            </a:r>
            <a:endParaRPr lang="en-US" dirty="0"/>
          </a:p>
        </p:txBody>
      </p:sp>
      <p:sp>
        <p:nvSpPr>
          <p:cNvPr id="3" name="Content Placeholder 2"/>
          <p:cNvSpPr>
            <a:spLocks noGrp="1"/>
          </p:cNvSpPr>
          <p:nvPr>
            <p:ph idx="1"/>
          </p:nvPr>
        </p:nvSpPr>
        <p:spPr>
          <a:xfrm>
            <a:off x="457200" y="1219200"/>
            <a:ext cx="8534400" cy="4906963"/>
          </a:xfrm>
        </p:spPr>
        <p:txBody>
          <a:bodyPr/>
          <a:lstStyle/>
          <a:p>
            <a:pPr marL="0" indent="0">
              <a:buNone/>
            </a:pPr>
            <a:r>
              <a:rPr lang="en-US" b="1" dirty="0" smtClean="0"/>
              <a:t>Performance</a:t>
            </a:r>
          </a:p>
          <a:p>
            <a:pPr marL="457200" lvl="1" indent="0">
              <a:buNone/>
            </a:pPr>
            <a:r>
              <a:rPr lang="en-US" sz="2400" dirty="0" smtClean="0"/>
              <a:t>… </a:t>
            </a:r>
            <a:r>
              <a:rPr lang="en-US" sz="2400" i="1" dirty="0" smtClean="0"/>
              <a:t>to carry out the National Highway Performance Program the Secretary shall establish measures to assess</a:t>
            </a:r>
            <a:r>
              <a:rPr lang="en-US" sz="2400" dirty="0" smtClean="0"/>
              <a:t>… </a:t>
            </a:r>
          </a:p>
          <a:p>
            <a:pPr marL="796925" lvl="2" indent="0">
              <a:buNone/>
            </a:pPr>
            <a:r>
              <a:rPr lang="en-US" sz="2600" dirty="0">
                <a:solidFill>
                  <a:schemeClr val="accent6">
                    <a:lumMod val="60000"/>
                    <a:lumOff val="40000"/>
                  </a:schemeClr>
                </a:solidFill>
              </a:rPr>
              <a:t>t</a:t>
            </a:r>
            <a:r>
              <a:rPr lang="en-US" sz="2600" dirty="0" smtClean="0">
                <a:solidFill>
                  <a:schemeClr val="accent6">
                    <a:lumMod val="60000"/>
                    <a:lumOff val="40000"/>
                  </a:schemeClr>
                </a:solidFill>
              </a:rPr>
              <a:t>he Performance of the NHS (excluding the Interstate)</a:t>
            </a:r>
          </a:p>
          <a:p>
            <a:pPr marL="0" indent="0">
              <a:buNone/>
            </a:pPr>
            <a:endParaRPr lang="en-US" b="1" dirty="0" smtClean="0"/>
          </a:p>
          <a:p>
            <a:pPr marL="0" indent="0">
              <a:buNone/>
            </a:pPr>
            <a:r>
              <a:rPr lang="en-US" b="1" dirty="0" smtClean="0"/>
              <a:t>Congestion</a:t>
            </a:r>
            <a:endParaRPr lang="en-US" b="1" dirty="0"/>
          </a:p>
          <a:p>
            <a:pPr marL="457200" lvl="1" indent="0">
              <a:buNone/>
            </a:pPr>
            <a:r>
              <a:rPr lang="en-US" sz="2400" dirty="0"/>
              <a:t>… </a:t>
            </a:r>
            <a:r>
              <a:rPr lang="en-US" sz="2400" i="1" dirty="0"/>
              <a:t>to carry out the </a:t>
            </a:r>
            <a:r>
              <a:rPr lang="en-US" sz="2400" i="1" dirty="0" smtClean="0"/>
              <a:t>Congestion Mitigation and Air Quality Improvement Program </a:t>
            </a:r>
            <a:r>
              <a:rPr lang="en-US" sz="2400" i="1" dirty="0"/>
              <a:t>the Secretary shall establish measures to assess</a:t>
            </a:r>
            <a:r>
              <a:rPr lang="en-US" sz="2400" dirty="0"/>
              <a:t>… </a:t>
            </a:r>
          </a:p>
          <a:p>
            <a:pPr marL="796925" lvl="2" indent="0">
              <a:buNone/>
            </a:pPr>
            <a:r>
              <a:rPr lang="en-US" sz="2600" dirty="0" smtClean="0">
                <a:solidFill>
                  <a:schemeClr val="accent6">
                    <a:lumMod val="60000"/>
                    <a:lumOff val="40000"/>
                  </a:schemeClr>
                </a:solidFill>
              </a:rPr>
              <a:t>Traffic Congestion</a:t>
            </a:r>
            <a:endParaRPr lang="en-US" sz="2600" dirty="0">
              <a:solidFill>
                <a:schemeClr val="accent6">
                  <a:lumMod val="60000"/>
                  <a:lumOff val="40000"/>
                </a:schemeClr>
              </a:solidFill>
            </a:endParaRPr>
          </a:p>
          <a:p>
            <a:pPr marL="914400" lvl="2" indent="0">
              <a:buNone/>
            </a:pPr>
            <a:endParaRPr lang="en-US" sz="2800" dirty="0">
              <a:solidFill>
                <a:schemeClr val="accent6">
                  <a:lumMod val="60000"/>
                  <a:lumOff val="40000"/>
                </a:schemeClr>
              </a:solidFill>
            </a:endParaRPr>
          </a:p>
        </p:txBody>
      </p:sp>
      <p:sp>
        <p:nvSpPr>
          <p:cNvPr id="4" name="Footer Placeholder 3"/>
          <p:cNvSpPr>
            <a:spLocks noGrp="1"/>
          </p:cNvSpPr>
          <p:nvPr>
            <p:ph type="ftr" sz="quarter" idx="11"/>
          </p:nvPr>
        </p:nvSpPr>
        <p:spPr/>
        <p:txBody>
          <a:bodyPr/>
          <a:lstStyle/>
          <a:p>
            <a:pPr>
              <a:defRPr/>
            </a:pPr>
            <a:endParaRPr lang="en-US" dirty="0"/>
          </a:p>
        </p:txBody>
      </p:sp>
    </p:spTree>
    <p:extLst>
      <p:ext uri="{BB962C8B-B14F-4D97-AF65-F5344CB8AC3E}">
        <p14:creationId xmlns:p14="http://schemas.microsoft.com/office/powerpoint/2010/main" val="346058934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Evaluation of Candidate Measures</a:t>
            </a:r>
            <a:endParaRPr lang="en-US" dirty="0"/>
          </a:p>
        </p:txBody>
      </p:sp>
      <p:sp>
        <p:nvSpPr>
          <p:cNvPr id="5" name="Rounded Rectangle 4"/>
          <p:cNvSpPr/>
          <p:nvPr/>
        </p:nvSpPr>
        <p:spPr>
          <a:xfrm>
            <a:off x="849922" y="1828800"/>
            <a:ext cx="3112477" cy="1295400"/>
          </a:xfrm>
          <a:prstGeom prst="roundRect">
            <a:avLst/>
          </a:prstGeom>
          <a:solidFill>
            <a:schemeClr val="tx1">
              <a:lumMod val="85000"/>
            </a:schemeClr>
          </a:solidFill>
          <a:ln w="50800">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solidFill>
                  <a:schemeClr val="bg2">
                    <a:lumMod val="75000"/>
                  </a:schemeClr>
                </a:solidFill>
              </a:rPr>
              <a:t>Is it Appropriate?</a:t>
            </a:r>
          </a:p>
          <a:p>
            <a:pPr algn="ctr"/>
            <a:r>
              <a:rPr lang="en-US" i="1" dirty="0" smtClean="0">
                <a:solidFill>
                  <a:schemeClr val="bg2">
                    <a:lumMod val="60000"/>
                    <a:lumOff val="40000"/>
                  </a:schemeClr>
                </a:solidFill>
              </a:rPr>
              <a:t>Will the measure support national programs?</a:t>
            </a:r>
            <a:endParaRPr lang="en-US" i="1" dirty="0">
              <a:solidFill>
                <a:schemeClr val="bg2">
                  <a:lumMod val="60000"/>
                  <a:lumOff val="40000"/>
                </a:schemeClr>
              </a:solidFill>
            </a:endParaRPr>
          </a:p>
        </p:txBody>
      </p:sp>
      <p:sp>
        <p:nvSpPr>
          <p:cNvPr id="6" name="Rounded Rectangle 5"/>
          <p:cNvSpPr/>
          <p:nvPr/>
        </p:nvSpPr>
        <p:spPr>
          <a:xfrm>
            <a:off x="4572000" y="1828800"/>
            <a:ext cx="3124200" cy="1295400"/>
          </a:xfrm>
          <a:prstGeom prst="roundRect">
            <a:avLst/>
          </a:prstGeom>
          <a:solidFill>
            <a:schemeClr val="tx1">
              <a:lumMod val="85000"/>
            </a:schemeClr>
          </a:solidFill>
          <a:ln w="50800">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solidFill>
                  <a:schemeClr val="bg2">
                    <a:lumMod val="75000"/>
                  </a:schemeClr>
                </a:solidFill>
              </a:rPr>
              <a:t>Are We Ready?</a:t>
            </a:r>
          </a:p>
          <a:p>
            <a:pPr algn="ctr"/>
            <a:r>
              <a:rPr lang="en-US" i="1" dirty="0" smtClean="0">
                <a:solidFill>
                  <a:schemeClr val="bg2">
                    <a:lumMod val="60000"/>
                    <a:lumOff val="40000"/>
                  </a:schemeClr>
                </a:solidFill>
              </a:rPr>
              <a:t>Can data be in place to support the desired measure?</a:t>
            </a:r>
            <a:endParaRPr lang="en-US" i="1" dirty="0">
              <a:solidFill>
                <a:schemeClr val="bg2">
                  <a:lumMod val="60000"/>
                  <a:lumOff val="40000"/>
                </a:schemeClr>
              </a:solidFill>
            </a:endParaRPr>
          </a:p>
        </p:txBody>
      </p:sp>
      <p:sp>
        <p:nvSpPr>
          <p:cNvPr id="7" name="Down Arrow 6"/>
          <p:cNvSpPr/>
          <p:nvPr/>
        </p:nvSpPr>
        <p:spPr>
          <a:xfrm>
            <a:off x="2025160" y="3429000"/>
            <a:ext cx="762000" cy="609600"/>
          </a:xfrm>
          <a:prstGeom prst="downArrow">
            <a:avLst/>
          </a:prstGeom>
          <a:solidFill>
            <a:schemeClr val="tx1">
              <a:lumMod val="50000"/>
            </a:schemeClr>
          </a:solidFill>
          <a:ln w="25400">
            <a:solidFill>
              <a:schemeClr val="tx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Down Arrow 7"/>
          <p:cNvSpPr/>
          <p:nvPr/>
        </p:nvSpPr>
        <p:spPr>
          <a:xfrm>
            <a:off x="5753100" y="3429000"/>
            <a:ext cx="762000" cy="609600"/>
          </a:xfrm>
          <a:prstGeom prst="downArrow">
            <a:avLst/>
          </a:prstGeom>
          <a:solidFill>
            <a:schemeClr val="tx1">
              <a:lumMod val="50000"/>
            </a:schemeClr>
          </a:solidFill>
          <a:ln w="25400">
            <a:solidFill>
              <a:schemeClr val="tx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a:off x="1532790" y="4267200"/>
            <a:ext cx="1746740" cy="1524000"/>
          </a:xfrm>
          <a:prstGeom prst="ellipse">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t>6 Factors</a:t>
            </a:r>
            <a:endParaRPr lang="en-US" b="1" dirty="0"/>
          </a:p>
        </p:txBody>
      </p:sp>
      <p:sp>
        <p:nvSpPr>
          <p:cNvPr id="10" name="Oval 9"/>
          <p:cNvSpPr/>
          <p:nvPr/>
        </p:nvSpPr>
        <p:spPr>
          <a:xfrm>
            <a:off x="5260730" y="4267200"/>
            <a:ext cx="1746740" cy="1524000"/>
          </a:xfrm>
          <a:prstGeom prst="ellipse">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t>6 Factors</a:t>
            </a:r>
            <a:endParaRPr lang="en-US" b="1" dirty="0"/>
          </a:p>
        </p:txBody>
      </p:sp>
    </p:spTree>
    <p:extLst>
      <p:ext uri="{BB962C8B-B14F-4D97-AF65-F5344CB8AC3E}">
        <p14:creationId xmlns:p14="http://schemas.microsoft.com/office/powerpoint/2010/main" val="350125073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Is The Measure Appropriate?</a:t>
            </a:r>
            <a:endParaRPr lang="en-US" dirty="0"/>
          </a:p>
        </p:txBody>
      </p:sp>
      <p:sp>
        <p:nvSpPr>
          <p:cNvPr id="4" name="Footer Placeholder 3"/>
          <p:cNvSpPr>
            <a:spLocks noGrp="1"/>
          </p:cNvSpPr>
          <p:nvPr>
            <p:ph type="ftr" sz="quarter" idx="11"/>
          </p:nvPr>
        </p:nvSpPr>
        <p:spPr/>
        <p:txBody>
          <a:bodyPr/>
          <a:lstStyle/>
          <a:p>
            <a:pPr>
              <a:defRPr/>
            </a:pPr>
            <a:endParaRPr lang="en-US" dirty="0"/>
          </a:p>
        </p:txBody>
      </p:sp>
      <p:graphicFrame>
        <p:nvGraphicFramePr>
          <p:cNvPr id="7" name="Diagram 6"/>
          <p:cNvGraphicFramePr/>
          <p:nvPr>
            <p:extLst>
              <p:ext uri="{D42A27DB-BD31-4B8C-83A1-F6EECF244321}">
                <p14:modId xmlns:p14="http://schemas.microsoft.com/office/powerpoint/2010/main" val="2582626201"/>
              </p:ext>
            </p:extLst>
          </p:nvPr>
        </p:nvGraphicFramePr>
        <p:xfrm>
          <a:off x="762000" y="1219200"/>
          <a:ext cx="7543800" cy="50292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82407179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Are We Ready to Use the Measure? </a:t>
            </a:r>
            <a:endParaRPr lang="en-US" dirty="0"/>
          </a:p>
        </p:txBody>
      </p:sp>
      <p:sp>
        <p:nvSpPr>
          <p:cNvPr id="4" name="Footer Placeholder 3"/>
          <p:cNvSpPr>
            <a:spLocks noGrp="1"/>
          </p:cNvSpPr>
          <p:nvPr>
            <p:ph type="ftr" sz="quarter" idx="11"/>
          </p:nvPr>
        </p:nvSpPr>
        <p:spPr/>
        <p:txBody>
          <a:bodyPr/>
          <a:lstStyle/>
          <a:p>
            <a:pPr>
              <a:defRPr/>
            </a:pPr>
            <a:endParaRPr lang="en-US" dirty="0"/>
          </a:p>
        </p:txBody>
      </p:sp>
      <p:graphicFrame>
        <p:nvGraphicFramePr>
          <p:cNvPr id="5" name="Diagram 4"/>
          <p:cNvGraphicFramePr/>
          <p:nvPr>
            <p:extLst>
              <p:ext uri="{D42A27DB-BD31-4B8C-83A1-F6EECF244321}">
                <p14:modId xmlns:p14="http://schemas.microsoft.com/office/powerpoint/2010/main" val="2409398960"/>
              </p:ext>
            </p:extLst>
          </p:nvPr>
        </p:nvGraphicFramePr>
        <p:xfrm>
          <a:off x="533400" y="1447800"/>
          <a:ext cx="8153400" cy="4064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Left-Right Arrow 5"/>
          <p:cNvSpPr/>
          <p:nvPr/>
        </p:nvSpPr>
        <p:spPr>
          <a:xfrm>
            <a:off x="4038600" y="1828800"/>
            <a:ext cx="1181100" cy="609600"/>
          </a:xfrm>
          <a:prstGeom prst="leftRightArrow">
            <a:avLst/>
          </a:prstGeom>
          <a:solidFill>
            <a:schemeClr val="accent1">
              <a:lumMod val="60000"/>
              <a:lumOff val="40000"/>
            </a:schemeClr>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11041894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8718</TotalTime>
  <Words>2342</Words>
  <Application>Microsoft Office PowerPoint</Application>
  <PresentationFormat>On-screen Show (4:3)</PresentationFormat>
  <Paragraphs>203</Paragraphs>
  <Slides>25</Slides>
  <Notes>7</Notes>
  <HiddenSlides>0</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Office Theme</vt:lpstr>
      <vt:lpstr>PowerPoint Presentation</vt:lpstr>
      <vt:lpstr>Meeting Schedule and Logistics</vt:lpstr>
      <vt:lpstr>Meeting Schedule and Logistics</vt:lpstr>
      <vt:lpstr>Meeting Objective</vt:lpstr>
      <vt:lpstr>MAP-21 – Managing Performance</vt:lpstr>
      <vt:lpstr>Measures for Today’s Discussion</vt:lpstr>
      <vt:lpstr>Evaluation of Candidate Measures</vt:lpstr>
      <vt:lpstr>Is The Measure Appropriate?</vt:lpstr>
      <vt:lpstr>Are We Ready to Use the Measure? </vt:lpstr>
      <vt:lpstr>Online Dialogue Summary</vt:lpstr>
      <vt:lpstr>Online Participation</vt:lpstr>
      <vt:lpstr>Who Contributed Ideas?</vt:lpstr>
      <vt:lpstr>Who Commented on Ideas?</vt:lpstr>
      <vt:lpstr>Who Rated the Ideas?</vt:lpstr>
      <vt:lpstr>Logistics for Phone Participants</vt:lpstr>
      <vt:lpstr>Logistics for Chat Room Participants</vt:lpstr>
      <vt:lpstr>Logistics for Mtg Room Participants</vt:lpstr>
      <vt:lpstr>Online Discussion Themes</vt:lpstr>
      <vt:lpstr>Today’s Discussion Topic Areas</vt:lpstr>
      <vt:lpstr>PowerPoint Presentation</vt:lpstr>
      <vt:lpstr>PowerPoint Presentation</vt:lpstr>
      <vt:lpstr>PowerPoint Presentation</vt:lpstr>
      <vt:lpstr>PowerPoint Presentation</vt:lpstr>
      <vt:lpstr>PowerPoint Presentation</vt:lpstr>
      <vt:lpstr>Thank You!</vt:lpstr>
    </vt:vector>
  </TitlesOfParts>
  <Company>USDOT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Invest in America Act of 2011</dc:title>
  <dc:creator>USDOT User</dc:creator>
  <cp:lastModifiedBy>Peter Stephanos</cp:lastModifiedBy>
  <cp:revision>596</cp:revision>
  <cp:lastPrinted>2012-10-24T15:19:28Z</cp:lastPrinted>
  <dcterms:created xsi:type="dcterms:W3CDTF">2011-01-10T15:13:40Z</dcterms:created>
  <dcterms:modified xsi:type="dcterms:W3CDTF">2012-10-25T15:17:10Z</dcterms:modified>
</cp:coreProperties>
</file>