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3"/>
  </p:notesMasterIdLst>
  <p:handoutMasterIdLst>
    <p:handoutMasterId r:id="rId34"/>
  </p:handoutMasterIdLst>
  <p:sldIdLst>
    <p:sldId id="256" r:id="rId2"/>
    <p:sldId id="295" r:id="rId3"/>
    <p:sldId id="258" r:id="rId4"/>
    <p:sldId id="272" r:id="rId5"/>
    <p:sldId id="296" r:id="rId6"/>
    <p:sldId id="265" r:id="rId7"/>
    <p:sldId id="266" r:id="rId8"/>
    <p:sldId id="261" r:id="rId9"/>
    <p:sldId id="291" r:id="rId10"/>
    <p:sldId id="274" r:id="rId11"/>
    <p:sldId id="277" r:id="rId12"/>
    <p:sldId id="299" r:id="rId13"/>
    <p:sldId id="284" r:id="rId14"/>
    <p:sldId id="297" r:id="rId15"/>
    <p:sldId id="300" r:id="rId16"/>
    <p:sldId id="302" r:id="rId17"/>
    <p:sldId id="298" r:id="rId18"/>
    <p:sldId id="301" r:id="rId19"/>
    <p:sldId id="304" r:id="rId20"/>
    <p:sldId id="305" r:id="rId21"/>
    <p:sldId id="279" r:id="rId22"/>
    <p:sldId id="281" r:id="rId23"/>
    <p:sldId id="280" r:id="rId24"/>
    <p:sldId id="292" r:id="rId25"/>
    <p:sldId id="269" r:id="rId26"/>
    <p:sldId id="268" r:id="rId27"/>
    <p:sldId id="288" r:id="rId28"/>
    <p:sldId id="259" r:id="rId29"/>
    <p:sldId id="303" r:id="rId30"/>
    <p:sldId id="275" r:id="rId31"/>
    <p:sldId id="278" r:id="rId32"/>
  </p:sldIdLst>
  <p:sldSz cx="12192000" cy="6858000"/>
  <p:notesSz cx="6858000" cy="9144000"/>
  <p:embeddedFontLst>
    <p:embeddedFont>
      <p:font typeface="Segoe UI" panose="020B0502040204020203" pitchFamily="3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Segoe UI Semibold" panose="020B0702040204020203" pitchFamily="34" charset="0"/>
      <p:bold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son, Jed (OST)" initials="HJ(" lastIdx="2" clrIdx="0">
    <p:extLst>
      <p:ext uri="{19B8F6BF-5375-455C-9EA6-DF929625EA0E}">
        <p15:presenceInfo xmlns:p15="http://schemas.microsoft.com/office/powerpoint/2012/main" userId="S-1-5-21-982035342-1880134254-310265210-667722" providerId="AD"/>
      </p:ext>
    </p:extLst>
  </p:cmAuthor>
  <p:cmAuthor id="2" name="Teicher, Paul (OST)" initials="TP(" lastIdx="5" clrIdx="1">
    <p:extLst>
      <p:ext uri="{19B8F6BF-5375-455C-9EA6-DF929625EA0E}">
        <p15:presenceInfo xmlns:p15="http://schemas.microsoft.com/office/powerpoint/2012/main" userId="S-1-5-21-982035342-1880134254-310265210-2582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2F2F2"/>
    <a:srgbClr val="D6DCE5"/>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12" autoAdjust="0"/>
    <p:restoredTop sz="94660"/>
  </p:normalViewPr>
  <p:slideViewPr>
    <p:cSldViewPr>
      <p:cViewPr varScale="1">
        <p:scale>
          <a:sx n="71" d="100"/>
          <a:sy n="71" d="100"/>
        </p:scale>
        <p:origin x="546" y="72"/>
      </p:cViewPr>
      <p:guideLst/>
    </p:cSldViewPr>
  </p:slideViewPr>
  <p:notesTextViewPr>
    <p:cViewPr>
      <p:scale>
        <a:sx n="3" d="2"/>
        <a:sy n="3" d="2"/>
      </p:scale>
      <p:origin x="0" y="0"/>
    </p:cViewPr>
  </p:notesTextViewPr>
  <p:notesViewPr>
    <p:cSldViewPr>
      <p:cViewPr varScale="1">
        <p:scale>
          <a:sx n="85" d="100"/>
          <a:sy n="85" d="100"/>
        </p:scale>
        <p:origin x="295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0228F7-D589-469E-95DB-689FBE9B05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0C2D947-C0A1-4C42-A824-B3577C27BE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7FC12E-834B-40C9-82B4-7A56927E32C2}" type="datetimeFigureOut">
              <a:rPr lang="en-US" smtClean="0"/>
              <a:t>12/3/2019</a:t>
            </a:fld>
            <a:endParaRPr lang="en-US"/>
          </a:p>
        </p:txBody>
      </p:sp>
      <p:sp>
        <p:nvSpPr>
          <p:cNvPr id="4" name="Footer Placeholder 3">
            <a:extLst>
              <a:ext uri="{FF2B5EF4-FFF2-40B4-BE49-F238E27FC236}">
                <a16:creationId xmlns:a16="http://schemas.microsoft.com/office/drawing/2014/main" id="{7251DB92-0AC9-4B2F-9971-72EBB74C437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9DED33F-E892-4371-8CE1-AAA776A142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700EB2-8A77-4249-A217-645AAE416839}" type="slidenum">
              <a:rPr lang="en-US" smtClean="0"/>
              <a:t>‹#›</a:t>
            </a:fld>
            <a:endParaRPr lang="en-US"/>
          </a:p>
        </p:txBody>
      </p:sp>
    </p:spTree>
    <p:extLst>
      <p:ext uri="{BB962C8B-B14F-4D97-AF65-F5344CB8AC3E}">
        <p14:creationId xmlns:p14="http://schemas.microsoft.com/office/powerpoint/2010/main" val="1615100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524228-7416-4678-BEA3-7446380D515A}" type="datetimeFigureOut">
              <a:rPr lang="en-US" smtClean="0"/>
              <a:t>12/3/2019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A4EF9D-AC26-4EC6-9A6A-D47168FFF226}" type="slidenum">
              <a:rPr lang="en-US" smtClean="0"/>
              <a:t>‹#›</a:t>
            </a:fld>
            <a:endParaRPr lang="en-US"/>
          </a:p>
        </p:txBody>
      </p:sp>
    </p:spTree>
    <p:extLst>
      <p:ext uri="{BB962C8B-B14F-4D97-AF65-F5344CB8AC3E}">
        <p14:creationId xmlns:p14="http://schemas.microsoft.com/office/powerpoint/2010/main" val="2165356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volpe.dot.gov/sites/volpe.dot.gov/files/docs/our-work/63301/advancingdatadrivendecisionmakingintransportation.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19A16B-8080-4497-A731-6F7F64D8BEB7}" type="slidenum">
              <a:rPr lang="en-US" smtClean="0"/>
              <a:pPr/>
              <a:t>19</a:t>
            </a:fld>
            <a:endParaRPr lang="en-US" dirty="0"/>
          </a:p>
        </p:txBody>
      </p:sp>
    </p:spTree>
    <p:extLst>
      <p:ext uri="{BB962C8B-B14F-4D97-AF65-F5344CB8AC3E}">
        <p14:creationId xmlns:p14="http://schemas.microsoft.com/office/powerpoint/2010/main" val="2751465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Novel data analysis techniques are transforming mobility in the U.S. and around the world. This is how the U.S. DOT Volpe Center is applying its unique capabilities across the data spectrum—modeling and visualization, machine learning, modernization, and analysis and collection—to inform decision making and improve the safety and efficiency of multimodal transportation systems (</a:t>
            </a:r>
            <a:r>
              <a:rPr lang="en-US" dirty="0">
                <a:hlinkClick r:id="rId3"/>
              </a:rPr>
              <a:t>https://www.volpe.dot.gov/sites/volpe.dot.gov/files/docs/our-work/63301/advancingdatadrivendecisionmakingintransportation.pdf</a:t>
            </a:r>
            <a:r>
              <a:rPr lang="en-US" dirty="0"/>
              <a:t>). </a:t>
            </a:r>
          </a:p>
          <a:p>
            <a:r>
              <a:rPr lang="en-US" dirty="0"/>
              <a:t>electronic logging devices (ELD)</a:t>
            </a:r>
          </a:p>
        </p:txBody>
      </p:sp>
      <p:sp>
        <p:nvSpPr>
          <p:cNvPr id="4" name="Slide Number Placeholder 3"/>
          <p:cNvSpPr>
            <a:spLocks noGrp="1"/>
          </p:cNvSpPr>
          <p:nvPr>
            <p:ph type="sldNum" sz="quarter" idx="10"/>
          </p:nvPr>
        </p:nvSpPr>
        <p:spPr/>
        <p:txBody>
          <a:bodyPr/>
          <a:lstStyle/>
          <a:p>
            <a:fld id="{5D19A16B-8080-4497-A731-6F7F64D8BEB7}" type="slidenum">
              <a:rPr lang="en-US" smtClean="0"/>
              <a:pPr/>
              <a:t>20</a:t>
            </a:fld>
            <a:endParaRPr lang="en-US" dirty="0"/>
          </a:p>
        </p:txBody>
      </p:sp>
    </p:spTree>
    <p:extLst>
      <p:ext uri="{BB962C8B-B14F-4D97-AF65-F5344CB8AC3E}">
        <p14:creationId xmlns:p14="http://schemas.microsoft.com/office/powerpoint/2010/main" val="12322050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4AD64-6BC5-47C8-BDF5-0AAC6CBDCF4E}"/>
              </a:ext>
            </a:extLst>
          </p:cNvPr>
          <p:cNvSpPr>
            <a:spLocks noGrp="1"/>
          </p:cNvSpPr>
          <p:nvPr>
            <p:ph type="ctrTitle"/>
          </p:nvPr>
        </p:nvSpPr>
        <p:spPr>
          <a:xfrm>
            <a:off x="457200" y="1828801"/>
            <a:ext cx="11277600" cy="15240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8D21535-DC84-44E5-9532-30E56B6C8360}"/>
              </a:ext>
            </a:extLst>
          </p:cNvPr>
          <p:cNvSpPr>
            <a:spLocks noGrp="1"/>
          </p:cNvSpPr>
          <p:nvPr>
            <p:ph type="subTitle" idx="1"/>
          </p:nvPr>
        </p:nvSpPr>
        <p:spPr>
          <a:xfrm>
            <a:off x="457200" y="3657600"/>
            <a:ext cx="11277600" cy="1600200"/>
          </a:xfrm>
        </p:spPr>
        <p:txBody>
          <a:bodyPr/>
          <a:lstStyle>
            <a:lvl1pPr marL="0" indent="0" algn="ctr">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4">
            <a:extLst>
              <a:ext uri="{FF2B5EF4-FFF2-40B4-BE49-F238E27FC236}">
                <a16:creationId xmlns:a16="http://schemas.microsoft.com/office/drawing/2014/main" id="{3809D3F6-1F3E-4346-A096-08893DA8DFEE}"/>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2" name="Slide Number Placeholder 5">
            <a:extLst>
              <a:ext uri="{FF2B5EF4-FFF2-40B4-BE49-F238E27FC236}">
                <a16:creationId xmlns:a16="http://schemas.microsoft.com/office/drawing/2014/main" id="{8D11A073-4A86-41CC-92C2-1918F44EADAA}"/>
              </a:ext>
            </a:extLst>
          </p:cNvPr>
          <p:cNvSpPr>
            <a:spLocks noGrp="1"/>
          </p:cNvSpPr>
          <p:nvPr>
            <p:ph type="sldNum" sz="quarter" idx="4"/>
          </p:nvPr>
        </p:nvSpPr>
        <p:spPr>
          <a:xfrm>
            <a:off x="8991600" y="6553200"/>
            <a:ext cx="2743200" cy="228600"/>
          </a:xfrm>
          <a:prstGeom prst="rect">
            <a:avLst/>
          </a:prstGeom>
        </p:spPr>
        <p:txBody>
          <a:bodyPr vert="horz" lIns="91440" tIns="45720" rIns="91440" bIns="45720" rtlCol="0" anchor="ctr"/>
          <a:lstStyle>
            <a:lvl1pPr algn="r">
              <a:defRPr sz="1200">
                <a:solidFill>
                  <a:schemeClr val="tx1">
                    <a:tint val="75000"/>
                  </a:schemeClr>
                </a:solidFill>
              </a:defRPr>
            </a:lvl1pPr>
          </a:lstStyle>
          <a:p>
            <a:fld id="{E6D42998-1A98-44E0-9E08-3AEFC852A404}" type="slidenum">
              <a:rPr lang="en-US" smtClean="0"/>
              <a:t>‹#›</a:t>
            </a:fld>
            <a:endParaRPr lang="en-US"/>
          </a:p>
        </p:txBody>
      </p:sp>
      <p:cxnSp>
        <p:nvCxnSpPr>
          <p:cNvPr id="14" name="Straight Connector 13">
            <a:extLst>
              <a:ext uri="{FF2B5EF4-FFF2-40B4-BE49-F238E27FC236}">
                <a16:creationId xmlns:a16="http://schemas.microsoft.com/office/drawing/2014/main" id="{0F8937AC-B3F6-4183-9C12-9561881BB996}"/>
              </a:ext>
            </a:extLst>
          </p:cNvPr>
          <p:cNvCxnSpPr>
            <a:cxnSpLocks/>
          </p:cNvCxnSpPr>
          <p:nvPr/>
        </p:nvCxnSpPr>
        <p:spPr>
          <a:xfrm>
            <a:off x="457200" y="3505200"/>
            <a:ext cx="112776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BDABE340-5267-47A1-B1C0-B0A73991AA2E}"/>
              </a:ext>
            </a:extLst>
          </p:cNvPr>
          <p:cNvSpPr>
            <a:spLocks noGrp="1"/>
          </p:cNvSpPr>
          <p:nvPr>
            <p:ph type="dt" sz="half" idx="2"/>
          </p:nvPr>
        </p:nvSpPr>
        <p:spPr>
          <a:xfrm>
            <a:off x="457200" y="6553200"/>
            <a:ext cx="2726267" cy="22860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Tuesday, December 3, 2019</a:t>
            </a:r>
            <a:endParaRPr lang="en-US" dirty="0"/>
          </a:p>
        </p:txBody>
      </p:sp>
      <p:pic>
        <p:nvPicPr>
          <p:cNvPr id="15" name="Picture 14">
            <a:extLst>
              <a:ext uri="{FF2B5EF4-FFF2-40B4-BE49-F238E27FC236}">
                <a16:creationId xmlns:a16="http://schemas.microsoft.com/office/drawing/2014/main" id="{6C944D2B-12A9-4E6D-90EF-ACCBC1F961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4422"/>
          <a:stretch/>
        </p:blipFill>
        <p:spPr>
          <a:xfrm>
            <a:off x="9585960" y="457201"/>
            <a:ext cx="2148840" cy="1368424"/>
          </a:xfrm>
          <a:prstGeom prst="rect">
            <a:avLst/>
          </a:prstGeom>
        </p:spPr>
      </p:pic>
    </p:spTree>
    <p:extLst>
      <p:ext uri="{BB962C8B-B14F-4D97-AF65-F5344CB8AC3E}">
        <p14:creationId xmlns:p14="http://schemas.microsoft.com/office/powerpoint/2010/main" val="3915969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C6157141-7577-43F6-AA76-6DCC07FA5B9A}"/>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5">
            <a:extLst>
              <a:ext uri="{FF2B5EF4-FFF2-40B4-BE49-F238E27FC236}">
                <a16:creationId xmlns:a16="http://schemas.microsoft.com/office/drawing/2014/main" id="{66A477A0-8821-43CE-A031-627A25DAEA72}"/>
              </a:ext>
            </a:extLst>
          </p:cNvPr>
          <p:cNvSpPr>
            <a:spLocks noGrp="1"/>
          </p:cNvSpPr>
          <p:nvPr>
            <p:ph type="sldNum" sz="quarter" idx="4"/>
          </p:nvPr>
        </p:nvSpPr>
        <p:spPr>
          <a:xfrm>
            <a:off x="8991600" y="6553200"/>
            <a:ext cx="2743200" cy="228600"/>
          </a:xfrm>
          <a:prstGeom prst="rect">
            <a:avLst/>
          </a:prstGeom>
        </p:spPr>
        <p:txBody>
          <a:bodyPr vert="horz" lIns="91440" tIns="45720" rIns="91440" bIns="45720" rtlCol="0" anchor="ctr"/>
          <a:lstStyle>
            <a:lvl1pPr algn="r">
              <a:defRPr sz="1200">
                <a:solidFill>
                  <a:schemeClr val="tx1">
                    <a:tint val="75000"/>
                  </a:schemeClr>
                </a:solidFill>
              </a:defRPr>
            </a:lvl1pPr>
          </a:lstStyle>
          <a:p>
            <a:fld id="{E6D42998-1A98-44E0-9E08-3AEFC852A404}" type="slidenum">
              <a:rPr lang="en-US" smtClean="0"/>
              <a:t>‹#›</a:t>
            </a:fld>
            <a:endParaRPr lang="en-US"/>
          </a:p>
        </p:txBody>
      </p:sp>
      <p:sp>
        <p:nvSpPr>
          <p:cNvPr id="5" name="Date Placeholder 3">
            <a:extLst>
              <a:ext uri="{FF2B5EF4-FFF2-40B4-BE49-F238E27FC236}">
                <a16:creationId xmlns:a16="http://schemas.microsoft.com/office/drawing/2014/main" id="{E7FE9FA1-1015-4612-90E7-A3FC3E67DB2A}"/>
              </a:ext>
            </a:extLst>
          </p:cNvPr>
          <p:cNvSpPr>
            <a:spLocks noGrp="1"/>
          </p:cNvSpPr>
          <p:nvPr>
            <p:ph type="dt" sz="half" idx="2"/>
          </p:nvPr>
        </p:nvSpPr>
        <p:spPr>
          <a:xfrm>
            <a:off x="457200" y="6553200"/>
            <a:ext cx="2726267" cy="22860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Tuesday, December 3, 2019</a:t>
            </a:r>
            <a:endParaRPr lang="en-US" dirty="0"/>
          </a:p>
        </p:txBody>
      </p:sp>
    </p:spTree>
    <p:extLst>
      <p:ext uri="{BB962C8B-B14F-4D97-AF65-F5344CB8AC3E}">
        <p14:creationId xmlns:p14="http://schemas.microsoft.com/office/powerpoint/2010/main" val="3568662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True Blank">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C6157141-7577-43F6-AA76-6DCC07FA5B9A}"/>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5">
            <a:extLst>
              <a:ext uri="{FF2B5EF4-FFF2-40B4-BE49-F238E27FC236}">
                <a16:creationId xmlns:a16="http://schemas.microsoft.com/office/drawing/2014/main" id="{66A477A0-8821-43CE-A031-627A25DAEA72}"/>
              </a:ext>
            </a:extLst>
          </p:cNvPr>
          <p:cNvSpPr>
            <a:spLocks noGrp="1"/>
          </p:cNvSpPr>
          <p:nvPr>
            <p:ph type="sldNum" sz="quarter" idx="4"/>
          </p:nvPr>
        </p:nvSpPr>
        <p:spPr>
          <a:xfrm>
            <a:off x="8991600" y="6553200"/>
            <a:ext cx="2743200" cy="228600"/>
          </a:xfrm>
          <a:prstGeom prst="rect">
            <a:avLst/>
          </a:prstGeom>
        </p:spPr>
        <p:txBody>
          <a:bodyPr vert="horz" lIns="91440" tIns="45720" rIns="91440" bIns="45720" rtlCol="0" anchor="ctr"/>
          <a:lstStyle>
            <a:lvl1pPr algn="r">
              <a:defRPr sz="1200">
                <a:solidFill>
                  <a:schemeClr val="tx1">
                    <a:tint val="75000"/>
                  </a:schemeClr>
                </a:solidFill>
              </a:defRPr>
            </a:lvl1pPr>
          </a:lstStyle>
          <a:p>
            <a:fld id="{E6D42998-1A98-44E0-9E08-3AEFC852A404}" type="slidenum">
              <a:rPr lang="en-US" smtClean="0"/>
              <a:t>‹#›</a:t>
            </a:fld>
            <a:endParaRPr lang="en-US"/>
          </a:p>
        </p:txBody>
      </p:sp>
      <p:sp>
        <p:nvSpPr>
          <p:cNvPr id="5" name="Date Placeholder 3">
            <a:extLst>
              <a:ext uri="{FF2B5EF4-FFF2-40B4-BE49-F238E27FC236}">
                <a16:creationId xmlns:a16="http://schemas.microsoft.com/office/drawing/2014/main" id="{E7FE9FA1-1015-4612-90E7-A3FC3E67DB2A}"/>
              </a:ext>
            </a:extLst>
          </p:cNvPr>
          <p:cNvSpPr>
            <a:spLocks noGrp="1"/>
          </p:cNvSpPr>
          <p:nvPr>
            <p:ph type="dt" sz="half" idx="2"/>
          </p:nvPr>
        </p:nvSpPr>
        <p:spPr>
          <a:xfrm>
            <a:off x="457200" y="6553200"/>
            <a:ext cx="2726267" cy="22860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Tuesday, December 3, 2019</a:t>
            </a:r>
            <a:endParaRPr lang="en-US" dirty="0"/>
          </a:p>
        </p:txBody>
      </p:sp>
    </p:spTree>
    <p:extLst>
      <p:ext uri="{BB962C8B-B14F-4D97-AF65-F5344CB8AC3E}">
        <p14:creationId xmlns:p14="http://schemas.microsoft.com/office/powerpoint/2010/main" val="2024507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F6D51-9D86-4AA6-9C27-8DCE717C30C1}"/>
              </a:ext>
            </a:extLst>
          </p:cNvPr>
          <p:cNvSpPr>
            <a:spLocks noGrp="1"/>
          </p:cNvSpPr>
          <p:nvPr>
            <p:ph type="title"/>
          </p:nvPr>
        </p:nvSpPr>
        <p:spPr>
          <a:xfrm>
            <a:off x="4572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6724B1-4C9D-4296-8F3E-0E4344F64B16}"/>
              </a:ext>
            </a:extLst>
          </p:cNvPr>
          <p:cNvSpPr>
            <a:spLocks noGrp="1"/>
          </p:cNvSpPr>
          <p:nvPr>
            <p:ph idx="1"/>
          </p:nvPr>
        </p:nvSpPr>
        <p:spPr>
          <a:xfrm>
            <a:off x="4648200" y="457200"/>
            <a:ext cx="5715000" cy="5943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1FF6E1-0AF0-4456-B3BC-45E6C8EE0857}"/>
              </a:ext>
            </a:extLst>
          </p:cNvPr>
          <p:cNvSpPr>
            <a:spLocks noGrp="1"/>
          </p:cNvSpPr>
          <p:nvPr>
            <p:ph type="body" sz="half" idx="2"/>
          </p:nvPr>
        </p:nvSpPr>
        <p:spPr>
          <a:xfrm>
            <a:off x="457200" y="2057400"/>
            <a:ext cx="3932237" cy="43434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3" name="Footer Placeholder 4">
            <a:extLst>
              <a:ext uri="{FF2B5EF4-FFF2-40B4-BE49-F238E27FC236}">
                <a16:creationId xmlns:a16="http://schemas.microsoft.com/office/drawing/2014/main" id="{8BDCAB3B-6EE2-4CB4-8E5F-688D666D1384}"/>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4" name="Slide Number Placeholder 5">
            <a:extLst>
              <a:ext uri="{FF2B5EF4-FFF2-40B4-BE49-F238E27FC236}">
                <a16:creationId xmlns:a16="http://schemas.microsoft.com/office/drawing/2014/main" id="{9C49EBA5-B2D6-4C66-925C-4F071A484277}"/>
              </a:ext>
            </a:extLst>
          </p:cNvPr>
          <p:cNvSpPr>
            <a:spLocks noGrp="1"/>
          </p:cNvSpPr>
          <p:nvPr>
            <p:ph type="sldNum" sz="quarter" idx="4"/>
          </p:nvPr>
        </p:nvSpPr>
        <p:spPr>
          <a:xfrm>
            <a:off x="8991600" y="6553200"/>
            <a:ext cx="2743200" cy="228600"/>
          </a:xfrm>
          <a:prstGeom prst="rect">
            <a:avLst/>
          </a:prstGeom>
        </p:spPr>
        <p:txBody>
          <a:bodyPr vert="horz" lIns="91440" tIns="45720" rIns="91440" bIns="45720" rtlCol="0" anchor="ctr"/>
          <a:lstStyle>
            <a:lvl1pPr algn="r">
              <a:defRPr sz="1200">
                <a:solidFill>
                  <a:schemeClr val="tx1">
                    <a:tint val="75000"/>
                  </a:schemeClr>
                </a:solidFill>
              </a:defRPr>
            </a:lvl1pPr>
          </a:lstStyle>
          <a:p>
            <a:fld id="{E6D42998-1A98-44E0-9E08-3AEFC852A404}" type="slidenum">
              <a:rPr lang="en-US" smtClean="0"/>
              <a:t>‹#›</a:t>
            </a:fld>
            <a:endParaRPr lang="en-US"/>
          </a:p>
        </p:txBody>
      </p:sp>
      <p:sp>
        <p:nvSpPr>
          <p:cNvPr id="9" name="Date Placeholder 3">
            <a:extLst>
              <a:ext uri="{FF2B5EF4-FFF2-40B4-BE49-F238E27FC236}">
                <a16:creationId xmlns:a16="http://schemas.microsoft.com/office/drawing/2014/main" id="{8C0F7A94-9C70-4C27-9426-9A86B8F9CA71}"/>
              </a:ext>
            </a:extLst>
          </p:cNvPr>
          <p:cNvSpPr>
            <a:spLocks noGrp="1"/>
          </p:cNvSpPr>
          <p:nvPr>
            <p:ph type="dt" sz="half" idx="10"/>
          </p:nvPr>
        </p:nvSpPr>
        <p:spPr>
          <a:xfrm>
            <a:off x="457200" y="6553200"/>
            <a:ext cx="2726267" cy="22860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Tuesday, December 3, 2019</a:t>
            </a:r>
            <a:endParaRPr lang="en-US" dirty="0"/>
          </a:p>
        </p:txBody>
      </p:sp>
      <p:pic>
        <p:nvPicPr>
          <p:cNvPr id="12" name="Picture 11">
            <a:extLst>
              <a:ext uri="{FF2B5EF4-FFF2-40B4-BE49-F238E27FC236}">
                <a16:creationId xmlns:a16="http://schemas.microsoft.com/office/drawing/2014/main" id="{552CDC0E-38AA-4F01-AF3D-1F6DC2979FE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4422"/>
          <a:stretch/>
        </p:blipFill>
        <p:spPr>
          <a:xfrm>
            <a:off x="10657886" y="457200"/>
            <a:ext cx="1076914" cy="685800"/>
          </a:xfrm>
          <a:prstGeom prst="rect">
            <a:avLst/>
          </a:prstGeom>
        </p:spPr>
      </p:pic>
    </p:spTree>
    <p:extLst>
      <p:ext uri="{BB962C8B-B14F-4D97-AF65-F5344CB8AC3E}">
        <p14:creationId xmlns:p14="http://schemas.microsoft.com/office/powerpoint/2010/main" val="230039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Wide Figur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F6D51-9D86-4AA6-9C27-8DCE717C30C1}"/>
              </a:ext>
            </a:extLst>
          </p:cNvPr>
          <p:cNvSpPr>
            <a:spLocks noGrp="1"/>
          </p:cNvSpPr>
          <p:nvPr>
            <p:ph type="title"/>
          </p:nvPr>
        </p:nvSpPr>
        <p:spPr>
          <a:xfrm>
            <a:off x="457200" y="457200"/>
            <a:ext cx="9906000" cy="457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96724B1-4C9D-4296-8F3E-0E4344F64B16}"/>
              </a:ext>
            </a:extLst>
          </p:cNvPr>
          <p:cNvSpPr>
            <a:spLocks noGrp="1"/>
          </p:cNvSpPr>
          <p:nvPr>
            <p:ph idx="1"/>
          </p:nvPr>
        </p:nvSpPr>
        <p:spPr>
          <a:xfrm>
            <a:off x="457200" y="1143000"/>
            <a:ext cx="11277600" cy="52577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591FF6E1-0AF0-4456-B3BC-45E6C8EE0857}"/>
              </a:ext>
            </a:extLst>
          </p:cNvPr>
          <p:cNvSpPr>
            <a:spLocks noGrp="1"/>
          </p:cNvSpPr>
          <p:nvPr>
            <p:ph type="body" sz="half" idx="2" hasCustomPrompt="1"/>
          </p:nvPr>
        </p:nvSpPr>
        <p:spPr>
          <a:xfrm>
            <a:off x="8077200" y="5486399"/>
            <a:ext cx="3657600" cy="914400"/>
          </a:xfrm>
          <a:noFill/>
        </p:spPr>
        <p:txBody>
          <a:bodyPr anchor="b">
            <a:normAutofit/>
          </a:bodyPr>
          <a:lstStyle>
            <a:lvl1pPr marL="0" indent="0" algn="r">
              <a:buNone/>
              <a:defRPr sz="1400" b="0" i="0">
                <a:ln>
                  <a:noFill/>
                </a:ln>
                <a:effectLst/>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source or caption</a:t>
            </a:r>
          </a:p>
        </p:txBody>
      </p:sp>
      <p:sp>
        <p:nvSpPr>
          <p:cNvPr id="13" name="Footer Placeholder 4">
            <a:extLst>
              <a:ext uri="{FF2B5EF4-FFF2-40B4-BE49-F238E27FC236}">
                <a16:creationId xmlns:a16="http://schemas.microsoft.com/office/drawing/2014/main" id="{8BDCAB3B-6EE2-4CB4-8E5F-688D666D1384}"/>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4" name="Slide Number Placeholder 5">
            <a:extLst>
              <a:ext uri="{FF2B5EF4-FFF2-40B4-BE49-F238E27FC236}">
                <a16:creationId xmlns:a16="http://schemas.microsoft.com/office/drawing/2014/main" id="{9C49EBA5-B2D6-4C66-925C-4F071A484277}"/>
              </a:ext>
            </a:extLst>
          </p:cNvPr>
          <p:cNvSpPr>
            <a:spLocks noGrp="1"/>
          </p:cNvSpPr>
          <p:nvPr>
            <p:ph type="sldNum" sz="quarter" idx="4"/>
          </p:nvPr>
        </p:nvSpPr>
        <p:spPr>
          <a:xfrm>
            <a:off x="8991600" y="6553200"/>
            <a:ext cx="2743200" cy="228600"/>
          </a:xfrm>
          <a:prstGeom prst="rect">
            <a:avLst/>
          </a:prstGeom>
        </p:spPr>
        <p:txBody>
          <a:bodyPr vert="horz" lIns="91440" tIns="45720" rIns="91440" bIns="45720" rtlCol="0" anchor="ctr"/>
          <a:lstStyle>
            <a:lvl1pPr algn="r">
              <a:defRPr sz="1200">
                <a:solidFill>
                  <a:schemeClr val="tx1">
                    <a:tint val="75000"/>
                  </a:schemeClr>
                </a:solidFill>
              </a:defRPr>
            </a:lvl1pPr>
          </a:lstStyle>
          <a:p>
            <a:fld id="{E6D42998-1A98-44E0-9E08-3AEFC852A404}" type="slidenum">
              <a:rPr lang="en-US" smtClean="0"/>
              <a:t>‹#›</a:t>
            </a:fld>
            <a:endParaRPr lang="en-US"/>
          </a:p>
        </p:txBody>
      </p:sp>
      <p:sp>
        <p:nvSpPr>
          <p:cNvPr id="9" name="Date Placeholder 3">
            <a:extLst>
              <a:ext uri="{FF2B5EF4-FFF2-40B4-BE49-F238E27FC236}">
                <a16:creationId xmlns:a16="http://schemas.microsoft.com/office/drawing/2014/main" id="{8C0F7A94-9C70-4C27-9426-9A86B8F9CA71}"/>
              </a:ext>
            </a:extLst>
          </p:cNvPr>
          <p:cNvSpPr>
            <a:spLocks noGrp="1"/>
          </p:cNvSpPr>
          <p:nvPr>
            <p:ph type="dt" sz="half" idx="10"/>
          </p:nvPr>
        </p:nvSpPr>
        <p:spPr>
          <a:xfrm>
            <a:off x="457200" y="6553200"/>
            <a:ext cx="2726267" cy="22860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Tuesday, December 3, 2019</a:t>
            </a:r>
            <a:endParaRPr lang="en-US" dirty="0"/>
          </a:p>
        </p:txBody>
      </p:sp>
      <p:pic>
        <p:nvPicPr>
          <p:cNvPr id="10" name="Picture 9">
            <a:extLst>
              <a:ext uri="{FF2B5EF4-FFF2-40B4-BE49-F238E27FC236}">
                <a16:creationId xmlns:a16="http://schemas.microsoft.com/office/drawing/2014/main" id="{78434223-F7D7-4D74-A85E-842C4E58C30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4422"/>
          <a:stretch/>
        </p:blipFill>
        <p:spPr>
          <a:xfrm>
            <a:off x="10657886" y="457200"/>
            <a:ext cx="1076914" cy="685800"/>
          </a:xfrm>
          <a:prstGeom prst="rect">
            <a:avLst/>
          </a:prstGeom>
        </p:spPr>
      </p:pic>
    </p:spTree>
    <p:extLst>
      <p:ext uri="{BB962C8B-B14F-4D97-AF65-F5344CB8AC3E}">
        <p14:creationId xmlns:p14="http://schemas.microsoft.com/office/powerpoint/2010/main" val="1331450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57A4-DED0-4AF9-B99C-5377E6ECD3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955D43-429C-4353-B9DF-F04707D23FD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3FC5CFC9-8C32-40B6-9AAC-8BDC49844D23}"/>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Slide Number Placeholder 5">
            <a:extLst>
              <a:ext uri="{FF2B5EF4-FFF2-40B4-BE49-F238E27FC236}">
                <a16:creationId xmlns:a16="http://schemas.microsoft.com/office/drawing/2014/main" id="{06F0DBA9-A09B-49D4-A611-FCF1B1BBA6C2}"/>
              </a:ext>
            </a:extLst>
          </p:cNvPr>
          <p:cNvSpPr>
            <a:spLocks noGrp="1"/>
          </p:cNvSpPr>
          <p:nvPr>
            <p:ph type="sldNum" sz="quarter" idx="4"/>
          </p:nvPr>
        </p:nvSpPr>
        <p:spPr>
          <a:xfrm>
            <a:off x="8991600" y="6553200"/>
            <a:ext cx="2743200" cy="228600"/>
          </a:xfrm>
          <a:prstGeom prst="rect">
            <a:avLst/>
          </a:prstGeom>
        </p:spPr>
        <p:txBody>
          <a:bodyPr vert="horz" lIns="91440" tIns="45720" rIns="91440" bIns="45720" rtlCol="0" anchor="ctr"/>
          <a:lstStyle>
            <a:lvl1pPr algn="r">
              <a:defRPr sz="1200">
                <a:solidFill>
                  <a:schemeClr val="tx1">
                    <a:tint val="75000"/>
                  </a:schemeClr>
                </a:solidFill>
              </a:defRPr>
            </a:lvl1pPr>
          </a:lstStyle>
          <a:p>
            <a:fld id="{E6D42998-1A98-44E0-9E08-3AEFC852A404}" type="slidenum">
              <a:rPr lang="en-US" smtClean="0"/>
              <a:t>‹#›</a:t>
            </a:fld>
            <a:endParaRPr lang="en-US"/>
          </a:p>
        </p:txBody>
      </p:sp>
      <p:sp>
        <p:nvSpPr>
          <p:cNvPr id="10" name="Date Placeholder 3">
            <a:extLst>
              <a:ext uri="{FF2B5EF4-FFF2-40B4-BE49-F238E27FC236}">
                <a16:creationId xmlns:a16="http://schemas.microsoft.com/office/drawing/2014/main" id="{DC6685D2-07BC-49C0-95CF-E265243A46FA}"/>
              </a:ext>
            </a:extLst>
          </p:cNvPr>
          <p:cNvSpPr>
            <a:spLocks noGrp="1"/>
          </p:cNvSpPr>
          <p:nvPr>
            <p:ph type="dt" sz="half" idx="2"/>
          </p:nvPr>
        </p:nvSpPr>
        <p:spPr>
          <a:xfrm>
            <a:off x="457200" y="6553200"/>
            <a:ext cx="2726267" cy="22860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Tuesday, December 3, 2019</a:t>
            </a:r>
            <a:endParaRPr lang="en-US" dirty="0"/>
          </a:p>
        </p:txBody>
      </p:sp>
    </p:spTree>
    <p:extLst>
      <p:ext uri="{BB962C8B-B14F-4D97-AF65-F5344CB8AC3E}">
        <p14:creationId xmlns:p14="http://schemas.microsoft.com/office/powerpoint/2010/main" val="3602122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2BC149-A642-45E0-A0BD-6C3BE692460C}"/>
              </a:ext>
            </a:extLst>
          </p:cNvPr>
          <p:cNvSpPr>
            <a:spLocks noGrp="1"/>
          </p:cNvSpPr>
          <p:nvPr>
            <p:ph type="title" orient="vert"/>
          </p:nvPr>
        </p:nvSpPr>
        <p:spPr>
          <a:xfrm>
            <a:off x="8839200" y="457199"/>
            <a:ext cx="2895600" cy="46482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D7D9D8-259A-405E-9620-CF446CC5D72A}"/>
              </a:ext>
            </a:extLst>
          </p:cNvPr>
          <p:cNvSpPr>
            <a:spLocks noGrp="1"/>
          </p:cNvSpPr>
          <p:nvPr>
            <p:ph type="body" orient="vert" idx="1"/>
          </p:nvPr>
        </p:nvSpPr>
        <p:spPr>
          <a:xfrm>
            <a:off x="457200" y="457199"/>
            <a:ext cx="8153400" cy="5943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26FB3924-73E0-4A17-B554-DCDCB1953AAE}"/>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Slide Number Placeholder 5">
            <a:extLst>
              <a:ext uri="{FF2B5EF4-FFF2-40B4-BE49-F238E27FC236}">
                <a16:creationId xmlns:a16="http://schemas.microsoft.com/office/drawing/2014/main" id="{4190F824-FB4E-4288-8920-85F516E44211}"/>
              </a:ext>
            </a:extLst>
          </p:cNvPr>
          <p:cNvSpPr>
            <a:spLocks noGrp="1"/>
          </p:cNvSpPr>
          <p:nvPr>
            <p:ph type="sldNum" sz="quarter" idx="4"/>
          </p:nvPr>
        </p:nvSpPr>
        <p:spPr>
          <a:xfrm>
            <a:off x="8991600" y="6553200"/>
            <a:ext cx="2743200" cy="228600"/>
          </a:xfrm>
          <a:prstGeom prst="rect">
            <a:avLst/>
          </a:prstGeom>
        </p:spPr>
        <p:txBody>
          <a:bodyPr vert="horz" lIns="91440" tIns="45720" rIns="91440" bIns="45720" rtlCol="0" anchor="ctr"/>
          <a:lstStyle>
            <a:lvl1pPr algn="r">
              <a:defRPr sz="1200">
                <a:solidFill>
                  <a:schemeClr val="tx1">
                    <a:tint val="75000"/>
                  </a:schemeClr>
                </a:solidFill>
              </a:defRPr>
            </a:lvl1pPr>
          </a:lstStyle>
          <a:p>
            <a:fld id="{E6D42998-1A98-44E0-9E08-3AEFC852A404}" type="slidenum">
              <a:rPr lang="en-US" smtClean="0"/>
              <a:t>‹#›</a:t>
            </a:fld>
            <a:endParaRPr lang="en-US"/>
          </a:p>
        </p:txBody>
      </p:sp>
      <p:cxnSp>
        <p:nvCxnSpPr>
          <p:cNvPr id="13" name="Straight Connector 12">
            <a:extLst>
              <a:ext uri="{FF2B5EF4-FFF2-40B4-BE49-F238E27FC236}">
                <a16:creationId xmlns:a16="http://schemas.microsoft.com/office/drawing/2014/main" id="{ABE9B6D4-AEDD-4F5F-941E-7399F4699B73}"/>
              </a:ext>
            </a:extLst>
          </p:cNvPr>
          <p:cNvCxnSpPr>
            <a:cxnSpLocks/>
          </p:cNvCxnSpPr>
          <p:nvPr/>
        </p:nvCxnSpPr>
        <p:spPr>
          <a:xfrm flipV="1">
            <a:off x="8839200" y="457200"/>
            <a:ext cx="0" cy="594360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sp>
        <p:nvSpPr>
          <p:cNvPr id="10" name="Date Placeholder 3">
            <a:extLst>
              <a:ext uri="{FF2B5EF4-FFF2-40B4-BE49-F238E27FC236}">
                <a16:creationId xmlns:a16="http://schemas.microsoft.com/office/drawing/2014/main" id="{F6802904-A5D3-47F7-94AD-EAA2E758A406}"/>
              </a:ext>
            </a:extLst>
          </p:cNvPr>
          <p:cNvSpPr>
            <a:spLocks noGrp="1"/>
          </p:cNvSpPr>
          <p:nvPr>
            <p:ph type="dt" sz="half" idx="2"/>
          </p:nvPr>
        </p:nvSpPr>
        <p:spPr>
          <a:xfrm>
            <a:off x="457200" y="6553200"/>
            <a:ext cx="2726267" cy="22860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Tuesday, December 3, 2019</a:t>
            </a:r>
            <a:endParaRPr lang="en-US" dirty="0"/>
          </a:p>
        </p:txBody>
      </p:sp>
      <p:pic>
        <p:nvPicPr>
          <p:cNvPr id="15" name="Picture 14">
            <a:extLst>
              <a:ext uri="{FF2B5EF4-FFF2-40B4-BE49-F238E27FC236}">
                <a16:creationId xmlns:a16="http://schemas.microsoft.com/office/drawing/2014/main" id="{CA864401-45B2-4006-ADD9-1BB2760B3C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4422"/>
          <a:stretch/>
        </p:blipFill>
        <p:spPr>
          <a:xfrm rot="5400000">
            <a:off x="10853443" y="5595643"/>
            <a:ext cx="1076914" cy="685800"/>
          </a:xfrm>
          <a:prstGeom prst="rect">
            <a:avLst/>
          </a:prstGeom>
        </p:spPr>
      </p:pic>
    </p:spTree>
    <p:extLst>
      <p:ext uri="{BB962C8B-B14F-4D97-AF65-F5344CB8AC3E}">
        <p14:creationId xmlns:p14="http://schemas.microsoft.com/office/powerpoint/2010/main" val="189318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C5094-D37A-4F6C-AB18-A7DBE38B66CC}"/>
              </a:ext>
            </a:extLst>
          </p:cNvPr>
          <p:cNvSpPr>
            <a:spLocks noGrp="1"/>
          </p:cNvSpPr>
          <p:nvPr>
            <p:ph type="title" hasCustomPrompt="1"/>
          </p:nvPr>
        </p:nvSpPr>
        <p:spPr>
          <a:xfrm>
            <a:off x="457200" y="1709738"/>
            <a:ext cx="11277600" cy="2852737"/>
          </a:xfrm>
        </p:spPr>
        <p:txBody>
          <a:bodyPr anchor="b"/>
          <a:lstStyle>
            <a:lvl1pPr>
              <a:defRPr sz="6000"/>
            </a:lvl1pPr>
          </a:lstStyle>
          <a:p>
            <a:r>
              <a:rPr lang="en-US" dirty="0"/>
              <a:t>Click to edit Master subtitle style</a:t>
            </a:r>
          </a:p>
        </p:txBody>
      </p:sp>
      <p:sp>
        <p:nvSpPr>
          <p:cNvPr id="3" name="Text Placeholder 2">
            <a:extLst>
              <a:ext uri="{FF2B5EF4-FFF2-40B4-BE49-F238E27FC236}">
                <a16:creationId xmlns:a16="http://schemas.microsoft.com/office/drawing/2014/main" id="{B69D0D6E-C0E3-4371-84CA-9014A8EC1E2B}"/>
              </a:ext>
            </a:extLst>
          </p:cNvPr>
          <p:cNvSpPr>
            <a:spLocks noGrp="1"/>
          </p:cNvSpPr>
          <p:nvPr>
            <p:ph type="body" idx="1"/>
          </p:nvPr>
        </p:nvSpPr>
        <p:spPr>
          <a:xfrm>
            <a:off x="457200" y="4589463"/>
            <a:ext cx="11277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Footer Placeholder 4">
            <a:extLst>
              <a:ext uri="{FF2B5EF4-FFF2-40B4-BE49-F238E27FC236}">
                <a16:creationId xmlns:a16="http://schemas.microsoft.com/office/drawing/2014/main" id="{25875354-FEAA-406E-84EE-EEA66059BEDA}"/>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Slide Number Placeholder 5">
            <a:extLst>
              <a:ext uri="{FF2B5EF4-FFF2-40B4-BE49-F238E27FC236}">
                <a16:creationId xmlns:a16="http://schemas.microsoft.com/office/drawing/2014/main" id="{BDD67209-C029-432E-B7C2-BC9CD6B2049C}"/>
              </a:ext>
            </a:extLst>
          </p:cNvPr>
          <p:cNvSpPr>
            <a:spLocks noGrp="1"/>
          </p:cNvSpPr>
          <p:nvPr>
            <p:ph type="sldNum" sz="quarter" idx="4"/>
          </p:nvPr>
        </p:nvSpPr>
        <p:spPr>
          <a:xfrm>
            <a:off x="8991600" y="6553200"/>
            <a:ext cx="2743200" cy="228600"/>
          </a:xfrm>
          <a:prstGeom prst="rect">
            <a:avLst/>
          </a:prstGeom>
        </p:spPr>
        <p:txBody>
          <a:bodyPr vert="horz" lIns="91440" tIns="45720" rIns="91440" bIns="45720" rtlCol="0" anchor="ctr"/>
          <a:lstStyle>
            <a:lvl1pPr algn="r">
              <a:defRPr sz="1200">
                <a:solidFill>
                  <a:schemeClr val="tx1">
                    <a:tint val="75000"/>
                  </a:schemeClr>
                </a:solidFill>
              </a:defRPr>
            </a:lvl1pPr>
          </a:lstStyle>
          <a:p>
            <a:fld id="{E6D42998-1A98-44E0-9E08-3AEFC852A404}" type="slidenum">
              <a:rPr lang="en-US" smtClean="0"/>
              <a:t>‹#›</a:t>
            </a:fld>
            <a:endParaRPr lang="en-US"/>
          </a:p>
        </p:txBody>
      </p:sp>
      <p:sp>
        <p:nvSpPr>
          <p:cNvPr id="10" name="Date Placeholder 3">
            <a:extLst>
              <a:ext uri="{FF2B5EF4-FFF2-40B4-BE49-F238E27FC236}">
                <a16:creationId xmlns:a16="http://schemas.microsoft.com/office/drawing/2014/main" id="{2F07403B-961D-4C3A-A11B-8B0092DB5BF6}"/>
              </a:ext>
            </a:extLst>
          </p:cNvPr>
          <p:cNvSpPr>
            <a:spLocks noGrp="1"/>
          </p:cNvSpPr>
          <p:nvPr>
            <p:ph type="dt" sz="half" idx="2"/>
          </p:nvPr>
        </p:nvSpPr>
        <p:spPr>
          <a:xfrm>
            <a:off x="457200" y="6553200"/>
            <a:ext cx="2726267" cy="22860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Tuesday, December 3, 2019</a:t>
            </a:r>
            <a:endParaRPr lang="en-US" dirty="0"/>
          </a:p>
        </p:txBody>
      </p:sp>
      <p:pic>
        <p:nvPicPr>
          <p:cNvPr id="7" name="Picture 6">
            <a:extLst>
              <a:ext uri="{FF2B5EF4-FFF2-40B4-BE49-F238E27FC236}">
                <a16:creationId xmlns:a16="http://schemas.microsoft.com/office/drawing/2014/main" id="{4EF119C1-4989-43F6-97A1-084522F45F5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4422"/>
          <a:stretch/>
        </p:blipFill>
        <p:spPr>
          <a:xfrm>
            <a:off x="9585960" y="457201"/>
            <a:ext cx="2148840" cy="1368424"/>
          </a:xfrm>
          <a:prstGeom prst="rect">
            <a:avLst/>
          </a:prstGeom>
        </p:spPr>
      </p:pic>
    </p:spTree>
    <p:extLst>
      <p:ext uri="{BB962C8B-B14F-4D97-AF65-F5344CB8AC3E}">
        <p14:creationId xmlns:p14="http://schemas.microsoft.com/office/powerpoint/2010/main" val="4072126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E3B58-6228-4634-84AE-83B10B2889E5}"/>
              </a:ext>
            </a:extLst>
          </p:cNvPr>
          <p:cNvSpPr>
            <a:spLocks noGrp="1"/>
          </p:cNvSpPr>
          <p:nvPr>
            <p:ph type="title"/>
          </p:nvPr>
        </p:nvSpPr>
        <p:spPr>
          <a:xfrm>
            <a:off x="457201" y="457200"/>
            <a:ext cx="8839200" cy="990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D907A00-4613-445A-8CF4-FB1E5A1F6FB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0A8775D1-14F5-4158-93AB-7B4134CBD0DC}"/>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Slide Number Placeholder 5">
            <a:extLst>
              <a:ext uri="{FF2B5EF4-FFF2-40B4-BE49-F238E27FC236}">
                <a16:creationId xmlns:a16="http://schemas.microsoft.com/office/drawing/2014/main" id="{A0E0B8F0-C49C-4F00-8E5F-C1BA4E0CE397}"/>
              </a:ext>
            </a:extLst>
          </p:cNvPr>
          <p:cNvSpPr>
            <a:spLocks noGrp="1"/>
          </p:cNvSpPr>
          <p:nvPr>
            <p:ph type="sldNum" sz="quarter" idx="4"/>
          </p:nvPr>
        </p:nvSpPr>
        <p:spPr>
          <a:xfrm>
            <a:off x="8991600" y="6553200"/>
            <a:ext cx="2743200" cy="228600"/>
          </a:xfrm>
          <a:prstGeom prst="rect">
            <a:avLst/>
          </a:prstGeom>
        </p:spPr>
        <p:txBody>
          <a:bodyPr vert="horz" lIns="91440" tIns="45720" rIns="91440" bIns="45720" rtlCol="0" anchor="ctr"/>
          <a:lstStyle>
            <a:lvl1pPr algn="r">
              <a:defRPr sz="1200">
                <a:solidFill>
                  <a:schemeClr val="tx1">
                    <a:tint val="75000"/>
                  </a:schemeClr>
                </a:solidFill>
              </a:defRPr>
            </a:lvl1pPr>
          </a:lstStyle>
          <a:p>
            <a:fld id="{E6D42998-1A98-44E0-9E08-3AEFC852A404}" type="slidenum">
              <a:rPr lang="en-US" smtClean="0"/>
              <a:t>‹#›</a:t>
            </a:fld>
            <a:endParaRPr lang="en-US"/>
          </a:p>
        </p:txBody>
      </p:sp>
      <p:sp>
        <p:nvSpPr>
          <p:cNvPr id="10" name="Date Placeholder 3">
            <a:extLst>
              <a:ext uri="{FF2B5EF4-FFF2-40B4-BE49-F238E27FC236}">
                <a16:creationId xmlns:a16="http://schemas.microsoft.com/office/drawing/2014/main" id="{3EC3C2FC-D043-4D9D-A3E3-B0A123A1BEB4}"/>
              </a:ext>
            </a:extLst>
          </p:cNvPr>
          <p:cNvSpPr>
            <a:spLocks noGrp="1"/>
          </p:cNvSpPr>
          <p:nvPr>
            <p:ph type="dt" sz="half" idx="2"/>
          </p:nvPr>
        </p:nvSpPr>
        <p:spPr>
          <a:xfrm>
            <a:off x="457200" y="6553200"/>
            <a:ext cx="2726267" cy="22860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Tuesday, December 3, 2019</a:t>
            </a:r>
            <a:endParaRPr lang="en-US" dirty="0"/>
          </a:p>
        </p:txBody>
      </p:sp>
    </p:spTree>
    <p:extLst>
      <p:ext uri="{BB962C8B-B14F-4D97-AF65-F5344CB8AC3E}">
        <p14:creationId xmlns:p14="http://schemas.microsoft.com/office/powerpoint/2010/main" val="664850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d Two-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E3B58-6228-4634-84AE-83B10B2889E5}"/>
              </a:ext>
            </a:extLst>
          </p:cNvPr>
          <p:cNvSpPr>
            <a:spLocks noGrp="1"/>
          </p:cNvSpPr>
          <p:nvPr>
            <p:ph type="title"/>
          </p:nvPr>
        </p:nvSpPr>
        <p:spPr>
          <a:xfrm>
            <a:off x="457201" y="457200"/>
            <a:ext cx="8839200" cy="990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D907A00-4613-445A-8CF4-FB1E5A1F6FBF}"/>
              </a:ext>
            </a:extLst>
          </p:cNvPr>
          <p:cNvSpPr>
            <a:spLocks noGrp="1"/>
          </p:cNvSpPr>
          <p:nvPr>
            <p:ph idx="1"/>
          </p:nvPr>
        </p:nvSpPr>
        <p:spPr>
          <a:xfrm>
            <a:off x="457200" y="1825625"/>
            <a:ext cx="11277600" cy="6127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0A8775D1-14F5-4158-93AB-7B4134CBD0DC}"/>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Slide Number Placeholder 5">
            <a:extLst>
              <a:ext uri="{FF2B5EF4-FFF2-40B4-BE49-F238E27FC236}">
                <a16:creationId xmlns:a16="http://schemas.microsoft.com/office/drawing/2014/main" id="{A0E0B8F0-C49C-4F00-8E5F-C1BA4E0CE397}"/>
              </a:ext>
            </a:extLst>
          </p:cNvPr>
          <p:cNvSpPr>
            <a:spLocks noGrp="1"/>
          </p:cNvSpPr>
          <p:nvPr>
            <p:ph type="sldNum" sz="quarter" idx="4"/>
          </p:nvPr>
        </p:nvSpPr>
        <p:spPr>
          <a:xfrm>
            <a:off x="8991600" y="6553200"/>
            <a:ext cx="2743200" cy="228600"/>
          </a:xfrm>
          <a:prstGeom prst="rect">
            <a:avLst/>
          </a:prstGeom>
        </p:spPr>
        <p:txBody>
          <a:bodyPr vert="horz" lIns="91440" tIns="45720" rIns="91440" bIns="45720" rtlCol="0" anchor="ctr"/>
          <a:lstStyle>
            <a:lvl1pPr algn="r">
              <a:defRPr sz="1200">
                <a:solidFill>
                  <a:schemeClr val="tx1">
                    <a:tint val="75000"/>
                  </a:schemeClr>
                </a:solidFill>
              </a:defRPr>
            </a:lvl1pPr>
          </a:lstStyle>
          <a:p>
            <a:fld id="{E6D42998-1A98-44E0-9E08-3AEFC852A404}" type="slidenum">
              <a:rPr lang="en-US" smtClean="0"/>
              <a:t>‹#›</a:t>
            </a:fld>
            <a:endParaRPr lang="en-US"/>
          </a:p>
        </p:txBody>
      </p:sp>
      <p:sp>
        <p:nvSpPr>
          <p:cNvPr id="10" name="Date Placeholder 3">
            <a:extLst>
              <a:ext uri="{FF2B5EF4-FFF2-40B4-BE49-F238E27FC236}">
                <a16:creationId xmlns:a16="http://schemas.microsoft.com/office/drawing/2014/main" id="{3EC3C2FC-D043-4D9D-A3E3-B0A123A1BEB4}"/>
              </a:ext>
            </a:extLst>
          </p:cNvPr>
          <p:cNvSpPr>
            <a:spLocks noGrp="1"/>
          </p:cNvSpPr>
          <p:nvPr>
            <p:ph type="dt" sz="half" idx="2"/>
          </p:nvPr>
        </p:nvSpPr>
        <p:spPr>
          <a:xfrm>
            <a:off x="457200" y="6553200"/>
            <a:ext cx="2726267" cy="22860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Tuesday, December 3, 2019</a:t>
            </a:r>
            <a:endParaRPr lang="en-US" dirty="0"/>
          </a:p>
        </p:txBody>
      </p:sp>
      <p:sp>
        <p:nvSpPr>
          <p:cNvPr id="7" name="Content Placeholder 2">
            <a:extLst>
              <a:ext uri="{FF2B5EF4-FFF2-40B4-BE49-F238E27FC236}">
                <a16:creationId xmlns:a16="http://schemas.microsoft.com/office/drawing/2014/main" id="{9D069107-0EB0-4C52-964F-1BC00A9D6F67}"/>
              </a:ext>
            </a:extLst>
          </p:cNvPr>
          <p:cNvSpPr>
            <a:spLocks noGrp="1"/>
          </p:cNvSpPr>
          <p:nvPr>
            <p:ph sz="half" idx="10"/>
          </p:nvPr>
        </p:nvSpPr>
        <p:spPr>
          <a:xfrm>
            <a:off x="457200" y="2590800"/>
            <a:ext cx="5486400" cy="38099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9F0CFEB6-C122-4339-A14D-DED60D8E71E5}"/>
              </a:ext>
            </a:extLst>
          </p:cNvPr>
          <p:cNvSpPr>
            <a:spLocks noGrp="1"/>
          </p:cNvSpPr>
          <p:nvPr>
            <p:ph sz="half" idx="11"/>
          </p:nvPr>
        </p:nvSpPr>
        <p:spPr>
          <a:xfrm>
            <a:off x="6248400" y="2590800"/>
            <a:ext cx="5486400" cy="38099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8665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9BBFF-7CB7-4195-B66C-6FED6EDE32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B12D55-6024-4EDE-8A2E-397A3EAB7D92}"/>
              </a:ext>
            </a:extLst>
          </p:cNvPr>
          <p:cNvSpPr>
            <a:spLocks noGrp="1"/>
          </p:cNvSpPr>
          <p:nvPr>
            <p:ph sz="half" idx="1"/>
          </p:nvPr>
        </p:nvSpPr>
        <p:spPr>
          <a:xfrm>
            <a:off x="457200" y="1825624"/>
            <a:ext cx="5486400"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DBF5C-6C08-4951-9DEC-096F20732B76}"/>
              </a:ext>
            </a:extLst>
          </p:cNvPr>
          <p:cNvSpPr>
            <a:spLocks noGrp="1"/>
          </p:cNvSpPr>
          <p:nvPr>
            <p:ph sz="half" idx="2"/>
          </p:nvPr>
        </p:nvSpPr>
        <p:spPr>
          <a:xfrm>
            <a:off x="6248400" y="1825624"/>
            <a:ext cx="5486400"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4">
            <a:extLst>
              <a:ext uri="{FF2B5EF4-FFF2-40B4-BE49-F238E27FC236}">
                <a16:creationId xmlns:a16="http://schemas.microsoft.com/office/drawing/2014/main" id="{618B32C2-5029-4B6B-BE9F-20AC27F46AF9}"/>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a:extLst>
              <a:ext uri="{FF2B5EF4-FFF2-40B4-BE49-F238E27FC236}">
                <a16:creationId xmlns:a16="http://schemas.microsoft.com/office/drawing/2014/main" id="{2B718635-96D0-4462-8535-BB192B6B31CA}"/>
              </a:ext>
            </a:extLst>
          </p:cNvPr>
          <p:cNvSpPr>
            <a:spLocks noGrp="1"/>
          </p:cNvSpPr>
          <p:nvPr>
            <p:ph type="sldNum" sz="quarter" idx="4"/>
          </p:nvPr>
        </p:nvSpPr>
        <p:spPr>
          <a:xfrm>
            <a:off x="8991600" y="6553200"/>
            <a:ext cx="2743200" cy="228600"/>
          </a:xfrm>
          <a:prstGeom prst="rect">
            <a:avLst/>
          </a:prstGeom>
        </p:spPr>
        <p:txBody>
          <a:bodyPr vert="horz" lIns="91440" tIns="45720" rIns="91440" bIns="45720" rtlCol="0" anchor="ctr"/>
          <a:lstStyle>
            <a:lvl1pPr algn="r">
              <a:defRPr sz="1200">
                <a:solidFill>
                  <a:schemeClr val="tx1">
                    <a:tint val="75000"/>
                  </a:schemeClr>
                </a:solidFill>
              </a:defRPr>
            </a:lvl1pPr>
          </a:lstStyle>
          <a:p>
            <a:fld id="{E6D42998-1A98-44E0-9E08-3AEFC852A404}" type="slidenum">
              <a:rPr lang="en-US" smtClean="0"/>
              <a:t>‹#›</a:t>
            </a:fld>
            <a:endParaRPr lang="en-US"/>
          </a:p>
        </p:txBody>
      </p:sp>
      <p:sp>
        <p:nvSpPr>
          <p:cNvPr id="8" name="Date Placeholder 3">
            <a:extLst>
              <a:ext uri="{FF2B5EF4-FFF2-40B4-BE49-F238E27FC236}">
                <a16:creationId xmlns:a16="http://schemas.microsoft.com/office/drawing/2014/main" id="{97937B04-F921-4323-AF52-072FC4FA5791}"/>
              </a:ext>
            </a:extLst>
          </p:cNvPr>
          <p:cNvSpPr>
            <a:spLocks noGrp="1"/>
          </p:cNvSpPr>
          <p:nvPr>
            <p:ph type="dt" sz="half" idx="10"/>
          </p:nvPr>
        </p:nvSpPr>
        <p:spPr>
          <a:xfrm>
            <a:off x="457200" y="6553200"/>
            <a:ext cx="2726267" cy="22860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Tuesday, December 3, 2019</a:t>
            </a:r>
            <a:endParaRPr lang="en-US" dirty="0"/>
          </a:p>
        </p:txBody>
      </p:sp>
    </p:spTree>
    <p:extLst>
      <p:ext uri="{BB962C8B-B14F-4D97-AF65-F5344CB8AC3E}">
        <p14:creationId xmlns:p14="http://schemas.microsoft.com/office/powerpoint/2010/main" val="3203899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Offset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9BBFF-7CB7-4195-B66C-6FED6EDE32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B12D55-6024-4EDE-8A2E-397A3EAB7D92}"/>
              </a:ext>
            </a:extLst>
          </p:cNvPr>
          <p:cNvSpPr>
            <a:spLocks noGrp="1"/>
          </p:cNvSpPr>
          <p:nvPr>
            <p:ph sz="half" idx="1"/>
          </p:nvPr>
        </p:nvSpPr>
        <p:spPr>
          <a:xfrm>
            <a:off x="457200" y="1825624"/>
            <a:ext cx="7924800"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DBF5C-6C08-4951-9DEC-096F20732B76}"/>
              </a:ext>
            </a:extLst>
          </p:cNvPr>
          <p:cNvSpPr>
            <a:spLocks noGrp="1"/>
          </p:cNvSpPr>
          <p:nvPr>
            <p:ph sz="half" idx="2"/>
          </p:nvPr>
        </p:nvSpPr>
        <p:spPr>
          <a:xfrm>
            <a:off x="8686800" y="1825624"/>
            <a:ext cx="3048000"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4">
            <a:extLst>
              <a:ext uri="{FF2B5EF4-FFF2-40B4-BE49-F238E27FC236}">
                <a16:creationId xmlns:a16="http://schemas.microsoft.com/office/drawing/2014/main" id="{618B32C2-5029-4B6B-BE9F-20AC27F46AF9}"/>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a:extLst>
              <a:ext uri="{FF2B5EF4-FFF2-40B4-BE49-F238E27FC236}">
                <a16:creationId xmlns:a16="http://schemas.microsoft.com/office/drawing/2014/main" id="{2B718635-96D0-4462-8535-BB192B6B31CA}"/>
              </a:ext>
            </a:extLst>
          </p:cNvPr>
          <p:cNvSpPr>
            <a:spLocks noGrp="1"/>
          </p:cNvSpPr>
          <p:nvPr>
            <p:ph type="sldNum" sz="quarter" idx="4"/>
          </p:nvPr>
        </p:nvSpPr>
        <p:spPr>
          <a:xfrm>
            <a:off x="8991600" y="6553200"/>
            <a:ext cx="2743200" cy="228600"/>
          </a:xfrm>
          <a:prstGeom prst="rect">
            <a:avLst/>
          </a:prstGeom>
        </p:spPr>
        <p:txBody>
          <a:bodyPr vert="horz" lIns="91440" tIns="45720" rIns="91440" bIns="45720" rtlCol="0" anchor="ctr"/>
          <a:lstStyle>
            <a:lvl1pPr algn="r">
              <a:defRPr sz="1200">
                <a:solidFill>
                  <a:schemeClr val="tx1">
                    <a:tint val="75000"/>
                  </a:schemeClr>
                </a:solidFill>
              </a:defRPr>
            </a:lvl1pPr>
          </a:lstStyle>
          <a:p>
            <a:fld id="{E6D42998-1A98-44E0-9E08-3AEFC852A404}" type="slidenum">
              <a:rPr lang="en-US" smtClean="0"/>
              <a:t>‹#›</a:t>
            </a:fld>
            <a:endParaRPr lang="en-US"/>
          </a:p>
        </p:txBody>
      </p:sp>
      <p:sp>
        <p:nvSpPr>
          <p:cNvPr id="8" name="Date Placeholder 3">
            <a:extLst>
              <a:ext uri="{FF2B5EF4-FFF2-40B4-BE49-F238E27FC236}">
                <a16:creationId xmlns:a16="http://schemas.microsoft.com/office/drawing/2014/main" id="{97937B04-F921-4323-AF52-072FC4FA5791}"/>
              </a:ext>
            </a:extLst>
          </p:cNvPr>
          <p:cNvSpPr>
            <a:spLocks noGrp="1"/>
          </p:cNvSpPr>
          <p:nvPr>
            <p:ph type="dt" sz="half" idx="10"/>
          </p:nvPr>
        </p:nvSpPr>
        <p:spPr>
          <a:xfrm>
            <a:off x="457200" y="6553200"/>
            <a:ext cx="2726267" cy="22860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Tuesday, December 3, 2019</a:t>
            </a:r>
            <a:endParaRPr lang="en-US" dirty="0"/>
          </a:p>
        </p:txBody>
      </p:sp>
    </p:spTree>
    <p:extLst>
      <p:ext uri="{BB962C8B-B14F-4D97-AF65-F5344CB8AC3E}">
        <p14:creationId xmlns:p14="http://schemas.microsoft.com/office/powerpoint/2010/main" val="2333435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Offset Two 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9BBFF-7CB7-4195-B66C-6FED6EDE32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B12D55-6024-4EDE-8A2E-397A3EAB7D92}"/>
              </a:ext>
            </a:extLst>
          </p:cNvPr>
          <p:cNvSpPr>
            <a:spLocks noGrp="1"/>
          </p:cNvSpPr>
          <p:nvPr>
            <p:ph sz="half" idx="1"/>
          </p:nvPr>
        </p:nvSpPr>
        <p:spPr>
          <a:xfrm>
            <a:off x="457200" y="1825624"/>
            <a:ext cx="3048000"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DBF5C-6C08-4951-9DEC-096F20732B76}"/>
              </a:ext>
            </a:extLst>
          </p:cNvPr>
          <p:cNvSpPr>
            <a:spLocks noGrp="1"/>
          </p:cNvSpPr>
          <p:nvPr>
            <p:ph sz="half" idx="2"/>
          </p:nvPr>
        </p:nvSpPr>
        <p:spPr>
          <a:xfrm>
            <a:off x="3810000" y="1825624"/>
            <a:ext cx="7924800"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4">
            <a:extLst>
              <a:ext uri="{FF2B5EF4-FFF2-40B4-BE49-F238E27FC236}">
                <a16:creationId xmlns:a16="http://schemas.microsoft.com/office/drawing/2014/main" id="{618B32C2-5029-4B6B-BE9F-20AC27F46AF9}"/>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a:extLst>
              <a:ext uri="{FF2B5EF4-FFF2-40B4-BE49-F238E27FC236}">
                <a16:creationId xmlns:a16="http://schemas.microsoft.com/office/drawing/2014/main" id="{2B718635-96D0-4462-8535-BB192B6B31CA}"/>
              </a:ext>
            </a:extLst>
          </p:cNvPr>
          <p:cNvSpPr>
            <a:spLocks noGrp="1"/>
          </p:cNvSpPr>
          <p:nvPr>
            <p:ph type="sldNum" sz="quarter" idx="4"/>
          </p:nvPr>
        </p:nvSpPr>
        <p:spPr>
          <a:xfrm>
            <a:off x="8991600" y="6553200"/>
            <a:ext cx="2743200" cy="228600"/>
          </a:xfrm>
          <a:prstGeom prst="rect">
            <a:avLst/>
          </a:prstGeom>
        </p:spPr>
        <p:txBody>
          <a:bodyPr vert="horz" lIns="91440" tIns="45720" rIns="91440" bIns="45720" rtlCol="0" anchor="ctr"/>
          <a:lstStyle>
            <a:lvl1pPr algn="r">
              <a:defRPr sz="1200">
                <a:solidFill>
                  <a:schemeClr val="tx1">
                    <a:tint val="75000"/>
                  </a:schemeClr>
                </a:solidFill>
              </a:defRPr>
            </a:lvl1pPr>
          </a:lstStyle>
          <a:p>
            <a:fld id="{E6D42998-1A98-44E0-9E08-3AEFC852A404}" type="slidenum">
              <a:rPr lang="en-US" smtClean="0"/>
              <a:t>‹#›</a:t>
            </a:fld>
            <a:endParaRPr lang="en-US"/>
          </a:p>
        </p:txBody>
      </p:sp>
      <p:sp>
        <p:nvSpPr>
          <p:cNvPr id="8" name="Date Placeholder 3">
            <a:extLst>
              <a:ext uri="{FF2B5EF4-FFF2-40B4-BE49-F238E27FC236}">
                <a16:creationId xmlns:a16="http://schemas.microsoft.com/office/drawing/2014/main" id="{97937B04-F921-4323-AF52-072FC4FA5791}"/>
              </a:ext>
            </a:extLst>
          </p:cNvPr>
          <p:cNvSpPr>
            <a:spLocks noGrp="1"/>
          </p:cNvSpPr>
          <p:nvPr>
            <p:ph type="dt" sz="half" idx="10"/>
          </p:nvPr>
        </p:nvSpPr>
        <p:spPr>
          <a:xfrm>
            <a:off x="457200" y="6553200"/>
            <a:ext cx="2726267" cy="22860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Tuesday, December 3, 2019</a:t>
            </a:r>
            <a:endParaRPr lang="en-US" dirty="0"/>
          </a:p>
        </p:txBody>
      </p:sp>
    </p:spTree>
    <p:extLst>
      <p:ext uri="{BB962C8B-B14F-4D97-AF65-F5344CB8AC3E}">
        <p14:creationId xmlns:p14="http://schemas.microsoft.com/office/powerpoint/2010/main" val="2995161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9BBFF-7CB7-4195-B66C-6FED6EDE32C5}"/>
              </a:ext>
            </a:extLst>
          </p:cNvPr>
          <p:cNvSpPr>
            <a:spLocks noGrp="1"/>
          </p:cNvSpPr>
          <p:nvPr>
            <p:ph type="title"/>
          </p:nvPr>
        </p:nvSpPr>
        <p:spPr>
          <a:xfrm>
            <a:off x="457200" y="457200"/>
            <a:ext cx="10058399" cy="990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FB12D55-6024-4EDE-8A2E-397A3EAB7D92}"/>
              </a:ext>
            </a:extLst>
          </p:cNvPr>
          <p:cNvSpPr>
            <a:spLocks noGrp="1"/>
          </p:cNvSpPr>
          <p:nvPr>
            <p:ph sz="half" idx="1"/>
          </p:nvPr>
        </p:nvSpPr>
        <p:spPr>
          <a:xfrm>
            <a:off x="457199" y="1825624"/>
            <a:ext cx="3505201"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4">
            <a:extLst>
              <a:ext uri="{FF2B5EF4-FFF2-40B4-BE49-F238E27FC236}">
                <a16:creationId xmlns:a16="http://schemas.microsoft.com/office/drawing/2014/main" id="{618B32C2-5029-4B6B-BE9F-20AC27F46AF9}"/>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a:extLst>
              <a:ext uri="{FF2B5EF4-FFF2-40B4-BE49-F238E27FC236}">
                <a16:creationId xmlns:a16="http://schemas.microsoft.com/office/drawing/2014/main" id="{2B718635-96D0-4462-8535-BB192B6B31CA}"/>
              </a:ext>
            </a:extLst>
          </p:cNvPr>
          <p:cNvSpPr>
            <a:spLocks noGrp="1"/>
          </p:cNvSpPr>
          <p:nvPr>
            <p:ph type="sldNum" sz="quarter" idx="4"/>
          </p:nvPr>
        </p:nvSpPr>
        <p:spPr>
          <a:xfrm>
            <a:off x="8991600" y="6553200"/>
            <a:ext cx="2743200" cy="228600"/>
          </a:xfrm>
          <a:prstGeom prst="rect">
            <a:avLst/>
          </a:prstGeom>
        </p:spPr>
        <p:txBody>
          <a:bodyPr vert="horz" lIns="91440" tIns="45720" rIns="91440" bIns="45720" rtlCol="0" anchor="ctr"/>
          <a:lstStyle>
            <a:lvl1pPr algn="r">
              <a:defRPr sz="1200">
                <a:solidFill>
                  <a:schemeClr val="tx1">
                    <a:tint val="75000"/>
                  </a:schemeClr>
                </a:solidFill>
              </a:defRPr>
            </a:lvl1pPr>
          </a:lstStyle>
          <a:p>
            <a:fld id="{E6D42998-1A98-44E0-9E08-3AEFC852A404}" type="slidenum">
              <a:rPr lang="en-US" smtClean="0"/>
              <a:t>‹#›</a:t>
            </a:fld>
            <a:endParaRPr lang="en-US"/>
          </a:p>
        </p:txBody>
      </p:sp>
      <p:sp>
        <p:nvSpPr>
          <p:cNvPr id="8" name="Date Placeholder 3">
            <a:extLst>
              <a:ext uri="{FF2B5EF4-FFF2-40B4-BE49-F238E27FC236}">
                <a16:creationId xmlns:a16="http://schemas.microsoft.com/office/drawing/2014/main" id="{97937B04-F921-4323-AF52-072FC4FA5791}"/>
              </a:ext>
            </a:extLst>
          </p:cNvPr>
          <p:cNvSpPr>
            <a:spLocks noGrp="1"/>
          </p:cNvSpPr>
          <p:nvPr>
            <p:ph type="dt" sz="half" idx="10"/>
          </p:nvPr>
        </p:nvSpPr>
        <p:spPr>
          <a:xfrm>
            <a:off x="457200" y="6553200"/>
            <a:ext cx="2726267" cy="22860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Tuesday, December 3, 2019</a:t>
            </a:r>
            <a:endParaRPr lang="en-US" dirty="0"/>
          </a:p>
        </p:txBody>
      </p:sp>
      <p:sp>
        <p:nvSpPr>
          <p:cNvPr id="9" name="Content Placeholder 2">
            <a:extLst>
              <a:ext uri="{FF2B5EF4-FFF2-40B4-BE49-F238E27FC236}">
                <a16:creationId xmlns:a16="http://schemas.microsoft.com/office/drawing/2014/main" id="{E44F89BA-90B6-493A-BC82-AB5AFC1C2088}"/>
              </a:ext>
            </a:extLst>
          </p:cNvPr>
          <p:cNvSpPr>
            <a:spLocks noGrp="1"/>
          </p:cNvSpPr>
          <p:nvPr>
            <p:ph sz="half" idx="11"/>
          </p:nvPr>
        </p:nvSpPr>
        <p:spPr>
          <a:xfrm>
            <a:off x="4343400" y="1825624"/>
            <a:ext cx="3505201"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FFD6CD7-4CFA-4E12-AF9A-5C00D42BFA19}"/>
              </a:ext>
            </a:extLst>
          </p:cNvPr>
          <p:cNvSpPr>
            <a:spLocks noGrp="1"/>
          </p:cNvSpPr>
          <p:nvPr>
            <p:ph sz="half" idx="12"/>
          </p:nvPr>
        </p:nvSpPr>
        <p:spPr>
          <a:xfrm>
            <a:off x="8229599" y="1825624"/>
            <a:ext cx="3505201"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6445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E6E65-8ADB-4E43-B1E9-0FCBB3CAA5A1}"/>
              </a:ext>
            </a:extLst>
          </p:cNvPr>
          <p:cNvSpPr>
            <a:spLocks noGrp="1"/>
          </p:cNvSpPr>
          <p:nvPr>
            <p:ph type="title"/>
          </p:nvPr>
        </p:nvSpPr>
        <p:spPr/>
        <p:txBody>
          <a:bodyPr/>
          <a:lstStyle/>
          <a:p>
            <a:r>
              <a:rPr lang="en-US"/>
              <a:t>Click to edit Master title style</a:t>
            </a:r>
          </a:p>
        </p:txBody>
      </p:sp>
      <p:sp>
        <p:nvSpPr>
          <p:cNvPr id="13" name="Footer Placeholder 4">
            <a:extLst>
              <a:ext uri="{FF2B5EF4-FFF2-40B4-BE49-F238E27FC236}">
                <a16:creationId xmlns:a16="http://schemas.microsoft.com/office/drawing/2014/main" id="{AB9AAEB9-7274-4CE7-8EB1-0BDD42AC33EC}"/>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4" name="Slide Number Placeholder 5">
            <a:extLst>
              <a:ext uri="{FF2B5EF4-FFF2-40B4-BE49-F238E27FC236}">
                <a16:creationId xmlns:a16="http://schemas.microsoft.com/office/drawing/2014/main" id="{BF5D45E5-1CA6-4978-86C1-C3C9780B2999}"/>
              </a:ext>
            </a:extLst>
          </p:cNvPr>
          <p:cNvSpPr>
            <a:spLocks noGrp="1"/>
          </p:cNvSpPr>
          <p:nvPr>
            <p:ph type="sldNum" sz="quarter" idx="4"/>
          </p:nvPr>
        </p:nvSpPr>
        <p:spPr>
          <a:xfrm>
            <a:off x="8991600" y="6553200"/>
            <a:ext cx="2743200" cy="228600"/>
          </a:xfrm>
          <a:prstGeom prst="rect">
            <a:avLst/>
          </a:prstGeom>
        </p:spPr>
        <p:txBody>
          <a:bodyPr vert="horz" lIns="91440" tIns="45720" rIns="91440" bIns="45720" rtlCol="0" anchor="ctr"/>
          <a:lstStyle>
            <a:lvl1pPr algn="r">
              <a:defRPr sz="1200">
                <a:solidFill>
                  <a:schemeClr val="tx1">
                    <a:tint val="75000"/>
                  </a:schemeClr>
                </a:solidFill>
              </a:defRPr>
            </a:lvl1pPr>
          </a:lstStyle>
          <a:p>
            <a:fld id="{E6D42998-1A98-44E0-9E08-3AEFC852A404}" type="slidenum">
              <a:rPr lang="en-US" smtClean="0"/>
              <a:t>‹#›</a:t>
            </a:fld>
            <a:endParaRPr lang="en-US"/>
          </a:p>
        </p:txBody>
      </p:sp>
      <p:sp>
        <p:nvSpPr>
          <p:cNvPr id="6" name="Date Placeholder 3">
            <a:extLst>
              <a:ext uri="{FF2B5EF4-FFF2-40B4-BE49-F238E27FC236}">
                <a16:creationId xmlns:a16="http://schemas.microsoft.com/office/drawing/2014/main" id="{A148A5E8-A161-47E7-B300-455B587E897A}"/>
              </a:ext>
            </a:extLst>
          </p:cNvPr>
          <p:cNvSpPr>
            <a:spLocks noGrp="1"/>
          </p:cNvSpPr>
          <p:nvPr>
            <p:ph type="dt" sz="half" idx="2"/>
          </p:nvPr>
        </p:nvSpPr>
        <p:spPr>
          <a:xfrm>
            <a:off x="457200" y="6553200"/>
            <a:ext cx="2726267" cy="22860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Tuesday, December 3, 2019</a:t>
            </a:r>
            <a:endParaRPr lang="en-US" dirty="0"/>
          </a:p>
        </p:txBody>
      </p:sp>
    </p:spTree>
    <p:extLst>
      <p:ext uri="{BB962C8B-B14F-4D97-AF65-F5344CB8AC3E}">
        <p14:creationId xmlns:p14="http://schemas.microsoft.com/office/powerpoint/2010/main" val="105525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ADF910-A454-4550-ADE7-19485B5D69C8}"/>
              </a:ext>
            </a:extLst>
          </p:cNvPr>
          <p:cNvSpPr>
            <a:spLocks noGrp="1"/>
          </p:cNvSpPr>
          <p:nvPr>
            <p:ph type="title"/>
          </p:nvPr>
        </p:nvSpPr>
        <p:spPr>
          <a:xfrm>
            <a:off x="457201" y="457200"/>
            <a:ext cx="8839200" cy="9905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9B72D25-B939-4F49-BEB9-971E4BF4DF39}"/>
              </a:ext>
            </a:extLst>
          </p:cNvPr>
          <p:cNvSpPr>
            <a:spLocks noGrp="1"/>
          </p:cNvSpPr>
          <p:nvPr>
            <p:ph type="body" idx="1"/>
          </p:nvPr>
        </p:nvSpPr>
        <p:spPr>
          <a:xfrm>
            <a:off x="457200" y="1825624"/>
            <a:ext cx="11277600" cy="45751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2FD63E12-4F70-46AC-BC5B-8F48508DB326}"/>
              </a:ext>
            </a:extLst>
          </p:cNvPr>
          <p:cNvPicPr>
            <a:picLocks noChangeAspect="1"/>
          </p:cNvPicPr>
          <p:nvPr/>
        </p:nvPicPr>
        <p:blipFill rotWithShape="1">
          <a:blip r:embed="rId17">
            <a:extLst>
              <a:ext uri="{28A0092B-C50C-407E-A947-70E740481C1C}">
                <a14:useLocalDpi xmlns:a14="http://schemas.microsoft.com/office/drawing/2010/main" val="0"/>
              </a:ext>
            </a:extLst>
          </a:blip>
          <a:srcRect b="14422"/>
          <a:stretch/>
        </p:blipFill>
        <p:spPr>
          <a:xfrm>
            <a:off x="9585960" y="457201"/>
            <a:ext cx="2148840" cy="1368424"/>
          </a:xfrm>
          <a:prstGeom prst="rect">
            <a:avLst/>
          </a:prstGeom>
        </p:spPr>
      </p:pic>
      <p:cxnSp>
        <p:nvCxnSpPr>
          <p:cNvPr id="10" name="Straight Connector 9">
            <a:extLst>
              <a:ext uri="{FF2B5EF4-FFF2-40B4-BE49-F238E27FC236}">
                <a16:creationId xmlns:a16="http://schemas.microsoft.com/office/drawing/2014/main" id="{E280C3FD-E134-43D5-8AD2-AF4940CBE1D3}"/>
              </a:ext>
            </a:extLst>
          </p:cNvPr>
          <p:cNvCxnSpPr>
            <a:cxnSpLocks/>
          </p:cNvCxnSpPr>
          <p:nvPr/>
        </p:nvCxnSpPr>
        <p:spPr>
          <a:xfrm>
            <a:off x="457200" y="1600200"/>
            <a:ext cx="102870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sp>
        <p:nvSpPr>
          <p:cNvPr id="15" name="Date Placeholder 3">
            <a:extLst>
              <a:ext uri="{FF2B5EF4-FFF2-40B4-BE49-F238E27FC236}">
                <a16:creationId xmlns:a16="http://schemas.microsoft.com/office/drawing/2014/main" id="{8CB39679-96A8-4AFD-9055-B59665A922FF}"/>
              </a:ext>
            </a:extLst>
          </p:cNvPr>
          <p:cNvSpPr>
            <a:spLocks noGrp="1"/>
          </p:cNvSpPr>
          <p:nvPr>
            <p:ph type="dt" sz="half" idx="2"/>
          </p:nvPr>
        </p:nvSpPr>
        <p:spPr>
          <a:xfrm>
            <a:off x="457200" y="6553200"/>
            <a:ext cx="2726267" cy="22860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Tuesday, December 3, 2019</a:t>
            </a:r>
            <a:endParaRPr lang="en-US" dirty="0"/>
          </a:p>
        </p:txBody>
      </p:sp>
      <p:sp>
        <p:nvSpPr>
          <p:cNvPr id="16" name="Footer Placeholder 4">
            <a:extLst>
              <a:ext uri="{FF2B5EF4-FFF2-40B4-BE49-F238E27FC236}">
                <a16:creationId xmlns:a16="http://schemas.microsoft.com/office/drawing/2014/main" id="{B09759F7-54A5-4E45-9C5D-076C08FD3131}"/>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7" name="Slide Number Placeholder 5">
            <a:extLst>
              <a:ext uri="{FF2B5EF4-FFF2-40B4-BE49-F238E27FC236}">
                <a16:creationId xmlns:a16="http://schemas.microsoft.com/office/drawing/2014/main" id="{518368BB-6F5D-45F7-91D3-261788575ADA}"/>
              </a:ext>
            </a:extLst>
          </p:cNvPr>
          <p:cNvSpPr>
            <a:spLocks noGrp="1"/>
          </p:cNvSpPr>
          <p:nvPr>
            <p:ph type="sldNum" sz="quarter" idx="4"/>
          </p:nvPr>
        </p:nvSpPr>
        <p:spPr>
          <a:xfrm>
            <a:off x="8991600" y="6553200"/>
            <a:ext cx="2743200" cy="228600"/>
          </a:xfrm>
          <a:prstGeom prst="rect">
            <a:avLst/>
          </a:prstGeom>
        </p:spPr>
        <p:txBody>
          <a:bodyPr vert="horz" lIns="91440" tIns="45720" rIns="91440" bIns="45720" rtlCol="0" anchor="ctr"/>
          <a:lstStyle>
            <a:lvl1pPr algn="r">
              <a:defRPr sz="1200">
                <a:solidFill>
                  <a:schemeClr val="tx1">
                    <a:tint val="75000"/>
                  </a:schemeClr>
                </a:solidFill>
              </a:defRPr>
            </a:lvl1pPr>
          </a:lstStyle>
          <a:p>
            <a:fld id="{E6D42998-1A98-44E0-9E08-3AEFC852A404}" type="slidenum">
              <a:rPr lang="en-US" smtClean="0"/>
              <a:t>‹#›</a:t>
            </a:fld>
            <a:endParaRPr lang="en-US"/>
          </a:p>
        </p:txBody>
      </p:sp>
    </p:spTree>
    <p:extLst>
      <p:ext uri="{BB962C8B-B14F-4D97-AF65-F5344CB8AC3E}">
        <p14:creationId xmlns:p14="http://schemas.microsoft.com/office/powerpoint/2010/main" val="292310183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5" r:id="rId4"/>
    <p:sldLayoutId id="2147483652" r:id="rId5"/>
    <p:sldLayoutId id="2147483663" r:id="rId6"/>
    <p:sldLayoutId id="2147483664" r:id="rId7"/>
    <p:sldLayoutId id="2147483660" r:id="rId8"/>
    <p:sldLayoutId id="2147483654" r:id="rId9"/>
    <p:sldLayoutId id="2147483655" r:id="rId10"/>
    <p:sldLayoutId id="2147483661" r:id="rId11"/>
    <p:sldLayoutId id="2147483656" r:id="rId12"/>
    <p:sldLayoutId id="2147483662" r:id="rId13"/>
    <p:sldLayoutId id="2147483658" r:id="rId14"/>
    <p:sldLayoutId id="2147483659" r:id="rId15"/>
  </p:sldLayoutIdLst>
  <p:hf hdr="0" ftr="0"/>
  <p:txStyles>
    <p:titleStyle>
      <a:lvl1pPr algn="l" defTabSz="914400" rtl="0" eaLnBrk="1" latinLnBrk="0" hangingPunct="1">
        <a:lnSpc>
          <a:spcPct val="108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8000"/>
        </a:lnSpc>
        <a:spcBef>
          <a:spcPts val="1000"/>
        </a:spcBef>
        <a:spcAft>
          <a:spcPts val="8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8000"/>
        </a:lnSpc>
        <a:spcBef>
          <a:spcPts val="500"/>
        </a:spcBef>
        <a:spcAft>
          <a:spcPts val="8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8000"/>
        </a:lnSpc>
        <a:spcBef>
          <a:spcPts val="500"/>
        </a:spcBef>
        <a:spcAft>
          <a:spcPts val="8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8000"/>
        </a:lnSpc>
        <a:spcBef>
          <a:spcPts val="500"/>
        </a:spcBef>
        <a:spcAft>
          <a:spcPts val="8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8000"/>
        </a:lnSpc>
        <a:spcBef>
          <a:spcPts val="500"/>
        </a:spcBef>
        <a:spcAft>
          <a:spcPts val="8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hyperlink" Target="https://www.grants.gov/web/grants/view-opportunity.html?oppId=322472" TargetMode="Externa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1.png"/><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grants.gov/web/grants/view-opportunity.html?oppId=322472" TargetMode="External"/><Relationship Id="rId2" Type="http://schemas.openxmlformats.org/officeDocument/2006/relationships/hyperlink" Target="mailto:usdotsafetydatainitiative@dot.gov"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6.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image" Target="../media/image19.png"/><Relationship Id="rId11" Type="http://schemas.openxmlformats.org/officeDocument/2006/relationships/image" Target="../media/image3.svg"/><Relationship Id="rId5" Type="http://schemas.openxmlformats.org/officeDocument/2006/relationships/image" Target="../media/image17.svg"/><Relationship Id="rId10" Type="http://schemas.openxmlformats.org/officeDocument/2006/relationships/image" Target="../media/image7.png"/><Relationship Id="rId4" Type="http://schemas.openxmlformats.org/officeDocument/2006/relationships/image" Target="../media/image18.png"/><Relationship Id="rId9" Type="http://schemas.openxmlformats.org/officeDocument/2006/relationships/image" Target="../media/image21.svg"/></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USDOTSafetyDataInitiative@dot.gov" TargetMode="External"/><Relationship Id="rId7" Type="http://schemas.openxmlformats.org/officeDocument/2006/relationships/image" Target="../media/image30.svg"/><Relationship Id="rId2" Type="http://schemas.openxmlformats.org/officeDocument/2006/relationships/hyperlink" Target="http://www.transportation.gov/SafetyDataInitiative" TargetMode="Externa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8.sv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sv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5.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1B636-DFA6-459F-8863-8EA7E74417B5}"/>
              </a:ext>
            </a:extLst>
          </p:cNvPr>
          <p:cNvSpPr>
            <a:spLocks noGrp="1"/>
          </p:cNvSpPr>
          <p:nvPr>
            <p:ph type="ctrTitle"/>
          </p:nvPr>
        </p:nvSpPr>
        <p:spPr>
          <a:xfrm>
            <a:off x="457200" y="1923394"/>
            <a:ext cx="11277600" cy="1524000"/>
          </a:xfrm>
        </p:spPr>
        <p:txBody>
          <a:bodyPr>
            <a:noAutofit/>
          </a:bodyPr>
          <a:lstStyle/>
          <a:p>
            <a:r>
              <a:rPr lang="en-US" sz="3200" dirty="0"/>
              <a:t>Webinar for Notice of Funding Opportunity</a:t>
            </a:r>
            <a:br>
              <a:rPr lang="en-US" sz="3200" dirty="0"/>
            </a:br>
            <a:r>
              <a:rPr lang="en-US" sz="3200" dirty="0"/>
              <a:t>State and Local Government Data Analysis Tools to </a:t>
            </a:r>
            <a:br>
              <a:rPr lang="en-US" sz="3200" dirty="0"/>
            </a:br>
            <a:r>
              <a:rPr lang="en-US" sz="3200" dirty="0"/>
              <a:t>Support Policy and Decision Making for Roadway Safety</a:t>
            </a:r>
          </a:p>
        </p:txBody>
      </p:sp>
      <p:sp>
        <p:nvSpPr>
          <p:cNvPr id="3" name="Subtitle 2">
            <a:extLst>
              <a:ext uri="{FF2B5EF4-FFF2-40B4-BE49-F238E27FC236}">
                <a16:creationId xmlns:a16="http://schemas.microsoft.com/office/drawing/2014/main" id="{404B0B09-CCC6-4CA1-BE62-806F5A386D0E}"/>
              </a:ext>
            </a:extLst>
          </p:cNvPr>
          <p:cNvSpPr>
            <a:spLocks noGrp="1"/>
          </p:cNvSpPr>
          <p:nvPr>
            <p:ph type="subTitle" idx="1"/>
          </p:nvPr>
        </p:nvSpPr>
        <p:spPr>
          <a:xfrm>
            <a:off x="28902" y="4200197"/>
            <a:ext cx="12163097" cy="1600200"/>
          </a:xfrm>
        </p:spPr>
        <p:txBody>
          <a:bodyPr>
            <a:normAutofit/>
          </a:bodyPr>
          <a:lstStyle/>
          <a:p>
            <a:r>
              <a:rPr lang="en-US" dirty="0"/>
              <a:t>Office of the Under Secretary of Transportation for Policy</a:t>
            </a:r>
          </a:p>
          <a:p>
            <a:r>
              <a:rPr lang="en-US" dirty="0"/>
              <a:t>Office of the Secretary of Transportation </a:t>
            </a:r>
          </a:p>
          <a:p>
            <a:r>
              <a:rPr lang="en-US" dirty="0"/>
              <a:t>U.S. Department of Transportation</a:t>
            </a:r>
          </a:p>
        </p:txBody>
      </p:sp>
      <p:sp>
        <p:nvSpPr>
          <p:cNvPr id="4" name="Slide Number Placeholder 3">
            <a:extLst>
              <a:ext uri="{FF2B5EF4-FFF2-40B4-BE49-F238E27FC236}">
                <a16:creationId xmlns:a16="http://schemas.microsoft.com/office/drawing/2014/main" id="{1BC05B9A-8228-4533-8FBC-644338E50358}"/>
              </a:ext>
            </a:extLst>
          </p:cNvPr>
          <p:cNvSpPr>
            <a:spLocks noGrp="1"/>
          </p:cNvSpPr>
          <p:nvPr>
            <p:ph type="sldNum" sz="quarter" idx="4"/>
          </p:nvPr>
        </p:nvSpPr>
        <p:spPr/>
        <p:txBody>
          <a:bodyPr/>
          <a:lstStyle/>
          <a:p>
            <a:fld id="{E6D42998-1A98-44E0-9E08-3AEFC852A404}" type="slidenum">
              <a:rPr lang="en-US" smtClean="0"/>
              <a:t>1</a:t>
            </a:fld>
            <a:endParaRPr lang="en-US"/>
          </a:p>
        </p:txBody>
      </p:sp>
      <p:sp>
        <p:nvSpPr>
          <p:cNvPr id="5" name="Date Placeholder 4">
            <a:extLst>
              <a:ext uri="{FF2B5EF4-FFF2-40B4-BE49-F238E27FC236}">
                <a16:creationId xmlns:a16="http://schemas.microsoft.com/office/drawing/2014/main" id="{5AFAEB7E-CF13-40F1-B2D5-912723BDABAD}"/>
              </a:ext>
            </a:extLst>
          </p:cNvPr>
          <p:cNvSpPr>
            <a:spLocks noGrp="1"/>
          </p:cNvSpPr>
          <p:nvPr>
            <p:ph type="dt" sz="half" idx="2"/>
          </p:nvPr>
        </p:nvSpPr>
        <p:spPr/>
        <p:txBody>
          <a:bodyPr/>
          <a:lstStyle/>
          <a:p>
            <a:r>
              <a:rPr lang="en-US"/>
              <a:t>Tuesday, December 3, 2019</a:t>
            </a:r>
            <a:endParaRPr lang="en-US" dirty="0"/>
          </a:p>
        </p:txBody>
      </p:sp>
    </p:spTree>
    <p:extLst>
      <p:ext uri="{BB962C8B-B14F-4D97-AF65-F5344CB8AC3E}">
        <p14:creationId xmlns:p14="http://schemas.microsoft.com/office/powerpoint/2010/main" val="809984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D1828-B513-41E2-BDB2-DDABA6D44A8A}"/>
              </a:ext>
            </a:extLst>
          </p:cNvPr>
          <p:cNvSpPr>
            <a:spLocks noGrp="1"/>
          </p:cNvSpPr>
          <p:nvPr>
            <p:ph type="title"/>
          </p:nvPr>
        </p:nvSpPr>
        <p:spPr/>
        <p:txBody>
          <a:bodyPr/>
          <a:lstStyle/>
          <a:p>
            <a:r>
              <a:rPr lang="en-US" dirty="0"/>
              <a:t>General Background</a:t>
            </a:r>
          </a:p>
        </p:txBody>
      </p:sp>
      <p:sp>
        <p:nvSpPr>
          <p:cNvPr id="3" name="Content Placeholder 2">
            <a:extLst>
              <a:ext uri="{FF2B5EF4-FFF2-40B4-BE49-F238E27FC236}">
                <a16:creationId xmlns:a16="http://schemas.microsoft.com/office/drawing/2014/main" id="{6E254E89-70BF-4DD5-87BB-2E9287BADD43}"/>
              </a:ext>
            </a:extLst>
          </p:cNvPr>
          <p:cNvSpPr>
            <a:spLocks noGrp="1"/>
          </p:cNvSpPr>
          <p:nvPr>
            <p:ph idx="1"/>
          </p:nvPr>
        </p:nvSpPr>
        <p:spPr/>
        <p:txBody>
          <a:bodyPr lIns="1124712">
            <a:normAutofit fontScale="85000" lnSpcReduction="10000"/>
          </a:bodyPr>
          <a:lstStyle/>
          <a:p>
            <a:pPr marL="0" indent="0">
              <a:spcAft>
                <a:spcPts val="1800"/>
              </a:spcAft>
              <a:buNone/>
            </a:pPr>
            <a:endParaRPr lang="en-US" dirty="0"/>
          </a:p>
          <a:p>
            <a:pPr marL="0" indent="0">
              <a:spcAft>
                <a:spcPts val="1800"/>
              </a:spcAft>
              <a:buNone/>
            </a:pPr>
            <a:r>
              <a:rPr lang="en-US" dirty="0"/>
              <a:t>OST </a:t>
            </a:r>
            <a:r>
              <a:rPr lang="en-US" b="1" dirty="0">
                <a:solidFill>
                  <a:schemeClr val="accent5"/>
                </a:solidFill>
              </a:rPr>
              <a:t>one-time funding opportunity </a:t>
            </a:r>
            <a:r>
              <a:rPr lang="en-US" dirty="0"/>
              <a:t>on </a:t>
            </a:r>
            <a:r>
              <a:rPr lang="en-US" dirty="0" err="1"/>
              <a:t>Grants.Gov</a:t>
            </a:r>
            <a:endParaRPr lang="en-US" dirty="0"/>
          </a:p>
          <a:p>
            <a:pPr marL="0" indent="0">
              <a:spcAft>
                <a:spcPts val="1800"/>
              </a:spcAft>
              <a:buNone/>
            </a:pPr>
            <a:r>
              <a:rPr lang="en-US" dirty="0">
                <a:hlinkClick r:id="rId2"/>
              </a:rPr>
              <a:t>https://www.grants.gov/web/grants/view-opportunity.html?oppId=322472</a:t>
            </a:r>
            <a:endParaRPr lang="en-US" dirty="0">
              <a:solidFill>
                <a:schemeClr val="accent5"/>
              </a:solidFill>
            </a:endParaRPr>
          </a:p>
          <a:p>
            <a:pPr marL="0" indent="0">
              <a:spcAft>
                <a:spcPts val="1800"/>
              </a:spcAft>
              <a:buNone/>
            </a:pPr>
            <a:r>
              <a:rPr lang="en-US" dirty="0"/>
              <a:t>OST to partner with </a:t>
            </a:r>
            <a:r>
              <a:rPr lang="en-US" b="1" dirty="0">
                <a:solidFill>
                  <a:schemeClr val="accent5"/>
                </a:solidFill>
              </a:rPr>
              <a:t>state and local governments</a:t>
            </a:r>
            <a:r>
              <a:rPr lang="en-US" dirty="0"/>
              <a:t>, along with their supporting partners, through cooperative agreements</a:t>
            </a:r>
          </a:p>
          <a:p>
            <a:pPr marL="0" indent="0">
              <a:spcAft>
                <a:spcPts val="1800"/>
              </a:spcAft>
              <a:buNone/>
            </a:pPr>
            <a:r>
              <a:rPr lang="en-US" dirty="0"/>
              <a:t>Partnerships will </a:t>
            </a:r>
            <a:r>
              <a:rPr lang="en-US" b="1" dirty="0">
                <a:solidFill>
                  <a:schemeClr val="accent5"/>
                </a:solidFill>
              </a:rPr>
              <a:t>develop, refine, and implement safety tools</a:t>
            </a:r>
            <a:r>
              <a:rPr lang="en-US" dirty="0"/>
              <a:t> as use cases that address a specific roadway safety problem through funding for technical assistance and peer exchanges</a:t>
            </a:r>
          </a:p>
        </p:txBody>
      </p:sp>
      <p:sp>
        <p:nvSpPr>
          <p:cNvPr id="4" name="Slide Number Placeholder 3">
            <a:extLst>
              <a:ext uri="{FF2B5EF4-FFF2-40B4-BE49-F238E27FC236}">
                <a16:creationId xmlns:a16="http://schemas.microsoft.com/office/drawing/2014/main" id="{0E03988D-5B3D-45A8-8937-559437599AE4}"/>
              </a:ext>
            </a:extLst>
          </p:cNvPr>
          <p:cNvSpPr>
            <a:spLocks noGrp="1"/>
          </p:cNvSpPr>
          <p:nvPr>
            <p:ph type="sldNum" sz="quarter" idx="4"/>
          </p:nvPr>
        </p:nvSpPr>
        <p:spPr/>
        <p:txBody>
          <a:bodyPr/>
          <a:lstStyle/>
          <a:p>
            <a:fld id="{E6D42998-1A98-44E0-9E08-3AEFC852A404}" type="slidenum">
              <a:rPr lang="en-US" smtClean="0"/>
              <a:t>10</a:t>
            </a:fld>
            <a:endParaRPr lang="en-US"/>
          </a:p>
        </p:txBody>
      </p:sp>
      <p:sp>
        <p:nvSpPr>
          <p:cNvPr id="5" name="Date Placeholder 4">
            <a:extLst>
              <a:ext uri="{FF2B5EF4-FFF2-40B4-BE49-F238E27FC236}">
                <a16:creationId xmlns:a16="http://schemas.microsoft.com/office/drawing/2014/main" id="{80EDA4DD-9993-41B9-AE27-688713853638}"/>
              </a:ext>
            </a:extLst>
          </p:cNvPr>
          <p:cNvSpPr>
            <a:spLocks noGrp="1"/>
          </p:cNvSpPr>
          <p:nvPr>
            <p:ph type="dt" sz="half" idx="2"/>
          </p:nvPr>
        </p:nvSpPr>
        <p:spPr/>
        <p:txBody>
          <a:bodyPr/>
          <a:lstStyle/>
          <a:p>
            <a:r>
              <a:rPr lang="en-US"/>
              <a:t>Tuesday, December 3, 2019</a:t>
            </a:r>
            <a:endParaRPr lang="en-US" dirty="0"/>
          </a:p>
        </p:txBody>
      </p:sp>
      <p:grpSp>
        <p:nvGrpSpPr>
          <p:cNvPr id="6" name="Group 5">
            <a:extLst>
              <a:ext uri="{FF2B5EF4-FFF2-40B4-BE49-F238E27FC236}">
                <a16:creationId xmlns:a16="http://schemas.microsoft.com/office/drawing/2014/main" id="{C2AB372A-C03F-445B-A0BD-BAF903EE8382}"/>
              </a:ext>
            </a:extLst>
          </p:cNvPr>
          <p:cNvGrpSpPr/>
          <p:nvPr/>
        </p:nvGrpSpPr>
        <p:grpSpPr>
          <a:xfrm>
            <a:off x="451106" y="2321810"/>
            <a:ext cx="914402" cy="914402"/>
            <a:chOff x="457200" y="1825624"/>
            <a:chExt cx="914402" cy="914402"/>
          </a:xfrm>
        </p:grpSpPr>
        <p:sp>
          <p:nvSpPr>
            <p:cNvPr id="7" name="Oval 6">
              <a:extLst>
                <a:ext uri="{FF2B5EF4-FFF2-40B4-BE49-F238E27FC236}">
                  <a16:creationId xmlns:a16="http://schemas.microsoft.com/office/drawing/2014/main" id="{0B676ACD-03E2-4B45-85B5-413C87F570F1}"/>
                </a:ext>
              </a:extLst>
            </p:cNvPr>
            <p:cNvSpPr>
              <a:spLocks noChangeAspect="1"/>
            </p:cNvSpPr>
            <p:nvPr/>
          </p:nvSpPr>
          <p:spPr>
            <a:xfrm>
              <a:off x="457200" y="1825624"/>
              <a:ext cx="914402" cy="9144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Bank check">
              <a:extLst>
                <a:ext uri="{FF2B5EF4-FFF2-40B4-BE49-F238E27FC236}">
                  <a16:creationId xmlns:a16="http://schemas.microsoft.com/office/drawing/2014/main" id="{A77DF0DA-65C0-4910-A317-3F2DD3FC5A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05030" y="1976501"/>
              <a:ext cx="612648" cy="612648"/>
            </a:xfrm>
            <a:prstGeom prst="rect">
              <a:avLst/>
            </a:prstGeom>
          </p:spPr>
        </p:pic>
      </p:grpSp>
      <p:grpSp>
        <p:nvGrpSpPr>
          <p:cNvPr id="9" name="Group 8">
            <a:extLst>
              <a:ext uri="{FF2B5EF4-FFF2-40B4-BE49-F238E27FC236}">
                <a16:creationId xmlns:a16="http://schemas.microsoft.com/office/drawing/2014/main" id="{817F2AF9-E2D8-4E34-9967-951068A1699A}"/>
              </a:ext>
            </a:extLst>
          </p:cNvPr>
          <p:cNvGrpSpPr/>
          <p:nvPr/>
        </p:nvGrpSpPr>
        <p:grpSpPr>
          <a:xfrm>
            <a:off x="445012" y="3904103"/>
            <a:ext cx="914402" cy="914402"/>
            <a:chOff x="457200" y="1825624"/>
            <a:chExt cx="914402" cy="914402"/>
          </a:xfrm>
        </p:grpSpPr>
        <p:sp>
          <p:nvSpPr>
            <p:cNvPr id="10" name="Oval 9">
              <a:extLst>
                <a:ext uri="{FF2B5EF4-FFF2-40B4-BE49-F238E27FC236}">
                  <a16:creationId xmlns:a16="http://schemas.microsoft.com/office/drawing/2014/main" id="{4D0280E5-79B3-44BB-BEA1-0693A5B53371}"/>
                </a:ext>
              </a:extLst>
            </p:cNvPr>
            <p:cNvSpPr>
              <a:spLocks noChangeAspect="1"/>
            </p:cNvSpPr>
            <p:nvPr/>
          </p:nvSpPr>
          <p:spPr>
            <a:xfrm>
              <a:off x="457200" y="1825624"/>
              <a:ext cx="914402" cy="9144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Court">
              <a:extLst>
                <a:ext uri="{FF2B5EF4-FFF2-40B4-BE49-F238E27FC236}">
                  <a16:creationId xmlns:a16="http://schemas.microsoft.com/office/drawing/2014/main" id="{64A8C2C5-CD25-422D-9885-ABDBC5DA3E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05030" y="1976501"/>
              <a:ext cx="612648" cy="612648"/>
            </a:xfrm>
            <a:prstGeom prst="rect">
              <a:avLst/>
            </a:prstGeom>
          </p:spPr>
        </p:pic>
      </p:grpSp>
      <p:grpSp>
        <p:nvGrpSpPr>
          <p:cNvPr id="12" name="Group 11">
            <a:extLst>
              <a:ext uri="{FF2B5EF4-FFF2-40B4-BE49-F238E27FC236}">
                <a16:creationId xmlns:a16="http://schemas.microsoft.com/office/drawing/2014/main" id="{3587A1FD-64C9-4B87-ADD9-F21BBCE91FB5}"/>
              </a:ext>
            </a:extLst>
          </p:cNvPr>
          <p:cNvGrpSpPr/>
          <p:nvPr/>
        </p:nvGrpSpPr>
        <p:grpSpPr>
          <a:xfrm>
            <a:off x="448059" y="5124827"/>
            <a:ext cx="914402" cy="914402"/>
            <a:chOff x="457200" y="1825624"/>
            <a:chExt cx="914402" cy="914402"/>
          </a:xfrm>
        </p:grpSpPr>
        <p:sp>
          <p:nvSpPr>
            <p:cNvPr id="13" name="Oval 12">
              <a:extLst>
                <a:ext uri="{FF2B5EF4-FFF2-40B4-BE49-F238E27FC236}">
                  <a16:creationId xmlns:a16="http://schemas.microsoft.com/office/drawing/2014/main" id="{456667A3-2735-4EA2-B66F-87CD47E9CADB}"/>
                </a:ext>
              </a:extLst>
            </p:cNvPr>
            <p:cNvSpPr>
              <a:spLocks noChangeAspect="1"/>
            </p:cNvSpPr>
            <p:nvPr/>
          </p:nvSpPr>
          <p:spPr>
            <a:xfrm>
              <a:off x="457200" y="1825624"/>
              <a:ext cx="914402" cy="9144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Tools">
              <a:extLst>
                <a:ext uri="{FF2B5EF4-FFF2-40B4-BE49-F238E27FC236}">
                  <a16:creationId xmlns:a16="http://schemas.microsoft.com/office/drawing/2014/main" id="{CBD50162-4543-4E1B-85C5-440E5BB4F7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605030" y="1976501"/>
              <a:ext cx="612648" cy="612648"/>
            </a:xfrm>
            <a:prstGeom prst="rect">
              <a:avLst/>
            </a:prstGeom>
          </p:spPr>
        </p:pic>
      </p:grpSp>
    </p:spTree>
    <p:extLst>
      <p:ext uri="{BB962C8B-B14F-4D97-AF65-F5344CB8AC3E}">
        <p14:creationId xmlns:p14="http://schemas.microsoft.com/office/powerpoint/2010/main" val="2970970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1FEA8-A8BD-40C0-BF39-B45C9B51E052}"/>
              </a:ext>
            </a:extLst>
          </p:cNvPr>
          <p:cNvSpPr>
            <a:spLocks noGrp="1"/>
          </p:cNvSpPr>
          <p:nvPr>
            <p:ph type="title"/>
          </p:nvPr>
        </p:nvSpPr>
        <p:spPr>
          <a:xfrm>
            <a:off x="457200" y="381000"/>
            <a:ext cx="8839200" cy="990600"/>
          </a:xfrm>
        </p:spPr>
        <p:txBody>
          <a:bodyPr/>
          <a:lstStyle/>
          <a:p>
            <a:r>
              <a:rPr lang="en-US" dirty="0"/>
              <a:t>USDOT Goals</a:t>
            </a:r>
          </a:p>
        </p:txBody>
      </p:sp>
      <p:sp>
        <p:nvSpPr>
          <p:cNvPr id="3" name="Content Placeholder 2">
            <a:extLst>
              <a:ext uri="{FF2B5EF4-FFF2-40B4-BE49-F238E27FC236}">
                <a16:creationId xmlns:a16="http://schemas.microsoft.com/office/drawing/2014/main" id="{522A4EFD-6D62-4967-AF53-87AE9FB15759}"/>
              </a:ext>
            </a:extLst>
          </p:cNvPr>
          <p:cNvSpPr>
            <a:spLocks noGrp="1"/>
          </p:cNvSpPr>
          <p:nvPr>
            <p:ph idx="1"/>
          </p:nvPr>
        </p:nvSpPr>
        <p:spPr/>
        <p:txBody>
          <a:bodyPr>
            <a:normAutofit/>
          </a:bodyPr>
          <a:lstStyle/>
          <a:p>
            <a:r>
              <a:rPr lang="en-US" dirty="0"/>
              <a:t>Improve the </a:t>
            </a:r>
            <a:r>
              <a:rPr lang="en-US" b="1" dirty="0">
                <a:solidFill>
                  <a:schemeClr val="accent5"/>
                </a:solidFill>
              </a:rPr>
              <a:t>capacity</a:t>
            </a:r>
            <a:r>
              <a:rPr lang="en-US" dirty="0"/>
              <a:t> of state and local governments to use tools and information for safety policy and decision making</a:t>
            </a:r>
          </a:p>
          <a:p>
            <a:r>
              <a:rPr lang="en-US" dirty="0"/>
              <a:t>Convert data into safety tools </a:t>
            </a:r>
            <a:r>
              <a:rPr lang="en-US" b="1" dirty="0">
                <a:solidFill>
                  <a:schemeClr val="accent5"/>
                </a:solidFill>
              </a:rPr>
              <a:t>useful to practitioners</a:t>
            </a:r>
          </a:p>
          <a:p>
            <a:r>
              <a:rPr lang="en-US" dirty="0"/>
              <a:t>Accelerate the safety community’s ability to derive more value out of data and </a:t>
            </a:r>
            <a:r>
              <a:rPr lang="en-US" b="1" dirty="0">
                <a:solidFill>
                  <a:schemeClr val="accent5"/>
                </a:solidFill>
              </a:rPr>
              <a:t>apply information </a:t>
            </a:r>
            <a:r>
              <a:rPr lang="en-US" dirty="0"/>
              <a:t>in a meaningful way</a:t>
            </a:r>
          </a:p>
          <a:p>
            <a:endParaRPr lang="en-US" dirty="0"/>
          </a:p>
        </p:txBody>
      </p:sp>
      <p:sp>
        <p:nvSpPr>
          <p:cNvPr id="4" name="Slide Number Placeholder 3">
            <a:extLst>
              <a:ext uri="{FF2B5EF4-FFF2-40B4-BE49-F238E27FC236}">
                <a16:creationId xmlns:a16="http://schemas.microsoft.com/office/drawing/2014/main" id="{08C2A066-0235-4E67-82E5-D422CB161FB5}"/>
              </a:ext>
            </a:extLst>
          </p:cNvPr>
          <p:cNvSpPr>
            <a:spLocks noGrp="1"/>
          </p:cNvSpPr>
          <p:nvPr>
            <p:ph type="sldNum" sz="quarter" idx="4"/>
          </p:nvPr>
        </p:nvSpPr>
        <p:spPr/>
        <p:txBody>
          <a:bodyPr/>
          <a:lstStyle/>
          <a:p>
            <a:fld id="{E6D42998-1A98-44E0-9E08-3AEFC852A404}" type="slidenum">
              <a:rPr lang="en-US" smtClean="0"/>
              <a:t>11</a:t>
            </a:fld>
            <a:endParaRPr lang="en-US"/>
          </a:p>
        </p:txBody>
      </p:sp>
      <p:sp>
        <p:nvSpPr>
          <p:cNvPr id="5" name="Date Placeholder 4">
            <a:extLst>
              <a:ext uri="{FF2B5EF4-FFF2-40B4-BE49-F238E27FC236}">
                <a16:creationId xmlns:a16="http://schemas.microsoft.com/office/drawing/2014/main" id="{65DC27ED-EA6F-423E-A2C9-A25FE8BDD8AB}"/>
              </a:ext>
            </a:extLst>
          </p:cNvPr>
          <p:cNvSpPr>
            <a:spLocks noGrp="1"/>
          </p:cNvSpPr>
          <p:nvPr>
            <p:ph type="dt" sz="half" idx="2"/>
          </p:nvPr>
        </p:nvSpPr>
        <p:spPr/>
        <p:txBody>
          <a:bodyPr/>
          <a:lstStyle/>
          <a:p>
            <a:r>
              <a:rPr lang="en-US"/>
              <a:t>Tuesday, December 3, 2019</a:t>
            </a:r>
            <a:endParaRPr lang="en-US" dirty="0"/>
          </a:p>
        </p:txBody>
      </p:sp>
    </p:spTree>
    <p:extLst>
      <p:ext uri="{BB962C8B-B14F-4D97-AF65-F5344CB8AC3E}">
        <p14:creationId xmlns:p14="http://schemas.microsoft.com/office/powerpoint/2010/main" val="3848242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Questions to Answer</a:t>
            </a:r>
          </a:p>
        </p:txBody>
      </p:sp>
      <p:sp>
        <p:nvSpPr>
          <p:cNvPr id="3" name="Content Placeholder 2"/>
          <p:cNvSpPr>
            <a:spLocks noGrp="1"/>
          </p:cNvSpPr>
          <p:nvPr>
            <p:ph idx="1"/>
          </p:nvPr>
        </p:nvSpPr>
        <p:spPr>
          <a:xfrm>
            <a:off x="381000" y="1717394"/>
            <a:ext cx="3657600" cy="4575175"/>
          </a:xfrm>
        </p:spPr>
        <p:txBody>
          <a:bodyPr/>
          <a:lstStyle/>
          <a:p>
            <a:pPr marL="0" indent="0">
              <a:buNone/>
            </a:pPr>
            <a:r>
              <a:rPr lang="en-US" dirty="0"/>
              <a:t>What is the safety problem?</a:t>
            </a:r>
          </a:p>
        </p:txBody>
      </p:sp>
      <p:sp>
        <p:nvSpPr>
          <p:cNvPr id="4" name="Slide Number Placeholder 3"/>
          <p:cNvSpPr>
            <a:spLocks noGrp="1"/>
          </p:cNvSpPr>
          <p:nvPr>
            <p:ph type="sldNum" sz="quarter" idx="4"/>
          </p:nvPr>
        </p:nvSpPr>
        <p:spPr/>
        <p:txBody>
          <a:bodyPr/>
          <a:lstStyle/>
          <a:p>
            <a:fld id="{E6D42998-1A98-44E0-9E08-3AEFC852A404}" type="slidenum">
              <a:rPr lang="en-US" smtClean="0"/>
              <a:t>12</a:t>
            </a:fld>
            <a:endParaRPr lang="en-US"/>
          </a:p>
        </p:txBody>
      </p:sp>
      <p:sp>
        <p:nvSpPr>
          <p:cNvPr id="5" name="Date Placeholder 4"/>
          <p:cNvSpPr>
            <a:spLocks noGrp="1"/>
          </p:cNvSpPr>
          <p:nvPr>
            <p:ph type="dt" sz="half" idx="2"/>
          </p:nvPr>
        </p:nvSpPr>
        <p:spPr/>
        <p:txBody>
          <a:bodyPr/>
          <a:lstStyle/>
          <a:p>
            <a:r>
              <a:rPr lang="en-US"/>
              <a:t>Tuesday, December 3, 2019</a:t>
            </a:r>
            <a:endParaRPr lang="en-US" dirty="0"/>
          </a:p>
        </p:txBody>
      </p:sp>
      <p:sp>
        <p:nvSpPr>
          <p:cNvPr id="6" name="Content Placeholder 2"/>
          <p:cNvSpPr txBox="1">
            <a:spLocks/>
          </p:cNvSpPr>
          <p:nvPr/>
        </p:nvSpPr>
        <p:spPr>
          <a:xfrm>
            <a:off x="4038600" y="1717394"/>
            <a:ext cx="3657600" cy="4575175"/>
          </a:xfrm>
          <a:prstGeom prst="rect">
            <a:avLst/>
          </a:prstGeom>
        </p:spPr>
        <p:txBody>
          <a:bodyPr vert="horz" lIns="91440" tIns="45720" rIns="91440" bIns="45720" rtlCol="0">
            <a:normAutofit/>
          </a:bodyPr>
          <a:lstStyle>
            <a:lvl1pPr marL="228600" indent="-228600" algn="l" defTabSz="914400" rtl="0" eaLnBrk="1" latinLnBrk="0" hangingPunct="1">
              <a:lnSpc>
                <a:spcPct val="108000"/>
              </a:lnSpc>
              <a:spcBef>
                <a:spcPts val="1000"/>
              </a:spcBef>
              <a:spcAft>
                <a:spcPts val="8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8000"/>
              </a:lnSpc>
              <a:spcBef>
                <a:spcPts val="500"/>
              </a:spcBef>
              <a:spcAft>
                <a:spcPts val="8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8000"/>
              </a:lnSpc>
              <a:spcBef>
                <a:spcPts val="500"/>
              </a:spcBef>
              <a:spcAft>
                <a:spcPts val="8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8000"/>
              </a:lnSpc>
              <a:spcBef>
                <a:spcPts val="500"/>
              </a:spcBef>
              <a:spcAft>
                <a:spcPts val="8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8000"/>
              </a:lnSpc>
              <a:spcBef>
                <a:spcPts val="500"/>
              </a:spcBef>
              <a:spcAft>
                <a:spcPts val="8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What are the knowledge gaps?</a:t>
            </a:r>
          </a:p>
        </p:txBody>
      </p:sp>
      <p:sp>
        <p:nvSpPr>
          <p:cNvPr id="7" name="Content Placeholder 2"/>
          <p:cNvSpPr txBox="1">
            <a:spLocks/>
          </p:cNvSpPr>
          <p:nvPr/>
        </p:nvSpPr>
        <p:spPr>
          <a:xfrm>
            <a:off x="7718612" y="1712912"/>
            <a:ext cx="3657600" cy="4575175"/>
          </a:xfrm>
          <a:prstGeom prst="rect">
            <a:avLst/>
          </a:prstGeom>
        </p:spPr>
        <p:txBody>
          <a:bodyPr vert="horz" lIns="91440" tIns="45720" rIns="91440" bIns="45720" rtlCol="0">
            <a:normAutofit/>
          </a:bodyPr>
          <a:lstStyle>
            <a:lvl1pPr marL="228600" indent="-228600" algn="l" defTabSz="914400" rtl="0" eaLnBrk="1" latinLnBrk="0" hangingPunct="1">
              <a:lnSpc>
                <a:spcPct val="108000"/>
              </a:lnSpc>
              <a:spcBef>
                <a:spcPts val="1000"/>
              </a:spcBef>
              <a:spcAft>
                <a:spcPts val="8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8000"/>
              </a:lnSpc>
              <a:spcBef>
                <a:spcPts val="500"/>
              </a:spcBef>
              <a:spcAft>
                <a:spcPts val="8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8000"/>
              </a:lnSpc>
              <a:spcBef>
                <a:spcPts val="500"/>
              </a:spcBef>
              <a:spcAft>
                <a:spcPts val="8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8000"/>
              </a:lnSpc>
              <a:spcBef>
                <a:spcPts val="500"/>
              </a:spcBef>
              <a:spcAft>
                <a:spcPts val="8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8000"/>
              </a:lnSpc>
              <a:spcBef>
                <a:spcPts val="500"/>
              </a:spcBef>
              <a:spcAft>
                <a:spcPts val="8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How will the tool address the knowledge gap(s) and safety problem(s)?</a:t>
            </a:r>
          </a:p>
        </p:txBody>
      </p:sp>
      <p:sp>
        <p:nvSpPr>
          <p:cNvPr id="8" name="TextBox 7"/>
          <p:cNvSpPr txBox="1"/>
          <p:nvPr/>
        </p:nvSpPr>
        <p:spPr>
          <a:xfrm>
            <a:off x="381000" y="6049071"/>
            <a:ext cx="9829800" cy="369332"/>
          </a:xfrm>
          <a:prstGeom prst="rect">
            <a:avLst/>
          </a:prstGeom>
          <a:noFill/>
        </p:spPr>
        <p:txBody>
          <a:bodyPr wrap="square" rtlCol="0">
            <a:spAutoFit/>
          </a:bodyPr>
          <a:lstStyle/>
          <a:p>
            <a:r>
              <a:rPr lang="en-US" dirty="0"/>
              <a:t>*Hot tip for project narratives required in Section D – Application and Submission Information*</a:t>
            </a:r>
          </a:p>
        </p:txBody>
      </p:sp>
    </p:spTree>
    <p:extLst>
      <p:ext uri="{BB962C8B-B14F-4D97-AF65-F5344CB8AC3E}">
        <p14:creationId xmlns:p14="http://schemas.microsoft.com/office/powerpoint/2010/main" val="2651579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ED34-5424-4B93-849E-1F4F56405397}"/>
              </a:ext>
            </a:extLst>
          </p:cNvPr>
          <p:cNvSpPr>
            <a:spLocks noGrp="1"/>
          </p:cNvSpPr>
          <p:nvPr>
            <p:ph type="title"/>
          </p:nvPr>
        </p:nvSpPr>
        <p:spPr/>
        <p:txBody>
          <a:bodyPr/>
          <a:lstStyle/>
          <a:p>
            <a:r>
              <a:rPr lang="en-US" dirty="0"/>
              <a:t>Funding</a:t>
            </a:r>
          </a:p>
        </p:txBody>
      </p:sp>
      <p:sp>
        <p:nvSpPr>
          <p:cNvPr id="3" name="Content Placeholder 2">
            <a:extLst>
              <a:ext uri="{FF2B5EF4-FFF2-40B4-BE49-F238E27FC236}">
                <a16:creationId xmlns:a16="http://schemas.microsoft.com/office/drawing/2014/main" id="{F5B72979-2D86-492B-8308-F1748BC16B01}"/>
              </a:ext>
            </a:extLst>
          </p:cNvPr>
          <p:cNvSpPr>
            <a:spLocks noGrp="1"/>
          </p:cNvSpPr>
          <p:nvPr>
            <p:ph idx="1"/>
          </p:nvPr>
        </p:nvSpPr>
        <p:spPr/>
        <p:txBody>
          <a:bodyPr>
            <a:normAutofit/>
          </a:bodyPr>
          <a:lstStyle/>
          <a:p>
            <a:r>
              <a:rPr lang="en-US" dirty="0"/>
              <a:t>Up to </a:t>
            </a:r>
            <a:r>
              <a:rPr lang="en-US" b="1" dirty="0">
                <a:solidFill>
                  <a:schemeClr val="accent5"/>
                </a:solidFill>
              </a:rPr>
              <a:t>$3 million</a:t>
            </a:r>
            <a:r>
              <a:rPr lang="en-US" dirty="0"/>
              <a:t>,</a:t>
            </a:r>
            <a:r>
              <a:rPr lang="en-US" b="1" dirty="0">
                <a:solidFill>
                  <a:schemeClr val="accent5"/>
                </a:solidFill>
              </a:rPr>
              <a:t> </a:t>
            </a:r>
            <a:r>
              <a:rPr lang="en-US" dirty="0"/>
              <a:t>subject to USDOT discretion</a:t>
            </a:r>
          </a:p>
          <a:p>
            <a:r>
              <a:rPr lang="en-US" dirty="0"/>
              <a:t>Anticipate 6-12 awards between $250,000 and $500,000 </a:t>
            </a:r>
          </a:p>
          <a:p>
            <a:r>
              <a:rPr lang="en-US" dirty="0"/>
              <a:t>Cost sharing or matching is </a:t>
            </a:r>
            <a:r>
              <a:rPr lang="en-US" u="sng" dirty="0"/>
              <a:t>not</a:t>
            </a:r>
            <a:r>
              <a:rPr lang="en-US" dirty="0"/>
              <a:t> required, but favorably considered</a:t>
            </a:r>
          </a:p>
          <a:p>
            <a:r>
              <a:rPr lang="en-US" dirty="0"/>
              <a:t>In-kind contributions are encouraged</a:t>
            </a:r>
          </a:p>
          <a:p>
            <a:endParaRPr lang="en-US" dirty="0"/>
          </a:p>
        </p:txBody>
      </p:sp>
      <p:sp>
        <p:nvSpPr>
          <p:cNvPr id="4" name="Slide Number Placeholder 3">
            <a:extLst>
              <a:ext uri="{FF2B5EF4-FFF2-40B4-BE49-F238E27FC236}">
                <a16:creationId xmlns:a16="http://schemas.microsoft.com/office/drawing/2014/main" id="{F460E785-C8E8-493B-94FF-5802E581E98A}"/>
              </a:ext>
            </a:extLst>
          </p:cNvPr>
          <p:cNvSpPr>
            <a:spLocks noGrp="1"/>
          </p:cNvSpPr>
          <p:nvPr>
            <p:ph type="sldNum" sz="quarter" idx="4"/>
          </p:nvPr>
        </p:nvSpPr>
        <p:spPr/>
        <p:txBody>
          <a:bodyPr/>
          <a:lstStyle/>
          <a:p>
            <a:fld id="{E6D42998-1A98-44E0-9E08-3AEFC852A404}" type="slidenum">
              <a:rPr lang="en-US" smtClean="0"/>
              <a:t>13</a:t>
            </a:fld>
            <a:endParaRPr lang="en-US"/>
          </a:p>
        </p:txBody>
      </p:sp>
      <p:sp>
        <p:nvSpPr>
          <p:cNvPr id="5" name="Date Placeholder 4">
            <a:extLst>
              <a:ext uri="{FF2B5EF4-FFF2-40B4-BE49-F238E27FC236}">
                <a16:creationId xmlns:a16="http://schemas.microsoft.com/office/drawing/2014/main" id="{39386C9D-7D5B-4096-A740-A0FC4F039A61}"/>
              </a:ext>
            </a:extLst>
          </p:cNvPr>
          <p:cNvSpPr>
            <a:spLocks noGrp="1"/>
          </p:cNvSpPr>
          <p:nvPr>
            <p:ph type="dt" sz="half" idx="2"/>
          </p:nvPr>
        </p:nvSpPr>
        <p:spPr/>
        <p:txBody>
          <a:bodyPr/>
          <a:lstStyle/>
          <a:p>
            <a:r>
              <a:rPr lang="en-US"/>
              <a:t>Tuesday, December 3, 2019</a:t>
            </a:r>
            <a:endParaRPr lang="en-US" dirty="0"/>
          </a:p>
        </p:txBody>
      </p:sp>
    </p:spTree>
    <p:extLst>
      <p:ext uri="{BB962C8B-B14F-4D97-AF65-F5344CB8AC3E}">
        <p14:creationId xmlns:p14="http://schemas.microsoft.com/office/powerpoint/2010/main" val="768407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0" y="1600202"/>
            <a:ext cx="5257800" cy="877888"/>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Eligibility </a:t>
            </a:r>
          </a:p>
        </p:txBody>
      </p:sp>
      <p:sp>
        <p:nvSpPr>
          <p:cNvPr id="3" name="Content Placeholder 2"/>
          <p:cNvSpPr>
            <a:spLocks noGrp="1"/>
          </p:cNvSpPr>
          <p:nvPr>
            <p:ph idx="1"/>
          </p:nvPr>
        </p:nvSpPr>
        <p:spPr>
          <a:xfrm>
            <a:off x="440267" y="1825623"/>
            <a:ext cx="5486400" cy="4575175"/>
          </a:xfrm>
        </p:spPr>
        <p:txBody>
          <a:bodyPr>
            <a:normAutofit/>
          </a:bodyPr>
          <a:lstStyle/>
          <a:p>
            <a:pPr marL="0" indent="0">
              <a:buNone/>
            </a:pPr>
            <a:r>
              <a:rPr lang="en-US" sz="2400" b="1" dirty="0"/>
              <a:t>Eligible Primary Applicant</a:t>
            </a:r>
          </a:p>
          <a:p>
            <a:r>
              <a:rPr lang="en-US" dirty="0"/>
              <a:t>States governments</a:t>
            </a:r>
          </a:p>
          <a:p>
            <a:r>
              <a:rPr lang="en-US" dirty="0"/>
              <a:t>Local governments</a:t>
            </a:r>
          </a:p>
          <a:p>
            <a:r>
              <a:rPr lang="en-US" dirty="0"/>
              <a:t>Regional governments / MPOs</a:t>
            </a:r>
          </a:p>
          <a:p>
            <a:r>
              <a:rPr lang="en-US" dirty="0"/>
              <a:t>Tribal governments</a:t>
            </a:r>
          </a:p>
          <a:p>
            <a:r>
              <a:rPr lang="en-US" dirty="0"/>
              <a:t>Political subdivisions of a State or local government</a:t>
            </a:r>
          </a:p>
          <a:p>
            <a:endParaRPr lang="en-US" dirty="0"/>
          </a:p>
        </p:txBody>
      </p:sp>
      <p:sp>
        <p:nvSpPr>
          <p:cNvPr id="4" name="Slide Number Placeholder 3"/>
          <p:cNvSpPr>
            <a:spLocks noGrp="1"/>
          </p:cNvSpPr>
          <p:nvPr>
            <p:ph type="sldNum" sz="quarter" idx="4"/>
          </p:nvPr>
        </p:nvSpPr>
        <p:spPr/>
        <p:txBody>
          <a:bodyPr/>
          <a:lstStyle/>
          <a:p>
            <a:fld id="{E6D42998-1A98-44E0-9E08-3AEFC852A404}" type="slidenum">
              <a:rPr lang="en-US" smtClean="0"/>
              <a:t>14</a:t>
            </a:fld>
            <a:endParaRPr lang="en-US"/>
          </a:p>
        </p:txBody>
      </p:sp>
      <p:sp>
        <p:nvSpPr>
          <p:cNvPr id="5" name="Date Placeholder 4"/>
          <p:cNvSpPr>
            <a:spLocks noGrp="1"/>
          </p:cNvSpPr>
          <p:nvPr>
            <p:ph type="dt" sz="half" idx="2"/>
          </p:nvPr>
        </p:nvSpPr>
        <p:spPr/>
        <p:txBody>
          <a:bodyPr/>
          <a:lstStyle/>
          <a:p>
            <a:r>
              <a:rPr lang="en-US"/>
              <a:t>Tuesday, December 3, 2019</a:t>
            </a:r>
            <a:endParaRPr lang="en-US" dirty="0"/>
          </a:p>
        </p:txBody>
      </p:sp>
      <p:sp>
        <p:nvSpPr>
          <p:cNvPr id="6" name="Content Placeholder 2"/>
          <p:cNvSpPr txBox="1">
            <a:spLocks/>
          </p:cNvSpPr>
          <p:nvPr/>
        </p:nvSpPr>
        <p:spPr>
          <a:xfrm>
            <a:off x="6248400" y="1825623"/>
            <a:ext cx="5486400" cy="4575175"/>
          </a:xfrm>
          <a:prstGeom prst="rect">
            <a:avLst/>
          </a:prstGeom>
        </p:spPr>
        <p:txBody>
          <a:bodyPr vert="horz" lIns="91440" tIns="45720" rIns="91440" bIns="45720" rtlCol="0">
            <a:normAutofit/>
          </a:bodyPr>
          <a:lstStyle>
            <a:lvl1pPr marL="228600" indent="-228600" algn="l" defTabSz="914400" rtl="0" eaLnBrk="1" latinLnBrk="0" hangingPunct="1">
              <a:lnSpc>
                <a:spcPct val="108000"/>
              </a:lnSpc>
              <a:spcBef>
                <a:spcPts val="1000"/>
              </a:spcBef>
              <a:spcAft>
                <a:spcPts val="8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8000"/>
              </a:lnSpc>
              <a:spcBef>
                <a:spcPts val="500"/>
              </a:spcBef>
              <a:spcAft>
                <a:spcPts val="8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8000"/>
              </a:lnSpc>
              <a:spcBef>
                <a:spcPts val="500"/>
              </a:spcBef>
              <a:spcAft>
                <a:spcPts val="8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8000"/>
              </a:lnSpc>
              <a:spcBef>
                <a:spcPts val="500"/>
              </a:spcBef>
              <a:spcAft>
                <a:spcPts val="8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8000"/>
              </a:lnSpc>
              <a:spcBef>
                <a:spcPts val="500"/>
              </a:spcBef>
              <a:spcAft>
                <a:spcPts val="8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Eligible Partners, but NOT Eligible to be Primary Applicants</a:t>
            </a:r>
          </a:p>
          <a:p>
            <a:r>
              <a:rPr lang="en-US" dirty="0"/>
              <a:t>Private sector</a:t>
            </a:r>
          </a:p>
          <a:p>
            <a:r>
              <a:rPr lang="en-US" dirty="0"/>
              <a:t>Both public and private research/academic institutions</a:t>
            </a:r>
          </a:p>
          <a:p>
            <a:r>
              <a:rPr lang="en-US" dirty="0"/>
              <a:t>Transportation stakeholders</a:t>
            </a:r>
          </a:p>
          <a:p>
            <a:r>
              <a:rPr lang="en-US" dirty="0"/>
              <a:t>National organizations</a:t>
            </a:r>
          </a:p>
        </p:txBody>
      </p:sp>
      <p:sp>
        <p:nvSpPr>
          <p:cNvPr id="8" name="TextBox 7"/>
          <p:cNvSpPr txBox="1"/>
          <p:nvPr/>
        </p:nvSpPr>
        <p:spPr>
          <a:xfrm>
            <a:off x="2391834" y="6311613"/>
            <a:ext cx="7391400" cy="369332"/>
          </a:xfrm>
          <a:prstGeom prst="rect">
            <a:avLst/>
          </a:prstGeom>
          <a:noFill/>
        </p:spPr>
        <p:txBody>
          <a:bodyPr wrap="square" rtlCol="0">
            <a:spAutoFit/>
          </a:bodyPr>
          <a:lstStyle/>
          <a:p>
            <a:pPr algn="ctr"/>
            <a:r>
              <a:rPr lang="en-US" dirty="0"/>
              <a:t>Governments eligible to be primary applicants can also be partners</a:t>
            </a:r>
          </a:p>
        </p:txBody>
      </p:sp>
    </p:spTree>
    <p:extLst>
      <p:ext uri="{BB962C8B-B14F-4D97-AF65-F5344CB8AC3E}">
        <p14:creationId xmlns:p14="http://schemas.microsoft.com/office/powerpoint/2010/main" val="1491495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Deliverables</a:t>
            </a:r>
          </a:p>
        </p:txBody>
      </p:sp>
      <p:sp>
        <p:nvSpPr>
          <p:cNvPr id="3" name="Content Placeholder 2"/>
          <p:cNvSpPr>
            <a:spLocks noGrp="1"/>
          </p:cNvSpPr>
          <p:nvPr>
            <p:ph idx="1"/>
          </p:nvPr>
        </p:nvSpPr>
        <p:spPr>
          <a:xfrm>
            <a:off x="5562600" y="1712912"/>
            <a:ext cx="6172200" cy="4575175"/>
          </a:xfrm>
        </p:spPr>
        <p:txBody>
          <a:bodyPr>
            <a:normAutofit lnSpcReduction="10000"/>
          </a:bodyPr>
          <a:lstStyle/>
          <a:p>
            <a:pPr marL="0" indent="0">
              <a:buNone/>
            </a:pPr>
            <a:r>
              <a:rPr lang="en-US" sz="2400" dirty="0"/>
              <a:t>Pay for Performance Model</a:t>
            </a:r>
          </a:p>
          <a:p>
            <a:r>
              <a:rPr lang="en-US" sz="2400" dirty="0"/>
              <a:t>Funding will be provided </a:t>
            </a:r>
            <a:r>
              <a:rPr lang="en-US" sz="2400" u="sng" dirty="0"/>
              <a:t>after</a:t>
            </a:r>
            <a:r>
              <a:rPr lang="en-US" sz="2400" dirty="0"/>
              <a:t> completing the primary deliverables</a:t>
            </a:r>
          </a:p>
          <a:p>
            <a:pPr lvl="1">
              <a:buFont typeface="Courier New" panose="02070309020205020404" pitchFamily="49" charset="0"/>
              <a:buChar char="o"/>
            </a:pPr>
            <a:r>
              <a:rPr lang="en-US" dirty="0"/>
              <a:t>50% after completing the management and analytic design plans</a:t>
            </a:r>
          </a:p>
          <a:p>
            <a:pPr lvl="1">
              <a:buFont typeface="Courier New" panose="02070309020205020404" pitchFamily="49" charset="0"/>
              <a:buChar char="o"/>
            </a:pPr>
            <a:r>
              <a:rPr lang="en-US" dirty="0"/>
              <a:t>25% after completing the safety tool</a:t>
            </a:r>
          </a:p>
          <a:p>
            <a:pPr lvl="1">
              <a:buFont typeface="Courier New" panose="02070309020205020404" pitchFamily="49" charset="0"/>
              <a:buChar char="o"/>
            </a:pPr>
            <a:r>
              <a:rPr lang="en-US" dirty="0"/>
              <a:t>25% for the report, documentation, and end products </a:t>
            </a:r>
          </a:p>
          <a:p>
            <a:r>
              <a:rPr lang="en-US" sz="2400" dirty="0"/>
              <a:t>Travel will be reimbursed</a:t>
            </a:r>
          </a:p>
          <a:p>
            <a:pPr lvl="2">
              <a:buFont typeface="Courier New" panose="02070309020205020404" pitchFamily="49" charset="0"/>
              <a:buChar char="o"/>
            </a:pPr>
            <a:endParaRPr lang="en-US" dirty="0"/>
          </a:p>
        </p:txBody>
      </p:sp>
      <p:sp>
        <p:nvSpPr>
          <p:cNvPr id="4" name="Slide Number Placeholder 3"/>
          <p:cNvSpPr>
            <a:spLocks noGrp="1"/>
          </p:cNvSpPr>
          <p:nvPr>
            <p:ph type="sldNum" sz="quarter" idx="4"/>
          </p:nvPr>
        </p:nvSpPr>
        <p:spPr/>
        <p:txBody>
          <a:bodyPr/>
          <a:lstStyle/>
          <a:p>
            <a:fld id="{E6D42998-1A98-44E0-9E08-3AEFC852A404}" type="slidenum">
              <a:rPr lang="en-US" smtClean="0"/>
              <a:t>15</a:t>
            </a:fld>
            <a:endParaRPr lang="en-US"/>
          </a:p>
        </p:txBody>
      </p:sp>
      <p:sp>
        <p:nvSpPr>
          <p:cNvPr id="5" name="Date Placeholder 4"/>
          <p:cNvSpPr>
            <a:spLocks noGrp="1"/>
          </p:cNvSpPr>
          <p:nvPr>
            <p:ph type="dt" sz="half" idx="2"/>
          </p:nvPr>
        </p:nvSpPr>
        <p:spPr/>
        <p:txBody>
          <a:bodyPr/>
          <a:lstStyle/>
          <a:p>
            <a:r>
              <a:rPr lang="en-US"/>
              <a:t>Tuesday, December 3, 2019</a:t>
            </a:r>
            <a:endParaRPr lang="en-US" dirty="0"/>
          </a:p>
        </p:txBody>
      </p:sp>
      <p:sp>
        <p:nvSpPr>
          <p:cNvPr id="6" name="Content Placeholder 2"/>
          <p:cNvSpPr txBox="1">
            <a:spLocks/>
          </p:cNvSpPr>
          <p:nvPr/>
        </p:nvSpPr>
        <p:spPr>
          <a:xfrm>
            <a:off x="480608" y="1712911"/>
            <a:ext cx="4191000" cy="45751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8000"/>
              </a:lnSpc>
              <a:spcBef>
                <a:spcPts val="1000"/>
              </a:spcBef>
              <a:spcAft>
                <a:spcPts val="8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8000"/>
              </a:lnSpc>
              <a:spcBef>
                <a:spcPts val="500"/>
              </a:spcBef>
              <a:spcAft>
                <a:spcPts val="8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8000"/>
              </a:lnSpc>
              <a:spcBef>
                <a:spcPts val="500"/>
              </a:spcBef>
              <a:spcAft>
                <a:spcPts val="8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8000"/>
              </a:lnSpc>
              <a:spcBef>
                <a:spcPts val="500"/>
              </a:spcBef>
              <a:spcAft>
                <a:spcPts val="8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8000"/>
              </a:lnSpc>
              <a:spcBef>
                <a:spcPts val="500"/>
              </a:spcBef>
              <a:spcAft>
                <a:spcPts val="8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Primary Deliverables</a:t>
            </a:r>
            <a:endParaRPr lang="en-US" dirty="0"/>
          </a:p>
          <a:p>
            <a:r>
              <a:rPr lang="en-US" sz="2400" dirty="0"/>
              <a:t>Project Management Plan </a:t>
            </a:r>
          </a:p>
          <a:p>
            <a:r>
              <a:rPr lang="en-US" sz="2400" dirty="0"/>
              <a:t>Analytic Design Plan</a:t>
            </a:r>
          </a:p>
          <a:p>
            <a:r>
              <a:rPr lang="en-US" sz="2400" dirty="0"/>
              <a:t>Safety Tool</a:t>
            </a:r>
          </a:p>
          <a:p>
            <a:r>
              <a:rPr lang="en-US" sz="2400" dirty="0"/>
              <a:t>Report</a:t>
            </a:r>
          </a:p>
          <a:p>
            <a:r>
              <a:rPr lang="en-US" sz="2400" dirty="0"/>
              <a:t>Documentation and End Products</a:t>
            </a:r>
          </a:p>
          <a:p>
            <a:r>
              <a:rPr lang="en-US" sz="2400" dirty="0"/>
              <a:t>Peer Exchanges</a:t>
            </a:r>
          </a:p>
        </p:txBody>
      </p:sp>
    </p:spTree>
    <p:extLst>
      <p:ext uri="{BB962C8B-B14F-4D97-AF65-F5344CB8AC3E}">
        <p14:creationId xmlns:p14="http://schemas.microsoft.com/office/powerpoint/2010/main" val="2764310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Criteria</a:t>
            </a:r>
          </a:p>
        </p:txBody>
      </p:sp>
      <p:sp>
        <p:nvSpPr>
          <p:cNvPr id="3" name="Content Placeholder 2"/>
          <p:cNvSpPr>
            <a:spLocks noGrp="1"/>
          </p:cNvSpPr>
          <p:nvPr>
            <p:ph idx="1"/>
          </p:nvPr>
        </p:nvSpPr>
        <p:spPr>
          <a:xfrm>
            <a:off x="457200" y="1577425"/>
            <a:ext cx="11277600" cy="4846150"/>
          </a:xfrm>
        </p:spPr>
        <p:txBody>
          <a:bodyPr>
            <a:normAutofit fontScale="92500" lnSpcReduction="20000"/>
          </a:bodyPr>
          <a:lstStyle/>
          <a:p>
            <a:r>
              <a:rPr lang="en-US" dirty="0"/>
              <a:t>Technical Merit</a:t>
            </a:r>
          </a:p>
          <a:p>
            <a:pPr marL="457200" lvl="1" indent="0">
              <a:buNone/>
            </a:pPr>
            <a:r>
              <a:rPr lang="en-US" sz="2100" dirty="0"/>
              <a:t>	*hot tip: the period of performance is relatively short at one year*</a:t>
            </a:r>
          </a:p>
          <a:p>
            <a:r>
              <a:rPr lang="en-US" dirty="0"/>
              <a:t>Potential for Use</a:t>
            </a:r>
          </a:p>
          <a:p>
            <a:pPr marL="0" indent="0">
              <a:buNone/>
            </a:pPr>
            <a:r>
              <a:rPr lang="en-US" sz="2100" dirty="0"/>
              <a:t>	*hot tip: describe who is going to use the safety tool, and the implementation strategy*</a:t>
            </a:r>
          </a:p>
          <a:p>
            <a:r>
              <a:rPr lang="en-US" dirty="0"/>
              <a:t>Potential for Replication</a:t>
            </a:r>
          </a:p>
          <a:p>
            <a:pPr marL="0" indent="0">
              <a:buNone/>
            </a:pPr>
            <a:r>
              <a:rPr lang="en-US" dirty="0"/>
              <a:t>	</a:t>
            </a:r>
            <a:r>
              <a:rPr lang="en-US" sz="1900" dirty="0"/>
              <a:t>*hot tip: be clear about what the recipient delivers to USDOT at the end*</a:t>
            </a:r>
          </a:p>
          <a:p>
            <a:r>
              <a:rPr lang="en-US" dirty="0"/>
              <a:t>Diversity of Recipients</a:t>
            </a:r>
          </a:p>
          <a:p>
            <a:pPr marL="0" indent="0">
              <a:buNone/>
            </a:pPr>
            <a:r>
              <a:rPr lang="en-US" sz="1900" dirty="0"/>
              <a:t>	*hot tip: adequately describe who you are in the application* </a:t>
            </a:r>
          </a:p>
          <a:p>
            <a:r>
              <a:rPr lang="en-US" dirty="0"/>
              <a:t>Partnerships</a:t>
            </a:r>
          </a:p>
        </p:txBody>
      </p:sp>
      <p:sp>
        <p:nvSpPr>
          <p:cNvPr id="4" name="Slide Number Placeholder 3"/>
          <p:cNvSpPr>
            <a:spLocks noGrp="1"/>
          </p:cNvSpPr>
          <p:nvPr>
            <p:ph type="sldNum" sz="quarter" idx="4"/>
          </p:nvPr>
        </p:nvSpPr>
        <p:spPr/>
        <p:txBody>
          <a:bodyPr/>
          <a:lstStyle/>
          <a:p>
            <a:fld id="{E6D42998-1A98-44E0-9E08-3AEFC852A404}" type="slidenum">
              <a:rPr lang="en-US" smtClean="0"/>
              <a:t>16</a:t>
            </a:fld>
            <a:endParaRPr lang="en-US"/>
          </a:p>
        </p:txBody>
      </p:sp>
      <p:sp>
        <p:nvSpPr>
          <p:cNvPr id="5" name="Date Placeholder 4"/>
          <p:cNvSpPr>
            <a:spLocks noGrp="1"/>
          </p:cNvSpPr>
          <p:nvPr>
            <p:ph type="dt" sz="half" idx="2"/>
          </p:nvPr>
        </p:nvSpPr>
        <p:spPr/>
        <p:txBody>
          <a:bodyPr/>
          <a:lstStyle/>
          <a:p>
            <a:r>
              <a:rPr lang="en-US"/>
              <a:t>Tuesday, December 3, 2019</a:t>
            </a:r>
            <a:endParaRPr lang="en-US" dirty="0"/>
          </a:p>
        </p:txBody>
      </p:sp>
    </p:spTree>
    <p:extLst>
      <p:ext uri="{BB962C8B-B14F-4D97-AF65-F5344CB8AC3E}">
        <p14:creationId xmlns:p14="http://schemas.microsoft.com/office/powerpoint/2010/main" val="3017336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 </a:t>
            </a:r>
          </a:p>
        </p:txBody>
      </p:sp>
      <p:sp>
        <p:nvSpPr>
          <p:cNvPr id="3" name="Content Placeholder 2"/>
          <p:cNvSpPr>
            <a:spLocks noGrp="1"/>
          </p:cNvSpPr>
          <p:nvPr>
            <p:ph idx="1"/>
          </p:nvPr>
        </p:nvSpPr>
        <p:spPr/>
        <p:txBody>
          <a:bodyPr>
            <a:normAutofit fontScale="92500" lnSpcReduction="20000"/>
          </a:bodyPr>
          <a:lstStyle/>
          <a:p>
            <a:pPr marL="0" indent="0">
              <a:buNone/>
            </a:pPr>
            <a:r>
              <a:rPr lang="en-US" dirty="0"/>
              <a:t>Webinar recording will be online approximately one week after the date of the webinar on the SDI website</a:t>
            </a:r>
          </a:p>
          <a:p>
            <a:pPr marL="0" indent="0">
              <a:buNone/>
            </a:pPr>
            <a:r>
              <a:rPr lang="en-US" dirty="0"/>
              <a:t>Questions Due: </a:t>
            </a:r>
            <a:r>
              <a:rPr lang="en-US" b="1" dirty="0"/>
              <a:t>December 10</a:t>
            </a:r>
            <a:r>
              <a:rPr lang="en-US" b="1" baseline="30000" dirty="0"/>
              <a:t>th</a:t>
            </a:r>
            <a:r>
              <a:rPr lang="en-US" b="1" dirty="0"/>
              <a:t> 2019 at 3pm ET</a:t>
            </a:r>
            <a:r>
              <a:rPr lang="en-US" dirty="0"/>
              <a:t>. Send question(s) to 	</a:t>
            </a:r>
            <a:r>
              <a:rPr lang="en-US" dirty="0">
                <a:hlinkClick r:id="rId2"/>
              </a:rPr>
              <a:t>usdotsafetydatainitiative@dot.gov</a:t>
            </a:r>
            <a:r>
              <a:rPr lang="en-US" dirty="0"/>
              <a:t> with Subject Line       	      	“Question for SDI NOFO”</a:t>
            </a:r>
          </a:p>
          <a:p>
            <a:pPr marL="0" indent="0">
              <a:buNone/>
            </a:pPr>
            <a:r>
              <a:rPr lang="en-US" dirty="0"/>
              <a:t>Applications Due: </a:t>
            </a:r>
            <a:r>
              <a:rPr lang="en-US" b="1" dirty="0"/>
              <a:t>January 17</a:t>
            </a:r>
            <a:r>
              <a:rPr lang="en-US" b="1" baseline="30000" dirty="0"/>
              <a:t>th</a:t>
            </a:r>
            <a:r>
              <a:rPr lang="en-US" b="1" dirty="0"/>
              <a:t> 2020 at 3pm ET</a:t>
            </a:r>
          </a:p>
          <a:p>
            <a:pPr marL="0" indent="0">
              <a:lnSpc>
                <a:spcPct val="110000"/>
              </a:lnSpc>
              <a:spcBef>
                <a:spcPts val="0"/>
              </a:spcBef>
              <a:spcAft>
                <a:spcPts val="1200"/>
              </a:spcAft>
              <a:buNone/>
            </a:pPr>
            <a:r>
              <a:rPr lang="en-US" dirty="0"/>
              <a:t>	Hot tip: </a:t>
            </a:r>
            <a:r>
              <a:rPr lang="en-US" dirty="0">
                <a:solidFill>
                  <a:srgbClr val="0070C0"/>
                </a:solidFill>
              </a:rPr>
              <a:t>*MUST SUBMIT APPLICATION to grants.gov under solicitation 	DOT-OSTP-SDI-2019-002*  </a:t>
            </a:r>
          </a:p>
          <a:p>
            <a:pPr marL="0" indent="0">
              <a:lnSpc>
                <a:spcPct val="110000"/>
              </a:lnSpc>
              <a:spcBef>
                <a:spcPts val="0"/>
              </a:spcBef>
              <a:spcAft>
                <a:spcPts val="1200"/>
              </a:spcAft>
              <a:buNone/>
            </a:pPr>
            <a:r>
              <a:rPr lang="en-US" dirty="0">
                <a:hlinkClick r:id="rId3"/>
              </a:rPr>
              <a:t>https://www.grants.gov/web/grants/view-opportunity.html?oppId=322472</a:t>
            </a:r>
            <a:endParaRPr lang="en-US" dirty="0">
              <a:solidFill>
                <a:srgbClr val="0070C0"/>
              </a:solidFill>
            </a:endParaRPr>
          </a:p>
          <a:p>
            <a:pPr marL="0" indent="0">
              <a:lnSpc>
                <a:spcPct val="110000"/>
              </a:lnSpc>
              <a:spcBef>
                <a:spcPts val="0"/>
              </a:spcBef>
              <a:spcAft>
                <a:spcPts val="0"/>
              </a:spcAft>
              <a:buNone/>
            </a:pPr>
            <a:r>
              <a:rPr lang="en-US" dirty="0"/>
              <a:t>Anticipated Awards: March to April of 2020</a:t>
            </a:r>
          </a:p>
        </p:txBody>
      </p:sp>
      <p:sp>
        <p:nvSpPr>
          <p:cNvPr id="4" name="Slide Number Placeholder 3"/>
          <p:cNvSpPr>
            <a:spLocks noGrp="1"/>
          </p:cNvSpPr>
          <p:nvPr>
            <p:ph type="sldNum" sz="quarter" idx="4"/>
          </p:nvPr>
        </p:nvSpPr>
        <p:spPr/>
        <p:txBody>
          <a:bodyPr/>
          <a:lstStyle/>
          <a:p>
            <a:fld id="{E6D42998-1A98-44E0-9E08-3AEFC852A404}" type="slidenum">
              <a:rPr lang="en-US" smtClean="0"/>
              <a:t>17</a:t>
            </a:fld>
            <a:endParaRPr lang="en-US"/>
          </a:p>
        </p:txBody>
      </p:sp>
      <p:sp>
        <p:nvSpPr>
          <p:cNvPr id="5" name="Date Placeholder 4"/>
          <p:cNvSpPr>
            <a:spLocks noGrp="1"/>
          </p:cNvSpPr>
          <p:nvPr>
            <p:ph type="dt" sz="half" idx="2"/>
          </p:nvPr>
        </p:nvSpPr>
        <p:spPr/>
        <p:txBody>
          <a:bodyPr/>
          <a:lstStyle/>
          <a:p>
            <a:r>
              <a:rPr lang="en-US"/>
              <a:t>Tuesday, December 3, 2019</a:t>
            </a:r>
            <a:endParaRPr lang="en-US" dirty="0"/>
          </a:p>
        </p:txBody>
      </p:sp>
    </p:spTree>
    <p:extLst>
      <p:ext uri="{BB962C8B-B14F-4D97-AF65-F5344CB8AC3E}">
        <p14:creationId xmlns:p14="http://schemas.microsoft.com/office/powerpoint/2010/main" val="773716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Optional Data Science and Analytic Services </a:t>
            </a:r>
          </a:p>
        </p:txBody>
      </p:sp>
      <p:sp>
        <p:nvSpPr>
          <p:cNvPr id="3" name="Content Placeholder 2"/>
          <p:cNvSpPr>
            <a:spLocks noGrp="1"/>
          </p:cNvSpPr>
          <p:nvPr>
            <p:ph idx="1"/>
          </p:nvPr>
        </p:nvSpPr>
        <p:spPr/>
        <p:txBody>
          <a:bodyPr/>
          <a:lstStyle/>
          <a:p>
            <a:r>
              <a:rPr lang="en-US" dirty="0"/>
              <a:t>Need identified to provide some applicants access to services to support data science and analytic activities </a:t>
            </a:r>
          </a:p>
          <a:p>
            <a:r>
              <a:rPr lang="en-US" dirty="0"/>
              <a:t>Optional opportunity to leverage Federal data science and analytic resources: the Volpe National Transportation Systems Center</a:t>
            </a:r>
          </a:p>
          <a:p>
            <a:r>
              <a:rPr lang="en-US" dirty="0"/>
              <a:t>No benefit or penalty in the application review processes to use the Volpe Center versus other in-house or contracted data science and analytic services elsewhere</a:t>
            </a:r>
          </a:p>
          <a:p>
            <a:endParaRPr lang="en-US" dirty="0"/>
          </a:p>
          <a:p>
            <a:endParaRPr lang="en-US" dirty="0"/>
          </a:p>
        </p:txBody>
      </p:sp>
      <p:sp>
        <p:nvSpPr>
          <p:cNvPr id="4" name="Slide Number Placeholder 3"/>
          <p:cNvSpPr>
            <a:spLocks noGrp="1"/>
          </p:cNvSpPr>
          <p:nvPr>
            <p:ph type="sldNum" sz="quarter" idx="4"/>
          </p:nvPr>
        </p:nvSpPr>
        <p:spPr/>
        <p:txBody>
          <a:bodyPr/>
          <a:lstStyle/>
          <a:p>
            <a:fld id="{E6D42998-1A98-44E0-9E08-3AEFC852A404}" type="slidenum">
              <a:rPr lang="en-US" smtClean="0"/>
              <a:t>18</a:t>
            </a:fld>
            <a:endParaRPr lang="en-US"/>
          </a:p>
        </p:txBody>
      </p:sp>
      <p:sp>
        <p:nvSpPr>
          <p:cNvPr id="5" name="Date Placeholder 4"/>
          <p:cNvSpPr>
            <a:spLocks noGrp="1"/>
          </p:cNvSpPr>
          <p:nvPr>
            <p:ph type="dt" sz="half" idx="2"/>
          </p:nvPr>
        </p:nvSpPr>
        <p:spPr/>
        <p:txBody>
          <a:bodyPr/>
          <a:lstStyle/>
          <a:p>
            <a:r>
              <a:rPr lang="en-US"/>
              <a:t>Tuesday, December 3, 2019</a:t>
            </a:r>
            <a:endParaRPr lang="en-US" dirty="0"/>
          </a:p>
        </p:txBody>
      </p:sp>
    </p:spTree>
    <p:extLst>
      <p:ext uri="{BB962C8B-B14F-4D97-AF65-F5344CB8AC3E}">
        <p14:creationId xmlns:p14="http://schemas.microsoft.com/office/powerpoint/2010/main" val="1289246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Manual Input 3"/>
          <p:cNvSpPr/>
          <p:nvPr/>
        </p:nvSpPr>
        <p:spPr>
          <a:xfrm>
            <a:off x="-9524" y="6248402"/>
            <a:ext cx="12202744" cy="60959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18"/>
              <a:gd name="connsiteY0" fmla="*/ 4460 h 10000"/>
              <a:gd name="connsiteX1" fmla="*/ 10018 w 10018"/>
              <a:gd name="connsiteY1" fmla="*/ 0 h 10000"/>
              <a:gd name="connsiteX2" fmla="*/ 10018 w 10018"/>
              <a:gd name="connsiteY2" fmla="*/ 10000 h 10000"/>
              <a:gd name="connsiteX3" fmla="*/ 18 w 10018"/>
              <a:gd name="connsiteY3" fmla="*/ 10000 h 10000"/>
              <a:gd name="connsiteX4" fmla="*/ 0 w 10018"/>
              <a:gd name="connsiteY4" fmla="*/ 4460 h 10000"/>
              <a:gd name="connsiteX0" fmla="*/ 0 w 10018"/>
              <a:gd name="connsiteY0" fmla="*/ 5531 h 11071"/>
              <a:gd name="connsiteX1" fmla="*/ 10000 w 10018"/>
              <a:gd name="connsiteY1" fmla="*/ 0 h 11071"/>
              <a:gd name="connsiteX2" fmla="*/ 10018 w 10018"/>
              <a:gd name="connsiteY2" fmla="*/ 11071 h 11071"/>
              <a:gd name="connsiteX3" fmla="*/ 18 w 10018"/>
              <a:gd name="connsiteY3" fmla="*/ 11071 h 11071"/>
              <a:gd name="connsiteX4" fmla="*/ 0 w 10018"/>
              <a:gd name="connsiteY4" fmla="*/ 5531 h 11071"/>
              <a:gd name="connsiteX0" fmla="*/ 7 w 10002"/>
              <a:gd name="connsiteY0" fmla="*/ 5531 h 11071"/>
              <a:gd name="connsiteX1" fmla="*/ 9984 w 10002"/>
              <a:gd name="connsiteY1" fmla="*/ 0 h 11071"/>
              <a:gd name="connsiteX2" fmla="*/ 10002 w 10002"/>
              <a:gd name="connsiteY2" fmla="*/ 11071 h 11071"/>
              <a:gd name="connsiteX3" fmla="*/ 2 w 10002"/>
              <a:gd name="connsiteY3" fmla="*/ 11071 h 11071"/>
              <a:gd name="connsiteX4" fmla="*/ 7 w 10002"/>
              <a:gd name="connsiteY4" fmla="*/ 5531 h 11071"/>
              <a:gd name="connsiteX0" fmla="*/ 13 w 10002"/>
              <a:gd name="connsiteY0" fmla="*/ 5531 h 11071"/>
              <a:gd name="connsiteX1" fmla="*/ 9984 w 10002"/>
              <a:gd name="connsiteY1" fmla="*/ 0 h 11071"/>
              <a:gd name="connsiteX2" fmla="*/ 10002 w 10002"/>
              <a:gd name="connsiteY2" fmla="*/ 11071 h 11071"/>
              <a:gd name="connsiteX3" fmla="*/ 2 w 10002"/>
              <a:gd name="connsiteY3" fmla="*/ 11071 h 11071"/>
              <a:gd name="connsiteX4" fmla="*/ 13 w 10002"/>
              <a:gd name="connsiteY4" fmla="*/ 5531 h 11071"/>
              <a:gd name="connsiteX0" fmla="*/ 1 w 9990"/>
              <a:gd name="connsiteY0" fmla="*/ 5531 h 11071"/>
              <a:gd name="connsiteX1" fmla="*/ 9972 w 9990"/>
              <a:gd name="connsiteY1" fmla="*/ 0 h 11071"/>
              <a:gd name="connsiteX2" fmla="*/ 9990 w 9990"/>
              <a:gd name="connsiteY2" fmla="*/ 11071 h 11071"/>
              <a:gd name="connsiteX3" fmla="*/ 2 w 9990"/>
              <a:gd name="connsiteY3" fmla="*/ 11071 h 11071"/>
              <a:gd name="connsiteX4" fmla="*/ 1 w 9990"/>
              <a:gd name="connsiteY4" fmla="*/ 5531 h 11071"/>
              <a:gd name="connsiteX0" fmla="*/ 1 w 10000"/>
              <a:gd name="connsiteY0" fmla="*/ 4996 h 10000"/>
              <a:gd name="connsiteX1" fmla="*/ 9994 w 10000"/>
              <a:gd name="connsiteY1" fmla="*/ 0 h 10000"/>
              <a:gd name="connsiteX2" fmla="*/ 10000 w 10000"/>
              <a:gd name="connsiteY2" fmla="*/ 10000 h 10000"/>
              <a:gd name="connsiteX3" fmla="*/ 2 w 10000"/>
              <a:gd name="connsiteY3" fmla="*/ 10000 h 10000"/>
              <a:gd name="connsiteX4" fmla="*/ 1 w 10000"/>
              <a:gd name="connsiteY4" fmla="*/ 4996 h 10000"/>
              <a:gd name="connsiteX0" fmla="*/ 1 w 10001"/>
              <a:gd name="connsiteY0" fmla="*/ 5052 h 10056"/>
              <a:gd name="connsiteX1" fmla="*/ 10000 w 10001"/>
              <a:gd name="connsiteY1" fmla="*/ 0 h 10056"/>
              <a:gd name="connsiteX2" fmla="*/ 10000 w 10001"/>
              <a:gd name="connsiteY2" fmla="*/ 10056 h 10056"/>
              <a:gd name="connsiteX3" fmla="*/ 2 w 10001"/>
              <a:gd name="connsiteY3" fmla="*/ 10056 h 10056"/>
              <a:gd name="connsiteX4" fmla="*/ 1 w 10001"/>
              <a:gd name="connsiteY4" fmla="*/ 5052 h 1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0056">
                <a:moveTo>
                  <a:pt x="1" y="5052"/>
                </a:moveTo>
                <a:lnTo>
                  <a:pt x="10000" y="0"/>
                </a:lnTo>
                <a:cubicBezTo>
                  <a:pt x="10006" y="3333"/>
                  <a:pt x="9994" y="6723"/>
                  <a:pt x="10000" y="10056"/>
                </a:cubicBezTo>
                <a:lnTo>
                  <a:pt x="2" y="10056"/>
                </a:lnTo>
                <a:cubicBezTo>
                  <a:pt x="-4" y="8388"/>
                  <a:pt x="7" y="6720"/>
                  <a:pt x="1" y="5052"/>
                </a:cubicBezTo>
                <a:close/>
              </a:path>
            </a:pathLst>
          </a:custGeom>
          <a:solidFill>
            <a:srgbClr val="B7D2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Content Placeholder 1"/>
          <p:cNvSpPr>
            <a:spLocks noGrp="1"/>
          </p:cNvSpPr>
          <p:nvPr>
            <p:ph idx="1"/>
          </p:nvPr>
        </p:nvSpPr>
        <p:spPr>
          <a:xfrm>
            <a:off x="461683" y="1741541"/>
            <a:ext cx="10210800" cy="4811660"/>
          </a:xfrm>
        </p:spPr>
        <p:txBody>
          <a:bodyPr>
            <a:normAutofit fontScale="47500" lnSpcReduction="20000"/>
          </a:bodyPr>
          <a:lstStyle/>
          <a:p>
            <a:pPr marL="0" indent="0" fontAlgn="base">
              <a:buNone/>
            </a:pPr>
            <a:r>
              <a:rPr lang="en-US" sz="5100" dirty="0"/>
              <a:t>Applicants have the option to use technical support from Volpe for efficient access to data science services, including:</a:t>
            </a:r>
          </a:p>
          <a:p>
            <a:pPr marL="0" indent="0" fontAlgn="base">
              <a:buNone/>
            </a:pPr>
            <a:endParaRPr lang="en-US" sz="1600" dirty="0"/>
          </a:p>
          <a:p>
            <a:pPr lvl="0" fontAlgn="base">
              <a:buClr>
                <a:schemeClr val="tx1"/>
              </a:buClr>
            </a:pPr>
            <a:r>
              <a:rPr lang="en-US" sz="3600" b="1" dirty="0">
                <a:solidFill>
                  <a:schemeClr val="accent5"/>
                </a:solidFill>
              </a:rPr>
              <a:t>Data cleaning and processing</a:t>
            </a:r>
            <a:r>
              <a:rPr lang="en-US" sz="3600" dirty="0"/>
              <a:t>: prepare datasets for integration, analysis, and visualization, generate aggregated variables for statistical analysis   </a:t>
            </a:r>
          </a:p>
          <a:p>
            <a:pPr lvl="0" fontAlgn="base">
              <a:buClr>
                <a:schemeClr val="tx1"/>
              </a:buClr>
            </a:pPr>
            <a:r>
              <a:rPr lang="en-US" sz="3600" b="1" dirty="0">
                <a:solidFill>
                  <a:schemeClr val="accent5"/>
                </a:solidFill>
              </a:rPr>
              <a:t>Data integration</a:t>
            </a:r>
            <a:r>
              <a:rPr lang="en-US" sz="3600" dirty="0"/>
              <a:t>: link spatial datasets, crash data, or other Federal datasets, merge with road networks, integrate into new or existing safety tools</a:t>
            </a:r>
          </a:p>
          <a:p>
            <a:pPr lvl="0" fontAlgn="base">
              <a:buClr>
                <a:schemeClr val="tx1"/>
              </a:buClr>
            </a:pPr>
            <a:r>
              <a:rPr lang="en-US" sz="3600" dirty="0"/>
              <a:t>Develop </a:t>
            </a:r>
            <a:r>
              <a:rPr lang="en-US" sz="3600" b="1" dirty="0">
                <a:solidFill>
                  <a:schemeClr val="accent5"/>
                </a:solidFill>
              </a:rPr>
              <a:t>analytical methods </a:t>
            </a:r>
            <a:r>
              <a:rPr lang="en-US" sz="3600" dirty="0"/>
              <a:t>and </a:t>
            </a:r>
            <a:r>
              <a:rPr lang="en-US" sz="3600" b="1" dirty="0">
                <a:solidFill>
                  <a:schemeClr val="accent5"/>
                </a:solidFill>
              </a:rPr>
              <a:t>big data pipelines </a:t>
            </a:r>
            <a:r>
              <a:rPr lang="en-US" sz="3600" dirty="0"/>
              <a:t>using cloud services</a:t>
            </a:r>
          </a:p>
          <a:p>
            <a:pPr lvl="0" fontAlgn="base">
              <a:buClr>
                <a:schemeClr val="tx1"/>
              </a:buClr>
            </a:pPr>
            <a:r>
              <a:rPr lang="en-US" sz="3600" b="1" dirty="0">
                <a:solidFill>
                  <a:schemeClr val="accent5"/>
                </a:solidFill>
              </a:rPr>
              <a:t>Statistical modeling </a:t>
            </a:r>
            <a:r>
              <a:rPr lang="en-US" sz="3600" dirty="0"/>
              <a:t>using traditional or machine learning approaches: crash models, risk models</a:t>
            </a:r>
          </a:p>
          <a:p>
            <a:pPr lvl="0" fontAlgn="base">
              <a:buClr>
                <a:schemeClr val="tx1"/>
              </a:buClr>
            </a:pPr>
            <a:r>
              <a:rPr lang="en-US" sz="3600" b="1" dirty="0">
                <a:solidFill>
                  <a:schemeClr val="accent5"/>
                </a:solidFill>
              </a:rPr>
              <a:t>Data visualization </a:t>
            </a:r>
            <a:r>
              <a:rPr lang="en-US" sz="3600" dirty="0"/>
              <a:t>and </a:t>
            </a:r>
            <a:r>
              <a:rPr lang="en-US" sz="3600" b="1" dirty="0">
                <a:solidFill>
                  <a:schemeClr val="accent5"/>
                </a:solidFill>
              </a:rPr>
              <a:t>Tableau dashboards</a:t>
            </a:r>
            <a:r>
              <a:rPr lang="en-US" sz="3600" dirty="0"/>
              <a:t>: tools to identify patterns in integrated data, visualize differences over time, display statistical model results</a:t>
            </a:r>
            <a:endParaRPr lang="en-US" sz="2100" dirty="0"/>
          </a:p>
          <a:p>
            <a:pPr marL="0" lvl="0" indent="0" fontAlgn="base">
              <a:buClr>
                <a:schemeClr val="tx1"/>
              </a:buClr>
              <a:buNone/>
            </a:pPr>
            <a:r>
              <a:rPr lang="en-US" i="1" dirty="0"/>
              <a:t>Refer to the SDI NOFO for more information about how to work with Volpe</a:t>
            </a:r>
          </a:p>
        </p:txBody>
      </p:sp>
      <p:sp>
        <p:nvSpPr>
          <p:cNvPr id="3" name="Title 2"/>
          <p:cNvSpPr>
            <a:spLocks noGrp="1"/>
          </p:cNvSpPr>
          <p:nvPr>
            <p:ph type="title"/>
          </p:nvPr>
        </p:nvSpPr>
        <p:spPr/>
        <p:txBody>
          <a:bodyPr>
            <a:normAutofit fontScale="90000"/>
          </a:bodyPr>
          <a:lstStyle/>
          <a:p>
            <a:r>
              <a:rPr lang="en-US" dirty="0"/>
              <a:t>Volpe Center: Data Science Services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9208" y="6395862"/>
            <a:ext cx="1553937" cy="320798"/>
          </a:xfrm>
          <a:prstGeom prst="rect">
            <a:avLst/>
          </a:prstGeom>
        </p:spPr>
      </p:pic>
    </p:spTree>
    <p:extLst>
      <p:ext uri="{BB962C8B-B14F-4D97-AF65-F5344CB8AC3E}">
        <p14:creationId xmlns:p14="http://schemas.microsoft.com/office/powerpoint/2010/main" val="3475131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xmlns="" val="1"/>
              </a:ext>
            </a:extLst>
          </p:cNvPr>
          <p:cNvSpPr/>
          <p:nvPr/>
        </p:nvSpPr>
        <p:spPr>
          <a:xfrm>
            <a:off x="-34158" y="-31532"/>
            <a:ext cx="6815958" cy="6889531"/>
          </a:xfrm>
          <a:prstGeom prst="rect">
            <a:avLst/>
          </a:prstGeom>
          <a:solidFill>
            <a:schemeClr val="tx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E5C454-2A0D-4E12-90E1-12574885F4E7}"/>
              </a:ext>
            </a:extLst>
          </p:cNvPr>
          <p:cNvSpPr>
            <a:spLocks noGrp="1"/>
          </p:cNvSpPr>
          <p:nvPr>
            <p:ph type="title"/>
          </p:nvPr>
        </p:nvSpPr>
        <p:spPr/>
        <p:txBody>
          <a:bodyPr/>
          <a:lstStyle/>
          <a:p>
            <a:r>
              <a:rPr lang="en-US" dirty="0">
                <a:solidFill>
                  <a:schemeClr val="bg1"/>
                </a:solidFill>
              </a:rPr>
              <a:t>Webinar Agenda</a:t>
            </a:r>
          </a:p>
        </p:txBody>
      </p:sp>
      <p:sp>
        <p:nvSpPr>
          <p:cNvPr id="3" name="Content Placeholder 2">
            <a:extLst>
              <a:ext uri="{FF2B5EF4-FFF2-40B4-BE49-F238E27FC236}">
                <a16:creationId xmlns:a16="http://schemas.microsoft.com/office/drawing/2014/main" id="{681A427B-FCCA-4597-85E3-EF0F62F7B88F}"/>
              </a:ext>
            </a:extLst>
          </p:cNvPr>
          <p:cNvSpPr>
            <a:spLocks noGrp="1"/>
          </p:cNvSpPr>
          <p:nvPr>
            <p:ph idx="1"/>
          </p:nvPr>
        </p:nvSpPr>
        <p:spPr>
          <a:xfrm>
            <a:off x="457200" y="1825624"/>
            <a:ext cx="6324600" cy="4575175"/>
          </a:xfrm>
        </p:spPr>
        <p:txBody>
          <a:bodyPr>
            <a:normAutofit/>
          </a:bodyPr>
          <a:lstStyle/>
          <a:p>
            <a:r>
              <a:rPr lang="en-US" dirty="0">
                <a:solidFill>
                  <a:schemeClr val="bg1"/>
                </a:solidFill>
              </a:rPr>
              <a:t>Overview of the Safety Data Initiative</a:t>
            </a:r>
          </a:p>
          <a:p>
            <a:r>
              <a:rPr lang="en-US" dirty="0">
                <a:solidFill>
                  <a:schemeClr val="bg1"/>
                </a:solidFill>
              </a:rPr>
              <a:t>Broad Overview of the Solicitation</a:t>
            </a:r>
          </a:p>
          <a:p>
            <a:r>
              <a:rPr lang="en-US" dirty="0">
                <a:solidFill>
                  <a:schemeClr val="bg1"/>
                </a:solidFill>
              </a:rPr>
              <a:t>Descriptions of SDI Beta Safety Tools or Category A tools</a:t>
            </a:r>
          </a:p>
          <a:p>
            <a:r>
              <a:rPr lang="en-US" dirty="0">
                <a:solidFill>
                  <a:schemeClr val="bg1"/>
                </a:solidFill>
              </a:rPr>
              <a:t>Questions &amp; Answers</a:t>
            </a:r>
          </a:p>
          <a:p>
            <a:pPr marL="0" indent="0">
              <a:buNone/>
            </a:pPr>
            <a:endParaRPr lang="en-US" dirty="0"/>
          </a:p>
        </p:txBody>
      </p:sp>
      <p:sp>
        <p:nvSpPr>
          <p:cNvPr id="5" name="Slide Number Placeholder 4">
            <a:extLst>
              <a:ext uri="{FF2B5EF4-FFF2-40B4-BE49-F238E27FC236}">
                <a16:creationId xmlns:a16="http://schemas.microsoft.com/office/drawing/2014/main" id="{D73CF628-DC7C-444B-A471-77587AA538F4}"/>
              </a:ext>
            </a:extLst>
          </p:cNvPr>
          <p:cNvSpPr>
            <a:spLocks noGrp="1"/>
          </p:cNvSpPr>
          <p:nvPr>
            <p:ph type="sldNum" sz="quarter" idx="4"/>
          </p:nvPr>
        </p:nvSpPr>
        <p:spPr/>
        <p:txBody>
          <a:bodyPr/>
          <a:lstStyle/>
          <a:p>
            <a:fld id="{E6D42998-1A98-44E0-9E08-3AEFC852A404}" type="slidenum">
              <a:rPr lang="en-US" smtClean="0"/>
              <a:t>2</a:t>
            </a:fld>
            <a:endParaRPr lang="en-US"/>
          </a:p>
        </p:txBody>
      </p:sp>
      <p:sp>
        <p:nvSpPr>
          <p:cNvPr id="6" name="Date Placeholder 5">
            <a:extLst>
              <a:ext uri="{FF2B5EF4-FFF2-40B4-BE49-F238E27FC236}">
                <a16:creationId xmlns:a16="http://schemas.microsoft.com/office/drawing/2014/main" id="{11515D5D-3733-450E-BD51-A9F23FCE0D04}"/>
              </a:ext>
            </a:extLst>
          </p:cNvPr>
          <p:cNvSpPr>
            <a:spLocks noGrp="1"/>
          </p:cNvSpPr>
          <p:nvPr>
            <p:ph type="dt" sz="half" idx="2"/>
          </p:nvPr>
        </p:nvSpPr>
        <p:spPr/>
        <p:txBody>
          <a:bodyPr/>
          <a:lstStyle/>
          <a:p>
            <a:r>
              <a:rPr lang="en-US"/>
              <a:t>Tuesday, December 3, 2019</a:t>
            </a:r>
            <a:endParaRPr lang="en-US" dirty="0"/>
          </a:p>
        </p:txBody>
      </p:sp>
      <p:pic>
        <p:nvPicPr>
          <p:cNvPr id="8" name="Picture 7">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l="7053" r="11188"/>
          <a:stretch/>
        </p:blipFill>
        <p:spPr>
          <a:xfrm>
            <a:off x="6781800" y="1523999"/>
            <a:ext cx="5381297" cy="5334001"/>
          </a:xfrm>
          <a:prstGeom prst="rect">
            <a:avLst/>
          </a:prstGeom>
        </p:spPr>
      </p:pic>
    </p:spTree>
    <p:extLst>
      <p:ext uri="{BB962C8B-B14F-4D97-AF65-F5344CB8AC3E}">
        <p14:creationId xmlns:p14="http://schemas.microsoft.com/office/powerpoint/2010/main" val="1976530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11734800" cy="4339180"/>
          </a:xfrm>
        </p:spPr>
        <p:txBody>
          <a:bodyPr>
            <a:noAutofit/>
          </a:bodyPr>
          <a:lstStyle/>
          <a:p>
            <a:pPr fontAlgn="base">
              <a:buClr>
                <a:schemeClr val="tx1"/>
              </a:buClr>
            </a:pPr>
            <a:r>
              <a:rPr lang="en-US" sz="2000" dirty="0"/>
              <a:t>Waze pilot projects (part of the SDI Beta tools)</a:t>
            </a:r>
          </a:p>
          <a:p>
            <a:pPr fontAlgn="base">
              <a:buClr>
                <a:schemeClr val="tx1"/>
              </a:buClr>
            </a:pPr>
            <a:r>
              <a:rPr lang="en-US" sz="2000" dirty="0"/>
              <a:t>Addressing Driver Behavior to Improve Safety</a:t>
            </a:r>
          </a:p>
          <a:p>
            <a:pPr lvl="1" fontAlgn="base">
              <a:buClr>
                <a:schemeClr val="tx1"/>
              </a:buClr>
            </a:pPr>
            <a:r>
              <a:rPr lang="en-US" sz="2000" b="1" dirty="0">
                <a:solidFill>
                  <a:schemeClr val="accent5"/>
                </a:solidFill>
              </a:rPr>
              <a:t>Video processing tool </a:t>
            </a:r>
            <a:r>
              <a:rPr lang="en-US" sz="2000" dirty="0"/>
              <a:t>for naturalistic driving data: can detect and map work zone features with over 90 percent accuracy across the video data set</a:t>
            </a:r>
          </a:p>
          <a:p>
            <a:pPr lvl="1" fontAlgn="base">
              <a:buClr>
                <a:schemeClr val="tx1"/>
              </a:buClr>
            </a:pPr>
            <a:r>
              <a:rPr lang="en-US" sz="2000" dirty="0"/>
              <a:t>Use machine learning and commercial-grade CPUs to process a one-hour video in 30 seconds, compared to three to four hours for manual coding </a:t>
            </a:r>
          </a:p>
          <a:p>
            <a:pPr fontAlgn="base">
              <a:buClr>
                <a:schemeClr val="tx1"/>
              </a:buClr>
            </a:pPr>
            <a:r>
              <a:rPr lang="en-US" sz="2000" dirty="0"/>
              <a:t>Improving Motor Carrier Safety through State-of-the-Art Technology</a:t>
            </a:r>
          </a:p>
          <a:p>
            <a:pPr lvl="1" fontAlgn="base">
              <a:buClr>
                <a:schemeClr val="tx1"/>
              </a:buClr>
            </a:pPr>
            <a:r>
              <a:rPr lang="en-US" sz="2000" dirty="0"/>
              <a:t>Developed technology for </a:t>
            </a:r>
            <a:r>
              <a:rPr lang="en-US" sz="2000" b="1" dirty="0">
                <a:solidFill>
                  <a:schemeClr val="accent5"/>
                </a:solidFill>
              </a:rPr>
              <a:t>transmitting ELD data </a:t>
            </a:r>
            <a:r>
              <a:rPr lang="en-US" sz="2000" dirty="0"/>
              <a:t>and </a:t>
            </a:r>
            <a:r>
              <a:rPr lang="en-US" sz="2000" b="1" dirty="0">
                <a:solidFill>
                  <a:schemeClr val="accent5"/>
                </a:solidFill>
              </a:rPr>
              <a:t>software application</a:t>
            </a:r>
            <a:endParaRPr lang="en-US" sz="2000" dirty="0"/>
          </a:p>
          <a:p>
            <a:pPr lvl="1" fontAlgn="base">
              <a:buClr>
                <a:schemeClr val="tx1"/>
              </a:buClr>
            </a:pPr>
            <a:r>
              <a:rPr lang="en-US" sz="2000" dirty="0"/>
              <a:t>Designed </a:t>
            </a:r>
            <a:r>
              <a:rPr lang="en-US" sz="2000" b="1" dirty="0">
                <a:solidFill>
                  <a:schemeClr val="accent5"/>
                </a:solidFill>
              </a:rPr>
              <a:t>communication and outreach materials</a:t>
            </a:r>
            <a:r>
              <a:rPr lang="en-US" sz="2000" dirty="0"/>
              <a:t>, including program website</a:t>
            </a:r>
          </a:p>
        </p:txBody>
      </p:sp>
      <p:sp>
        <p:nvSpPr>
          <p:cNvPr id="3" name="Title 2"/>
          <p:cNvSpPr>
            <a:spLocks noGrp="1"/>
          </p:cNvSpPr>
          <p:nvPr>
            <p:ph type="title"/>
          </p:nvPr>
        </p:nvSpPr>
        <p:spPr>
          <a:xfrm>
            <a:off x="457200" y="609600"/>
            <a:ext cx="9524999" cy="990600"/>
          </a:xfrm>
        </p:spPr>
        <p:txBody>
          <a:bodyPr>
            <a:normAutofit fontScale="90000"/>
          </a:bodyPr>
          <a:lstStyle/>
          <a:p>
            <a:r>
              <a:rPr lang="en-US" dirty="0"/>
              <a:t>Volpe Data Science Services: Examples</a:t>
            </a:r>
          </a:p>
        </p:txBody>
      </p:sp>
      <p:pic>
        <p:nvPicPr>
          <p:cNvPr id="4" name="Picture 3"/>
          <p:cNvPicPr>
            <a:picLocks noChangeAspect="1"/>
          </p:cNvPicPr>
          <p:nvPr/>
        </p:nvPicPr>
        <p:blipFill>
          <a:blip r:embed="rId3"/>
          <a:stretch>
            <a:fillRect/>
          </a:stretch>
        </p:blipFill>
        <p:spPr>
          <a:xfrm>
            <a:off x="0" y="5791200"/>
            <a:ext cx="2759397" cy="1053353"/>
          </a:xfrm>
          <a:prstGeom prst="rect">
            <a:avLst/>
          </a:prstGeom>
        </p:spPr>
      </p:pic>
      <p:pic>
        <p:nvPicPr>
          <p:cNvPr id="5" name="Picture 4"/>
          <p:cNvPicPr>
            <a:picLocks noChangeAspect="1"/>
          </p:cNvPicPr>
          <p:nvPr/>
        </p:nvPicPr>
        <p:blipFill>
          <a:blip r:embed="rId4"/>
          <a:stretch>
            <a:fillRect/>
          </a:stretch>
        </p:blipFill>
        <p:spPr>
          <a:xfrm>
            <a:off x="4572000" y="5788958"/>
            <a:ext cx="3168612" cy="1033732"/>
          </a:xfrm>
          <a:prstGeom prst="rect">
            <a:avLst/>
          </a:prstGeom>
        </p:spPr>
      </p:pic>
      <p:pic>
        <p:nvPicPr>
          <p:cNvPr id="6" name="Picture 5"/>
          <p:cNvPicPr>
            <a:picLocks noChangeAspect="1"/>
          </p:cNvPicPr>
          <p:nvPr/>
        </p:nvPicPr>
        <p:blipFill rotWithShape="1">
          <a:blip r:embed="rId5"/>
          <a:srcRect t="20045" b="2823"/>
          <a:stretch/>
        </p:blipFill>
        <p:spPr>
          <a:xfrm>
            <a:off x="10311906" y="5788958"/>
            <a:ext cx="1848718" cy="1033732"/>
          </a:xfrm>
          <a:prstGeom prst="rect">
            <a:avLst/>
          </a:prstGeom>
        </p:spPr>
      </p:pic>
    </p:spTree>
    <p:extLst>
      <p:ext uri="{BB962C8B-B14F-4D97-AF65-F5344CB8AC3E}">
        <p14:creationId xmlns:p14="http://schemas.microsoft.com/office/powerpoint/2010/main" val="1167173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8D670-65ED-4493-85F4-AB3C0A1AF927}"/>
              </a:ext>
            </a:extLst>
          </p:cNvPr>
          <p:cNvSpPr>
            <a:spLocks noGrp="1"/>
          </p:cNvSpPr>
          <p:nvPr>
            <p:ph type="title"/>
          </p:nvPr>
        </p:nvSpPr>
        <p:spPr/>
        <p:txBody>
          <a:bodyPr/>
          <a:lstStyle/>
          <a:p>
            <a:r>
              <a:rPr lang="en-US" dirty="0"/>
              <a:t>Anticipated Work Areas</a:t>
            </a:r>
          </a:p>
        </p:txBody>
      </p:sp>
      <p:sp>
        <p:nvSpPr>
          <p:cNvPr id="8" name="Content Placeholder 7">
            <a:extLst>
              <a:ext uri="{FF2B5EF4-FFF2-40B4-BE49-F238E27FC236}">
                <a16:creationId xmlns:a16="http://schemas.microsoft.com/office/drawing/2014/main" id="{8CBE805E-B22A-478A-B550-EA46B8E9C74C}"/>
              </a:ext>
            </a:extLst>
          </p:cNvPr>
          <p:cNvSpPr>
            <a:spLocks noGrp="1"/>
          </p:cNvSpPr>
          <p:nvPr>
            <p:ph sz="half" idx="2"/>
          </p:nvPr>
        </p:nvSpPr>
        <p:spPr>
          <a:xfrm>
            <a:off x="601133" y="1978024"/>
            <a:ext cx="8695268" cy="4575175"/>
          </a:xfrm>
        </p:spPr>
        <p:txBody>
          <a:bodyPr/>
          <a:lstStyle/>
          <a:p>
            <a:pPr marL="0" indent="0">
              <a:buNone/>
            </a:pPr>
            <a:r>
              <a:rPr lang="en-US" dirty="0"/>
              <a:t>OST intends to fund projects in two categories:</a:t>
            </a:r>
          </a:p>
          <a:p>
            <a:pPr marL="1463040" lvl="1" indent="0">
              <a:spcBef>
                <a:spcPts val="2400"/>
              </a:spcBef>
              <a:buNone/>
            </a:pPr>
            <a:r>
              <a:rPr lang="en-US" dirty="0"/>
              <a:t>Further develop and refine SDI Beta Safety Tools; or </a:t>
            </a:r>
          </a:p>
          <a:p>
            <a:pPr marL="1463040" lvl="1" indent="0">
              <a:spcBef>
                <a:spcPts val="2400"/>
              </a:spcBef>
              <a:buNone/>
            </a:pPr>
            <a:endParaRPr lang="en-US" dirty="0"/>
          </a:p>
          <a:p>
            <a:pPr marL="1463040" lvl="1" indent="0">
              <a:spcBef>
                <a:spcPts val="2400"/>
              </a:spcBef>
              <a:buNone/>
            </a:pPr>
            <a:r>
              <a:rPr lang="en-US" dirty="0"/>
              <a:t>Refine and develop other, specific safety tools identified in an application submission</a:t>
            </a:r>
          </a:p>
        </p:txBody>
      </p:sp>
      <p:sp>
        <p:nvSpPr>
          <p:cNvPr id="5" name="Slide Number Placeholder 4">
            <a:extLst>
              <a:ext uri="{FF2B5EF4-FFF2-40B4-BE49-F238E27FC236}">
                <a16:creationId xmlns:a16="http://schemas.microsoft.com/office/drawing/2014/main" id="{63B51077-C0C0-4F72-9FA2-F5D73FE93201}"/>
              </a:ext>
            </a:extLst>
          </p:cNvPr>
          <p:cNvSpPr>
            <a:spLocks noGrp="1"/>
          </p:cNvSpPr>
          <p:nvPr>
            <p:ph type="sldNum" sz="quarter" idx="4"/>
          </p:nvPr>
        </p:nvSpPr>
        <p:spPr/>
        <p:txBody>
          <a:bodyPr/>
          <a:lstStyle/>
          <a:p>
            <a:fld id="{E6D42998-1A98-44E0-9E08-3AEFC852A404}" type="slidenum">
              <a:rPr lang="en-US" smtClean="0"/>
              <a:t>21</a:t>
            </a:fld>
            <a:endParaRPr lang="en-US"/>
          </a:p>
        </p:txBody>
      </p:sp>
      <p:sp>
        <p:nvSpPr>
          <p:cNvPr id="6" name="Date Placeholder 5">
            <a:extLst>
              <a:ext uri="{FF2B5EF4-FFF2-40B4-BE49-F238E27FC236}">
                <a16:creationId xmlns:a16="http://schemas.microsoft.com/office/drawing/2014/main" id="{B98F66E7-80EF-4FB2-B80E-A2D9F5215819}"/>
              </a:ext>
            </a:extLst>
          </p:cNvPr>
          <p:cNvSpPr>
            <a:spLocks noGrp="1"/>
          </p:cNvSpPr>
          <p:nvPr>
            <p:ph type="dt" sz="half" idx="10"/>
          </p:nvPr>
        </p:nvSpPr>
        <p:spPr/>
        <p:txBody>
          <a:bodyPr/>
          <a:lstStyle/>
          <a:p>
            <a:r>
              <a:rPr lang="en-US"/>
              <a:t>Tuesday, December 3, 2019</a:t>
            </a:r>
            <a:endParaRPr lang="en-US" dirty="0"/>
          </a:p>
        </p:txBody>
      </p:sp>
      <p:sp>
        <p:nvSpPr>
          <p:cNvPr id="9" name="Oval 8">
            <a:extLst>
              <a:ext uri="{FF2B5EF4-FFF2-40B4-BE49-F238E27FC236}">
                <a16:creationId xmlns:a16="http://schemas.microsoft.com/office/drawing/2014/main" id="{BECC66B3-D615-44A4-B004-B51599274E34}"/>
              </a:ext>
            </a:extLst>
          </p:cNvPr>
          <p:cNvSpPr>
            <a:spLocks noChangeAspect="1"/>
          </p:cNvSpPr>
          <p:nvPr/>
        </p:nvSpPr>
        <p:spPr>
          <a:xfrm>
            <a:off x="932825" y="2628896"/>
            <a:ext cx="914402" cy="9144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r>
              <a:rPr lang="en-US" sz="4400" b="1" dirty="0"/>
              <a:t>A</a:t>
            </a:r>
          </a:p>
        </p:txBody>
      </p:sp>
      <p:sp>
        <p:nvSpPr>
          <p:cNvPr id="10" name="Oval 9">
            <a:extLst>
              <a:ext uri="{FF2B5EF4-FFF2-40B4-BE49-F238E27FC236}">
                <a16:creationId xmlns:a16="http://schemas.microsoft.com/office/drawing/2014/main" id="{1495EAA0-C1A1-4164-BAD7-7EAA3C35B795}"/>
              </a:ext>
            </a:extLst>
          </p:cNvPr>
          <p:cNvSpPr>
            <a:spLocks noChangeAspect="1"/>
          </p:cNvSpPr>
          <p:nvPr/>
        </p:nvSpPr>
        <p:spPr>
          <a:xfrm>
            <a:off x="932825" y="4419600"/>
            <a:ext cx="914402" cy="9144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r>
              <a:rPr lang="en-US" sz="4400" b="1" dirty="0"/>
              <a:t>B</a:t>
            </a:r>
          </a:p>
        </p:txBody>
      </p:sp>
    </p:spTree>
    <p:extLst>
      <p:ext uri="{BB962C8B-B14F-4D97-AF65-F5344CB8AC3E}">
        <p14:creationId xmlns:p14="http://schemas.microsoft.com/office/powerpoint/2010/main" val="2093013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13E9293-89CD-4C6E-8589-A516BE1CDF03}"/>
              </a:ext>
            </a:extLst>
          </p:cNvPr>
          <p:cNvSpPr>
            <a:spLocks noGrp="1"/>
          </p:cNvSpPr>
          <p:nvPr>
            <p:ph type="title"/>
          </p:nvPr>
        </p:nvSpPr>
        <p:spPr/>
        <p:txBody>
          <a:bodyPr>
            <a:normAutofit fontScale="90000"/>
          </a:bodyPr>
          <a:lstStyle/>
          <a:p>
            <a:r>
              <a:rPr lang="en-US" dirty="0"/>
              <a:t>Category B: Refine or Develop </a:t>
            </a:r>
            <a:br>
              <a:rPr lang="en-US" dirty="0"/>
            </a:br>
            <a:r>
              <a:rPr lang="en-US" dirty="0"/>
              <a:t>Other Tools</a:t>
            </a:r>
          </a:p>
        </p:txBody>
      </p:sp>
      <p:sp>
        <p:nvSpPr>
          <p:cNvPr id="8" name="Content Placeholder 7">
            <a:extLst>
              <a:ext uri="{FF2B5EF4-FFF2-40B4-BE49-F238E27FC236}">
                <a16:creationId xmlns:a16="http://schemas.microsoft.com/office/drawing/2014/main" id="{8C1FDC34-36CE-4F24-B94F-F35F433F7849}"/>
              </a:ext>
            </a:extLst>
          </p:cNvPr>
          <p:cNvSpPr>
            <a:spLocks noGrp="1"/>
          </p:cNvSpPr>
          <p:nvPr>
            <p:ph idx="1"/>
          </p:nvPr>
        </p:nvSpPr>
        <p:spPr/>
        <p:txBody>
          <a:bodyPr/>
          <a:lstStyle/>
          <a:p>
            <a:r>
              <a:rPr lang="en-US" dirty="0"/>
              <a:t>Refine and develop other, specific safety tools identified by the applicant</a:t>
            </a:r>
          </a:p>
          <a:p>
            <a:r>
              <a:rPr lang="en-US" dirty="0"/>
              <a:t>Initial basic research on the safety problem has </a:t>
            </a:r>
            <a:r>
              <a:rPr lang="en-US" b="1" dirty="0">
                <a:solidFill>
                  <a:schemeClr val="accent5"/>
                </a:solidFill>
              </a:rPr>
              <a:t>already been explored</a:t>
            </a:r>
            <a:r>
              <a:rPr lang="en-US" dirty="0"/>
              <a:t> by the applicant using data and other information</a:t>
            </a:r>
          </a:p>
          <a:p>
            <a:endParaRPr lang="en-US" dirty="0"/>
          </a:p>
        </p:txBody>
      </p:sp>
      <p:sp>
        <p:nvSpPr>
          <p:cNvPr id="5" name="Slide Number Placeholder 4">
            <a:extLst>
              <a:ext uri="{FF2B5EF4-FFF2-40B4-BE49-F238E27FC236}">
                <a16:creationId xmlns:a16="http://schemas.microsoft.com/office/drawing/2014/main" id="{08136B1C-A5C1-41B6-B7EA-87E0E11995FD}"/>
              </a:ext>
            </a:extLst>
          </p:cNvPr>
          <p:cNvSpPr>
            <a:spLocks noGrp="1"/>
          </p:cNvSpPr>
          <p:nvPr>
            <p:ph type="sldNum" sz="quarter" idx="4"/>
          </p:nvPr>
        </p:nvSpPr>
        <p:spPr/>
        <p:txBody>
          <a:bodyPr/>
          <a:lstStyle/>
          <a:p>
            <a:fld id="{E6D42998-1A98-44E0-9E08-3AEFC852A404}" type="slidenum">
              <a:rPr lang="en-US" smtClean="0"/>
              <a:t>22</a:t>
            </a:fld>
            <a:endParaRPr lang="en-US"/>
          </a:p>
        </p:txBody>
      </p:sp>
      <p:sp>
        <p:nvSpPr>
          <p:cNvPr id="6" name="Date Placeholder 5">
            <a:extLst>
              <a:ext uri="{FF2B5EF4-FFF2-40B4-BE49-F238E27FC236}">
                <a16:creationId xmlns:a16="http://schemas.microsoft.com/office/drawing/2014/main" id="{EDC2421F-E201-46AD-95BB-E373D951B3A7}"/>
              </a:ext>
            </a:extLst>
          </p:cNvPr>
          <p:cNvSpPr>
            <a:spLocks noGrp="1"/>
          </p:cNvSpPr>
          <p:nvPr>
            <p:ph type="dt" sz="half" idx="2"/>
          </p:nvPr>
        </p:nvSpPr>
        <p:spPr/>
        <p:txBody>
          <a:bodyPr/>
          <a:lstStyle/>
          <a:p>
            <a:r>
              <a:rPr lang="en-US"/>
              <a:t>Tuesday, December 3, 2019</a:t>
            </a:r>
            <a:endParaRPr lang="en-US" dirty="0"/>
          </a:p>
        </p:txBody>
      </p:sp>
    </p:spTree>
    <p:extLst>
      <p:ext uri="{BB962C8B-B14F-4D97-AF65-F5344CB8AC3E}">
        <p14:creationId xmlns:p14="http://schemas.microsoft.com/office/powerpoint/2010/main" val="2283401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CFC84-AB03-4D24-A686-BFA9A1CCA155}"/>
              </a:ext>
            </a:extLst>
          </p:cNvPr>
          <p:cNvSpPr>
            <a:spLocks noGrp="1"/>
          </p:cNvSpPr>
          <p:nvPr>
            <p:ph type="title"/>
          </p:nvPr>
        </p:nvSpPr>
        <p:spPr/>
        <p:txBody>
          <a:bodyPr>
            <a:normAutofit fontScale="90000"/>
          </a:bodyPr>
          <a:lstStyle/>
          <a:p>
            <a:r>
              <a:rPr lang="en-US"/>
              <a:t>Category A: Further Develop Tools</a:t>
            </a:r>
            <a:endParaRPr lang="en-US" dirty="0"/>
          </a:p>
        </p:txBody>
      </p:sp>
      <p:sp>
        <p:nvSpPr>
          <p:cNvPr id="3" name="Content Placeholder 2">
            <a:extLst>
              <a:ext uri="{FF2B5EF4-FFF2-40B4-BE49-F238E27FC236}">
                <a16:creationId xmlns:a16="http://schemas.microsoft.com/office/drawing/2014/main" id="{FCC16820-E54E-4295-A227-0EFAEF8E00B8}"/>
              </a:ext>
            </a:extLst>
          </p:cNvPr>
          <p:cNvSpPr>
            <a:spLocks noGrp="1"/>
          </p:cNvSpPr>
          <p:nvPr>
            <p:ph idx="1"/>
          </p:nvPr>
        </p:nvSpPr>
        <p:spPr/>
        <p:txBody>
          <a:bodyPr>
            <a:normAutofit/>
          </a:bodyPr>
          <a:lstStyle/>
          <a:p>
            <a:r>
              <a:rPr lang="en-US" dirty="0"/>
              <a:t>On-the-ground</a:t>
            </a:r>
            <a:r>
              <a:rPr lang="en-US" b="1" dirty="0">
                <a:solidFill>
                  <a:schemeClr val="accent5"/>
                </a:solidFill>
              </a:rPr>
              <a:t> validation</a:t>
            </a:r>
            <a:r>
              <a:rPr lang="en-US" dirty="0"/>
              <a:t> of SDI Beta Safety Tools</a:t>
            </a:r>
          </a:p>
          <a:p>
            <a:r>
              <a:rPr lang="en-US" dirty="0"/>
              <a:t>Applicants can choose from a list of six (6) SDI Beta Safety Tools to </a:t>
            </a:r>
            <a:r>
              <a:rPr lang="en-US" b="1" dirty="0">
                <a:solidFill>
                  <a:schemeClr val="accent5"/>
                </a:solidFill>
              </a:rPr>
              <a:t>further develop and refine </a:t>
            </a:r>
          </a:p>
          <a:p>
            <a:r>
              <a:rPr lang="en-US" dirty="0"/>
              <a:t>Continue the projects as a derivative work product that is </a:t>
            </a:r>
            <a:r>
              <a:rPr lang="en-US" b="1" dirty="0">
                <a:solidFill>
                  <a:schemeClr val="accent5"/>
                </a:solidFill>
              </a:rPr>
              <a:t>modified and expanded</a:t>
            </a:r>
            <a:r>
              <a:rPr lang="en-US" dirty="0"/>
              <a:t> upon to fit the information needs identified in the application as an applied use case</a:t>
            </a:r>
          </a:p>
          <a:p>
            <a:r>
              <a:rPr lang="en-US" dirty="0"/>
              <a:t>Approaches may include new data sources, modified analytic approach, revised visualization, derivative analysis, etc. </a:t>
            </a:r>
          </a:p>
        </p:txBody>
      </p:sp>
      <p:sp>
        <p:nvSpPr>
          <p:cNvPr id="4" name="Slide Number Placeholder 3">
            <a:extLst>
              <a:ext uri="{FF2B5EF4-FFF2-40B4-BE49-F238E27FC236}">
                <a16:creationId xmlns:a16="http://schemas.microsoft.com/office/drawing/2014/main" id="{44DCF26D-610B-4434-A50D-C5E34A31E1F3}"/>
              </a:ext>
            </a:extLst>
          </p:cNvPr>
          <p:cNvSpPr>
            <a:spLocks noGrp="1"/>
          </p:cNvSpPr>
          <p:nvPr>
            <p:ph type="sldNum" sz="quarter" idx="4"/>
          </p:nvPr>
        </p:nvSpPr>
        <p:spPr/>
        <p:txBody>
          <a:bodyPr/>
          <a:lstStyle/>
          <a:p>
            <a:fld id="{E6D42998-1A98-44E0-9E08-3AEFC852A404}" type="slidenum">
              <a:rPr lang="en-US" smtClean="0"/>
              <a:pPr/>
              <a:t>23</a:t>
            </a:fld>
            <a:endParaRPr lang="en-US"/>
          </a:p>
        </p:txBody>
      </p:sp>
      <p:sp>
        <p:nvSpPr>
          <p:cNvPr id="5" name="Date Placeholder 4">
            <a:extLst>
              <a:ext uri="{FF2B5EF4-FFF2-40B4-BE49-F238E27FC236}">
                <a16:creationId xmlns:a16="http://schemas.microsoft.com/office/drawing/2014/main" id="{991E0E49-111A-4EC0-9C98-579C4A1204C7}"/>
              </a:ext>
            </a:extLst>
          </p:cNvPr>
          <p:cNvSpPr>
            <a:spLocks noGrp="1"/>
          </p:cNvSpPr>
          <p:nvPr>
            <p:ph type="dt" sz="half" idx="2"/>
          </p:nvPr>
        </p:nvSpPr>
        <p:spPr/>
        <p:txBody>
          <a:bodyPr/>
          <a:lstStyle/>
          <a:p>
            <a:r>
              <a:rPr lang="en-US"/>
              <a:t>Tuesday, December 3, 2019</a:t>
            </a:r>
            <a:endParaRPr lang="en-US" dirty="0"/>
          </a:p>
        </p:txBody>
      </p:sp>
    </p:spTree>
    <p:extLst>
      <p:ext uri="{BB962C8B-B14F-4D97-AF65-F5344CB8AC3E}">
        <p14:creationId xmlns:p14="http://schemas.microsoft.com/office/powerpoint/2010/main" val="3779172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36D5C-1CEA-4BB2-99F4-FD670795B2E5}"/>
              </a:ext>
            </a:extLst>
          </p:cNvPr>
          <p:cNvSpPr>
            <a:spLocks noGrp="1"/>
          </p:cNvSpPr>
          <p:nvPr>
            <p:ph type="title"/>
          </p:nvPr>
        </p:nvSpPr>
        <p:spPr/>
        <p:txBody>
          <a:bodyPr/>
          <a:lstStyle/>
          <a:p>
            <a:r>
              <a:rPr lang="en-US"/>
              <a:t>SDI Beta Safety Tools Developed</a:t>
            </a:r>
            <a:endParaRPr lang="en-US" dirty="0"/>
          </a:p>
        </p:txBody>
      </p:sp>
      <p:sp>
        <p:nvSpPr>
          <p:cNvPr id="5" name="Slide Number Placeholder 4">
            <a:extLst>
              <a:ext uri="{FF2B5EF4-FFF2-40B4-BE49-F238E27FC236}">
                <a16:creationId xmlns:a16="http://schemas.microsoft.com/office/drawing/2014/main" id="{E8D910C0-6E7F-4D0D-A4E2-F98D1B40B0BC}"/>
              </a:ext>
            </a:extLst>
          </p:cNvPr>
          <p:cNvSpPr>
            <a:spLocks noGrp="1"/>
          </p:cNvSpPr>
          <p:nvPr>
            <p:ph type="sldNum" sz="quarter" idx="4"/>
          </p:nvPr>
        </p:nvSpPr>
        <p:spPr/>
        <p:txBody>
          <a:bodyPr/>
          <a:lstStyle/>
          <a:p>
            <a:fld id="{E6D42998-1A98-44E0-9E08-3AEFC852A404}" type="slidenum">
              <a:rPr lang="en-US" smtClean="0"/>
              <a:t>24</a:t>
            </a:fld>
            <a:endParaRPr lang="en-US"/>
          </a:p>
        </p:txBody>
      </p:sp>
      <p:sp>
        <p:nvSpPr>
          <p:cNvPr id="6" name="Date Placeholder 5">
            <a:extLst>
              <a:ext uri="{FF2B5EF4-FFF2-40B4-BE49-F238E27FC236}">
                <a16:creationId xmlns:a16="http://schemas.microsoft.com/office/drawing/2014/main" id="{56EC19EC-7D5A-43B4-8E3A-F5D2AB7CBCEB}"/>
              </a:ext>
            </a:extLst>
          </p:cNvPr>
          <p:cNvSpPr>
            <a:spLocks noGrp="1"/>
          </p:cNvSpPr>
          <p:nvPr>
            <p:ph type="dt" sz="half" idx="2"/>
          </p:nvPr>
        </p:nvSpPr>
        <p:spPr/>
        <p:txBody>
          <a:bodyPr/>
          <a:lstStyle/>
          <a:p>
            <a:r>
              <a:rPr lang="en-US"/>
              <a:t>Tuesday, December 3, 2019</a:t>
            </a:r>
            <a:endParaRPr lang="en-US" dirty="0"/>
          </a:p>
        </p:txBody>
      </p:sp>
      <p:sp>
        <p:nvSpPr>
          <p:cNvPr id="23" name="Content Placeholder 2">
            <a:extLst>
              <a:ext uri="{FF2B5EF4-FFF2-40B4-BE49-F238E27FC236}">
                <a16:creationId xmlns:a16="http://schemas.microsoft.com/office/drawing/2014/main" id="{89C6EE19-AD6B-4EEA-B0BD-772F01897066}"/>
              </a:ext>
            </a:extLst>
          </p:cNvPr>
          <p:cNvSpPr txBox="1">
            <a:spLocks/>
          </p:cNvSpPr>
          <p:nvPr/>
        </p:nvSpPr>
        <p:spPr>
          <a:xfrm>
            <a:off x="435785" y="5169827"/>
            <a:ext cx="5486400" cy="1603377"/>
          </a:xfrm>
          <a:prstGeom prst="rect">
            <a:avLst/>
          </a:prstGeom>
        </p:spPr>
        <p:txBody>
          <a:bodyPr lIns="1124712">
            <a:normAutofit/>
          </a:bodyPr>
          <a:lstStyle>
            <a:lvl1pPr marL="228600" indent="-228600" algn="l" defTabSz="914400" rtl="0" eaLnBrk="1" latinLnBrk="0" hangingPunct="1">
              <a:lnSpc>
                <a:spcPct val="108000"/>
              </a:lnSpc>
              <a:spcBef>
                <a:spcPts val="1000"/>
              </a:spcBef>
              <a:spcAft>
                <a:spcPts val="8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8000"/>
              </a:lnSpc>
              <a:spcBef>
                <a:spcPts val="500"/>
              </a:spcBef>
              <a:spcAft>
                <a:spcPts val="8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8000"/>
              </a:lnSpc>
              <a:spcBef>
                <a:spcPts val="500"/>
              </a:spcBef>
              <a:spcAft>
                <a:spcPts val="8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8000"/>
              </a:lnSpc>
              <a:spcBef>
                <a:spcPts val="500"/>
              </a:spcBef>
              <a:spcAft>
                <a:spcPts val="8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8000"/>
              </a:lnSpc>
              <a:spcBef>
                <a:spcPts val="500"/>
              </a:spcBef>
              <a:spcAft>
                <a:spcPts val="8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pPr>
            <a:r>
              <a:rPr lang="en-US" b="1" dirty="0">
                <a:solidFill>
                  <a:schemeClr val="accent5"/>
                </a:solidFill>
              </a:rPr>
              <a:t>Pedestrian Fatality </a:t>
            </a:r>
            <a:br>
              <a:rPr lang="en-US" b="1" dirty="0">
                <a:solidFill>
                  <a:schemeClr val="accent5"/>
                </a:solidFill>
              </a:rPr>
            </a:br>
            <a:r>
              <a:rPr lang="en-US" b="1" dirty="0">
                <a:solidFill>
                  <a:schemeClr val="accent5"/>
                </a:solidFill>
              </a:rPr>
              <a:t>Risk Map</a:t>
            </a:r>
          </a:p>
          <a:p>
            <a:endParaRPr lang="en-US" dirty="0"/>
          </a:p>
        </p:txBody>
      </p:sp>
      <p:sp>
        <p:nvSpPr>
          <p:cNvPr id="25" name="Content Placeholder 2">
            <a:extLst>
              <a:ext uri="{FF2B5EF4-FFF2-40B4-BE49-F238E27FC236}">
                <a16:creationId xmlns:a16="http://schemas.microsoft.com/office/drawing/2014/main" id="{3AD3C699-DFE0-4A76-B785-B1DE10EE4E4D}"/>
              </a:ext>
            </a:extLst>
          </p:cNvPr>
          <p:cNvSpPr txBox="1">
            <a:spLocks/>
          </p:cNvSpPr>
          <p:nvPr/>
        </p:nvSpPr>
        <p:spPr>
          <a:xfrm>
            <a:off x="440267" y="1892219"/>
            <a:ext cx="5486400" cy="1603376"/>
          </a:xfrm>
          <a:prstGeom prst="rect">
            <a:avLst/>
          </a:prstGeom>
        </p:spPr>
        <p:txBody>
          <a:bodyPr lIns="1124712">
            <a:normAutofit/>
          </a:bodyPr>
          <a:lstStyle>
            <a:lvl1pPr marL="228600" indent="-228600" algn="l" defTabSz="914400" rtl="0" eaLnBrk="1" latinLnBrk="0" hangingPunct="1">
              <a:lnSpc>
                <a:spcPct val="108000"/>
              </a:lnSpc>
              <a:spcBef>
                <a:spcPts val="1000"/>
              </a:spcBef>
              <a:spcAft>
                <a:spcPts val="8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8000"/>
              </a:lnSpc>
              <a:spcBef>
                <a:spcPts val="500"/>
              </a:spcBef>
              <a:spcAft>
                <a:spcPts val="8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8000"/>
              </a:lnSpc>
              <a:spcBef>
                <a:spcPts val="500"/>
              </a:spcBef>
              <a:spcAft>
                <a:spcPts val="8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8000"/>
              </a:lnSpc>
              <a:spcBef>
                <a:spcPts val="500"/>
              </a:spcBef>
              <a:spcAft>
                <a:spcPts val="8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8000"/>
              </a:lnSpc>
              <a:spcBef>
                <a:spcPts val="500"/>
              </a:spcBef>
              <a:spcAft>
                <a:spcPts val="8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pPr>
            <a:r>
              <a:rPr lang="en-US" b="1" dirty="0">
                <a:solidFill>
                  <a:schemeClr val="accent5"/>
                </a:solidFill>
              </a:rPr>
              <a:t>University of Central Florida’s Real Time Crash Risk Visualization</a:t>
            </a:r>
          </a:p>
          <a:p>
            <a:endParaRPr lang="en-US" dirty="0"/>
          </a:p>
        </p:txBody>
      </p:sp>
      <p:sp>
        <p:nvSpPr>
          <p:cNvPr id="27" name="Content Placeholder 2">
            <a:extLst>
              <a:ext uri="{FF2B5EF4-FFF2-40B4-BE49-F238E27FC236}">
                <a16:creationId xmlns:a16="http://schemas.microsoft.com/office/drawing/2014/main" id="{BE2D9768-F4B9-4941-A4DA-89523BBECAC9}"/>
              </a:ext>
            </a:extLst>
          </p:cNvPr>
          <p:cNvSpPr txBox="1">
            <a:spLocks/>
          </p:cNvSpPr>
          <p:nvPr/>
        </p:nvSpPr>
        <p:spPr>
          <a:xfrm>
            <a:off x="6460507" y="2350943"/>
            <a:ext cx="5486400" cy="2743200"/>
          </a:xfrm>
          <a:prstGeom prst="rect">
            <a:avLst/>
          </a:prstGeom>
        </p:spPr>
        <p:txBody>
          <a:bodyPr lIns="1124712">
            <a:normAutofit/>
          </a:bodyPr>
          <a:lstStyle>
            <a:lvl1pPr marL="228600" indent="-228600" algn="l" defTabSz="914400" rtl="0" eaLnBrk="1" latinLnBrk="0" hangingPunct="1">
              <a:lnSpc>
                <a:spcPct val="108000"/>
              </a:lnSpc>
              <a:spcBef>
                <a:spcPts val="1000"/>
              </a:spcBef>
              <a:spcAft>
                <a:spcPts val="8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8000"/>
              </a:lnSpc>
              <a:spcBef>
                <a:spcPts val="500"/>
              </a:spcBef>
              <a:spcAft>
                <a:spcPts val="8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8000"/>
              </a:lnSpc>
              <a:spcBef>
                <a:spcPts val="500"/>
              </a:spcBef>
              <a:spcAft>
                <a:spcPts val="8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8000"/>
              </a:lnSpc>
              <a:spcBef>
                <a:spcPts val="500"/>
              </a:spcBef>
              <a:spcAft>
                <a:spcPts val="8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8000"/>
              </a:lnSpc>
              <a:spcBef>
                <a:spcPts val="500"/>
              </a:spcBef>
              <a:spcAft>
                <a:spcPts val="8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pPr>
            <a:r>
              <a:rPr lang="en-US" b="1" dirty="0">
                <a:solidFill>
                  <a:schemeClr val="accent5"/>
                </a:solidFill>
              </a:rPr>
              <a:t>Ford’s Safety Insights</a:t>
            </a:r>
          </a:p>
          <a:p>
            <a:pPr marL="0" indent="0">
              <a:buNone/>
            </a:pPr>
            <a:endParaRPr lang="en-US" dirty="0"/>
          </a:p>
        </p:txBody>
      </p:sp>
      <p:sp>
        <p:nvSpPr>
          <p:cNvPr id="28" name="Content Placeholder 2">
            <a:extLst>
              <a:ext uri="{FF2B5EF4-FFF2-40B4-BE49-F238E27FC236}">
                <a16:creationId xmlns:a16="http://schemas.microsoft.com/office/drawing/2014/main" id="{11D505C1-BF45-4FB9-B1A0-DD863EE7C288}"/>
              </a:ext>
            </a:extLst>
          </p:cNvPr>
          <p:cNvSpPr txBox="1">
            <a:spLocks/>
          </p:cNvSpPr>
          <p:nvPr/>
        </p:nvSpPr>
        <p:spPr>
          <a:xfrm>
            <a:off x="6541362" y="3518703"/>
            <a:ext cx="5486400" cy="2743198"/>
          </a:xfrm>
          <a:prstGeom prst="rect">
            <a:avLst/>
          </a:prstGeom>
        </p:spPr>
        <p:txBody>
          <a:bodyPr lIns="1124712">
            <a:normAutofit/>
          </a:bodyPr>
          <a:lstStyle>
            <a:lvl1pPr marL="228600" indent="-228600" algn="l" defTabSz="914400" rtl="0" eaLnBrk="1" latinLnBrk="0" hangingPunct="1">
              <a:lnSpc>
                <a:spcPct val="108000"/>
              </a:lnSpc>
              <a:spcBef>
                <a:spcPts val="1000"/>
              </a:spcBef>
              <a:spcAft>
                <a:spcPts val="8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8000"/>
              </a:lnSpc>
              <a:spcBef>
                <a:spcPts val="500"/>
              </a:spcBef>
              <a:spcAft>
                <a:spcPts val="8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8000"/>
              </a:lnSpc>
              <a:spcBef>
                <a:spcPts val="500"/>
              </a:spcBef>
              <a:spcAft>
                <a:spcPts val="8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8000"/>
              </a:lnSpc>
              <a:spcBef>
                <a:spcPts val="500"/>
              </a:spcBef>
              <a:spcAft>
                <a:spcPts val="8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8000"/>
              </a:lnSpc>
              <a:spcBef>
                <a:spcPts val="500"/>
              </a:spcBef>
              <a:spcAft>
                <a:spcPts val="8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pPr>
            <a:r>
              <a:rPr lang="en-US" b="1" dirty="0">
                <a:solidFill>
                  <a:schemeClr val="accent5"/>
                </a:solidFill>
              </a:rPr>
              <a:t>Safety Applications </a:t>
            </a:r>
            <a:br>
              <a:rPr lang="en-US" b="1" dirty="0">
                <a:solidFill>
                  <a:schemeClr val="accent5"/>
                </a:solidFill>
              </a:rPr>
            </a:br>
            <a:r>
              <a:rPr lang="en-US" b="1" dirty="0">
                <a:solidFill>
                  <a:schemeClr val="accent5"/>
                </a:solidFill>
              </a:rPr>
              <a:t>of Waze Data</a:t>
            </a:r>
          </a:p>
          <a:p>
            <a:pPr marL="0" indent="0">
              <a:buNone/>
            </a:pPr>
            <a:endParaRPr lang="en-US" dirty="0"/>
          </a:p>
        </p:txBody>
      </p:sp>
      <p:grpSp>
        <p:nvGrpSpPr>
          <p:cNvPr id="29" name="Group 28">
            <a:extLst>
              <a:ext uri="{FF2B5EF4-FFF2-40B4-BE49-F238E27FC236}">
                <a16:creationId xmlns:a16="http://schemas.microsoft.com/office/drawing/2014/main" id="{9CBA3545-FDA7-43CA-985F-1E10C69F0C45}"/>
              </a:ext>
            </a:extLst>
          </p:cNvPr>
          <p:cNvGrpSpPr/>
          <p:nvPr/>
        </p:nvGrpSpPr>
        <p:grpSpPr>
          <a:xfrm>
            <a:off x="445762" y="5123558"/>
            <a:ext cx="914402" cy="914402"/>
            <a:chOff x="457200" y="1825624"/>
            <a:chExt cx="914402" cy="914402"/>
          </a:xfrm>
        </p:grpSpPr>
        <p:sp>
          <p:nvSpPr>
            <p:cNvPr id="30" name="Oval 29">
              <a:extLst>
                <a:ext uri="{FF2B5EF4-FFF2-40B4-BE49-F238E27FC236}">
                  <a16:creationId xmlns:a16="http://schemas.microsoft.com/office/drawing/2014/main" id="{177F3D01-4023-4C7B-B27A-7D077B23518E}"/>
                </a:ext>
              </a:extLst>
            </p:cNvPr>
            <p:cNvSpPr>
              <a:spLocks noChangeAspect="1"/>
            </p:cNvSpPr>
            <p:nvPr/>
          </p:nvSpPr>
          <p:spPr>
            <a:xfrm>
              <a:off x="457200" y="1825624"/>
              <a:ext cx="914402" cy="9144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Graphic 30" descr="Map with pin">
              <a:extLst>
                <a:ext uri="{FF2B5EF4-FFF2-40B4-BE49-F238E27FC236}">
                  <a16:creationId xmlns:a16="http://schemas.microsoft.com/office/drawing/2014/main" id="{140AFA52-CEC0-4BEF-948B-D9020E5AB63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05030" y="1976501"/>
              <a:ext cx="612648" cy="612648"/>
            </a:xfrm>
            <a:prstGeom prst="rect">
              <a:avLst/>
            </a:prstGeom>
          </p:spPr>
        </p:pic>
      </p:grpSp>
      <p:grpSp>
        <p:nvGrpSpPr>
          <p:cNvPr id="32" name="Group 31">
            <a:extLst>
              <a:ext uri="{FF2B5EF4-FFF2-40B4-BE49-F238E27FC236}">
                <a16:creationId xmlns:a16="http://schemas.microsoft.com/office/drawing/2014/main" id="{695B89AE-2F7D-4CB9-A53D-83FD18EA006C}"/>
              </a:ext>
            </a:extLst>
          </p:cNvPr>
          <p:cNvGrpSpPr/>
          <p:nvPr/>
        </p:nvGrpSpPr>
        <p:grpSpPr>
          <a:xfrm>
            <a:off x="460160" y="2095498"/>
            <a:ext cx="914402" cy="914402"/>
            <a:chOff x="6248400" y="1825624"/>
            <a:chExt cx="914402" cy="914402"/>
          </a:xfrm>
        </p:grpSpPr>
        <p:sp>
          <p:nvSpPr>
            <p:cNvPr id="33" name="Oval 32">
              <a:extLst>
                <a:ext uri="{FF2B5EF4-FFF2-40B4-BE49-F238E27FC236}">
                  <a16:creationId xmlns:a16="http://schemas.microsoft.com/office/drawing/2014/main" id="{381E3469-2FB0-4D5B-9EA2-8444AE31BF4F}"/>
                </a:ext>
              </a:extLst>
            </p:cNvPr>
            <p:cNvSpPr>
              <a:spLocks noChangeAspect="1"/>
            </p:cNvSpPr>
            <p:nvPr/>
          </p:nvSpPr>
          <p:spPr>
            <a:xfrm>
              <a:off x="6248400" y="1825624"/>
              <a:ext cx="914402" cy="9144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Graphic 33" descr="Head with gears">
              <a:extLst>
                <a:ext uri="{FF2B5EF4-FFF2-40B4-BE49-F238E27FC236}">
                  <a16:creationId xmlns:a16="http://schemas.microsoft.com/office/drawing/2014/main" id="{0F0EB01C-B447-485D-B516-FBC44726D4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399277" y="1971421"/>
              <a:ext cx="612648" cy="612648"/>
            </a:xfrm>
            <a:prstGeom prst="rect">
              <a:avLst/>
            </a:prstGeom>
          </p:spPr>
        </p:pic>
      </p:grpSp>
      <p:grpSp>
        <p:nvGrpSpPr>
          <p:cNvPr id="35" name="Group 34">
            <a:extLst>
              <a:ext uri="{FF2B5EF4-FFF2-40B4-BE49-F238E27FC236}">
                <a16:creationId xmlns:a16="http://schemas.microsoft.com/office/drawing/2014/main" id="{28E3D072-CAB4-4C83-8705-983777A2DCB3}"/>
              </a:ext>
            </a:extLst>
          </p:cNvPr>
          <p:cNvGrpSpPr/>
          <p:nvPr/>
        </p:nvGrpSpPr>
        <p:grpSpPr>
          <a:xfrm>
            <a:off x="6455938" y="3609170"/>
            <a:ext cx="914402" cy="914402"/>
            <a:chOff x="457200" y="3962400"/>
            <a:chExt cx="914402" cy="914402"/>
          </a:xfrm>
        </p:grpSpPr>
        <p:sp>
          <p:nvSpPr>
            <p:cNvPr id="36" name="Oval 35">
              <a:extLst>
                <a:ext uri="{FF2B5EF4-FFF2-40B4-BE49-F238E27FC236}">
                  <a16:creationId xmlns:a16="http://schemas.microsoft.com/office/drawing/2014/main" id="{3B675662-89E7-49E9-95B0-3806BB05F67B}"/>
                </a:ext>
              </a:extLst>
            </p:cNvPr>
            <p:cNvSpPr>
              <a:spLocks noChangeAspect="1"/>
            </p:cNvSpPr>
            <p:nvPr/>
          </p:nvSpPr>
          <p:spPr>
            <a:xfrm>
              <a:off x="457200" y="3962400"/>
              <a:ext cx="914402" cy="9144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Graphic 36" descr="Connections">
              <a:extLst>
                <a:ext uri="{FF2B5EF4-FFF2-40B4-BE49-F238E27FC236}">
                  <a16:creationId xmlns:a16="http://schemas.microsoft.com/office/drawing/2014/main" id="{46A85A97-452C-4274-AF89-B3E3909937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05030" y="4108131"/>
              <a:ext cx="612648" cy="612648"/>
            </a:xfrm>
            <a:prstGeom prst="rect">
              <a:avLst/>
            </a:prstGeom>
          </p:spPr>
        </p:pic>
      </p:grpSp>
      <p:grpSp>
        <p:nvGrpSpPr>
          <p:cNvPr id="38" name="Group 37">
            <a:extLst>
              <a:ext uri="{FF2B5EF4-FFF2-40B4-BE49-F238E27FC236}">
                <a16:creationId xmlns:a16="http://schemas.microsoft.com/office/drawing/2014/main" id="{235A10F2-ED45-44EE-B0A1-766F9636B19B}"/>
              </a:ext>
            </a:extLst>
          </p:cNvPr>
          <p:cNvGrpSpPr/>
          <p:nvPr/>
        </p:nvGrpSpPr>
        <p:grpSpPr>
          <a:xfrm>
            <a:off x="6452891" y="5184610"/>
            <a:ext cx="914402" cy="914402"/>
            <a:chOff x="6248400" y="3962400"/>
            <a:chExt cx="914402" cy="914402"/>
          </a:xfrm>
        </p:grpSpPr>
        <p:sp>
          <p:nvSpPr>
            <p:cNvPr id="39" name="Oval 38">
              <a:extLst>
                <a:ext uri="{FF2B5EF4-FFF2-40B4-BE49-F238E27FC236}">
                  <a16:creationId xmlns:a16="http://schemas.microsoft.com/office/drawing/2014/main" id="{2B27120B-AE4D-4296-B1E3-17002FEB5510}"/>
                </a:ext>
              </a:extLst>
            </p:cNvPr>
            <p:cNvSpPr>
              <a:spLocks noChangeAspect="1"/>
            </p:cNvSpPr>
            <p:nvPr/>
          </p:nvSpPr>
          <p:spPr>
            <a:xfrm>
              <a:off x="6248400" y="3962400"/>
              <a:ext cx="914402" cy="9144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 name="Graphic 39" descr="Bar chart">
              <a:extLst>
                <a:ext uri="{FF2B5EF4-FFF2-40B4-BE49-F238E27FC236}">
                  <a16:creationId xmlns:a16="http://schemas.microsoft.com/office/drawing/2014/main" id="{68B15F37-3537-49DF-87A1-447F522CDC2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399277" y="4108131"/>
              <a:ext cx="612648" cy="612648"/>
            </a:xfrm>
            <a:prstGeom prst="rect">
              <a:avLst/>
            </a:prstGeom>
          </p:spPr>
        </p:pic>
      </p:grpSp>
      <p:grpSp>
        <p:nvGrpSpPr>
          <p:cNvPr id="21" name="Group 20">
            <a:extLst/>
          </p:cNvPr>
          <p:cNvGrpSpPr/>
          <p:nvPr/>
        </p:nvGrpSpPr>
        <p:grpSpPr>
          <a:xfrm>
            <a:off x="440267" y="3622505"/>
            <a:ext cx="914402" cy="914402"/>
            <a:chOff x="5638799" y="2590799"/>
            <a:chExt cx="914402" cy="914402"/>
          </a:xfrm>
        </p:grpSpPr>
        <p:sp>
          <p:nvSpPr>
            <p:cNvPr id="22" name="Oval 21">
              <a:extLst/>
            </p:cNvPr>
            <p:cNvSpPr>
              <a:spLocks noChangeAspect="1"/>
            </p:cNvSpPr>
            <p:nvPr/>
          </p:nvSpPr>
          <p:spPr>
            <a:xfrm>
              <a:off x="5638799" y="2590799"/>
              <a:ext cx="914402" cy="9144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10" descr="Lightbulb">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791199" y="2743199"/>
              <a:ext cx="609602" cy="609602"/>
            </a:xfrm>
            <a:prstGeom prst="rect">
              <a:avLst/>
            </a:prstGeom>
          </p:spPr>
        </p:pic>
      </p:grpSp>
      <p:sp>
        <p:nvSpPr>
          <p:cNvPr id="26" name="Content Placeholder 2">
            <a:extLst/>
          </p:cNvPr>
          <p:cNvSpPr txBox="1">
            <a:spLocks/>
          </p:cNvSpPr>
          <p:nvPr/>
        </p:nvSpPr>
        <p:spPr>
          <a:xfrm>
            <a:off x="457200" y="3770120"/>
            <a:ext cx="5486400" cy="838198"/>
          </a:xfrm>
          <a:prstGeom prst="rect">
            <a:avLst/>
          </a:prstGeom>
        </p:spPr>
        <p:txBody>
          <a:bodyPr lIns="1124712">
            <a:normAutofit/>
          </a:bodyPr>
          <a:lstStyle>
            <a:lvl1pPr marL="228600" indent="-228600" algn="l" defTabSz="914400" rtl="0" eaLnBrk="1" latinLnBrk="0" hangingPunct="1">
              <a:lnSpc>
                <a:spcPct val="108000"/>
              </a:lnSpc>
              <a:spcBef>
                <a:spcPts val="1000"/>
              </a:spcBef>
              <a:spcAft>
                <a:spcPts val="8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8000"/>
              </a:lnSpc>
              <a:spcBef>
                <a:spcPts val="500"/>
              </a:spcBef>
              <a:spcAft>
                <a:spcPts val="8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8000"/>
              </a:lnSpc>
              <a:spcBef>
                <a:spcPts val="500"/>
              </a:spcBef>
              <a:spcAft>
                <a:spcPts val="8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8000"/>
              </a:lnSpc>
              <a:spcBef>
                <a:spcPts val="500"/>
              </a:spcBef>
              <a:spcAft>
                <a:spcPts val="8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8000"/>
              </a:lnSpc>
              <a:spcBef>
                <a:spcPts val="500"/>
              </a:spcBef>
              <a:spcAft>
                <a:spcPts val="8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pPr>
            <a:r>
              <a:rPr lang="en-US" b="1" dirty="0">
                <a:solidFill>
                  <a:schemeClr val="accent5"/>
                </a:solidFill>
              </a:rPr>
              <a:t>2-Step Model</a:t>
            </a:r>
          </a:p>
          <a:p>
            <a:pPr marL="0" indent="0">
              <a:buNone/>
            </a:pPr>
            <a:endParaRPr lang="en-US" dirty="0"/>
          </a:p>
        </p:txBody>
      </p:sp>
      <p:sp>
        <p:nvSpPr>
          <p:cNvPr id="41" name="Content Placeholder 2">
            <a:extLst/>
          </p:cNvPr>
          <p:cNvSpPr txBox="1">
            <a:spLocks/>
          </p:cNvSpPr>
          <p:nvPr/>
        </p:nvSpPr>
        <p:spPr>
          <a:xfrm>
            <a:off x="6416968" y="5464861"/>
            <a:ext cx="5486400" cy="1015019"/>
          </a:xfrm>
          <a:prstGeom prst="rect">
            <a:avLst/>
          </a:prstGeom>
        </p:spPr>
        <p:txBody>
          <a:bodyPr lIns="1124712">
            <a:normAutofit/>
          </a:bodyPr>
          <a:lstStyle>
            <a:lvl1pPr marL="228600" indent="-228600" algn="l" defTabSz="914400" rtl="0" eaLnBrk="1" latinLnBrk="0" hangingPunct="1">
              <a:lnSpc>
                <a:spcPct val="108000"/>
              </a:lnSpc>
              <a:spcBef>
                <a:spcPts val="1000"/>
              </a:spcBef>
              <a:spcAft>
                <a:spcPts val="8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8000"/>
              </a:lnSpc>
              <a:spcBef>
                <a:spcPts val="500"/>
              </a:spcBef>
              <a:spcAft>
                <a:spcPts val="8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8000"/>
              </a:lnSpc>
              <a:spcBef>
                <a:spcPts val="500"/>
              </a:spcBef>
              <a:spcAft>
                <a:spcPts val="8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8000"/>
              </a:lnSpc>
              <a:spcBef>
                <a:spcPts val="500"/>
              </a:spcBef>
              <a:spcAft>
                <a:spcPts val="8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8000"/>
              </a:lnSpc>
              <a:spcBef>
                <a:spcPts val="500"/>
              </a:spcBef>
              <a:spcAft>
                <a:spcPts val="8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pPr>
            <a:r>
              <a:rPr lang="en-US" b="1" dirty="0">
                <a:solidFill>
                  <a:schemeClr val="accent5"/>
                </a:solidFill>
              </a:rPr>
              <a:t>FARS Visualizations</a:t>
            </a:r>
          </a:p>
          <a:p>
            <a:pPr marL="0" indent="0">
              <a:buNone/>
            </a:pPr>
            <a:endParaRPr lang="en-US" dirty="0"/>
          </a:p>
        </p:txBody>
      </p:sp>
      <p:grpSp>
        <p:nvGrpSpPr>
          <p:cNvPr id="42" name="Group 41">
            <a:extLst/>
          </p:cNvPr>
          <p:cNvGrpSpPr/>
          <p:nvPr/>
        </p:nvGrpSpPr>
        <p:grpSpPr>
          <a:xfrm>
            <a:off x="6485967" y="2147868"/>
            <a:ext cx="914402" cy="914402"/>
            <a:chOff x="457200" y="3198809"/>
            <a:chExt cx="914402" cy="914402"/>
          </a:xfrm>
        </p:grpSpPr>
        <p:sp>
          <p:nvSpPr>
            <p:cNvPr id="43" name="Oval 42">
              <a:extLst/>
            </p:cNvPr>
            <p:cNvSpPr>
              <a:spLocks noChangeAspect="1"/>
            </p:cNvSpPr>
            <p:nvPr/>
          </p:nvSpPr>
          <p:spPr>
            <a:xfrm>
              <a:off x="457200" y="3198809"/>
              <a:ext cx="914402" cy="9144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raphic 24" descr="Research">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605030" y="3349686"/>
              <a:ext cx="612648" cy="612648"/>
            </a:xfrm>
            <a:prstGeom prst="rect">
              <a:avLst/>
            </a:prstGeom>
          </p:spPr>
        </p:pic>
      </p:grpSp>
    </p:spTree>
    <p:extLst>
      <p:ext uri="{BB962C8B-B14F-4D97-AF65-F5344CB8AC3E}">
        <p14:creationId xmlns:p14="http://schemas.microsoft.com/office/powerpoint/2010/main" val="3138772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2E791-B052-4F4E-AAC9-4C53ADFCF02D}"/>
              </a:ext>
            </a:extLst>
          </p:cNvPr>
          <p:cNvSpPr>
            <a:spLocks noGrp="1"/>
          </p:cNvSpPr>
          <p:nvPr>
            <p:ph type="title"/>
          </p:nvPr>
        </p:nvSpPr>
        <p:spPr/>
        <p:txBody>
          <a:bodyPr>
            <a:normAutofit/>
          </a:bodyPr>
          <a:lstStyle/>
          <a:p>
            <a:r>
              <a:rPr lang="en-US" dirty="0"/>
              <a:t>Pedestrian Fatality Risk Map</a:t>
            </a:r>
          </a:p>
        </p:txBody>
      </p:sp>
      <p:pic>
        <p:nvPicPr>
          <p:cNvPr id="16" name="Content Placeholder 15">
            <a:extLst>
              <a:ext uri="{FF2B5EF4-FFF2-40B4-BE49-F238E27FC236}">
                <a16:creationId xmlns:a16="http://schemas.microsoft.com/office/drawing/2014/main" id="{CC302055-7590-4728-8318-FE439DE2CBB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528984" y="2191226"/>
            <a:ext cx="6541479" cy="3676174"/>
          </a:xfrm>
        </p:spPr>
      </p:pic>
      <p:sp>
        <p:nvSpPr>
          <p:cNvPr id="4" name="Slide Number Placeholder 3">
            <a:extLst>
              <a:ext uri="{FF2B5EF4-FFF2-40B4-BE49-F238E27FC236}">
                <a16:creationId xmlns:a16="http://schemas.microsoft.com/office/drawing/2014/main" id="{6C7D3A2D-5889-4BBE-A34B-3A81376E550C}"/>
              </a:ext>
            </a:extLst>
          </p:cNvPr>
          <p:cNvSpPr>
            <a:spLocks noGrp="1"/>
          </p:cNvSpPr>
          <p:nvPr>
            <p:ph type="sldNum" sz="quarter" idx="4"/>
          </p:nvPr>
        </p:nvSpPr>
        <p:spPr/>
        <p:txBody>
          <a:bodyPr/>
          <a:lstStyle/>
          <a:p>
            <a:fld id="{E6D42998-1A98-44E0-9E08-3AEFC852A404}" type="slidenum">
              <a:rPr lang="en-US" smtClean="0"/>
              <a:t>25</a:t>
            </a:fld>
            <a:endParaRPr lang="en-US"/>
          </a:p>
        </p:txBody>
      </p:sp>
      <p:sp>
        <p:nvSpPr>
          <p:cNvPr id="5" name="Date Placeholder 4">
            <a:extLst>
              <a:ext uri="{FF2B5EF4-FFF2-40B4-BE49-F238E27FC236}">
                <a16:creationId xmlns:a16="http://schemas.microsoft.com/office/drawing/2014/main" id="{742E3F99-7324-49F9-A223-FB0403754860}"/>
              </a:ext>
            </a:extLst>
          </p:cNvPr>
          <p:cNvSpPr>
            <a:spLocks noGrp="1"/>
          </p:cNvSpPr>
          <p:nvPr>
            <p:ph type="dt" sz="half" idx="10"/>
          </p:nvPr>
        </p:nvSpPr>
        <p:spPr/>
        <p:txBody>
          <a:bodyPr/>
          <a:lstStyle/>
          <a:p>
            <a:r>
              <a:rPr lang="en-US"/>
              <a:t>Tuesday, December 3, 2019</a:t>
            </a:r>
            <a:endParaRPr lang="en-US" dirty="0"/>
          </a:p>
        </p:txBody>
      </p:sp>
      <p:sp>
        <p:nvSpPr>
          <p:cNvPr id="14" name="Content Placeholder 13">
            <a:extLst>
              <a:ext uri="{FF2B5EF4-FFF2-40B4-BE49-F238E27FC236}">
                <a16:creationId xmlns:a16="http://schemas.microsoft.com/office/drawing/2014/main" id="{3E830902-F4A3-4ABB-962B-4CC17096816F}"/>
              </a:ext>
            </a:extLst>
          </p:cNvPr>
          <p:cNvSpPr>
            <a:spLocks noGrp="1"/>
          </p:cNvSpPr>
          <p:nvPr>
            <p:ph sz="half" idx="1"/>
          </p:nvPr>
        </p:nvSpPr>
        <p:spPr>
          <a:xfrm>
            <a:off x="457200" y="1919654"/>
            <a:ext cx="4989218" cy="4724400"/>
          </a:xfrm>
        </p:spPr>
        <p:txBody>
          <a:bodyPr anchor="ctr">
            <a:normAutofit fontScale="92500" lnSpcReduction="20000"/>
          </a:bodyPr>
          <a:lstStyle/>
          <a:p>
            <a:r>
              <a:rPr lang="en-US" sz="2000" dirty="0"/>
              <a:t>Risk model that quantifies pedestrian fatality risk at the U.S. Census tract level </a:t>
            </a:r>
          </a:p>
          <a:p>
            <a:r>
              <a:rPr lang="en-US" sz="2000" dirty="0"/>
              <a:t>Uses integrated data: NHTSA, FHWA, EPA, and Census data such as fatality crashes, traffic volumes, built environment and socio-demographic characteristics</a:t>
            </a:r>
          </a:p>
          <a:p>
            <a:r>
              <a:rPr lang="en-US" sz="2000" dirty="0"/>
              <a:t>Beta decision support tool to assist with risk diagnostics to identify locations that merit further review (and potentially interventions)</a:t>
            </a:r>
          </a:p>
          <a:p>
            <a:r>
              <a:rPr lang="en-US" sz="2000" dirty="0"/>
              <a:t>Published in </a:t>
            </a:r>
            <a:r>
              <a:rPr lang="en-US" sz="2000" i="1" dirty="0"/>
              <a:t>Accident Analysis &amp; Prevention</a:t>
            </a:r>
            <a:r>
              <a:rPr lang="en-US" sz="2000" dirty="0"/>
              <a:t> but not “tested in the wild”</a:t>
            </a:r>
          </a:p>
          <a:p>
            <a:r>
              <a:rPr lang="en-US" sz="2000" dirty="0"/>
              <a:t>Derivative product could use new crash data sources and State/local data</a:t>
            </a:r>
          </a:p>
          <a:p>
            <a:endParaRPr lang="en-US" sz="2000" dirty="0"/>
          </a:p>
        </p:txBody>
      </p:sp>
    </p:spTree>
    <p:extLst>
      <p:ext uri="{BB962C8B-B14F-4D97-AF65-F5344CB8AC3E}">
        <p14:creationId xmlns:p14="http://schemas.microsoft.com/office/powerpoint/2010/main" val="403210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EC393B-1BE4-4E34-AFE8-741FFB087150}"/>
              </a:ext>
            </a:extLst>
          </p:cNvPr>
          <p:cNvSpPr>
            <a:spLocks noGrp="1"/>
          </p:cNvSpPr>
          <p:nvPr>
            <p:ph type="title"/>
          </p:nvPr>
        </p:nvSpPr>
        <p:spPr/>
        <p:txBody>
          <a:bodyPr>
            <a:normAutofit/>
          </a:bodyPr>
          <a:lstStyle/>
          <a:p>
            <a:r>
              <a:rPr lang="en-US" dirty="0"/>
              <a:t>FARS Visualizations</a:t>
            </a:r>
          </a:p>
        </p:txBody>
      </p:sp>
      <p:pic>
        <p:nvPicPr>
          <p:cNvPr id="19" name="Content Placeholder 18">
            <a:extLst>
              <a:ext uri="{FF2B5EF4-FFF2-40B4-BE49-F238E27FC236}">
                <a16:creationId xmlns:a16="http://schemas.microsoft.com/office/drawing/2014/main" id="{87B2BE34-19E6-4E44-AF4F-5EFE1AB2C34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53906" y="2590800"/>
            <a:ext cx="5284989" cy="2970053"/>
          </a:xfrm>
        </p:spPr>
      </p:pic>
      <p:sp>
        <p:nvSpPr>
          <p:cNvPr id="2" name="Slide Number Placeholder 1">
            <a:extLst>
              <a:ext uri="{FF2B5EF4-FFF2-40B4-BE49-F238E27FC236}">
                <a16:creationId xmlns:a16="http://schemas.microsoft.com/office/drawing/2014/main" id="{9FC8A5D4-06F4-46F6-9D63-62B8E0D47003}"/>
              </a:ext>
            </a:extLst>
          </p:cNvPr>
          <p:cNvSpPr>
            <a:spLocks noGrp="1"/>
          </p:cNvSpPr>
          <p:nvPr>
            <p:ph type="sldNum" sz="quarter" idx="4"/>
          </p:nvPr>
        </p:nvSpPr>
        <p:spPr/>
        <p:txBody>
          <a:bodyPr/>
          <a:lstStyle/>
          <a:p>
            <a:fld id="{E6D42998-1A98-44E0-9E08-3AEFC852A404}" type="slidenum">
              <a:rPr lang="en-US" smtClean="0"/>
              <a:pPr/>
              <a:t>26</a:t>
            </a:fld>
            <a:endParaRPr lang="en-US"/>
          </a:p>
        </p:txBody>
      </p:sp>
      <p:sp>
        <p:nvSpPr>
          <p:cNvPr id="3" name="Date Placeholder 2">
            <a:extLst>
              <a:ext uri="{FF2B5EF4-FFF2-40B4-BE49-F238E27FC236}">
                <a16:creationId xmlns:a16="http://schemas.microsoft.com/office/drawing/2014/main" id="{C3D79918-1DEE-44DB-A5C2-644AC989E43D}"/>
              </a:ext>
            </a:extLst>
          </p:cNvPr>
          <p:cNvSpPr>
            <a:spLocks noGrp="1"/>
          </p:cNvSpPr>
          <p:nvPr>
            <p:ph type="dt" sz="half" idx="10"/>
          </p:nvPr>
        </p:nvSpPr>
        <p:spPr/>
        <p:txBody>
          <a:bodyPr/>
          <a:lstStyle/>
          <a:p>
            <a:r>
              <a:rPr lang="en-US"/>
              <a:t>Tuesday, December 3, 2019</a:t>
            </a:r>
            <a:endParaRPr lang="en-US" dirty="0"/>
          </a:p>
        </p:txBody>
      </p:sp>
      <p:sp>
        <p:nvSpPr>
          <p:cNvPr id="17" name="Content Placeholder 16">
            <a:extLst>
              <a:ext uri="{FF2B5EF4-FFF2-40B4-BE49-F238E27FC236}">
                <a16:creationId xmlns:a16="http://schemas.microsoft.com/office/drawing/2014/main" id="{989FDFC5-B10A-43FC-90C5-7944D5D3B749}"/>
              </a:ext>
            </a:extLst>
          </p:cNvPr>
          <p:cNvSpPr>
            <a:spLocks noGrp="1"/>
          </p:cNvSpPr>
          <p:nvPr>
            <p:ph sz="half" idx="1"/>
          </p:nvPr>
        </p:nvSpPr>
        <p:spPr>
          <a:xfrm>
            <a:off x="457200" y="1676400"/>
            <a:ext cx="6019800" cy="4724399"/>
          </a:xfrm>
        </p:spPr>
        <p:txBody>
          <a:bodyPr anchor="ctr">
            <a:normAutofit/>
          </a:bodyPr>
          <a:lstStyle/>
          <a:p>
            <a:r>
              <a:rPr lang="en-US" sz="2000" dirty="0"/>
              <a:t>Converted data files into curated data visualization products in Tableau</a:t>
            </a:r>
          </a:p>
          <a:p>
            <a:r>
              <a:rPr lang="en-US" sz="2000" dirty="0"/>
              <a:t>Able to identify trends and patterns, and compare and contract various attributes</a:t>
            </a:r>
          </a:p>
          <a:p>
            <a:r>
              <a:rPr lang="en-US" sz="2000" dirty="0"/>
              <a:t>Two visualizations of the Fatality Analysis Reporting System (FARS) data focus on speeding and pedestrian safety</a:t>
            </a:r>
          </a:p>
          <a:p>
            <a:r>
              <a:rPr lang="en-US" sz="2000" dirty="0"/>
              <a:t>Derivative product could use a similar concept/framework, and use new data sources, in order to help with decision making</a:t>
            </a:r>
          </a:p>
        </p:txBody>
      </p:sp>
    </p:spTree>
    <p:extLst>
      <p:ext uri="{BB962C8B-B14F-4D97-AF65-F5344CB8AC3E}">
        <p14:creationId xmlns:p14="http://schemas.microsoft.com/office/powerpoint/2010/main" val="1888421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56377-159D-4128-93C5-C87443CF36F5}"/>
              </a:ext>
            </a:extLst>
          </p:cNvPr>
          <p:cNvSpPr>
            <a:spLocks noGrp="1"/>
          </p:cNvSpPr>
          <p:nvPr>
            <p:ph type="title"/>
          </p:nvPr>
        </p:nvSpPr>
        <p:spPr/>
        <p:txBody>
          <a:bodyPr/>
          <a:lstStyle/>
          <a:p>
            <a:r>
              <a:rPr lang="en-US" dirty="0"/>
              <a:t>Questions &amp; Answers</a:t>
            </a:r>
          </a:p>
        </p:txBody>
      </p:sp>
      <p:sp>
        <p:nvSpPr>
          <p:cNvPr id="3" name="Text Placeholder 2">
            <a:extLst>
              <a:ext uri="{FF2B5EF4-FFF2-40B4-BE49-F238E27FC236}">
                <a16:creationId xmlns:a16="http://schemas.microsoft.com/office/drawing/2014/main" id="{E2F66BAF-A58D-46BA-8DBD-ACEDFA2247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29DC60B-9723-458E-9B56-6567703F6911}"/>
              </a:ext>
            </a:extLst>
          </p:cNvPr>
          <p:cNvSpPr>
            <a:spLocks noGrp="1"/>
          </p:cNvSpPr>
          <p:nvPr>
            <p:ph type="sldNum" sz="quarter" idx="4"/>
          </p:nvPr>
        </p:nvSpPr>
        <p:spPr/>
        <p:txBody>
          <a:bodyPr/>
          <a:lstStyle/>
          <a:p>
            <a:fld id="{E6D42998-1A98-44E0-9E08-3AEFC852A404}" type="slidenum">
              <a:rPr lang="en-US" smtClean="0"/>
              <a:t>27</a:t>
            </a:fld>
            <a:endParaRPr lang="en-US"/>
          </a:p>
        </p:txBody>
      </p:sp>
      <p:sp>
        <p:nvSpPr>
          <p:cNvPr id="5" name="Date Placeholder 4">
            <a:extLst>
              <a:ext uri="{FF2B5EF4-FFF2-40B4-BE49-F238E27FC236}">
                <a16:creationId xmlns:a16="http://schemas.microsoft.com/office/drawing/2014/main" id="{625E99A6-F6B6-403E-84B4-3E6243394F3A}"/>
              </a:ext>
            </a:extLst>
          </p:cNvPr>
          <p:cNvSpPr>
            <a:spLocks noGrp="1"/>
          </p:cNvSpPr>
          <p:nvPr>
            <p:ph type="dt" sz="half" idx="2"/>
          </p:nvPr>
        </p:nvSpPr>
        <p:spPr/>
        <p:txBody>
          <a:bodyPr/>
          <a:lstStyle/>
          <a:p>
            <a:r>
              <a:rPr lang="en-US"/>
              <a:t>Tuesday, December 3, 2019</a:t>
            </a:r>
            <a:endParaRPr lang="en-US" dirty="0"/>
          </a:p>
        </p:txBody>
      </p:sp>
    </p:spTree>
    <p:extLst>
      <p:ext uri="{BB962C8B-B14F-4D97-AF65-F5344CB8AC3E}">
        <p14:creationId xmlns:p14="http://schemas.microsoft.com/office/powerpoint/2010/main" val="6966751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D6E79F-3F8B-4983-9DD9-3431D1CB7066}"/>
              </a:ext>
            </a:extLst>
          </p:cNvPr>
          <p:cNvSpPr>
            <a:spLocks noGrp="1"/>
          </p:cNvSpPr>
          <p:nvPr>
            <p:ph type="title"/>
          </p:nvPr>
        </p:nvSpPr>
        <p:spPr/>
        <p:txBody>
          <a:bodyPr>
            <a:normAutofit fontScale="90000"/>
          </a:bodyPr>
          <a:lstStyle/>
          <a:p>
            <a:r>
              <a:rPr lang="en-US" dirty="0"/>
              <a:t>Further Information and Questions</a:t>
            </a:r>
          </a:p>
        </p:txBody>
      </p:sp>
      <p:sp>
        <p:nvSpPr>
          <p:cNvPr id="10" name="Content Placeholder 9">
            <a:extLst>
              <a:ext uri="{FF2B5EF4-FFF2-40B4-BE49-F238E27FC236}">
                <a16:creationId xmlns:a16="http://schemas.microsoft.com/office/drawing/2014/main" id="{88E41C72-03C9-42D5-9D6F-08DE1E930518}"/>
              </a:ext>
            </a:extLst>
          </p:cNvPr>
          <p:cNvSpPr>
            <a:spLocks noGrp="1"/>
          </p:cNvSpPr>
          <p:nvPr>
            <p:ph idx="1"/>
          </p:nvPr>
        </p:nvSpPr>
        <p:spPr/>
        <p:txBody>
          <a:bodyPr anchor="ctr"/>
          <a:lstStyle/>
          <a:p>
            <a:pPr marL="1033272" indent="0">
              <a:buNone/>
            </a:pPr>
            <a:r>
              <a:rPr lang="en-US" dirty="0">
                <a:hlinkClick r:id="rId2"/>
              </a:rPr>
              <a:t>www.transportation.gov/SafetyDataInitiative</a:t>
            </a:r>
            <a:endParaRPr lang="en-US" dirty="0"/>
          </a:p>
          <a:p>
            <a:pPr marL="1033272" indent="0">
              <a:buNone/>
            </a:pPr>
            <a:endParaRPr lang="en-US" dirty="0"/>
          </a:p>
          <a:p>
            <a:pPr marL="1033272" indent="0">
              <a:buNone/>
            </a:pPr>
            <a:r>
              <a:rPr lang="en-US" dirty="0">
                <a:hlinkClick r:id="rId3"/>
              </a:rPr>
              <a:t>USDOTSafetyDataInitiative@dot.gov</a:t>
            </a:r>
            <a:endParaRPr lang="en-US" dirty="0"/>
          </a:p>
          <a:p>
            <a:pPr marL="1033272" indent="0">
              <a:buNone/>
            </a:pPr>
            <a:endParaRPr lang="en-US" dirty="0"/>
          </a:p>
        </p:txBody>
      </p:sp>
      <p:sp>
        <p:nvSpPr>
          <p:cNvPr id="4" name="Slide Number Placeholder 3">
            <a:extLst>
              <a:ext uri="{FF2B5EF4-FFF2-40B4-BE49-F238E27FC236}">
                <a16:creationId xmlns:a16="http://schemas.microsoft.com/office/drawing/2014/main" id="{20850F34-E413-4396-B1EA-320952B3A928}"/>
              </a:ext>
            </a:extLst>
          </p:cNvPr>
          <p:cNvSpPr>
            <a:spLocks noGrp="1"/>
          </p:cNvSpPr>
          <p:nvPr>
            <p:ph type="sldNum" sz="quarter" idx="4"/>
          </p:nvPr>
        </p:nvSpPr>
        <p:spPr/>
        <p:txBody>
          <a:bodyPr/>
          <a:lstStyle/>
          <a:p>
            <a:fld id="{E6D42998-1A98-44E0-9E08-3AEFC852A404}" type="slidenum">
              <a:rPr lang="en-US" smtClean="0"/>
              <a:pPr/>
              <a:t>28</a:t>
            </a:fld>
            <a:endParaRPr lang="en-US" dirty="0"/>
          </a:p>
        </p:txBody>
      </p:sp>
      <p:sp>
        <p:nvSpPr>
          <p:cNvPr id="5" name="Date Placeholder 4">
            <a:extLst>
              <a:ext uri="{FF2B5EF4-FFF2-40B4-BE49-F238E27FC236}">
                <a16:creationId xmlns:a16="http://schemas.microsoft.com/office/drawing/2014/main" id="{F2145A45-B025-4FFE-8E43-57DE941DB425}"/>
              </a:ext>
            </a:extLst>
          </p:cNvPr>
          <p:cNvSpPr>
            <a:spLocks noGrp="1"/>
          </p:cNvSpPr>
          <p:nvPr>
            <p:ph type="dt" sz="half" idx="2"/>
          </p:nvPr>
        </p:nvSpPr>
        <p:spPr/>
        <p:txBody>
          <a:bodyPr/>
          <a:lstStyle/>
          <a:p>
            <a:r>
              <a:rPr lang="en-US"/>
              <a:t>Tuesday, December 3, 2019</a:t>
            </a:r>
            <a:endParaRPr lang="en-US" dirty="0"/>
          </a:p>
        </p:txBody>
      </p:sp>
      <p:grpSp>
        <p:nvGrpSpPr>
          <p:cNvPr id="32" name="Group 31">
            <a:extLst>
              <a:ext uri="{FF2B5EF4-FFF2-40B4-BE49-F238E27FC236}">
                <a16:creationId xmlns:a16="http://schemas.microsoft.com/office/drawing/2014/main" id="{9AD4CBCF-F8CA-4CE5-B74C-30CDC50E5AEB}"/>
              </a:ext>
            </a:extLst>
          </p:cNvPr>
          <p:cNvGrpSpPr/>
          <p:nvPr/>
        </p:nvGrpSpPr>
        <p:grpSpPr>
          <a:xfrm>
            <a:off x="457198" y="2666999"/>
            <a:ext cx="914402" cy="914402"/>
            <a:chOff x="457198" y="2666999"/>
            <a:chExt cx="914402" cy="914402"/>
          </a:xfrm>
        </p:grpSpPr>
        <p:sp>
          <p:nvSpPr>
            <p:cNvPr id="30" name="Oval 29">
              <a:extLst>
                <a:ext uri="{FF2B5EF4-FFF2-40B4-BE49-F238E27FC236}">
                  <a16:creationId xmlns:a16="http://schemas.microsoft.com/office/drawing/2014/main" id="{A5075E71-38AD-46E0-9AB7-B2C7B117E7C3}"/>
                </a:ext>
              </a:extLst>
            </p:cNvPr>
            <p:cNvSpPr>
              <a:spLocks noChangeAspect="1"/>
            </p:cNvSpPr>
            <p:nvPr/>
          </p:nvSpPr>
          <p:spPr>
            <a:xfrm>
              <a:off x="457198" y="2666999"/>
              <a:ext cx="914402" cy="9144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descr="World">
              <a:extLst>
                <a:ext uri="{FF2B5EF4-FFF2-40B4-BE49-F238E27FC236}">
                  <a16:creationId xmlns:a16="http://schemas.microsoft.com/office/drawing/2014/main" id="{11FC6E42-0B35-4661-8F3B-9650AD7B15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09600" y="2819400"/>
              <a:ext cx="609600" cy="609600"/>
            </a:xfrm>
            <a:prstGeom prst="rect">
              <a:avLst/>
            </a:prstGeom>
          </p:spPr>
        </p:pic>
      </p:grpSp>
      <p:grpSp>
        <p:nvGrpSpPr>
          <p:cNvPr id="33" name="Group 32">
            <a:extLst>
              <a:ext uri="{FF2B5EF4-FFF2-40B4-BE49-F238E27FC236}">
                <a16:creationId xmlns:a16="http://schemas.microsoft.com/office/drawing/2014/main" id="{81B018C3-0980-4C89-99A0-F3401CC3E88D}"/>
              </a:ext>
            </a:extLst>
          </p:cNvPr>
          <p:cNvGrpSpPr/>
          <p:nvPr/>
        </p:nvGrpSpPr>
        <p:grpSpPr>
          <a:xfrm>
            <a:off x="457198" y="3962399"/>
            <a:ext cx="914402" cy="914402"/>
            <a:chOff x="457198" y="3962399"/>
            <a:chExt cx="914402" cy="914402"/>
          </a:xfrm>
        </p:grpSpPr>
        <p:sp>
          <p:nvSpPr>
            <p:cNvPr id="31" name="Oval 30">
              <a:extLst>
                <a:ext uri="{FF2B5EF4-FFF2-40B4-BE49-F238E27FC236}">
                  <a16:creationId xmlns:a16="http://schemas.microsoft.com/office/drawing/2014/main" id="{FE2AD4FE-B2B0-4497-9672-D9F6272609E4}"/>
                </a:ext>
              </a:extLst>
            </p:cNvPr>
            <p:cNvSpPr>
              <a:spLocks noChangeAspect="1"/>
            </p:cNvSpPr>
            <p:nvPr/>
          </p:nvSpPr>
          <p:spPr>
            <a:xfrm>
              <a:off x="457198" y="3962399"/>
              <a:ext cx="914402" cy="9144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Email">
              <a:extLst>
                <a:ext uri="{FF2B5EF4-FFF2-40B4-BE49-F238E27FC236}">
                  <a16:creationId xmlns:a16="http://schemas.microsoft.com/office/drawing/2014/main" id="{A604253D-856A-4A46-BC83-59A89B488C6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09600" y="4114800"/>
              <a:ext cx="609600" cy="609600"/>
            </a:xfrm>
            <a:prstGeom prst="rect">
              <a:avLst/>
            </a:prstGeom>
          </p:spPr>
        </p:pic>
      </p:grpSp>
    </p:spTree>
    <p:extLst>
      <p:ext uri="{BB962C8B-B14F-4D97-AF65-F5344CB8AC3E}">
        <p14:creationId xmlns:p14="http://schemas.microsoft.com/office/powerpoint/2010/main" val="879574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Appendix</a:t>
            </a:r>
          </a:p>
        </p:txBody>
      </p:sp>
      <p:sp>
        <p:nvSpPr>
          <p:cNvPr id="3" name="Content Placeholder 2"/>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r>
              <a:rPr lang="en-US" sz="3600" dirty="0"/>
              <a:t>Additional background and supplementary materials</a:t>
            </a:r>
          </a:p>
        </p:txBody>
      </p:sp>
      <p:sp>
        <p:nvSpPr>
          <p:cNvPr id="4" name="Slide Number Placeholder 3"/>
          <p:cNvSpPr>
            <a:spLocks noGrp="1"/>
          </p:cNvSpPr>
          <p:nvPr>
            <p:ph type="sldNum" sz="quarter" idx="4"/>
          </p:nvPr>
        </p:nvSpPr>
        <p:spPr/>
        <p:txBody>
          <a:bodyPr/>
          <a:lstStyle/>
          <a:p>
            <a:fld id="{E6D42998-1A98-44E0-9E08-3AEFC852A404}" type="slidenum">
              <a:rPr lang="en-US" smtClean="0"/>
              <a:t>29</a:t>
            </a:fld>
            <a:endParaRPr lang="en-US"/>
          </a:p>
        </p:txBody>
      </p:sp>
      <p:sp>
        <p:nvSpPr>
          <p:cNvPr id="5" name="Date Placeholder 4"/>
          <p:cNvSpPr>
            <a:spLocks noGrp="1"/>
          </p:cNvSpPr>
          <p:nvPr>
            <p:ph type="dt" sz="half" idx="2"/>
          </p:nvPr>
        </p:nvSpPr>
        <p:spPr/>
        <p:txBody>
          <a:bodyPr/>
          <a:lstStyle/>
          <a:p>
            <a:r>
              <a:rPr lang="en-US"/>
              <a:t>Tuesday, December 3, 2019</a:t>
            </a:r>
            <a:endParaRPr lang="en-US" dirty="0"/>
          </a:p>
        </p:txBody>
      </p:sp>
    </p:spTree>
    <p:extLst>
      <p:ext uri="{BB962C8B-B14F-4D97-AF65-F5344CB8AC3E}">
        <p14:creationId xmlns:p14="http://schemas.microsoft.com/office/powerpoint/2010/main" val="3722753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CE35C-FEA5-4068-AEC1-5DC419C4ED19}"/>
              </a:ext>
            </a:extLst>
          </p:cNvPr>
          <p:cNvSpPr>
            <a:spLocks noGrp="1"/>
          </p:cNvSpPr>
          <p:nvPr>
            <p:ph type="title"/>
          </p:nvPr>
        </p:nvSpPr>
        <p:spPr/>
        <p:txBody>
          <a:bodyPr/>
          <a:lstStyle/>
          <a:p>
            <a:r>
              <a:rPr lang="en-US" dirty="0"/>
              <a:t>Webinar </a:t>
            </a:r>
          </a:p>
        </p:txBody>
      </p:sp>
      <p:sp>
        <p:nvSpPr>
          <p:cNvPr id="3" name="Content Placeholder 2">
            <a:extLst>
              <a:ext uri="{FF2B5EF4-FFF2-40B4-BE49-F238E27FC236}">
                <a16:creationId xmlns:a16="http://schemas.microsoft.com/office/drawing/2014/main" id="{16554A75-E914-4D94-AEE0-12CABCF4346E}"/>
              </a:ext>
            </a:extLst>
          </p:cNvPr>
          <p:cNvSpPr>
            <a:spLocks noGrp="1"/>
          </p:cNvSpPr>
          <p:nvPr>
            <p:ph sz="half" idx="1"/>
          </p:nvPr>
        </p:nvSpPr>
        <p:spPr/>
        <p:txBody>
          <a:bodyPr>
            <a:normAutofit/>
          </a:bodyPr>
          <a:lstStyle/>
          <a:p>
            <a:pPr marL="0" indent="0">
              <a:buNone/>
            </a:pPr>
            <a:r>
              <a:rPr lang="en-US" sz="2000" b="1" dirty="0"/>
              <a:t>Jason Broehm</a:t>
            </a:r>
            <a:br>
              <a:rPr lang="en-US" sz="2000" dirty="0"/>
            </a:br>
            <a:r>
              <a:rPr lang="en-US" sz="2000" dirty="0"/>
              <a:t>Transportation Policy Analyst</a:t>
            </a:r>
            <a:br>
              <a:rPr lang="en-US" sz="2000" dirty="0"/>
            </a:br>
            <a:r>
              <a:rPr lang="en-US" sz="2000" dirty="0"/>
              <a:t>Office of the Secretary of Transportation</a:t>
            </a:r>
            <a:br>
              <a:rPr lang="en-US" sz="2000" dirty="0"/>
            </a:br>
            <a:endParaRPr lang="en-US" sz="2000" dirty="0"/>
          </a:p>
          <a:p>
            <a:pPr marL="0" indent="0">
              <a:buNone/>
            </a:pPr>
            <a:r>
              <a:rPr lang="en-US" sz="2000" b="1" dirty="0"/>
              <a:t>Paul Teicher</a:t>
            </a:r>
            <a:br>
              <a:rPr lang="en-US" sz="2000" dirty="0"/>
            </a:br>
            <a:r>
              <a:rPr lang="en-US" sz="2000" dirty="0"/>
              <a:t>Senior Policy Analyst</a:t>
            </a:r>
            <a:br>
              <a:rPr lang="en-US" sz="2000" dirty="0"/>
            </a:br>
            <a:r>
              <a:rPr lang="en-US" sz="2000" dirty="0"/>
              <a:t>Office of the Secretary of Transportation</a:t>
            </a:r>
          </a:p>
          <a:p>
            <a:pPr marL="0" indent="0">
              <a:buNone/>
            </a:pPr>
            <a:endParaRPr lang="en-US" sz="2000" dirty="0"/>
          </a:p>
          <a:p>
            <a:pPr marL="0" indent="0">
              <a:buNone/>
            </a:pPr>
            <a:endParaRPr lang="en-US" sz="2000" dirty="0"/>
          </a:p>
        </p:txBody>
      </p:sp>
      <p:sp>
        <p:nvSpPr>
          <p:cNvPr id="4" name="Content Placeholder 3">
            <a:extLst>
              <a:ext uri="{FF2B5EF4-FFF2-40B4-BE49-F238E27FC236}">
                <a16:creationId xmlns:a16="http://schemas.microsoft.com/office/drawing/2014/main" id="{59341D7E-4DBA-4A87-8F75-6C5920E0878C}"/>
              </a:ext>
            </a:extLst>
          </p:cNvPr>
          <p:cNvSpPr>
            <a:spLocks noGrp="1"/>
          </p:cNvSpPr>
          <p:nvPr>
            <p:ph sz="half" idx="2"/>
          </p:nvPr>
        </p:nvSpPr>
        <p:spPr/>
        <p:txBody>
          <a:bodyPr>
            <a:normAutofit/>
          </a:bodyPr>
          <a:lstStyle/>
          <a:p>
            <a:pPr marL="0" indent="0">
              <a:buNone/>
            </a:pPr>
            <a:r>
              <a:rPr lang="en-US" sz="2000" b="1" dirty="0"/>
              <a:t>Allison Caloggero, Moderator</a:t>
            </a:r>
          </a:p>
          <a:p>
            <a:pPr marL="0" indent="0">
              <a:lnSpc>
                <a:spcPct val="100000"/>
              </a:lnSpc>
              <a:spcBef>
                <a:spcPts val="0"/>
              </a:spcBef>
              <a:spcAft>
                <a:spcPts val="0"/>
              </a:spcAft>
              <a:buNone/>
            </a:pPr>
            <a:r>
              <a:rPr lang="en-US" sz="2000" dirty="0"/>
              <a:t>Staff Assistant, the Volpe National Transportation Systems Center</a:t>
            </a:r>
          </a:p>
          <a:p>
            <a:pPr marL="0" indent="0">
              <a:lnSpc>
                <a:spcPct val="100000"/>
              </a:lnSpc>
              <a:spcBef>
                <a:spcPts val="0"/>
              </a:spcBef>
              <a:spcAft>
                <a:spcPts val="0"/>
              </a:spcAft>
              <a:buNone/>
            </a:pPr>
            <a:endParaRPr lang="en-US" sz="2000" b="1" dirty="0"/>
          </a:p>
        </p:txBody>
      </p:sp>
      <p:sp>
        <p:nvSpPr>
          <p:cNvPr id="5" name="Slide Number Placeholder 4">
            <a:extLst>
              <a:ext uri="{FF2B5EF4-FFF2-40B4-BE49-F238E27FC236}">
                <a16:creationId xmlns:a16="http://schemas.microsoft.com/office/drawing/2014/main" id="{57F9EDF6-2E52-4748-A1CE-28183AC312D3}"/>
              </a:ext>
            </a:extLst>
          </p:cNvPr>
          <p:cNvSpPr>
            <a:spLocks noGrp="1"/>
          </p:cNvSpPr>
          <p:nvPr>
            <p:ph type="sldNum" sz="quarter" idx="4"/>
          </p:nvPr>
        </p:nvSpPr>
        <p:spPr/>
        <p:txBody>
          <a:bodyPr/>
          <a:lstStyle/>
          <a:p>
            <a:fld id="{E6D42998-1A98-44E0-9E08-3AEFC852A404}" type="slidenum">
              <a:rPr lang="en-US" smtClean="0"/>
              <a:pPr/>
              <a:t>3</a:t>
            </a:fld>
            <a:endParaRPr lang="en-US"/>
          </a:p>
        </p:txBody>
      </p:sp>
      <p:sp>
        <p:nvSpPr>
          <p:cNvPr id="6" name="Date Placeholder 5">
            <a:extLst>
              <a:ext uri="{FF2B5EF4-FFF2-40B4-BE49-F238E27FC236}">
                <a16:creationId xmlns:a16="http://schemas.microsoft.com/office/drawing/2014/main" id="{58983289-BCB6-4A5E-ABAA-F0D066C13396}"/>
              </a:ext>
            </a:extLst>
          </p:cNvPr>
          <p:cNvSpPr>
            <a:spLocks noGrp="1"/>
          </p:cNvSpPr>
          <p:nvPr>
            <p:ph type="dt" sz="half" idx="10"/>
          </p:nvPr>
        </p:nvSpPr>
        <p:spPr/>
        <p:txBody>
          <a:bodyPr/>
          <a:lstStyle/>
          <a:p>
            <a:r>
              <a:rPr lang="en-US"/>
              <a:t>Tuesday, December 3, 2019</a:t>
            </a:r>
            <a:endParaRPr lang="en-US" dirty="0"/>
          </a:p>
        </p:txBody>
      </p:sp>
    </p:spTree>
    <p:extLst>
      <p:ext uri="{BB962C8B-B14F-4D97-AF65-F5344CB8AC3E}">
        <p14:creationId xmlns:p14="http://schemas.microsoft.com/office/powerpoint/2010/main" val="1098991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1C72B-6E8D-4A31-9BDD-C7091E1A92F3}"/>
              </a:ext>
            </a:extLst>
          </p:cNvPr>
          <p:cNvSpPr>
            <a:spLocks noGrp="1"/>
          </p:cNvSpPr>
          <p:nvPr>
            <p:ph type="title"/>
          </p:nvPr>
        </p:nvSpPr>
        <p:spPr/>
        <p:txBody>
          <a:bodyPr/>
          <a:lstStyle/>
          <a:p>
            <a:r>
              <a:rPr lang="en-US" dirty="0"/>
              <a:t>SDI Lessons Learned to Date</a:t>
            </a:r>
          </a:p>
        </p:txBody>
      </p:sp>
      <p:sp>
        <p:nvSpPr>
          <p:cNvPr id="7" name="Content Placeholder 6">
            <a:extLst>
              <a:ext uri="{FF2B5EF4-FFF2-40B4-BE49-F238E27FC236}">
                <a16:creationId xmlns:a16="http://schemas.microsoft.com/office/drawing/2014/main" id="{F5F82DF0-2899-43A8-B075-2CEF53671C5F}"/>
              </a:ext>
            </a:extLst>
          </p:cNvPr>
          <p:cNvSpPr>
            <a:spLocks noGrp="1"/>
          </p:cNvSpPr>
          <p:nvPr>
            <p:ph idx="1"/>
          </p:nvPr>
        </p:nvSpPr>
        <p:spPr/>
        <p:txBody>
          <a:bodyPr>
            <a:normAutofit fontScale="77500" lnSpcReduction="20000"/>
          </a:bodyPr>
          <a:lstStyle/>
          <a:p>
            <a:r>
              <a:rPr lang="en-US" dirty="0"/>
              <a:t>State and local government capabilities, needs, and challenges are different. </a:t>
            </a:r>
            <a:r>
              <a:rPr lang="en-US" b="1" dirty="0">
                <a:solidFill>
                  <a:schemeClr val="accent5"/>
                </a:solidFill>
              </a:rPr>
              <a:t>Different approaches </a:t>
            </a:r>
            <a:r>
              <a:rPr lang="en-US" dirty="0"/>
              <a:t>are necessary to further the use of safety data for policy and decision making. </a:t>
            </a:r>
          </a:p>
          <a:p>
            <a:r>
              <a:rPr lang="en-US" dirty="0"/>
              <a:t>Some state and local governments could benefit from more </a:t>
            </a:r>
            <a:br>
              <a:rPr lang="en-US" dirty="0"/>
            </a:br>
            <a:r>
              <a:rPr lang="en-US" b="1" dirty="0">
                <a:solidFill>
                  <a:schemeClr val="accent5"/>
                </a:solidFill>
              </a:rPr>
              <a:t>basic, fundamental analytic tools</a:t>
            </a:r>
            <a:r>
              <a:rPr lang="en-US" dirty="0"/>
              <a:t> that are easy to use instead of sophisticated but complex products. There is also value in activities such as quality integrated datasets and compelling visualizations. </a:t>
            </a:r>
          </a:p>
          <a:p>
            <a:r>
              <a:rPr lang="en-US" dirty="0"/>
              <a:t>State and local governments may have the data, but not the </a:t>
            </a:r>
            <a:br>
              <a:rPr lang="en-US" dirty="0"/>
            </a:br>
            <a:r>
              <a:rPr lang="en-US" b="1" dirty="0">
                <a:solidFill>
                  <a:schemeClr val="accent5"/>
                </a:solidFill>
              </a:rPr>
              <a:t>analytic capacity</a:t>
            </a:r>
            <a:r>
              <a:rPr lang="en-US" dirty="0"/>
              <a:t>. Some may have data but they are unintegrated, or the data quality is not robust.</a:t>
            </a:r>
          </a:p>
          <a:p>
            <a:r>
              <a:rPr lang="en-US" dirty="0"/>
              <a:t>Higher capacity state and local governments can </a:t>
            </a:r>
            <a:r>
              <a:rPr lang="en-US" b="1" dirty="0">
                <a:solidFill>
                  <a:schemeClr val="accent5"/>
                </a:solidFill>
              </a:rPr>
              <a:t>drive innovation </a:t>
            </a:r>
            <a:r>
              <a:rPr lang="en-US" dirty="0"/>
              <a:t>and execute promising practices that could be replicated elsewhere.</a:t>
            </a:r>
          </a:p>
          <a:p>
            <a:endParaRPr lang="en-US" dirty="0"/>
          </a:p>
        </p:txBody>
      </p:sp>
      <p:sp>
        <p:nvSpPr>
          <p:cNvPr id="5" name="Slide Number Placeholder 4">
            <a:extLst>
              <a:ext uri="{FF2B5EF4-FFF2-40B4-BE49-F238E27FC236}">
                <a16:creationId xmlns:a16="http://schemas.microsoft.com/office/drawing/2014/main" id="{0856207B-67D5-4CFC-A410-72140767854F}"/>
              </a:ext>
            </a:extLst>
          </p:cNvPr>
          <p:cNvSpPr>
            <a:spLocks noGrp="1"/>
          </p:cNvSpPr>
          <p:nvPr>
            <p:ph type="sldNum" sz="quarter" idx="4"/>
          </p:nvPr>
        </p:nvSpPr>
        <p:spPr/>
        <p:txBody>
          <a:bodyPr/>
          <a:lstStyle/>
          <a:p>
            <a:fld id="{E6D42998-1A98-44E0-9E08-3AEFC852A404}" type="slidenum">
              <a:rPr lang="en-US" smtClean="0"/>
              <a:t>30</a:t>
            </a:fld>
            <a:endParaRPr lang="en-US"/>
          </a:p>
        </p:txBody>
      </p:sp>
      <p:sp>
        <p:nvSpPr>
          <p:cNvPr id="6" name="Date Placeholder 5">
            <a:extLst>
              <a:ext uri="{FF2B5EF4-FFF2-40B4-BE49-F238E27FC236}">
                <a16:creationId xmlns:a16="http://schemas.microsoft.com/office/drawing/2014/main" id="{BAD695E3-1075-4733-A678-C6D123C7D77D}"/>
              </a:ext>
            </a:extLst>
          </p:cNvPr>
          <p:cNvSpPr>
            <a:spLocks noGrp="1"/>
          </p:cNvSpPr>
          <p:nvPr>
            <p:ph type="dt" sz="half" idx="2"/>
          </p:nvPr>
        </p:nvSpPr>
        <p:spPr/>
        <p:txBody>
          <a:bodyPr/>
          <a:lstStyle/>
          <a:p>
            <a:r>
              <a:rPr lang="en-US"/>
              <a:t>Tuesday, December 3, 2019</a:t>
            </a:r>
            <a:endParaRPr lang="en-US" dirty="0"/>
          </a:p>
        </p:txBody>
      </p:sp>
    </p:spTree>
    <p:extLst>
      <p:ext uri="{BB962C8B-B14F-4D97-AF65-F5344CB8AC3E}">
        <p14:creationId xmlns:p14="http://schemas.microsoft.com/office/powerpoint/2010/main" val="12856667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08549-3567-43AE-B325-D5840D5255BD}"/>
              </a:ext>
            </a:extLst>
          </p:cNvPr>
          <p:cNvSpPr>
            <a:spLocks noGrp="1"/>
          </p:cNvSpPr>
          <p:nvPr>
            <p:ph type="title"/>
          </p:nvPr>
        </p:nvSpPr>
        <p:spPr/>
        <p:txBody>
          <a:bodyPr>
            <a:normAutofit fontScale="90000"/>
          </a:bodyPr>
          <a:lstStyle/>
          <a:p>
            <a:r>
              <a:rPr lang="en-US" dirty="0"/>
              <a:t>How We Are Thinking About Success</a:t>
            </a:r>
          </a:p>
        </p:txBody>
      </p:sp>
      <p:sp>
        <p:nvSpPr>
          <p:cNvPr id="3" name="Content Placeholder 2">
            <a:extLst>
              <a:ext uri="{FF2B5EF4-FFF2-40B4-BE49-F238E27FC236}">
                <a16:creationId xmlns:a16="http://schemas.microsoft.com/office/drawing/2014/main" id="{39A5464E-A72C-40DC-8D22-2CC6D033391D}"/>
              </a:ext>
            </a:extLst>
          </p:cNvPr>
          <p:cNvSpPr>
            <a:spLocks noGrp="1"/>
          </p:cNvSpPr>
          <p:nvPr>
            <p:ph idx="1"/>
          </p:nvPr>
        </p:nvSpPr>
        <p:spPr/>
        <p:txBody>
          <a:bodyPr/>
          <a:lstStyle/>
          <a:p>
            <a:r>
              <a:rPr lang="en-US" dirty="0"/>
              <a:t>Provide </a:t>
            </a:r>
            <a:r>
              <a:rPr lang="en-US" b="1" dirty="0">
                <a:solidFill>
                  <a:schemeClr val="accent5"/>
                </a:solidFill>
              </a:rPr>
              <a:t>benefits</a:t>
            </a:r>
            <a:r>
              <a:rPr lang="en-US" dirty="0"/>
              <a:t> to the jurisdiction where it is being applied</a:t>
            </a:r>
          </a:p>
          <a:p>
            <a:r>
              <a:rPr lang="en-US" dirty="0"/>
              <a:t>Provide blueprints to </a:t>
            </a:r>
            <a:r>
              <a:rPr lang="en-US" b="1" dirty="0">
                <a:solidFill>
                  <a:schemeClr val="accent5"/>
                </a:solidFill>
              </a:rPr>
              <a:t>scale and replicate </a:t>
            </a:r>
            <a:r>
              <a:rPr lang="en-US" dirty="0"/>
              <a:t>the tools elsewhere</a:t>
            </a:r>
          </a:p>
          <a:p>
            <a:r>
              <a:rPr lang="en-US" dirty="0"/>
              <a:t>Documenting </a:t>
            </a:r>
            <a:r>
              <a:rPr lang="en-US" b="1" dirty="0">
                <a:solidFill>
                  <a:schemeClr val="accent5"/>
                </a:solidFill>
              </a:rPr>
              <a:t>best practices </a:t>
            </a:r>
            <a:r>
              <a:rPr lang="en-US" dirty="0"/>
              <a:t>and lessons learned in implementation</a:t>
            </a:r>
          </a:p>
          <a:p>
            <a:r>
              <a:rPr lang="en-US" dirty="0"/>
              <a:t>Enhance </a:t>
            </a:r>
            <a:r>
              <a:rPr lang="en-US" b="1" dirty="0">
                <a:solidFill>
                  <a:schemeClr val="accent5"/>
                </a:solidFill>
              </a:rPr>
              <a:t>shared learning</a:t>
            </a:r>
            <a:r>
              <a:rPr lang="en-US" dirty="0"/>
              <a:t> through peer exchanges</a:t>
            </a:r>
          </a:p>
        </p:txBody>
      </p:sp>
      <p:sp>
        <p:nvSpPr>
          <p:cNvPr id="4" name="Slide Number Placeholder 3">
            <a:extLst>
              <a:ext uri="{FF2B5EF4-FFF2-40B4-BE49-F238E27FC236}">
                <a16:creationId xmlns:a16="http://schemas.microsoft.com/office/drawing/2014/main" id="{C70F11DB-D78B-4B8E-9224-7A4C2F68CDC1}"/>
              </a:ext>
            </a:extLst>
          </p:cNvPr>
          <p:cNvSpPr>
            <a:spLocks noGrp="1"/>
          </p:cNvSpPr>
          <p:nvPr>
            <p:ph type="sldNum" sz="quarter" idx="4"/>
          </p:nvPr>
        </p:nvSpPr>
        <p:spPr/>
        <p:txBody>
          <a:bodyPr/>
          <a:lstStyle/>
          <a:p>
            <a:fld id="{E6D42998-1A98-44E0-9E08-3AEFC852A404}" type="slidenum">
              <a:rPr lang="en-US" smtClean="0"/>
              <a:t>31</a:t>
            </a:fld>
            <a:endParaRPr lang="en-US"/>
          </a:p>
        </p:txBody>
      </p:sp>
      <p:sp>
        <p:nvSpPr>
          <p:cNvPr id="5" name="Date Placeholder 4">
            <a:extLst>
              <a:ext uri="{FF2B5EF4-FFF2-40B4-BE49-F238E27FC236}">
                <a16:creationId xmlns:a16="http://schemas.microsoft.com/office/drawing/2014/main" id="{B0C510B7-4D3E-4064-BED9-07385FD62A9E}"/>
              </a:ext>
            </a:extLst>
          </p:cNvPr>
          <p:cNvSpPr>
            <a:spLocks noGrp="1"/>
          </p:cNvSpPr>
          <p:nvPr>
            <p:ph type="dt" sz="half" idx="2"/>
          </p:nvPr>
        </p:nvSpPr>
        <p:spPr/>
        <p:txBody>
          <a:bodyPr/>
          <a:lstStyle/>
          <a:p>
            <a:r>
              <a:rPr lang="en-US"/>
              <a:t>Tuesday, December 3, 2019</a:t>
            </a:r>
            <a:endParaRPr lang="en-US" dirty="0"/>
          </a:p>
        </p:txBody>
      </p:sp>
    </p:spTree>
    <p:extLst>
      <p:ext uri="{BB962C8B-B14F-4D97-AF65-F5344CB8AC3E}">
        <p14:creationId xmlns:p14="http://schemas.microsoft.com/office/powerpoint/2010/main" val="2771386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C77E5-6D8A-486F-9932-29A763F84965}"/>
              </a:ext>
            </a:extLst>
          </p:cNvPr>
          <p:cNvSpPr>
            <a:spLocks noGrp="1"/>
          </p:cNvSpPr>
          <p:nvPr>
            <p:ph type="title"/>
          </p:nvPr>
        </p:nvSpPr>
        <p:spPr/>
        <p:txBody>
          <a:bodyPr>
            <a:normAutofit/>
          </a:bodyPr>
          <a:lstStyle/>
          <a:p>
            <a:r>
              <a:rPr lang="en-US" dirty="0"/>
              <a:t>Overview of the </a:t>
            </a:r>
            <a:br>
              <a:rPr lang="en-US" dirty="0"/>
            </a:br>
            <a:r>
              <a:rPr lang="en-US" dirty="0"/>
              <a:t>Safety Data Initiative</a:t>
            </a:r>
          </a:p>
        </p:txBody>
      </p:sp>
      <p:sp>
        <p:nvSpPr>
          <p:cNvPr id="4" name="Slide Number Placeholder 3">
            <a:extLst>
              <a:ext uri="{FF2B5EF4-FFF2-40B4-BE49-F238E27FC236}">
                <a16:creationId xmlns:a16="http://schemas.microsoft.com/office/drawing/2014/main" id="{CA234B18-DDA0-4A08-B6AF-F07FC623D1AB}"/>
              </a:ext>
            </a:extLst>
          </p:cNvPr>
          <p:cNvSpPr>
            <a:spLocks noGrp="1"/>
          </p:cNvSpPr>
          <p:nvPr>
            <p:ph type="sldNum" sz="quarter" idx="4"/>
          </p:nvPr>
        </p:nvSpPr>
        <p:spPr/>
        <p:txBody>
          <a:bodyPr/>
          <a:lstStyle/>
          <a:p>
            <a:fld id="{E6D42998-1A98-44E0-9E08-3AEFC852A404}" type="slidenum">
              <a:rPr lang="en-US" smtClean="0"/>
              <a:t>4</a:t>
            </a:fld>
            <a:endParaRPr lang="en-US"/>
          </a:p>
        </p:txBody>
      </p:sp>
      <p:sp>
        <p:nvSpPr>
          <p:cNvPr id="5" name="Date Placeholder 4">
            <a:extLst>
              <a:ext uri="{FF2B5EF4-FFF2-40B4-BE49-F238E27FC236}">
                <a16:creationId xmlns:a16="http://schemas.microsoft.com/office/drawing/2014/main" id="{A8F8C4EF-FCE4-4857-A614-A3821ADE9B3D}"/>
              </a:ext>
            </a:extLst>
          </p:cNvPr>
          <p:cNvSpPr>
            <a:spLocks noGrp="1"/>
          </p:cNvSpPr>
          <p:nvPr>
            <p:ph type="dt" sz="half" idx="2"/>
          </p:nvPr>
        </p:nvSpPr>
        <p:spPr/>
        <p:txBody>
          <a:bodyPr/>
          <a:lstStyle/>
          <a:p>
            <a:r>
              <a:rPr lang="en-US"/>
              <a:t>Tuesday, December 3, 2019</a:t>
            </a:r>
            <a:endParaRPr lang="en-US" dirty="0"/>
          </a:p>
        </p:txBody>
      </p:sp>
    </p:spTree>
    <p:extLst>
      <p:ext uri="{BB962C8B-B14F-4D97-AF65-F5344CB8AC3E}">
        <p14:creationId xmlns:p14="http://schemas.microsoft.com/office/powerpoint/2010/main" val="4183783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34EE-B622-4B53-A683-CC59DAE43EB2}"/>
              </a:ext>
            </a:extLst>
          </p:cNvPr>
          <p:cNvSpPr>
            <a:spLocks noGrp="1"/>
          </p:cNvSpPr>
          <p:nvPr>
            <p:ph type="title"/>
          </p:nvPr>
        </p:nvSpPr>
        <p:spPr/>
        <p:txBody>
          <a:bodyPr>
            <a:normAutofit/>
          </a:bodyPr>
          <a:lstStyle/>
          <a:p>
            <a:r>
              <a:rPr lang="en-US" dirty="0"/>
              <a:t>Systemic Safety Approach</a:t>
            </a:r>
          </a:p>
        </p:txBody>
      </p:sp>
      <p:sp>
        <p:nvSpPr>
          <p:cNvPr id="6" name="Content Placeholder 5">
            <a:extLst>
              <a:ext uri="{FF2B5EF4-FFF2-40B4-BE49-F238E27FC236}">
                <a16:creationId xmlns:a16="http://schemas.microsoft.com/office/drawing/2014/main" id="{31909C41-395A-4F18-A36B-D7F17E870EA5}"/>
              </a:ext>
            </a:extLst>
          </p:cNvPr>
          <p:cNvSpPr>
            <a:spLocks noGrp="1"/>
          </p:cNvSpPr>
          <p:nvPr>
            <p:ph sz="half" idx="1"/>
          </p:nvPr>
        </p:nvSpPr>
        <p:spPr/>
        <p:txBody>
          <a:bodyPr lIns="1124712">
            <a:normAutofit/>
          </a:bodyPr>
          <a:lstStyle/>
          <a:p>
            <a:pPr marL="0" indent="0">
              <a:spcAft>
                <a:spcPts val="2400"/>
              </a:spcAft>
              <a:buNone/>
            </a:pPr>
            <a:r>
              <a:rPr lang="en-US" b="1" dirty="0">
                <a:solidFill>
                  <a:schemeClr val="accent5"/>
                </a:solidFill>
              </a:rPr>
              <a:t>Identify risks</a:t>
            </a:r>
            <a:r>
              <a:rPr lang="en-US" dirty="0"/>
              <a:t> that contribute to fatalities and serious injuries </a:t>
            </a:r>
          </a:p>
          <a:p>
            <a:pPr marL="0" indent="0">
              <a:spcAft>
                <a:spcPts val="2400"/>
              </a:spcAft>
              <a:buNone/>
            </a:pPr>
            <a:r>
              <a:rPr lang="en-US" b="1" dirty="0">
                <a:solidFill>
                  <a:schemeClr val="accent5"/>
                </a:solidFill>
              </a:rPr>
              <a:t>Use interventions and countermeasures </a:t>
            </a:r>
            <a:r>
              <a:rPr lang="en-US" dirty="0"/>
              <a:t>to mitigate or eliminate identified safety risks</a:t>
            </a:r>
          </a:p>
          <a:p>
            <a:pPr marL="0" indent="0">
              <a:spcAft>
                <a:spcPts val="2400"/>
              </a:spcAft>
              <a:buNone/>
            </a:pPr>
            <a:endParaRPr lang="en-US" dirty="0"/>
          </a:p>
        </p:txBody>
      </p:sp>
      <p:pic>
        <p:nvPicPr>
          <p:cNvPr id="15" name="Content Placeholder 14">
            <a:extLst>
              <a:ext uri="{FF2B5EF4-FFF2-40B4-BE49-F238E27FC236}">
                <a16:creationId xmlns:a16="http://schemas.microsoft.com/office/drawing/2014/main" id="{DCD20872-A48F-4536-87DE-4B2C52ADB47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686800" y="2139686"/>
            <a:ext cx="3048000" cy="3947052"/>
          </a:xfrm>
        </p:spPr>
      </p:pic>
      <p:sp>
        <p:nvSpPr>
          <p:cNvPr id="4" name="Slide Number Placeholder 3">
            <a:extLst>
              <a:ext uri="{FF2B5EF4-FFF2-40B4-BE49-F238E27FC236}">
                <a16:creationId xmlns:a16="http://schemas.microsoft.com/office/drawing/2014/main" id="{9F981154-AD28-4169-ACB0-9BD78F7D0D27}"/>
              </a:ext>
            </a:extLst>
          </p:cNvPr>
          <p:cNvSpPr>
            <a:spLocks noGrp="1"/>
          </p:cNvSpPr>
          <p:nvPr>
            <p:ph type="sldNum" sz="quarter" idx="4"/>
          </p:nvPr>
        </p:nvSpPr>
        <p:spPr/>
        <p:txBody>
          <a:bodyPr/>
          <a:lstStyle/>
          <a:p>
            <a:fld id="{E6D42998-1A98-44E0-9E08-3AEFC852A404}" type="slidenum">
              <a:rPr lang="en-US" smtClean="0"/>
              <a:t>5</a:t>
            </a:fld>
            <a:endParaRPr lang="en-US"/>
          </a:p>
        </p:txBody>
      </p:sp>
      <p:sp>
        <p:nvSpPr>
          <p:cNvPr id="5" name="Date Placeholder 4">
            <a:extLst>
              <a:ext uri="{FF2B5EF4-FFF2-40B4-BE49-F238E27FC236}">
                <a16:creationId xmlns:a16="http://schemas.microsoft.com/office/drawing/2014/main" id="{DE2C578B-2CAB-4ED5-A812-2F47559E1CC2}"/>
              </a:ext>
            </a:extLst>
          </p:cNvPr>
          <p:cNvSpPr>
            <a:spLocks noGrp="1"/>
          </p:cNvSpPr>
          <p:nvPr>
            <p:ph type="dt" sz="half" idx="10"/>
          </p:nvPr>
        </p:nvSpPr>
        <p:spPr/>
        <p:txBody>
          <a:bodyPr/>
          <a:lstStyle/>
          <a:p>
            <a:r>
              <a:rPr lang="en-US"/>
              <a:t>Tuesday, December 3, 2019</a:t>
            </a:r>
            <a:endParaRPr lang="en-US" dirty="0"/>
          </a:p>
        </p:txBody>
      </p:sp>
      <p:grpSp>
        <p:nvGrpSpPr>
          <p:cNvPr id="26" name="Group 25">
            <a:extLst>
              <a:ext uri="{FF2B5EF4-FFF2-40B4-BE49-F238E27FC236}">
                <a16:creationId xmlns:a16="http://schemas.microsoft.com/office/drawing/2014/main" id="{D941F6FE-4D85-4D4F-B814-633B208614ED}"/>
              </a:ext>
            </a:extLst>
          </p:cNvPr>
          <p:cNvGrpSpPr/>
          <p:nvPr/>
        </p:nvGrpSpPr>
        <p:grpSpPr>
          <a:xfrm>
            <a:off x="457200" y="1732087"/>
            <a:ext cx="914402" cy="914402"/>
            <a:chOff x="457200" y="3198809"/>
            <a:chExt cx="914402" cy="914402"/>
          </a:xfrm>
        </p:grpSpPr>
        <p:sp>
          <p:nvSpPr>
            <p:cNvPr id="19" name="Oval 18">
              <a:extLst>
                <a:ext uri="{FF2B5EF4-FFF2-40B4-BE49-F238E27FC236}">
                  <a16:creationId xmlns:a16="http://schemas.microsoft.com/office/drawing/2014/main" id="{384EDF78-21C8-40EE-AB0F-A2FBC79C8343}"/>
                </a:ext>
              </a:extLst>
            </p:cNvPr>
            <p:cNvSpPr>
              <a:spLocks noChangeAspect="1"/>
            </p:cNvSpPr>
            <p:nvPr/>
          </p:nvSpPr>
          <p:spPr>
            <a:xfrm>
              <a:off x="457200" y="3198809"/>
              <a:ext cx="914402" cy="9144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Research">
              <a:extLst>
                <a:ext uri="{FF2B5EF4-FFF2-40B4-BE49-F238E27FC236}">
                  <a16:creationId xmlns:a16="http://schemas.microsoft.com/office/drawing/2014/main" id="{387EEAC4-99DF-470F-B1DE-9E7607F16B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05030" y="3349686"/>
              <a:ext cx="612648" cy="612648"/>
            </a:xfrm>
            <a:prstGeom prst="rect">
              <a:avLst/>
            </a:prstGeom>
          </p:spPr>
        </p:pic>
      </p:grpSp>
      <p:grpSp>
        <p:nvGrpSpPr>
          <p:cNvPr id="29" name="Group 28">
            <a:extLst>
              <a:ext uri="{FF2B5EF4-FFF2-40B4-BE49-F238E27FC236}">
                <a16:creationId xmlns:a16="http://schemas.microsoft.com/office/drawing/2014/main" id="{7C991852-F7FB-450B-80E9-182C86C6005E}"/>
              </a:ext>
            </a:extLst>
          </p:cNvPr>
          <p:cNvGrpSpPr/>
          <p:nvPr/>
        </p:nvGrpSpPr>
        <p:grpSpPr>
          <a:xfrm>
            <a:off x="457200" y="3052865"/>
            <a:ext cx="914402" cy="914402"/>
            <a:chOff x="457200" y="4571994"/>
            <a:chExt cx="914402" cy="914402"/>
          </a:xfrm>
        </p:grpSpPr>
        <p:sp>
          <p:nvSpPr>
            <p:cNvPr id="20" name="Oval 19">
              <a:extLst>
                <a:ext uri="{FF2B5EF4-FFF2-40B4-BE49-F238E27FC236}">
                  <a16:creationId xmlns:a16="http://schemas.microsoft.com/office/drawing/2014/main" id="{227B045D-95CD-4B33-ACAC-4DA4FC59F488}"/>
                </a:ext>
              </a:extLst>
            </p:cNvPr>
            <p:cNvSpPr>
              <a:spLocks noChangeAspect="1"/>
            </p:cNvSpPr>
            <p:nvPr/>
          </p:nvSpPr>
          <p:spPr>
            <a:xfrm>
              <a:off x="457200" y="4571994"/>
              <a:ext cx="914402" cy="9144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Group brainstorm">
              <a:extLst>
                <a:ext uri="{FF2B5EF4-FFF2-40B4-BE49-F238E27FC236}">
                  <a16:creationId xmlns:a16="http://schemas.microsoft.com/office/drawing/2014/main" id="{61738F01-DDF9-4C84-A092-3790BB09824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605030" y="4722871"/>
              <a:ext cx="612648" cy="612648"/>
            </a:xfrm>
            <a:prstGeom prst="rect">
              <a:avLst/>
            </a:prstGeom>
          </p:spPr>
        </p:pic>
      </p:grpSp>
    </p:spTree>
    <p:extLst>
      <p:ext uri="{BB962C8B-B14F-4D97-AF65-F5344CB8AC3E}">
        <p14:creationId xmlns:p14="http://schemas.microsoft.com/office/powerpoint/2010/main" val="1041775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2033C-EEAB-415F-91A4-481ADD28FA70}"/>
              </a:ext>
            </a:extLst>
          </p:cNvPr>
          <p:cNvSpPr>
            <a:spLocks noGrp="1"/>
          </p:cNvSpPr>
          <p:nvPr>
            <p:ph type="title"/>
          </p:nvPr>
        </p:nvSpPr>
        <p:spPr/>
        <p:txBody>
          <a:bodyPr>
            <a:normAutofit/>
          </a:bodyPr>
          <a:lstStyle/>
          <a:p>
            <a:r>
              <a:rPr lang="en-US" dirty="0"/>
              <a:t>The Problem</a:t>
            </a:r>
          </a:p>
        </p:txBody>
      </p:sp>
      <p:sp>
        <p:nvSpPr>
          <p:cNvPr id="4" name="Slide Number Placeholder 3">
            <a:extLst>
              <a:ext uri="{FF2B5EF4-FFF2-40B4-BE49-F238E27FC236}">
                <a16:creationId xmlns:a16="http://schemas.microsoft.com/office/drawing/2014/main" id="{2DE4E1BC-7B80-4D56-BE88-FB331748D449}"/>
              </a:ext>
            </a:extLst>
          </p:cNvPr>
          <p:cNvSpPr>
            <a:spLocks noGrp="1"/>
          </p:cNvSpPr>
          <p:nvPr>
            <p:ph type="sldNum" sz="quarter" idx="4"/>
          </p:nvPr>
        </p:nvSpPr>
        <p:spPr/>
        <p:txBody>
          <a:bodyPr/>
          <a:lstStyle/>
          <a:p>
            <a:fld id="{E6D42998-1A98-44E0-9E08-3AEFC852A404}" type="slidenum">
              <a:rPr lang="en-US" smtClean="0"/>
              <a:t>6</a:t>
            </a:fld>
            <a:endParaRPr lang="en-US"/>
          </a:p>
        </p:txBody>
      </p:sp>
      <p:sp>
        <p:nvSpPr>
          <p:cNvPr id="5" name="Date Placeholder 4">
            <a:extLst>
              <a:ext uri="{FF2B5EF4-FFF2-40B4-BE49-F238E27FC236}">
                <a16:creationId xmlns:a16="http://schemas.microsoft.com/office/drawing/2014/main" id="{5E49BFDE-8740-496B-9046-DABFB5EB5855}"/>
              </a:ext>
            </a:extLst>
          </p:cNvPr>
          <p:cNvSpPr>
            <a:spLocks noGrp="1"/>
          </p:cNvSpPr>
          <p:nvPr>
            <p:ph type="dt" sz="half" idx="10"/>
          </p:nvPr>
        </p:nvSpPr>
        <p:spPr/>
        <p:txBody>
          <a:bodyPr/>
          <a:lstStyle/>
          <a:p>
            <a:r>
              <a:rPr lang="en-US"/>
              <a:t>Tuesday, December 3, 2019</a:t>
            </a:r>
            <a:endParaRPr lang="en-US" dirty="0"/>
          </a:p>
        </p:txBody>
      </p:sp>
      <p:sp>
        <p:nvSpPr>
          <p:cNvPr id="6" name="Content Placeholder 5">
            <a:extLst>
              <a:ext uri="{FF2B5EF4-FFF2-40B4-BE49-F238E27FC236}">
                <a16:creationId xmlns:a16="http://schemas.microsoft.com/office/drawing/2014/main" id="{6E6101D5-6432-4704-AFC6-C44B8C670386}"/>
              </a:ext>
            </a:extLst>
          </p:cNvPr>
          <p:cNvSpPr>
            <a:spLocks noGrp="1"/>
          </p:cNvSpPr>
          <p:nvPr>
            <p:ph sz="half" idx="1"/>
          </p:nvPr>
        </p:nvSpPr>
        <p:spPr/>
        <p:txBody>
          <a:bodyPr anchor="ctr">
            <a:normAutofit/>
          </a:bodyPr>
          <a:lstStyle/>
          <a:p>
            <a:pPr marL="0" indent="0" algn="ctr">
              <a:buNone/>
            </a:pPr>
            <a:r>
              <a:rPr lang="en-US" sz="2400" dirty="0"/>
              <a:t>We need </a:t>
            </a:r>
            <a:r>
              <a:rPr lang="en-US" sz="2400" b="1" dirty="0">
                <a:solidFill>
                  <a:schemeClr val="accent5"/>
                </a:solidFill>
              </a:rPr>
              <a:t>better data analysis tools </a:t>
            </a:r>
            <a:r>
              <a:rPr lang="en-US" sz="2400" dirty="0"/>
              <a:t>to understand what is happening on our roadways</a:t>
            </a:r>
          </a:p>
        </p:txBody>
      </p:sp>
      <p:pic>
        <p:nvPicPr>
          <p:cNvPr id="9" name="Picture 8"/>
          <p:cNvPicPr>
            <a:picLocks noChangeAspect="1"/>
          </p:cNvPicPr>
          <p:nvPr/>
        </p:nvPicPr>
        <p:blipFill rotWithShape="1">
          <a:blip r:embed="rId2"/>
          <a:srcRect l="3228" t="50926" r="54006"/>
          <a:stretch/>
        </p:blipFill>
        <p:spPr bwMode="auto">
          <a:xfrm>
            <a:off x="3733800" y="2514600"/>
            <a:ext cx="8248984" cy="3276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33821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819DD-8195-47ED-BC07-CF9709C1075E}"/>
              </a:ext>
            </a:extLst>
          </p:cNvPr>
          <p:cNvSpPr>
            <a:spLocks noGrp="1"/>
          </p:cNvSpPr>
          <p:nvPr>
            <p:ph type="title"/>
          </p:nvPr>
        </p:nvSpPr>
        <p:spPr/>
        <p:txBody>
          <a:bodyPr/>
          <a:lstStyle/>
          <a:p>
            <a:r>
              <a:rPr lang="en-US"/>
              <a:t>Safety Data Initiative</a:t>
            </a:r>
            <a:endParaRPr lang="en-US" dirty="0"/>
          </a:p>
        </p:txBody>
      </p:sp>
      <p:sp>
        <p:nvSpPr>
          <p:cNvPr id="3" name="Content Placeholder 2">
            <a:extLst>
              <a:ext uri="{FF2B5EF4-FFF2-40B4-BE49-F238E27FC236}">
                <a16:creationId xmlns:a16="http://schemas.microsoft.com/office/drawing/2014/main" id="{34680A5D-D03A-4D4B-A28A-F30581FBB063}"/>
              </a:ext>
            </a:extLst>
          </p:cNvPr>
          <p:cNvSpPr>
            <a:spLocks noGrp="1"/>
          </p:cNvSpPr>
          <p:nvPr>
            <p:ph sz="half" idx="1"/>
          </p:nvPr>
        </p:nvSpPr>
        <p:spPr>
          <a:xfrm>
            <a:off x="457200" y="1670046"/>
            <a:ext cx="4191000" cy="4575175"/>
          </a:xfrm>
        </p:spPr>
        <p:txBody>
          <a:bodyPr>
            <a:normAutofit fontScale="77500" lnSpcReduction="20000"/>
          </a:bodyPr>
          <a:lstStyle/>
          <a:p>
            <a:r>
              <a:rPr lang="en-US" dirty="0"/>
              <a:t>Launched in 2018</a:t>
            </a:r>
          </a:p>
          <a:p>
            <a:r>
              <a:rPr lang="en-US" dirty="0"/>
              <a:t>Surface transportation focused</a:t>
            </a:r>
          </a:p>
          <a:p>
            <a:r>
              <a:rPr lang="en-US" dirty="0"/>
              <a:t>Intended to build upon and enhance current safety efforts related to data, analysis, and policymaking</a:t>
            </a:r>
          </a:p>
        </p:txBody>
      </p:sp>
      <p:sp>
        <p:nvSpPr>
          <p:cNvPr id="10" name="Content Placeholder 9">
            <a:extLst>
              <a:ext uri="{FF2B5EF4-FFF2-40B4-BE49-F238E27FC236}">
                <a16:creationId xmlns:a16="http://schemas.microsoft.com/office/drawing/2014/main" id="{5687A81E-A7E5-481D-B1B3-39809CD9A1C5}"/>
              </a:ext>
            </a:extLst>
          </p:cNvPr>
          <p:cNvSpPr>
            <a:spLocks noGrp="1"/>
          </p:cNvSpPr>
          <p:nvPr>
            <p:ph sz="half" idx="2"/>
          </p:nvPr>
        </p:nvSpPr>
        <p:spPr>
          <a:xfrm>
            <a:off x="4648200" y="1670047"/>
            <a:ext cx="7315200" cy="4575175"/>
          </a:xfrm>
        </p:spPr>
        <p:txBody>
          <a:bodyPr>
            <a:normAutofit fontScale="77500" lnSpcReduction="20000"/>
          </a:bodyPr>
          <a:lstStyle/>
          <a:p>
            <a:r>
              <a:rPr lang="en-US" sz="3100" dirty="0"/>
              <a:t>Cross cutting, collaborative effort:</a:t>
            </a:r>
          </a:p>
          <a:p>
            <a:pPr lvl="1"/>
            <a:r>
              <a:rPr lang="en-US" sz="3100" dirty="0"/>
              <a:t>Office of the Secretary of Transportation (OST)</a:t>
            </a:r>
          </a:p>
          <a:p>
            <a:pPr lvl="2"/>
            <a:r>
              <a:rPr lang="en-US" dirty="0"/>
              <a:t>Policy Office</a:t>
            </a:r>
          </a:p>
          <a:p>
            <a:pPr lvl="2"/>
            <a:r>
              <a:rPr lang="en-US" dirty="0"/>
              <a:t>Office of the Chief Information Officer</a:t>
            </a:r>
          </a:p>
          <a:p>
            <a:pPr lvl="2"/>
            <a:r>
              <a:rPr lang="en-US" dirty="0"/>
              <a:t>Bureau of Transportation Statistics</a:t>
            </a:r>
          </a:p>
          <a:p>
            <a:pPr lvl="1"/>
            <a:r>
              <a:rPr lang="en-US" sz="2800" dirty="0"/>
              <a:t>Federal Highway Administration (FHWA)</a:t>
            </a:r>
          </a:p>
          <a:p>
            <a:pPr lvl="1"/>
            <a:r>
              <a:rPr lang="en-US" sz="2800" dirty="0"/>
              <a:t>National Highway Traffic Safety Administration (NHTSA)</a:t>
            </a:r>
          </a:p>
          <a:p>
            <a:pPr lvl="1"/>
            <a:r>
              <a:rPr lang="en-US" sz="2800" dirty="0"/>
              <a:t>Federal Motor Carrier Safety Administration (FMCSA)</a:t>
            </a:r>
          </a:p>
          <a:p>
            <a:pPr lvl="1"/>
            <a:r>
              <a:rPr lang="en-US" sz="2800" dirty="0"/>
              <a:t>Other Operating Administrations (OAs)</a:t>
            </a:r>
          </a:p>
          <a:p>
            <a:endParaRPr lang="en-US" sz="2400" dirty="0"/>
          </a:p>
          <a:p>
            <a:pPr marL="0" indent="0">
              <a:buNone/>
            </a:pPr>
            <a:endParaRPr lang="en-US" sz="2400" dirty="0"/>
          </a:p>
        </p:txBody>
      </p:sp>
      <p:sp>
        <p:nvSpPr>
          <p:cNvPr id="4" name="Slide Number Placeholder 3">
            <a:extLst>
              <a:ext uri="{FF2B5EF4-FFF2-40B4-BE49-F238E27FC236}">
                <a16:creationId xmlns:a16="http://schemas.microsoft.com/office/drawing/2014/main" id="{826D7C02-BE44-47DA-BF5E-F7C2BB8578FB}"/>
              </a:ext>
            </a:extLst>
          </p:cNvPr>
          <p:cNvSpPr>
            <a:spLocks noGrp="1"/>
          </p:cNvSpPr>
          <p:nvPr>
            <p:ph type="sldNum" sz="quarter" idx="4"/>
          </p:nvPr>
        </p:nvSpPr>
        <p:spPr/>
        <p:txBody>
          <a:bodyPr/>
          <a:lstStyle/>
          <a:p>
            <a:fld id="{E6D42998-1A98-44E0-9E08-3AEFC852A404}" type="slidenum">
              <a:rPr lang="en-US" smtClean="0"/>
              <a:pPr/>
              <a:t>7</a:t>
            </a:fld>
            <a:endParaRPr lang="en-US"/>
          </a:p>
        </p:txBody>
      </p:sp>
      <p:sp>
        <p:nvSpPr>
          <p:cNvPr id="5" name="Date Placeholder 4">
            <a:extLst>
              <a:ext uri="{FF2B5EF4-FFF2-40B4-BE49-F238E27FC236}">
                <a16:creationId xmlns:a16="http://schemas.microsoft.com/office/drawing/2014/main" id="{17513812-AB4F-439F-BD34-70A406F7317C}"/>
              </a:ext>
            </a:extLst>
          </p:cNvPr>
          <p:cNvSpPr>
            <a:spLocks noGrp="1"/>
          </p:cNvSpPr>
          <p:nvPr>
            <p:ph type="dt" sz="half" idx="10"/>
          </p:nvPr>
        </p:nvSpPr>
        <p:spPr/>
        <p:txBody>
          <a:bodyPr/>
          <a:lstStyle/>
          <a:p>
            <a:r>
              <a:rPr lang="en-US"/>
              <a:t>Tuesday, December 3, 2019</a:t>
            </a:r>
            <a:endParaRPr lang="en-US" dirty="0"/>
          </a:p>
        </p:txBody>
      </p:sp>
    </p:spTree>
    <p:extLst>
      <p:ext uri="{BB962C8B-B14F-4D97-AF65-F5344CB8AC3E}">
        <p14:creationId xmlns:p14="http://schemas.microsoft.com/office/powerpoint/2010/main" val="2445336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C751A-B16D-4A5C-8847-62B59E663B4C}"/>
              </a:ext>
            </a:extLst>
          </p:cNvPr>
          <p:cNvSpPr>
            <a:spLocks noGrp="1"/>
          </p:cNvSpPr>
          <p:nvPr>
            <p:ph type="title"/>
          </p:nvPr>
        </p:nvSpPr>
        <p:spPr>
          <a:xfrm>
            <a:off x="457200" y="457200"/>
            <a:ext cx="10058399" cy="990600"/>
          </a:xfrm>
        </p:spPr>
        <p:txBody>
          <a:bodyPr/>
          <a:lstStyle/>
          <a:p>
            <a:r>
              <a:rPr lang="en-US" dirty="0"/>
              <a:t>Focus Areas</a:t>
            </a:r>
          </a:p>
        </p:txBody>
      </p:sp>
      <p:sp>
        <p:nvSpPr>
          <p:cNvPr id="7" name="Content Placeholder 6">
            <a:extLst>
              <a:ext uri="{FF2B5EF4-FFF2-40B4-BE49-F238E27FC236}">
                <a16:creationId xmlns:a16="http://schemas.microsoft.com/office/drawing/2014/main" id="{141521AB-086C-45E5-AFA5-E80A09D906BB}"/>
              </a:ext>
            </a:extLst>
          </p:cNvPr>
          <p:cNvSpPr>
            <a:spLocks noGrp="1"/>
          </p:cNvSpPr>
          <p:nvPr>
            <p:ph sz="half" idx="1"/>
          </p:nvPr>
        </p:nvSpPr>
        <p:spPr>
          <a:xfrm>
            <a:off x="457199" y="1825624"/>
            <a:ext cx="3505201" cy="4575175"/>
          </a:xfrm>
        </p:spPr>
        <p:txBody>
          <a:bodyPr tIns="1874520" anchor="t"/>
          <a:lstStyle/>
          <a:p>
            <a:pPr marL="0" indent="0" algn="ctr">
              <a:buNone/>
            </a:pPr>
            <a:r>
              <a:rPr lang="en-US" b="1" dirty="0">
                <a:solidFill>
                  <a:schemeClr val="accent5"/>
                </a:solidFill>
              </a:rPr>
              <a:t>Integrate</a:t>
            </a:r>
            <a:r>
              <a:rPr lang="en-US" dirty="0"/>
              <a:t> existing DOT data and new “big data” sources</a:t>
            </a:r>
          </a:p>
        </p:txBody>
      </p:sp>
      <p:sp>
        <p:nvSpPr>
          <p:cNvPr id="5" name="Slide Number Placeholder 4">
            <a:extLst>
              <a:ext uri="{FF2B5EF4-FFF2-40B4-BE49-F238E27FC236}">
                <a16:creationId xmlns:a16="http://schemas.microsoft.com/office/drawing/2014/main" id="{0A7F06C3-2E4A-4BAC-BFB2-C8FE5A640207}"/>
              </a:ext>
            </a:extLst>
          </p:cNvPr>
          <p:cNvSpPr>
            <a:spLocks noGrp="1"/>
          </p:cNvSpPr>
          <p:nvPr>
            <p:ph type="sldNum" sz="quarter" idx="4"/>
          </p:nvPr>
        </p:nvSpPr>
        <p:spPr/>
        <p:txBody>
          <a:bodyPr/>
          <a:lstStyle/>
          <a:p>
            <a:fld id="{E6D42998-1A98-44E0-9E08-3AEFC852A404}" type="slidenum">
              <a:rPr lang="en-US" smtClean="0"/>
              <a:t>8</a:t>
            </a:fld>
            <a:endParaRPr lang="en-US"/>
          </a:p>
        </p:txBody>
      </p:sp>
      <p:sp>
        <p:nvSpPr>
          <p:cNvPr id="6" name="Date Placeholder 5">
            <a:extLst>
              <a:ext uri="{FF2B5EF4-FFF2-40B4-BE49-F238E27FC236}">
                <a16:creationId xmlns:a16="http://schemas.microsoft.com/office/drawing/2014/main" id="{A9C6B496-5E97-4475-B569-4EB37CFDEF17}"/>
              </a:ext>
            </a:extLst>
          </p:cNvPr>
          <p:cNvSpPr>
            <a:spLocks noGrp="1"/>
          </p:cNvSpPr>
          <p:nvPr>
            <p:ph type="dt" sz="half" idx="10"/>
          </p:nvPr>
        </p:nvSpPr>
        <p:spPr/>
        <p:txBody>
          <a:bodyPr/>
          <a:lstStyle/>
          <a:p>
            <a:r>
              <a:rPr lang="en-US"/>
              <a:t>Tuesday, December 3, 2019</a:t>
            </a:r>
            <a:endParaRPr lang="en-US" dirty="0"/>
          </a:p>
        </p:txBody>
      </p:sp>
      <p:sp>
        <p:nvSpPr>
          <p:cNvPr id="8" name="Content Placeholder 7">
            <a:extLst>
              <a:ext uri="{FF2B5EF4-FFF2-40B4-BE49-F238E27FC236}">
                <a16:creationId xmlns:a16="http://schemas.microsoft.com/office/drawing/2014/main" id="{8D90F655-EB09-47C0-97D5-4CC1CEDBC066}"/>
              </a:ext>
            </a:extLst>
          </p:cNvPr>
          <p:cNvSpPr>
            <a:spLocks noGrp="1"/>
          </p:cNvSpPr>
          <p:nvPr>
            <p:ph sz="half" idx="11"/>
          </p:nvPr>
        </p:nvSpPr>
        <p:spPr>
          <a:ln>
            <a:noFill/>
          </a:ln>
        </p:spPr>
        <p:txBody>
          <a:bodyPr tIns="1874520" anchor="t"/>
          <a:lstStyle/>
          <a:p>
            <a:pPr marL="0" indent="0" algn="ctr">
              <a:buNone/>
            </a:pPr>
            <a:r>
              <a:rPr lang="en-US" dirty="0"/>
              <a:t>Use advanced data analytics to provide</a:t>
            </a:r>
            <a:r>
              <a:rPr lang="en-US" b="1" dirty="0"/>
              <a:t> </a:t>
            </a:r>
            <a:r>
              <a:rPr lang="en-US" b="1" dirty="0">
                <a:solidFill>
                  <a:schemeClr val="accent5"/>
                </a:solidFill>
              </a:rPr>
              <a:t>predictive insights</a:t>
            </a:r>
            <a:r>
              <a:rPr lang="en-US" b="1" dirty="0"/>
              <a:t> </a:t>
            </a:r>
            <a:r>
              <a:rPr lang="en-US" dirty="0"/>
              <a:t>into safety risks</a:t>
            </a:r>
          </a:p>
        </p:txBody>
      </p:sp>
      <p:sp>
        <p:nvSpPr>
          <p:cNvPr id="9" name="Content Placeholder 8">
            <a:extLst>
              <a:ext uri="{FF2B5EF4-FFF2-40B4-BE49-F238E27FC236}">
                <a16:creationId xmlns:a16="http://schemas.microsoft.com/office/drawing/2014/main" id="{62215CC7-50B5-4A23-9A0A-2C41F725BDCE}"/>
              </a:ext>
            </a:extLst>
          </p:cNvPr>
          <p:cNvSpPr>
            <a:spLocks noGrp="1"/>
          </p:cNvSpPr>
          <p:nvPr>
            <p:ph sz="half" idx="12"/>
          </p:nvPr>
        </p:nvSpPr>
        <p:spPr>
          <a:xfrm>
            <a:off x="8229599" y="1825624"/>
            <a:ext cx="3505201" cy="4575175"/>
          </a:xfrm>
        </p:spPr>
        <p:txBody>
          <a:bodyPr tIns="1874520" anchor="t"/>
          <a:lstStyle/>
          <a:p>
            <a:pPr marL="0" indent="0" algn="ctr">
              <a:buNone/>
            </a:pPr>
            <a:r>
              <a:rPr lang="en-US"/>
              <a:t>Create</a:t>
            </a:r>
            <a:br>
              <a:rPr lang="en-US"/>
            </a:br>
            <a:r>
              <a:rPr lang="en-US" b="1">
                <a:solidFill>
                  <a:schemeClr val="accent5"/>
                </a:solidFill>
              </a:rPr>
              <a:t>data visualizations</a:t>
            </a:r>
            <a:r>
              <a:rPr lang="en-US"/>
              <a:t> to help policymakers arrive at solutions</a:t>
            </a:r>
            <a:endParaRPr lang="en-US" dirty="0"/>
          </a:p>
        </p:txBody>
      </p:sp>
      <p:grpSp>
        <p:nvGrpSpPr>
          <p:cNvPr id="22" name="Group 21">
            <a:extLst>
              <a:ext uri="{FF2B5EF4-FFF2-40B4-BE49-F238E27FC236}">
                <a16:creationId xmlns:a16="http://schemas.microsoft.com/office/drawing/2014/main" id="{DA10B8BF-AE57-406A-8EF8-CCA1EDD21B6E}"/>
              </a:ext>
            </a:extLst>
          </p:cNvPr>
          <p:cNvGrpSpPr/>
          <p:nvPr/>
        </p:nvGrpSpPr>
        <p:grpSpPr>
          <a:xfrm>
            <a:off x="5638799" y="2590799"/>
            <a:ext cx="914402" cy="914402"/>
            <a:chOff x="5638799" y="2590799"/>
            <a:chExt cx="914402" cy="914402"/>
          </a:xfrm>
        </p:grpSpPr>
        <p:sp>
          <p:nvSpPr>
            <p:cNvPr id="19" name="Oval 18">
              <a:extLst>
                <a:ext uri="{FF2B5EF4-FFF2-40B4-BE49-F238E27FC236}">
                  <a16:creationId xmlns:a16="http://schemas.microsoft.com/office/drawing/2014/main" id="{21EB72E0-E191-43B4-A80E-5436185FD1E1}"/>
                </a:ext>
              </a:extLst>
            </p:cNvPr>
            <p:cNvSpPr>
              <a:spLocks noChangeAspect="1"/>
            </p:cNvSpPr>
            <p:nvPr/>
          </p:nvSpPr>
          <p:spPr>
            <a:xfrm>
              <a:off x="5638799" y="2590799"/>
              <a:ext cx="914402" cy="9144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Lightbulb">
              <a:extLst>
                <a:ext uri="{FF2B5EF4-FFF2-40B4-BE49-F238E27FC236}">
                  <a16:creationId xmlns:a16="http://schemas.microsoft.com/office/drawing/2014/main" id="{872DA6E1-60CA-4AC5-93AB-7BA5E40DCD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791199" y="2743199"/>
              <a:ext cx="609602" cy="609602"/>
            </a:xfrm>
            <a:prstGeom prst="rect">
              <a:avLst/>
            </a:prstGeom>
          </p:spPr>
        </p:pic>
      </p:grpSp>
      <p:grpSp>
        <p:nvGrpSpPr>
          <p:cNvPr id="21" name="Group 20">
            <a:extLst>
              <a:ext uri="{FF2B5EF4-FFF2-40B4-BE49-F238E27FC236}">
                <a16:creationId xmlns:a16="http://schemas.microsoft.com/office/drawing/2014/main" id="{12B158B3-6E7C-4F9A-886C-AF3D0DCB1ACE}"/>
              </a:ext>
            </a:extLst>
          </p:cNvPr>
          <p:cNvGrpSpPr/>
          <p:nvPr/>
        </p:nvGrpSpPr>
        <p:grpSpPr>
          <a:xfrm>
            <a:off x="9524998" y="2590799"/>
            <a:ext cx="914402" cy="914402"/>
            <a:chOff x="9524998" y="2590799"/>
            <a:chExt cx="914402" cy="914402"/>
          </a:xfrm>
        </p:grpSpPr>
        <p:sp>
          <p:nvSpPr>
            <p:cNvPr id="20" name="Oval 19">
              <a:extLst>
                <a:ext uri="{FF2B5EF4-FFF2-40B4-BE49-F238E27FC236}">
                  <a16:creationId xmlns:a16="http://schemas.microsoft.com/office/drawing/2014/main" id="{2AFC01FE-986E-4C80-85E2-704C630E26BC}"/>
                </a:ext>
              </a:extLst>
            </p:cNvPr>
            <p:cNvSpPr>
              <a:spLocks noChangeAspect="1"/>
            </p:cNvSpPr>
            <p:nvPr/>
          </p:nvSpPr>
          <p:spPr>
            <a:xfrm>
              <a:off x="9524998" y="2590799"/>
              <a:ext cx="914402" cy="9144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Presentation with bar chart">
              <a:extLst>
                <a:ext uri="{FF2B5EF4-FFF2-40B4-BE49-F238E27FC236}">
                  <a16:creationId xmlns:a16="http://schemas.microsoft.com/office/drawing/2014/main" id="{E79B03BB-86AE-4870-9ADD-9B54106DAF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677398" y="2743199"/>
              <a:ext cx="609602" cy="609602"/>
            </a:xfrm>
            <a:prstGeom prst="rect">
              <a:avLst/>
            </a:prstGeom>
          </p:spPr>
        </p:pic>
      </p:grpSp>
      <p:grpSp>
        <p:nvGrpSpPr>
          <p:cNvPr id="36" name="Group 35">
            <a:extLst>
              <a:ext uri="{FF2B5EF4-FFF2-40B4-BE49-F238E27FC236}">
                <a16:creationId xmlns:a16="http://schemas.microsoft.com/office/drawing/2014/main" id="{E61E6B98-C9E9-46D7-A1BF-8BB89ED22C3B}"/>
              </a:ext>
            </a:extLst>
          </p:cNvPr>
          <p:cNvGrpSpPr/>
          <p:nvPr/>
        </p:nvGrpSpPr>
        <p:grpSpPr>
          <a:xfrm>
            <a:off x="1752598" y="2590799"/>
            <a:ext cx="914402" cy="914402"/>
            <a:chOff x="1752598" y="2590799"/>
            <a:chExt cx="914402" cy="914402"/>
          </a:xfrm>
        </p:grpSpPr>
        <p:sp>
          <p:nvSpPr>
            <p:cNvPr id="18" name="Oval 17">
              <a:extLst>
                <a:ext uri="{FF2B5EF4-FFF2-40B4-BE49-F238E27FC236}">
                  <a16:creationId xmlns:a16="http://schemas.microsoft.com/office/drawing/2014/main" id="{BC9FA07F-0299-41F1-BF38-12E9D5A37745}"/>
                </a:ext>
              </a:extLst>
            </p:cNvPr>
            <p:cNvSpPr>
              <a:spLocks noChangeAspect="1"/>
            </p:cNvSpPr>
            <p:nvPr/>
          </p:nvSpPr>
          <p:spPr>
            <a:xfrm>
              <a:off x="1752598" y="2590799"/>
              <a:ext cx="914402" cy="9144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Network">
              <a:extLst>
                <a:ext uri="{FF2B5EF4-FFF2-40B4-BE49-F238E27FC236}">
                  <a16:creationId xmlns:a16="http://schemas.microsoft.com/office/drawing/2014/main" id="{5EB5974D-23DA-43E5-9B53-3A894A442F1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904998" y="2743199"/>
              <a:ext cx="609602" cy="609602"/>
            </a:xfrm>
            <a:prstGeom prst="rect">
              <a:avLst/>
            </a:prstGeom>
          </p:spPr>
        </p:pic>
      </p:grpSp>
    </p:spTree>
    <p:extLst>
      <p:ext uri="{BB962C8B-B14F-4D97-AF65-F5344CB8AC3E}">
        <p14:creationId xmlns:p14="http://schemas.microsoft.com/office/powerpoint/2010/main" val="1562314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87AF6-076B-43FA-9A90-4499DFA655FF}"/>
              </a:ext>
            </a:extLst>
          </p:cNvPr>
          <p:cNvSpPr>
            <a:spLocks noGrp="1"/>
          </p:cNvSpPr>
          <p:nvPr>
            <p:ph type="title"/>
          </p:nvPr>
        </p:nvSpPr>
        <p:spPr/>
        <p:txBody>
          <a:bodyPr/>
          <a:lstStyle/>
          <a:p>
            <a:r>
              <a:rPr lang="en-US" dirty="0"/>
              <a:t>Solicitation Overview</a:t>
            </a:r>
          </a:p>
        </p:txBody>
      </p:sp>
      <p:sp>
        <p:nvSpPr>
          <p:cNvPr id="4" name="Slide Number Placeholder 3">
            <a:extLst>
              <a:ext uri="{FF2B5EF4-FFF2-40B4-BE49-F238E27FC236}">
                <a16:creationId xmlns:a16="http://schemas.microsoft.com/office/drawing/2014/main" id="{0B5E8031-41B4-48F2-8B78-8068462A48FC}"/>
              </a:ext>
            </a:extLst>
          </p:cNvPr>
          <p:cNvSpPr>
            <a:spLocks noGrp="1"/>
          </p:cNvSpPr>
          <p:nvPr>
            <p:ph type="sldNum" sz="quarter" idx="4"/>
          </p:nvPr>
        </p:nvSpPr>
        <p:spPr/>
        <p:txBody>
          <a:bodyPr/>
          <a:lstStyle/>
          <a:p>
            <a:fld id="{E6D42998-1A98-44E0-9E08-3AEFC852A404}" type="slidenum">
              <a:rPr lang="en-US" smtClean="0"/>
              <a:pPr/>
              <a:t>9</a:t>
            </a:fld>
            <a:endParaRPr lang="en-US"/>
          </a:p>
        </p:txBody>
      </p:sp>
      <p:sp>
        <p:nvSpPr>
          <p:cNvPr id="5" name="Date Placeholder 4">
            <a:extLst>
              <a:ext uri="{FF2B5EF4-FFF2-40B4-BE49-F238E27FC236}">
                <a16:creationId xmlns:a16="http://schemas.microsoft.com/office/drawing/2014/main" id="{7F73DF9B-F731-4A43-87E0-32ECB0E7E77F}"/>
              </a:ext>
            </a:extLst>
          </p:cNvPr>
          <p:cNvSpPr>
            <a:spLocks noGrp="1"/>
          </p:cNvSpPr>
          <p:nvPr>
            <p:ph type="dt" sz="half" idx="2"/>
          </p:nvPr>
        </p:nvSpPr>
        <p:spPr/>
        <p:txBody>
          <a:bodyPr/>
          <a:lstStyle/>
          <a:p>
            <a:r>
              <a:rPr lang="en-US"/>
              <a:t>Tuesday, December 3, 2019</a:t>
            </a:r>
            <a:endParaRPr lang="en-US" dirty="0"/>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1312430692"/>
      </p:ext>
    </p:extLst>
  </p:cSld>
  <p:clrMapOvr>
    <a:masterClrMapping/>
  </p:clrMapOvr>
</p:sld>
</file>

<file path=ppt/theme/theme1.xml><?xml version="1.0" encoding="utf-8"?>
<a:theme xmlns:a="http://schemas.openxmlformats.org/drawingml/2006/main" name="DOT Theme 2019-04-29">
  <a:themeElements>
    <a:clrScheme name="Custom 13">
      <a:dk1>
        <a:sysClr val="windowText" lastClr="000000"/>
      </a:dk1>
      <a:lt1>
        <a:sysClr val="window" lastClr="FFFFFF"/>
      </a:lt1>
      <a:dk2>
        <a:srgbClr val="44546A"/>
      </a:dk2>
      <a:lt2>
        <a:srgbClr val="E7E6E6"/>
      </a:lt2>
      <a:accent1>
        <a:srgbClr val="063E7E"/>
      </a:accent1>
      <a:accent2>
        <a:srgbClr val="CA8000"/>
      </a:accent2>
      <a:accent3>
        <a:srgbClr val="B4CA0A"/>
      </a:accent3>
      <a:accent4>
        <a:srgbClr val="8B160E"/>
      </a:accent4>
      <a:accent5>
        <a:srgbClr val="3D82CA"/>
      </a:accent5>
      <a:accent6>
        <a:srgbClr val="A5A5A5"/>
      </a:accent6>
      <a:hlink>
        <a:srgbClr val="3D82CA"/>
      </a:hlink>
      <a:folHlink>
        <a:srgbClr val="3D82CA"/>
      </a:folHlink>
    </a:clrScheme>
    <a:fontScheme name="Custom 8">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SDI.pptx" id="{B7298895-C785-44A0-A245-B40CBA86685A}" vid="{55227F30-89E6-49EE-B063-47F2D5F65C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 SDI</Template>
  <TotalTime>2028</TotalTime>
  <Words>1559</Words>
  <Application>Microsoft Office PowerPoint</Application>
  <PresentationFormat>Widescreen</PresentationFormat>
  <Paragraphs>238</Paragraphs>
  <Slides>31</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Segoe UI</vt:lpstr>
      <vt:lpstr>Arial</vt:lpstr>
      <vt:lpstr>Calibri</vt:lpstr>
      <vt:lpstr>Segoe UI Semibold</vt:lpstr>
      <vt:lpstr>Courier New</vt:lpstr>
      <vt:lpstr>DOT Theme 2019-04-29</vt:lpstr>
      <vt:lpstr>Webinar for Notice of Funding Opportunity State and Local Government Data Analysis Tools to  Support Policy and Decision Making for Roadway Safety</vt:lpstr>
      <vt:lpstr>Webinar Agenda</vt:lpstr>
      <vt:lpstr>Webinar </vt:lpstr>
      <vt:lpstr>Overview of the  Safety Data Initiative</vt:lpstr>
      <vt:lpstr>Systemic Safety Approach</vt:lpstr>
      <vt:lpstr>The Problem</vt:lpstr>
      <vt:lpstr>Safety Data Initiative</vt:lpstr>
      <vt:lpstr>Focus Areas</vt:lpstr>
      <vt:lpstr>Solicitation Overview</vt:lpstr>
      <vt:lpstr>General Background</vt:lpstr>
      <vt:lpstr>USDOT Goals</vt:lpstr>
      <vt:lpstr>Basic Questions to Answer</vt:lpstr>
      <vt:lpstr>Funding</vt:lpstr>
      <vt:lpstr>Eligibility </vt:lpstr>
      <vt:lpstr>Deliverables</vt:lpstr>
      <vt:lpstr>Evaluation Criteria</vt:lpstr>
      <vt:lpstr>Timeline </vt:lpstr>
      <vt:lpstr>Optional Data Science and Analytic Services </vt:lpstr>
      <vt:lpstr>Volpe Center: Data Science Services</vt:lpstr>
      <vt:lpstr>Volpe Data Science Services: Examples</vt:lpstr>
      <vt:lpstr>Anticipated Work Areas</vt:lpstr>
      <vt:lpstr>Category B: Refine or Develop  Other Tools</vt:lpstr>
      <vt:lpstr>Category A: Further Develop Tools</vt:lpstr>
      <vt:lpstr>SDI Beta Safety Tools Developed</vt:lpstr>
      <vt:lpstr>Pedestrian Fatality Risk Map</vt:lpstr>
      <vt:lpstr>FARS Visualizations</vt:lpstr>
      <vt:lpstr>Questions &amp; Answers</vt:lpstr>
      <vt:lpstr>Further Information and Questions</vt:lpstr>
      <vt:lpstr>Appendix</vt:lpstr>
      <vt:lpstr>SDI Lessons Learned to Date</vt:lpstr>
      <vt:lpstr>How We Are Thinking About Success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Pre-Solicitation Webinar for State and Local Government Use of Roadway Safety Tools for Policy and Decision Making</dc:title>
  <dc:creator>Hanson, Jed (OST)</dc:creator>
  <cp:lastModifiedBy>Teicher, Paul (OST)</cp:lastModifiedBy>
  <cp:revision>155</cp:revision>
  <dcterms:created xsi:type="dcterms:W3CDTF">2019-07-02T20:21:08Z</dcterms:created>
  <dcterms:modified xsi:type="dcterms:W3CDTF">2019-12-03T17:56:03Z</dcterms:modified>
</cp:coreProperties>
</file>