
<file path=[Content_Types].xml><?xml version="1.0" encoding="utf-8"?>
<Types xmlns="http://schemas.openxmlformats.org/package/2006/content-types">
  <Override PartName="/ppt/slides/slide47.xml" ContentType="application/vnd.openxmlformats-officedocument.presentationml.slide+xml"/>
  <Override PartName="/ppt/notesSlides/notesSlide2.xml" ContentType="application/vnd.openxmlformats-officedocument.presentationml.notesSlide+xml"/>
  <Override PartName="/ppt/slides/slide36.xml" ContentType="application/vnd.openxmlformats-officedocument.presentationml.slide+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docProps/custom.xml" ContentType="application/vnd.openxmlformats-officedocument.custom-properties+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Default Extension="bin" ContentType="application/vnd.openxmlformats-officedocument.oleObject"/>
  <Override PartName="/customXml/itemProps2.xml" ContentType="application/vnd.openxmlformats-officedocument.customXmlProperties+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Default Extension="vml" ContentType="application/vnd.openxmlformats-officedocument.vmlDrawing"/>
  <Override PartName="/ppt/notesSlides/notesSlide20.xml" ContentType="application/vnd.openxmlformats-officedocument.presentationml.notesSlide+xml"/>
  <Override PartName="/ppt/notesSlides/notesSlide31.xml" ContentType="application/vnd.openxmlformats-officedocument.presentationml.notes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Default Extension="wmf" ContentType="image/x-wmf"/>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Default Extension="jpeg" ContentType="image/jpeg"/>
  <Override PartName="/ppt/notesSlides/notesSlide37.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1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29.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customXml/itemProps1.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9"/>
  </p:notesMasterIdLst>
  <p:handoutMasterIdLst>
    <p:handoutMasterId r:id="rId60"/>
  </p:handoutMasterIdLst>
  <p:sldIdLst>
    <p:sldId id="417" r:id="rId2"/>
    <p:sldId id="444" r:id="rId3"/>
    <p:sldId id="420" r:id="rId4"/>
    <p:sldId id="258" r:id="rId5"/>
    <p:sldId id="259" r:id="rId6"/>
    <p:sldId id="263" r:id="rId7"/>
    <p:sldId id="323" r:id="rId8"/>
    <p:sldId id="324" r:id="rId9"/>
    <p:sldId id="333" r:id="rId10"/>
    <p:sldId id="334" r:id="rId11"/>
    <p:sldId id="443" r:id="rId12"/>
    <p:sldId id="419" r:id="rId13"/>
    <p:sldId id="264" r:id="rId14"/>
    <p:sldId id="265" r:id="rId15"/>
    <p:sldId id="266" r:id="rId16"/>
    <p:sldId id="267" r:id="rId17"/>
    <p:sldId id="268" r:id="rId18"/>
    <p:sldId id="431" r:id="rId19"/>
    <p:sldId id="432" r:id="rId20"/>
    <p:sldId id="413" r:id="rId21"/>
    <p:sldId id="414" r:id="rId22"/>
    <p:sldId id="429" r:id="rId23"/>
    <p:sldId id="430" r:id="rId24"/>
    <p:sldId id="421" r:id="rId25"/>
    <p:sldId id="300" r:id="rId26"/>
    <p:sldId id="446" r:id="rId27"/>
    <p:sldId id="277" r:id="rId28"/>
    <p:sldId id="447" r:id="rId29"/>
    <p:sldId id="445" r:id="rId30"/>
    <p:sldId id="435" r:id="rId31"/>
    <p:sldId id="436" r:id="rId32"/>
    <p:sldId id="296" r:id="rId33"/>
    <p:sldId id="448" r:id="rId34"/>
    <p:sldId id="287" r:id="rId35"/>
    <p:sldId id="449" r:id="rId36"/>
    <p:sldId id="433" r:id="rId37"/>
    <p:sldId id="434" r:id="rId38"/>
    <p:sldId id="442" r:id="rId39"/>
    <p:sldId id="450" r:id="rId40"/>
    <p:sldId id="295" r:id="rId41"/>
    <p:sldId id="451" r:id="rId42"/>
    <p:sldId id="437" r:id="rId43"/>
    <p:sldId id="438" r:id="rId44"/>
    <p:sldId id="290" r:id="rId45"/>
    <p:sldId id="452" r:id="rId46"/>
    <p:sldId id="441" r:id="rId47"/>
    <p:sldId id="453" r:id="rId48"/>
    <p:sldId id="439" r:id="rId49"/>
    <p:sldId id="440" r:id="rId50"/>
    <p:sldId id="275" r:id="rId51"/>
    <p:sldId id="454" r:id="rId52"/>
    <p:sldId id="428" r:id="rId53"/>
    <p:sldId id="455" r:id="rId54"/>
    <p:sldId id="349" r:id="rId55"/>
    <p:sldId id="350" r:id="rId56"/>
    <p:sldId id="387" r:id="rId57"/>
    <p:sldId id="388" r:id="rId58"/>
  </p:sldIdLst>
  <p:sldSz cx="9144000" cy="6858000" type="screen4x3"/>
  <p:notesSz cx="7010400" cy="9296400"/>
  <p:defaultTextStyle>
    <a:defPPr>
      <a:defRPr lang="en-US"/>
    </a:defPPr>
    <a:lvl1pPr algn="l" rtl="0" fontAlgn="base">
      <a:lnSpc>
        <a:spcPct val="125000"/>
      </a:lnSpc>
      <a:spcBef>
        <a:spcPct val="50000"/>
      </a:spcBef>
      <a:spcAft>
        <a:spcPct val="0"/>
      </a:spcAft>
      <a:buFont typeface="Wingdings" pitchFamily="2" charset="2"/>
      <a:buChar char="ü"/>
      <a:defRPr sz="2400" i="1" kern="1200">
        <a:solidFill>
          <a:schemeClr val="tx1"/>
        </a:solidFill>
        <a:latin typeface="Arial" charset="0"/>
        <a:ea typeface="+mn-ea"/>
        <a:cs typeface="+mn-cs"/>
      </a:defRPr>
    </a:lvl1pPr>
    <a:lvl2pPr marL="457200" algn="l" rtl="0" fontAlgn="base">
      <a:lnSpc>
        <a:spcPct val="125000"/>
      </a:lnSpc>
      <a:spcBef>
        <a:spcPct val="50000"/>
      </a:spcBef>
      <a:spcAft>
        <a:spcPct val="0"/>
      </a:spcAft>
      <a:buFont typeface="Wingdings" pitchFamily="2" charset="2"/>
      <a:buChar char="ü"/>
      <a:defRPr sz="2400" i="1" kern="1200">
        <a:solidFill>
          <a:schemeClr val="tx1"/>
        </a:solidFill>
        <a:latin typeface="Arial" charset="0"/>
        <a:ea typeface="+mn-ea"/>
        <a:cs typeface="+mn-cs"/>
      </a:defRPr>
    </a:lvl2pPr>
    <a:lvl3pPr marL="914400" algn="l" rtl="0" fontAlgn="base">
      <a:lnSpc>
        <a:spcPct val="125000"/>
      </a:lnSpc>
      <a:spcBef>
        <a:spcPct val="50000"/>
      </a:spcBef>
      <a:spcAft>
        <a:spcPct val="0"/>
      </a:spcAft>
      <a:buFont typeface="Wingdings" pitchFamily="2" charset="2"/>
      <a:buChar char="ü"/>
      <a:defRPr sz="2400" i="1" kern="1200">
        <a:solidFill>
          <a:schemeClr val="tx1"/>
        </a:solidFill>
        <a:latin typeface="Arial" charset="0"/>
        <a:ea typeface="+mn-ea"/>
        <a:cs typeface="+mn-cs"/>
      </a:defRPr>
    </a:lvl3pPr>
    <a:lvl4pPr marL="1371600" algn="l" rtl="0" fontAlgn="base">
      <a:lnSpc>
        <a:spcPct val="125000"/>
      </a:lnSpc>
      <a:spcBef>
        <a:spcPct val="50000"/>
      </a:spcBef>
      <a:spcAft>
        <a:spcPct val="0"/>
      </a:spcAft>
      <a:buFont typeface="Wingdings" pitchFamily="2" charset="2"/>
      <a:buChar char="ü"/>
      <a:defRPr sz="2400" i="1" kern="1200">
        <a:solidFill>
          <a:schemeClr val="tx1"/>
        </a:solidFill>
        <a:latin typeface="Arial" charset="0"/>
        <a:ea typeface="+mn-ea"/>
        <a:cs typeface="+mn-cs"/>
      </a:defRPr>
    </a:lvl4pPr>
    <a:lvl5pPr marL="1828800" algn="l" rtl="0" fontAlgn="base">
      <a:lnSpc>
        <a:spcPct val="125000"/>
      </a:lnSpc>
      <a:spcBef>
        <a:spcPct val="50000"/>
      </a:spcBef>
      <a:spcAft>
        <a:spcPct val="0"/>
      </a:spcAft>
      <a:buFont typeface="Wingdings" pitchFamily="2" charset="2"/>
      <a:buChar char="ü"/>
      <a:defRPr sz="2400" i="1" kern="1200">
        <a:solidFill>
          <a:schemeClr val="tx1"/>
        </a:solidFill>
        <a:latin typeface="Arial" charset="0"/>
        <a:ea typeface="+mn-ea"/>
        <a:cs typeface="+mn-cs"/>
      </a:defRPr>
    </a:lvl5pPr>
    <a:lvl6pPr marL="2286000" algn="l" defTabSz="914400" rtl="0" eaLnBrk="1" latinLnBrk="0" hangingPunct="1">
      <a:defRPr sz="2400" i="1" kern="1200">
        <a:solidFill>
          <a:schemeClr val="tx1"/>
        </a:solidFill>
        <a:latin typeface="Arial" charset="0"/>
        <a:ea typeface="+mn-ea"/>
        <a:cs typeface="+mn-cs"/>
      </a:defRPr>
    </a:lvl6pPr>
    <a:lvl7pPr marL="2743200" algn="l" defTabSz="914400" rtl="0" eaLnBrk="1" latinLnBrk="0" hangingPunct="1">
      <a:defRPr sz="2400" i="1" kern="1200">
        <a:solidFill>
          <a:schemeClr val="tx1"/>
        </a:solidFill>
        <a:latin typeface="Arial" charset="0"/>
        <a:ea typeface="+mn-ea"/>
        <a:cs typeface="+mn-cs"/>
      </a:defRPr>
    </a:lvl7pPr>
    <a:lvl8pPr marL="3200400" algn="l" defTabSz="914400" rtl="0" eaLnBrk="1" latinLnBrk="0" hangingPunct="1">
      <a:defRPr sz="2400" i="1" kern="1200">
        <a:solidFill>
          <a:schemeClr val="tx1"/>
        </a:solidFill>
        <a:latin typeface="Arial" charset="0"/>
        <a:ea typeface="+mn-ea"/>
        <a:cs typeface="+mn-cs"/>
      </a:defRPr>
    </a:lvl8pPr>
    <a:lvl9pPr marL="3657600" algn="l" defTabSz="914400" rtl="0" eaLnBrk="1" latinLnBrk="0" hangingPunct="1">
      <a:defRPr sz="2400" i="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99"/>
    <a:srgbClr val="990000"/>
    <a:srgbClr val="008000"/>
    <a:srgbClr val="000000"/>
    <a:srgbClr val="0000FF"/>
    <a:srgbClr val="CC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582" autoAdjust="0"/>
    <p:restoredTop sz="93039" autoAdjust="0"/>
  </p:normalViewPr>
  <p:slideViewPr>
    <p:cSldViewPr>
      <p:cViewPr varScale="1">
        <p:scale>
          <a:sx n="102" d="100"/>
          <a:sy n="102" d="100"/>
        </p:scale>
        <p:origin x="-162"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016"/>
    </p:cViewPr>
  </p:sorterViewPr>
  <p:notesViewPr>
    <p:cSldViewPr>
      <p:cViewPr varScale="1">
        <p:scale>
          <a:sx n="82" d="100"/>
          <a:sy n="82" d="100"/>
        </p:scale>
        <p:origin x="-2022" y="-90"/>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customXml" Target="../customXml/item2.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67" Type="http://schemas.openxmlformats.org/officeDocument/2006/relationships/customXml" Target="../customXml/item3.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65"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6C31076A-3CEA-4BC9-949D-09996CF0D238}" type="datetimeFigureOut">
              <a:rPr lang="en-US" smtClean="0"/>
              <a:pPr/>
              <a:t>11/1/2010</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6B1F7150-EDC3-485F-907C-01E252824826}"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lnSpc>
                <a:spcPct val="100000"/>
              </a:lnSpc>
              <a:spcBef>
                <a:spcPct val="0"/>
              </a:spcBef>
              <a:buFontTx/>
              <a:buNone/>
              <a:defRPr sz="1200" i="0"/>
            </a:lvl1pPr>
          </a:lstStyle>
          <a:p>
            <a:endParaRPr lang="en-US"/>
          </a:p>
        </p:txBody>
      </p:sp>
      <p:sp>
        <p:nvSpPr>
          <p:cNvPr id="32771"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lnSpc>
                <a:spcPct val="100000"/>
              </a:lnSpc>
              <a:spcBef>
                <a:spcPct val="0"/>
              </a:spcBef>
              <a:buFontTx/>
              <a:buNone/>
              <a:defRPr sz="1200" i="0"/>
            </a:lvl1pPr>
          </a:lstStyle>
          <a:p>
            <a:endParaRPr lang="en-US"/>
          </a:p>
        </p:txBody>
      </p:sp>
      <p:sp>
        <p:nvSpPr>
          <p:cNvPr id="32772"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p:spPr>
      </p:sp>
      <p:sp>
        <p:nvSpPr>
          <p:cNvPr id="32773"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2774"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lnSpc>
                <a:spcPct val="100000"/>
              </a:lnSpc>
              <a:spcBef>
                <a:spcPct val="0"/>
              </a:spcBef>
              <a:buFontTx/>
              <a:buNone/>
              <a:defRPr sz="1200" i="0"/>
            </a:lvl1pPr>
          </a:lstStyle>
          <a:p>
            <a:endParaRPr lang="en-US"/>
          </a:p>
        </p:txBody>
      </p:sp>
      <p:sp>
        <p:nvSpPr>
          <p:cNvPr id="32775"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lnSpc>
                <a:spcPct val="100000"/>
              </a:lnSpc>
              <a:spcBef>
                <a:spcPct val="0"/>
              </a:spcBef>
              <a:buFontTx/>
              <a:buNone/>
              <a:defRPr sz="1200" i="0"/>
            </a:lvl1pPr>
          </a:lstStyle>
          <a:p>
            <a:fld id="{00C6750D-40B0-43AB-B3FD-6836FF8EFC39}"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14914B6-1E08-460E-9484-1D78AEDF1E6C}" type="slidenum">
              <a:rPr lang="en-US"/>
              <a:pPr/>
              <a:t>1</a:t>
            </a:fld>
            <a:endParaRPr lang="en-US"/>
          </a:p>
        </p:txBody>
      </p:sp>
      <p:sp>
        <p:nvSpPr>
          <p:cNvPr id="215042" name="Rectangle 2"/>
          <p:cNvSpPr>
            <a:spLocks noGrp="1" noRot="1" noChangeAspect="1" noChangeArrowheads="1" noTextEdit="1"/>
          </p:cNvSpPr>
          <p:nvPr>
            <p:ph type="sldImg"/>
          </p:nvPr>
        </p:nvSpPr>
        <p:spPr>
          <a:ln/>
        </p:spPr>
      </p:sp>
      <p:sp>
        <p:nvSpPr>
          <p:cNvPr id="2150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A47BC3-AE9C-40E8-841A-7DF2446A66AD}" type="slidenum">
              <a:rPr lang="en-US"/>
              <a:pPr/>
              <a:t>12</a:t>
            </a:fld>
            <a:endParaRPr lang="en-US"/>
          </a:p>
        </p:txBody>
      </p:sp>
      <p:sp>
        <p:nvSpPr>
          <p:cNvPr id="227330" name="Rectangle 2"/>
          <p:cNvSpPr>
            <a:spLocks noGrp="1" noRot="1" noChangeAspect="1" noChangeArrowheads="1" noTextEdit="1"/>
          </p:cNvSpPr>
          <p:nvPr>
            <p:ph type="sldImg"/>
          </p:nvPr>
        </p:nvSpPr>
        <p:spPr>
          <a:ln/>
        </p:spPr>
      </p:sp>
      <p:sp>
        <p:nvSpPr>
          <p:cNvPr id="2273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15DBE51-04E9-4DD3-94CC-DE2130FBDF68}" type="slidenum">
              <a:rPr lang="en-US"/>
              <a:pPr/>
              <a:t>13</a:t>
            </a:fld>
            <a:endParaRPr lang="en-US"/>
          </a:p>
        </p:txBody>
      </p:sp>
      <p:sp>
        <p:nvSpPr>
          <p:cNvPr id="228354" name="Rectangle 2"/>
          <p:cNvSpPr>
            <a:spLocks noGrp="1" noRot="1" noChangeAspect="1" noChangeArrowheads="1" noTextEdit="1"/>
          </p:cNvSpPr>
          <p:nvPr>
            <p:ph type="sldImg"/>
          </p:nvPr>
        </p:nvSpPr>
        <p:spPr>
          <a:ln/>
        </p:spPr>
      </p:sp>
      <p:sp>
        <p:nvSpPr>
          <p:cNvPr id="2283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00A6141-0054-40BD-AE7B-EDEDB5BC7F17}" type="slidenum">
              <a:rPr lang="en-US"/>
              <a:pPr/>
              <a:t>14</a:t>
            </a:fld>
            <a:endParaRPr lang="en-US"/>
          </a:p>
        </p:txBody>
      </p:sp>
      <p:sp>
        <p:nvSpPr>
          <p:cNvPr id="229378" name="Rectangle 2"/>
          <p:cNvSpPr>
            <a:spLocks noGrp="1" noRot="1" noChangeAspect="1" noChangeArrowheads="1" noTextEdit="1"/>
          </p:cNvSpPr>
          <p:nvPr>
            <p:ph type="sldImg"/>
          </p:nvPr>
        </p:nvSpPr>
        <p:spPr>
          <a:ln/>
        </p:spPr>
      </p:sp>
      <p:sp>
        <p:nvSpPr>
          <p:cNvPr id="2293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D8E3CE-37D6-461E-9969-EA0080AF3136}" type="slidenum">
              <a:rPr lang="en-US"/>
              <a:pPr/>
              <a:t>15</a:t>
            </a:fld>
            <a:endParaRPr lang="en-US"/>
          </a:p>
        </p:txBody>
      </p:sp>
      <p:sp>
        <p:nvSpPr>
          <p:cNvPr id="230402" name="Rectangle 2"/>
          <p:cNvSpPr>
            <a:spLocks noGrp="1" noRot="1" noChangeAspect="1" noChangeArrowheads="1" noTextEdit="1"/>
          </p:cNvSpPr>
          <p:nvPr>
            <p:ph type="sldImg"/>
          </p:nvPr>
        </p:nvSpPr>
        <p:spPr>
          <a:ln/>
        </p:spPr>
      </p:sp>
      <p:sp>
        <p:nvSpPr>
          <p:cNvPr id="2304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716DA62-D441-451F-B588-2D787055F438}" type="slidenum">
              <a:rPr lang="en-US"/>
              <a:pPr/>
              <a:t>16</a:t>
            </a:fld>
            <a:endParaRPr lang="en-US"/>
          </a:p>
        </p:txBody>
      </p:sp>
      <p:sp>
        <p:nvSpPr>
          <p:cNvPr id="240642" name="Rectangle 2"/>
          <p:cNvSpPr>
            <a:spLocks noGrp="1" noRot="1" noChangeAspect="1" noChangeArrowheads="1" noTextEdit="1"/>
          </p:cNvSpPr>
          <p:nvPr>
            <p:ph type="sldImg"/>
          </p:nvPr>
        </p:nvSpPr>
        <p:spPr>
          <a:ln/>
        </p:spPr>
      </p:sp>
      <p:sp>
        <p:nvSpPr>
          <p:cNvPr id="2406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2BC6EB3-2E7A-444F-A032-BDCFDCBFF34A}" type="slidenum">
              <a:rPr lang="en-US"/>
              <a:pPr/>
              <a:t>17</a:t>
            </a:fld>
            <a:endParaRPr lang="en-US"/>
          </a:p>
        </p:txBody>
      </p:sp>
      <p:sp>
        <p:nvSpPr>
          <p:cNvPr id="254978" name="Rectangle 2"/>
          <p:cNvSpPr>
            <a:spLocks noGrp="1" noRot="1" noChangeAspect="1" noChangeArrowheads="1" noTextEdit="1"/>
          </p:cNvSpPr>
          <p:nvPr>
            <p:ph type="sldImg"/>
          </p:nvPr>
        </p:nvSpPr>
        <p:spPr>
          <a:ln/>
        </p:spPr>
      </p:sp>
      <p:sp>
        <p:nvSpPr>
          <p:cNvPr id="2549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EE08F29-9D19-443D-95C7-590B981EC808}" type="slidenum">
              <a:rPr lang="en-US"/>
              <a:pPr/>
              <a:t>18</a:t>
            </a:fld>
            <a:endParaRPr lang="en-US"/>
          </a:p>
        </p:txBody>
      </p:sp>
      <p:sp>
        <p:nvSpPr>
          <p:cNvPr id="294914" name="Rectangle 2"/>
          <p:cNvSpPr>
            <a:spLocks noGrp="1" noRot="1" noChangeAspect="1" noChangeArrowheads="1" noTextEdit="1"/>
          </p:cNvSpPr>
          <p:nvPr>
            <p:ph type="sldImg"/>
          </p:nvPr>
        </p:nvSpPr>
        <p:spPr>
          <a:ln/>
        </p:spPr>
      </p:sp>
      <p:sp>
        <p:nvSpPr>
          <p:cNvPr id="2949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B5C2C8F-D8FE-4619-B67A-062BD7E79C54}" type="slidenum">
              <a:rPr lang="en-US"/>
              <a:pPr/>
              <a:t>19</a:t>
            </a:fld>
            <a:endParaRPr lang="en-US"/>
          </a:p>
        </p:txBody>
      </p:sp>
      <p:sp>
        <p:nvSpPr>
          <p:cNvPr id="296962" name="Rectangle 2"/>
          <p:cNvSpPr>
            <a:spLocks noGrp="1" noRot="1" noChangeAspect="1" noChangeArrowheads="1" noTextEdit="1"/>
          </p:cNvSpPr>
          <p:nvPr>
            <p:ph type="sldImg"/>
          </p:nvPr>
        </p:nvSpPr>
        <p:spPr>
          <a:ln/>
        </p:spPr>
      </p:sp>
      <p:sp>
        <p:nvSpPr>
          <p:cNvPr id="2969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426C6E1-1F01-4F59-B54D-A6D47B4BE66F}" type="slidenum">
              <a:rPr lang="en-US"/>
              <a:pPr/>
              <a:t>20</a:t>
            </a:fld>
            <a:endParaRPr lang="en-US"/>
          </a:p>
        </p:txBody>
      </p:sp>
      <p:sp>
        <p:nvSpPr>
          <p:cNvPr id="250882" name="Rectangle 2"/>
          <p:cNvSpPr>
            <a:spLocks noGrp="1" noRot="1" noChangeAspect="1" noChangeArrowheads="1" noTextEdit="1"/>
          </p:cNvSpPr>
          <p:nvPr>
            <p:ph type="sldImg"/>
          </p:nvPr>
        </p:nvSpPr>
        <p:spPr>
          <a:ln/>
        </p:spPr>
      </p:sp>
      <p:sp>
        <p:nvSpPr>
          <p:cNvPr id="2508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E8AAEEE-E6E1-4D4F-84DB-6BDFFB86A655}" type="slidenum">
              <a:rPr lang="en-US"/>
              <a:pPr/>
              <a:t>21</a:t>
            </a:fld>
            <a:endParaRPr lang="en-US"/>
          </a:p>
        </p:txBody>
      </p:sp>
      <p:sp>
        <p:nvSpPr>
          <p:cNvPr id="251906" name="Rectangle 2"/>
          <p:cNvSpPr>
            <a:spLocks noGrp="1" noRot="1" noChangeAspect="1" noChangeArrowheads="1" noTextEdit="1"/>
          </p:cNvSpPr>
          <p:nvPr>
            <p:ph type="sldImg"/>
          </p:nvPr>
        </p:nvSpPr>
        <p:spPr>
          <a:ln/>
        </p:spPr>
      </p:sp>
      <p:sp>
        <p:nvSpPr>
          <p:cNvPr id="2519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B5BCCBD-F26E-4C33-ACA0-2D80BADCE5A4}" type="slidenum">
              <a:rPr lang="en-US"/>
              <a:pPr/>
              <a:t>3</a:t>
            </a:fld>
            <a:endParaRPr lang="en-US"/>
          </a:p>
        </p:txBody>
      </p:sp>
      <p:sp>
        <p:nvSpPr>
          <p:cNvPr id="273410" name="Rectangle 2"/>
          <p:cNvSpPr>
            <a:spLocks noGrp="1" noRot="1" noChangeAspect="1" noChangeArrowheads="1" noTextEdit="1"/>
          </p:cNvSpPr>
          <p:nvPr>
            <p:ph type="sldImg"/>
          </p:nvPr>
        </p:nvSpPr>
        <p:spPr>
          <a:ln/>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67EC07D-4612-4A45-B627-723B1821DF64}" type="slidenum">
              <a:rPr lang="en-US"/>
              <a:pPr/>
              <a:t>22</a:t>
            </a:fld>
            <a:endParaRPr lang="en-US"/>
          </a:p>
        </p:txBody>
      </p:sp>
      <p:sp>
        <p:nvSpPr>
          <p:cNvPr id="290818" name="Rectangle 2"/>
          <p:cNvSpPr>
            <a:spLocks noGrp="1" noRot="1" noChangeAspect="1" noChangeArrowheads="1" noTextEdit="1"/>
          </p:cNvSpPr>
          <p:nvPr>
            <p:ph type="sldImg"/>
          </p:nvPr>
        </p:nvSpPr>
        <p:spPr>
          <a:ln/>
        </p:spPr>
      </p:sp>
      <p:sp>
        <p:nvSpPr>
          <p:cNvPr id="2908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BB0C35D-B815-4F17-AAE3-17C932989723}" type="slidenum">
              <a:rPr lang="en-US"/>
              <a:pPr/>
              <a:t>23</a:t>
            </a:fld>
            <a:endParaRPr lang="en-US"/>
          </a:p>
        </p:txBody>
      </p:sp>
      <p:sp>
        <p:nvSpPr>
          <p:cNvPr id="292866" name="Rectangle 2"/>
          <p:cNvSpPr>
            <a:spLocks noGrp="1" noRot="1" noChangeAspect="1" noChangeArrowheads="1" noTextEdit="1"/>
          </p:cNvSpPr>
          <p:nvPr>
            <p:ph type="sldImg"/>
          </p:nvPr>
        </p:nvSpPr>
        <p:spPr>
          <a:ln/>
        </p:spPr>
      </p:sp>
      <p:sp>
        <p:nvSpPr>
          <p:cNvPr id="2928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4A8E6B-1DC9-4627-9512-C6A9BF7FD338}" type="slidenum">
              <a:rPr lang="en-US"/>
              <a:pPr/>
              <a:t>24</a:t>
            </a:fld>
            <a:endParaRPr lang="en-US"/>
          </a:p>
        </p:txBody>
      </p:sp>
      <p:sp>
        <p:nvSpPr>
          <p:cNvPr id="275458" name="Rectangle 2"/>
          <p:cNvSpPr>
            <a:spLocks noGrp="1" noRot="1" noChangeAspect="1" noChangeArrowheads="1" noTextEdit="1"/>
          </p:cNvSpPr>
          <p:nvPr>
            <p:ph type="sldImg"/>
          </p:nvPr>
        </p:nvSpPr>
        <p:spPr>
          <a:ln/>
        </p:spPr>
      </p:sp>
      <p:sp>
        <p:nvSpPr>
          <p:cNvPr id="2754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EF676D8-E5AF-4C4E-9597-7F639E167E89}" type="slidenum">
              <a:rPr lang="en-US"/>
              <a:pPr/>
              <a:t>25</a:t>
            </a:fld>
            <a:endParaRPr lang="en-US"/>
          </a:p>
        </p:txBody>
      </p:sp>
      <p:sp>
        <p:nvSpPr>
          <p:cNvPr id="231426" name="Rectangle 2"/>
          <p:cNvSpPr>
            <a:spLocks noGrp="1" noRot="1" noChangeAspect="1" noChangeArrowheads="1" noTextEdit="1"/>
          </p:cNvSpPr>
          <p:nvPr>
            <p:ph type="sldImg"/>
          </p:nvPr>
        </p:nvSpPr>
        <p:spPr>
          <a:ln/>
        </p:spPr>
      </p:sp>
      <p:sp>
        <p:nvSpPr>
          <p:cNvPr id="2314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6666BAD-9B14-45E0-9806-2FA6AA8F9CEE}" type="slidenum">
              <a:rPr lang="en-US"/>
              <a:pPr/>
              <a:t>27</a:t>
            </a:fld>
            <a:endParaRPr lang="en-US"/>
          </a:p>
        </p:txBody>
      </p:sp>
      <p:sp>
        <p:nvSpPr>
          <p:cNvPr id="237570" name="Rectangle 2"/>
          <p:cNvSpPr>
            <a:spLocks noGrp="1" noRot="1" noChangeAspect="1" noChangeArrowheads="1" noTextEdit="1"/>
          </p:cNvSpPr>
          <p:nvPr>
            <p:ph type="sldImg"/>
          </p:nvPr>
        </p:nvSpPr>
        <p:spPr>
          <a:ln/>
        </p:spPr>
      </p:sp>
      <p:sp>
        <p:nvSpPr>
          <p:cNvPr id="2375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06E317B-11C1-4F7C-AF9C-E685B6F7A0B0}" type="slidenum">
              <a:rPr lang="en-US"/>
              <a:pPr/>
              <a:t>30</a:t>
            </a:fld>
            <a:endParaRPr lang="en-US"/>
          </a:p>
        </p:txBody>
      </p:sp>
      <p:sp>
        <p:nvSpPr>
          <p:cNvPr id="303106" name="Rectangle 2"/>
          <p:cNvSpPr>
            <a:spLocks noGrp="1" noRot="1" noChangeAspect="1" noChangeArrowheads="1" noTextEdit="1"/>
          </p:cNvSpPr>
          <p:nvPr>
            <p:ph type="sldImg"/>
          </p:nvPr>
        </p:nvSpPr>
        <p:spPr>
          <a:ln/>
        </p:spPr>
      </p:sp>
      <p:sp>
        <p:nvSpPr>
          <p:cNvPr id="3031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9604BFD-F531-41BD-9530-A6922CF0A71F}" type="slidenum">
              <a:rPr lang="en-US"/>
              <a:pPr/>
              <a:t>31</a:t>
            </a:fld>
            <a:endParaRPr lang="en-US"/>
          </a:p>
        </p:txBody>
      </p:sp>
      <p:sp>
        <p:nvSpPr>
          <p:cNvPr id="305154" name="Rectangle 2"/>
          <p:cNvSpPr>
            <a:spLocks noGrp="1" noRot="1" noChangeAspect="1" noChangeArrowheads="1" noTextEdit="1"/>
          </p:cNvSpPr>
          <p:nvPr>
            <p:ph type="sldImg"/>
          </p:nvPr>
        </p:nvSpPr>
        <p:spPr>
          <a:ln/>
        </p:spPr>
      </p:sp>
      <p:sp>
        <p:nvSpPr>
          <p:cNvPr id="3051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417F742-24EC-45C7-B4F1-7261345ED75E}" type="slidenum">
              <a:rPr lang="en-US"/>
              <a:pPr/>
              <a:t>32</a:t>
            </a:fld>
            <a:endParaRPr lang="en-US"/>
          </a:p>
        </p:txBody>
      </p:sp>
      <p:sp>
        <p:nvSpPr>
          <p:cNvPr id="241666" name="Rectangle 2"/>
          <p:cNvSpPr>
            <a:spLocks noGrp="1" noRot="1" noChangeAspect="1" noChangeArrowheads="1" noTextEdit="1"/>
          </p:cNvSpPr>
          <p:nvPr>
            <p:ph type="sldImg"/>
          </p:nvPr>
        </p:nvSpPr>
        <p:spPr>
          <a:ln/>
        </p:spPr>
      </p:sp>
      <p:sp>
        <p:nvSpPr>
          <p:cNvPr id="241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CAD6C5-A8EF-483E-AB25-06DCD7CECCF7}" type="slidenum">
              <a:rPr lang="en-US"/>
              <a:pPr/>
              <a:t>34</a:t>
            </a:fld>
            <a:endParaRPr lang="en-US"/>
          </a:p>
        </p:txBody>
      </p:sp>
      <p:sp>
        <p:nvSpPr>
          <p:cNvPr id="244738" name="Rectangle 2"/>
          <p:cNvSpPr>
            <a:spLocks noGrp="1" noRot="1" noChangeAspect="1" noChangeArrowheads="1" noTextEdit="1"/>
          </p:cNvSpPr>
          <p:nvPr>
            <p:ph type="sldImg"/>
          </p:nvPr>
        </p:nvSpPr>
        <p:spPr>
          <a:ln/>
        </p:spPr>
      </p:sp>
      <p:sp>
        <p:nvSpPr>
          <p:cNvPr id="2447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AAC9B70-E846-4869-B7C6-B5F826C0D724}" type="slidenum">
              <a:rPr lang="en-US"/>
              <a:pPr/>
              <a:t>36</a:t>
            </a:fld>
            <a:endParaRPr lang="en-US"/>
          </a:p>
        </p:txBody>
      </p:sp>
      <p:sp>
        <p:nvSpPr>
          <p:cNvPr id="299010" name="Rectangle 2"/>
          <p:cNvSpPr>
            <a:spLocks noGrp="1" noRot="1" noChangeAspect="1" noChangeArrowheads="1" noTextEdit="1"/>
          </p:cNvSpPr>
          <p:nvPr>
            <p:ph type="sldImg"/>
          </p:nvPr>
        </p:nvSpPr>
        <p:spPr>
          <a:ln/>
        </p:spPr>
      </p:sp>
      <p:sp>
        <p:nvSpPr>
          <p:cNvPr id="2990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DCD188-E4A5-4915-AB48-3324535FA876}" type="slidenum">
              <a:rPr lang="en-US"/>
              <a:pPr/>
              <a:t>4</a:t>
            </a:fld>
            <a:endParaRPr lang="en-US"/>
          </a:p>
        </p:txBody>
      </p:sp>
      <p:sp>
        <p:nvSpPr>
          <p:cNvPr id="216066" name="Rectangle 2"/>
          <p:cNvSpPr>
            <a:spLocks noGrp="1" noRot="1" noChangeAspect="1" noChangeArrowheads="1" noTextEdit="1"/>
          </p:cNvSpPr>
          <p:nvPr>
            <p:ph type="sldImg"/>
          </p:nvPr>
        </p:nvSpPr>
        <p:spPr>
          <a:ln/>
        </p:spPr>
      </p:sp>
      <p:sp>
        <p:nvSpPr>
          <p:cNvPr id="2160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22C746E-7269-41C0-BC06-C1693BB12BA5}" type="slidenum">
              <a:rPr lang="en-US"/>
              <a:pPr/>
              <a:t>37</a:t>
            </a:fld>
            <a:endParaRPr lang="en-US"/>
          </a:p>
        </p:txBody>
      </p:sp>
      <p:sp>
        <p:nvSpPr>
          <p:cNvPr id="301058" name="Rectangle 2"/>
          <p:cNvSpPr>
            <a:spLocks noGrp="1" noRot="1" noChangeAspect="1" noChangeArrowheads="1" noTextEdit="1"/>
          </p:cNvSpPr>
          <p:nvPr>
            <p:ph type="sldImg"/>
          </p:nvPr>
        </p:nvSpPr>
        <p:spPr>
          <a:ln/>
        </p:spPr>
      </p:sp>
      <p:sp>
        <p:nvSpPr>
          <p:cNvPr id="3010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A4968BC-7B94-403A-9591-2579AAD3E875}" type="slidenum">
              <a:rPr lang="en-US"/>
              <a:pPr/>
              <a:t>38</a:t>
            </a:fld>
            <a:endParaRPr lang="en-US"/>
          </a:p>
        </p:txBody>
      </p:sp>
      <p:sp>
        <p:nvSpPr>
          <p:cNvPr id="315394" name="Rectangle 2"/>
          <p:cNvSpPr>
            <a:spLocks noGrp="1" noRot="1" noChangeAspect="1" noChangeArrowheads="1" noTextEdit="1"/>
          </p:cNvSpPr>
          <p:nvPr>
            <p:ph type="sldImg"/>
          </p:nvPr>
        </p:nvSpPr>
        <p:spPr>
          <a:ln/>
        </p:spPr>
      </p:sp>
      <p:sp>
        <p:nvSpPr>
          <p:cNvPr id="3153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6E22BA4-E09C-4841-9A3D-62B443886E2F}" type="slidenum">
              <a:rPr lang="en-US"/>
              <a:pPr/>
              <a:t>40</a:t>
            </a:fld>
            <a:endParaRPr lang="en-US"/>
          </a:p>
        </p:txBody>
      </p:sp>
      <p:sp>
        <p:nvSpPr>
          <p:cNvPr id="264194" name="Rectangle 2"/>
          <p:cNvSpPr>
            <a:spLocks noGrp="1" noRot="1" noChangeAspect="1" noChangeArrowheads="1" noTextEdit="1"/>
          </p:cNvSpPr>
          <p:nvPr>
            <p:ph type="sldImg"/>
          </p:nvPr>
        </p:nvSpPr>
        <p:spPr>
          <a:ln/>
        </p:spPr>
      </p:sp>
      <p:sp>
        <p:nvSpPr>
          <p:cNvPr id="2641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A66381C-46F4-470A-BF43-05E2CC3E96BB}" type="slidenum">
              <a:rPr lang="en-US"/>
              <a:pPr/>
              <a:t>42</a:t>
            </a:fld>
            <a:endParaRPr lang="en-US"/>
          </a:p>
        </p:txBody>
      </p:sp>
      <p:sp>
        <p:nvSpPr>
          <p:cNvPr id="307202" name="Rectangle 2"/>
          <p:cNvSpPr>
            <a:spLocks noGrp="1" noRot="1" noChangeAspect="1" noChangeArrowheads="1" noTextEdit="1"/>
          </p:cNvSpPr>
          <p:nvPr>
            <p:ph type="sldImg"/>
          </p:nvPr>
        </p:nvSpPr>
        <p:spPr>
          <a:ln/>
        </p:spPr>
      </p:sp>
      <p:sp>
        <p:nvSpPr>
          <p:cNvPr id="3072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7E12ED-66B8-424B-B551-E3C9858552CF}" type="slidenum">
              <a:rPr lang="en-US"/>
              <a:pPr/>
              <a:t>43</a:t>
            </a:fld>
            <a:endParaRPr lang="en-US"/>
          </a:p>
        </p:txBody>
      </p:sp>
      <p:sp>
        <p:nvSpPr>
          <p:cNvPr id="309250" name="Rectangle 2"/>
          <p:cNvSpPr>
            <a:spLocks noGrp="1" noRot="1" noChangeAspect="1" noChangeArrowheads="1" noTextEdit="1"/>
          </p:cNvSpPr>
          <p:nvPr>
            <p:ph type="sldImg"/>
          </p:nvPr>
        </p:nvSpPr>
        <p:spPr>
          <a:ln/>
        </p:spPr>
      </p:sp>
      <p:sp>
        <p:nvSpPr>
          <p:cNvPr id="3092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59F4851-12F0-4E7A-B3A4-5C61DC97DDBD}" type="slidenum">
              <a:rPr lang="en-US"/>
              <a:pPr/>
              <a:t>44</a:t>
            </a:fld>
            <a:endParaRPr lang="en-US"/>
          </a:p>
        </p:txBody>
      </p:sp>
      <p:sp>
        <p:nvSpPr>
          <p:cNvPr id="260098" name="Rectangle 2"/>
          <p:cNvSpPr>
            <a:spLocks noGrp="1" noRot="1" noChangeAspect="1" noChangeArrowheads="1" noTextEdit="1"/>
          </p:cNvSpPr>
          <p:nvPr>
            <p:ph type="sldImg"/>
          </p:nvPr>
        </p:nvSpPr>
        <p:spPr>
          <a:ln/>
        </p:spPr>
      </p:sp>
      <p:sp>
        <p:nvSpPr>
          <p:cNvPr id="2600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4BB7E5E-06B0-4C54-AC8C-D56AC95C3638}" type="slidenum">
              <a:rPr lang="en-US"/>
              <a:pPr/>
              <a:t>46</a:t>
            </a:fld>
            <a:endParaRPr lang="en-US"/>
          </a:p>
        </p:txBody>
      </p:sp>
      <p:sp>
        <p:nvSpPr>
          <p:cNvPr id="313346" name="Rectangle 2"/>
          <p:cNvSpPr>
            <a:spLocks noGrp="1" noRot="1" noChangeAspect="1" noChangeArrowheads="1" noTextEdit="1"/>
          </p:cNvSpPr>
          <p:nvPr>
            <p:ph type="sldImg"/>
          </p:nvPr>
        </p:nvSpPr>
        <p:spPr>
          <a:ln/>
        </p:spPr>
      </p:sp>
      <p:sp>
        <p:nvSpPr>
          <p:cNvPr id="3133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9AAAA5-3EA4-4CC7-A009-389E28D3373A}" type="slidenum">
              <a:rPr lang="en-US"/>
              <a:pPr/>
              <a:t>50</a:t>
            </a:fld>
            <a:endParaRPr lang="en-US"/>
          </a:p>
        </p:txBody>
      </p:sp>
      <p:sp>
        <p:nvSpPr>
          <p:cNvPr id="234498" name="Rectangle 2"/>
          <p:cNvSpPr>
            <a:spLocks noGrp="1" noRot="1" noChangeAspect="1" noChangeArrowheads="1" noTextEdit="1"/>
          </p:cNvSpPr>
          <p:nvPr>
            <p:ph type="sldImg"/>
          </p:nvPr>
        </p:nvSpPr>
        <p:spPr>
          <a:ln/>
        </p:spPr>
      </p:sp>
      <p:sp>
        <p:nvSpPr>
          <p:cNvPr id="2344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71AAA8E-E942-40EC-968A-5846EC37F921}" type="slidenum">
              <a:rPr lang="en-US"/>
              <a:pPr/>
              <a:t>52</a:t>
            </a:fld>
            <a:endParaRPr lang="en-US"/>
          </a:p>
        </p:txBody>
      </p:sp>
      <p:sp>
        <p:nvSpPr>
          <p:cNvPr id="288770" name="Rectangle 2"/>
          <p:cNvSpPr>
            <a:spLocks noGrp="1" noRot="1" noChangeAspect="1" noChangeArrowheads="1" noTextEdit="1"/>
          </p:cNvSpPr>
          <p:nvPr>
            <p:ph type="sldImg"/>
          </p:nvPr>
        </p:nvSpPr>
        <p:spPr>
          <a:ln/>
        </p:spPr>
      </p:sp>
      <p:sp>
        <p:nvSpPr>
          <p:cNvPr id="2887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72EA3B-1171-44F1-B3FD-F28EC639BFE2}" type="slidenum">
              <a:rPr lang="en-US"/>
              <a:pPr/>
              <a:t>54</a:t>
            </a:fld>
            <a:endParaRPr lang="en-US"/>
          </a:p>
        </p:txBody>
      </p:sp>
      <p:sp>
        <p:nvSpPr>
          <p:cNvPr id="235522" name="Rectangle 2"/>
          <p:cNvSpPr>
            <a:spLocks noGrp="1" noRot="1" noChangeAspect="1" noChangeArrowheads="1" noTextEdit="1"/>
          </p:cNvSpPr>
          <p:nvPr>
            <p:ph type="sldImg"/>
          </p:nvPr>
        </p:nvSpPr>
        <p:spPr>
          <a:ln/>
        </p:spPr>
      </p:sp>
      <p:sp>
        <p:nvSpPr>
          <p:cNvPr id="2355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05E272C-F061-4CC9-9D12-8ED6324824DE}" type="slidenum">
              <a:rPr lang="en-US"/>
              <a:pPr/>
              <a:t>5</a:t>
            </a:fld>
            <a:endParaRPr lang="en-US"/>
          </a:p>
        </p:txBody>
      </p:sp>
      <p:sp>
        <p:nvSpPr>
          <p:cNvPr id="217090" name="Rectangle 2"/>
          <p:cNvSpPr>
            <a:spLocks noGrp="1" noRot="1" noChangeAspect="1" noChangeArrowheads="1" noTextEdit="1"/>
          </p:cNvSpPr>
          <p:nvPr>
            <p:ph type="sldImg"/>
          </p:nvPr>
        </p:nvSpPr>
        <p:spPr>
          <a:ln/>
        </p:spPr>
      </p:sp>
      <p:sp>
        <p:nvSpPr>
          <p:cNvPr id="2170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A50B7B4-BFF8-4D55-8137-DF701D23F736}" type="slidenum">
              <a:rPr lang="en-US"/>
              <a:pPr/>
              <a:t>55</a:t>
            </a:fld>
            <a:endParaRPr lang="en-US"/>
          </a:p>
        </p:txBody>
      </p:sp>
      <p:sp>
        <p:nvSpPr>
          <p:cNvPr id="236546" name="Rectangle 2"/>
          <p:cNvSpPr>
            <a:spLocks noGrp="1" noRot="1" noChangeAspect="1" noChangeArrowheads="1" noTextEdit="1"/>
          </p:cNvSpPr>
          <p:nvPr>
            <p:ph type="sldImg"/>
          </p:nvPr>
        </p:nvSpPr>
        <p:spPr>
          <a:ln/>
        </p:spPr>
      </p:sp>
      <p:sp>
        <p:nvSpPr>
          <p:cNvPr id="2365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00ED4F1-AE84-455F-9A75-203FC480F14B}" type="slidenum">
              <a:rPr lang="en-US"/>
              <a:pPr/>
              <a:t>56</a:t>
            </a:fld>
            <a:endParaRPr lang="en-US"/>
          </a:p>
        </p:txBody>
      </p:sp>
      <p:sp>
        <p:nvSpPr>
          <p:cNvPr id="245762" name="Rectangle 2"/>
          <p:cNvSpPr>
            <a:spLocks noGrp="1" noRot="1" noChangeAspect="1" noChangeArrowheads="1" noTextEdit="1"/>
          </p:cNvSpPr>
          <p:nvPr>
            <p:ph type="sldImg"/>
          </p:nvPr>
        </p:nvSpPr>
        <p:spPr>
          <a:ln/>
        </p:spPr>
      </p:sp>
      <p:sp>
        <p:nvSpPr>
          <p:cNvPr id="2457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6A2AA5-D887-416F-9EA0-C538E71FB753}" type="slidenum">
              <a:rPr lang="en-US"/>
              <a:pPr/>
              <a:t>57</a:t>
            </a:fld>
            <a:endParaRPr lang="en-US"/>
          </a:p>
        </p:txBody>
      </p:sp>
      <p:sp>
        <p:nvSpPr>
          <p:cNvPr id="246786" name="Rectangle 2"/>
          <p:cNvSpPr>
            <a:spLocks noGrp="1" noRot="1" noChangeAspect="1" noChangeArrowheads="1" noTextEdit="1"/>
          </p:cNvSpPr>
          <p:nvPr>
            <p:ph type="sldImg"/>
          </p:nvPr>
        </p:nvSpPr>
        <p:spPr>
          <a:ln/>
        </p:spPr>
      </p:sp>
      <p:sp>
        <p:nvSpPr>
          <p:cNvPr id="2467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9767AE-99DC-4812-ABF8-FB5C4B641D0A}" type="slidenum">
              <a:rPr lang="en-US"/>
              <a:pPr/>
              <a:t>6</a:t>
            </a:fld>
            <a:endParaRPr lang="en-US"/>
          </a:p>
        </p:txBody>
      </p:sp>
      <p:sp>
        <p:nvSpPr>
          <p:cNvPr id="224258" name="Rectangle 2"/>
          <p:cNvSpPr>
            <a:spLocks noGrp="1" noRot="1" noChangeAspect="1" noChangeArrowheads="1" noTextEdit="1"/>
          </p:cNvSpPr>
          <p:nvPr>
            <p:ph type="sldImg"/>
          </p:nvPr>
        </p:nvSpPr>
        <p:spPr>
          <a:ln/>
        </p:spPr>
      </p:sp>
      <p:sp>
        <p:nvSpPr>
          <p:cNvPr id="2242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15C8AD1-E126-42DC-B86C-AA97117F8041}" type="slidenum">
              <a:rPr lang="en-US"/>
              <a:pPr/>
              <a:t>7</a:t>
            </a:fld>
            <a:endParaRPr lang="en-US"/>
          </a:p>
        </p:txBody>
      </p:sp>
      <p:sp>
        <p:nvSpPr>
          <p:cNvPr id="218114" name="Rectangle 2"/>
          <p:cNvSpPr>
            <a:spLocks noGrp="1" noRot="1" noChangeAspect="1" noChangeArrowheads="1" noTextEdit="1"/>
          </p:cNvSpPr>
          <p:nvPr>
            <p:ph type="sldImg"/>
          </p:nvPr>
        </p:nvSpPr>
        <p:spPr>
          <a:ln/>
        </p:spPr>
      </p:sp>
      <p:sp>
        <p:nvSpPr>
          <p:cNvPr id="2181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951C8B2-9CCB-4D6E-963D-8C7FDAED14B8}" type="slidenum">
              <a:rPr lang="en-US"/>
              <a:pPr/>
              <a:t>8</a:t>
            </a:fld>
            <a:endParaRPr lang="en-US"/>
          </a:p>
        </p:txBody>
      </p:sp>
      <p:sp>
        <p:nvSpPr>
          <p:cNvPr id="219138" name="Rectangle 2"/>
          <p:cNvSpPr>
            <a:spLocks noGrp="1" noRot="1" noChangeAspect="1" noChangeArrowheads="1" noTextEdit="1"/>
          </p:cNvSpPr>
          <p:nvPr>
            <p:ph type="sldImg"/>
          </p:nvPr>
        </p:nvSpPr>
        <p:spPr>
          <a:ln/>
        </p:spPr>
      </p:sp>
      <p:sp>
        <p:nvSpPr>
          <p:cNvPr id="2191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0E5F6E8-314D-493C-A62C-A42633532F45}" type="slidenum">
              <a:rPr lang="en-US"/>
              <a:pPr/>
              <a:t>9</a:t>
            </a:fld>
            <a:endParaRPr lang="en-US"/>
          </a:p>
        </p:txBody>
      </p:sp>
      <p:sp>
        <p:nvSpPr>
          <p:cNvPr id="225282" name="Rectangle 2"/>
          <p:cNvSpPr>
            <a:spLocks noGrp="1" noRot="1" noChangeAspect="1" noChangeArrowheads="1" noTextEdit="1"/>
          </p:cNvSpPr>
          <p:nvPr>
            <p:ph type="sldImg"/>
          </p:nvPr>
        </p:nvSpPr>
        <p:spPr>
          <a:ln/>
        </p:spPr>
      </p:sp>
      <p:sp>
        <p:nvSpPr>
          <p:cNvPr id="2252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B153D63-A5A4-4644-948B-2C2B54FB7666}" type="slidenum">
              <a:rPr lang="en-US"/>
              <a:pPr/>
              <a:t>10</a:t>
            </a:fld>
            <a:endParaRPr lang="en-US"/>
          </a:p>
        </p:txBody>
      </p:sp>
      <p:sp>
        <p:nvSpPr>
          <p:cNvPr id="226306" name="Rectangle 2"/>
          <p:cNvSpPr>
            <a:spLocks noGrp="1" noRot="1" noChangeAspect="1" noChangeArrowheads="1" noTextEdit="1"/>
          </p:cNvSpPr>
          <p:nvPr>
            <p:ph type="sldImg"/>
          </p:nvPr>
        </p:nvSpPr>
        <p:spPr>
          <a:ln/>
        </p:spPr>
      </p:sp>
      <p:sp>
        <p:nvSpPr>
          <p:cNvPr id="22630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F0918D4-F58F-47D5-AF61-152195AEB895}"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ECEB086-4ED9-4D0F-9D89-6AC4C8667BE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5426CEC-F0BB-4A02-BB2B-710E2DC28340}"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A2BD3F40-2FD3-485F-A26A-268B125C0888}"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34F4960-BF67-4F5C-94E5-648D31D18025}"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009D059-5988-4696-8549-0980BE40537D}"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E287CBC-6E1B-4F4F-A5C0-8EEBAC9B2C8F}"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61281B53-B602-47E9-952D-F2164AF711EC}"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3A9DEF08-DA8C-4BF7-88C3-1928DBECE1A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DD895B00-48EA-4B63-9BBA-2D59E74132B1}"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A64C67D-7C0A-4EA3-BF86-1ACE397DB1CE}"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buFontTx/>
              <a:buNone/>
              <a:defRPr sz="1400" i="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buFontTx/>
              <a:buNone/>
              <a:defRPr sz="1400" i="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buFontTx/>
              <a:buNone/>
              <a:defRPr sz="1400" i="0"/>
            </a:lvl1pPr>
          </a:lstStyle>
          <a:p>
            <a:fld id="{7C6F0F23-6CC5-4E13-A1F4-11BC2EA7879E}" type="slidenum">
              <a:rPr lang="en-US"/>
              <a:pPr/>
              <a:t>‹#›</a:t>
            </a:fld>
            <a:endParaRPr lang="en-US"/>
          </a:p>
        </p:txBody>
      </p:sp>
      <p:pic>
        <p:nvPicPr>
          <p:cNvPr id="8" name="Picture 7"/>
          <p:cNvPicPr/>
          <p:nvPr userDrawn="1"/>
        </p:nvPicPr>
        <p:blipFill>
          <a:blip r:embed="rId14" cstate="print">
            <a:lum bright="47000" contrast="-70000"/>
          </a:blip>
          <a:srcRect l="58282" t="27118" r="34298" b="66026"/>
          <a:stretch>
            <a:fillRect/>
          </a:stretch>
        </p:blipFill>
        <p:spPr bwMode="auto">
          <a:xfrm>
            <a:off x="7010400" y="6019800"/>
            <a:ext cx="1732915" cy="64262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transerve.dot.gov/"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transerve.dot.gov/"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transerve.dot.gov/"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www.wmata.com/"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www.irs.gov/pub/irs-tege/fringe_benefit_fslg.pdf"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hyperlink" Target="http://transerve.dot.gov/" TargetMode="External"/><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827" name="Rectangle 3"/>
          <p:cNvSpPr>
            <a:spLocks noGrp="1" noChangeArrowheads="1"/>
          </p:cNvSpPr>
          <p:nvPr>
            <p:ph type="body" sz="half" idx="1"/>
          </p:nvPr>
        </p:nvSpPr>
        <p:spPr>
          <a:xfrm>
            <a:off x="0" y="0"/>
            <a:ext cx="9144000" cy="6858000"/>
          </a:xfrm>
        </p:spPr>
        <p:txBody>
          <a:bodyPr/>
          <a:lstStyle/>
          <a:p>
            <a:pPr algn="ctr">
              <a:buFontTx/>
              <a:buNone/>
            </a:pPr>
            <a:r>
              <a:rPr lang="en-US" sz="4400" b="1" dirty="0">
                <a:solidFill>
                  <a:srgbClr val="0000FF"/>
                </a:solidFill>
                <a:latin typeface="Verdana" pitchFamily="34" charset="0"/>
              </a:rPr>
              <a:t>TRANSIT BENEFIT</a:t>
            </a:r>
          </a:p>
          <a:p>
            <a:pPr algn="ctr">
              <a:buFontTx/>
              <a:buNone/>
            </a:pPr>
            <a:r>
              <a:rPr lang="en-US" sz="4400" b="1" dirty="0" smtClean="0">
                <a:solidFill>
                  <a:srgbClr val="0000FF"/>
                </a:solidFill>
                <a:latin typeface="Verdana" pitchFamily="34" charset="0"/>
              </a:rPr>
              <a:t>KNOWLEDGE CHECK</a:t>
            </a:r>
            <a:endParaRPr lang="en-US" sz="4400" b="1" dirty="0">
              <a:solidFill>
                <a:srgbClr val="0000FF"/>
              </a:solidFill>
              <a:latin typeface="Verdana" pitchFamily="34" charset="0"/>
            </a:endParaRPr>
          </a:p>
          <a:p>
            <a:pPr algn="ctr">
              <a:buFontTx/>
              <a:buNone/>
            </a:pPr>
            <a:endParaRPr lang="en-US" sz="2000" b="1" dirty="0" smtClean="0">
              <a:solidFill>
                <a:srgbClr val="0000FF"/>
              </a:solidFill>
              <a:latin typeface="Batang" pitchFamily="18" charset="-127"/>
            </a:endParaRPr>
          </a:p>
          <a:p>
            <a:pPr algn="ctr">
              <a:buFontTx/>
              <a:buNone/>
            </a:pPr>
            <a:endParaRPr lang="en-US" sz="2000" b="1" dirty="0">
              <a:solidFill>
                <a:srgbClr val="0000FF"/>
              </a:solidFill>
              <a:latin typeface="Batang" pitchFamily="18" charset="-127"/>
            </a:endParaRPr>
          </a:p>
          <a:p>
            <a:pPr algn="ctr">
              <a:buFontTx/>
              <a:buNone/>
            </a:pPr>
            <a:r>
              <a:rPr lang="en-US" sz="2000" b="1" dirty="0">
                <a:solidFill>
                  <a:srgbClr val="0000FF"/>
                </a:solidFill>
                <a:latin typeface="Batang" pitchFamily="18" charset="-127"/>
              </a:rPr>
              <a:t>Presented By:</a:t>
            </a:r>
          </a:p>
          <a:p>
            <a:pPr algn="ctr">
              <a:buFontTx/>
              <a:buNone/>
            </a:pPr>
            <a:endParaRPr lang="en-US" sz="2000" b="1" dirty="0">
              <a:solidFill>
                <a:srgbClr val="0000FF"/>
              </a:solidFill>
              <a:latin typeface="Batang" pitchFamily="18" charset="-127"/>
            </a:endParaRPr>
          </a:p>
          <a:p>
            <a:pPr algn="ctr">
              <a:buFontTx/>
              <a:buNone/>
            </a:pPr>
            <a:endParaRPr lang="en-US" sz="2000" b="1" dirty="0">
              <a:solidFill>
                <a:srgbClr val="0000FF"/>
              </a:solidFill>
              <a:latin typeface="Batang" pitchFamily="18" charset="-127"/>
            </a:endParaRPr>
          </a:p>
          <a:p>
            <a:pPr algn="ctr">
              <a:buFontTx/>
              <a:buNone/>
            </a:pPr>
            <a:endParaRPr lang="en-US" sz="2000" b="1" dirty="0">
              <a:solidFill>
                <a:srgbClr val="0000FF"/>
              </a:solidFill>
              <a:latin typeface="Batang" pitchFamily="18" charset="-127"/>
            </a:endParaRPr>
          </a:p>
          <a:p>
            <a:pPr algn="ctr">
              <a:buFontTx/>
              <a:buNone/>
            </a:pPr>
            <a:endParaRPr lang="en-US" sz="2000" b="1" dirty="0">
              <a:solidFill>
                <a:srgbClr val="0000FF"/>
              </a:solidFill>
              <a:latin typeface="Batang" pitchFamily="18" charset="-127"/>
            </a:endParaRPr>
          </a:p>
          <a:p>
            <a:pPr algn="ctr">
              <a:buFontTx/>
              <a:buNone/>
            </a:pPr>
            <a:endParaRPr lang="en-US" sz="2000" b="1" dirty="0">
              <a:solidFill>
                <a:srgbClr val="0000FF"/>
              </a:solidFill>
              <a:latin typeface="Batang" pitchFamily="18" charset="-127"/>
            </a:endParaRPr>
          </a:p>
          <a:p>
            <a:pPr algn="ctr">
              <a:buFontTx/>
              <a:buNone/>
            </a:pPr>
            <a:endParaRPr lang="en-US" sz="2000" b="1" dirty="0">
              <a:solidFill>
                <a:srgbClr val="0000FF"/>
              </a:solidFill>
              <a:latin typeface="Batang" pitchFamily="18" charset="-127"/>
            </a:endParaRPr>
          </a:p>
          <a:p>
            <a:pPr algn="ctr">
              <a:buFontTx/>
              <a:buNone/>
            </a:pPr>
            <a:endParaRPr lang="en-US" sz="2000" b="1" dirty="0">
              <a:solidFill>
                <a:srgbClr val="0000FF"/>
              </a:solidFill>
              <a:latin typeface="Batang" pitchFamily="18" charset="-127"/>
            </a:endParaRPr>
          </a:p>
          <a:p>
            <a:pPr algn="ctr">
              <a:buFontTx/>
              <a:buNone/>
            </a:pPr>
            <a:endParaRPr lang="en-US" sz="2000" b="1" dirty="0">
              <a:solidFill>
                <a:srgbClr val="0000FF"/>
              </a:solidFill>
              <a:latin typeface="Batang" pitchFamily="18" charset="-127"/>
            </a:endParaRPr>
          </a:p>
          <a:p>
            <a:pPr algn="ctr">
              <a:buFontTx/>
              <a:buNone/>
            </a:pPr>
            <a:r>
              <a:rPr lang="en-US" sz="2000" b="1" dirty="0" smtClean="0">
                <a:solidFill>
                  <a:srgbClr val="0000FF"/>
                </a:solidFill>
                <a:latin typeface="Batang" pitchFamily="18" charset="-127"/>
              </a:rPr>
              <a:t>2010</a:t>
            </a:r>
            <a:endParaRPr lang="en-US" sz="2000" b="1" dirty="0">
              <a:solidFill>
                <a:srgbClr val="0000FF"/>
              </a:solidFill>
              <a:latin typeface="Batang" pitchFamily="18" charset="-127"/>
            </a:endParaRPr>
          </a:p>
          <a:p>
            <a:pPr algn="ctr">
              <a:buFontTx/>
              <a:buNone/>
            </a:pPr>
            <a:endParaRPr lang="en-US" sz="2000" b="1" dirty="0">
              <a:solidFill>
                <a:srgbClr val="0000FF"/>
              </a:solidFill>
              <a:latin typeface="Batang" pitchFamily="18" charset="-127"/>
            </a:endParaRPr>
          </a:p>
          <a:p>
            <a:pPr algn="ctr">
              <a:buFontTx/>
              <a:buNone/>
            </a:pPr>
            <a:endParaRPr lang="en-US" sz="2000" b="1" dirty="0">
              <a:solidFill>
                <a:srgbClr val="0000FF"/>
              </a:solidFill>
              <a:latin typeface="Batang" pitchFamily="18" charset="-127"/>
            </a:endParaRPr>
          </a:p>
        </p:txBody>
      </p:sp>
      <p:pic>
        <p:nvPicPr>
          <p:cNvPr id="7" name="Picture 6"/>
          <p:cNvPicPr/>
          <p:nvPr/>
        </p:nvPicPr>
        <p:blipFill>
          <a:blip r:embed="rId3" cstate="print"/>
          <a:srcRect l="58282" t="27118" r="34298" b="66026"/>
          <a:stretch>
            <a:fillRect/>
          </a:stretch>
        </p:blipFill>
        <p:spPr bwMode="auto">
          <a:xfrm>
            <a:off x="3352800" y="3810000"/>
            <a:ext cx="2514600" cy="838200"/>
          </a:xfrm>
          <a:prstGeom prst="rect">
            <a:avLst/>
          </a:prstGeom>
          <a:noFill/>
          <a:ln w="9525">
            <a:noFill/>
            <a:miter lim="800000"/>
            <a:headEnd/>
            <a:tailEnd/>
          </a:ln>
        </p:spPr>
      </p:pic>
    </p:spTree>
  </p:cSld>
  <p:clrMapOvr>
    <a:masterClrMapping/>
  </p:clrMapOvr>
  <p:transition>
    <p:comb/>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a:xfrm>
            <a:off x="0" y="0"/>
            <a:ext cx="9144000" cy="1417638"/>
          </a:xfrm>
        </p:spPr>
        <p:txBody>
          <a:bodyPr/>
          <a:lstStyle/>
          <a:p>
            <a:r>
              <a:rPr lang="en-US" b="1">
                <a:solidFill>
                  <a:srgbClr val="0000FF"/>
                </a:solidFill>
                <a:effectLst>
                  <a:outerShdw blurRad="38100" dist="38100" dir="2700000" algn="tl">
                    <a:srgbClr val="C0C0C0"/>
                  </a:outerShdw>
                </a:effectLst>
                <a:latin typeface="Cooper Black" pitchFamily="18" charset="0"/>
              </a:rPr>
              <a:t>The Answer</a:t>
            </a:r>
          </a:p>
        </p:txBody>
      </p:sp>
      <p:sp>
        <p:nvSpPr>
          <p:cNvPr id="119811" name="Rectangle 3"/>
          <p:cNvSpPr>
            <a:spLocks noGrp="1" noChangeArrowheads="1"/>
          </p:cNvSpPr>
          <p:nvPr>
            <p:ph type="body" idx="1"/>
          </p:nvPr>
        </p:nvSpPr>
        <p:spPr>
          <a:xfrm>
            <a:off x="304800" y="1524000"/>
            <a:ext cx="8534400" cy="4602163"/>
          </a:xfrm>
        </p:spPr>
        <p:txBody>
          <a:bodyPr/>
          <a:lstStyle/>
          <a:p>
            <a:pPr>
              <a:lnSpc>
                <a:spcPct val="125000"/>
              </a:lnSpc>
              <a:buFontTx/>
              <a:buNone/>
            </a:pPr>
            <a:r>
              <a:rPr lang="en-US"/>
              <a:t>   </a:t>
            </a:r>
            <a:r>
              <a:rPr lang="en-US" sz="2800" i="1"/>
              <a:t>The correct answer is </a:t>
            </a:r>
            <a:r>
              <a:rPr lang="en-US" sz="2800" i="1">
                <a:solidFill>
                  <a:srgbClr val="FF0000"/>
                </a:solidFill>
              </a:rPr>
              <a:t>TRUE</a:t>
            </a:r>
            <a:r>
              <a:rPr lang="en-US" sz="2800" i="1"/>
              <a:t>. </a:t>
            </a:r>
          </a:p>
          <a:p>
            <a:pPr>
              <a:lnSpc>
                <a:spcPct val="125000"/>
              </a:lnSpc>
              <a:buFontTx/>
              <a:buNone/>
            </a:pPr>
            <a:r>
              <a:rPr lang="en-US" sz="2800" i="1"/>
              <a:t>   </a:t>
            </a:r>
          </a:p>
          <a:p>
            <a:pPr>
              <a:lnSpc>
                <a:spcPct val="125000"/>
              </a:lnSpc>
              <a:buFontTx/>
              <a:buNone/>
            </a:pPr>
            <a:r>
              <a:rPr lang="en-US" sz="2800" i="1"/>
              <a:t>   Disciplinary penalties could range from a letter of admonishment to removal from Federal service depending on the severity of the abuse.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19810"/>
                                        </p:tgtEl>
                                        <p:attrNameLst>
                                          <p:attrName>style.visibility</p:attrName>
                                        </p:attrNameLst>
                                      </p:cBhvr>
                                      <p:to>
                                        <p:strVal val="visible"/>
                                      </p:to>
                                    </p:set>
                                    <p:anim calcmode="lin" valueType="num">
                                      <p:cBhvr>
                                        <p:cTn id="7" dur="500" fill="hold"/>
                                        <p:tgtEl>
                                          <p:spTgt spid="119810"/>
                                        </p:tgtEl>
                                        <p:attrNameLst>
                                          <p:attrName>ppt_w</p:attrName>
                                        </p:attrNameLst>
                                      </p:cBhvr>
                                      <p:tavLst>
                                        <p:tav tm="0">
                                          <p:val>
                                            <p:fltVal val="0"/>
                                          </p:val>
                                        </p:tav>
                                        <p:tav tm="100000">
                                          <p:val>
                                            <p:strVal val="#ppt_w"/>
                                          </p:val>
                                        </p:tav>
                                      </p:tavLst>
                                    </p:anim>
                                    <p:anim calcmode="lin" valueType="num">
                                      <p:cBhvr>
                                        <p:cTn id="8" dur="500" fill="hold"/>
                                        <p:tgtEl>
                                          <p:spTgt spid="119810"/>
                                        </p:tgtEl>
                                        <p:attrNameLst>
                                          <p:attrName>ppt_h</p:attrName>
                                        </p:attrNameLst>
                                      </p:cBhvr>
                                      <p:tavLst>
                                        <p:tav tm="0">
                                          <p:val>
                                            <p:fltVal val="0"/>
                                          </p:val>
                                        </p:tav>
                                        <p:tav tm="100000">
                                          <p:val>
                                            <p:strVal val="#ppt_h"/>
                                          </p:val>
                                        </p:tav>
                                      </p:tavLst>
                                    </p:anim>
                                    <p:animEffect transition="in" filter="fade">
                                      <p:cBhvr>
                                        <p:cTn id="9" dur="500"/>
                                        <p:tgtEl>
                                          <p:spTgt spid="119810"/>
                                        </p:tgtEl>
                                      </p:cBhvr>
                                    </p:animEffect>
                                  </p:childTnLst>
                                </p:cTn>
                              </p:par>
                            </p:childTnLst>
                          </p:cTn>
                        </p:par>
                        <p:par>
                          <p:cTn id="10" fill="hold">
                            <p:stCondLst>
                              <p:cond delay="500"/>
                            </p:stCondLst>
                            <p:childTnLst>
                              <p:par>
                                <p:cTn id="11" presetID="9" presetClass="entr" presetSubtype="0" fill="hold" grpId="0" nodeType="afterEffect">
                                  <p:stCondLst>
                                    <p:cond delay="0"/>
                                  </p:stCondLst>
                                  <p:childTnLst>
                                    <p:set>
                                      <p:cBhvr>
                                        <p:cTn id="12" dur="1" fill="hold">
                                          <p:stCondLst>
                                            <p:cond delay="0"/>
                                          </p:stCondLst>
                                        </p:cTn>
                                        <p:tgtEl>
                                          <p:spTgt spid="119811">
                                            <p:txEl>
                                              <p:pRg st="0" end="0"/>
                                            </p:txEl>
                                          </p:spTgt>
                                        </p:tgtEl>
                                        <p:attrNameLst>
                                          <p:attrName>style.visibility</p:attrName>
                                        </p:attrNameLst>
                                      </p:cBhvr>
                                      <p:to>
                                        <p:strVal val="visible"/>
                                      </p:to>
                                    </p:set>
                                    <p:animEffect transition="in" filter="dissolve">
                                      <p:cBhvr>
                                        <p:cTn id="13" dur="500"/>
                                        <p:tgtEl>
                                          <p:spTgt spid="119811">
                                            <p:txEl>
                                              <p:pRg st="0" end="0"/>
                                            </p:txEl>
                                          </p:spTgt>
                                        </p:tgtEl>
                                      </p:cBhvr>
                                    </p:animEffect>
                                  </p:childTnLst>
                                </p:cTn>
                              </p:par>
                            </p:childTnLst>
                          </p:cTn>
                        </p:par>
                        <p:par>
                          <p:cTn id="14" fill="hold">
                            <p:stCondLst>
                              <p:cond delay="1000"/>
                            </p:stCondLst>
                            <p:childTnLst>
                              <p:par>
                                <p:cTn id="15" presetID="9" presetClass="entr" presetSubtype="0" fill="hold" grpId="0" nodeType="afterEffect">
                                  <p:stCondLst>
                                    <p:cond delay="0"/>
                                  </p:stCondLst>
                                  <p:childTnLst>
                                    <p:set>
                                      <p:cBhvr>
                                        <p:cTn id="16" dur="1" fill="hold">
                                          <p:stCondLst>
                                            <p:cond delay="0"/>
                                          </p:stCondLst>
                                        </p:cTn>
                                        <p:tgtEl>
                                          <p:spTgt spid="119811">
                                            <p:txEl>
                                              <p:pRg st="2" end="2"/>
                                            </p:txEl>
                                          </p:spTgt>
                                        </p:tgtEl>
                                        <p:attrNameLst>
                                          <p:attrName>style.visibility</p:attrName>
                                        </p:attrNameLst>
                                      </p:cBhvr>
                                      <p:to>
                                        <p:strVal val="visible"/>
                                      </p:to>
                                    </p:set>
                                    <p:animEffect transition="in" filter="dissolve">
                                      <p:cBhvr>
                                        <p:cTn id="17" dur="500"/>
                                        <p:tgtEl>
                                          <p:spTgt spid="1198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0" grpId="0"/>
      <p:bldP spid="119811"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2"/>
          <p:cNvSpPr>
            <a:spLocks noGrp="1" noChangeArrowheads="1"/>
          </p:cNvSpPr>
          <p:nvPr>
            <p:ph type="title"/>
          </p:nvPr>
        </p:nvSpPr>
        <p:spPr/>
        <p:txBody>
          <a:bodyPr/>
          <a:lstStyle/>
          <a:p>
            <a:r>
              <a:rPr lang="en-US">
                <a:solidFill>
                  <a:srgbClr val="0000FF"/>
                </a:solidFill>
              </a:rPr>
              <a:t>Certification Required</a:t>
            </a:r>
          </a:p>
        </p:txBody>
      </p:sp>
      <p:sp>
        <p:nvSpPr>
          <p:cNvPr id="316419" name="Rectangle 3"/>
          <p:cNvSpPr>
            <a:spLocks noGrp="1" noChangeArrowheads="1"/>
          </p:cNvSpPr>
          <p:nvPr>
            <p:ph type="body" idx="1"/>
          </p:nvPr>
        </p:nvSpPr>
        <p:spPr/>
        <p:txBody>
          <a:bodyPr/>
          <a:lstStyle/>
          <a:p>
            <a:pPr lvl="1">
              <a:buFontTx/>
              <a:buNone/>
            </a:pPr>
            <a:r>
              <a:rPr lang="en-US" dirty="0"/>
              <a:t>	Anyone who signs up for transit benefits through the </a:t>
            </a:r>
            <a:r>
              <a:rPr lang="en-US" dirty="0" smtClean="0"/>
              <a:t>Federal Deposit Insurance Corporation </a:t>
            </a:r>
            <a:r>
              <a:rPr lang="en-US" dirty="0"/>
              <a:t>must certify that certain conditions are true.  The following slides describe these conditions.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0946" name="Rectangle 2"/>
          <p:cNvSpPr>
            <a:spLocks noGrp="1" noChangeArrowheads="1"/>
          </p:cNvSpPr>
          <p:nvPr>
            <p:ph type="title"/>
          </p:nvPr>
        </p:nvSpPr>
        <p:spPr/>
        <p:txBody>
          <a:bodyPr/>
          <a:lstStyle/>
          <a:p>
            <a:r>
              <a:rPr lang="en-US" sz="4000" b="1">
                <a:solidFill>
                  <a:srgbClr val="0000FF"/>
                </a:solidFill>
              </a:rPr>
              <a:t>What does certification mean?</a:t>
            </a:r>
          </a:p>
        </p:txBody>
      </p:sp>
      <p:sp>
        <p:nvSpPr>
          <p:cNvPr id="210948" name="Text Box 4"/>
          <p:cNvSpPr txBox="1">
            <a:spLocks noChangeArrowheads="1"/>
          </p:cNvSpPr>
          <p:nvPr/>
        </p:nvSpPr>
        <p:spPr bwMode="auto">
          <a:xfrm>
            <a:off x="1066800" y="1524000"/>
            <a:ext cx="6705600" cy="1554163"/>
          </a:xfrm>
          <a:prstGeom prst="rect">
            <a:avLst/>
          </a:prstGeom>
          <a:noFill/>
          <a:ln w="9525">
            <a:noFill/>
            <a:miter lim="800000"/>
            <a:headEnd/>
            <a:tailEnd/>
          </a:ln>
          <a:effectLst/>
        </p:spPr>
        <p:txBody>
          <a:bodyPr>
            <a:spAutoFit/>
          </a:bodyPr>
          <a:lstStyle/>
          <a:p>
            <a:pPr algn="ctr">
              <a:lnSpc>
                <a:spcPct val="100000"/>
              </a:lnSpc>
              <a:buFontTx/>
              <a:buNone/>
            </a:pPr>
            <a:r>
              <a:rPr lang="en-US" b="1" i="0"/>
              <a:t>“To formally and legally attest a specific statement to be true”</a:t>
            </a:r>
            <a:endParaRPr lang="en-US" sz="3200" b="1" i="0"/>
          </a:p>
          <a:p>
            <a:pPr>
              <a:lnSpc>
                <a:spcPct val="100000"/>
              </a:lnSpc>
              <a:buFontTx/>
              <a:buNone/>
            </a:pPr>
            <a:endParaRPr lang="en-US" sz="3200" b="1" i="0"/>
          </a:p>
        </p:txBody>
      </p:sp>
      <p:graphicFrame>
        <p:nvGraphicFramePr>
          <p:cNvPr id="210949" name="Object 5"/>
          <p:cNvGraphicFramePr>
            <a:graphicFrameLocks noChangeAspect="1"/>
          </p:cNvGraphicFramePr>
          <p:nvPr>
            <p:ph idx="1"/>
          </p:nvPr>
        </p:nvGraphicFramePr>
        <p:xfrm>
          <a:off x="6456363" y="2590800"/>
          <a:ext cx="1689100" cy="3084513"/>
        </p:xfrm>
        <a:graphic>
          <a:graphicData uri="http://schemas.openxmlformats.org/presentationml/2006/ole">
            <p:oleObj spid="_x0000_s210949" name="Picture" r:id="rId4" imgW="1896840" imgH="3465360" progId="StaticMetafile">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10946"/>
                                        </p:tgtEl>
                                        <p:attrNameLst>
                                          <p:attrName>style.visibility</p:attrName>
                                        </p:attrNameLst>
                                      </p:cBhvr>
                                      <p:to>
                                        <p:strVal val="visible"/>
                                      </p:to>
                                    </p:set>
                                    <p:animEffect transition="in" filter="fade">
                                      <p:cBhvr>
                                        <p:cTn id="7" dur="1000"/>
                                        <p:tgtEl>
                                          <p:spTgt spid="210946"/>
                                        </p:tgtEl>
                                      </p:cBhvr>
                                    </p:animEffect>
                                    <p:anim calcmode="lin" valueType="num">
                                      <p:cBhvr>
                                        <p:cTn id="8" dur="1000" fill="hold"/>
                                        <p:tgtEl>
                                          <p:spTgt spid="210946"/>
                                        </p:tgtEl>
                                        <p:attrNameLst>
                                          <p:attrName>ppt_x</p:attrName>
                                        </p:attrNameLst>
                                      </p:cBhvr>
                                      <p:tavLst>
                                        <p:tav tm="0">
                                          <p:val>
                                            <p:strVal val="#ppt_x"/>
                                          </p:val>
                                        </p:tav>
                                        <p:tav tm="100000">
                                          <p:val>
                                            <p:strVal val="#ppt_x"/>
                                          </p:val>
                                        </p:tav>
                                      </p:tavLst>
                                    </p:anim>
                                    <p:anim calcmode="lin" valueType="num">
                                      <p:cBhvr>
                                        <p:cTn id="9" dur="1000" fill="hold"/>
                                        <p:tgtEl>
                                          <p:spTgt spid="210946"/>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51" presetClass="entr" presetSubtype="0" fill="hold" grpId="0" nodeType="afterEffect">
                                  <p:stCondLst>
                                    <p:cond delay="0"/>
                                  </p:stCondLst>
                                  <p:childTnLst>
                                    <p:set>
                                      <p:cBhvr>
                                        <p:cTn id="12" dur="1" fill="hold">
                                          <p:stCondLst>
                                            <p:cond delay="0"/>
                                          </p:stCondLst>
                                        </p:cTn>
                                        <p:tgtEl>
                                          <p:spTgt spid="210948"/>
                                        </p:tgtEl>
                                        <p:attrNameLst>
                                          <p:attrName>style.visibility</p:attrName>
                                        </p:attrNameLst>
                                      </p:cBhvr>
                                      <p:to>
                                        <p:strVal val="visible"/>
                                      </p:to>
                                    </p:set>
                                    <p:animEffect transition="in" filter="fade">
                                      <p:cBhvr>
                                        <p:cTn id="13" dur="770" decel="100000"/>
                                        <p:tgtEl>
                                          <p:spTgt spid="210948"/>
                                        </p:tgtEl>
                                      </p:cBhvr>
                                    </p:animEffect>
                                    <p:animScale>
                                      <p:cBhvr>
                                        <p:cTn id="14" dur="770" decel="100000"/>
                                        <p:tgtEl>
                                          <p:spTgt spid="210948"/>
                                        </p:tgtEl>
                                      </p:cBhvr>
                                      <p:from x="10000" y="10000"/>
                                      <p:to x="200000" y="450000"/>
                                    </p:animScale>
                                    <p:animScale>
                                      <p:cBhvr>
                                        <p:cTn id="15" dur="1230" accel="100000" fill="hold">
                                          <p:stCondLst>
                                            <p:cond delay="770"/>
                                          </p:stCondLst>
                                        </p:cTn>
                                        <p:tgtEl>
                                          <p:spTgt spid="210948"/>
                                        </p:tgtEl>
                                      </p:cBhvr>
                                      <p:from x="200000" y="450000"/>
                                      <p:to x="100000" y="100000"/>
                                    </p:animScale>
                                    <p:set>
                                      <p:cBhvr>
                                        <p:cTn id="16" dur="770" fill="hold"/>
                                        <p:tgtEl>
                                          <p:spTgt spid="210948"/>
                                        </p:tgtEl>
                                        <p:attrNameLst>
                                          <p:attrName>ppt_x</p:attrName>
                                        </p:attrNameLst>
                                      </p:cBhvr>
                                      <p:to>
                                        <p:strVal val="(0.5)"/>
                                      </p:to>
                                    </p:set>
                                    <p:anim from="(0.5)" to="(#ppt_x)" calcmode="lin" valueType="num">
                                      <p:cBhvr>
                                        <p:cTn id="17" dur="1230" accel="100000" fill="hold">
                                          <p:stCondLst>
                                            <p:cond delay="770"/>
                                          </p:stCondLst>
                                        </p:cTn>
                                        <p:tgtEl>
                                          <p:spTgt spid="210948"/>
                                        </p:tgtEl>
                                        <p:attrNameLst>
                                          <p:attrName>ppt_x</p:attrName>
                                        </p:attrNameLst>
                                      </p:cBhvr>
                                    </p:anim>
                                    <p:set>
                                      <p:cBhvr>
                                        <p:cTn id="18" dur="770" fill="hold"/>
                                        <p:tgtEl>
                                          <p:spTgt spid="210948"/>
                                        </p:tgtEl>
                                        <p:attrNameLst>
                                          <p:attrName>ppt_y</p:attrName>
                                        </p:attrNameLst>
                                      </p:cBhvr>
                                      <p:to>
                                        <p:strVal val="(#ppt_y+0.4)"/>
                                      </p:to>
                                    </p:set>
                                    <p:anim from="(#ppt_y+0.4)" to="(#ppt_y)" calcmode="lin" valueType="num">
                                      <p:cBhvr>
                                        <p:cTn id="19" dur="1230" accel="100000" fill="hold">
                                          <p:stCondLst>
                                            <p:cond delay="770"/>
                                          </p:stCondLst>
                                        </p:cTn>
                                        <p:tgtEl>
                                          <p:spTgt spid="210948"/>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946" grpId="0"/>
      <p:bldP spid="21094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0" y="274638"/>
            <a:ext cx="9144000" cy="487362"/>
          </a:xfrm>
        </p:spPr>
        <p:txBody>
          <a:bodyPr/>
          <a:lstStyle/>
          <a:p>
            <a:r>
              <a:rPr lang="en-US" b="1">
                <a:solidFill>
                  <a:srgbClr val="0000FF"/>
                </a:solidFill>
                <a:latin typeface="Arial Black" pitchFamily="34" charset="0"/>
              </a:rPr>
              <a:t>Certification Statement</a:t>
            </a:r>
          </a:p>
        </p:txBody>
      </p:sp>
      <p:pic>
        <p:nvPicPr>
          <p:cNvPr id="11272" name="Picture 8"/>
          <p:cNvPicPr>
            <a:picLocks noChangeAspect="1" noChangeArrowheads="1"/>
          </p:cNvPicPr>
          <p:nvPr/>
        </p:nvPicPr>
        <p:blipFill>
          <a:blip r:embed="rId3" cstate="print"/>
          <a:srcRect l="25035" t="17162" r="25824" b="17281"/>
          <a:stretch>
            <a:fillRect/>
          </a:stretch>
        </p:blipFill>
        <p:spPr bwMode="auto">
          <a:xfrm>
            <a:off x="990600" y="990600"/>
            <a:ext cx="7543800" cy="5410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0" y="0"/>
            <a:ext cx="9144000" cy="914400"/>
          </a:xfrm>
        </p:spPr>
        <p:txBody>
          <a:bodyPr/>
          <a:lstStyle/>
          <a:p>
            <a:r>
              <a:rPr lang="en-US" sz="4000"/>
              <a:t/>
            </a:r>
            <a:br>
              <a:rPr lang="en-US" sz="4000"/>
            </a:br>
            <a:r>
              <a:rPr lang="en-US" sz="4000"/>
              <a:t/>
            </a:r>
            <a:br>
              <a:rPr lang="en-US" sz="4000"/>
            </a:br>
            <a:r>
              <a:rPr lang="en-US" b="1">
                <a:solidFill>
                  <a:srgbClr val="0000FF"/>
                </a:solidFill>
                <a:latin typeface="Arial Black" pitchFamily="34" charset="0"/>
              </a:rPr>
              <a:t>Certification</a:t>
            </a:r>
            <a:br>
              <a:rPr lang="en-US" b="1">
                <a:solidFill>
                  <a:srgbClr val="0000FF"/>
                </a:solidFill>
                <a:latin typeface="Arial Black" pitchFamily="34" charset="0"/>
              </a:rPr>
            </a:br>
            <a:r>
              <a:rPr lang="en-US" sz="4800" i="1">
                <a:solidFill>
                  <a:srgbClr val="000000"/>
                </a:solidFill>
                <a:effectLst>
                  <a:outerShdw blurRad="38100" dist="38100" dir="2700000" algn="tl">
                    <a:srgbClr val="C0C0C0"/>
                  </a:outerShdw>
                </a:effectLst>
                <a:latin typeface="Georgia" pitchFamily="18" charset="0"/>
              </a:rPr>
              <a:t>What did I just agree to?</a:t>
            </a:r>
          </a:p>
        </p:txBody>
      </p:sp>
      <p:sp>
        <p:nvSpPr>
          <p:cNvPr id="12291" name="Rectangle 3"/>
          <p:cNvSpPr>
            <a:spLocks noGrp="1" noChangeArrowheads="1"/>
          </p:cNvSpPr>
          <p:nvPr>
            <p:ph type="body" idx="1"/>
          </p:nvPr>
        </p:nvSpPr>
        <p:spPr>
          <a:xfrm>
            <a:off x="228600" y="2057400"/>
            <a:ext cx="8686800" cy="5059363"/>
          </a:xfrm>
        </p:spPr>
        <p:txBody>
          <a:bodyPr/>
          <a:lstStyle/>
          <a:p>
            <a:pPr>
              <a:lnSpc>
                <a:spcPct val="150000"/>
              </a:lnSpc>
            </a:pPr>
            <a:r>
              <a:rPr lang="en-US" sz="2300">
                <a:solidFill>
                  <a:schemeClr val="accent2"/>
                </a:solidFill>
              </a:rPr>
              <a:t>I am employed by the Federal government</a:t>
            </a:r>
          </a:p>
          <a:p>
            <a:pPr>
              <a:lnSpc>
                <a:spcPct val="150000"/>
              </a:lnSpc>
            </a:pPr>
            <a:r>
              <a:rPr lang="en-US" sz="2300">
                <a:solidFill>
                  <a:schemeClr val="accent2"/>
                </a:solidFill>
              </a:rPr>
              <a:t>I am eligible for a public transportation fare benefit</a:t>
            </a:r>
          </a:p>
          <a:p>
            <a:pPr>
              <a:lnSpc>
                <a:spcPct val="150000"/>
              </a:lnSpc>
            </a:pPr>
            <a:r>
              <a:rPr lang="en-US" sz="2300">
                <a:solidFill>
                  <a:schemeClr val="accent2"/>
                </a:solidFill>
              </a:rPr>
              <a:t>I will only use the transit benefit for my daily commute to and from work</a:t>
            </a:r>
          </a:p>
          <a:p>
            <a:pPr>
              <a:lnSpc>
                <a:spcPct val="150000"/>
              </a:lnSpc>
            </a:pPr>
            <a:r>
              <a:rPr lang="en-US" sz="2300">
                <a:solidFill>
                  <a:schemeClr val="accent2"/>
                </a:solidFill>
              </a:rPr>
              <a:t>I will not give, sell or transfer my transit benefit to anyone else</a:t>
            </a:r>
          </a:p>
          <a:p>
            <a:pPr>
              <a:lnSpc>
                <a:spcPct val="150000"/>
              </a:lnSpc>
            </a:pPr>
            <a:r>
              <a:rPr lang="en-US" sz="2300">
                <a:solidFill>
                  <a:schemeClr val="accent2"/>
                </a:solidFill>
              </a:rPr>
              <a:t>I will not use the Government-provided transit benefit in excess of the statutory limit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 calcmode="lin" valueType="num">
                                      <p:cBhvr>
                                        <p:cTn id="7" dur="2000" fill="hold"/>
                                        <p:tgtEl>
                                          <p:spTgt spid="12291">
                                            <p:txEl>
                                              <p:pRg st="0" end="0"/>
                                            </p:txEl>
                                          </p:spTgt>
                                        </p:tgtEl>
                                        <p:attrNameLst>
                                          <p:attrName>ppt_w</p:attrName>
                                        </p:attrNameLst>
                                      </p:cBhvr>
                                      <p:tavLst>
                                        <p:tav tm="0">
                                          <p:val>
                                            <p:fltVal val="0"/>
                                          </p:val>
                                        </p:tav>
                                        <p:tav tm="100000">
                                          <p:val>
                                            <p:strVal val="#ppt_w"/>
                                          </p:val>
                                        </p:tav>
                                      </p:tavLst>
                                    </p:anim>
                                    <p:anim calcmode="lin" valueType="num">
                                      <p:cBhvr>
                                        <p:cTn id="8" dur="2000" fill="hold"/>
                                        <p:tgtEl>
                                          <p:spTgt spid="12291">
                                            <p:txEl>
                                              <p:pRg st="0" end="0"/>
                                            </p:txEl>
                                          </p:spTgt>
                                        </p:tgtEl>
                                        <p:attrNameLst>
                                          <p:attrName>ppt_h</p:attrName>
                                        </p:attrNameLst>
                                      </p:cBhvr>
                                      <p:tavLst>
                                        <p:tav tm="0">
                                          <p:val>
                                            <p:fltVal val="0"/>
                                          </p:val>
                                        </p:tav>
                                        <p:tav tm="100000">
                                          <p:val>
                                            <p:strVal val="#ppt_h"/>
                                          </p:val>
                                        </p:tav>
                                      </p:tavLst>
                                    </p:anim>
                                    <p:animEffect transition="in" filter="fade">
                                      <p:cBhvr>
                                        <p:cTn id="9" dur="2000"/>
                                        <p:tgtEl>
                                          <p:spTgt spid="12291">
                                            <p:txEl>
                                              <p:pRg st="0" end="0"/>
                                            </p:txEl>
                                          </p:spTgt>
                                        </p:tgtEl>
                                      </p:cBhvr>
                                    </p:animEffect>
                                  </p:childTnLst>
                                </p:cTn>
                              </p:par>
                            </p:childTnLst>
                          </p:cTn>
                        </p:par>
                        <p:par>
                          <p:cTn id="10" fill="hold">
                            <p:stCondLst>
                              <p:cond delay="2000"/>
                            </p:stCondLst>
                            <p:childTnLst>
                              <p:par>
                                <p:cTn id="11" presetID="53" presetClass="entr" presetSubtype="0" fill="hold" grpId="0" nodeType="afterEffect">
                                  <p:stCondLst>
                                    <p:cond delay="0"/>
                                  </p:stCondLst>
                                  <p:childTnLst>
                                    <p:set>
                                      <p:cBhvr>
                                        <p:cTn id="12" dur="1" fill="hold">
                                          <p:stCondLst>
                                            <p:cond delay="0"/>
                                          </p:stCondLst>
                                        </p:cTn>
                                        <p:tgtEl>
                                          <p:spTgt spid="12291">
                                            <p:txEl>
                                              <p:pRg st="1" end="1"/>
                                            </p:txEl>
                                          </p:spTgt>
                                        </p:tgtEl>
                                        <p:attrNameLst>
                                          <p:attrName>style.visibility</p:attrName>
                                        </p:attrNameLst>
                                      </p:cBhvr>
                                      <p:to>
                                        <p:strVal val="visible"/>
                                      </p:to>
                                    </p:set>
                                    <p:anim calcmode="lin" valueType="num">
                                      <p:cBhvr>
                                        <p:cTn id="13" dur="2000" fill="hold"/>
                                        <p:tgtEl>
                                          <p:spTgt spid="12291">
                                            <p:txEl>
                                              <p:pRg st="1" end="1"/>
                                            </p:txEl>
                                          </p:spTgt>
                                        </p:tgtEl>
                                        <p:attrNameLst>
                                          <p:attrName>ppt_w</p:attrName>
                                        </p:attrNameLst>
                                      </p:cBhvr>
                                      <p:tavLst>
                                        <p:tav tm="0">
                                          <p:val>
                                            <p:fltVal val="0"/>
                                          </p:val>
                                        </p:tav>
                                        <p:tav tm="100000">
                                          <p:val>
                                            <p:strVal val="#ppt_w"/>
                                          </p:val>
                                        </p:tav>
                                      </p:tavLst>
                                    </p:anim>
                                    <p:anim calcmode="lin" valueType="num">
                                      <p:cBhvr>
                                        <p:cTn id="14" dur="2000" fill="hold"/>
                                        <p:tgtEl>
                                          <p:spTgt spid="12291">
                                            <p:txEl>
                                              <p:pRg st="1" end="1"/>
                                            </p:txEl>
                                          </p:spTgt>
                                        </p:tgtEl>
                                        <p:attrNameLst>
                                          <p:attrName>ppt_h</p:attrName>
                                        </p:attrNameLst>
                                      </p:cBhvr>
                                      <p:tavLst>
                                        <p:tav tm="0">
                                          <p:val>
                                            <p:fltVal val="0"/>
                                          </p:val>
                                        </p:tav>
                                        <p:tav tm="100000">
                                          <p:val>
                                            <p:strVal val="#ppt_h"/>
                                          </p:val>
                                        </p:tav>
                                      </p:tavLst>
                                    </p:anim>
                                    <p:animEffect transition="in" filter="fade">
                                      <p:cBhvr>
                                        <p:cTn id="15" dur="2000"/>
                                        <p:tgtEl>
                                          <p:spTgt spid="12291">
                                            <p:txEl>
                                              <p:pRg st="1" end="1"/>
                                            </p:txEl>
                                          </p:spTgt>
                                        </p:tgtEl>
                                      </p:cBhvr>
                                    </p:animEffect>
                                  </p:childTnLst>
                                </p:cTn>
                              </p:par>
                            </p:childTnLst>
                          </p:cTn>
                        </p:par>
                        <p:par>
                          <p:cTn id="16" fill="hold">
                            <p:stCondLst>
                              <p:cond delay="4000"/>
                            </p:stCondLst>
                            <p:childTnLst>
                              <p:par>
                                <p:cTn id="17" presetID="53" presetClass="entr" presetSubtype="0" fill="hold" grpId="0" nodeType="afterEffect">
                                  <p:stCondLst>
                                    <p:cond delay="0"/>
                                  </p:stCondLst>
                                  <p:childTnLst>
                                    <p:set>
                                      <p:cBhvr>
                                        <p:cTn id="18" dur="1" fill="hold">
                                          <p:stCondLst>
                                            <p:cond delay="0"/>
                                          </p:stCondLst>
                                        </p:cTn>
                                        <p:tgtEl>
                                          <p:spTgt spid="12291">
                                            <p:txEl>
                                              <p:pRg st="2" end="2"/>
                                            </p:txEl>
                                          </p:spTgt>
                                        </p:tgtEl>
                                        <p:attrNameLst>
                                          <p:attrName>style.visibility</p:attrName>
                                        </p:attrNameLst>
                                      </p:cBhvr>
                                      <p:to>
                                        <p:strVal val="visible"/>
                                      </p:to>
                                    </p:set>
                                    <p:anim calcmode="lin" valueType="num">
                                      <p:cBhvr>
                                        <p:cTn id="19" dur="2000" fill="hold"/>
                                        <p:tgtEl>
                                          <p:spTgt spid="12291">
                                            <p:txEl>
                                              <p:pRg st="2" end="2"/>
                                            </p:txEl>
                                          </p:spTgt>
                                        </p:tgtEl>
                                        <p:attrNameLst>
                                          <p:attrName>ppt_w</p:attrName>
                                        </p:attrNameLst>
                                      </p:cBhvr>
                                      <p:tavLst>
                                        <p:tav tm="0">
                                          <p:val>
                                            <p:fltVal val="0"/>
                                          </p:val>
                                        </p:tav>
                                        <p:tav tm="100000">
                                          <p:val>
                                            <p:strVal val="#ppt_w"/>
                                          </p:val>
                                        </p:tav>
                                      </p:tavLst>
                                    </p:anim>
                                    <p:anim calcmode="lin" valueType="num">
                                      <p:cBhvr>
                                        <p:cTn id="20" dur="2000" fill="hold"/>
                                        <p:tgtEl>
                                          <p:spTgt spid="12291">
                                            <p:txEl>
                                              <p:pRg st="2" end="2"/>
                                            </p:txEl>
                                          </p:spTgt>
                                        </p:tgtEl>
                                        <p:attrNameLst>
                                          <p:attrName>ppt_h</p:attrName>
                                        </p:attrNameLst>
                                      </p:cBhvr>
                                      <p:tavLst>
                                        <p:tav tm="0">
                                          <p:val>
                                            <p:fltVal val="0"/>
                                          </p:val>
                                        </p:tav>
                                        <p:tav tm="100000">
                                          <p:val>
                                            <p:strVal val="#ppt_h"/>
                                          </p:val>
                                        </p:tav>
                                      </p:tavLst>
                                    </p:anim>
                                    <p:animEffect transition="in" filter="fade">
                                      <p:cBhvr>
                                        <p:cTn id="21" dur="2000"/>
                                        <p:tgtEl>
                                          <p:spTgt spid="12291">
                                            <p:txEl>
                                              <p:pRg st="2" end="2"/>
                                            </p:txEl>
                                          </p:spTgt>
                                        </p:tgtEl>
                                      </p:cBhvr>
                                    </p:animEffect>
                                  </p:childTnLst>
                                </p:cTn>
                              </p:par>
                            </p:childTnLst>
                          </p:cTn>
                        </p:par>
                        <p:par>
                          <p:cTn id="22" fill="hold">
                            <p:stCondLst>
                              <p:cond delay="6000"/>
                            </p:stCondLst>
                            <p:childTnLst>
                              <p:par>
                                <p:cTn id="23" presetID="53" presetClass="entr" presetSubtype="0" fill="hold" grpId="0" nodeType="afterEffect">
                                  <p:stCondLst>
                                    <p:cond delay="0"/>
                                  </p:stCondLst>
                                  <p:childTnLst>
                                    <p:set>
                                      <p:cBhvr>
                                        <p:cTn id="24" dur="1" fill="hold">
                                          <p:stCondLst>
                                            <p:cond delay="0"/>
                                          </p:stCondLst>
                                        </p:cTn>
                                        <p:tgtEl>
                                          <p:spTgt spid="12291">
                                            <p:txEl>
                                              <p:pRg st="3" end="3"/>
                                            </p:txEl>
                                          </p:spTgt>
                                        </p:tgtEl>
                                        <p:attrNameLst>
                                          <p:attrName>style.visibility</p:attrName>
                                        </p:attrNameLst>
                                      </p:cBhvr>
                                      <p:to>
                                        <p:strVal val="visible"/>
                                      </p:to>
                                    </p:set>
                                    <p:anim calcmode="lin" valueType="num">
                                      <p:cBhvr>
                                        <p:cTn id="25" dur="2000" fill="hold"/>
                                        <p:tgtEl>
                                          <p:spTgt spid="12291">
                                            <p:txEl>
                                              <p:pRg st="3" end="3"/>
                                            </p:txEl>
                                          </p:spTgt>
                                        </p:tgtEl>
                                        <p:attrNameLst>
                                          <p:attrName>ppt_w</p:attrName>
                                        </p:attrNameLst>
                                      </p:cBhvr>
                                      <p:tavLst>
                                        <p:tav tm="0">
                                          <p:val>
                                            <p:fltVal val="0"/>
                                          </p:val>
                                        </p:tav>
                                        <p:tav tm="100000">
                                          <p:val>
                                            <p:strVal val="#ppt_w"/>
                                          </p:val>
                                        </p:tav>
                                      </p:tavLst>
                                    </p:anim>
                                    <p:anim calcmode="lin" valueType="num">
                                      <p:cBhvr>
                                        <p:cTn id="26" dur="2000" fill="hold"/>
                                        <p:tgtEl>
                                          <p:spTgt spid="12291">
                                            <p:txEl>
                                              <p:pRg st="3" end="3"/>
                                            </p:txEl>
                                          </p:spTgt>
                                        </p:tgtEl>
                                        <p:attrNameLst>
                                          <p:attrName>ppt_h</p:attrName>
                                        </p:attrNameLst>
                                      </p:cBhvr>
                                      <p:tavLst>
                                        <p:tav tm="0">
                                          <p:val>
                                            <p:fltVal val="0"/>
                                          </p:val>
                                        </p:tav>
                                        <p:tav tm="100000">
                                          <p:val>
                                            <p:strVal val="#ppt_h"/>
                                          </p:val>
                                        </p:tav>
                                      </p:tavLst>
                                    </p:anim>
                                    <p:animEffect transition="in" filter="fade">
                                      <p:cBhvr>
                                        <p:cTn id="27" dur="2000"/>
                                        <p:tgtEl>
                                          <p:spTgt spid="12291">
                                            <p:txEl>
                                              <p:pRg st="3" end="3"/>
                                            </p:txEl>
                                          </p:spTgt>
                                        </p:tgtEl>
                                      </p:cBhvr>
                                    </p:animEffect>
                                  </p:childTnLst>
                                </p:cTn>
                              </p:par>
                            </p:childTnLst>
                          </p:cTn>
                        </p:par>
                        <p:par>
                          <p:cTn id="28" fill="hold">
                            <p:stCondLst>
                              <p:cond delay="8000"/>
                            </p:stCondLst>
                            <p:childTnLst>
                              <p:par>
                                <p:cTn id="29" presetID="53" presetClass="entr" presetSubtype="0" fill="hold" grpId="0" nodeType="afterEffect">
                                  <p:stCondLst>
                                    <p:cond delay="0"/>
                                  </p:stCondLst>
                                  <p:childTnLst>
                                    <p:set>
                                      <p:cBhvr>
                                        <p:cTn id="30" dur="1" fill="hold">
                                          <p:stCondLst>
                                            <p:cond delay="0"/>
                                          </p:stCondLst>
                                        </p:cTn>
                                        <p:tgtEl>
                                          <p:spTgt spid="12291">
                                            <p:txEl>
                                              <p:pRg st="4" end="4"/>
                                            </p:txEl>
                                          </p:spTgt>
                                        </p:tgtEl>
                                        <p:attrNameLst>
                                          <p:attrName>style.visibility</p:attrName>
                                        </p:attrNameLst>
                                      </p:cBhvr>
                                      <p:to>
                                        <p:strVal val="visible"/>
                                      </p:to>
                                    </p:set>
                                    <p:anim calcmode="lin" valueType="num">
                                      <p:cBhvr>
                                        <p:cTn id="31" dur="2000" fill="hold"/>
                                        <p:tgtEl>
                                          <p:spTgt spid="12291">
                                            <p:txEl>
                                              <p:pRg st="4" end="4"/>
                                            </p:txEl>
                                          </p:spTgt>
                                        </p:tgtEl>
                                        <p:attrNameLst>
                                          <p:attrName>ppt_w</p:attrName>
                                        </p:attrNameLst>
                                      </p:cBhvr>
                                      <p:tavLst>
                                        <p:tav tm="0">
                                          <p:val>
                                            <p:fltVal val="0"/>
                                          </p:val>
                                        </p:tav>
                                        <p:tav tm="100000">
                                          <p:val>
                                            <p:strVal val="#ppt_w"/>
                                          </p:val>
                                        </p:tav>
                                      </p:tavLst>
                                    </p:anim>
                                    <p:anim calcmode="lin" valueType="num">
                                      <p:cBhvr>
                                        <p:cTn id="32" dur="2000" fill="hold"/>
                                        <p:tgtEl>
                                          <p:spTgt spid="12291">
                                            <p:txEl>
                                              <p:pRg st="4" end="4"/>
                                            </p:txEl>
                                          </p:spTgt>
                                        </p:tgtEl>
                                        <p:attrNameLst>
                                          <p:attrName>ppt_h</p:attrName>
                                        </p:attrNameLst>
                                      </p:cBhvr>
                                      <p:tavLst>
                                        <p:tav tm="0">
                                          <p:val>
                                            <p:fltVal val="0"/>
                                          </p:val>
                                        </p:tav>
                                        <p:tav tm="100000">
                                          <p:val>
                                            <p:strVal val="#ppt_h"/>
                                          </p:val>
                                        </p:tav>
                                      </p:tavLst>
                                    </p:anim>
                                    <p:animEffect transition="in" filter="fade">
                                      <p:cBhvr>
                                        <p:cTn id="33" dur="2000"/>
                                        <p:tgtEl>
                                          <p:spTgt spid="1229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0" y="0"/>
            <a:ext cx="9144000" cy="1417638"/>
          </a:xfrm>
        </p:spPr>
        <p:txBody>
          <a:bodyPr/>
          <a:lstStyle/>
          <a:p>
            <a:r>
              <a:rPr lang="en-US" b="1">
                <a:solidFill>
                  <a:srgbClr val="0000FF"/>
                </a:solidFill>
                <a:latin typeface="Arial Black" pitchFamily="34" charset="0"/>
              </a:rPr>
              <a:t>Certification Part I</a:t>
            </a:r>
          </a:p>
        </p:txBody>
      </p:sp>
      <p:sp>
        <p:nvSpPr>
          <p:cNvPr id="13317" name="Text Box 5"/>
          <p:cNvSpPr txBox="1">
            <a:spLocks noGrp="1" noChangeArrowheads="1"/>
          </p:cNvSpPr>
          <p:nvPr>
            <p:ph type="body" idx="1"/>
          </p:nvPr>
        </p:nvSpPr>
        <p:spPr>
          <a:xfrm>
            <a:off x="381000" y="1295400"/>
            <a:ext cx="8534400" cy="4830763"/>
          </a:xfrm>
          <a:noFill/>
          <a:ln/>
        </p:spPr>
        <p:txBody>
          <a:bodyPr/>
          <a:lstStyle/>
          <a:p>
            <a:pPr algn="ctr">
              <a:spcBef>
                <a:spcPct val="50000"/>
              </a:spcBef>
              <a:buFontTx/>
              <a:buNone/>
            </a:pPr>
            <a:r>
              <a:rPr lang="en-US" sz="2400" b="1" dirty="0">
                <a:solidFill>
                  <a:srgbClr val="000099"/>
                </a:solidFill>
              </a:rPr>
              <a:t>“I certify that I am employed by the U. S. </a:t>
            </a:r>
            <a:r>
              <a:rPr lang="en-US" sz="2400" b="1" dirty="0" smtClean="0">
                <a:solidFill>
                  <a:srgbClr val="000099"/>
                </a:solidFill>
              </a:rPr>
              <a:t>Federal Deposit Insurance Corporation and </a:t>
            </a:r>
            <a:r>
              <a:rPr lang="en-US" sz="2400" b="1" dirty="0">
                <a:solidFill>
                  <a:srgbClr val="000099"/>
                </a:solidFill>
              </a:rPr>
              <a:t>not named on a federally subsidized parking permit with the </a:t>
            </a:r>
            <a:r>
              <a:rPr lang="en-US" sz="2400" b="1" dirty="0" smtClean="0">
                <a:solidFill>
                  <a:srgbClr val="000099"/>
                </a:solidFill>
              </a:rPr>
              <a:t>Federal Deposit Insurance Corporation or </a:t>
            </a:r>
            <a:r>
              <a:rPr lang="en-US" sz="2400" b="1" dirty="0">
                <a:solidFill>
                  <a:srgbClr val="000099"/>
                </a:solidFill>
              </a:rPr>
              <a:t>any other federal agency.”</a:t>
            </a:r>
            <a:r>
              <a:rPr lang="en-US" sz="2400" dirty="0">
                <a:solidFill>
                  <a:srgbClr val="000099"/>
                </a:solidFill>
              </a:rPr>
              <a:t> </a:t>
            </a:r>
          </a:p>
          <a:p>
            <a:pPr>
              <a:spcBef>
                <a:spcPct val="50000"/>
              </a:spcBef>
              <a:buFontTx/>
              <a:buNone/>
            </a:pPr>
            <a:r>
              <a:rPr lang="en-US" sz="2400" dirty="0"/>
              <a:t>This means:</a:t>
            </a:r>
          </a:p>
          <a:p>
            <a:pPr>
              <a:spcBef>
                <a:spcPct val="50000"/>
              </a:spcBef>
              <a:buFontTx/>
              <a:buNone/>
            </a:pPr>
            <a:endParaRPr lang="en-US" sz="2400" dirty="0"/>
          </a:p>
        </p:txBody>
      </p:sp>
      <p:sp>
        <p:nvSpPr>
          <p:cNvPr id="13318" name="Text Box 6"/>
          <p:cNvSpPr txBox="1">
            <a:spLocks noChangeArrowheads="1"/>
          </p:cNvSpPr>
          <p:nvPr/>
        </p:nvSpPr>
        <p:spPr bwMode="auto">
          <a:xfrm>
            <a:off x="304800" y="3352800"/>
            <a:ext cx="8610600" cy="2925763"/>
          </a:xfrm>
          <a:prstGeom prst="rect">
            <a:avLst/>
          </a:prstGeom>
          <a:noFill/>
          <a:ln w="9525">
            <a:noFill/>
            <a:miter lim="800000"/>
            <a:headEnd/>
            <a:tailEnd/>
          </a:ln>
          <a:effectLst/>
        </p:spPr>
        <p:txBody>
          <a:bodyPr>
            <a:spAutoFit/>
          </a:bodyPr>
          <a:lstStyle/>
          <a:p>
            <a:r>
              <a:rPr lang="en-US"/>
              <a:t> You do not have federally subsidized parking</a:t>
            </a:r>
          </a:p>
          <a:p>
            <a:r>
              <a:rPr lang="en-US"/>
              <a:t>You are not listed on any federal parking pass</a:t>
            </a:r>
          </a:p>
          <a:p>
            <a:r>
              <a:rPr lang="en-US"/>
              <a:t>You do not park your personal/leased vehicle at a   government parking lot or garage</a:t>
            </a:r>
          </a:p>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4" fill="hold" grpId="0" nodeType="afterEffect">
                                  <p:stCondLst>
                                    <p:cond delay="0"/>
                                  </p:stCondLst>
                                  <p:childTnLst>
                                    <p:set>
                                      <p:cBhvr>
                                        <p:cTn id="6" dur="1" fill="hold">
                                          <p:stCondLst>
                                            <p:cond delay="0"/>
                                          </p:stCondLst>
                                        </p:cTn>
                                        <p:tgtEl>
                                          <p:spTgt spid="13318"/>
                                        </p:tgtEl>
                                        <p:attrNameLst>
                                          <p:attrName>style.visibility</p:attrName>
                                        </p:attrNameLst>
                                      </p:cBhvr>
                                      <p:to>
                                        <p:strVal val="visible"/>
                                      </p:to>
                                    </p:set>
                                    <p:anim calcmode="lin" valueType="num">
                                      <p:cBhvr additive="base">
                                        <p:cTn id="7" dur="2000" fill="hold"/>
                                        <p:tgtEl>
                                          <p:spTgt spid="13318"/>
                                        </p:tgtEl>
                                        <p:attrNameLst>
                                          <p:attrName>ppt_x</p:attrName>
                                        </p:attrNameLst>
                                      </p:cBhvr>
                                      <p:tavLst>
                                        <p:tav tm="0">
                                          <p:val>
                                            <p:strVal val="#ppt_x"/>
                                          </p:val>
                                        </p:tav>
                                        <p:tav tm="100000">
                                          <p:val>
                                            <p:strVal val="#ppt_x"/>
                                          </p:val>
                                        </p:tav>
                                      </p:tavLst>
                                    </p:anim>
                                    <p:anim calcmode="lin" valueType="num">
                                      <p:cBhvr additive="base">
                                        <p:cTn id="8" dur="2000" fill="hold"/>
                                        <p:tgtEl>
                                          <p:spTgt spid="133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0" y="0"/>
            <a:ext cx="9144000" cy="1417638"/>
          </a:xfrm>
        </p:spPr>
        <p:txBody>
          <a:bodyPr/>
          <a:lstStyle/>
          <a:p>
            <a:r>
              <a:rPr lang="en-US" b="1">
                <a:solidFill>
                  <a:srgbClr val="0000FF"/>
                </a:solidFill>
                <a:latin typeface="Arial Black" pitchFamily="34" charset="0"/>
              </a:rPr>
              <a:t>Certification Part II</a:t>
            </a:r>
          </a:p>
        </p:txBody>
      </p:sp>
      <p:sp>
        <p:nvSpPr>
          <p:cNvPr id="14340" name="Text Box 4"/>
          <p:cNvSpPr txBox="1">
            <a:spLocks noGrp="1" noChangeArrowheads="1"/>
          </p:cNvSpPr>
          <p:nvPr>
            <p:ph type="body" idx="1"/>
          </p:nvPr>
        </p:nvSpPr>
        <p:spPr>
          <a:xfrm>
            <a:off x="457200" y="1371600"/>
            <a:ext cx="8458200" cy="4754563"/>
          </a:xfrm>
          <a:noFill/>
          <a:ln/>
        </p:spPr>
        <p:txBody>
          <a:bodyPr/>
          <a:lstStyle/>
          <a:p>
            <a:pPr algn="ctr">
              <a:spcBef>
                <a:spcPct val="50000"/>
              </a:spcBef>
              <a:buFontTx/>
              <a:buNone/>
            </a:pPr>
            <a:r>
              <a:rPr lang="en-US" sz="2400" b="1">
                <a:solidFill>
                  <a:schemeClr val="accent2"/>
                </a:solidFill>
              </a:rPr>
              <a:t>“I certify that I am eligible for a public transportation fare benefit, will use it for my daily commute to and from work, and will not transfer it to anyone else.”</a:t>
            </a:r>
            <a:r>
              <a:rPr lang="en-US" sz="2400">
                <a:solidFill>
                  <a:schemeClr val="accent2"/>
                </a:solidFill>
              </a:rPr>
              <a:t> </a:t>
            </a:r>
          </a:p>
          <a:p>
            <a:pPr>
              <a:spcBef>
                <a:spcPct val="50000"/>
              </a:spcBef>
              <a:buFontTx/>
              <a:buNone/>
            </a:pPr>
            <a:r>
              <a:rPr lang="en-US" sz="2400"/>
              <a:t>This means:</a:t>
            </a:r>
          </a:p>
          <a:p>
            <a:pPr>
              <a:spcBef>
                <a:spcPct val="50000"/>
              </a:spcBef>
              <a:buFontTx/>
              <a:buNone/>
            </a:pPr>
            <a:endParaRPr lang="en-US" sz="2400"/>
          </a:p>
          <a:p>
            <a:pPr>
              <a:spcBef>
                <a:spcPct val="50000"/>
              </a:spcBef>
              <a:buFontTx/>
              <a:buNone/>
            </a:pPr>
            <a:endParaRPr lang="en-US" sz="2400"/>
          </a:p>
          <a:p>
            <a:pPr algn="ctr">
              <a:spcBef>
                <a:spcPct val="50000"/>
              </a:spcBef>
              <a:buFontTx/>
              <a:buNone/>
            </a:pPr>
            <a:endParaRPr lang="en-US" sz="2400"/>
          </a:p>
          <a:p>
            <a:pPr algn="ctr">
              <a:spcBef>
                <a:spcPct val="50000"/>
              </a:spcBef>
              <a:buFontTx/>
              <a:buNone/>
            </a:pPr>
            <a:endParaRPr lang="en-US" sz="2400"/>
          </a:p>
          <a:p>
            <a:pPr algn="ctr">
              <a:spcBef>
                <a:spcPct val="50000"/>
              </a:spcBef>
              <a:buFontTx/>
              <a:buNone/>
            </a:pPr>
            <a:endParaRPr lang="en-US" sz="2400"/>
          </a:p>
        </p:txBody>
      </p:sp>
      <p:sp>
        <p:nvSpPr>
          <p:cNvPr id="14341" name="Text Box 5"/>
          <p:cNvSpPr txBox="1">
            <a:spLocks noChangeArrowheads="1"/>
          </p:cNvSpPr>
          <p:nvPr/>
        </p:nvSpPr>
        <p:spPr bwMode="auto">
          <a:xfrm>
            <a:off x="457200" y="3124200"/>
            <a:ext cx="8382000" cy="2468563"/>
          </a:xfrm>
          <a:prstGeom prst="rect">
            <a:avLst/>
          </a:prstGeom>
          <a:noFill/>
          <a:ln w="9525">
            <a:noFill/>
            <a:miter lim="800000"/>
            <a:headEnd/>
            <a:tailEnd/>
          </a:ln>
          <a:effectLst/>
        </p:spPr>
        <p:txBody>
          <a:bodyPr>
            <a:spAutoFit/>
          </a:bodyPr>
          <a:lstStyle/>
          <a:p>
            <a:r>
              <a:rPr lang="en-US"/>
              <a:t>You are qualified to receive the transit benefits</a:t>
            </a:r>
          </a:p>
          <a:p>
            <a:r>
              <a:rPr lang="en-US"/>
              <a:t>You use mass transportation to/and from work</a:t>
            </a:r>
          </a:p>
          <a:p>
            <a:r>
              <a:rPr lang="en-US"/>
              <a:t>You will not give or sell your subsidy benefit to anyone</a:t>
            </a:r>
          </a:p>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2" nodeType="afterEffect">
                                  <p:stCondLst>
                                    <p:cond delay="0"/>
                                  </p:stCondLst>
                                  <p:childTnLst>
                                    <p:set>
                                      <p:cBhvr>
                                        <p:cTn id="6" dur="1" fill="hold">
                                          <p:stCondLst>
                                            <p:cond delay="0"/>
                                          </p:stCondLst>
                                        </p:cTn>
                                        <p:tgtEl>
                                          <p:spTgt spid="14341"/>
                                        </p:tgtEl>
                                        <p:attrNameLst>
                                          <p:attrName>style.visibility</p:attrName>
                                        </p:attrNameLst>
                                      </p:cBhvr>
                                      <p:to>
                                        <p:strVal val="visible"/>
                                      </p:to>
                                    </p:set>
                                    <p:anim calcmode="lin" valueType="num">
                                      <p:cBhvr additive="base">
                                        <p:cTn id="7" dur="2000" fill="hold"/>
                                        <p:tgtEl>
                                          <p:spTgt spid="14341"/>
                                        </p:tgtEl>
                                        <p:attrNameLst>
                                          <p:attrName>ppt_x</p:attrName>
                                        </p:attrNameLst>
                                      </p:cBhvr>
                                      <p:tavLst>
                                        <p:tav tm="0">
                                          <p:val>
                                            <p:strVal val="#ppt_x"/>
                                          </p:val>
                                        </p:tav>
                                        <p:tav tm="100000">
                                          <p:val>
                                            <p:strVal val="#ppt_x"/>
                                          </p:val>
                                        </p:tav>
                                      </p:tavLst>
                                    </p:anim>
                                    <p:anim calcmode="lin" valueType="num">
                                      <p:cBhvr additive="base">
                                        <p:cTn id="8" dur="2000" fill="hold"/>
                                        <p:tgtEl>
                                          <p:spTgt spid="1434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1" grpId="2"/>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0"/>
            <a:ext cx="9144000" cy="1417638"/>
          </a:xfrm>
        </p:spPr>
        <p:txBody>
          <a:bodyPr/>
          <a:lstStyle/>
          <a:p>
            <a:r>
              <a:rPr lang="en-US" b="1">
                <a:solidFill>
                  <a:srgbClr val="0000FF"/>
                </a:solidFill>
                <a:latin typeface="Arial Black" pitchFamily="34" charset="0"/>
              </a:rPr>
              <a:t>Certification Part III</a:t>
            </a:r>
          </a:p>
        </p:txBody>
      </p:sp>
      <p:sp>
        <p:nvSpPr>
          <p:cNvPr id="16388" name="Text Box 4"/>
          <p:cNvSpPr txBox="1">
            <a:spLocks noGrp="1" noChangeArrowheads="1"/>
          </p:cNvSpPr>
          <p:nvPr>
            <p:ph type="body" idx="1"/>
          </p:nvPr>
        </p:nvSpPr>
        <p:spPr>
          <a:xfrm>
            <a:off x="0" y="1066800"/>
            <a:ext cx="9144000" cy="4754563"/>
          </a:xfrm>
          <a:noFill/>
          <a:ln/>
        </p:spPr>
        <p:txBody>
          <a:bodyPr/>
          <a:lstStyle/>
          <a:p>
            <a:pPr algn="ctr">
              <a:spcBef>
                <a:spcPct val="50000"/>
              </a:spcBef>
              <a:buFontTx/>
              <a:buNone/>
            </a:pPr>
            <a:r>
              <a:rPr lang="en-US" sz="2400" b="1">
                <a:solidFill>
                  <a:schemeClr val="accent2"/>
                </a:solidFill>
              </a:rPr>
              <a:t>“I certify that in any given month, I will not use the Government provided transit benefit in excess of the statutory limit.”</a:t>
            </a:r>
            <a:r>
              <a:rPr lang="en-US" sz="2400">
                <a:solidFill>
                  <a:schemeClr val="accent2"/>
                </a:solidFill>
              </a:rPr>
              <a:t> </a:t>
            </a:r>
          </a:p>
          <a:p>
            <a:pPr algn="ctr">
              <a:spcBef>
                <a:spcPct val="50000"/>
              </a:spcBef>
              <a:buFontTx/>
              <a:buNone/>
            </a:pPr>
            <a:endParaRPr lang="en-US" sz="2400">
              <a:solidFill>
                <a:schemeClr val="accent2"/>
              </a:solidFill>
            </a:endParaRPr>
          </a:p>
          <a:p>
            <a:pPr algn="ctr">
              <a:spcBef>
                <a:spcPct val="50000"/>
              </a:spcBef>
              <a:buFontTx/>
              <a:buNone/>
            </a:pPr>
            <a:endParaRPr lang="en-US" sz="2400"/>
          </a:p>
        </p:txBody>
      </p:sp>
      <p:sp>
        <p:nvSpPr>
          <p:cNvPr id="16389" name="Text Box 5"/>
          <p:cNvSpPr txBox="1">
            <a:spLocks noChangeArrowheads="1"/>
          </p:cNvSpPr>
          <p:nvPr/>
        </p:nvSpPr>
        <p:spPr bwMode="auto">
          <a:xfrm>
            <a:off x="990600" y="4419600"/>
            <a:ext cx="6858000" cy="366713"/>
          </a:xfrm>
          <a:prstGeom prst="rect">
            <a:avLst/>
          </a:prstGeom>
          <a:noFill/>
          <a:ln w="9525">
            <a:noFill/>
            <a:miter lim="800000"/>
            <a:headEnd/>
            <a:tailEnd/>
          </a:ln>
          <a:effectLst/>
        </p:spPr>
        <p:txBody>
          <a:bodyPr>
            <a:spAutoFit/>
          </a:bodyPr>
          <a:lstStyle/>
          <a:p>
            <a:pPr>
              <a:lnSpc>
                <a:spcPct val="100000"/>
              </a:lnSpc>
              <a:buFontTx/>
              <a:buChar char="•"/>
            </a:pPr>
            <a:endParaRPr lang="en-US" sz="1800" i="0"/>
          </a:p>
        </p:txBody>
      </p:sp>
      <p:sp>
        <p:nvSpPr>
          <p:cNvPr id="16390" name="Text Box 6"/>
          <p:cNvSpPr txBox="1">
            <a:spLocks noChangeArrowheads="1"/>
          </p:cNvSpPr>
          <p:nvPr/>
        </p:nvSpPr>
        <p:spPr bwMode="auto">
          <a:xfrm>
            <a:off x="533400" y="3886200"/>
            <a:ext cx="8077200" cy="1735138"/>
          </a:xfrm>
          <a:prstGeom prst="rect">
            <a:avLst/>
          </a:prstGeom>
          <a:noFill/>
          <a:ln w="9525">
            <a:noFill/>
            <a:miter lim="800000"/>
            <a:headEnd/>
            <a:tailEnd/>
          </a:ln>
          <a:effectLst/>
        </p:spPr>
        <p:txBody>
          <a:bodyPr>
            <a:spAutoFit/>
          </a:bodyPr>
          <a:lstStyle/>
          <a:p>
            <a:pPr>
              <a:lnSpc>
                <a:spcPct val="100000"/>
              </a:lnSpc>
            </a:pPr>
            <a:r>
              <a:rPr lang="en-US"/>
              <a:t>You will not use more than your monthly estimated commuting cost</a:t>
            </a:r>
          </a:p>
          <a:p>
            <a:pPr>
              <a:lnSpc>
                <a:spcPct val="100000"/>
              </a:lnSpc>
            </a:pPr>
            <a:r>
              <a:rPr lang="en-US"/>
              <a:t>After you use your transit benefit, you agree to pay additional cost, out of pocket</a:t>
            </a:r>
          </a:p>
        </p:txBody>
      </p:sp>
      <p:sp>
        <p:nvSpPr>
          <p:cNvPr id="16391" name="Text Box 7"/>
          <p:cNvSpPr txBox="1">
            <a:spLocks noChangeArrowheads="1"/>
          </p:cNvSpPr>
          <p:nvPr/>
        </p:nvSpPr>
        <p:spPr bwMode="auto">
          <a:xfrm>
            <a:off x="533400" y="3352800"/>
            <a:ext cx="2362200" cy="549275"/>
          </a:xfrm>
          <a:prstGeom prst="rect">
            <a:avLst/>
          </a:prstGeom>
          <a:noFill/>
          <a:ln w="9525" algn="ctr">
            <a:noFill/>
            <a:miter lim="800000"/>
            <a:headEnd/>
            <a:tailEnd/>
          </a:ln>
          <a:effectLst/>
        </p:spPr>
        <p:txBody>
          <a:bodyPr>
            <a:spAutoFit/>
          </a:bodyPr>
          <a:lstStyle/>
          <a:p>
            <a:pPr>
              <a:buFont typeface="Wingdings" pitchFamily="2" charset="2"/>
              <a:buNone/>
            </a:pPr>
            <a:r>
              <a:rPr lang="en-US" i="0"/>
              <a:t>This means: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6390"/>
                                        </p:tgtEl>
                                        <p:attrNameLst>
                                          <p:attrName>style.visibility</p:attrName>
                                        </p:attrNameLst>
                                      </p:cBhvr>
                                      <p:to>
                                        <p:strVal val="visible"/>
                                      </p:to>
                                    </p:set>
                                    <p:anim calcmode="lin" valueType="num">
                                      <p:cBhvr additive="base">
                                        <p:cTn id="7" dur="2000" fill="hold"/>
                                        <p:tgtEl>
                                          <p:spTgt spid="16390"/>
                                        </p:tgtEl>
                                        <p:attrNameLst>
                                          <p:attrName>ppt_x</p:attrName>
                                        </p:attrNameLst>
                                      </p:cBhvr>
                                      <p:tavLst>
                                        <p:tav tm="0">
                                          <p:val>
                                            <p:strVal val="#ppt_x"/>
                                          </p:val>
                                        </p:tav>
                                        <p:tav tm="100000">
                                          <p:val>
                                            <p:strVal val="#ppt_x"/>
                                          </p:val>
                                        </p:tav>
                                      </p:tavLst>
                                    </p:anim>
                                    <p:anim calcmode="lin" valueType="num">
                                      <p:cBhvr additive="base">
                                        <p:cTn id="8" dur="2000" fill="hold"/>
                                        <p:tgtEl>
                                          <p:spTgt spid="1639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90" grpId="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3890" name="Rectangle 2"/>
          <p:cNvSpPr>
            <a:spLocks noGrp="1" noChangeArrowheads="1"/>
          </p:cNvSpPr>
          <p:nvPr>
            <p:ph type="title"/>
          </p:nvPr>
        </p:nvSpPr>
        <p:spPr>
          <a:xfrm>
            <a:off x="0" y="0"/>
            <a:ext cx="9144000" cy="1417638"/>
          </a:xfrm>
        </p:spPr>
        <p:txBody>
          <a:bodyPr/>
          <a:lstStyle/>
          <a:p>
            <a:r>
              <a:rPr lang="en-US" b="1">
                <a:solidFill>
                  <a:srgbClr val="0000FF"/>
                </a:solidFill>
                <a:effectLst>
                  <a:outerShdw blurRad="38100" dist="38100" dir="2700000" algn="tl">
                    <a:srgbClr val="C0C0C0"/>
                  </a:outerShdw>
                </a:effectLst>
                <a:latin typeface="Cooper Black" pitchFamily="18" charset="0"/>
              </a:rPr>
              <a:t>Knowledge Check</a:t>
            </a:r>
          </a:p>
        </p:txBody>
      </p:sp>
      <p:sp>
        <p:nvSpPr>
          <p:cNvPr id="293891" name="Rectangle 3"/>
          <p:cNvSpPr>
            <a:spLocks noGrp="1" noChangeArrowheads="1"/>
          </p:cNvSpPr>
          <p:nvPr>
            <p:ph type="body" idx="1"/>
          </p:nvPr>
        </p:nvSpPr>
        <p:spPr>
          <a:xfrm>
            <a:off x="0" y="1600200"/>
            <a:ext cx="9144000" cy="4525963"/>
          </a:xfrm>
        </p:spPr>
        <p:txBody>
          <a:bodyPr/>
          <a:lstStyle/>
          <a:p>
            <a:pPr>
              <a:buFontTx/>
              <a:buNone/>
            </a:pPr>
            <a:r>
              <a:rPr lang="en-US"/>
              <a:t>   </a:t>
            </a:r>
            <a:r>
              <a:rPr lang="en-US" sz="2800"/>
              <a:t>Joe needed to drive to work to attend a late meeting and signed up to use temporary parking. His transit benefit is $40 per month.  He does not adjust his benefits the following month.  Joe was correct to do this.</a:t>
            </a:r>
          </a:p>
          <a:p>
            <a:pPr>
              <a:buFontTx/>
              <a:buNone/>
            </a:pPr>
            <a:r>
              <a:rPr lang="en-US" sz="2800"/>
              <a:t>		                  	</a:t>
            </a:r>
            <a:r>
              <a:rPr lang="en-US" sz="2800">
                <a:sym typeface="Webdings" pitchFamily="18" charset="2"/>
              </a:rPr>
              <a:t>  </a:t>
            </a:r>
            <a:r>
              <a:rPr lang="en-US" sz="2800">
                <a:solidFill>
                  <a:srgbClr val="FF0000"/>
                </a:solidFill>
              </a:rPr>
              <a:t>TRUE</a:t>
            </a:r>
            <a:endParaRPr lang="en-US" sz="2800">
              <a:solidFill>
                <a:srgbClr val="FF0000"/>
              </a:solidFill>
              <a:sym typeface="Webdings" pitchFamily="18" charset="2"/>
            </a:endParaRPr>
          </a:p>
          <a:p>
            <a:pPr>
              <a:lnSpc>
                <a:spcPct val="125000"/>
              </a:lnSpc>
              <a:buFontTx/>
              <a:buNone/>
            </a:pPr>
            <a:r>
              <a:rPr lang="en-US" sz="2800">
                <a:solidFill>
                  <a:srgbClr val="CC0000"/>
                </a:solidFill>
              </a:rPr>
              <a:t>				</a:t>
            </a:r>
            <a:r>
              <a:rPr lang="en-US" sz="2800">
                <a:sym typeface="Webdings" pitchFamily="18" charset="2"/>
              </a:rPr>
              <a:t>  </a:t>
            </a:r>
            <a:r>
              <a:rPr lang="en-US" sz="2800">
                <a:solidFill>
                  <a:srgbClr val="FF0000"/>
                </a:solidFill>
              </a:rPr>
              <a:t>FALSE</a:t>
            </a:r>
          </a:p>
          <a:p>
            <a:pPr>
              <a:buFontTx/>
              <a:buNone/>
            </a:pPr>
            <a:endParaRPr lang="en-US" sz="280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6" fill="hold" grpId="1" nodeType="withEffect">
                                  <p:stCondLst>
                                    <p:cond delay="0"/>
                                  </p:stCondLst>
                                  <p:iterate type="lt">
                                    <p:tmPct val="0"/>
                                  </p:iterate>
                                  <p:childTnLst>
                                    <p:set>
                                      <p:cBhvr>
                                        <p:cTn id="6" dur="1" fill="hold">
                                          <p:stCondLst>
                                            <p:cond delay="0"/>
                                          </p:stCondLst>
                                        </p:cTn>
                                        <p:tgtEl>
                                          <p:spTgt spid="293890"/>
                                        </p:tgtEl>
                                        <p:attrNameLst>
                                          <p:attrName>style.visibility</p:attrName>
                                        </p:attrNameLst>
                                      </p:cBhvr>
                                      <p:to>
                                        <p:strVal val="visible"/>
                                      </p:to>
                                    </p:set>
                                    <p:animEffect transition="in" filter="barn(inHorizontal)">
                                      <p:cBhvr>
                                        <p:cTn id="7" dur="500"/>
                                        <p:tgtEl>
                                          <p:spTgt spid="293890"/>
                                        </p:tgtEl>
                                      </p:cBhvr>
                                    </p:animEffect>
                                  </p:childTnLst>
                                </p:cTn>
                              </p:par>
                            </p:childTnLst>
                          </p:cTn>
                        </p:par>
                        <p:par>
                          <p:cTn id="8" fill="hold">
                            <p:stCondLst>
                              <p:cond delay="500"/>
                            </p:stCondLst>
                            <p:childTnLst>
                              <p:par>
                                <p:cTn id="9" presetID="10" presetClass="entr" presetSubtype="0" fill="hold" grpId="0" nodeType="afterEffect">
                                  <p:stCondLst>
                                    <p:cond delay="0"/>
                                  </p:stCondLst>
                                  <p:iterate type="lt">
                                    <p:tmPct val="10000"/>
                                  </p:iterate>
                                  <p:childTnLst>
                                    <p:set>
                                      <p:cBhvr>
                                        <p:cTn id="10" dur="1" fill="hold">
                                          <p:stCondLst>
                                            <p:cond delay="0"/>
                                          </p:stCondLst>
                                        </p:cTn>
                                        <p:tgtEl>
                                          <p:spTgt spid="293891">
                                            <p:txEl>
                                              <p:pRg st="0" end="0"/>
                                            </p:txEl>
                                          </p:spTgt>
                                        </p:tgtEl>
                                        <p:attrNameLst>
                                          <p:attrName>style.visibility</p:attrName>
                                        </p:attrNameLst>
                                      </p:cBhvr>
                                      <p:to>
                                        <p:strVal val="visible"/>
                                      </p:to>
                                    </p:set>
                                    <p:animEffect transition="in" filter="fade">
                                      <p:cBhvr>
                                        <p:cTn id="11" dur="500">
                                          <p:stCondLst>
                                            <p:cond delay="0"/>
                                          </p:stCondLst>
                                        </p:cTn>
                                        <p:tgtEl>
                                          <p:spTgt spid="293891">
                                            <p:txEl>
                                              <p:pRg st="0" end="0"/>
                                            </p:txEl>
                                          </p:spTgt>
                                        </p:tgtEl>
                                      </p:cBhvr>
                                    </p:animEffect>
                                  </p:childTnLst>
                                </p:cTn>
                              </p:par>
                            </p:childTnLst>
                          </p:cTn>
                        </p:par>
                        <p:par>
                          <p:cTn id="12" fill="hold">
                            <p:stCondLst>
                              <p:cond delay="9550"/>
                            </p:stCondLst>
                            <p:childTnLst>
                              <p:par>
                                <p:cTn id="13" presetID="10" presetClass="entr" presetSubtype="0" fill="hold" grpId="0" nodeType="afterEffect">
                                  <p:stCondLst>
                                    <p:cond delay="0"/>
                                  </p:stCondLst>
                                  <p:iterate type="lt">
                                    <p:tmPct val="10000"/>
                                  </p:iterate>
                                  <p:childTnLst>
                                    <p:set>
                                      <p:cBhvr>
                                        <p:cTn id="14" dur="1" fill="hold">
                                          <p:stCondLst>
                                            <p:cond delay="0"/>
                                          </p:stCondLst>
                                        </p:cTn>
                                        <p:tgtEl>
                                          <p:spTgt spid="293891">
                                            <p:txEl>
                                              <p:pRg st="1" end="1"/>
                                            </p:txEl>
                                          </p:spTgt>
                                        </p:tgtEl>
                                        <p:attrNameLst>
                                          <p:attrName>style.visibility</p:attrName>
                                        </p:attrNameLst>
                                      </p:cBhvr>
                                      <p:to>
                                        <p:strVal val="visible"/>
                                      </p:to>
                                    </p:set>
                                    <p:animEffect transition="in" filter="fade">
                                      <p:cBhvr>
                                        <p:cTn id="15" dur="500">
                                          <p:stCondLst>
                                            <p:cond delay="0"/>
                                          </p:stCondLst>
                                        </p:cTn>
                                        <p:tgtEl>
                                          <p:spTgt spid="293891">
                                            <p:txEl>
                                              <p:pRg st="1" end="1"/>
                                            </p:txEl>
                                          </p:spTgt>
                                        </p:tgtEl>
                                      </p:cBhvr>
                                    </p:animEffect>
                                  </p:childTnLst>
                                </p:cTn>
                              </p:par>
                            </p:childTnLst>
                          </p:cTn>
                        </p:par>
                        <p:par>
                          <p:cTn id="16" fill="hold">
                            <p:stCondLst>
                              <p:cond delay="10250"/>
                            </p:stCondLst>
                            <p:childTnLst>
                              <p:par>
                                <p:cTn id="17" presetID="10" presetClass="entr" presetSubtype="0" fill="hold" grpId="0" nodeType="afterEffect">
                                  <p:stCondLst>
                                    <p:cond delay="0"/>
                                  </p:stCondLst>
                                  <p:iterate type="lt">
                                    <p:tmPct val="10000"/>
                                  </p:iterate>
                                  <p:childTnLst>
                                    <p:set>
                                      <p:cBhvr>
                                        <p:cTn id="18" dur="1" fill="hold">
                                          <p:stCondLst>
                                            <p:cond delay="0"/>
                                          </p:stCondLst>
                                        </p:cTn>
                                        <p:tgtEl>
                                          <p:spTgt spid="293891">
                                            <p:txEl>
                                              <p:pRg st="2" end="2"/>
                                            </p:txEl>
                                          </p:spTgt>
                                        </p:tgtEl>
                                        <p:attrNameLst>
                                          <p:attrName>style.visibility</p:attrName>
                                        </p:attrNameLst>
                                      </p:cBhvr>
                                      <p:to>
                                        <p:strVal val="visible"/>
                                      </p:to>
                                    </p:set>
                                    <p:animEffect transition="in" filter="fade">
                                      <p:cBhvr>
                                        <p:cTn id="19" dur="500">
                                          <p:stCondLst>
                                            <p:cond delay="0"/>
                                          </p:stCondLst>
                                        </p:cTn>
                                        <p:tgtEl>
                                          <p:spTgt spid="2938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3890" grpId="1"/>
      <p:bldP spid="293891"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5938" name="Rectangle 2"/>
          <p:cNvSpPr>
            <a:spLocks noGrp="1" noChangeArrowheads="1"/>
          </p:cNvSpPr>
          <p:nvPr>
            <p:ph type="title"/>
          </p:nvPr>
        </p:nvSpPr>
        <p:spPr>
          <a:xfrm>
            <a:off x="0" y="0"/>
            <a:ext cx="9144000" cy="1417638"/>
          </a:xfrm>
        </p:spPr>
        <p:txBody>
          <a:bodyPr/>
          <a:lstStyle/>
          <a:p>
            <a:r>
              <a:rPr lang="en-US" b="1">
                <a:solidFill>
                  <a:srgbClr val="0000FF"/>
                </a:solidFill>
                <a:effectLst>
                  <a:outerShdw blurRad="38100" dist="38100" dir="2700000" algn="tl">
                    <a:srgbClr val="C0C0C0"/>
                  </a:outerShdw>
                </a:effectLst>
                <a:latin typeface="Cooper Black" pitchFamily="18" charset="0"/>
              </a:rPr>
              <a:t>The Answer</a:t>
            </a:r>
          </a:p>
        </p:txBody>
      </p:sp>
      <p:sp>
        <p:nvSpPr>
          <p:cNvPr id="295939" name="Rectangle 3"/>
          <p:cNvSpPr>
            <a:spLocks noGrp="1" noChangeArrowheads="1"/>
          </p:cNvSpPr>
          <p:nvPr>
            <p:ph type="body" idx="1"/>
          </p:nvPr>
        </p:nvSpPr>
        <p:spPr>
          <a:xfrm>
            <a:off x="0" y="1828800"/>
            <a:ext cx="9144000" cy="4525963"/>
          </a:xfrm>
        </p:spPr>
        <p:txBody>
          <a:bodyPr/>
          <a:lstStyle/>
          <a:p>
            <a:pPr>
              <a:lnSpc>
                <a:spcPct val="125000"/>
              </a:lnSpc>
              <a:buFontTx/>
              <a:buNone/>
            </a:pPr>
            <a:r>
              <a:rPr lang="en-US"/>
              <a:t>   </a:t>
            </a:r>
            <a:r>
              <a:rPr lang="en-US" sz="2800" i="1"/>
              <a:t>The correct answer is </a:t>
            </a:r>
            <a:r>
              <a:rPr lang="en-US" sz="2800" i="1">
                <a:solidFill>
                  <a:srgbClr val="FF0000"/>
                </a:solidFill>
              </a:rPr>
              <a:t>FALSE</a:t>
            </a:r>
            <a:r>
              <a:rPr lang="en-US" sz="2800" i="1"/>
              <a:t>.</a:t>
            </a:r>
            <a:r>
              <a:rPr lang="en-US" sz="2800"/>
              <a:t>  </a:t>
            </a:r>
          </a:p>
          <a:p>
            <a:pPr>
              <a:lnSpc>
                <a:spcPct val="125000"/>
              </a:lnSpc>
              <a:buFontTx/>
              <a:buNone/>
            </a:pPr>
            <a:r>
              <a:rPr lang="en-US" sz="2800"/>
              <a:t>   </a:t>
            </a:r>
          </a:p>
          <a:p>
            <a:pPr>
              <a:lnSpc>
                <a:spcPct val="125000"/>
              </a:lnSpc>
              <a:buFontTx/>
              <a:buNone/>
            </a:pPr>
            <a:r>
              <a:rPr lang="en-US" sz="2800"/>
              <a:t>   </a:t>
            </a:r>
            <a:r>
              <a:rPr lang="en-US" sz="2800" i="1"/>
              <a:t>Joe should have subtracted the amount that he did not use the following month.  In this case, he did not use $2 since he drove to work one day.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95938"/>
                                        </p:tgtEl>
                                        <p:attrNameLst>
                                          <p:attrName>style.visibility</p:attrName>
                                        </p:attrNameLst>
                                      </p:cBhvr>
                                      <p:to>
                                        <p:strVal val="visible"/>
                                      </p:to>
                                    </p:set>
                                    <p:anim calcmode="lin" valueType="num">
                                      <p:cBhvr>
                                        <p:cTn id="7" dur="500" fill="hold"/>
                                        <p:tgtEl>
                                          <p:spTgt spid="295938"/>
                                        </p:tgtEl>
                                        <p:attrNameLst>
                                          <p:attrName>ppt_w</p:attrName>
                                        </p:attrNameLst>
                                      </p:cBhvr>
                                      <p:tavLst>
                                        <p:tav tm="0">
                                          <p:val>
                                            <p:fltVal val="0"/>
                                          </p:val>
                                        </p:tav>
                                        <p:tav tm="100000">
                                          <p:val>
                                            <p:strVal val="#ppt_w"/>
                                          </p:val>
                                        </p:tav>
                                      </p:tavLst>
                                    </p:anim>
                                    <p:anim calcmode="lin" valueType="num">
                                      <p:cBhvr>
                                        <p:cTn id="8" dur="500" fill="hold"/>
                                        <p:tgtEl>
                                          <p:spTgt spid="295938"/>
                                        </p:tgtEl>
                                        <p:attrNameLst>
                                          <p:attrName>ppt_h</p:attrName>
                                        </p:attrNameLst>
                                      </p:cBhvr>
                                      <p:tavLst>
                                        <p:tav tm="0">
                                          <p:val>
                                            <p:fltVal val="0"/>
                                          </p:val>
                                        </p:tav>
                                        <p:tav tm="100000">
                                          <p:val>
                                            <p:strVal val="#ppt_h"/>
                                          </p:val>
                                        </p:tav>
                                      </p:tavLst>
                                    </p:anim>
                                    <p:animEffect transition="in" filter="fade">
                                      <p:cBhvr>
                                        <p:cTn id="9" dur="500"/>
                                        <p:tgtEl>
                                          <p:spTgt spid="295938"/>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295939">
                                            <p:txEl>
                                              <p:pRg st="0" end="0"/>
                                            </p:txEl>
                                          </p:spTgt>
                                        </p:tgtEl>
                                        <p:attrNameLst>
                                          <p:attrName>style.visibility</p:attrName>
                                        </p:attrNameLst>
                                      </p:cBhvr>
                                      <p:to>
                                        <p:strVal val="visible"/>
                                      </p:to>
                                    </p:set>
                                    <p:animEffect transition="in" filter="fade">
                                      <p:cBhvr>
                                        <p:cTn id="14" dur="1000">
                                          <p:stCondLst>
                                            <p:cond delay="0"/>
                                          </p:stCondLst>
                                        </p:cTn>
                                        <p:tgtEl>
                                          <p:spTgt spid="295939">
                                            <p:txEl>
                                              <p:pRg st="0" end="0"/>
                                            </p:txEl>
                                          </p:spTgt>
                                        </p:tgtEl>
                                      </p:cBhvr>
                                    </p:animEffect>
                                  </p:childTnLst>
                                </p:cTn>
                              </p:par>
                            </p:childTnLst>
                          </p:cTn>
                        </p:par>
                        <p:par>
                          <p:cTn id="15" fill="hold">
                            <p:stCondLst>
                              <p:cond delay="1000"/>
                            </p:stCondLst>
                            <p:childTnLst>
                              <p:par>
                                <p:cTn id="16" presetID="10" presetClass="entr" presetSubtype="0" fill="hold" grpId="0" nodeType="afterEffect">
                                  <p:stCondLst>
                                    <p:cond delay="0"/>
                                  </p:stCondLst>
                                  <p:childTnLst>
                                    <p:set>
                                      <p:cBhvr>
                                        <p:cTn id="17" dur="1" fill="hold">
                                          <p:stCondLst>
                                            <p:cond delay="0"/>
                                          </p:stCondLst>
                                        </p:cTn>
                                        <p:tgtEl>
                                          <p:spTgt spid="295939">
                                            <p:txEl>
                                              <p:pRg st="1" end="1"/>
                                            </p:txEl>
                                          </p:spTgt>
                                        </p:tgtEl>
                                        <p:attrNameLst>
                                          <p:attrName>style.visibility</p:attrName>
                                        </p:attrNameLst>
                                      </p:cBhvr>
                                      <p:to>
                                        <p:strVal val="visible"/>
                                      </p:to>
                                    </p:set>
                                    <p:animEffect transition="in" filter="fade">
                                      <p:cBhvr>
                                        <p:cTn id="18" dur="1000">
                                          <p:stCondLst>
                                            <p:cond delay="0"/>
                                          </p:stCondLst>
                                        </p:cTn>
                                        <p:tgtEl>
                                          <p:spTgt spid="295939">
                                            <p:txEl>
                                              <p:pRg st="1" end="1"/>
                                            </p:txEl>
                                          </p:spTgt>
                                        </p:tgtEl>
                                      </p:cBhvr>
                                    </p:animEffect>
                                  </p:childTnLst>
                                </p:cTn>
                              </p:par>
                            </p:childTnLst>
                          </p:cTn>
                        </p:par>
                        <p:par>
                          <p:cTn id="19" fill="hold">
                            <p:stCondLst>
                              <p:cond delay="2000"/>
                            </p:stCondLst>
                            <p:childTnLst>
                              <p:par>
                                <p:cTn id="20" presetID="10" presetClass="entr" presetSubtype="0" fill="hold" grpId="0" nodeType="afterEffect">
                                  <p:stCondLst>
                                    <p:cond delay="0"/>
                                  </p:stCondLst>
                                  <p:childTnLst>
                                    <p:set>
                                      <p:cBhvr>
                                        <p:cTn id="21" dur="1" fill="hold">
                                          <p:stCondLst>
                                            <p:cond delay="0"/>
                                          </p:stCondLst>
                                        </p:cTn>
                                        <p:tgtEl>
                                          <p:spTgt spid="295939">
                                            <p:txEl>
                                              <p:pRg st="2" end="2"/>
                                            </p:txEl>
                                          </p:spTgt>
                                        </p:tgtEl>
                                        <p:attrNameLst>
                                          <p:attrName>style.visibility</p:attrName>
                                        </p:attrNameLst>
                                      </p:cBhvr>
                                      <p:to>
                                        <p:strVal val="visible"/>
                                      </p:to>
                                    </p:set>
                                    <p:animEffect transition="in" filter="fade">
                                      <p:cBhvr>
                                        <p:cTn id="22" dur="1000">
                                          <p:stCondLst>
                                            <p:cond delay="0"/>
                                          </p:stCondLst>
                                        </p:cTn>
                                        <p:tgtEl>
                                          <p:spTgt spid="29593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5938" grpId="0"/>
      <p:bldP spid="29593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2" name="Rectangle 2"/>
          <p:cNvSpPr>
            <a:spLocks noGrp="1" noChangeArrowheads="1"/>
          </p:cNvSpPr>
          <p:nvPr>
            <p:ph type="title"/>
          </p:nvPr>
        </p:nvSpPr>
        <p:spPr/>
        <p:txBody>
          <a:bodyPr/>
          <a:lstStyle/>
          <a:p>
            <a:r>
              <a:rPr lang="en-US" b="1">
                <a:solidFill>
                  <a:srgbClr val="0000FF"/>
                </a:solidFill>
                <a:latin typeface="Arial Black" pitchFamily="34" charset="0"/>
              </a:rPr>
              <a:t>Training Objectives</a:t>
            </a:r>
          </a:p>
        </p:txBody>
      </p:sp>
      <p:sp>
        <p:nvSpPr>
          <p:cNvPr id="322563" name="Rectangle 3"/>
          <p:cNvSpPr>
            <a:spLocks noGrp="1" noChangeArrowheads="1"/>
          </p:cNvSpPr>
          <p:nvPr>
            <p:ph type="body" idx="1"/>
          </p:nvPr>
        </p:nvSpPr>
        <p:spPr/>
        <p:txBody>
          <a:bodyPr/>
          <a:lstStyle/>
          <a:p>
            <a:r>
              <a:rPr lang="en-US"/>
              <a:t>Clarify transit benefit requirements</a:t>
            </a:r>
          </a:p>
          <a:p>
            <a:r>
              <a:rPr lang="en-US"/>
              <a:t>Emphasize internal controls in place to minimize fraud and abuse</a:t>
            </a:r>
          </a:p>
          <a:p>
            <a:r>
              <a:rPr lang="en-US"/>
              <a:t>Address ramifications of non-compliance</a:t>
            </a:r>
          </a:p>
          <a:p>
            <a:r>
              <a:rPr lang="en-US"/>
              <a:t>Provide real-life scenarios to enhance employee understanding</a:t>
            </a:r>
          </a:p>
          <a:p>
            <a:r>
              <a:rPr lang="en-US"/>
              <a:t>Educate participants to their roles and responsibilities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nodeType="afterEffect">
                                  <p:stCondLst>
                                    <p:cond delay="0"/>
                                  </p:stCondLst>
                                  <p:childTnLst>
                                    <p:set>
                                      <p:cBhvr>
                                        <p:cTn id="6" dur="1" fill="hold">
                                          <p:stCondLst>
                                            <p:cond delay="0"/>
                                          </p:stCondLst>
                                        </p:cTn>
                                        <p:tgtEl>
                                          <p:spTgt spid="322563">
                                            <p:txEl>
                                              <p:pRg st="0" end="0"/>
                                            </p:txEl>
                                          </p:spTgt>
                                        </p:tgtEl>
                                        <p:attrNameLst>
                                          <p:attrName>style.visibility</p:attrName>
                                        </p:attrNameLst>
                                      </p:cBhvr>
                                      <p:to>
                                        <p:strVal val="visible"/>
                                      </p:to>
                                    </p:set>
                                    <p:animEffect transition="in" filter="strips(downLeft)">
                                      <p:cBhvr>
                                        <p:cTn id="7" dur="500"/>
                                        <p:tgtEl>
                                          <p:spTgt spid="322563">
                                            <p:txEl>
                                              <p:pRg st="0" end="0"/>
                                            </p:txEl>
                                          </p:spTgt>
                                        </p:tgtEl>
                                      </p:cBhvr>
                                    </p:animEffect>
                                  </p:childTnLst>
                                </p:cTn>
                              </p:par>
                            </p:childTnLst>
                          </p:cTn>
                        </p:par>
                        <p:par>
                          <p:cTn id="8" fill="hold">
                            <p:stCondLst>
                              <p:cond delay="500"/>
                            </p:stCondLst>
                            <p:childTnLst>
                              <p:par>
                                <p:cTn id="9" presetID="18" presetClass="entr" presetSubtype="12" fill="hold" nodeType="afterEffect">
                                  <p:stCondLst>
                                    <p:cond delay="0"/>
                                  </p:stCondLst>
                                  <p:childTnLst>
                                    <p:set>
                                      <p:cBhvr>
                                        <p:cTn id="10" dur="1" fill="hold">
                                          <p:stCondLst>
                                            <p:cond delay="0"/>
                                          </p:stCondLst>
                                        </p:cTn>
                                        <p:tgtEl>
                                          <p:spTgt spid="322563">
                                            <p:txEl>
                                              <p:pRg st="1" end="1"/>
                                            </p:txEl>
                                          </p:spTgt>
                                        </p:tgtEl>
                                        <p:attrNameLst>
                                          <p:attrName>style.visibility</p:attrName>
                                        </p:attrNameLst>
                                      </p:cBhvr>
                                      <p:to>
                                        <p:strVal val="visible"/>
                                      </p:to>
                                    </p:set>
                                    <p:animEffect transition="in" filter="strips(downLeft)">
                                      <p:cBhvr>
                                        <p:cTn id="11" dur="500"/>
                                        <p:tgtEl>
                                          <p:spTgt spid="322563">
                                            <p:txEl>
                                              <p:pRg st="1" end="1"/>
                                            </p:txEl>
                                          </p:spTgt>
                                        </p:tgtEl>
                                      </p:cBhvr>
                                    </p:animEffect>
                                  </p:childTnLst>
                                </p:cTn>
                              </p:par>
                            </p:childTnLst>
                          </p:cTn>
                        </p:par>
                        <p:par>
                          <p:cTn id="12" fill="hold">
                            <p:stCondLst>
                              <p:cond delay="1000"/>
                            </p:stCondLst>
                            <p:childTnLst>
                              <p:par>
                                <p:cTn id="13" presetID="18" presetClass="entr" presetSubtype="12" fill="hold" nodeType="afterEffect">
                                  <p:stCondLst>
                                    <p:cond delay="0"/>
                                  </p:stCondLst>
                                  <p:childTnLst>
                                    <p:set>
                                      <p:cBhvr>
                                        <p:cTn id="14" dur="1" fill="hold">
                                          <p:stCondLst>
                                            <p:cond delay="0"/>
                                          </p:stCondLst>
                                        </p:cTn>
                                        <p:tgtEl>
                                          <p:spTgt spid="322563">
                                            <p:txEl>
                                              <p:pRg st="2" end="2"/>
                                            </p:txEl>
                                          </p:spTgt>
                                        </p:tgtEl>
                                        <p:attrNameLst>
                                          <p:attrName>style.visibility</p:attrName>
                                        </p:attrNameLst>
                                      </p:cBhvr>
                                      <p:to>
                                        <p:strVal val="visible"/>
                                      </p:to>
                                    </p:set>
                                    <p:animEffect transition="in" filter="strips(downLeft)">
                                      <p:cBhvr>
                                        <p:cTn id="15" dur="500"/>
                                        <p:tgtEl>
                                          <p:spTgt spid="322563">
                                            <p:txEl>
                                              <p:pRg st="2" end="2"/>
                                            </p:txEl>
                                          </p:spTgt>
                                        </p:tgtEl>
                                      </p:cBhvr>
                                    </p:animEffect>
                                  </p:childTnLst>
                                </p:cTn>
                              </p:par>
                            </p:childTnLst>
                          </p:cTn>
                        </p:par>
                        <p:par>
                          <p:cTn id="16" fill="hold">
                            <p:stCondLst>
                              <p:cond delay="1500"/>
                            </p:stCondLst>
                            <p:childTnLst>
                              <p:par>
                                <p:cTn id="17" presetID="18" presetClass="entr" presetSubtype="12" fill="hold" nodeType="afterEffect">
                                  <p:stCondLst>
                                    <p:cond delay="0"/>
                                  </p:stCondLst>
                                  <p:childTnLst>
                                    <p:set>
                                      <p:cBhvr>
                                        <p:cTn id="18" dur="1" fill="hold">
                                          <p:stCondLst>
                                            <p:cond delay="0"/>
                                          </p:stCondLst>
                                        </p:cTn>
                                        <p:tgtEl>
                                          <p:spTgt spid="322563">
                                            <p:txEl>
                                              <p:pRg st="3" end="3"/>
                                            </p:txEl>
                                          </p:spTgt>
                                        </p:tgtEl>
                                        <p:attrNameLst>
                                          <p:attrName>style.visibility</p:attrName>
                                        </p:attrNameLst>
                                      </p:cBhvr>
                                      <p:to>
                                        <p:strVal val="visible"/>
                                      </p:to>
                                    </p:set>
                                    <p:animEffect transition="in" filter="strips(downLeft)">
                                      <p:cBhvr>
                                        <p:cTn id="19" dur="500"/>
                                        <p:tgtEl>
                                          <p:spTgt spid="322563">
                                            <p:txEl>
                                              <p:pRg st="3" end="3"/>
                                            </p:txEl>
                                          </p:spTgt>
                                        </p:tgtEl>
                                      </p:cBhvr>
                                    </p:animEffect>
                                  </p:childTnLst>
                                </p:cTn>
                              </p:par>
                            </p:childTnLst>
                          </p:cTn>
                        </p:par>
                        <p:par>
                          <p:cTn id="20" fill="hold">
                            <p:stCondLst>
                              <p:cond delay="2000"/>
                            </p:stCondLst>
                            <p:childTnLst>
                              <p:par>
                                <p:cTn id="21" presetID="18" presetClass="entr" presetSubtype="12" fill="hold" nodeType="afterEffect">
                                  <p:stCondLst>
                                    <p:cond delay="0"/>
                                  </p:stCondLst>
                                  <p:childTnLst>
                                    <p:set>
                                      <p:cBhvr>
                                        <p:cTn id="22" dur="1" fill="hold">
                                          <p:stCondLst>
                                            <p:cond delay="0"/>
                                          </p:stCondLst>
                                        </p:cTn>
                                        <p:tgtEl>
                                          <p:spTgt spid="322563">
                                            <p:txEl>
                                              <p:pRg st="4" end="4"/>
                                            </p:txEl>
                                          </p:spTgt>
                                        </p:tgtEl>
                                        <p:attrNameLst>
                                          <p:attrName>style.visibility</p:attrName>
                                        </p:attrNameLst>
                                      </p:cBhvr>
                                      <p:to>
                                        <p:strVal val="visible"/>
                                      </p:to>
                                    </p:set>
                                    <p:animEffect transition="in" filter="strips(downLeft)">
                                      <p:cBhvr>
                                        <p:cTn id="23" dur="500"/>
                                        <p:tgtEl>
                                          <p:spTgt spid="32256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0706" name="Rectangle 2"/>
          <p:cNvSpPr>
            <a:spLocks noGrp="1" noChangeArrowheads="1"/>
          </p:cNvSpPr>
          <p:nvPr>
            <p:ph type="title"/>
          </p:nvPr>
        </p:nvSpPr>
        <p:spPr>
          <a:xfrm>
            <a:off x="0" y="0"/>
            <a:ext cx="9144000" cy="1417638"/>
          </a:xfrm>
        </p:spPr>
        <p:txBody>
          <a:bodyPr/>
          <a:lstStyle/>
          <a:p>
            <a:r>
              <a:rPr lang="en-US" b="1">
                <a:solidFill>
                  <a:srgbClr val="0000FF"/>
                </a:solidFill>
                <a:effectLst>
                  <a:outerShdw blurRad="38100" dist="38100" dir="2700000" algn="tl">
                    <a:srgbClr val="C0C0C0"/>
                  </a:outerShdw>
                </a:effectLst>
                <a:latin typeface="Cooper Black" pitchFamily="18" charset="0"/>
              </a:rPr>
              <a:t>Knowledge Check</a:t>
            </a:r>
          </a:p>
        </p:txBody>
      </p:sp>
      <p:sp>
        <p:nvSpPr>
          <p:cNvPr id="200707" name="Rectangle 3"/>
          <p:cNvSpPr>
            <a:spLocks noGrp="1" noChangeArrowheads="1"/>
          </p:cNvSpPr>
          <p:nvPr>
            <p:ph type="body" idx="1"/>
          </p:nvPr>
        </p:nvSpPr>
        <p:spPr>
          <a:xfrm>
            <a:off x="0" y="1600200"/>
            <a:ext cx="9144000" cy="5257800"/>
          </a:xfrm>
        </p:spPr>
        <p:txBody>
          <a:bodyPr/>
          <a:lstStyle/>
          <a:p>
            <a:pPr>
              <a:buFontTx/>
              <a:buNone/>
            </a:pPr>
            <a:r>
              <a:rPr lang="en-US" dirty="0"/>
              <a:t>   </a:t>
            </a:r>
            <a:r>
              <a:rPr lang="en-US" sz="2800" dirty="0"/>
              <a:t>Sharon has joined a carpool after commuting via train for 5 years.  She has been receiving </a:t>
            </a:r>
            <a:r>
              <a:rPr lang="en-US" sz="2800" dirty="0" smtClean="0"/>
              <a:t>a transit benefit </a:t>
            </a:r>
            <a:r>
              <a:rPr lang="en-US" sz="2800" dirty="0"/>
              <a:t>of $115 per month for her commute.  She has decided to sell her benefit at a 10% discount to her best friend since she believes the benefit belongs to her. Is this the correct course of action for Sharon?</a:t>
            </a:r>
          </a:p>
          <a:p>
            <a:pPr>
              <a:buFontTx/>
              <a:buNone/>
            </a:pPr>
            <a:endParaRPr lang="en-US" sz="2800" dirty="0"/>
          </a:p>
          <a:p>
            <a:pPr>
              <a:buFontTx/>
              <a:buNone/>
            </a:pPr>
            <a:r>
              <a:rPr lang="en-US" sz="2800" dirty="0">
                <a:sym typeface="Webdings" pitchFamily="18" charset="2"/>
              </a:rPr>
              <a:t>				  </a:t>
            </a:r>
            <a:r>
              <a:rPr lang="en-US" sz="2800" dirty="0">
                <a:solidFill>
                  <a:srgbClr val="FF0000"/>
                </a:solidFill>
              </a:rPr>
              <a:t>YES</a:t>
            </a:r>
            <a:endParaRPr lang="en-US" sz="2800" dirty="0">
              <a:solidFill>
                <a:srgbClr val="FF0000"/>
              </a:solidFill>
              <a:sym typeface="Webdings" pitchFamily="18" charset="2"/>
            </a:endParaRPr>
          </a:p>
          <a:p>
            <a:pPr>
              <a:buFontTx/>
              <a:buNone/>
            </a:pPr>
            <a:r>
              <a:rPr lang="en-US" sz="2800" dirty="0">
                <a:solidFill>
                  <a:srgbClr val="CC0000"/>
                </a:solidFill>
              </a:rPr>
              <a:t>				</a:t>
            </a:r>
            <a:r>
              <a:rPr lang="en-US" sz="2800" dirty="0">
                <a:sym typeface="Webdings" pitchFamily="18" charset="2"/>
              </a:rPr>
              <a:t>  </a:t>
            </a:r>
            <a:r>
              <a:rPr lang="en-US" sz="2800" dirty="0">
                <a:solidFill>
                  <a:srgbClr val="FF0000"/>
                </a:solidFill>
              </a:rPr>
              <a:t>NO</a:t>
            </a:r>
          </a:p>
          <a:p>
            <a:pPr>
              <a:buFontTx/>
              <a:buNone/>
            </a:pPr>
            <a:endParaRPr lang="en-US" sz="28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6" fill="hold" grpId="1" nodeType="withEffect">
                                  <p:stCondLst>
                                    <p:cond delay="0"/>
                                  </p:stCondLst>
                                  <p:iterate type="lt">
                                    <p:tmPct val="0"/>
                                  </p:iterate>
                                  <p:childTnLst>
                                    <p:set>
                                      <p:cBhvr>
                                        <p:cTn id="6" dur="1" fill="hold">
                                          <p:stCondLst>
                                            <p:cond delay="0"/>
                                          </p:stCondLst>
                                        </p:cTn>
                                        <p:tgtEl>
                                          <p:spTgt spid="200706"/>
                                        </p:tgtEl>
                                        <p:attrNameLst>
                                          <p:attrName>style.visibility</p:attrName>
                                        </p:attrNameLst>
                                      </p:cBhvr>
                                      <p:to>
                                        <p:strVal val="visible"/>
                                      </p:to>
                                    </p:set>
                                    <p:animEffect transition="in" filter="barn(inHorizontal)">
                                      <p:cBhvr>
                                        <p:cTn id="7" dur="500"/>
                                        <p:tgtEl>
                                          <p:spTgt spid="200706"/>
                                        </p:tgtEl>
                                      </p:cBhvr>
                                    </p:animEffect>
                                  </p:childTnLst>
                                </p:cTn>
                              </p:par>
                            </p:childTnLst>
                          </p:cTn>
                        </p:par>
                        <p:par>
                          <p:cTn id="8" fill="hold">
                            <p:stCondLst>
                              <p:cond delay="500"/>
                            </p:stCondLst>
                            <p:childTnLst>
                              <p:par>
                                <p:cTn id="9" presetID="9" presetClass="entr" presetSubtype="0" fill="hold" nodeType="afterEffect">
                                  <p:stCondLst>
                                    <p:cond delay="0"/>
                                  </p:stCondLst>
                                  <p:iterate type="lt">
                                    <p:tmPct val="0"/>
                                  </p:iterate>
                                  <p:childTnLst>
                                    <p:set>
                                      <p:cBhvr>
                                        <p:cTn id="10" dur="1" fill="hold">
                                          <p:stCondLst>
                                            <p:cond delay="0"/>
                                          </p:stCondLst>
                                        </p:cTn>
                                        <p:tgtEl>
                                          <p:spTgt spid="200707">
                                            <p:txEl>
                                              <p:pRg st="0" end="0"/>
                                            </p:txEl>
                                          </p:spTgt>
                                        </p:tgtEl>
                                        <p:attrNameLst>
                                          <p:attrName>style.visibility</p:attrName>
                                        </p:attrNameLst>
                                      </p:cBhvr>
                                      <p:to>
                                        <p:strVal val="visible"/>
                                      </p:to>
                                    </p:set>
                                    <p:animEffect transition="in" filter="dissolve">
                                      <p:cBhvr>
                                        <p:cTn id="11" dur="500"/>
                                        <p:tgtEl>
                                          <p:spTgt spid="200707">
                                            <p:txEl>
                                              <p:pRg st="0" end="0"/>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iterate type="lt">
                                    <p:tmPct val="10000"/>
                                  </p:iterate>
                                  <p:childTnLst>
                                    <p:set>
                                      <p:cBhvr>
                                        <p:cTn id="14" dur="1" fill="hold">
                                          <p:stCondLst>
                                            <p:cond delay="0"/>
                                          </p:stCondLst>
                                        </p:cTn>
                                        <p:tgtEl>
                                          <p:spTgt spid="200707">
                                            <p:txEl>
                                              <p:pRg st="2" end="2"/>
                                            </p:txEl>
                                          </p:spTgt>
                                        </p:tgtEl>
                                        <p:attrNameLst>
                                          <p:attrName>style.visibility</p:attrName>
                                        </p:attrNameLst>
                                      </p:cBhvr>
                                      <p:to>
                                        <p:strVal val="visible"/>
                                      </p:to>
                                    </p:set>
                                    <p:animEffect transition="in" filter="fade">
                                      <p:cBhvr>
                                        <p:cTn id="15" dur="500">
                                          <p:stCondLst>
                                            <p:cond delay="0"/>
                                          </p:stCondLst>
                                        </p:cTn>
                                        <p:tgtEl>
                                          <p:spTgt spid="200707">
                                            <p:txEl>
                                              <p:pRg st="2" end="2"/>
                                            </p:txEl>
                                          </p:spTgt>
                                        </p:tgtEl>
                                      </p:cBhvr>
                                    </p:animEffect>
                                  </p:childTnLst>
                                </p:cTn>
                              </p:par>
                            </p:childTnLst>
                          </p:cTn>
                        </p:par>
                        <p:par>
                          <p:cTn id="16" fill="hold">
                            <p:stCondLst>
                              <p:cond delay="1650"/>
                            </p:stCondLst>
                            <p:childTnLst>
                              <p:par>
                                <p:cTn id="17" presetID="10" presetClass="entr" presetSubtype="0" fill="hold" grpId="0" nodeType="afterEffect">
                                  <p:stCondLst>
                                    <p:cond delay="0"/>
                                  </p:stCondLst>
                                  <p:iterate type="lt">
                                    <p:tmPct val="10000"/>
                                  </p:iterate>
                                  <p:childTnLst>
                                    <p:set>
                                      <p:cBhvr>
                                        <p:cTn id="18" dur="1" fill="hold">
                                          <p:stCondLst>
                                            <p:cond delay="0"/>
                                          </p:stCondLst>
                                        </p:cTn>
                                        <p:tgtEl>
                                          <p:spTgt spid="200707">
                                            <p:txEl>
                                              <p:pRg st="3" end="3"/>
                                            </p:txEl>
                                          </p:spTgt>
                                        </p:tgtEl>
                                        <p:attrNameLst>
                                          <p:attrName>style.visibility</p:attrName>
                                        </p:attrNameLst>
                                      </p:cBhvr>
                                      <p:to>
                                        <p:strVal val="visible"/>
                                      </p:to>
                                    </p:set>
                                    <p:animEffect transition="in" filter="fade">
                                      <p:cBhvr>
                                        <p:cTn id="19" dur="500">
                                          <p:stCondLst>
                                            <p:cond delay="0"/>
                                          </p:stCondLst>
                                        </p:cTn>
                                        <p:tgtEl>
                                          <p:spTgt spid="20070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0706" grpId="1"/>
      <p:bldP spid="200707"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1730" name="Rectangle 2"/>
          <p:cNvSpPr>
            <a:spLocks noGrp="1" noChangeArrowheads="1"/>
          </p:cNvSpPr>
          <p:nvPr>
            <p:ph type="title"/>
          </p:nvPr>
        </p:nvSpPr>
        <p:spPr>
          <a:xfrm>
            <a:off x="0" y="0"/>
            <a:ext cx="9144000" cy="1417638"/>
          </a:xfrm>
        </p:spPr>
        <p:txBody>
          <a:bodyPr/>
          <a:lstStyle/>
          <a:p>
            <a:r>
              <a:rPr lang="en-US" b="1">
                <a:solidFill>
                  <a:srgbClr val="0000FF"/>
                </a:solidFill>
                <a:effectLst>
                  <a:outerShdw blurRad="38100" dist="38100" dir="2700000" algn="tl">
                    <a:srgbClr val="C0C0C0"/>
                  </a:outerShdw>
                </a:effectLst>
                <a:latin typeface="Cooper Black" pitchFamily="18" charset="0"/>
              </a:rPr>
              <a:t>The Answer</a:t>
            </a:r>
          </a:p>
        </p:txBody>
      </p:sp>
      <p:sp>
        <p:nvSpPr>
          <p:cNvPr id="201731" name="Rectangle 3"/>
          <p:cNvSpPr>
            <a:spLocks noGrp="1" noChangeArrowheads="1"/>
          </p:cNvSpPr>
          <p:nvPr>
            <p:ph type="body" idx="1"/>
          </p:nvPr>
        </p:nvSpPr>
        <p:spPr/>
        <p:txBody>
          <a:bodyPr/>
          <a:lstStyle/>
          <a:p>
            <a:pPr>
              <a:buFontTx/>
              <a:buNone/>
            </a:pPr>
            <a:r>
              <a:rPr lang="en-US" i="1"/>
              <a:t>   </a:t>
            </a:r>
            <a:r>
              <a:rPr lang="en-US" sz="2800" i="1"/>
              <a:t>The correct answer is</a:t>
            </a:r>
            <a:r>
              <a:rPr lang="en-US" sz="2800" i="1">
                <a:solidFill>
                  <a:srgbClr val="FF0000"/>
                </a:solidFill>
              </a:rPr>
              <a:t> NO</a:t>
            </a:r>
            <a:r>
              <a:rPr lang="en-US" sz="2800" i="1"/>
              <a:t>.   </a:t>
            </a:r>
          </a:p>
          <a:p>
            <a:pPr>
              <a:buFontTx/>
              <a:buNone/>
            </a:pPr>
            <a:endParaRPr lang="en-US" sz="2800" i="1"/>
          </a:p>
          <a:p>
            <a:pPr>
              <a:buFontTx/>
              <a:buNone/>
            </a:pPr>
            <a:r>
              <a:rPr lang="en-US" sz="2800" i="1"/>
              <a:t>   It is against the law to sell or give away your transit benefit.  If there are unused  benefits, they need to be returned.</a:t>
            </a:r>
          </a:p>
          <a:p>
            <a:pPr algn="ctr">
              <a:buFontTx/>
              <a:buNone/>
            </a:pPr>
            <a:endParaRPr lang="en-US" sz="2800">
              <a:solidFill>
                <a:srgbClr val="CC0000"/>
              </a:solidFill>
            </a:endParaRPr>
          </a:p>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01730"/>
                                        </p:tgtEl>
                                        <p:attrNameLst>
                                          <p:attrName>style.visibility</p:attrName>
                                        </p:attrNameLst>
                                      </p:cBhvr>
                                      <p:to>
                                        <p:strVal val="visible"/>
                                      </p:to>
                                    </p:set>
                                    <p:anim calcmode="lin" valueType="num">
                                      <p:cBhvr>
                                        <p:cTn id="7" dur="500" fill="hold"/>
                                        <p:tgtEl>
                                          <p:spTgt spid="201730"/>
                                        </p:tgtEl>
                                        <p:attrNameLst>
                                          <p:attrName>ppt_w</p:attrName>
                                        </p:attrNameLst>
                                      </p:cBhvr>
                                      <p:tavLst>
                                        <p:tav tm="0">
                                          <p:val>
                                            <p:fltVal val="0"/>
                                          </p:val>
                                        </p:tav>
                                        <p:tav tm="100000">
                                          <p:val>
                                            <p:strVal val="#ppt_w"/>
                                          </p:val>
                                        </p:tav>
                                      </p:tavLst>
                                    </p:anim>
                                    <p:anim calcmode="lin" valueType="num">
                                      <p:cBhvr>
                                        <p:cTn id="8" dur="500" fill="hold"/>
                                        <p:tgtEl>
                                          <p:spTgt spid="201730"/>
                                        </p:tgtEl>
                                        <p:attrNameLst>
                                          <p:attrName>ppt_h</p:attrName>
                                        </p:attrNameLst>
                                      </p:cBhvr>
                                      <p:tavLst>
                                        <p:tav tm="0">
                                          <p:val>
                                            <p:fltVal val="0"/>
                                          </p:val>
                                        </p:tav>
                                        <p:tav tm="100000">
                                          <p:val>
                                            <p:strVal val="#ppt_h"/>
                                          </p:val>
                                        </p:tav>
                                      </p:tavLst>
                                    </p:anim>
                                    <p:animEffect transition="in" filter="fade">
                                      <p:cBhvr>
                                        <p:cTn id="9" dur="500"/>
                                        <p:tgtEl>
                                          <p:spTgt spid="201730"/>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201731">
                                            <p:txEl>
                                              <p:pRg st="0" end="0"/>
                                            </p:txEl>
                                          </p:spTgt>
                                        </p:tgtEl>
                                        <p:attrNameLst>
                                          <p:attrName>style.visibility</p:attrName>
                                        </p:attrNameLst>
                                      </p:cBhvr>
                                      <p:to>
                                        <p:strVal val="visible"/>
                                      </p:to>
                                    </p:set>
                                    <p:animEffect transition="in" filter="fade">
                                      <p:cBhvr>
                                        <p:cTn id="14" dur="1000">
                                          <p:stCondLst>
                                            <p:cond delay="0"/>
                                          </p:stCondLst>
                                        </p:cTn>
                                        <p:tgtEl>
                                          <p:spTgt spid="201731">
                                            <p:txEl>
                                              <p:pRg st="0" end="0"/>
                                            </p:txEl>
                                          </p:spTgt>
                                        </p:tgtEl>
                                      </p:cBhvr>
                                    </p:animEffect>
                                  </p:childTnLst>
                                </p:cTn>
                              </p:par>
                            </p:childTnLst>
                          </p:cTn>
                        </p:par>
                        <p:par>
                          <p:cTn id="15" fill="hold">
                            <p:stCondLst>
                              <p:cond delay="1000"/>
                            </p:stCondLst>
                            <p:childTnLst>
                              <p:par>
                                <p:cTn id="16" presetID="10" presetClass="entr" presetSubtype="0" fill="hold" grpId="0" nodeType="afterEffect">
                                  <p:stCondLst>
                                    <p:cond delay="0"/>
                                  </p:stCondLst>
                                  <p:childTnLst>
                                    <p:set>
                                      <p:cBhvr>
                                        <p:cTn id="17" dur="1" fill="hold">
                                          <p:stCondLst>
                                            <p:cond delay="0"/>
                                          </p:stCondLst>
                                        </p:cTn>
                                        <p:tgtEl>
                                          <p:spTgt spid="201731">
                                            <p:txEl>
                                              <p:pRg st="2" end="2"/>
                                            </p:txEl>
                                          </p:spTgt>
                                        </p:tgtEl>
                                        <p:attrNameLst>
                                          <p:attrName>style.visibility</p:attrName>
                                        </p:attrNameLst>
                                      </p:cBhvr>
                                      <p:to>
                                        <p:strVal val="visible"/>
                                      </p:to>
                                    </p:set>
                                    <p:animEffect transition="in" filter="fade">
                                      <p:cBhvr>
                                        <p:cTn id="18" dur="1000">
                                          <p:stCondLst>
                                            <p:cond delay="0"/>
                                          </p:stCondLst>
                                        </p:cTn>
                                        <p:tgtEl>
                                          <p:spTgt spid="20173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1730" grpId="0"/>
      <p:bldP spid="201731"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9794" name="Rectangle 2"/>
          <p:cNvSpPr>
            <a:spLocks noGrp="1" noChangeArrowheads="1"/>
          </p:cNvSpPr>
          <p:nvPr>
            <p:ph type="title"/>
          </p:nvPr>
        </p:nvSpPr>
        <p:spPr>
          <a:xfrm>
            <a:off x="0" y="0"/>
            <a:ext cx="9144000" cy="1417638"/>
          </a:xfrm>
        </p:spPr>
        <p:txBody>
          <a:bodyPr/>
          <a:lstStyle/>
          <a:p>
            <a:r>
              <a:rPr lang="en-US" b="1">
                <a:solidFill>
                  <a:srgbClr val="0000FF"/>
                </a:solidFill>
                <a:effectLst>
                  <a:outerShdw blurRad="38100" dist="38100" dir="2700000" algn="tl">
                    <a:srgbClr val="C0C0C0"/>
                  </a:outerShdw>
                </a:effectLst>
                <a:latin typeface="Cooper Black" pitchFamily="18" charset="0"/>
              </a:rPr>
              <a:t>Knowledge Check</a:t>
            </a:r>
          </a:p>
        </p:txBody>
      </p:sp>
      <p:sp>
        <p:nvSpPr>
          <p:cNvPr id="289795" name="Rectangle 3"/>
          <p:cNvSpPr>
            <a:spLocks noGrp="1" noChangeArrowheads="1"/>
          </p:cNvSpPr>
          <p:nvPr>
            <p:ph type="body" idx="1"/>
          </p:nvPr>
        </p:nvSpPr>
        <p:spPr>
          <a:xfrm>
            <a:off x="0" y="1600200"/>
            <a:ext cx="9144000" cy="4525963"/>
          </a:xfrm>
        </p:spPr>
        <p:txBody>
          <a:bodyPr/>
          <a:lstStyle/>
          <a:p>
            <a:pPr>
              <a:buFontTx/>
              <a:buNone/>
            </a:pPr>
            <a:r>
              <a:rPr lang="en-US"/>
              <a:t>   </a:t>
            </a:r>
            <a:r>
              <a:rPr lang="en-US" sz="2800"/>
              <a:t>Carmen travels from Virginia to get to work.  His commuting costs are $264 per month.  He is qualified to receive additional transit benefit since his commute is so costly.</a:t>
            </a:r>
          </a:p>
          <a:p>
            <a:pPr>
              <a:buFontTx/>
              <a:buNone/>
            </a:pPr>
            <a:endParaRPr lang="en-US" sz="2800"/>
          </a:p>
          <a:p>
            <a:pPr>
              <a:buFontTx/>
              <a:buNone/>
            </a:pPr>
            <a:r>
              <a:rPr lang="en-US" sz="2800"/>
              <a:t>		                  	</a:t>
            </a:r>
            <a:r>
              <a:rPr lang="en-US" sz="2800">
                <a:sym typeface="Webdings" pitchFamily="18" charset="2"/>
              </a:rPr>
              <a:t>  </a:t>
            </a:r>
            <a:r>
              <a:rPr lang="en-US" sz="2800">
                <a:solidFill>
                  <a:srgbClr val="FF0000"/>
                </a:solidFill>
              </a:rPr>
              <a:t>TRUE</a:t>
            </a:r>
            <a:endParaRPr lang="en-US" sz="2800">
              <a:solidFill>
                <a:srgbClr val="FF0000"/>
              </a:solidFill>
              <a:sym typeface="Webdings" pitchFamily="18" charset="2"/>
            </a:endParaRPr>
          </a:p>
          <a:p>
            <a:pPr>
              <a:lnSpc>
                <a:spcPct val="125000"/>
              </a:lnSpc>
              <a:buFontTx/>
              <a:buNone/>
            </a:pPr>
            <a:r>
              <a:rPr lang="en-US" sz="2800">
                <a:solidFill>
                  <a:srgbClr val="CC0000"/>
                </a:solidFill>
              </a:rPr>
              <a:t>				</a:t>
            </a:r>
            <a:r>
              <a:rPr lang="en-US" sz="2800">
                <a:sym typeface="Webdings" pitchFamily="18" charset="2"/>
              </a:rPr>
              <a:t>  </a:t>
            </a:r>
            <a:r>
              <a:rPr lang="en-US" sz="2800">
                <a:solidFill>
                  <a:srgbClr val="FF0000"/>
                </a:solidFill>
              </a:rPr>
              <a:t>FALSE</a:t>
            </a:r>
          </a:p>
          <a:p>
            <a:pPr>
              <a:buFontTx/>
              <a:buNone/>
            </a:pPr>
            <a:endParaRPr lang="en-US" sz="280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6" fill="hold" grpId="1" nodeType="withEffect">
                                  <p:stCondLst>
                                    <p:cond delay="0"/>
                                  </p:stCondLst>
                                  <p:iterate type="lt">
                                    <p:tmPct val="0"/>
                                  </p:iterate>
                                  <p:childTnLst>
                                    <p:set>
                                      <p:cBhvr>
                                        <p:cTn id="6" dur="1" fill="hold">
                                          <p:stCondLst>
                                            <p:cond delay="0"/>
                                          </p:stCondLst>
                                        </p:cTn>
                                        <p:tgtEl>
                                          <p:spTgt spid="289794"/>
                                        </p:tgtEl>
                                        <p:attrNameLst>
                                          <p:attrName>style.visibility</p:attrName>
                                        </p:attrNameLst>
                                      </p:cBhvr>
                                      <p:to>
                                        <p:strVal val="visible"/>
                                      </p:to>
                                    </p:set>
                                    <p:animEffect transition="in" filter="barn(inHorizontal)">
                                      <p:cBhvr>
                                        <p:cTn id="7" dur="500"/>
                                        <p:tgtEl>
                                          <p:spTgt spid="289794"/>
                                        </p:tgtEl>
                                      </p:cBhvr>
                                    </p:animEffect>
                                  </p:childTnLst>
                                </p:cTn>
                              </p:par>
                            </p:childTnLst>
                          </p:cTn>
                        </p:par>
                        <p:par>
                          <p:cTn id="8" fill="hold">
                            <p:stCondLst>
                              <p:cond delay="500"/>
                            </p:stCondLst>
                            <p:childTnLst>
                              <p:par>
                                <p:cTn id="9" presetID="3" presetClass="entr" presetSubtype="10" fill="hold" nodeType="afterEffect">
                                  <p:stCondLst>
                                    <p:cond delay="0"/>
                                  </p:stCondLst>
                                  <p:iterate type="lt">
                                    <p:tmPct val="0"/>
                                  </p:iterate>
                                  <p:childTnLst>
                                    <p:set>
                                      <p:cBhvr>
                                        <p:cTn id="10" dur="1" fill="hold">
                                          <p:stCondLst>
                                            <p:cond delay="0"/>
                                          </p:stCondLst>
                                        </p:cTn>
                                        <p:tgtEl>
                                          <p:spTgt spid="289795">
                                            <p:txEl>
                                              <p:pRg st="0" end="0"/>
                                            </p:txEl>
                                          </p:spTgt>
                                        </p:tgtEl>
                                        <p:attrNameLst>
                                          <p:attrName>style.visibility</p:attrName>
                                        </p:attrNameLst>
                                      </p:cBhvr>
                                      <p:to>
                                        <p:strVal val="visible"/>
                                      </p:to>
                                    </p:set>
                                    <p:animEffect transition="in" filter="blinds(horizontal)">
                                      <p:cBhvr>
                                        <p:cTn id="11" dur="500"/>
                                        <p:tgtEl>
                                          <p:spTgt spid="289795">
                                            <p:txEl>
                                              <p:pRg st="0" end="0"/>
                                            </p:txEl>
                                          </p:spTgt>
                                        </p:tgtEl>
                                      </p:cBhvr>
                                    </p:animEffect>
                                  </p:childTnLst>
                                </p:cTn>
                              </p:par>
                            </p:childTnLst>
                          </p:cTn>
                        </p:par>
                        <p:par>
                          <p:cTn id="12" fill="hold">
                            <p:stCondLst>
                              <p:cond delay="1000"/>
                            </p:stCondLst>
                            <p:childTnLst>
                              <p:par>
                                <p:cTn id="13" presetID="16" presetClass="entr" presetSubtype="26" fill="hold" nodeType="afterEffect">
                                  <p:stCondLst>
                                    <p:cond delay="0"/>
                                  </p:stCondLst>
                                  <p:childTnLst>
                                    <p:set>
                                      <p:cBhvr>
                                        <p:cTn id="14" dur="1" fill="hold">
                                          <p:stCondLst>
                                            <p:cond delay="0"/>
                                          </p:stCondLst>
                                        </p:cTn>
                                        <p:tgtEl>
                                          <p:spTgt spid="289795">
                                            <p:txEl>
                                              <p:pRg st="2" end="2"/>
                                            </p:txEl>
                                          </p:spTgt>
                                        </p:tgtEl>
                                        <p:attrNameLst>
                                          <p:attrName>style.visibility</p:attrName>
                                        </p:attrNameLst>
                                      </p:cBhvr>
                                      <p:to>
                                        <p:strVal val="visible"/>
                                      </p:to>
                                    </p:set>
                                    <p:animEffect transition="in" filter="barn(inHorizontal)">
                                      <p:cBhvr>
                                        <p:cTn id="15" dur="500"/>
                                        <p:tgtEl>
                                          <p:spTgt spid="289795">
                                            <p:txEl>
                                              <p:pRg st="2" end="2"/>
                                            </p:txEl>
                                          </p:spTgt>
                                        </p:tgtEl>
                                      </p:cBhvr>
                                    </p:animEffect>
                                  </p:childTnLst>
                                </p:cTn>
                              </p:par>
                            </p:childTnLst>
                          </p:cTn>
                        </p:par>
                        <p:par>
                          <p:cTn id="16" fill="hold">
                            <p:stCondLst>
                              <p:cond delay="1500"/>
                            </p:stCondLst>
                            <p:childTnLst>
                              <p:par>
                                <p:cTn id="17" presetID="16" presetClass="entr" presetSubtype="26" fill="hold" nodeType="afterEffect">
                                  <p:stCondLst>
                                    <p:cond delay="0"/>
                                  </p:stCondLst>
                                  <p:childTnLst>
                                    <p:set>
                                      <p:cBhvr>
                                        <p:cTn id="18" dur="1" fill="hold">
                                          <p:stCondLst>
                                            <p:cond delay="0"/>
                                          </p:stCondLst>
                                        </p:cTn>
                                        <p:tgtEl>
                                          <p:spTgt spid="289795">
                                            <p:txEl>
                                              <p:pRg st="3" end="3"/>
                                            </p:txEl>
                                          </p:spTgt>
                                        </p:tgtEl>
                                        <p:attrNameLst>
                                          <p:attrName>style.visibility</p:attrName>
                                        </p:attrNameLst>
                                      </p:cBhvr>
                                      <p:to>
                                        <p:strVal val="visible"/>
                                      </p:to>
                                    </p:set>
                                    <p:animEffect transition="in" filter="barn(inHorizontal)">
                                      <p:cBhvr>
                                        <p:cTn id="19" dur="500"/>
                                        <p:tgtEl>
                                          <p:spTgt spid="28979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9794" grpId="1"/>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1842" name="Rectangle 2"/>
          <p:cNvSpPr>
            <a:spLocks noGrp="1" noChangeArrowheads="1"/>
          </p:cNvSpPr>
          <p:nvPr>
            <p:ph type="title"/>
          </p:nvPr>
        </p:nvSpPr>
        <p:spPr>
          <a:xfrm>
            <a:off x="0" y="0"/>
            <a:ext cx="9144000" cy="1417638"/>
          </a:xfrm>
        </p:spPr>
        <p:txBody>
          <a:bodyPr/>
          <a:lstStyle/>
          <a:p>
            <a:r>
              <a:rPr lang="en-US" b="1">
                <a:solidFill>
                  <a:srgbClr val="0000FF"/>
                </a:solidFill>
                <a:effectLst>
                  <a:outerShdw blurRad="38100" dist="38100" dir="2700000" algn="tl">
                    <a:srgbClr val="C0C0C0"/>
                  </a:outerShdw>
                </a:effectLst>
                <a:latin typeface="Cooper Black" pitchFamily="18" charset="0"/>
              </a:rPr>
              <a:t>The Answer</a:t>
            </a:r>
          </a:p>
        </p:txBody>
      </p:sp>
      <p:sp>
        <p:nvSpPr>
          <p:cNvPr id="291843" name="Rectangle 3"/>
          <p:cNvSpPr>
            <a:spLocks noGrp="1" noChangeArrowheads="1"/>
          </p:cNvSpPr>
          <p:nvPr>
            <p:ph type="body" idx="1"/>
          </p:nvPr>
        </p:nvSpPr>
        <p:spPr>
          <a:xfrm>
            <a:off x="0" y="1828800"/>
            <a:ext cx="9144000" cy="4525963"/>
          </a:xfrm>
        </p:spPr>
        <p:txBody>
          <a:bodyPr/>
          <a:lstStyle/>
          <a:p>
            <a:pPr>
              <a:lnSpc>
                <a:spcPct val="125000"/>
              </a:lnSpc>
              <a:buFontTx/>
              <a:buNone/>
            </a:pPr>
            <a:r>
              <a:rPr lang="en-US"/>
              <a:t>   </a:t>
            </a:r>
            <a:r>
              <a:rPr lang="en-US" sz="2800" i="1"/>
              <a:t>The correct answer is </a:t>
            </a:r>
            <a:r>
              <a:rPr lang="en-US" sz="2800" i="1">
                <a:solidFill>
                  <a:srgbClr val="FF0000"/>
                </a:solidFill>
              </a:rPr>
              <a:t>FALSE</a:t>
            </a:r>
            <a:r>
              <a:rPr lang="en-US" sz="2800" i="1"/>
              <a:t>.</a:t>
            </a:r>
            <a:r>
              <a:rPr lang="en-US" sz="2800"/>
              <a:t>  </a:t>
            </a:r>
          </a:p>
          <a:p>
            <a:pPr>
              <a:lnSpc>
                <a:spcPct val="125000"/>
              </a:lnSpc>
              <a:buFontTx/>
              <a:buNone/>
            </a:pPr>
            <a:r>
              <a:rPr lang="en-US" sz="2800"/>
              <a:t>   </a:t>
            </a:r>
          </a:p>
          <a:p>
            <a:pPr>
              <a:lnSpc>
                <a:spcPct val="125000"/>
              </a:lnSpc>
              <a:buFontTx/>
              <a:buNone/>
            </a:pPr>
            <a:r>
              <a:rPr lang="en-US" sz="2800"/>
              <a:t>   </a:t>
            </a:r>
            <a:r>
              <a:rPr lang="en-US" sz="2800" i="1"/>
              <a:t>The federal government will provide employees up to the maximum subsidy amount for mass transportation commuting cost.  The employee must cover the additional amount, “out of pocket”.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91842"/>
                                        </p:tgtEl>
                                        <p:attrNameLst>
                                          <p:attrName>style.visibility</p:attrName>
                                        </p:attrNameLst>
                                      </p:cBhvr>
                                      <p:to>
                                        <p:strVal val="visible"/>
                                      </p:to>
                                    </p:set>
                                    <p:anim calcmode="lin" valueType="num">
                                      <p:cBhvr>
                                        <p:cTn id="7" dur="500" fill="hold"/>
                                        <p:tgtEl>
                                          <p:spTgt spid="291842"/>
                                        </p:tgtEl>
                                        <p:attrNameLst>
                                          <p:attrName>ppt_w</p:attrName>
                                        </p:attrNameLst>
                                      </p:cBhvr>
                                      <p:tavLst>
                                        <p:tav tm="0">
                                          <p:val>
                                            <p:fltVal val="0"/>
                                          </p:val>
                                        </p:tav>
                                        <p:tav tm="100000">
                                          <p:val>
                                            <p:strVal val="#ppt_w"/>
                                          </p:val>
                                        </p:tav>
                                      </p:tavLst>
                                    </p:anim>
                                    <p:anim calcmode="lin" valueType="num">
                                      <p:cBhvr>
                                        <p:cTn id="8" dur="500" fill="hold"/>
                                        <p:tgtEl>
                                          <p:spTgt spid="291842"/>
                                        </p:tgtEl>
                                        <p:attrNameLst>
                                          <p:attrName>ppt_h</p:attrName>
                                        </p:attrNameLst>
                                      </p:cBhvr>
                                      <p:tavLst>
                                        <p:tav tm="0">
                                          <p:val>
                                            <p:fltVal val="0"/>
                                          </p:val>
                                        </p:tav>
                                        <p:tav tm="100000">
                                          <p:val>
                                            <p:strVal val="#ppt_h"/>
                                          </p:val>
                                        </p:tav>
                                      </p:tavLst>
                                    </p:anim>
                                    <p:animEffect transition="in" filter="fade">
                                      <p:cBhvr>
                                        <p:cTn id="9" dur="500"/>
                                        <p:tgtEl>
                                          <p:spTgt spid="291842"/>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291843">
                                            <p:txEl>
                                              <p:pRg st="0" end="0"/>
                                            </p:txEl>
                                          </p:spTgt>
                                        </p:tgtEl>
                                        <p:attrNameLst>
                                          <p:attrName>style.visibility</p:attrName>
                                        </p:attrNameLst>
                                      </p:cBhvr>
                                      <p:to>
                                        <p:strVal val="visible"/>
                                      </p:to>
                                    </p:set>
                                    <p:animEffect transition="in" filter="fade">
                                      <p:cBhvr>
                                        <p:cTn id="14" dur="1000">
                                          <p:stCondLst>
                                            <p:cond delay="0"/>
                                          </p:stCondLst>
                                        </p:cTn>
                                        <p:tgtEl>
                                          <p:spTgt spid="291843">
                                            <p:txEl>
                                              <p:pRg st="0" end="0"/>
                                            </p:txEl>
                                          </p:spTgt>
                                        </p:tgtEl>
                                      </p:cBhvr>
                                    </p:animEffect>
                                  </p:childTnLst>
                                </p:cTn>
                              </p:par>
                            </p:childTnLst>
                          </p:cTn>
                        </p:par>
                        <p:par>
                          <p:cTn id="15" fill="hold">
                            <p:stCondLst>
                              <p:cond delay="1000"/>
                            </p:stCondLst>
                            <p:childTnLst>
                              <p:par>
                                <p:cTn id="16" presetID="10" presetClass="entr" presetSubtype="0" fill="hold" grpId="0" nodeType="afterEffect">
                                  <p:stCondLst>
                                    <p:cond delay="0"/>
                                  </p:stCondLst>
                                  <p:childTnLst>
                                    <p:set>
                                      <p:cBhvr>
                                        <p:cTn id="17" dur="1" fill="hold">
                                          <p:stCondLst>
                                            <p:cond delay="0"/>
                                          </p:stCondLst>
                                        </p:cTn>
                                        <p:tgtEl>
                                          <p:spTgt spid="291843">
                                            <p:txEl>
                                              <p:pRg st="1" end="1"/>
                                            </p:txEl>
                                          </p:spTgt>
                                        </p:tgtEl>
                                        <p:attrNameLst>
                                          <p:attrName>style.visibility</p:attrName>
                                        </p:attrNameLst>
                                      </p:cBhvr>
                                      <p:to>
                                        <p:strVal val="visible"/>
                                      </p:to>
                                    </p:set>
                                    <p:animEffect transition="in" filter="fade">
                                      <p:cBhvr>
                                        <p:cTn id="18" dur="1000">
                                          <p:stCondLst>
                                            <p:cond delay="0"/>
                                          </p:stCondLst>
                                        </p:cTn>
                                        <p:tgtEl>
                                          <p:spTgt spid="291843">
                                            <p:txEl>
                                              <p:pRg st="1" end="1"/>
                                            </p:txEl>
                                          </p:spTgt>
                                        </p:tgtEl>
                                      </p:cBhvr>
                                    </p:animEffect>
                                  </p:childTnLst>
                                </p:cTn>
                              </p:par>
                            </p:childTnLst>
                          </p:cTn>
                        </p:par>
                        <p:par>
                          <p:cTn id="19" fill="hold">
                            <p:stCondLst>
                              <p:cond delay="2000"/>
                            </p:stCondLst>
                            <p:childTnLst>
                              <p:par>
                                <p:cTn id="20" presetID="10" presetClass="entr" presetSubtype="0" fill="hold" grpId="0" nodeType="afterEffect">
                                  <p:stCondLst>
                                    <p:cond delay="0"/>
                                  </p:stCondLst>
                                  <p:childTnLst>
                                    <p:set>
                                      <p:cBhvr>
                                        <p:cTn id="21" dur="1" fill="hold">
                                          <p:stCondLst>
                                            <p:cond delay="0"/>
                                          </p:stCondLst>
                                        </p:cTn>
                                        <p:tgtEl>
                                          <p:spTgt spid="291843">
                                            <p:txEl>
                                              <p:pRg st="2" end="2"/>
                                            </p:txEl>
                                          </p:spTgt>
                                        </p:tgtEl>
                                        <p:attrNameLst>
                                          <p:attrName>style.visibility</p:attrName>
                                        </p:attrNameLst>
                                      </p:cBhvr>
                                      <p:to>
                                        <p:strVal val="visible"/>
                                      </p:to>
                                    </p:set>
                                    <p:animEffect transition="in" filter="fade">
                                      <p:cBhvr>
                                        <p:cTn id="22" dur="1000">
                                          <p:stCondLst>
                                            <p:cond delay="0"/>
                                          </p:stCondLst>
                                        </p:cTn>
                                        <p:tgtEl>
                                          <p:spTgt spid="29184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1842" grpId="0"/>
      <p:bldP spid="29184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p:cNvSpPr>
            <a:spLocks noGrp="1" noChangeArrowheads="1"/>
          </p:cNvSpPr>
          <p:nvPr>
            <p:ph type="title"/>
          </p:nvPr>
        </p:nvSpPr>
        <p:spPr/>
        <p:txBody>
          <a:bodyPr/>
          <a:lstStyle/>
          <a:p>
            <a:r>
              <a:rPr lang="en-US" b="1">
                <a:solidFill>
                  <a:srgbClr val="0000FF"/>
                </a:solidFill>
                <a:latin typeface="Arial Black" pitchFamily="34" charset="0"/>
              </a:rPr>
              <a:t>Scenarios</a:t>
            </a:r>
          </a:p>
        </p:txBody>
      </p:sp>
      <p:sp>
        <p:nvSpPr>
          <p:cNvPr id="274436" name="Rectangle 4"/>
          <p:cNvSpPr>
            <a:spLocks noChangeArrowheads="1"/>
          </p:cNvSpPr>
          <p:nvPr/>
        </p:nvSpPr>
        <p:spPr bwMode="auto">
          <a:xfrm>
            <a:off x="990600" y="1752600"/>
            <a:ext cx="7086600" cy="1373188"/>
          </a:xfrm>
          <a:prstGeom prst="rect">
            <a:avLst/>
          </a:prstGeom>
          <a:noFill/>
          <a:ln w="9525" algn="ctr">
            <a:noFill/>
            <a:miter lim="800000"/>
            <a:headEnd/>
            <a:tailEnd/>
          </a:ln>
          <a:effectLst/>
        </p:spPr>
        <p:txBody>
          <a:bodyPr>
            <a:spAutoFit/>
          </a:bodyPr>
          <a:lstStyle/>
          <a:p>
            <a:pPr>
              <a:lnSpc>
                <a:spcPct val="100000"/>
              </a:lnSpc>
              <a:buFontTx/>
              <a:buNone/>
            </a:pPr>
            <a:r>
              <a:rPr lang="en-US" sz="2800" i="0"/>
              <a:t>The following scenarios were developed from real life situations that you may encounter as a Transit Benefit participant.</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457200" y="228600"/>
            <a:ext cx="8229600" cy="1219200"/>
          </a:xfrm>
        </p:spPr>
        <p:txBody>
          <a:bodyPr/>
          <a:lstStyle/>
          <a:p>
            <a:r>
              <a:rPr lang="en-US" sz="3200" b="1" dirty="0">
                <a:solidFill>
                  <a:srgbClr val="0000FF"/>
                </a:solidFill>
              </a:rPr>
              <a:t>Scenario 1</a:t>
            </a:r>
            <a:br>
              <a:rPr lang="en-US" sz="3200" b="1" dirty="0">
                <a:solidFill>
                  <a:srgbClr val="0000FF"/>
                </a:solidFill>
              </a:rPr>
            </a:br>
            <a:r>
              <a:rPr lang="en-US" sz="3200" b="1" dirty="0">
                <a:solidFill>
                  <a:srgbClr val="0000FF"/>
                </a:solidFill>
              </a:rPr>
              <a:t>My commuting costs have changed.</a:t>
            </a:r>
          </a:p>
        </p:txBody>
      </p:sp>
      <p:sp>
        <p:nvSpPr>
          <p:cNvPr id="70659" name="Rectangle 3"/>
          <p:cNvSpPr>
            <a:spLocks noGrp="1" noChangeArrowheads="1"/>
          </p:cNvSpPr>
          <p:nvPr>
            <p:ph type="body" idx="1"/>
          </p:nvPr>
        </p:nvSpPr>
        <p:spPr>
          <a:xfrm>
            <a:off x="457200" y="2514600"/>
            <a:ext cx="8229600" cy="990600"/>
          </a:xfrm>
        </p:spPr>
        <p:txBody>
          <a:bodyPr/>
          <a:lstStyle/>
          <a:p>
            <a:pPr algn="ctr">
              <a:buFontTx/>
              <a:buNone/>
            </a:pPr>
            <a:r>
              <a:rPr lang="en-US" sz="4000" b="1" i="1">
                <a:effectLst>
                  <a:outerShdw blurRad="38100" dist="38100" dir="2700000" algn="tl">
                    <a:srgbClr val="C0C0C0"/>
                  </a:outerShdw>
                </a:effectLst>
                <a:latin typeface="Georgia" pitchFamily="18" charset="0"/>
              </a:rPr>
              <a:t>What do I do?</a:t>
            </a:r>
          </a:p>
        </p:txBody>
      </p:sp>
      <p:sp>
        <p:nvSpPr>
          <p:cNvPr id="70660" name="Text Box 4"/>
          <p:cNvSpPr txBox="1">
            <a:spLocks noChangeArrowheads="1"/>
          </p:cNvSpPr>
          <p:nvPr/>
        </p:nvSpPr>
        <p:spPr bwMode="auto">
          <a:xfrm>
            <a:off x="2209800" y="3733800"/>
            <a:ext cx="4953000" cy="579438"/>
          </a:xfrm>
          <a:prstGeom prst="rect">
            <a:avLst/>
          </a:prstGeom>
          <a:noFill/>
          <a:ln w="9525">
            <a:noFill/>
            <a:miter lim="800000"/>
            <a:headEnd/>
            <a:tailEnd/>
          </a:ln>
          <a:effectLst/>
        </p:spPr>
        <p:txBody>
          <a:bodyPr>
            <a:spAutoFit/>
          </a:bodyPr>
          <a:lstStyle/>
          <a:p>
            <a:pPr>
              <a:lnSpc>
                <a:spcPct val="100000"/>
              </a:lnSpc>
              <a:buFontTx/>
              <a:buNone/>
            </a:pPr>
            <a:endParaRPr lang="en-US" sz="3200" b="1" i="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70659">
                                            <p:txEl>
                                              <p:pRg st="0" end="0"/>
                                            </p:txEl>
                                          </p:spTgt>
                                        </p:tgtEl>
                                        <p:attrNameLst>
                                          <p:attrName>style.visibility</p:attrName>
                                        </p:attrNameLst>
                                      </p:cBhvr>
                                      <p:to>
                                        <p:strVal val="visible"/>
                                      </p:to>
                                    </p:set>
                                    <p:animEffect transition="in" filter="wipe(down)">
                                      <p:cBhvr>
                                        <p:cTn id="7" dur="580">
                                          <p:stCondLst>
                                            <p:cond delay="0"/>
                                          </p:stCondLst>
                                        </p:cTn>
                                        <p:tgtEl>
                                          <p:spTgt spid="70659">
                                            <p:txEl>
                                              <p:pRg st="0" end="0"/>
                                            </p:txEl>
                                          </p:spTgt>
                                        </p:tgtEl>
                                      </p:cBhvr>
                                    </p:animEffect>
                                    <p:anim calcmode="lin" valueType="num">
                                      <p:cBhvr>
                                        <p:cTn id="8" dur="1822" tmFilter="0,0; 0.14,0.36; 0.43,0.73; 0.71,0.91; 1.0,1.0">
                                          <p:stCondLst>
                                            <p:cond delay="0"/>
                                          </p:stCondLst>
                                        </p:cTn>
                                        <p:tgtEl>
                                          <p:spTgt spid="70659">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70659">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70659">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70659">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70659">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70659">
                                            <p:txEl>
                                              <p:pRg st="0" end="0"/>
                                            </p:txEl>
                                          </p:spTgt>
                                        </p:tgtEl>
                                      </p:cBhvr>
                                      <p:to x="100000" y="60000"/>
                                    </p:animScale>
                                    <p:animScale>
                                      <p:cBhvr>
                                        <p:cTn id="14" dur="166" decel="50000">
                                          <p:stCondLst>
                                            <p:cond delay="676"/>
                                          </p:stCondLst>
                                        </p:cTn>
                                        <p:tgtEl>
                                          <p:spTgt spid="70659">
                                            <p:txEl>
                                              <p:pRg st="0" end="0"/>
                                            </p:txEl>
                                          </p:spTgt>
                                        </p:tgtEl>
                                      </p:cBhvr>
                                      <p:to x="100000" y="100000"/>
                                    </p:animScale>
                                    <p:animScale>
                                      <p:cBhvr>
                                        <p:cTn id="15" dur="26">
                                          <p:stCondLst>
                                            <p:cond delay="1312"/>
                                          </p:stCondLst>
                                        </p:cTn>
                                        <p:tgtEl>
                                          <p:spTgt spid="70659">
                                            <p:txEl>
                                              <p:pRg st="0" end="0"/>
                                            </p:txEl>
                                          </p:spTgt>
                                        </p:tgtEl>
                                      </p:cBhvr>
                                      <p:to x="100000" y="80000"/>
                                    </p:animScale>
                                    <p:animScale>
                                      <p:cBhvr>
                                        <p:cTn id="16" dur="166" decel="50000">
                                          <p:stCondLst>
                                            <p:cond delay="1338"/>
                                          </p:stCondLst>
                                        </p:cTn>
                                        <p:tgtEl>
                                          <p:spTgt spid="70659">
                                            <p:txEl>
                                              <p:pRg st="0" end="0"/>
                                            </p:txEl>
                                          </p:spTgt>
                                        </p:tgtEl>
                                      </p:cBhvr>
                                      <p:to x="100000" y="100000"/>
                                    </p:animScale>
                                    <p:animScale>
                                      <p:cBhvr>
                                        <p:cTn id="17" dur="26">
                                          <p:stCondLst>
                                            <p:cond delay="1642"/>
                                          </p:stCondLst>
                                        </p:cTn>
                                        <p:tgtEl>
                                          <p:spTgt spid="70659">
                                            <p:txEl>
                                              <p:pRg st="0" end="0"/>
                                            </p:txEl>
                                          </p:spTgt>
                                        </p:tgtEl>
                                      </p:cBhvr>
                                      <p:to x="100000" y="90000"/>
                                    </p:animScale>
                                    <p:animScale>
                                      <p:cBhvr>
                                        <p:cTn id="18" dur="166" decel="50000">
                                          <p:stCondLst>
                                            <p:cond delay="1668"/>
                                          </p:stCondLst>
                                        </p:cTn>
                                        <p:tgtEl>
                                          <p:spTgt spid="70659">
                                            <p:txEl>
                                              <p:pRg st="0" end="0"/>
                                            </p:txEl>
                                          </p:spTgt>
                                        </p:tgtEl>
                                      </p:cBhvr>
                                      <p:to x="100000" y="100000"/>
                                    </p:animScale>
                                    <p:animScale>
                                      <p:cBhvr>
                                        <p:cTn id="19" dur="26">
                                          <p:stCondLst>
                                            <p:cond delay="1808"/>
                                          </p:stCondLst>
                                        </p:cTn>
                                        <p:tgtEl>
                                          <p:spTgt spid="70659">
                                            <p:txEl>
                                              <p:pRg st="0" end="0"/>
                                            </p:txEl>
                                          </p:spTgt>
                                        </p:tgtEl>
                                      </p:cBhvr>
                                      <p:to x="100000" y="95000"/>
                                    </p:animScale>
                                    <p:animScale>
                                      <p:cBhvr>
                                        <p:cTn id="20" dur="166" decel="50000">
                                          <p:stCondLst>
                                            <p:cond delay="1834"/>
                                          </p:stCondLst>
                                        </p:cTn>
                                        <p:tgtEl>
                                          <p:spTgt spid="70659">
                                            <p:txEl>
                                              <p:pRg st="0" end="0"/>
                                            </p:txEl>
                                          </p:spTgt>
                                        </p:tgtEl>
                                      </p:cBhvr>
                                      <p:to x="100000" y="100000"/>
                                    </p:animScale>
                                  </p:childTnLst>
                                </p:cTn>
                              </p:par>
                            </p:childTnLst>
                          </p:cTn>
                        </p:par>
                        <p:par>
                          <p:cTn id="21" fill="hold">
                            <p:stCondLst>
                              <p:cond delay="2000"/>
                            </p:stCondLst>
                            <p:childTnLst>
                              <p:par>
                                <p:cTn id="22" presetID="10" presetClass="exit" presetSubtype="0" fill="hold" grpId="1" nodeType="afterEffect">
                                  <p:stCondLst>
                                    <p:cond delay="0"/>
                                  </p:stCondLst>
                                  <p:childTnLst>
                                    <p:animEffect transition="out" filter="fade">
                                      <p:cBhvr>
                                        <p:cTn id="23" dur="5000"/>
                                        <p:tgtEl>
                                          <p:spTgt spid="70659">
                                            <p:txEl>
                                              <p:pRg st="0" end="0"/>
                                            </p:txEl>
                                          </p:spTgt>
                                        </p:tgtEl>
                                      </p:cBhvr>
                                    </p:animEffect>
                                    <p:set>
                                      <p:cBhvr>
                                        <p:cTn id="24" dur="1" fill="hold">
                                          <p:stCondLst>
                                            <p:cond delay="4999"/>
                                          </p:stCondLst>
                                        </p:cTn>
                                        <p:tgtEl>
                                          <p:spTgt spid="70659">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9" grpId="0" build="p"/>
      <p:bldP spid="70659" grpI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p:txBody>
          <a:bodyPr/>
          <a:lstStyle/>
          <a:p>
            <a:r>
              <a:rPr lang="en-US" sz="3200" b="1" dirty="0">
                <a:solidFill>
                  <a:srgbClr val="0000FF"/>
                </a:solidFill>
              </a:rPr>
              <a:t>Scenario 1</a:t>
            </a:r>
            <a:br>
              <a:rPr lang="en-US" sz="3200" b="1" dirty="0">
                <a:solidFill>
                  <a:srgbClr val="0000FF"/>
                </a:solidFill>
              </a:rPr>
            </a:br>
            <a:r>
              <a:rPr lang="en-US" sz="3200" b="1" dirty="0">
                <a:solidFill>
                  <a:srgbClr val="0000FF"/>
                </a:solidFill>
              </a:rPr>
              <a:t>My commuting costs have changed.</a:t>
            </a:r>
          </a:p>
        </p:txBody>
      </p:sp>
      <p:sp>
        <p:nvSpPr>
          <p:cNvPr id="5" name="Text Box 6"/>
          <p:cNvSpPr txBox="1">
            <a:spLocks noChangeArrowheads="1"/>
          </p:cNvSpPr>
          <p:nvPr/>
        </p:nvSpPr>
        <p:spPr bwMode="auto">
          <a:xfrm>
            <a:off x="457200" y="1524000"/>
            <a:ext cx="8305800" cy="5194499"/>
          </a:xfrm>
          <a:prstGeom prst="rect">
            <a:avLst/>
          </a:prstGeom>
          <a:noFill/>
          <a:ln w="9525" algn="ctr">
            <a:noFill/>
            <a:miter lim="800000"/>
            <a:headEnd/>
            <a:tailEnd/>
          </a:ln>
          <a:effectLst/>
        </p:spPr>
        <p:txBody>
          <a:bodyPr>
            <a:spAutoFit/>
          </a:bodyPr>
          <a:lstStyle/>
          <a:p>
            <a:pPr>
              <a:lnSpc>
                <a:spcPct val="100000"/>
              </a:lnSpc>
              <a:buFont typeface="Wingdings" pitchFamily="2" charset="2"/>
              <a:buNone/>
            </a:pPr>
            <a:r>
              <a:rPr lang="en-US" dirty="0"/>
              <a:t>All changes to your commuting cost must be updated on your application.  To make these changes, follow these steps:</a:t>
            </a:r>
          </a:p>
          <a:p>
            <a:pPr>
              <a:lnSpc>
                <a:spcPct val="70000"/>
              </a:lnSpc>
              <a:buFont typeface="Wingdings" pitchFamily="2" charset="2"/>
              <a:buNone/>
            </a:pPr>
            <a:endParaRPr lang="en-US" dirty="0"/>
          </a:p>
          <a:p>
            <a:pPr>
              <a:lnSpc>
                <a:spcPct val="70000"/>
              </a:lnSpc>
              <a:buFont typeface="Wingdings" pitchFamily="2" charset="2"/>
              <a:buNone/>
            </a:pPr>
            <a:r>
              <a:rPr lang="en-US" dirty="0"/>
              <a:t>Go to </a:t>
            </a:r>
            <a:r>
              <a:rPr lang="en-US" dirty="0">
                <a:hlinkClick r:id="rId2"/>
              </a:rPr>
              <a:t>http://transerve.dot.gov</a:t>
            </a:r>
            <a:endParaRPr lang="en-US" dirty="0"/>
          </a:p>
          <a:p>
            <a:pPr>
              <a:lnSpc>
                <a:spcPct val="70000"/>
              </a:lnSpc>
              <a:buFont typeface="Wingdings" pitchFamily="2" charset="2"/>
              <a:buNone/>
            </a:pPr>
            <a:r>
              <a:rPr lang="en-US" dirty="0"/>
              <a:t>Click on “Other Federal Employees”</a:t>
            </a:r>
          </a:p>
          <a:p>
            <a:pPr>
              <a:lnSpc>
                <a:spcPct val="70000"/>
              </a:lnSpc>
              <a:buFont typeface="Wingdings" pitchFamily="2" charset="2"/>
              <a:buNone/>
            </a:pPr>
            <a:r>
              <a:rPr lang="en-US" dirty="0"/>
              <a:t>Click on “Forms”</a:t>
            </a:r>
          </a:p>
          <a:p>
            <a:pPr>
              <a:lnSpc>
                <a:spcPct val="70000"/>
              </a:lnSpc>
              <a:buFont typeface="Wingdings" pitchFamily="2" charset="2"/>
              <a:buNone/>
            </a:pPr>
            <a:r>
              <a:rPr lang="en-US" dirty="0"/>
              <a:t>Click on “U.S. </a:t>
            </a:r>
            <a:r>
              <a:rPr lang="en-US" dirty="0" smtClean="0"/>
              <a:t>Federal Deposit Insurance Corporation”</a:t>
            </a:r>
            <a:endParaRPr lang="en-US" dirty="0"/>
          </a:p>
          <a:p>
            <a:pPr>
              <a:lnSpc>
                <a:spcPct val="70000"/>
              </a:lnSpc>
              <a:buFont typeface="Wingdings" pitchFamily="2" charset="2"/>
              <a:buNone/>
            </a:pPr>
            <a:r>
              <a:rPr lang="en-US" dirty="0"/>
              <a:t>Click on “Transit Benefit Application and Worksheet”</a:t>
            </a:r>
          </a:p>
          <a:p>
            <a:pPr>
              <a:lnSpc>
                <a:spcPct val="70000"/>
              </a:lnSpc>
              <a:buFont typeface="Wingdings" pitchFamily="2" charset="2"/>
              <a:buNone/>
            </a:pPr>
            <a:r>
              <a:rPr lang="en-US" dirty="0"/>
              <a:t>Log-in and click on “Transit Benefit Application”</a:t>
            </a:r>
          </a:p>
          <a:p>
            <a:pPr>
              <a:lnSpc>
                <a:spcPct val="70000"/>
              </a:lnSpc>
              <a:buFont typeface="Wingdings" pitchFamily="2" charset="2"/>
              <a:buNone/>
            </a:pPr>
            <a:r>
              <a:rPr lang="en-US" dirty="0"/>
              <a:t>Click “Change an Existing Account”</a:t>
            </a:r>
          </a:p>
          <a:p>
            <a:pPr>
              <a:lnSpc>
                <a:spcPct val="70000"/>
              </a:lnSpc>
              <a:buFont typeface="Wingdings" pitchFamily="2" charset="2"/>
              <a:buNone/>
            </a:pPr>
            <a:r>
              <a:rPr lang="en-US" dirty="0"/>
              <a:t>Follow the step-by-step directions to update your application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1200" fill="hold">
                                          <p:stCondLst>
                                            <p:cond delay="0"/>
                                          </p:stCondLst>
                                        </p:cTn>
                                        <p:tgtEl>
                                          <p:spTgt spid="5"/>
                                        </p:tgtEl>
                                        <p:attrNameLst>
                                          <p:attrName>ppt_x</p:attrName>
                                        </p:attrNameLst>
                                      </p:cBhvr>
                                    </p:anim>
                                    <p:anim from="0" to="-1.0" calcmode="lin" valueType="num">
                                      <p:cBhvr>
                                        <p:cTn id="8" dur="400" decel="50000" autoRev="1" fill="hold">
                                          <p:stCondLst>
                                            <p:cond delay="1200"/>
                                          </p:stCondLst>
                                        </p:cTn>
                                        <p:tgtEl>
                                          <p:spTgt spid="5"/>
                                        </p:tgtEl>
                                        <p:attrNameLst>
                                          <p:attrName>xshear</p:attrName>
                                        </p:attrNameLst>
                                      </p:cBhvr>
                                    </p:anim>
                                    <p:animScale>
                                      <p:cBhvr>
                                        <p:cTn id="9" dur="400" decel="100000" autoRev="1" fill="hold">
                                          <p:stCondLst>
                                            <p:cond delay="1200"/>
                                          </p:stCondLst>
                                        </p:cTn>
                                        <p:tgtEl>
                                          <p:spTgt spid="5"/>
                                        </p:tgtEl>
                                      </p:cBhvr>
                                      <p:from x="100000" y="100000"/>
                                      <p:to x="80000" y="100000"/>
                                    </p:animScale>
                                    <p:anim by="(#ppt_h/3+#ppt_w*0.1)" calcmode="lin" valueType="num">
                                      <p:cBhvr additive="sum">
                                        <p:cTn id="10" dur="400" decel="100000" autoRev="1" fill="hold">
                                          <p:stCondLst>
                                            <p:cond delay="12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0" y="0"/>
            <a:ext cx="9144000" cy="1752600"/>
          </a:xfrm>
        </p:spPr>
        <p:txBody>
          <a:bodyPr/>
          <a:lstStyle/>
          <a:p>
            <a:r>
              <a:rPr lang="en-US" sz="3200" b="1" dirty="0">
                <a:solidFill>
                  <a:srgbClr val="0000FF"/>
                </a:solidFill>
              </a:rPr>
              <a:t>Scenario 2</a:t>
            </a:r>
            <a:br>
              <a:rPr lang="en-US" sz="3200" b="1" dirty="0">
                <a:solidFill>
                  <a:srgbClr val="0000FF"/>
                </a:solidFill>
              </a:rPr>
            </a:br>
            <a:r>
              <a:rPr lang="en-US" sz="3200" b="1" dirty="0">
                <a:solidFill>
                  <a:srgbClr val="0000FF"/>
                </a:solidFill>
              </a:rPr>
              <a:t>I drive to work on occasion.</a:t>
            </a:r>
          </a:p>
        </p:txBody>
      </p:sp>
      <p:sp>
        <p:nvSpPr>
          <p:cNvPr id="34819" name="Rectangle 3"/>
          <p:cNvSpPr>
            <a:spLocks noGrp="1" noChangeArrowheads="1"/>
          </p:cNvSpPr>
          <p:nvPr>
            <p:ph type="body" idx="1"/>
          </p:nvPr>
        </p:nvSpPr>
        <p:spPr>
          <a:xfrm>
            <a:off x="0" y="2590800"/>
            <a:ext cx="9144000" cy="944563"/>
          </a:xfrm>
        </p:spPr>
        <p:txBody>
          <a:bodyPr/>
          <a:lstStyle/>
          <a:p>
            <a:pPr algn="ctr">
              <a:buFontTx/>
              <a:buNone/>
            </a:pPr>
            <a:r>
              <a:rPr lang="en-US" sz="4000" b="1" i="1">
                <a:effectLst>
                  <a:outerShdw blurRad="38100" dist="38100" dir="2700000" algn="tl">
                    <a:srgbClr val="C0C0C0"/>
                  </a:outerShdw>
                </a:effectLst>
                <a:latin typeface="Georgia" pitchFamily="18" charset="0"/>
              </a:rPr>
              <a:t>Do I need to adjust my benefit?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Effect transition="in" filter="wipe(down)">
                                      <p:cBhvr>
                                        <p:cTn id="7" dur="2000"/>
                                        <p:tgtEl>
                                          <p:spTgt spid="34819">
                                            <p:txEl>
                                              <p:pRg st="0" end="0"/>
                                            </p:txEl>
                                          </p:spTgt>
                                        </p:tgtEl>
                                      </p:cBhvr>
                                    </p:animEffect>
                                  </p:childTnLst>
                                </p:cTn>
                              </p:par>
                            </p:childTnLst>
                          </p:cTn>
                        </p:par>
                        <p:par>
                          <p:cTn id="8" fill="hold">
                            <p:stCondLst>
                              <p:cond delay="2000"/>
                            </p:stCondLst>
                            <p:childTnLst>
                              <p:par>
                                <p:cTn id="9" presetID="10" presetClass="exit" presetSubtype="0" fill="hold" grpId="1" nodeType="afterEffect">
                                  <p:stCondLst>
                                    <p:cond delay="0"/>
                                  </p:stCondLst>
                                  <p:childTnLst>
                                    <p:animEffect transition="out" filter="fade">
                                      <p:cBhvr>
                                        <p:cTn id="10" dur="2000"/>
                                        <p:tgtEl>
                                          <p:spTgt spid="34819">
                                            <p:txEl>
                                              <p:pRg st="0" end="0"/>
                                            </p:txEl>
                                          </p:spTgt>
                                        </p:tgtEl>
                                      </p:cBhvr>
                                    </p:animEffect>
                                    <p:set>
                                      <p:cBhvr>
                                        <p:cTn id="11" dur="1" fill="hold">
                                          <p:stCondLst>
                                            <p:cond delay="1999"/>
                                          </p:stCondLst>
                                        </p:cTn>
                                        <p:tgtEl>
                                          <p:spTgt spid="34819">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p:bldP spid="34819" grpI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p:txBody>
          <a:bodyPr/>
          <a:lstStyle/>
          <a:p>
            <a:r>
              <a:rPr lang="en-US" sz="3200" b="1" dirty="0">
                <a:solidFill>
                  <a:srgbClr val="0000FF"/>
                </a:solidFill>
              </a:rPr>
              <a:t>Scenario 2</a:t>
            </a:r>
            <a:br>
              <a:rPr lang="en-US" sz="3200" b="1" dirty="0">
                <a:solidFill>
                  <a:srgbClr val="0000FF"/>
                </a:solidFill>
              </a:rPr>
            </a:br>
            <a:r>
              <a:rPr lang="en-US" sz="3200" b="1" dirty="0">
                <a:solidFill>
                  <a:srgbClr val="0000FF"/>
                </a:solidFill>
              </a:rPr>
              <a:t>I drive to work on occasion.</a:t>
            </a:r>
          </a:p>
        </p:txBody>
      </p:sp>
      <p:sp>
        <p:nvSpPr>
          <p:cNvPr id="5" name="Text Box 4"/>
          <p:cNvSpPr txBox="1">
            <a:spLocks noChangeArrowheads="1"/>
          </p:cNvSpPr>
          <p:nvPr/>
        </p:nvSpPr>
        <p:spPr bwMode="auto">
          <a:xfrm>
            <a:off x="228600" y="1371600"/>
            <a:ext cx="8610600" cy="5319713"/>
          </a:xfrm>
          <a:prstGeom prst="rect">
            <a:avLst/>
          </a:prstGeom>
          <a:noFill/>
          <a:ln w="9525">
            <a:noFill/>
            <a:miter lim="800000"/>
            <a:headEnd/>
            <a:tailEnd/>
          </a:ln>
          <a:effectLst/>
        </p:spPr>
        <p:txBody>
          <a:bodyPr>
            <a:spAutoFit/>
          </a:bodyPr>
          <a:lstStyle/>
          <a:p>
            <a:pPr>
              <a:spcBef>
                <a:spcPct val="0"/>
              </a:spcBef>
              <a:buFontTx/>
              <a:buNone/>
            </a:pPr>
            <a:r>
              <a:rPr lang="en-US" sz="2800" dirty="0"/>
              <a:t>When the amount of your transit benefit exceeds the amount you need you must adjust your benefit. </a:t>
            </a:r>
          </a:p>
          <a:p>
            <a:pPr>
              <a:lnSpc>
                <a:spcPct val="100000"/>
              </a:lnSpc>
              <a:spcBef>
                <a:spcPct val="0"/>
              </a:spcBef>
              <a:buFontTx/>
              <a:buNone/>
            </a:pPr>
            <a:r>
              <a:rPr lang="en-US" sz="2800" dirty="0"/>
              <a:t>  </a:t>
            </a:r>
            <a:endParaRPr lang="en-US" sz="2800" u="sng" dirty="0"/>
          </a:p>
          <a:p>
            <a:pPr>
              <a:spcBef>
                <a:spcPct val="0"/>
              </a:spcBef>
              <a:buFontTx/>
              <a:buNone/>
            </a:pPr>
            <a:r>
              <a:rPr lang="en-US" sz="2800" u="sng" dirty="0"/>
              <a:t>Example #1</a:t>
            </a:r>
            <a:r>
              <a:rPr lang="en-US" sz="2800" dirty="0"/>
              <a:t>: You have certified that your estimated commuting cost is $4.00 per day, or $80.00 per month.  On two days during the month you request and receive temporary parking, reducing your cost by $8.00.  At the next transit benefit distribution you must request $72.00, reducing the amount of media left over.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edg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4" name="Rectangle 4"/>
          <p:cNvSpPr>
            <a:spLocks noGrp="1" noChangeArrowheads="1"/>
          </p:cNvSpPr>
          <p:nvPr>
            <p:ph type="title"/>
          </p:nvPr>
        </p:nvSpPr>
        <p:spPr>
          <a:noFill/>
          <a:ln/>
        </p:spPr>
        <p:txBody>
          <a:bodyPr/>
          <a:lstStyle/>
          <a:p>
            <a:r>
              <a:rPr lang="en-US" sz="3200" b="1">
                <a:solidFill>
                  <a:srgbClr val="000099"/>
                </a:solidFill>
              </a:rPr>
              <a:t>Scenario 2</a:t>
            </a:r>
            <a:br>
              <a:rPr lang="en-US" sz="3200" b="1">
                <a:solidFill>
                  <a:srgbClr val="000099"/>
                </a:solidFill>
              </a:rPr>
            </a:br>
            <a:r>
              <a:rPr lang="en-US" sz="3200" b="1">
                <a:solidFill>
                  <a:srgbClr val="000099"/>
                </a:solidFill>
              </a:rPr>
              <a:t>I drive to work on occasion.</a:t>
            </a:r>
          </a:p>
        </p:txBody>
      </p:sp>
      <p:sp>
        <p:nvSpPr>
          <p:cNvPr id="327685" name="Text Box 5"/>
          <p:cNvSpPr txBox="1">
            <a:spLocks noChangeArrowheads="1"/>
          </p:cNvSpPr>
          <p:nvPr/>
        </p:nvSpPr>
        <p:spPr bwMode="auto">
          <a:xfrm>
            <a:off x="304800" y="1752600"/>
            <a:ext cx="8534400" cy="4892675"/>
          </a:xfrm>
          <a:prstGeom prst="rect">
            <a:avLst/>
          </a:prstGeom>
          <a:noFill/>
          <a:ln w="9525" algn="ctr">
            <a:noFill/>
            <a:miter lim="800000"/>
            <a:headEnd/>
            <a:tailEnd/>
          </a:ln>
          <a:effectLst/>
        </p:spPr>
        <p:txBody>
          <a:bodyPr>
            <a:spAutoFit/>
          </a:bodyPr>
          <a:lstStyle/>
          <a:p>
            <a:pPr>
              <a:buFont typeface="Wingdings" pitchFamily="2" charset="2"/>
              <a:buNone/>
            </a:pPr>
            <a:r>
              <a:rPr lang="en-US" sz="2800" u="sng"/>
              <a:t>Example #2</a:t>
            </a:r>
            <a:r>
              <a:rPr lang="en-US" sz="2800"/>
              <a:t>:  You have certified that your estimated commuting cost is $8.00 per day, or $160.00 per month.  You receive a transit benefit of $115.00 per month.  On two days during the month you request and receive temporary parking, reducing your transit cost by $16.00. At the next transit benefit distribution you do not need to reduce your transit benefit as your actual commuting cost still exceeds the amount of transit benefit you receive.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4" fill="hold" grpId="0" nodeType="withEffect">
                                  <p:stCondLst>
                                    <p:cond delay="0"/>
                                  </p:stCondLst>
                                  <p:childTnLst>
                                    <p:set>
                                      <p:cBhvr>
                                        <p:cTn id="6" dur="1" fill="hold">
                                          <p:stCondLst>
                                            <p:cond delay="0"/>
                                          </p:stCondLst>
                                        </p:cTn>
                                        <p:tgtEl>
                                          <p:spTgt spid="327685"/>
                                        </p:tgtEl>
                                        <p:attrNameLst>
                                          <p:attrName>style.visibility</p:attrName>
                                        </p:attrNameLst>
                                      </p:cBhvr>
                                      <p:to>
                                        <p:strVal val="visible"/>
                                      </p:to>
                                    </p:set>
                                    <p:anim calcmode="lin" valueType="num">
                                      <p:cBhvr additive="base">
                                        <p:cTn id="7" dur="5000" fill="hold"/>
                                        <p:tgtEl>
                                          <p:spTgt spid="327685"/>
                                        </p:tgtEl>
                                        <p:attrNameLst>
                                          <p:attrName>ppt_x</p:attrName>
                                        </p:attrNameLst>
                                      </p:cBhvr>
                                      <p:tavLst>
                                        <p:tav tm="0">
                                          <p:val>
                                            <p:strVal val="#ppt_x"/>
                                          </p:val>
                                        </p:tav>
                                        <p:tav tm="100000">
                                          <p:val>
                                            <p:strVal val="#ppt_x"/>
                                          </p:val>
                                        </p:tav>
                                      </p:tavLst>
                                    </p:anim>
                                    <p:anim calcmode="lin" valueType="num">
                                      <p:cBhvr additive="base">
                                        <p:cTn id="8" dur="5000" fill="hold"/>
                                        <p:tgtEl>
                                          <p:spTgt spid="32768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685"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2386" name="Rectangle 2"/>
          <p:cNvSpPr>
            <a:spLocks noGrp="1" noChangeArrowheads="1"/>
          </p:cNvSpPr>
          <p:nvPr>
            <p:ph type="title"/>
          </p:nvPr>
        </p:nvSpPr>
        <p:spPr>
          <a:xfrm>
            <a:off x="0" y="0"/>
            <a:ext cx="9144000" cy="1447800"/>
          </a:xfrm>
        </p:spPr>
        <p:txBody>
          <a:bodyPr/>
          <a:lstStyle/>
          <a:p>
            <a:r>
              <a:rPr lang="en-US" b="1">
                <a:solidFill>
                  <a:srgbClr val="0000FF"/>
                </a:solidFill>
                <a:latin typeface="Arial Black" pitchFamily="34" charset="0"/>
              </a:rPr>
              <a:t>Topics</a:t>
            </a:r>
          </a:p>
        </p:txBody>
      </p:sp>
      <p:sp>
        <p:nvSpPr>
          <p:cNvPr id="272387" name="Rectangle 3"/>
          <p:cNvSpPr>
            <a:spLocks noGrp="1" noChangeArrowheads="1"/>
          </p:cNvSpPr>
          <p:nvPr>
            <p:ph type="body" idx="1"/>
          </p:nvPr>
        </p:nvSpPr>
        <p:spPr>
          <a:xfrm>
            <a:off x="228600" y="1524000"/>
            <a:ext cx="8915400" cy="5059363"/>
          </a:xfrm>
          <a:noFill/>
          <a:ln/>
        </p:spPr>
        <p:txBody>
          <a:bodyPr/>
          <a:lstStyle/>
          <a:p>
            <a:r>
              <a:rPr lang="en-US" b="1"/>
              <a:t>Program Overview</a:t>
            </a:r>
          </a:p>
          <a:p>
            <a:pPr lvl="1">
              <a:buFontTx/>
              <a:buChar char="•"/>
            </a:pPr>
            <a:r>
              <a:rPr lang="en-US" b="1"/>
              <a:t>Background and Objectives</a:t>
            </a:r>
          </a:p>
          <a:p>
            <a:pPr lvl="1">
              <a:buFontTx/>
              <a:buChar char="•"/>
            </a:pPr>
            <a:r>
              <a:rPr lang="en-US" b="1"/>
              <a:t>Legal Implications</a:t>
            </a:r>
          </a:p>
          <a:p>
            <a:r>
              <a:rPr lang="en-US" b="1"/>
              <a:t>Understanding the Certification Statement</a:t>
            </a:r>
          </a:p>
          <a:p>
            <a:r>
              <a:rPr lang="en-US" b="1"/>
              <a:t>Scenarios</a:t>
            </a:r>
          </a:p>
          <a:p>
            <a:pPr>
              <a:buFontTx/>
              <a:buNone/>
            </a:pPr>
            <a:endParaRPr lang="en-US" b="1"/>
          </a:p>
          <a:p>
            <a:endParaRPr lang="en-US" b="1"/>
          </a:p>
          <a:p>
            <a:endParaRPr lang="en-US" b="1"/>
          </a:p>
          <a:p>
            <a:endParaRPr lang="en-US"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72387">
                                            <p:txEl>
                                              <p:pRg st="0" end="0"/>
                                            </p:txEl>
                                          </p:spTgt>
                                        </p:tgtEl>
                                        <p:attrNameLst>
                                          <p:attrName>style.visibility</p:attrName>
                                        </p:attrNameLst>
                                      </p:cBhvr>
                                      <p:to>
                                        <p:strVal val="visible"/>
                                      </p:to>
                                    </p:set>
                                    <p:animEffect transition="in" filter="fade">
                                      <p:cBhvr>
                                        <p:cTn id="7" dur="2000"/>
                                        <p:tgtEl>
                                          <p:spTgt spid="272387">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72387">
                                            <p:txEl>
                                              <p:pRg st="1" end="1"/>
                                            </p:txEl>
                                          </p:spTgt>
                                        </p:tgtEl>
                                        <p:attrNameLst>
                                          <p:attrName>style.visibility</p:attrName>
                                        </p:attrNameLst>
                                      </p:cBhvr>
                                      <p:to>
                                        <p:strVal val="visible"/>
                                      </p:to>
                                    </p:set>
                                    <p:animEffect transition="in" filter="fade">
                                      <p:cBhvr>
                                        <p:cTn id="10" dur="2000"/>
                                        <p:tgtEl>
                                          <p:spTgt spid="272387">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72387">
                                            <p:txEl>
                                              <p:pRg st="2" end="2"/>
                                            </p:txEl>
                                          </p:spTgt>
                                        </p:tgtEl>
                                        <p:attrNameLst>
                                          <p:attrName>style.visibility</p:attrName>
                                        </p:attrNameLst>
                                      </p:cBhvr>
                                      <p:to>
                                        <p:strVal val="visible"/>
                                      </p:to>
                                    </p:set>
                                    <p:animEffect transition="in" filter="fade">
                                      <p:cBhvr>
                                        <p:cTn id="13" dur="2000"/>
                                        <p:tgtEl>
                                          <p:spTgt spid="272387">
                                            <p:txEl>
                                              <p:pRg st="2" end="2"/>
                                            </p:txEl>
                                          </p:spTgt>
                                        </p:tgtEl>
                                      </p:cBhvr>
                                    </p:animEffect>
                                  </p:childTnLst>
                                </p:cTn>
                              </p:par>
                            </p:childTnLst>
                          </p:cTn>
                        </p:par>
                        <p:par>
                          <p:cTn id="14" fill="hold">
                            <p:stCondLst>
                              <p:cond delay="2000"/>
                            </p:stCondLst>
                            <p:childTnLst>
                              <p:par>
                                <p:cTn id="15" presetID="10" presetClass="entr" presetSubtype="0" fill="hold" grpId="0" nodeType="afterEffect">
                                  <p:stCondLst>
                                    <p:cond delay="0"/>
                                  </p:stCondLst>
                                  <p:childTnLst>
                                    <p:set>
                                      <p:cBhvr>
                                        <p:cTn id="16" dur="1" fill="hold">
                                          <p:stCondLst>
                                            <p:cond delay="0"/>
                                          </p:stCondLst>
                                        </p:cTn>
                                        <p:tgtEl>
                                          <p:spTgt spid="272387">
                                            <p:txEl>
                                              <p:pRg st="3" end="3"/>
                                            </p:txEl>
                                          </p:spTgt>
                                        </p:tgtEl>
                                        <p:attrNameLst>
                                          <p:attrName>style.visibility</p:attrName>
                                        </p:attrNameLst>
                                      </p:cBhvr>
                                      <p:to>
                                        <p:strVal val="visible"/>
                                      </p:to>
                                    </p:set>
                                    <p:animEffect transition="in" filter="fade">
                                      <p:cBhvr>
                                        <p:cTn id="17" dur="2000"/>
                                        <p:tgtEl>
                                          <p:spTgt spid="272387">
                                            <p:txEl>
                                              <p:pRg st="3" end="3"/>
                                            </p:txEl>
                                          </p:spTgt>
                                        </p:tgtEl>
                                      </p:cBhvr>
                                    </p:animEffect>
                                  </p:childTnLst>
                                </p:cTn>
                              </p:par>
                            </p:childTnLst>
                          </p:cTn>
                        </p:par>
                        <p:par>
                          <p:cTn id="18" fill="hold">
                            <p:stCondLst>
                              <p:cond delay="4000"/>
                            </p:stCondLst>
                            <p:childTnLst>
                              <p:par>
                                <p:cTn id="19" presetID="10" presetClass="entr" presetSubtype="0" fill="hold" grpId="0" nodeType="afterEffect">
                                  <p:stCondLst>
                                    <p:cond delay="0"/>
                                  </p:stCondLst>
                                  <p:childTnLst>
                                    <p:set>
                                      <p:cBhvr>
                                        <p:cTn id="20" dur="1" fill="hold">
                                          <p:stCondLst>
                                            <p:cond delay="0"/>
                                          </p:stCondLst>
                                        </p:cTn>
                                        <p:tgtEl>
                                          <p:spTgt spid="272387">
                                            <p:txEl>
                                              <p:pRg st="4" end="4"/>
                                            </p:txEl>
                                          </p:spTgt>
                                        </p:tgtEl>
                                        <p:attrNameLst>
                                          <p:attrName>style.visibility</p:attrName>
                                        </p:attrNameLst>
                                      </p:cBhvr>
                                      <p:to>
                                        <p:strVal val="visible"/>
                                      </p:to>
                                    </p:set>
                                    <p:animEffect transition="in" filter="fade">
                                      <p:cBhvr>
                                        <p:cTn id="21" dur="2000"/>
                                        <p:tgtEl>
                                          <p:spTgt spid="2723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2387"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2082" name="Rectangle 2"/>
          <p:cNvSpPr>
            <a:spLocks noGrp="1" noChangeArrowheads="1"/>
          </p:cNvSpPr>
          <p:nvPr>
            <p:ph type="title"/>
          </p:nvPr>
        </p:nvSpPr>
        <p:spPr>
          <a:xfrm>
            <a:off x="0" y="0"/>
            <a:ext cx="9144000" cy="1417638"/>
          </a:xfrm>
        </p:spPr>
        <p:txBody>
          <a:bodyPr/>
          <a:lstStyle/>
          <a:p>
            <a:r>
              <a:rPr lang="en-US" b="1">
                <a:solidFill>
                  <a:srgbClr val="0000FF"/>
                </a:solidFill>
                <a:effectLst>
                  <a:outerShdw blurRad="38100" dist="38100" dir="2700000" algn="tl">
                    <a:srgbClr val="C0C0C0"/>
                  </a:outerShdw>
                </a:effectLst>
                <a:latin typeface="Cooper Black" pitchFamily="18" charset="0"/>
              </a:rPr>
              <a:t>Knowledge Check</a:t>
            </a:r>
          </a:p>
        </p:txBody>
      </p:sp>
      <p:sp>
        <p:nvSpPr>
          <p:cNvPr id="302083" name="Rectangle 3"/>
          <p:cNvSpPr>
            <a:spLocks noGrp="1" noChangeArrowheads="1"/>
          </p:cNvSpPr>
          <p:nvPr>
            <p:ph type="body" idx="1"/>
          </p:nvPr>
        </p:nvSpPr>
        <p:spPr>
          <a:xfrm>
            <a:off x="228600" y="1600200"/>
            <a:ext cx="8915400" cy="4724400"/>
          </a:xfrm>
        </p:spPr>
        <p:txBody>
          <a:bodyPr/>
          <a:lstStyle/>
          <a:p>
            <a:pPr marL="609600" indent="-609600">
              <a:buFontTx/>
              <a:buNone/>
            </a:pPr>
            <a:r>
              <a:rPr lang="en-US" sz="2800"/>
              <a:t>      Vikkey is going on vacation for two weeks in August.  Her transit benefit is $100 per month.    The correct amount of benefit to claim the month when she returns from vacation is:</a:t>
            </a:r>
          </a:p>
          <a:p>
            <a:pPr marL="609600" indent="-609600">
              <a:buFontTx/>
              <a:buNone/>
            </a:pPr>
            <a:endParaRPr lang="en-US" sz="2800"/>
          </a:p>
          <a:p>
            <a:pPr marL="609600" indent="-609600">
              <a:lnSpc>
                <a:spcPct val="125000"/>
              </a:lnSpc>
              <a:buFontTx/>
              <a:buAutoNum type="alphaUcPeriod"/>
            </a:pPr>
            <a:r>
              <a:rPr lang="en-US" sz="2800"/>
              <a:t>$100</a:t>
            </a:r>
          </a:p>
          <a:p>
            <a:pPr marL="609600" indent="-609600">
              <a:lnSpc>
                <a:spcPct val="125000"/>
              </a:lnSpc>
              <a:buFontTx/>
              <a:buAutoNum type="alphaUcPeriod"/>
            </a:pPr>
            <a:r>
              <a:rPr lang="en-US" sz="2800"/>
              <a:t>$50</a:t>
            </a:r>
          </a:p>
          <a:p>
            <a:pPr marL="609600" indent="-609600">
              <a:lnSpc>
                <a:spcPct val="125000"/>
              </a:lnSpc>
              <a:buFontTx/>
              <a:buAutoNum type="alphaUcPeriod"/>
            </a:pPr>
            <a:r>
              <a:rPr lang="en-US" sz="2800"/>
              <a:t>$0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iterate type="lt">
                                    <p:tmPct val="10000"/>
                                  </p:iterate>
                                  <p:childTnLst>
                                    <p:set>
                                      <p:cBhvr>
                                        <p:cTn id="6" dur="1" fill="hold">
                                          <p:stCondLst>
                                            <p:cond delay="0"/>
                                          </p:stCondLst>
                                        </p:cTn>
                                        <p:tgtEl>
                                          <p:spTgt spid="302082"/>
                                        </p:tgtEl>
                                        <p:attrNameLst>
                                          <p:attrName>style.visibility</p:attrName>
                                        </p:attrNameLst>
                                      </p:cBhvr>
                                      <p:to>
                                        <p:strVal val="visible"/>
                                      </p:to>
                                    </p:set>
                                    <p:animEffect transition="in" filter="fade">
                                      <p:cBhvr>
                                        <p:cTn id="7" dur="1000">
                                          <p:stCondLst>
                                            <p:cond delay="0"/>
                                          </p:stCondLst>
                                        </p:cTn>
                                        <p:tgtEl>
                                          <p:spTgt spid="30208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iterate type="lt">
                                    <p:tmPct val="10000"/>
                                  </p:iterate>
                                  <p:childTnLst>
                                    <p:set>
                                      <p:cBhvr>
                                        <p:cTn id="11" dur="1" fill="hold">
                                          <p:stCondLst>
                                            <p:cond delay="0"/>
                                          </p:stCondLst>
                                        </p:cTn>
                                        <p:tgtEl>
                                          <p:spTgt spid="302083">
                                            <p:txEl>
                                              <p:pRg st="0" end="0"/>
                                            </p:txEl>
                                          </p:spTgt>
                                        </p:tgtEl>
                                        <p:attrNameLst>
                                          <p:attrName>style.visibility</p:attrName>
                                        </p:attrNameLst>
                                      </p:cBhvr>
                                      <p:to>
                                        <p:strVal val="visible"/>
                                      </p:to>
                                    </p:set>
                                    <p:animEffect transition="in" filter="fade">
                                      <p:cBhvr>
                                        <p:cTn id="12" dur="500">
                                          <p:stCondLst>
                                            <p:cond delay="0"/>
                                          </p:stCondLst>
                                        </p:cTn>
                                        <p:tgtEl>
                                          <p:spTgt spid="302083">
                                            <p:txEl>
                                              <p:pRg st="0" end="0"/>
                                            </p:txEl>
                                          </p:spTgt>
                                        </p:tgtEl>
                                      </p:cBhvr>
                                    </p:animEffect>
                                  </p:childTnLst>
                                </p:cTn>
                              </p:par>
                            </p:childTnLst>
                          </p:cTn>
                        </p:par>
                        <p:par>
                          <p:cTn id="13" fill="hold">
                            <p:stCondLst>
                              <p:cond delay="7650"/>
                            </p:stCondLst>
                            <p:childTnLst>
                              <p:par>
                                <p:cTn id="14" presetID="10" presetClass="entr" presetSubtype="0" fill="hold" grpId="0" nodeType="afterEffect">
                                  <p:stCondLst>
                                    <p:cond delay="0"/>
                                  </p:stCondLst>
                                  <p:iterate type="lt">
                                    <p:tmPct val="10000"/>
                                  </p:iterate>
                                  <p:childTnLst>
                                    <p:set>
                                      <p:cBhvr>
                                        <p:cTn id="15" dur="1" fill="hold">
                                          <p:stCondLst>
                                            <p:cond delay="0"/>
                                          </p:stCondLst>
                                        </p:cTn>
                                        <p:tgtEl>
                                          <p:spTgt spid="302083">
                                            <p:txEl>
                                              <p:pRg st="2" end="2"/>
                                            </p:txEl>
                                          </p:spTgt>
                                        </p:tgtEl>
                                        <p:attrNameLst>
                                          <p:attrName>style.visibility</p:attrName>
                                        </p:attrNameLst>
                                      </p:cBhvr>
                                      <p:to>
                                        <p:strVal val="visible"/>
                                      </p:to>
                                    </p:set>
                                    <p:animEffect transition="in" filter="fade">
                                      <p:cBhvr>
                                        <p:cTn id="16" dur="500">
                                          <p:stCondLst>
                                            <p:cond delay="0"/>
                                          </p:stCondLst>
                                        </p:cTn>
                                        <p:tgtEl>
                                          <p:spTgt spid="302083">
                                            <p:txEl>
                                              <p:pRg st="2" end="2"/>
                                            </p:txEl>
                                          </p:spTgt>
                                        </p:tgtEl>
                                      </p:cBhvr>
                                    </p:animEffect>
                                  </p:childTnLst>
                                </p:cTn>
                              </p:par>
                            </p:childTnLst>
                          </p:cTn>
                        </p:par>
                        <p:par>
                          <p:cTn id="17" fill="hold">
                            <p:stCondLst>
                              <p:cond delay="8300"/>
                            </p:stCondLst>
                            <p:childTnLst>
                              <p:par>
                                <p:cTn id="18" presetID="10" presetClass="entr" presetSubtype="0" fill="hold" grpId="0" nodeType="afterEffect">
                                  <p:stCondLst>
                                    <p:cond delay="0"/>
                                  </p:stCondLst>
                                  <p:iterate type="lt">
                                    <p:tmPct val="10000"/>
                                  </p:iterate>
                                  <p:childTnLst>
                                    <p:set>
                                      <p:cBhvr>
                                        <p:cTn id="19" dur="1" fill="hold">
                                          <p:stCondLst>
                                            <p:cond delay="0"/>
                                          </p:stCondLst>
                                        </p:cTn>
                                        <p:tgtEl>
                                          <p:spTgt spid="302083">
                                            <p:txEl>
                                              <p:pRg st="3" end="3"/>
                                            </p:txEl>
                                          </p:spTgt>
                                        </p:tgtEl>
                                        <p:attrNameLst>
                                          <p:attrName>style.visibility</p:attrName>
                                        </p:attrNameLst>
                                      </p:cBhvr>
                                      <p:to>
                                        <p:strVal val="visible"/>
                                      </p:to>
                                    </p:set>
                                    <p:animEffect transition="in" filter="fade">
                                      <p:cBhvr>
                                        <p:cTn id="20" dur="500">
                                          <p:stCondLst>
                                            <p:cond delay="0"/>
                                          </p:stCondLst>
                                        </p:cTn>
                                        <p:tgtEl>
                                          <p:spTgt spid="302083">
                                            <p:txEl>
                                              <p:pRg st="3" end="3"/>
                                            </p:txEl>
                                          </p:spTgt>
                                        </p:tgtEl>
                                      </p:cBhvr>
                                    </p:animEffect>
                                  </p:childTnLst>
                                </p:cTn>
                              </p:par>
                            </p:childTnLst>
                          </p:cTn>
                        </p:par>
                        <p:par>
                          <p:cTn id="21" fill="hold">
                            <p:stCondLst>
                              <p:cond delay="8900"/>
                            </p:stCondLst>
                            <p:childTnLst>
                              <p:par>
                                <p:cTn id="22" presetID="10" presetClass="entr" presetSubtype="0" fill="hold" grpId="0" nodeType="afterEffect">
                                  <p:stCondLst>
                                    <p:cond delay="0"/>
                                  </p:stCondLst>
                                  <p:iterate type="lt">
                                    <p:tmPct val="10000"/>
                                  </p:iterate>
                                  <p:childTnLst>
                                    <p:set>
                                      <p:cBhvr>
                                        <p:cTn id="23" dur="1" fill="hold">
                                          <p:stCondLst>
                                            <p:cond delay="0"/>
                                          </p:stCondLst>
                                        </p:cTn>
                                        <p:tgtEl>
                                          <p:spTgt spid="302083">
                                            <p:txEl>
                                              <p:pRg st="4" end="4"/>
                                            </p:txEl>
                                          </p:spTgt>
                                        </p:tgtEl>
                                        <p:attrNameLst>
                                          <p:attrName>style.visibility</p:attrName>
                                        </p:attrNameLst>
                                      </p:cBhvr>
                                      <p:to>
                                        <p:strVal val="visible"/>
                                      </p:to>
                                    </p:set>
                                    <p:animEffect transition="in" filter="fade">
                                      <p:cBhvr>
                                        <p:cTn id="24" dur="500">
                                          <p:stCondLst>
                                            <p:cond delay="0"/>
                                          </p:stCondLst>
                                        </p:cTn>
                                        <p:tgtEl>
                                          <p:spTgt spid="30208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2082" grpId="0"/>
      <p:bldP spid="302083" grpId="0" build="p"/>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4130" name="Rectangle 2"/>
          <p:cNvSpPr>
            <a:spLocks noGrp="1" noChangeArrowheads="1"/>
          </p:cNvSpPr>
          <p:nvPr>
            <p:ph type="title"/>
          </p:nvPr>
        </p:nvSpPr>
        <p:spPr>
          <a:xfrm>
            <a:off x="0" y="0"/>
            <a:ext cx="9144000" cy="1417638"/>
          </a:xfrm>
        </p:spPr>
        <p:txBody>
          <a:bodyPr/>
          <a:lstStyle/>
          <a:p>
            <a:r>
              <a:rPr lang="en-US" b="1">
                <a:solidFill>
                  <a:srgbClr val="0000FF"/>
                </a:solidFill>
                <a:effectLst>
                  <a:outerShdw blurRad="38100" dist="38100" dir="2700000" algn="tl">
                    <a:srgbClr val="C0C0C0"/>
                  </a:outerShdw>
                </a:effectLst>
                <a:latin typeface="Cooper Black" pitchFamily="18" charset="0"/>
              </a:rPr>
              <a:t>The Answer</a:t>
            </a:r>
          </a:p>
        </p:txBody>
      </p:sp>
      <p:sp>
        <p:nvSpPr>
          <p:cNvPr id="304131" name="Rectangle 3"/>
          <p:cNvSpPr>
            <a:spLocks noGrp="1" noChangeArrowheads="1"/>
          </p:cNvSpPr>
          <p:nvPr>
            <p:ph type="body" idx="1"/>
          </p:nvPr>
        </p:nvSpPr>
        <p:spPr>
          <a:xfrm>
            <a:off x="0" y="1905000"/>
            <a:ext cx="8915400" cy="4953000"/>
          </a:xfrm>
        </p:spPr>
        <p:txBody>
          <a:bodyPr/>
          <a:lstStyle/>
          <a:p>
            <a:pPr>
              <a:lnSpc>
                <a:spcPct val="125000"/>
              </a:lnSpc>
              <a:buFontTx/>
              <a:buNone/>
            </a:pPr>
            <a:r>
              <a:rPr lang="en-US" i="1"/>
              <a:t>   </a:t>
            </a:r>
            <a:r>
              <a:rPr lang="en-US" sz="2800" i="1"/>
              <a:t>The correct answer is B.    </a:t>
            </a:r>
          </a:p>
          <a:p>
            <a:pPr>
              <a:lnSpc>
                <a:spcPct val="125000"/>
              </a:lnSpc>
              <a:buFontTx/>
              <a:buNone/>
            </a:pPr>
            <a:r>
              <a:rPr lang="en-US" sz="2800" i="1"/>
              <a:t>   Since Vikkey is not eligible to receive transit benefits while on leave, she must receive ½ of her $100 benefit or $50.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304130"/>
                                        </p:tgtEl>
                                        <p:attrNameLst>
                                          <p:attrName>style.visibility</p:attrName>
                                        </p:attrNameLst>
                                      </p:cBhvr>
                                      <p:to>
                                        <p:strVal val="visible"/>
                                      </p:to>
                                    </p:set>
                                    <p:anim calcmode="lin" valueType="num">
                                      <p:cBhvr>
                                        <p:cTn id="7" dur="500" fill="hold"/>
                                        <p:tgtEl>
                                          <p:spTgt spid="304130"/>
                                        </p:tgtEl>
                                        <p:attrNameLst>
                                          <p:attrName>ppt_w</p:attrName>
                                        </p:attrNameLst>
                                      </p:cBhvr>
                                      <p:tavLst>
                                        <p:tav tm="0">
                                          <p:val>
                                            <p:fltVal val="0"/>
                                          </p:val>
                                        </p:tav>
                                        <p:tav tm="100000">
                                          <p:val>
                                            <p:strVal val="#ppt_w"/>
                                          </p:val>
                                        </p:tav>
                                      </p:tavLst>
                                    </p:anim>
                                    <p:anim calcmode="lin" valueType="num">
                                      <p:cBhvr>
                                        <p:cTn id="8" dur="500" fill="hold"/>
                                        <p:tgtEl>
                                          <p:spTgt spid="304130"/>
                                        </p:tgtEl>
                                        <p:attrNameLst>
                                          <p:attrName>ppt_h</p:attrName>
                                        </p:attrNameLst>
                                      </p:cBhvr>
                                      <p:tavLst>
                                        <p:tav tm="0">
                                          <p:val>
                                            <p:fltVal val="0"/>
                                          </p:val>
                                        </p:tav>
                                        <p:tav tm="100000">
                                          <p:val>
                                            <p:strVal val="#ppt_h"/>
                                          </p:val>
                                        </p:tav>
                                      </p:tavLst>
                                    </p:anim>
                                    <p:animEffect transition="in" filter="fade">
                                      <p:cBhvr>
                                        <p:cTn id="9" dur="500"/>
                                        <p:tgtEl>
                                          <p:spTgt spid="304130"/>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304131">
                                            <p:txEl>
                                              <p:pRg st="0" end="0"/>
                                            </p:txEl>
                                          </p:spTgt>
                                        </p:tgtEl>
                                        <p:attrNameLst>
                                          <p:attrName>style.visibility</p:attrName>
                                        </p:attrNameLst>
                                      </p:cBhvr>
                                      <p:to>
                                        <p:strVal val="visible"/>
                                      </p:to>
                                    </p:set>
                                    <p:animEffect transition="in" filter="fade">
                                      <p:cBhvr>
                                        <p:cTn id="14" dur="1000">
                                          <p:stCondLst>
                                            <p:cond delay="0"/>
                                          </p:stCondLst>
                                        </p:cTn>
                                        <p:tgtEl>
                                          <p:spTgt spid="304131">
                                            <p:txEl>
                                              <p:pRg st="0" end="0"/>
                                            </p:txEl>
                                          </p:spTgt>
                                        </p:tgtEl>
                                      </p:cBhvr>
                                    </p:animEffect>
                                  </p:childTnLst>
                                </p:cTn>
                              </p:par>
                            </p:childTnLst>
                          </p:cTn>
                        </p:par>
                        <p:par>
                          <p:cTn id="15" fill="hold">
                            <p:stCondLst>
                              <p:cond delay="1000"/>
                            </p:stCondLst>
                            <p:childTnLst>
                              <p:par>
                                <p:cTn id="16" presetID="10" presetClass="entr" presetSubtype="0" fill="hold" grpId="0" nodeType="afterEffect">
                                  <p:stCondLst>
                                    <p:cond delay="0"/>
                                  </p:stCondLst>
                                  <p:childTnLst>
                                    <p:set>
                                      <p:cBhvr>
                                        <p:cTn id="17" dur="1" fill="hold">
                                          <p:stCondLst>
                                            <p:cond delay="0"/>
                                          </p:stCondLst>
                                        </p:cTn>
                                        <p:tgtEl>
                                          <p:spTgt spid="304131">
                                            <p:txEl>
                                              <p:pRg st="1" end="1"/>
                                            </p:txEl>
                                          </p:spTgt>
                                        </p:tgtEl>
                                        <p:attrNameLst>
                                          <p:attrName>style.visibility</p:attrName>
                                        </p:attrNameLst>
                                      </p:cBhvr>
                                      <p:to>
                                        <p:strVal val="visible"/>
                                      </p:to>
                                    </p:set>
                                    <p:animEffect transition="in" filter="fade">
                                      <p:cBhvr>
                                        <p:cTn id="18" dur="1000">
                                          <p:stCondLst>
                                            <p:cond delay="0"/>
                                          </p:stCondLst>
                                        </p:cTn>
                                        <p:tgtEl>
                                          <p:spTgt spid="30413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4130" grpId="0"/>
      <p:bldP spid="304131"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533400" y="228600"/>
            <a:ext cx="8229600" cy="1143000"/>
          </a:xfrm>
        </p:spPr>
        <p:txBody>
          <a:bodyPr/>
          <a:lstStyle/>
          <a:p>
            <a:r>
              <a:rPr lang="en-US" sz="3200" b="1" dirty="0">
                <a:solidFill>
                  <a:srgbClr val="0000FF"/>
                </a:solidFill>
              </a:rPr>
              <a:t/>
            </a:r>
            <a:br>
              <a:rPr lang="en-US" sz="3200" b="1" dirty="0">
                <a:solidFill>
                  <a:srgbClr val="0000FF"/>
                </a:solidFill>
              </a:rPr>
            </a:br>
            <a:r>
              <a:rPr lang="en-US" sz="3200" b="1" dirty="0">
                <a:solidFill>
                  <a:srgbClr val="0000FF"/>
                </a:solidFill>
              </a:rPr>
              <a:t>Scenario 3</a:t>
            </a:r>
            <a:br>
              <a:rPr lang="en-US" sz="3200" b="1" dirty="0">
                <a:solidFill>
                  <a:srgbClr val="0000FF"/>
                </a:solidFill>
              </a:rPr>
            </a:br>
            <a:r>
              <a:rPr lang="en-US" sz="3200" b="1" dirty="0">
                <a:solidFill>
                  <a:srgbClr val="0000FF"/>
                </a:solidFill>
              </a:rPr>
              <a:t>I am leaving the agency and have leftover transit benefits.</a:t>
            </a:r>
          </a:p>
        </p:txBody>
      </p:sp>
      <p:sp>
        <p:nvSpPr>
          <p:cNvPr id="64515" name="Rectangle 3"/>
          <p:cNvSpPr>
            <a:spLocks noGrp="1" noChangeArrowheads="1"/>
          </p:cNvSpPr>
          <p:nvPr>
            <p:ph type="body" idx="1"/>
          </p:nvPr>
        </p:nvSpPr>
        <p:spPr>
          <a:xfrm>
            <a:off x="457200" y="2590800"/>
            <a:ext cx="8229600" cy="990600"/>
          </a:xfrm>
        </p:spPr>
        <p:txBody>
          <a:bodyPr/>
          <a:lstStyle/>
          <a:p>
            <a:pPr algn="ctr">
              <a:buFontTx/>
              <a:buNone/>
            </a:pPr>
            <a:r>
              <a:rPr lang="en-US" sz="4000" b="1" i="1">
                <a:effectLst>
                  <a:outerShdw blurRad="38100" dist="38100" dir="2700000" algn="tl">
                    <a:srgbClr val="C0C0C0"/>
                  </a:outerShdw>
                </a:effectLst>
                <a:latin typeface="Georgia" pitchFamily="18" charset="0"/>
              </a:rPr>
              <a:t>What can I do?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64515">
                                            <p:txEl>
                                              <p:pRg st="0" end="0"/>
                                            </p:txEl>
                                          </p:spTgt>
                                        </p:tgtEl>
                                        <p:attrNameLst>
                                          <p:attrName>style.visibility</p:attrName>
                                        </p:attrNameLst>
                                      </p:cBhvr>
                                      <p:to>
                                        <p:strVal val="visible"/>
                                      </p:to>
                                    </p:set>
                                    <p:animEffect transition="in" filter="fade">
                                      <p:cBhvr>
                                        <p:cTn id="7" dur="2000"/>
                                        <p:tgtEl>
                                          <p:spTgt spid="64515">
                                            <p:txEl>
                                              <p:pRg st="0" end="0"/>
                                            </p:txEl>
                                          </p:spTgt>
                                        </p:tgtEl>
                                      </p:cBhvr>
                                    </p:animEffect>
                                    <p:anim calcmode="lin" valueType="num">
                                      <p:cBhvr>
                                        <p:cTn id="8" dur="2000" fill="hold"/>
                                        <p:tgtEl>
                                          <p:spTgt spid="64515">
                                            <p:txEl>
                                              <p:pRg st="0" end="0"/>
                                            </p:txEl>
                                          </p:spTgt>
                                        </p:tgtEl>
                                        <p:attrNameLst>
                                          <p:attrName>ppt_x</p:attrName>
                                        </p:attrNameLst>
                                      </p:cBhvr>
                                      <p:tavLst>
                                        <p:tav tm="0">
                                          <p:val>
                                            <p:strVal val="#ppt_x"/>
                                          </p:val>
                                        </p:tav>
                                        <p:tav tm="100000">
                                          <p:val>
                                            <p:strVal val="#ppt_x"/>
                                          </p:val>
                                        </p:tav>
                                      </p:tavLst>
                                    </p:anim>
                                    <p:anim calcmode="lin" valueType="num">
                                      <p:cBhvr>
                                        <p:cTn id="9" dur="2000" fill="hold"/>
                                        <p:tgtEl>
                                          <p:spTgt spid="64515">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2000"/>
                            </p:stCondLst>
                            <p:childTnLst>
                              <p:par>
                                <p:cTn id="11" presetID="10" presetClass="exit" presetSubtype="0" fill="hold" grpId="1" nodeType="afterEffect">
                                  <p:stCondLst>
                                    <p:cond delay="0"/>
                                  </p:stCondLst>
                                  <p:childTnLst>
                                    <p:animEffect transition="out" filter="fade">
                                      <p:cBhvr>
                                        <p:cTn id="12" dur="5000"/>
                                        <p:tgtEl>
                                          <p:spTgt spid="64515">
                                            <p:txEl>
                                              <p:pRg st="0" end="0"/>
                                            </p:txEl>
                                          </p:spTgt>
                                        </p:tgtEl>
                                      </p:cBhvr>
                                    </p:animEffect>
                                    <p:set>
                                      <p:cBhvr>
                                        <p:cTn id="13" dur="1" fill="hold">
                                          <p:stCondLst>
                                            <p:cond delay="4999"/>
                                          </p:stCondLst>
                                        </p:cTn>
                                        <p:tgtEl>
                                          <p:spTgt spid="64515">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5" grpId="0" build="p"/>
      <p:bldP spid="64515" grpId="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p:txBody>
          <a:bodyPr/>
          <a:lstStyle/>
          <a:p>
            <a:r>
              <a:rPr lang="en-US" sz="3200" b="1" dirty="0">
                <a:solidFill>
                  <a:srgbClr val="0000FF"/>
                </a:solidFill>
              </a:rPr>
              <a:t/>
            </a:r>
            <a:br>
              <a:rPr lang="en-US" sz="3200" b="1" dirty="0">
                <a:solidFill>
                  <a:srgbClr val="0000FF"/>
                </a:solidFill>
              </a:rPr>
            </a:br>
            <a:r>
              <a:rPr lang="en-US" sz="3200" b="1" dirty="0">
                <a:solidFill>
                  <a:srgbClr val="0000FF"/>
                </a:solidFill>
              </a:rPr>
              <a:t>Scenario 3</a:t>
            </a:r>
            <a:br>
              <a:rPr lang="en-US" sz="3200" b="1" dirty="0">
                <a:solidFill>
                  <a:srgbClr val="0000FF"/>
                </a:solidFill>
              </a:rPr>
            </a:br>
            <a:r>
              <a:rPr lang="en-US" sz="3200" b="1" dirty="0">
                <a:solidFill>
                  <a:srgbClr val="0000FF"/>
                </a:solidFill>
              </a:rPr>
              <a:t>I am leaving the agency and have leftover transit benefits.</a:t>
            </a:r>
          </a:p>
        </p:txBody>
      </p:sp>
      <p:sp>
        <p:nvSpPr>
          <p:cNvPr id="5" name="Text Box 4"/>
          <p:cNvSpPr txBox="1">
            <a:spLocks noChangeArrowheads="1"/>
          </p:cNvSpPr>
          <p:nvPr/>
        </p:nvSpPr>
        <p:spPr bwMode="auto">
          <a:xfrm>
            <a:off x="381000" y="2057400"/>
            <a:ext cx="8229600" cy="4254500"/>
          </a:xfrm>
          <a:prstGeom prst="rect">
            <a:avLst/>
          </a:prstGeom>
          <a:noFill/>
          <a:ln w="9525">
            <a:noFill/>
            <a:miter lim="800000"/>
            <a:headEnd/>
            <a:tailEnd/>
          </a:ln>
          <a:effectLst/>
        </p:spPr>
        <p:txBody>
          <a:bodyPr>
            <a:spAutoFit/>
          </a:bodyPr>
          <a:lstStyle/>
          <a:p>
            <a:pPr>
              <a:buFontTx/>
              <a:buNone/>
            </a:pPr>
            <a:r>
              <a:rPr lang="en-US" sz="2800" dirty="0"/>
              <a:t>In both the Headquarters and Regions, return your unused benefits to your Transit Benefit Coordinator.</a:t>
            </a:r>
          </a:p>
          <a:p>
            <a:pPr>
              <a:buFontTx/>
              <a:buNone/>
            </a:pPr>
            <a:r>
              <a:rPr lang="en-US" sz="2800" dirty="0"/>
              <a:t>Excess Smart Benefits must be taken to your Transit Benefit Coordinator in the form of either a money order or personal check.</a:t>
            </a:r>
          </a:p>
          <a:p>
            <a:pPr>
              <a:buFontTx/>
              <a:buNone/>
            </a:pP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9" presetClass="entr" presetSubtype="0" accel="10000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ppt_h</p:attrName>
                                        </p:attrNameLst>
                                      </p:cBhvr>
                                      <p:tavLst>
                                        <p:tav tm="0">
                                          <p:val>
                                            <p:strVal val="#ppt_h/20"/>
                                          </p:val>
                                        </p:tav>
                                        <p:tav tm="50000">
                                          <p:val>
                                            <p:strVal val="#ppt_h/20"/>
                                          </p:val>
                                        </p:tav>
                                        <p:tav tm="100000">
                                          <p:val>
                                            <p:strVal val="#ppt_h"/>
                                          </p:val>
                                        </p:tav>
                                      </p:tavLst>
                                    </p:anim>
                                    <p:anim calcmode="lin" valueType="num">
                                      <p:cBhvr>
                                        <p:cTn id="8" dur="1000" fill="hold"/>
                                        <p:tgtEl>
                                          <p:spTgt spid="5"/>
                                        </p:tgtEl>
                                        <p:attrNameLst>
                                          <p:attrName>ppt_w</p:attrName>
                                        </p:attrNameLst>
                                      </p:cBhvr>
                                      <p:tavLst>
                                        <p:tav tm="0">
                                          <p:val>
                                            <p:strVal val="#ppt_w+.3"/>
                                          </p:val>
                                        </p:tav>
                                        <p:tav tm="50000">
                                          <p:val>
                                            <p:strVal val="#ppt_w+.3"/>
                                          </p:val>
                                        </p:tav>
                                        <p:tav tm="100000">
                                          <p:val>
                                            <p:strVal val="#ppt_w"/>
                                          </p:val>
                                        </p:tav>
                                      </p:tavLst>
                                    </p:anim>
                                    <p:anim calcmode="lin" valueType="num">
                                      <p:cBhvr>
                                        <p:cTn id="9" dur="1000" fill="hold"/>
                                        <p:tgtEl>
                                          <p:spTgt spid="5"/>
                                        </p:tgtEl>
                                        <p:attrNameLst>
                                          <p:attrName>ppt_x</p:attrName>
                                        </p:attrNameLst>
                                      </p:cBhvr>
                                      <p:tavLst>
                                        <p:tav tm="0">
                                          <p:val>
                                            <p:strVal val="#ppt_x-.3"/>
                                          </p:val>
                                        </p:tav>
                                        <p:tav tm="50000">
                                          <p:val>
                                            <p:strVal val="#ppt_x"/>
                                          </p:val>
                                        </p:tav>
                                        <p:tav tm="100000">
                                          <p:val>
                                            <p:strVal val="#ppt_x"/>
                                          </p:val>
                                        </p:tav>
                                      </p:tavLst>
                                    </p:anim>
                                    <p:anim calcmode="lin" valueType="num">
                                      <p:cBhvr>
                                        <p:cTn id="10" dur="1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0" y="0"/>
            <a:ext cx="9144000" cy="1143000"/>
          </a:xfrm>
        </p:spPr>
        <p:txBody>
          <a:bodyPr/>
          <a:lstStyle/>
          <a:p>
            <a:r>
              <a:rPr lang="en-US" sz="3200" b="1" dirty="0">
                <a:solidFill>
                  <a:srgbClr val="0000FF"/>
                </a:solidFill>
              </a:rPr>
              <a:t/>
            </a:r>
            <a:br>
              <a:rPr lang="en-US" sz="3200" b="1" dirty="0">
                <a:solidFill>
                  <a:srgbClr val="0000FF"/>
                </a:solidFill>
              </a:rPr>
            </a:br>
            <a:r>
              <a:rPr lang="en-US" sz="3200" b="1" dirty="0">
                <a:solidFill>
                  <a:srgbClr val="0000FF"/>
                </a:solidFill>
              </a:rPr>
              <a:t>Scenario 4</a:t>
            </a:r>
            <a:br>
              <a:rPr lang="en-US" sz="3200" b="1" dirty="0">
                <a:solidFill>
                  <a:srgbClr val="0000FF"/>
                </a:solidFill>
              </a:rPr>
            </a:br>
            <a:r>
              <a:rPr lang="en-US" sz="3200" b="1" dirty="0">
                <a:solidFill>
                  <a:srgbClr val="0000FF"/>
                </a:solidFill>
              </a:rPr>
              <a:t>I plan to go on extended leave.</a:t>
            </a:r>
          </a:p>
        </p:txBody>
      </p:sp>
      <p:sp>
        <p:nvSpPr>
          <p:cNvPr id="47107" name="Rectangle 3"/>
          <p:cNvSpPr>
            <a:spLocks noGrp="1" noChangeArrowheads="1"/>
          </p:cNvSpPr>
          <p:nvPr>
            <p:ph type="body" idx="1"/>
          </p:nvPr>
        </p:nvSpPr>
        <p:spPr>
          <a:xfrm>
            <a:off x="533400" y="2819400"/>
            <a:ext cx="8229600" cy="1371600"/>
          </a:xfrm>
        </p:spPr>
        <p:txBody>
          <a:bodyPr/>
          <a:lstStyle/>
          <a:p>
            <a:pPr algn="ctr">
              <a:buFontTx/>
              <a:buNone/>
            </a:pPr>
            <a:r>
              <a:rPr lang="en-US" sz="4000" b="1" i="1">
                <a:effectLst>
                  <a:outerShdw blurRad="38100" dist="38100" dir="2700000" algn="tl">
                    <a:srgbClr val="C0C0C0"/>
                  </a:outerShdw>
                </a:effectLst>
                <a:latin typeface="Georgia" pitchFamily="18" charset="0"/>
              </a:rPr>
              <a:t>Can I still receive my transit benefit?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after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animEffect transition="in" filter="wheel(4)">
                                      <p:cBhvr>
                                        <p:cTn id="7" dur="2000"/>
                                        <p:tgtEl>
                                          <p:spTgt spid="47107">
                                            <p:txEl>
                                              <p:pRg st="0" end="0"/>
                                            </p:txEl>
                                          </p:spTgt>
                                        </p:tgtEl>
                                      </p:cBhvr>
                                    </p:animEffect>
                                  </p:childTnLst>
                                </p:cTn>
                              </p:par>
                            </p:childTnLst>
                          </p:cTn>
                        </p:par>
                        <p:par>
                          <p:cTn id="8" fill="hold">
                            <p:stCondLst>
                              <p:cond delay="2000"/>
                            </p:stCondLst>
                            <p:childTnLst>
                              <p:par>
                                <p:cTn id="9" presetID="10" presetClass="exit" presetSubtype="0" fill="hold" grpId="1" nodeType="afterEffect">
                                  <p:stCondLst>
                                    <p:cond delay="0"/>
                                  </p:stCondLst>
                                  <p:childTnLst>
                                    <p:animEffect transition="out" filter="fade">
                                      <p:cBhvr>
                                        <p:cTn id="10" dur="5000"/>
                                        <p:tgtEl>
                                          <p:spTgt spid="47107">
                                            <p:txEl>
                                              <p:pRg st="0" end="0"/>
                                            </p:txEl>
                                          </p:spTgt>
                                        </p:tgtEl>
                                      </p:cBhvr>
                                    </p:animEffect>
                                    <p:set>
                                      <p:cBhvr>
                                        <p:cTn id="11" dur="1" fill="hold">
                                          <p:stCondLst>
                                            <p:cond delay="4999"/>
                                          </p:stCondLst>
                                        </p:cTn>
                                        <p:tgtEl>
                                          <p:spTgt spid="47107">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p:bldP spid="47107" grpId="1"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304800" y="152400"/>
            <a:ext cx="8229600" cy="1143000"/>
          </a:xfrm>
        </p:spPr>
        <p:txBody>
          <a:bodyPr/>
          <a:lstStyle/>
          <a:p>
            <a:r>
              <a:rPr lang="en-US" sz="3200" b="1" dirty="0">
                <a:solidFill>
                  <a:srgbClr val="0000FF"/>
                </a:solidFill>
              </a:rPr>
              <a:t/>
            </a:r>
            <a:br>
              <a:rPr lang="en-US" sz="3200" b="1" dirty="0">
                <a:solidFill>
                  <a:srgbClr val="0000FF"/>
                </a:solidFill>
              </a:rPr>
            </a:br>
            <a:r>
              <a:rPr lang="en-US" sz="3200" b="1" dirty="0">
                <a:solidFill>
                  <a:srgbClr val="0000FF"/>
                </a:solidFill>
              </a:rPr>
              <a:t>Scenario 4</a:t>
            </a:r>
            <a:br>
              <a:rPr lang="en-US" sz="3200" b="1" dirty="0">
                <a:solidFill>
                  <a:srgbClr val="0000FF"/>
                </a:solidFill>
              </a:rPr>
            </a:br>
            <a:r>
              <a:rPr lang="en-US" sz="3200" b="1" dirty="0">
                <a:solidFill>
                  <a:srgbClr val="0000FF"/>
                </a:solidFill>
              </a:rPr>
              <a:t>I plan to go on extended leave.</a:t>
            </a:r>
          </a:p>
        </p:txBody>
      </p:sp>
      <p:sp>
        <p:nvSpPr>
          <p:cNvPr id="5" name="Text Box 6"/>
          <p:cNvSpPr txBox="1">
            <a:spLocks noChangeArrowheads="1"/>
          </p:cNvSpPr>
          <p:nvPr/>
        </p:nvSpPr>
        <p:spPr bwMode="auto">
          <a:xfrm>
            <a:off x="152400" y="1663501"/>
            <a:ext cx="8382000" cy="5194499"/>
          </a:xfrm>
          <a:prstGeom prst="rect">
            <a:avLst/>
          </a:prstGeom>
          <a:noFill/>
          <a:ln w="9525" algn="ctr">
            <a:noFill/>
            <a:miter lim="800000"/>
            <a:headEnd/>
            <a:tailEnd/>
          </a:ln>
          <a:effectLst/>
        </p:spPr>
        <p:txBody>
          <a:bodyPr>
            <a:spAutoFit/>
          </a:bodyPr>
          <a:lstStyle/>
          <a:p>
            <a:pPr>
              <a:lnSpc>
                <a:spcPct val="100000"/>
              </a:lnSpc>
              <a:buFont typeface="Wingdings" pitchFamily="2" charset="2"/>
              <a:buNone/>
            </a:pPr>
            <a:r>
              <a:rPr lang="en-US" dirty="0"/>
              <a:t>If you are out on extended leave (90 days or more), you must withdraw from the program and re-enroll when you return.  To do this, follow the steps below: </a:t>
            </a:r>
          </a:p>
          <a:p>
            <a:pPr>
              <a:lnSpc>
                <a:spcPct val="70000"/>
              </a:lnSpc>
              <a:buFont typeface="Wingdings" pitchFamily="2" charset="2"/>
              <a:buNone/>
            </a:pPr>
            <a:endParaRPr lang="en-US" dirty="0"/>
          </a:p>
          <a:p>
            <a:pPr>
              <a:lnSpc>
                <a:spcPct val="70000"/>
              </a:lnSpc>
              <a:buFont typeface="Wingdings" pitchFamily="2" charset="2"/>
              <a:buNone/>
            </a:pPr>
            <a:r>
              <a:rPr lang="en-US" dirty="0"/>
              <a:t>Go to </a:t>
            </a:r>
            <a:r>
              <a:rPr lang="en-US" dirty="0">
                <a:hlinkClick r:id="rId2"/>
              </a:rPr>
              <a:t>http://transerve.dot.gov</a:t>
            </a:r>
            <a:endParaRPr lang="en-US" dirty="0"/>
          </a:p>
          <a:p>
            <a:pPr>
              <a:lnSpc>
                <a:spcPct val="70000"/>
              </a:lnSpc>
              <a:buFont typeface="Wingdings" pitchFamily="2" charset="2"/>
              <a:buNone/>
            </a:pPr>
            <a:r>
              <a:rPr lang="en-US" dirty="0"/>
              <a:t>Click on “Other Federal Employees”</a:t>
            </a:r>
          </a:p>
          <a:p>
            <a:pPr>
              <a:lnSpc>
                <a:spcPct val="70000"/>
              </a:lnSpc>
              <a:buFont typeface="Wingdings" pitchFamily="2" charset="2"/>
              <a:buNone/>
            </a:pPr>
            <a:r>
              <a:rPr lang="en-US" dirty="0"/>
              <a:t>Click on “Forms”</a:t>
            </a:r>
          </a:p>
          <a:p>
            <a:pPr>
              <a:lnSpc>
                <a:spcPct val="70000"/>
              </a:lnSpc>
              <a:buFont typeface="Wingdings" pitchFamily="2" charset="2"/>
              <a:buNone/>
            </a:pPr>
            <a:r>
              <a:rPr lang="en-US" dirty="0"/>
              <a:t>Click on “U.S. </a:t>
            </a:r>
            <a:r>
              <a:rPr lang="en-US" dirty="0" smtClean="0"/>
              <a:t>Federal Deposit Insurance Corporation”</a:t>
            </a:r>
            <a:endParaRPr lang="en-US" dirty="0"/>
          </a:p>
          <a:p>
            <a:pPr>
              <a:lnSpc>
                <a:spcPct val="70000"/>
              </a:lnSpc>
              <a:buFont typeface="Wingdings" pitchFamily="2" charset="2"/>
              <a:buNone/>
            </a:pPr>
            <a:r>
              <a:rPr lang="en-US" dirty="0"/>
              <a:t>Click on “Transit Benefit Application and Worksheet”</a:t>
            </a:r>
          </a:p>
          <a:p>
            <a:pPr>
              <a:lnSpc>
                <a:spcPct val="70000"/>
              </a:lnSpc>
              <a:buFont typeface="Wingdings" pitchFamily="2" charset="2"/>
              <a:buNone/>
            </a:pPr>
            <a:r>
              <a:rPr lang="en-US" dirty="0"/>
              <a:t>Log-in and click on “Transit Benefit Application”</a:t>
            </a:r>
          </a:p>
          <a:p>
            <a:pPr>
              <a:lnSpc>
                <a:spcPct val="70000"/>
              </a:lnSpc>
              <a:buFont typeface="Wingdings" pitchFamily="2" charset="2"/>
              <a:buNone/>
            </a:pPr>
            <a:r>
              <a:rPr lang="en-US" dirty="0"/>
              <a:t>Click “Withdraw from the Program”</a:t>
            </a:r>
          </a:p>
          <a:p>
            <a:pPr>
              <a:lnSpc>
                <a:spcPct val="70000"/>
              </a:lnSpc>
              <a:buFont typeface="Wingdings" pitchFamily="2" charset="2"/>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1200" fill="hold">
                                          <p:stCondLst>
                                            <p:cond delay="0"/>
                                          </p:stCondLst>
                                        </p:cTn>
                                        <p:tgtEl>
                                          <p:spTgt spid="5"/>
                                        </p:tgtEl>
                                        <p:attrNameLst>
                                          <p:attrName>ppt_x</p:attrName>
                                        </p:attrNameLst>
                                      </p:cBhvr>
                                    </p:anim>
                                    <p:anim from="0" to="-1.0" calcmode="lin" valueType="num">
                                      <p:cBhvr>
                                        <p:cTn id="8" dur="400" decel="50000" autoRev="1" fill="hold">
                                          <p:stCondLst>
                                            <p:cond delay="1200"/>
                                          </p:stCondLst>
                                        </p:cTn>
                                        <p:tgtEl>
                                          <p:spTgt spid="5"/>
                                        </p:tgtEl>
                                        <p:attrNameLst>
                                          <p:attrName>xshear</p:attrName>
                                        </p:attrNameLst>
                                      </p:cBhvr>
                                    </p:anim>
                                    <p:animScale>
                                      <p:cBhvr>
                                        <p:cTn id="9" dur="400" decel="100000" autoRev="1" fill="hold">
                                          <p:stCondLst>
                                            <p:cond delay="1200"/>
                                          </p:stCondLst>
                                        </p:cTn>
                                        <p:tgtEl>
                                          <p:spTgt spid="5"/>
                                        </p:tgtEl>
                                      </p:cBhvr>
                                      <p:from x="100000" y="100000"/>
                                      <p:to x="80000" y="100000"/>
                                    </p:animScale>
                                    <p:anim by="(#ppt_h/3+#ppt_w*0.1)" calcmode="lin" valueType="num">
                                      <p:cBhvr additive="sum">
                                        <p:cTn id="10" dur="400" decel="100000" autoRev="1" fill="hold">
                                          <p:stCondLst>
                                            <p:cond delay="12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7986" name="Rectangle 2"/>
          <p:cNvSpPr>
            <a:spLocks noGrp="1" noChangeArrowheads="1"/>
          </p:cNvSpPr>
          <p:nvPr>
            <p:ph type="title"/>
          </p:nvPr>
        </p:nvSpPr>
        <p:spPr>
          <a:xfrm>
            <a:off x="0" y="0"/>
            <a:ext cx="9144000" cy="1417638"/>
          </a:xfrm>
        </p:spPr>
        <p:txBody>
          <a:bodyPr/>
          <a:lstStyle/>
          <a:p>
            <a:r>
              <a:rPr lang="en-US" b="1">
                <a:solidFill>
                  <a:srgbClr val="0000FF"/>
                </a:solidFill>
                <a:effectLst>
                  <a:outerShdw blurRad="38100" dist="38100" dir="2700000" algn="tl">
                    <a:srgbClr val="C0C0C0"/>
                  </a:outerShdw>
                </a:effectLst>
                <a:latin typeface="Cooper Black" pitchFamily="18" charset="0"/>
              </a:rPr>
              <a:t>Knowledge Check</a:t>
            </a:r>
          </a:p>
        </p:txBody>
      </p:sp>
      <p:sp>
        <p:nvSpPr>
          <p:cNvPr id="297987" name="Rectangle 3"/>
          <p:cNvSpPr>
            <a:spLocks noGrp="1" noChangeArrowheads="1"/>
          </p:cNvSpPr>
          <p:nvPr>
            <p:ph type="body" idx="1"/>
          </p:nvPr>
        </p:nvSpPr>
        <p:spPr>
          <a:xfrm>
            <a:off x="304800" y="1600200"/>
            <a:ext cx="8839200" cy="4953000"/>
          </a:xfrm>
        </p:spPr>
        <p:txBody>
          <a:bodyPr/>
          <a:lstStyle/>
          <a:p>
            <a:pPr marL="609600" indent="-609600">
              <a:lnSpc>
                <a:spcPct val="125000"/>
              </a:lnSpc>
              <a:buFontTx/>
              <a:buNone/>
            </a:pPr>
            <a:r>
              <a:rPr lang="en-US" sz="2800" dirty="0"/>
              <a:t>      Shunda is leaving </a:t>
            </a:r>
            <a:r>
              <a:rPr lang="en-US" sz="2800" dirty="0" smtClean="0"/>
              <a:t>FDIC </a:t>
            </a:r>
            <a:r>
              <a:rPr lang="en-US" sz="2800" dirty="0"/>
              <a:t>to work for DOJ and she has determined that the correct way to handle her leftover transit benefit is to:</a:t>
            </a:r>
          </a:p>
          <a:p>
            <a:pPr marL="609600" indent="-609600">
              <a:lnSpc>
                <a:spcPct val="125000"/>
              </a:lnSpc>
              <a:buFontTx/>
              <a:buNone/>
            </a:pPr>
            <a:endParaRPr lang="en-US" sz="2800" dirty="0"/>
          </a:p>
          <a:p>
            <a:pPr marL="609600" indent="-609600">
              <a:lnSpc>
                <a:spcPct val="125000"/>
              </a:lnSpc>
              <a:buFontTx/>
              <a:buAutoNum type="alphaUcPeriod"/>
            </a:pPr>
            <a:r>
              <a:rPr lang="en-US" sz="2800" dirty="0"/>
              <a:t>Give her leftover </a:t>
            </a:r>
            <a:r>
              <a:rPr lang="en-US" sz="2800" dirty="0" err="1"/>
              <a:t>Metrocheks</a:t>
            </a:r>
            <a:r>
              <a:rPr lang="en-US" sz="2800" dirty="0"/>
              <a:t> to her sister.</a:t>
            </a:r>
          </a:p>
          <a:p>
            <a:pPr marL="609600" indent="-609600">
              <a:lnSpc>
                <a:spcPct val="125000"/>
              </a:lnSpc>
              <a:buFontTx/>
              <a:buAutoNum type="alphaUcPeriod"/>
            </a:pPr>
            <a:r>
              <a:rPr lang="en-US" sz="2800" dirty="0"/>
              <a:t>Sell her leftover </a:t>
            </a:r>
            <a:r>
              <a:rPr lang="en-US" sz="2800" dirty="0" err="1"/>
              <a:t>Metrocheks</a:t>
            </a:r>
            <a:r>
              <a:rPr lang="en-US" sz="2800" dirty="0"/>
              <a:t> to her co-worker.</a:t>
            </a:r>
          </a:p>
          <a:p>
            <a:pPr marL="609600" indent="-609600">
              <a:lnSpc>
                <a:spcPct val="125000"/>
              </a:lnSpc>
              <a:buFontTx/>
              <a:buAutoNum type="alphaUcPeriod"/>
            </a:pPr>
            <a:r>
              <a:rPr lang="en-US" sz="2800" dirty="0"/>
              <a:t>Return her </a:t>
            </a:r>
            <a:r>
              <a:rPr lang="en-US" sz="2800" dirty="0" err="1"/>
              <a:t>Metrocheks</a:t>
            </a:r>
            <a:r>
              <a:rPr lang="en-US" sz="2800" dirty="0"/>
              <a:t> to her Transit Benefit Coordinator.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6" fill="hold" grpId="1" nodeType="withEffect">
                                  <p:stCondLst>
                                    <p:cond delay="0"/>
                                  </p:stCondLst>
                                  <p:childTnLst>
                                    <p:set>
                                      <p:cBhvr>
                                        <p:cTn id="6" dur="1" fill="hold">
                                          <p:stCondLst>
                                            <p:cond delay="0"/>
                                          </p:stCondLst>
                                        </p:cTn>
                                        <p:tgtEl>
                                          <p:spTgt spid="297986"/>
                                        </p:tgtEl>
                                        <p:attrNameLst>
                                          <p:attrName>style.visibility</p:attrName>
                                        </p:attrNameLst>
                                      </p:cBhvr>
                                      <p:to>
                                        <p:strVal val="visible"/>
                                      </p:to>
                                    </p:set>
                                    <p:animEffect transition="in" filter="barn(inHorizontal)">
                                      <p:cBhvr>
                                        <p:cTn id="7" dur="500"/>
                                        <p:tgtEl>
                                          <p:spTgt spid="297986"/>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97987">
                                            <p:txEl>
                                              <p:pRg st="0" end="0"/>
                                            </p:txEl>
                                          </p:spTgt>
                                        </p:tgtEl>
                                        <p:attrNameLst>
                                          <p:attrName>style.visibility</p:attrName>
                                        </p:attrNameLst>
                                      </p:cBhvr>
                                      <p:to>
                                        <p:strVal val="visible"/>
                                      </p:to>
                                    </p:set>
                                    <p:animEffect transition="in" filter="fade">
                                      <p:cBhvr>
                                        <p:cTn id="11" dur="2000"/>
                                        <p:tgtEl>
                                          <p:spTgt spid="297987">
                                            <p:txEl>
                                              <p:pRg st="0" end="0"/>
                                            </p:txEl>
                                          </p:spTgt>
                                        </p:tgtEl>
                                      </p:cBhvr>
                                    </p:animEffect>
                                  </p:childTnLst>
                                </p:cTn>
                              </p:par>
                            </p:childTnLst>
                          </p:cTn>
                        </p:par>
                        <p:par>
                          <p:cTn id="12" fill="hold">
                            <p:stCondLst>
                              <p:cond delay="2500"/>
                            </p:stCondLst>
                            <p:childTnLst>
                              <p:par>
                                <p:cTn id="13" presetID="10" presetClass="entr" presetSubtype="0" fill="hold" grpId="0" nodeType="afterEffect">
                                  <p:stCondLst>
                                    <p:cond delay="0"/>
                                  </p:stCondLst>
                                  <p:childTnLst>
                                    <p:set>
                                      <p:cBhvr>
                                        <p:cTn id="14" dur="1" fill="hold">
                                          <p:stCondLst>
                                            <p:cond delay="0"/>
                                          </p:stCondLst>
                                        </p:cTn>
                                        <p:tgtEl>
                                          <p:spTgt spid="297987">
                                            <p:txEl>
                                              <p:pRg st="2" end="2"/>
                                            </p:txEl>
                                          </p:spTgt>
                                        </p:tgtEl>
                                        <p:attrNameLst>
                                          <p:attrName>style.visibility</p:attrName>
                                        </p:attrNameLst>
                                      </p:cBhvr>
                                      <p:to>
                                        <p:strVal val="visible"/>
                                      </p:to>
                                    </p:set>
                                    <p:animEffect transition="in" filter="fade">
                                      <p:cBhvr>
                                        <p:cTn id="15" dur="2000"/>
                                        <p:tgtEl>
                                          <p:spTgt spid="297987">
                                            <p:txEl>
                                              <p:pRg st="2" end="2"/>
                                            </p:txEl>
                                          </p:spTgt>
                                        </p:tgtEl>
                                      </p:cBhvr>
                                    </p:animEffect>
                                  </p:childTnLst>
                                </p:cTn>
                              </p:par>
                            </p:childTnLst>
                          </p:cTn>
                        </p:par>
                        <p:par>
                          <p:cTn id="16" fill="hold">
                            <p:stCondLst>
                              <p:cond delay="4500"/>
                            </p:stCondLst>
                            <p:childTnLst>
                              <p:par>
                                <p:cTn id="17" presetID="10" presetClass="entr" presetSubtype="0" fill="hold" grpId="0" nodeType="afterEffect">
                                  <p:stCondLst>
                                    <p:cond delay="0"/>
                                  </p:stCondLst>
                                  <p:childTnLst>
                                    <p:set>
                                      <p:cBhvr>
                                        <p:cTn id="18" dur="1" fill="hold">
                                          <p:stCondLst>
                                            <p:cond delay="0"/>
                                          </p:stCondLst>
                                        </p:cTn>
                                        <p:tgtEl>
                                          <p:spTgt spid="297987">
                                            <p:txEl>
                                              <p:pRg st="3" end="3"/>
                                            </p:txEl>
                                          </p:spTgt>
                                        </p:tgtEl>
                                        <p:attrNameLst>
                                          <p:attrName>style.visibility</p:attrName>
                                        </p:attrNameLst>
                                      </p:cBhvr>
                                      <p:to>
                                        <p:strVal val="visible"/>
                                      </p:to>
                                    </p:set>
                                    <p:animEffect transition="in" filter="fade">
                                      <p:cBhvr>
                                        <p:cTn id="19" dur="2000"/>
                                        <p:tgtEl>
                                          <p:spTgt spid="297987">
                                            <p:txEl>
                                              <p:pRg st="3" end="3"/>
                                            </p:txEl>
                                          </p:spTgt>
                                        </p:tgtEl>
                                      </p:cBhvr>
                                    </p:animEffect>
                                  </p:childTnLst>
                                </p:cTn>
                              </p:par>
                            </p:childTnLst>
                          </p:cTn>
                        </p:par>
                        <p:par>
                          <p:cTn id="20" fill="hold">
                            <p:stCondLst>
                              <p:cond delay="6500"/>
                            </p:stCondLst>
                            <p:childTnLst>
                              <p:par>
                                <p:cTn id="21" presetID="10" presetClass="entr" presetSubtype="0" fill="hold" grpId="0" nodeType="afterEffect">
                                  <p:stCondLst>
                                    <p:cond delay="0"/>
                                  </p:stCondLst>
                                  <p:childTnLst>
                                    <p:set>
                                      <p:cBhvr>
                                        <p:cTn id="22" dur="1" fill="hold">
                                          <p:stCondLst>
                                            <p:cond delay="0"/>
                                          </p:stCondLst>
                                        </p:cTn>
                                        <p:tgtEl>
                                          <p:spTgt spid="297987">
                                            <p:txEl>
                                              <p:pRg st="4" end="4"/>
                                            </p:txEl>
                                          </p:spTgt>
                                        </p:tgtEl>
                                        <p:attrNameLst>
                                          <p:attrName>style.visibility</p:attrName>
                                        </p:attrNameLst>
                                      </p:cBhvr>
                                      <p:to>
                                        <p:strVal val="visible"/>
                                      </p:to>
                                    </p:set>
                                    <p:animEffect transition="in" filter="fade">
                                      <p:cBhvr>
                                        <p:cTn id="23" dur="2000"/>
                                        <p:tgtEl>
                                          <p:spTgt spid="2979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986" grpId="1"/>
      <p:bldP spid="297987" grpId="0" build="p"/>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0034" name="Rectangle 2"/>
          <p:cNvSpPr>
            <a:spLocks noGrp="1" noChangeArrowheads="1"/>
          </p:cNvSpPr>
          <p:nvPr>
            <p:ph type="title"/>
          </p:nvPr>
        </p:nvSpPr>
        <p:spPr>
          <a:xfrm>
            <a:off x="0" y="0"/>
            <a:ext cx="9144000" cy="1447800"/>
          </a:xfrm>
        </p:spPr>
        <p:txBody>
          <a:bodyPr/>
          <a:lstStyle/>
          <a:p>
            <a:r>
              <a:rPr lang="en-US" b="1">
                <a:solidFill>
                  <a:srgbClr val="0000FF"/>
                </a:solidFill>
                <a:effectLst>
                  <a:outerShdw blurRad="38100" dist="38100" dir="2700000" algn="tl">
                    <a:srgbClr val="C0C0C0"/>
                  </a:outerShdw>
                </a:effectLst>
                <a:latin typeface="Cooper Black" pitchFamily="18" charset="0"/>
              </a:rPr>
              <a:t>The Answer</a:t>
            </a:r>
          </a:p>
        </p:txBody>
      </p:sp>
      <p:sp>
        <p:nvSpPr>
          <p:cNvPr id="300035" name="Rectangle 3"/>
          <p:cNvSpPr>
            <a:spLocks noGrp="1" noChangeArrowheads="1"/>
          </p:cNvSpPr>
          <p:nvPr>
            <p:ph type="body" idx="1"/>
          </p:nvPr>
        </p:nvSpPr>
        <p:spPr>
          <a:xfrm>
            <a:off x="0" y="1600200"/>
            <a:ext cx="9144000" cy="5257800"/>
          </a:xfrm>
        </p:spPr>
        <p:txBody>
          <a:bodyPr/>
          <a:lstStyle/>
          <a:p>
            <a:pPr>
              <a:lnSpc>
                <a:spcPct val="125000"/>
              </a:lnSpc>
              <a:buFontTx/>
              <a:buNone/>
            </a:pPr>
            <a:r>
              <a:rPr lang="en-US" sz="2800" i="1"/>
              <a:t>   The correct answer is C.  </a:t>
            </a:r>
          </a:p>
          <a:p>
            <a:pPr>
              <a:lnSpc>
                <a:spcPct val="125000"/>
              </a:lnSpc>
              <a:buFontTx/>
              <a:buNone/>
            </a:pPr>
            <a:r>
              <a:rPr lang="en-US" sz="2800" i="1"/>
              <a:t>    </a:t>
            </a:r>
          </a:p>
          <a:p>
            <a:pPr>
              <a:lnSpc>
                <a:spcPct val="125000"/>
              </a:lnSpc>
              <a:buFontTx/>
              <a:buNone/>
            </a:pPr>
            <a:r>
              <a:rPr lang="en-US" sz="2800" i="1"/>
              <a:t>   Benefits are not transferable and are not to be sold.  </a:t>
            </a:r>
          </a:p>
          <a:p>
            <a:pPr>
              <a:lnSpc>
                <a:spcPct val="125000"/>
              </a:lnSpc>
              <a:buFontTx/>
              <a:buNone/>
            </a:pPr>
            <a:endParaRPr lang="en-US" sz="2800" i="1"/>
          </a:p>
          <a:p>
            <a:pPr>
              <a:lnSpc>
                <a:spcPct val="125000"/>
              </a:lnSpc>
              <a:buFontTx/>
              <a:buNone/>
            </a:pPr>
            <a:r>
              <a:rPr lang="en-US" sz="2800" i="1"/>
              <a:t>   If you are in the Smart Benefit Program or have added Metrocheks onto a SmarTrip</a:t>
            </a:r>
            <a:r>
              <a:rPr lang="en-US" sz="2800" b="1" i="1"/>
              <a:t>® </a:t>
            </a:r>
            <a:r>
              <a:rPr lang="en-US" sz="2800" i="1"/>
              <a:t>card, those benefits must be returned by submitting a money order to your Point of Contact (POC).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300034"/>
                                        </p:tgtEl>
                                        <p:attrNameLst>
                                          <p:attrName>style.visibility</p:attrName>
                                        </p:attrNameLst>
                                      </p:cBhvr>
                                      <p:to>
                                        <p:strVal val="visible"/>
                                      </p:to>
                                    </p:set>
                                    <p:anim calcmode="lin" valueType="num">
                                      <p:cBhvr>
                                        <p:cTn id="7" dur="500" fill="hold"/>
                                        <p:tgtEl>
                                          <p:spTgt spid="300034"/>
                                        </p:tgtEl>
                                        <p:attrNameLst>
                                          <p:attrName>ppt_w</p:attrName>
                                        </p:attrNameLst>
                                      </p:cBhvr>
                                      <p:tavLst>
                                        <p:tav tm="0">
                                          <p:val>
                                            <p:fltVal val="0"/>
                                          </p:val>
                                        </p:tav>
                                        <p:tav tm="100000">
                                          <p:val>
                                            <p:strVal val="#ppt_w"/>
                                          </p:val>
                                        </p:tav>
                                      </p:tavLst>
                                    </p:anim>
                                    <p:anim calcmode="lin" valueType="num">
                                      <p:cBhvr>
                                        <p:cTn id="8" dur="500" fill="hold"/>
                                        <p:tgtEl>
                                          <p:spTgt spid="300034"/>
                                        </p:tgtEl>
                                        <p:attrNameLst>
                                          <p:attrName>ppt_h</p:attrName>
                                        </p:attrNameLst>
                                      </p:cBhvr>
                                      <p:tavLst>
                                        <p:tav tm="0">
                                          <p:val>
                                            <p:fltVal val="0"/>
                                          </p:val>
                                        </p:tav>
                                        <p:tav tm="100000">
                                          <p:val>
                                            <p:strVal val="#ppt_h"/>
                                          </p:val>
                                        </p:tav>
                                      </p:tavLst>
                                    </p:anim>
                                    <p:animEffect transition="in" filter="fade">
                                      <p:cBhvr>
                                        <p:cTn id="9" dur="500"/>
                                        <p:tgtEl>
                                          <p:spTgt spid="300034"/>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300035">
                                            <p:txEl>
                                              <p:pRg st="0" end="0"/>
                                            </p:txEl>
                                          </p:spTgt>
                                        </p:tgtEl>
                                        <p:attrNameLst>
                                          <p:attrName>style.visibility</p:attrName>
                                        </p:attrNameLst>
                                      </p:cBhvr>
                                      <p:to>
                                        <p:strVal val="visible"/>
                                      </p:to>
                                    </p:set>
                                    <p:animEffect transition="in" filter="fade">
                                      <p:cBhvr>
                                        <p:cTn id="14" dur="1000">
                                          <p:stCondLst>
                                            <p:cond delay="0"/>
                                          </p:stCondLst>
                                        </p:cTn>
                                        <p:tgtEl>
                                          <p:spTgt spid="300035">
                                            <p:txEl>
                                              <p:pRg st="0" end="0"/>
                                            </p:txEl>
                                          </p:spTgt>
                                        </p:tgtEl>
                                      </p:cBhvr>
                                    </p:animEffect>
                                  </p:childTnLst>
                                </p:cTn>
                              </p:par>
                            </p:childTnLst>
                          </p:cTn>
                        </p:par>
                        <p:par>
                          <p:cTn id="15" fill="hold">
                            <p:stCondLst>
                              <p:cond delay="1000"/>
                            </p:stCondLst>
                            <p:childTnLst>
                              <p:par>
                                <p:cTn id="16" presetID="10" presetClass="entr" presetSubtype="0" fill="hold" grpId="0" nodeType="afterEffect">
                                  <p:stCondLst>
                                    <p:cond delay="0"/>
                                  </p:stCondLst>
                                  <p:childTnLst>
                                    <p:set>
                                      <p:cBhvr>
                                        <p:cTn id="17" dur="1" fill="hold">
                                          <p:stCondLst>
                                            <p:cond delay="0"/>
                                          </p:stCondLst>
                                        </p:cTn>
                                        <p:tgtEl>
                                          <p:spTgt spid="300035">
                                            <p:txEl>
                                              <p:pRg st="1" end="1"/>
                                            </p:txEl>
                                          </p:spTgt>
                                        </p:tgtEl>
                                        <p:attrNameLst>
                                          <p:attrName>style.visibility</p:attrName>
                                        </p:attrNameLst>
                                      </p:cBhvr>
                                      <p:to>
                                        <p:strVal val="visible"/>
                                      </p:to>
                                    </p:set>
                                    <p:animEffect transition="in" filter="fade">
                                      <p:cBhvr>
                                        <p:cTn id="18" dur="1000">
                                          <p:stCondLst>
                                            <p:cond delay="0"/>
                                          </p:stCondLst>
                                        </p:cTn>
                                        <p:tgtEl>
                                          <p:spTgt spid="300035">
                                            <p:txEl>
                                              <p:pRg st="1" end="1"/>
                                            </p:txEl>
                                          </p:spTgt>
                                        </p:tgtEl>
                                      </p:cBhvr>
                                    </p:animEffect>
                                  </p:childTnLst>
                                </p:cTn>
                              </p:par>
                            </p:childTnLst>
                          </p:cTn>
                        </p:par>
                        <p:par>
                          <p:cTn id="19" fill="hold">
                            <p:stCondLst>
                              <p:cond delay="2000"/>
                            </p:stCondLst>
                            <p:childTnLst>
                              <p:par>
                                <p:cTn id="20" presetID="10" presetClass="entr" presetSubtype="0" fill="hold" grpId="0" nodeType="afterEffect">
                                  <p:stCondLst>
                                    <p:cond delay="0"/>
                                  </p:stCondLst>
                                  <p:childTnLst>
                                    <p:set>
                                      <p:cBhvr>
                                        <p:cTn id="21" dur="1" fill="hold">
                                          <p:stCondLst>
                                            <p:cond delay="0"/>
                                          </p:stCondLst>
                                        </p:cTn>
                                        <p:tgtEl>
                                          <p:spTgt spid="300035">
                                            <p:txEl>
                                              <p:pRg st="2" end="2"/>
                                            </p:txEl>
                                          </p:spTgt>
                                        </p:tgtEl>
                                        <p:attrNameLst>
                                          <p:attrName>style.visibility</p:attrName>
                                        </p:attrNameLst>
                                      </p:cBhvr>
                                      <p:to>
                                        <p:strVal val="visible"/>
                                      </p:to>
                                    </p:set>
                                    <p:animEffect transition="in" filter="fade">
                                      <p:cBhvr>
                                        <p:cTn id="22" dur="1000">
                                          <p:stCondLst>
                                            <p:cond delay="0"/>
                                          </p:stCondLst>
                                        </p:cTn>
                                        <p:tgtEl>
                                          <p:spTgt spid="300035">
                                            <p:txEl>
                                              <p:pRg st="2" end="2"/>
                                            </p:txEl>
                                          </p:spTgt>
                                        </p:tgtEl>
                                      </p:cBhvr>
                                    </p:animEffect>
                                  </p:childTnLst>
                                </p:cTn>
                              </p:par>
                            </p:childTnLst>
                          </p:cTn>
                        </p:par>
                        <p:par>
                          <p:cTn id="23" fill="hold">
                            <p:stCondLst>
                              <p:cond delay="3000"/>
                            </p:stCondLst>
                            <p:childTnLst>
                              <p:par>
                                <p:cTn id="24" presetID="10" presetClass="entr" presetSubtype="0" fill="hold" grpId="0" nodeType="afterEffect">
                                  <p:stCondLst>
                                    <p:cond delay="0"/>
                                  </p:stCondLst>
                                  <p:childTnLst>
                                    <p:set>
                                      <p:cBhvr>
                                        <p:cTn id="25" dur="1" fill="hold">
                                          <p:stCondLst>
                                            <p:cond delay="0"/>
                                          </p:stCondLst>
                                        </p:cTn>
                                        <p:tgtEl>
                                          <p:spTgt spid="300035">
                                            <p:txEl>
                                              <p:pRg st="4" end="4"/>
                                            </p:txEl>
                                          </p:spTgt>
                                        </p:tgtEl>
                                        <p:attrNameLst>
                                          <p:attrName>style.visibility</p:attrName>
                                        </p:attrNameLst>
                                      </p:cBhvr>
                                      <p:to>
                                        <p:strVal val="visible"/>
                                      </p:to>
                                    </p:set>
                                    <p:animEffect transition="in" filter="fade">
                                      <p:cBhvr>
                                        <p:cTn id="26" dur="1000">
                                          <p:stCondLst>
                                            <p:cond delay="0"/>
                                          </p:stCondLst>
                                        </p:cTn>
                                        <p:tgtEl>
                                          <p:spTgt spid="30003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0034" grpId="0"/>
      <p:bldP spid="300035"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70" name="Rectangle 2"/>
          <p:cNvSpPr>
            <a:spLocks noGrp="1" noChangeArrowheads="1"/>
          </p:cNvSpPr>
          <p:nvPr>
            <p:ph type="title"/>
          </p:nvPr>
        </p:nvSpPr>
        <p:spPr>
          <a:xfrm>
            <a:off x="0" y="228600"/>
            <a:ext cx="9144000" cy="1371600"/>
          </a:xfrm>
        </p:spPr>
        <p:txBody>
          <a:bodyPr/>
          <a:lstStyle/>
          <a:p>
            <a:r>
              <a:rPr lang="en-US" sz="3200" b="1" dirty="0">
                <a:solidFill>
                  <a:srgbClr val="0000FF"/>
                </a:solidFill>
              </a:rPr>
              <a:t>Scenario 5</a:t>
            </a:r>
            <a:br>
              <a:rPr lang="en-US" sz="3200" b="1" dirty="0">
                <a:solidFill>
                  <a:srgbClr val="0000FF"/>
                </a:solidFill>
              </a:rPr>
            </a:br>
            <a:r>
              <a:rPr lang="en-US" sz="3200" b="1" dirty="0">
                <a:solidFill>
                  <a:srgbClr val="0000FF"/>
                </a:solidFill>
              </a:rPr>
              <a:t>I have fare media left over from                     the previous quarter.</a:t>
            </a:r>
          </a:p>
        </p:txBody>
      </p:sp>
      <p:sp>
        <p:nvSpPr>
          <p:cNvPr id="314371" name="Rectangle 3"/>
          <p:cNvSpPr>
            <a:spLocks noGrp="1" noChangeArrowheads="1"/>
          </p:cNvSpPr>
          <p:nvPr>
            <p:ph type="body" idx="1"/>
          </p:nvPr>
        </p:nvSpPr>
        <p:spPr>
          <a:xfrm>
            <a:off x="457200" y="2743200"/>
            <a:ext cx="8229600" cy="762000"/>
          </a:xfrm>
        </p:spPr>
        <p:txBody>
          <a:bodyPr/>
          <a:lstStyle/>
          <a:p>
            <a:pPr algn="ctr">
              <a:buFontTx/>
              <a:buNone/>
            </a:pPr>
            <a:r>
              <a:rPr lang="en-US" sz="4000" b="1" i="1">
                <a:effectLst>
                  <a:outerShdw blurRad="38100" dist="38100" dir="2700000" algn="tl">
                    <a:srgbClr val="C0C0C0"/>
                  </a:outerShdw>
                </a:effectLst>
                <a:latin typeface="Georgia" pitchFamily="18" charset="0"/>
              </a:rPr>
              <a:t>What do I do?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314371">
                                            <p:txEl>
                                              <p:pRg st="0" end="0"/>
                                            </p:txEl>
                                          </p:spTgt>
                                        </p:tgtEl>
                                        <p:attrNameLst>
                                          <p:attrName>style.visibility</p:attrName>
                                        </p:attrNameLst>
                                      </p:cBhvr>
                                      <p:to>
                                        <p:strVal val="visible"/>
                                      </p:to>
                                    </p:set>
                                    <p:animEffect transition="in" filter="blinds(horizontal)">
                                      <p:cBhvr>
                                        <p:cTn id="7" dur="2000"/>
                                        <p:tgtEl>
                                          <p:spTgt spid="314371">
                                            <p:txEl>
                                              <p:pRg st="0" end="0"/>
                                            </p:txEl>
                                          </p:spTgt>
                                        </p:tgtEl>
                                      </p:cBhvr>
                                    </p:animEffect>
                                  </p:childTnLst>
                                </p:cTn>
                              </p:par>
                            </p:childTnLst>
                          </p:cTn>
                        </p:par>
                        <p:par>
                          <p:cTn id="8" fill="hold">
                            <p:stCondLst>
                              <p:cond delay="2000"/>
                            </p:stCondLst>
                            <p:childTnLst>
                              <p:par>
                                <p:cTn id="9" presetID="10" presetClass="exit" presetSubtype="0" fill="hold" grpId="1" nodeType="afterEffect">
                                  <p:stCondLst>
                                    <p:cond delay="0"/>
                                  </p:stCondLst>
                                  <p:childTnLst>
                                    <p:animEffect transition="out" filter="fade">
                                      <p:cBhvr>
                                        <p:cTn id="10" dur="5000"/>
                                        <p:tgtEl>
                                          <p:spTgt spid="314371">
                                            <p:txEl>
                                              <p:pRg st="0" end="0"/>
                                            </p:txEl>
                                          </p:spTgt>
                                        </p:tgtEl>
                                      </p:cBhvr>
                                    </p:animEffect>
                                    <p:set>
                                      <p:cBhvr>
                                        <p:cTn id="11" dur="1" fill="hold">
                                          <p:stCondLst>
                                            <p:cond delay="4999"/>
                                          </p:stCondLst>
                                        </p:cTn>
                                        <p:tgtEl>
                                          <p:spTgt spid="314371">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4371" grpId="0" build="p"/>
      <p:bldP spid="314371" grpId="1"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p:txBody>
          <a:bodyPr/>
          <a:lstStyle/>
          <a:p>
            <a:r>
              <a:rPr lang="en-US" sz="3200" b="1" dirty="0">
                <a:solidFill>
                  <a:srgbClr val="0000FF"/>
                </a:solidFill>
              </a:rPr>
              <a:t>Scenario 5</a:t>
            </a:r>
            <a:br>
              <a:rPr lang="en-US" sz="3200" b="1" dirty="0">
                <a:solidFill>
                  <a:srgbClr val="0000FF"/>
                </a:solidFill>
              </a:rPr>
            </a:br>
            <a:r>
              <a:rPr lang="en-US" sz="3200" b="1" dirty="0">
                <a:solidFill>
                  <a:srgbClr val="0000FF"/>
                </a:solidFill>
              </a:rPr>
              <a:t>I have fare media left over from                     the previous quarter.</a:t>
            </a:r>
          </a:p>
        </p:txBody>
      </p:sp>
      <p:sp>
        <p:nvSpPr>
          <p:cNvPr id="5" name="Text Box 4"/>
          <p:cNvSpPr txBox="1">
            <a:spLocks noChangeArrowheads="1"/>
          </p:cNvSpPr>
          <p:nvPr/>
        </p:nvSpPr>
        <p:spPr bwMode="auto">
          <a:xfrm>
            <a:off x="304800" y="1828800"/>
            <a:ext cx="8610600" cy="4359275"/>
          </a:xfrm>
          <a:prstGeom prst="rect">
            <a:avLst/>
          </a:prstGeom>
          <a:noFill/>
          <a:ln w="9525">
            <a:noFill/>
            <a:miter lim="800000"/>
            <a:headEnd/>
            <a:tailEnd/>
          </a:ln>
          <a:effectLst/>
        </p:spPr>
        <p:txBody>
          <a:bodyPr>
            <a:spAutoFit/>
          </a:bodyPr>
          <a:lstStyle/>
          <a:p>
            <a:pPr>
              <a:spcBef>
                <a:spcPct val="0"/>
              </a:spcBef>
              <a:buFontTx/>
              <a:buNone/>
            </a:pPr>
            <a:r>
              <a:rPr lang="en-US" sz="2800" dirty="0"/>
              <a:t>Take a lesser amount of transit benefit during the next distribution. </a:t>
            </a:r>
          </a:p>
          <a:p>
            <a:pPr>
              <a:spcBef>
                <a:spcPct val="0"/>
              </a:spcBef>
              <a:buFontTx/>
              <a:buNone/>
            </a:pPr>
            <a:endParaRPr lang="en-US" sz="2800" u="sng" dirty="0"/>
          </a:p>
          <a:p>
            <a:pPr>
              <a:spcBef>
                <a:spcPct val="0"/>
              </a:spcBef>
              <a:buFontTx/>
              <a:buNone/>
            </a:pPr>
            <a:r>
              <a:rPr lang="en-US" sz="2800" u="sng" dirty="0"/>
              <a:t>Example</a:t>
            </a:r>
            <a:r>
              <a:rPr lang="en-US" sz="2800" dirty="0"/>
              <a:t>:  You have certified that your estimated commuting cost is $5.00 per day, or $100.00 per month.  You are on leave for 10 days.  During the next transit benefit distribution, you must request $50.00. </a:t>
            </a:r>
            <a:endParaRPr lang="en-US" sz="2800" i="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0"/>
            <a:ext cx="9144000" cy="1447800"/>
          </a:xfrm>
        </p:spPr>
        <p:txBody>
          <a:bodyPr/>
          <a:lstStyle/>
          <a:p>
            <a:r>
              <a:rPr lang="en-US" b="1">
                <a:solidFill>
                  <a:srgbClr val="0000FF"/>
                </a:solidFill>
                <a:latin typeface="Arial Black" pitchFamily="34" charset="0"/>
              </a:rPr>
              <a:t>Background</a:t>
            </a:r>
          </a:p>
        </p:txBody>
      </p:sp>
      <p:sp>
        <p:nvSpPr>
          <p:cNvPr id="4100" name="Rectangle 4"/>
          <p:cNvSpPr>
            <a:spLocks noGrp="1" noChangeArrowheads="1"/>
          </p:cNvSpPr>
          <p:nvPr>
            <p:ph type="body" idx="1"/>
          </p:nvPr>
        </p:nvSpPr>
        <p:spPr>
          <a:xfrm>
            <a:off x="228600" y="1447800"/>
            <a:ext cx="8915400" cy="5135563"/>
          </a:xfrm>
          <a:noFill/>
          <a:ln/>
        </p:spPr>
        <p:txBody>
          <a:bodyPr/>
          <a:lstStyle/>
          <a:p>
            <a:r>
              <a:rPr lang="en-US" b="1"/>
              <a:t>Established in 1991, as a                    Federal Transit Administration               pilot program</a:t>
            </a:r>
          </a:p>
          <a:p>
            <a:endParaRPr lang="en-US" b="1"/>
          </a:p>
          <a:p>
            <a:r>
              <a:rPr lang="en-US" b="1"/>
              <a:t>Clean Air Initiatives Act in 1993</a:t>
            </a:r>
          </a:p>
          <a:p>
            <a:endParaRPr lang="en-US" b="1"/>
          </a:p>
          <a:p>
            <a:r>
              <a:rPr lang="en-US" b="1"/>
              <a:t>Federal Workforce Transportation Fringe Benefit – EO 13150 April 21, 2000</a:t>
            </a:r>
          </a:p>
          <a:p>
            <a:endParaRPr lang="en-US" b="1"/>
          </a:p>
          <a:p>
            <a:endParaRPr lang="en-US" b="1"/>
          </a:p>
          <a:p>
            <a:endParaRPr lang="en-US" b="1"/>
          </a:p>
        </p:txBody>
      </p:sp>
      <p:pic>
        <p:nvPicPr>
          <p:cNvPr id="4101" name="Picture 5" descr="FTA logo"/>
          <p:cNvPicPr>
            <a:picLocks noChangeAspect="1" noChangeArrowheads="1"/>
          </p:cNvPicPr>
          <p:nvPr/>
        </p:nvPicPr>
        <p:blipFill>
          <a:blip r:embed="rId3" cstate="print"/>
          <a:srcRect/>
          <a:stretch>
            <a:fillRect/>
          </a:stretch>
        </p:blipFill>
        <p:spPr bwMode="auto">
          <a:xfrm>
            <a:off x="6781800" y="1600200"/>
            <a:ext cx="1885950" cy="18859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100">
                                            <p:txEl>
                                              <p:pRg st="0" end="0"/>
                                            </p:txEl>
                                          </p:spTgt>
                                        </p:tgtEl>
                                        <p:attrNameLst>
                                          <p:attrName>style.visibility</p:attrName>
                                        </p:attrNameLst>
                                      </p:cBhvr>
                                      <p:to>
                                        <p:strVal val="visible"/>
                                      </p:to>
                                    </p:set>
                                    <p:animEffect transition="in" filter="fade">
                                      <p:cBhvr>
                                        <p:cTn id="7" dur="1000"/>
                                        <p:tgtEl>
                                          <p:spTgt spid="4100">
                                            <p:txEl>
                                              <p:pRg st="0" end="0"/>
                                            </p:txEl>
                                          </p:spTgt>
                                        </p:tgtEl>
                                      </p:cBhvr>
                                    </p:animEffect>
                                  </p:childTnLst>
                                </p:cTn>
                              </p:par>
                            </p:childTnLst>
                          </p:cTn>
                        </p:par>
                        <p:par>
                          <p:cTn id="8" fill="hold">
                            <p:stCondLst>
                              <p:cond delay="1000"/>
                            </p:stCondLst>
                            <p:childTnLst>
                              <p:par>
                                <p:cTn id="9" presetID="4" presetClass="entr" presetSubtype="16" fill="hold" nodeType="afterEffect">
                                  <p:stCondLst>
                                    <p:cond delay="0"/>
                                  </p:stCondLst>
                                  <p:childTnLst>
                                    <p:set>
                                      <p:cBhvr>
                                        <p:cTn id="10" dur="1" fill="hold">
                                          <p:stCondLst>
                                            <p:cond delay="0"/>
                                          </p:stCondLst>
                                        </p:cTn>
                                        <p:tgtEl>
                                          <p:spTgt spid="4101"/>
                                        </p:tgtEl>
                                        <p:attrNameLst>
                                          <p:attrName>style.visibility</p:attrName>
                                        </p:attrNameLst>
                                      </p:cBhvr>
                                      <p:to>
                                        <p:strVal val="visible"/>
                                      </p:to>
                                    </p:set>
                                    <p:animEffect transition="in" filter="box(in)">
                                      <p:cBhvr>
                                        <p:cTn id="11" dur="1000"/>
                                        <p:tgtEl>
                                          <p:spTgt spid="4101"/>
                                        </p:tgtEl>
                                      </p:cBhvr>
                                    </p:animEffect>
                                  </p:childTnLst>
                                </p:cTn>
                              </p:par>
                            </p:childTnLst>
                          </p:cTn>
                        </p:par>
                        <p:par>
                          <p:cTn id="12" fill="hold">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4100">
                                            <p:txEl>
                                              <p:pRg st="2" end="2"/>
                                            </p:txEl>
                                          </p:spTgt>
                                        </p:tgtEl>
                                        <p:attrNameLst>
                                          <p:attrName>style.visibility</p:attrName>
                                        </p:attrNameLst>
                                      </p:cBhvr>
                                      <p:to>
                                        <p:strVal val="visible"/>
                                      </p:to>
                                    </p:set>
                                    <p:animEffect transition="in" filter="fade">
                                      <p:cBhvr>
                                        <p:cTn id="15" dur="1000"/>
                                        <p:tgtEl>
                                          <p:spTgt spid="4100">
                                            <p:txEl>
                                              <p:pRg st="2" end="2"/>
                                            </p:txEl>
                                          </p:spTgt>
                                        </p:tgtEl>
                                      </p:cBhvr>
                                    </p:animEffect>
                                  </p:childTnLst>
                                </p:cTn>
                              </p:par>
                            </p:childTnLst>
                          </p:cTn>
                        </p:par>
                        <p:par>
                          <p:cTn id="16" fill="hold">
                            <p:stCondLst>
                              <p:cond delay="3000"/>
                            </p:stCondLst>
                            <p:childTnLst>
                              <p:par>
                                <p:cTn id="17" presetID="10" presetClass="entr" presetSubtype="0" fill="hold" grpId="0" nodeType="afterEffect">
                                  <p:stCondLst>
                                    <p:cond delay="0"/>
                                  </p:stCondLst>
                                  <p:childTnLst>
                                    <p:set>
                                      <p:cBhvr>
                                        <p:cTn id="18" dur="1" fill="hold">
                                          <p:stCondLst>
                                            <p:cond delay="0"/>
                                          </p:stCondLst>
                                        </p:cTn>
                                        <p:tgtEl>
                                          <p:spTgt spid="4100">
                                            <p:txEl>
                                              <p:pRg st="4" end="4"/>
                                            </p:txEl>
                                          </p:spTgt>
                                        </p:tgtEl>
                                        <p:attrNameLst>
                                          <p:attrName>style.visibility</p:attrName>
                                        </p:attrNameLst>
                                      </p:cBhvr>
                                      <p:to>
                                        <p:strVal val="visible"/>
                                      </p:to>
                                    </p:set>
                                    <p:animEffect transition="in" filter="fade">
                                      <p:cBhvr>
                                        <p:cTn id="19" dur="1000"/>
                                        <p:tgtEl>
                                          <p:spTgt spid="410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0" grpId="0" uiExpand="1"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304800" y="0"/>
            <a:ext cx="8229600" cy="1143000"/>
          </a:xfrm>
        </p:spPr>
        <p:txBody>
          <a:bodyPr/>
          <a:lstStyle/>
          <a:p>
            <a:r>
              <a:rPr lang="en-US" sz="3200" b="1" dirty="0">
                <a:solidFill>
                  <a:srgbClr val="0000FF"/>
                </a:solidFill>
              </a:rPr>
              <a:t/>
            </a:r>
            <a:br>
              <a:rPr lang="en-US" sz="3200" b="1" dirty="0">
                <a:solidFill>
                  <a:srgbClr val="0000FF"/>
                </a:solidFill>
              </a:rPr>
            </a:br>
            <a:r>
              <a:rPr lang="en-US" sz="3200" b="1" dirty="0">
                <a:solidFill>
                  <a:srgbClr val="0000FF"/>
                </a:solidFill>
              </a:rPr>
              <a:t>Scenario 6</a:t>
            </a:r>
            <a:br>
              <a:rPr lang="en-US" sz="3200" b="1" dirty="0">
                <a:solidFill>
                  <a:srgbClr val="0000FF"/>
                </a:solidFill>
              </a:rPr>
            </a:br>
            <a:r>
              <a:rPr lang="en-US" sz="3200" b="1" dirty="0">
                <a:solidFill>
                  <a:srgbClr val="0000FF"/>
                </a:solidFill>
              </a:rPr>
              <a:t>I plan to telecommute.</a:t>
            </a:r>
          </a:p>
        </p:txBody>
      </p:sp>
      <p:sp>
        <p:nvSpPr>
          <p:cNvPr id="63491" name="Rectangle 3"/>
          <p:cNvSpPr>
            <a:spLocks noGrp="1" noChangeArrowheads="1"/>
          </p:cNvSpPr>
          <p:nvPr>
            <p:ph type="body" idx="1"/>
          </p:nvPr>
        </p:nvSpPr>
        <p:spPr>
          <a:xfrm>
            <a:off x="381000" y="2209800"/>
            <a:ext cx="8229600" cy="1447800"/>
          </a:xfrm>
        </p:spPr>
        <p:txBody>
          <a:bodyPr/>
          <a:lstStyle/>
          <a:p>
            <a:pPr algn="ctr">
              <a:buFontTx/>
              <a:buNone/>
            </a:pPr>
            <a:r>
              <a:rPr lang="en-US" sz="4000" b="1" i="1">
                <a:effectLst>
                  <a:outerShdw blurRad="38100" dist="38100" dir="2700000" algn="tl">
                    <a:srgbClr val="C0C0C0"/>
                  </a:outerShdw>
                </a:effectLst>
                <a:latin typeface="Georgia" pitchFamily="18" charset="0"/>
              </a:rPr>
              <a:t>Do I need to change my benefit amount?</a:t>
            </a:r>
          </a:p>
        </p:txBody>
      </p:sp>
      <p:sp>
        <p:nvSpPr>
          <p:cNvPr id="63492" name="Text Box 4"/>
          <p:cNvSpPr txBox="1">
            <a:spLocks noChangeArrowheads="1"/>
          </p:cNvSpPr>
          <p:nvPr/>
        </p:nvSpPr>
        <p:spPr bwMode="auto">
          <a:xfrm>
            <a:off x="2743200" y="4038600"/>
            <a:ext cx="3352800" cy="457200"/>
          </a:xfrm>
          <a:prstGeom prst="rect">
            <a:avLst/>
          </a:prstGeom>
          <a:noFill/>
          <a:ln w="9525">
            <a:noFill/>
            <a:miter lim="800000"/>
            <a:headEnd/>
            <a:tailEnd/>
          </a:ln>
          <a:effectLst/>
        </p:spPr>
        <p:txBody>
          <a:bodyPr>
            <a:spAutoFit/>
          </a:bodyPr>
          <a:lstStyle/>
          <a:p>
            <a:pPr>
              <a:lnSpc>
                <a:spcPct val="100000"/>
              </a:lnSpc>
              <a:buFontTx/>
              <a:buNone/>
            </a:pPr>
            <a:endParaRPr lang="en-US" i="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63491">
                                            <p:txEl>
                                              <p:pRg st="0" end="0"/>
                                            </p:txEl>
                                          </p:spTgt>
                                        </p:tgtEl>
                                        <p:attrNameLst>
                                          <p:attrName>style.visibility</p:attrName>
                                        </p:attrNameLst>
                                      </p:cBhvr>
                                      <p:to>
                                        <p:strVal val="visible"/>
                                      </p:to>
                                    </p:set>
                                    <p:animEffect transition="in" filter="blinds(horizontal)">
                                      <p:cBhvr>
                                        <p:cTn id="7" dur="2000"/>
                                        <p:tgtEl>
                                          <p:spTgt spid="63491">
                                            <p:txEl>
                                              <p:pRg st="0" end="0"/>
                                            </p:txEl>
                                          </p:spTgt>
                                        </p:tgtEl>
                                      </p:cBhvr>
                                    </p:animEffect>
                                  </p:childTnLst>
                                </p:cTn>
                              </p:par>
                            </p:childTnLst>
                          </p:cTn>
                        </p:par>
                        <p:par>
                          <p:cTn id="8" fill="hold">
                            <p:stCondLst>
                              <p:cond delay="2000"/>
                            </p:stCondLst>
                            <p:childTnLst>
                              <p:par>
                                <p:cTn id="9" presetID="10" presetClass="exit" presetSubtype="0" fill="hold" grpId="1" nodeType="afterEffect">
                                  <p:stCondLst>
                                    <p:cond delay="0"/>
                                  </p:stCondLst>
                                  <p:childTnLst>
                                    <p:animEffect transition="out" filter="fade">
                                      <p:cBhvr>
                                        <p:cTn id="10" dur="5000"/>
                                        <p:tgtEl>
                                          <p:spTgt spid="63491">
                                            <p:txEl>
                                              <p:pRg st="0" end="0"/>
                                            </p:txEl>
                                          </p:spTgt>
                                        </p:tgtEl>
                                      </p:cBhvr>
                                    </p:animEffect>
                                    <p:set>
                                      <p:cBhvr>
                                        <p:cTn id="11" dur="1" fill="hold">
                                          <p:stCondLst>
                                            <p:cond delay="4999"/>
                                          </p:stCondLst>
                                        </p:cTn>
                                        <p:tgtEl>
                                          <p:spTgt spid="63491">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1" grpId="0" build="p"/>
      <p:bldP spid="63491" grpId="1"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457200" y="0"/>
            <a:ext cx="8229600" cy="1143000"/>
          </a:xfrm>
        </p:spPr>
        <p:txBody>
          <a:bodyPr/>
          <a:lstStyle/>
          <a:p>
            <a:r>
              <a:rPr lang="en-US" sz="3200" b="1" dirty="0">
                <a:solidFill>
                  <a:srgbClr val="0000FF"/>
                </a:solidFill>
              </a:rPr>
              <a:t/>
            </a:r>
            <a:br>
              <a:rPr lang="en-US" sz="3200" b="1" dirty="0">
                <a:solidFill>
                  <a:srgbClr val="0000FF"/>
                </a:solidFill>
              </a:rPr>
            </a:br>
            <a:r>
              <a:rPr lang="en-US" sz="3200" b="1" dirty="0">
                <a:solidFill>
                  <a:srgbClr val="0000FF"/>
                </a:solidFill>
              </a:rPr>
              <a:t>Scenario 6</a:t>
            </a:r>
            <a:br>
              <a:rPr lang="en-US" sz="3200" b="1" dirty="0">
                <a:solidFill>
                  <a:srgbClr val="0000FF"/>
                </a:solidFill>
              </a:rPr>
            </a:br>
            <a:r>
              <a:rPr lang="en-US" sz="3200" b="1" dirty="0">
                <a:solidFill>
                  <a:srgbClr val="0000FF"/>
                </a:solidFill>
              </a:rPr>
              <a:t>I plan to telecommute.</a:t>
            </a:r>
          </a:p>
        </p:txBody>
      </p:sp>
      <p:sp>
        <p:nvSpPr>
          <p:cNvPr id="5" name="Text Box 7"/>
          <p:cNvSpPr txBox="1">
            <a:spLocks noChangeArrowheads="1"/>
          </p:cNvSpPr>
          <p:nvPr/>
        </p:nvSpPr>
        <p:spPr bwMode="auto">
          <a:xfrm>
            <a:off x="457200" y="1371600"/>
            <a:ext cx="8229600" cy="5453031"/>
          </a:xfrm>
          <a:prstGeom prst="rect">
            <a:avLst/>
          </a:prstGeom>
          <a:noFill/>
          <a:ln w="9525" algn="ctr">
            <a:noFill/>
            <a:miter lim="800000"/>
            <a:headEnd/>
            <a:tailEnd/>
          </a:ln>
          <a:effectLst/>
        </p:spPr>
        <p:txBody>
          <a:bodyPr>
            <a:spAutoFit/>
          </a:bodyPr>
          <a:lstStyle/>
          <a:p>
            <a:pPr>
              <a:lnSpc>
                <a:spcPct val="100000"/>
              </a:lnSpc>
              <a:buFont typeface="Wingdings" pitchFamily="2" charset="2"/>
              <a:buNone/>
            </a:pPr>
            <a:r>
              <a:rPr lang="en-US" dirty="0"/>
              <a:t>Yes, if your commuting costs changed when your work schedule changed.  All changes must be updated on your application.  To make these changes, go to:</a:t>
            </a:r>
          </a:p>
          <a:p>
            <a:pPr>
              <a:lnSpc>
                <a:spcPct val="70000"/>
              </a:lnSpc>
              <a:buFont typeface="Wingdings" pitchFamily="2" charset="2"/>
              <a:buNone/>
            </a:pPr>
            <a:endParaRPr lang="en-US" dirty="0"/>
          </a:p>
          <a:p>
            <a:pPr>
              <a:lnSpc>
                <a:spcPct val="70000"/>
              </a:lnSpc>
              <a:buFont typeface="Wingdings" pitchFamily="2" charset="2"/>
              <a:buNone/>
            </a:pPr>
            <a:r>
              <a:rPr lang="en-US" dirty="0">
                <a:hlinkClick r:id="rId2"/>
              </a:rPr>
              <a:t>http://transerve.dot.gov</a:t>
            </a:r>
            <a:endParaRPr lang="en-US" dirty="0"/>
          </a:p>
          <a:p>
            <a:pPr>
              <a:lnSpc>
                <a:spcPct val="70000"/>
              </a:lnSpc>
              <a:buFont typeface="Wingdings" pitchFamily="2" charset="2"/>
              <a:buNone/>
            </a:pPr>
            <a:r>
              <a:rPr lang="en-US" dirty="0"/>
              <a:t>Click on “Other Federal Employees”</a:t>
            </a:r>
          </a:p>
          <a:p>
            <a:pPr>
              <a:lnSpc>
                <a:spcPct val="70000"/>
              </a:lnSpc>
              <a:buFont typeface="Wingdings" pitchFamily="2" charset="2"/>
              <a:buNone/>
            </a:pPr>
            <a:r>
              <a:rPr lang="en-US" dirty="0"/>
              <a:t>Click on “Forms”</a:t>
            </a:r>
          </a:p>
          <a:p>
            <a:pPr>
              <a:lnSpc>
                <a:spcPct val="70000"/>
              </a:lnSpc>
              <a:buFont typeface="Wingdings" pitchFamily="2" charset="2"/>
              <a:buNone/>
            </a:pPr>
            <a:r>
              <a:rPr lang="en-US" dirty="0"/>
              <a:t>Click on “U.S. </a:t>
            </a:r>
            <a:r>
              <a:rPr lang="en-US" dirty="0" smtClean="0"/>
              <a:t>Federal Deposit Insurance Corporation”</a:t>
            </a:r>
            <a:endParaRPr lang="en-US" dirty="0"/>
          </a:p>
          <a:p>
            <a:pPr>
              <a:lnSpc>
                <a:spcPct val="70000"/>
              </a:lnSpc>
              <a:buFont typeface="Wingdings" pitchFamily="2" charset="2"/>
              <a:buNone/>
            </a:pPr>
            <a:r>
              <a:rPr lang="en-US" dirty="0"/>
              <a:t>Click on “Transit Benefit Application and Worksheet”</a:t>
            </a:r>
          </a:p>
          <a:p>
            <a:pPr>
              <a:lnSpc>
                <a:spcPct val="70000"/>
              </a:lnSpc>
              <a:buFont typeface="Wingdings" pitchFamily="2" charset="2"/>
              <a:buNone/>
            </a:pPr>
            <a:r>
              <a:rPr lang="en-US" dirty="0"/>
              <a:t>Log-in and click on “Transit Benefit Application”</a:t>
            </a:r>
          </a:p>
          <a:p>
            <a:pPr>
              <a:lnSpc>
                <a:spcPct val="70000"/>
              </a:lnSpc>
              <a:buFont typeface="Wingdings" pitchFamily="2" charset="2"/>
              <a:buNone/>
            </a:pPr>
            <a:r>
              <a:rPr lang="en-US" dirty="0"/>
              <a:t>Click “Change an Existing Account”</a:t>
            </a:r>
          </a:p>
          <a:p>
            <a:pPr>
              <a:lnSpc>
                <a:spcPct val="70000"/>
              </a:lnSpc>
              <a:buFont typeface="Wingdings" pitchFamily="2" charset="2"/>
              <a:buNone/>
            </a:pPr>
            <a:r>
              <a:rPr lang="en-US" dirty="0"/>
              <a:t>Follow the step-by-step directions to update your application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1200" fill="hold">
                                          <p:stCondLst>
                                            <p:cond delay="0"/>
                                          </p:stCondLst>
                                        </p:cTn>
                                        <p:tgtEl>
                                          <p:spTgt spid="5"/>
                                        </p:tgtEl>
                                        <p:attrNameLst>
                                          <p:attrName>ppt_x</p:attrName>
                                        </p:attrNameLst>
                                      </p:cBhvr>
                                    </p:anim>
                                    <p:anim from="0" to="-1.0" calcmode="lin" valueType="num">
                                      <p:cBhvr>
                                        <p:cTn id="8" dur="400" decel="50000" autoRev="1" fill="hold">
                                          <p:stCondLst>
                                            <p:cond delay="1200"/>
                                          </p:stCondLst>
                                        </p:cTn>
                                        <p:tgtEl>
                                          <p:spTgt spid="5"/>
                                        </p:tgtEl>
                                        <p:attrNameLst>
                                          <p:attrName>xshear</p:attrName>
                                        </p:attrNameLst>
                                      </p:cBhvr>
                                    </p:anim>
                                    <p:animScale>
                                      <p:cBhvr>
                                        <p:cTn id="9" dur="400" decel="100000" autoRev="1" fill="hold">
                                          <p:stCondLst>
                                            <p:cond delay="1200"/>
                                          </p:stCondLst>
                                        </p:cTn>
                                        <p:tgtEl>
                                          <p:spTgt spid="5"/>
                                        </p:tgtEl>
                                      </p:cBhvr>
                                      <p:from x="100000" y="100000"/>
                                      <p:to x="80000" y="100000"/>
                                    </p:animScale>
                                    <p:anim by="(#ppt_h/3+#ppt_w*0.1)" calcmode="lin" valueType="num">
                                      <p:cBhvr additive="sum">
                                        <p:cTn id="10" dur="400" decel="100000" autoRev="1" fill="hold">
                                          <p:stCondLst>
                                            <p:cond delay="12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6178" name="Rectangle 2"/>
          <p:cNvSpPr>
            <a:spLocks noGrp="1" noChangeArrowheads="1"/>
          </p:cNvSpPr>
          <p:nvPr>
            <p:ph type="title"/>
          </p:nvPr>
        </p:nvSpPr>
        <p:spPr>
          <a:xfrm>
            <a:off x="0" y="0"/>
            <a:ext cx="9144000" cy="1143000"/>
          </a:xfrm>
        </p:spPr>
        <p:txBody>
          <a:bodyPr/>
          <a:lstStyle/>
          <a:p>
            <a:r>
              <a:rPr lang="en-US" b="1">
                <a:solidFill>
                  <a:srgbClr val="0000FF"/>
                </a:solidFill>
                <a:effectLst>
                  <a:outerShdw blurRad="38100" dist="38100" dir="2700000" algn="tl">
                    <a:srgbClr val="C0C0C0"/>
                  </a:outerShdw>
                </a:effectLst>
                <a:latin typeface="Cooper Black" pitchFamily="18" charset="0"/>
              </a:rPr>
              <a:t>Knowledge Check</a:t>
            </a:r>
          </a:p>
        </p:txBody>
      </p:sp>
      <p:sp>
        <p:nvSpPr>
          <p:cNvPr id="306179" name="Rectangle 3"/>
          <p:cNvSpPr>
            <a:spLocks noGrp="1" noChangeArrowheads="1"/>
          </p:cNvSpPr>
          <p:nvPr>
            <p:ph type="body" idx="1"/>
          </p:nvPr>
        </p:nvSpPr>
        <p:spPr>
          <a:xfrm>
            <a:off x="0" y="1295400"/>
            <a:ext cx="9144000" cy="5562600"/>
          </a:xfrm>
        </p:spPr>
        <p:txBody>
          <a:bodyPr/>
          <a:lstStyle/>
          <a:p>
            <a:pPr marL="533400" indent="-533400">
              <a:buFontTx/>
              <a:buNone/>
            </a:pPr>
            <a:r>
              <a:rPr lang="en-US" sz="2800"/>
              <a:t>     Martha has come to an agreement with HR and her supervisor to adjust her work week in the office to 3 days per week and will telecommute 2 days per week indefinitely.  She currently receives $25 per week in transit benefits.  The correct course of action to take based on this change is to</a:t>
            </a:r>
          </a:p>
          <a:p>
            <a:pPr marL="533400" indent="-533400">
              <a:buFontTx/>
              <a:buNone/>
            </a:pPr>
            <a:endParaRPr lang="en-US" sz="2800"/>
          </a:p>
          <a:p>
            <a:pPr marL="533400" indent="-533400">
              <a:lnSpc>
                <a:spcPct val="125000"/>
              </a:lnSpc>
              <a:buFontTx/>
              <a:buAutoNum type="alphaUcPeriod"/>
            </a:pPr>
            <a:r>
              <a:rPr lang="en-US" sz="2800"/>
              <a:t>Thank her supervisors’ for his/her understanding.</a:t>
            </a:r>
          </a:p>
          <a:p>
            <a:pPr marL="533400" indent="-533400">
              <a:lnSpc>
                <a:spcPct val="125000"/>
              </a:lnSpc>
              <a:buFontTx/>
              <a:buAutoNum type="alphaUcPeriod"/>
            </a:pPr>
            <a:r>
              <a:rPr lang="en-US" sz="2800"/>
              <a:t>Continue claiming her transit benefit without change.</a:t>
            </a:r>
          </a:p>
          <a:p>
            <a:pPr marL="533400" indent="-533400">
              <a:lnSpc>
                <a:spcPct val="125000"/>
              </a:lnSpc>
              <a:buFontTx/>
              <a:buAutoNum type="alphaUcPeriod"/>
            </a:pPr>
            <a:r>
              <a:rPr lang="en-US" sz="2800"/>
              <a:t>Change her transit benefit to $15 per week or $60 per month.</a:t>
            </a:r>
          </a:p>
          <a:p>
            <a:pPr marL="533400" indent="-533400">
              <a:buFontTx/>
              <a:buAutoNum type="alphaUcPeriod"/>
            </a:pPr>
            <a:endParaRPr lang="en-US" sz="2800"/>
          </a:p>
          <a:p>
            <a:pPr marL="533400" indent="-533400">
              <a:buFontTx/>
              <a:buAutoNum type="alphaUcPeriod"/>
            </a:pPr>
            <a:endParaRPr lang="en-US" sz="2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6" fill="hold" grpId="1" nodeType="withEffect">
                                  <p:stCondLst>
                                    <p:cond delay="0"/>
                                  </p:stCondLst>
                                  <p:iterate type="lt">
                                    <p:tmPct val="0"/>
                                  </p:iterate>
                                  <p:childTnLst>
                                    <p:set>
                                      <p:cBhvr>
                                        <p:cTn id="6" dur="1" fill="hold">
                                          <p:stCondLst>
                                            <p:cond delay="0"/>
                                          </p:stCondLst>
                                        </p:cTn>
                                        <p:tgtEl>
                                          <p:spTgt spid="306178"/>
                                        </p:tgtEl>
                                        <p:attrNameLst>
                                          <p:attrName>style.visibility</p:attrName>
                                        </p:attrNameLst>
                                      </p:cBhvr>
                                      <p:to>
                                        <p:strVal val="visible"/>
                                      </p:to>
                                    </p:set>
                                    <p:animEffect transition="in" filter="barn(inHorizontal)">
                                      <p:cBhvr>
                                        <p:cTn id="7" dur="500"/>
                                        <p:tgtEl>
                                          <p:spTgt spid="30617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06179">
                                            <p:txEl>
                                              <p:pRg st="0" end="0"/>
                                            </p:txEl>
                                          </p:spTgt>
                                        </p:tgtEl>
                                        <p:attrNameLst>
                                          <p:attrName>style.visibility</p:attrName>
                                        </p:attrNameLst>
                                      </p:cBhvr>
                                      <p:to>
                                        <p:strVal val="visible"/>
                                      </p:to>
                                    </p:set>
                                    <p:animEffect transition="in" filter="fade">
                                      <p:cBhvr>
                                        <p:cTn id="11" dur="2000"/>
                                        <p:tgtEl>
                                          <p:spTgt spid="306179">
                                            <p:txEl>
                                              <p:pRg st="0" end="0"/>
                                            </p:txEl>
                                          </p:spTgt>
                                        </p:tgtEl>
                                      </p:cBhvr>
                                    </p:animEffect>
                                  </p:childTnLst>
                                </p:cTn>
                              </p:par>
                            </p:childTnLst>
                          </p:cTn>
                        </p:par>
                        <p:par>
                          <p:cTn id="12" fill="hold">
                            <p:stCondLst>
                              <p:cond delay="2500"/>
                            </p:stCondLst>
                            <p:childTnLst>
                              <p:par>
                                <p:cTn id="13" presetID="10" presetClass="entr" presetSubtype="0" fill="hold" grpId="0" nodeType="afterEffect">
                                  <p:stCondLst>
                                    <p:cond delay="0"/>
                                  </p:stCondLst>
                                  <p:childTnLst>
                                    <p:set>
                                      <p:cBhvr>
                                        <p:cTn id="14" dur="1" fill="hold">
                                          <p:stCondLst>
                                            <p:cond delay="0"/>
                                          </p:stCondLst>
                                        </p:cTn>
                                        <p:tgtEl>
                                          <p:spTgt spid="306179">
                                            <p:txEl>
                                              <p:pRg st="2" end="2"/>
                                            </p:txEl>
                                          </p:spTgt>
                                        </p:tgtEl>
                                        <p:attrNameLst>
                                          <p:attrName>style.visibility</p:attrName>
                                        </p:attrNameLst>
                                      </p:cBhvr>
                                      <p:to>
                                        <p:strVal val="visible"/>
                                      </p:to>
                                    </p:set>
                                    <p:animEffect transition="in" filter="fade">
                                      <p:cBhvr>
                                        <p:cTn id="15" dur="2000"/>
                                        <p:tgtEl>
                                          <p:spTgt spid="306179">
                                            <p:txEl>
                                              <p:pRg st="2" end="2"/>
                                            </p:txEl>
                                          </p:spTgt>
                                        </p:tgtEl>
                                      </p:cBhvr>
                                    </p:animEffect>
                                  </p:childTnLst>
                                </p:cTn>
                              </p:par>
                            </p:childTnLst>
                          </p:cTn>
                        </p:par>
                        <p:par>
                          <p:cTn id="16" fill="hold">
                            <p:stCondLst>
                              <p:cond delay="4500"/>
                            </p:stCondLst>
                            <p:childTnLst>
                              <p:par>
                                <p:cTn id="17" presetID="10" presetClass="entr" presetSubtype="0" fill="hold" grpId="0" nodeType="afterEffect">
                                  <p:stCondLst>
                                    <p:cond delay="0"/>
                                  </p:stCondLst>
                                  <p:childTnLst>
                                    <p:set>
                                      <p:cBhvr>
                                        <p:cTn id="18" dur="1" fill="hold">
                                          <p:stCondLst>
                                            <p:cond delay="0"/>
                                          </p:stCondLst>
                                        </p:cTn>
                                        <p:tgtEl>
                                          <p:spTgt spid="306179">
                                            <p:txEl>
                                              <p:pRg st="3" end="3"/>
                                            </p:txEl>
                                          </p:spTgt>
                                        </p:tgtEl>
                                        <p:attrNameLst>
                                          <p:attrName>style.visibility</p:attrName>
                                        </p:attrNameLst>
                                      </p:cBhvr>
                                      <p:to>
                                        <p:strVal val="visible"/>
                                      </p:to>
                                    </p:set>
                                    <p:animEffect transition="in" filter="fade">
                                      <p:cBhvr>
                                        <p:cTn id="19" dur="2000"/>
                                        <p:tgtEl>
                                          <p:spTgt spid="306179">
                                            <p:txEl>
                                              <p:pRg st="3" end="3"/>
                                            </p:txEl>
                                          </p:spTgt>
                                        </p:tgtEl>
                                      </p:cBhvr>
                                    </p:animEffect>
                                  </p:childTnLst>
                                </p:cTn>
                              </p:par>
                            </p:childTnLst>
                          </p:cTn>
                        </p:par>
                        <p:par>
                          <p:cTn id="20" fill="hold">
                            <p:stCondLst>
                              <p:cond delay="6500"/>
                            </p:stCondLst>
                            <p:childTnLst>
                              <p:par>
                                <p:cTn id="21" presetID="10" presetClass="entr" presetSubtype="0" fill="hold" grpId="0" nodeType="afterEffect">
                                  <p:stCondLst>
                                    <p:cond delay="0"/>
                                  </p:stCondLst>
                                  <p:childTnLst>
                                    <p:set>
                                      <p:cBhvr>
                                        <p:cTn id="22" dur="1" fill="hold">
                                          <p:stCondLst>
                                            <p:cond delay="0"/>
                                          </p:stCondLst>
                                        </p:cTn>
                                        <p:tgtEl>
                                          <p:spTgt spid="306179">
                                            <p:txEl>
                                              <p:pRg st="4" end="4"/>
                                            </p:txEl>
                                          </p:spTgt>
                                        </p:tgtEl>
                                        <p:attrNameLst>
                                          <p:attrName>style.visibility</p:attrName>
                                        </p:attrNameLst>
                                      </p:cBhvr>
                                      <p:to>
                                        <p:strVal val="visible"/>
                                      </p:to>
                                    </p:set>
                                    <p:animEffect transition="in" filter="fade">
                                      <p:cBhvr>
                                        <p:cTn id="23" dur="2000"/>
                                        <p:tgtEl>
                                          <p:spTgt spid="3061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6178" grpId="1"/>
      <p:bldP spid="306179" grpId="0" build="p"/>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8226" name="Rectangle 2"/>
          <p:cNvSpPr>
            <a:spLocks noGrp="1" noChangeArrowheads="1"/>
          </p:cNvSpPr>
          <p:nvPr>
            <p:ph type="title"/>
          </p:nvPr>
        </p:nvSpPr>
        <p:spPr>
          <a:xfrm>
            <a:off x="0" y="0"/>
            <a:ext cx="9144000" cy="1143000"/>
          </a:xfrm>
        </p:spPr>
        <p:txBody>
          <a:bodyPr/>
          <a:lstStyle/>
          <a:p>
            <a:r>
              <a:rPr lang="en-US" b="1">
                <a:solidFill>
                  <a:srgbClr val="0000FF"/>
                </a:solidFill>
                <a:effectLst>
                  <a:outerShdw blurRad="38100" dist="38100" dir="2700000" algn="tl">
                    <a:srgbClr val="C0C0C0"/>
                  </a:outerShdw>
                </a:effectLst>
                <a:latin typeface="Cooper Black" pitchFamily="18" charset="0"/>
              </a:rPr>
              <a:t>The Answer</a:t>
            </a:r>
            <a:r>
              <a:rPr lang="en-US"/>
              <a:t>      </a:t>
            </a:r>
          </a:p>
        </p:txBody>
      </p:sp>
      <p:sp>
        <p:nvSpPr>
          <p:cNvPr id="308227" name="Rectangle 3"/>
          <p:cNvSpPr>
            <a:spLocks noGrp="1" noChangeArrowheads="1"/>
          </p:cNvSpPr>
          <p:nvPr>
            <p:ph type="body" idx="1"/>
          </p:nvPr>
        </p:nvSpPr>
        <p:spPr/>
        <p:txBody>
          <a:bodyPr/>
          <a:lstStyle/>
          <a:p>
            <a:pPr>
              <a:lnSpc>
                <a:spcPct val="125000"/>
              </a:lnSpc>
              <a:buFontTx/>
              <a:buNone/>
            </a:pPr>
            <a:r>
              <a:rPr lang="en-US"/>
              <a:t>	</a:t>
            </a:r>
            <a:r>
              <a:rPr lang="en-US" sz="2800" i="1"/>
              <a:t>The correct answer is C.  </a:t>
            </a:r>
          </a:p>
          <a:p>
            <a:pPr>
              <a:lnSpc>
                <a:spcPct val="125000"/>
              </a:lnSpc>
              <a:buFontTx/>
              <a:buNone/>
            </a:pPr>
            <a:r>
              <a:rPr lang="en-US" sz="2800" i="1"/>
              <a:t>   You must change your benefits if your transit requirements change.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308226"/>
                                        </p:tgtEl>
                                        <p:attrNameLst>
                                          <p:attrName>style.visibility</p:attrName>
                                        </p:attrNameLst>
                                      </p:cBhvr>
                                      <p:to>
                                        <p:strVal val="visible"/>
                                      </p:to>
                                    </p:set>
                                    <p:anim calcmode="lin" valueType="num">
                                      <p:cBhvr>
                                        <p:cTn id="7" dur="500" fill="hold"/>
                                        <p:tgtEl>
                                          <p:spTgt spid="308226"/>
                                        </p:tgtEl>
                                        <p:attrNameLst>
                                          <p:attrName>ppt_w</p:attrName>
                                        </p:attrNameLst>
                                      </p:cBhvr>
                                      <p:tavLst>
                                        <p:tav tm="0">
                                          <p:val>
                                            <p:fltVal val="0"/>
                                          </p:val>
                                        </p:tav>
                                        <p:tav tm="100000">
                                          <p:val>
                                            <p:strVal val="#ppt_w"/>
                                          </p:val>
                                        </p:tav>
                                      </p:tavLst>
                                    </p:anim>
                                    <p:anim calcmode="lin" valueType="num">
                                      <p:cBhvr>
                                        <p:cTn id="8" dur="500" fill="hold"/>
                                        <p:tgtEl>
                                          <p:spTgt spid="308226"/>
                                        </p:tgtEl>
                                        <p:attrNameLst>
                                          <p:attrName>ppt_h</p:attrName>
                                        </p:attrNameLst>
                                      </p:cBhvr>
                                      <p:tavLst>
                                        <p:tav tm="0">
                                          <p:val>
                                            <p:fltVal val="0"/>
                                          </p:val>
                                        </p:tav>
                                        <p:tav tm="100000">
                                          <p:val>
                                            <p:strVal val="#ppt_h"/>
                                          </p:val>
                                        </p:tav>
                                      </p:tavLst>
                                    </p:anim>
                                    <p:animEffect transition="in" filter="fade">
                                      <p:cBhvr>
                                        <p:cTn id="9" dur="500"/>
                                        <p:tgtEl>
                                          <p:spTgt spid="308226"/>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308227">
                                            <p:txEl>
                                              <p:pRg st="0" end="0"/>
                                            </p:txEl>
                                          </p:spTgt>
                                        </p:tgtEl>
                                        <p:attrNameLst>
                                          <p:attrName>style.visibility</p:attrName>
                                        </p:attrNameLst>
                                      </p:cBhvr>
                                      <p:to>
                                        <p:strVal val="visible"/>
                                      </p:to>
                                    </p:set>
                                    <p:animEffect transition="in" filter="fade">
                                      <p:cBhvr>
                                        <p:cTn id="14" dur="1000">
                                          <p:stCondLst>
                                            <p:cond delay="0"/>
                                          </p:stCondLst>
                                        </p:cTn>
                                        <p:tgtEl>
                                          <p:spTgt spid="308227">
                                            <p:txEl>
                                              <p:pRg st="0" end="0"/>
                                            </p:txEl>
                                          </p:spTgt>
                                        </p:tgtEl>
                                      </p:cBhvr>
                                    </p:animEffect>
                                  </p:childTnLst>
                                </p:cTn>
                              </p:par>
                            </p:childTnLst>
                          </p:cTn>
                        </p:par>
                        <p:par>
                          <p:cTn id="15" fill="hold">
                            <p:stCondLst>
                              <p:cond delay="1000"/>
                            </p:stCondLst>
                            <p:childTnLst>
                              <p:par>
                                <p:cTn id="16" presetID="10" presetClass="entr" presetSubtype="0" fill="hold" grpId="0" nodeType="afterEffect">
                                  <p:stCondLst>
                                    <p:cond delay="0"/>
                                  </p:stCondLst>
                                  <p:childTnLst>
                                    <p:set>
                                      <p:cBhvr>
                                        <p:cTn id="17" dur="1" fill="hold">
                                          <p:stCondLst>
                                            <p:cond delay="0"/>
                                          </p:stCondLst>
                                        </p:cTn>
                                        <p:tgtEl>
                                          <p:spTgt spid="308227">
                                            <p:txEl>
                                              <p:pRg st="1" end="1"/>
                                            </p:txEl>
                                          </p:spTgt>
                                        </p:tgtEl>
                                        <p:attrNameLst>
                                          <p:attrName>style.visibility</p:attrName>
                                        </p:attrNameLst>
                                      </p:cBhvr>
                                      <p:to>
                                        <p:strVal val="visible"/>
                                      </p:to>
                                    </p:set>
                                    <p:animEffect transition="in" filter="fade">
                                      <p:cBhvr>
                                        <p:cTn id="18" dur="1000">
                                          <p:stCondLst>
                                            <p:cond delay="0"/>
                                          </p:stCondLst>
                                        </p:cTn>
                                        <p:tgtEl>
                                          <p:spTgt spid="30822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226" grpId="0"/>
      <p:bldP spid="308227"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152400" y="0"/>
            <a:ext cx="8763000" cy="1447800"/>
          </a:xfrm>
        </p:spPr>
        <p:txBody>
          <a:bodyPr/>
          <a:lstStyle/>
          <a:p>
            <a:r>
              <a:rPr lang="en-US" sz="3200" b="1" dirty="0">
                <a:solidFill>
                  <a:srgbClr val="0000FF"/>
                </a:solidFill>
              </a:rPr>
              <a:t>Scenario 7 </a:t>
            </a:r>
            <a:br>
              <a:rPr lang="en-US" sz="3200" b="1" dirty="0">
                <a:solidFill>
                  <a:srgbClr val="0000FF"/>
                </a:solidFill>
              </a:rPr>
            </a:br>
            <a:r>
              <a:rPr lang="en-US" sz="3200" b="1" dirty="0">
                <a:solidFill>
                  <a:srgbClr val="0000FF"/>
                </a:solidFill>
              </a:rPr>
              <a:t>What if my fare media is lost, stolen or damaged?</a:t>
            </a:r>
          </a:p>
        </p:txBody>
      </p:sp>
      <p:sp>
        <p:nvSpPr>
          <p:cNvPr id="54275" name="Rectangle 3"/>
          <p:cNvSpPr>
            <a:spLocks noGrp="1" noChangeArrowheads="1"/>
          </p:cNvSpPr>
          <p:nvPr>
            <p:ph type="body" idx="1"/>
          </p:nvPr>
        </p:nvSpPr>
        <p:spPr>
          <a:xfrm>
            <a:off x="381000" y="2895600"/>
            <a:ext cx="8229600" cy="914400"/>
          </a:xfrm>
        </p:spPr>
        <p:txBody>
          <a:bodyPr/>
          <a:lstStyle/>
          <a:p>
            <a:pPr algn="ctr">
              <a:buFontTx/>
              <a:buNone/>
            </a:pPr>
            <a:r>
              <a:rPr lang="en-US" sz="4000" b="1" i="1">
                <a:effectLst>
                  <a:outerShdw blurRad="38100" dist="38100" dir="2700000" algn="tl">
                    <a:srgbClr val="C0C0C0"/>
                  </a:outerShdw>
                </a:effectLst>
                <a:latin typeface="Georgia" pitchFamily="18" charset="0"/>
              </a:rPr>
              <a:t>Who do I contact?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54275">
                                            <p:txEl>
                                              <p:pRg st="0" end="0"/>
                                            </p:txEl>
                                          </p:spTgt>
                                        </p:tgtEl>
                                        <p:attrNameLst>
                                          <p:attrName>style.visibility</p:attrName>
                                        </p:attrNameLst>
                                      </p:cBhvr>
                                      <p:to>
                                        <p:strVal val="visible"/>
                                      </p:to>
                                    </p:set>
                                    <p:anim from="(-#ppt_w/2)" to="(#ppt_x)" calcmode="lin" valueType="num">
                                      <p:cBhvr>
                                        <p:cTn id="7" dur="1200" fill="hold">
                                          <p:stCondLst>
                                            <p:cond delay="0"/>
                                          </p:stCondLst>
                                        </p:cTn>
                                        <p:tgtEl>
                                          <p:spTgt spid="54275">
                                            <p:txEl>
                                              <p:pRg st="0" end="0"/>
                                            </p:txEl>
                                          </p:spTgt>
                                        </p:tgtEl>
                                        <p:attrNameLst>
                                          <p:attrName>ppt_x</p:attrName>
                                        </p:attrNameLst>
                                      </p:cBhvr>
                                    </p:anim>
                                    <p:anim from="0" to="-1.0" calcmode="lin" valueType="num">
                                      <p:cBhvr>
                                        <p:cTn id="8" dur="400" decel="50000" autoRev="1" fill="hold">
                                          <p:stCondLst>
                                            <p:cond delay="1200"/>
                                          </p:stCondLst>
                                        </p:cTn>
                                        <p:tgtEl>
                                          <p:spTgt spid="54275">
                                            <p:txEl>
                                              <p:pRg st="0" end="0"/>
                                            </p:txEl>
                                          </p:spTgt>
                                        </p:tgtEl>
                                        <p:attrNameLst>
                                          <p:attrName>xshear</p:attrName>
                                        </p:attrNameLst>
                                      </p:cBhvr>
                                    </p:anim>
                                    <p:animScale>
                                      <p:cBhvr>
                                        <p:cTn id="9" dur="400" decel="100000" autoRev="1" fill="hold">
                                          <p:stCondLst>
                                            <p:cond delay="1200"/>
                                          </p:stCondLst>
                                        </p:cTn>
                                        <p:tgtEl>
                                          <p:spTgt spid="54275">
                                            <p:txEl>
                                              <p:pRg st="0" end="0"/>
                                            </p:txEl>
                                          </p:spTgt>
                                        </p:tgtEl>
                                      </p:cBhvr>
                                      <p:from x="100000" y="100000"/>
                                      <p:to x="80000" y="100000"/>
                                    </p:animScale>
                                    <p:anim by="(#ppt_h/3+#ppt_w*0.1)" calcmode="lin" valueType="num">
                                      <p:cBhvr additive="sum">
                                        <p:cTn id="10" dur="400" decel="100000" autoRev="1" fill="hold">
                                          <p:stCondLst>
                                            <p:cond delay="1200"/>
                                          </p:stCondLst>
                                        </p:cTn>
                                        <p:tgtEl>
                                          <p:spTgt spid="54275">
                                            <p:txEl>
                                              <p:pRg st="0" end="0"/>
                                            </p:txEl>
                                          </p:spTgt>
                                        </p:tgtEl>
                                        <p:attrNameLst>
                                          <p:attrName>ppt_x</p:attrName>
                                        </p:attrNameLst>
                                      </p:cBhvr>
                                    </p:anim>
                                  </p:childTnLst>
                                </p:cTn>
                              </p:par>
                            </p:childTnLst>
                          </p:cTn>
                        </p:par>
                        <p:par>
                          <p:cTn id="11" fill="hold">
                            <p:stCondLst>
                              <p:cond delay="2000"/>
                            </p:stCondLst>
                            <p:childTnLst>
                              <p:par>
                                <p:cTn id="12" presetID="10" presetClass="exit" presetSubtype="0" fill="hold" grpId="1" nodeType="afterEffect">
                                  <p:stCondLst>
                                    <p:cond delay="0"/>
                                  </p:stCondLst>
                                  <p:childTnLst>
                                    <p:animEffect transition="out" filter="fade">
                                      <p:cBhvr>
                                        <p:cTn id="13" dur="3000"/>
                                        <p:tgtEl>
                                          <p:spTgt spid="54275">
                                            <p:txEl>
                                              <p:pRg st="0" end="0"/>
                                            </p:txEl>
                                          </p:spTgt>
                                        </p:tgtEl>
                                      </p:cBhvr>
                                    </p:animEffect>
                                    <p:set>
                                      <p:cBhvr>
                                        <p:cTn id="14" dur="1" fill="hold">
                                          <p:stCondLst>
                                            <p:cond delay="2999"/>
                                          </p:stCondLst>
                                        </p:cTn>
                                        <p:tgtEl>
                                          <p:spTgt spid="54275">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build="p"/>
      <p:bldP spid="54275" grpId="1"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457200" y="152400"/>
            <a:ext cx="8229600" cy="1143000"/>
          </a:xfrm>
        </p:spPr>
        <p:txBody>
          <a:bodyPr/>
          <a:lstStyle/>
          <a:p>
            <a:r>
              <a:rPr lang="en-US" sz="3200" b="1" dirty="0">
                <a:solidFill>
                  <a:srgbClr val="0000FF"/>
                </a:solidFill>
              </a:rPr>
              <a:t>Scenario 7 </a:t>
            </a:r>
            <a:br>
              <a:rPr lang="en-US" sz="3200" b="1" dirty="0">
                <a:solidFill>
                  <a:srgbClr val="0000FF"/>
                </a:solidFill>
              </a:rPr>
            </a:br>
            <a:r>
              <a:rPr lang="en-US" sz="3200" b="1" dirty="0">
                <a:solidFill>
                  <a:srgbClr val="0000FF"/>
                </a:solidFill>
              </a:rPr>
              <a:t>What if my fare media is lost, stolen or damaged?</a:t>
            </a:r>
          </a:p>
        </p:txBody>
      </p:sp>
      <p:sp>
        <p:nvSpPr>
          <p:cNvPr id="5" name="Text Box 4"/>
          <p:cNvSpPr txBox="1">
            <a:spLocks noChangeArrowheads="1"/>
          </p:cNvSpPr>
          <p:nvPr/>
        </p:nvSpPr>
        <p:spPr bwMode="auto">
          <a:xfrm>
            <a:off x="381000" y="1905000"/>
            <a:ext cx="8534400" cy="4040188"/>
          </a:xfrm>
          <a:prstGeom prst="rect">
            <a:avLst/>
          </a:prstGeom>
          <a:noFill/>
          <a:ln w="9525">
            <a:noFill/>
            <a:miter lim="800000"/>
            <a:headEnd/>
            <a:tailEnd/>
          </a:ln>
          <a:effectLst/>
        </p:spPr>
        <p:txBody>
          <a:bodyPr>
            <a:spAutoFit/>
          </a:bodyPr>
          <a:lstStyle/>
          <a:p>
            <a:pPr>
              <a:buFontTx/>
              <a:buNone/>
            </a:pPr>
            <a:r>
              <a:rPr lang="en-US" sz="2800" dirty="0"/>
              <a:t>Once the fare media is distributed to you, you are responsible for its safekeeping.  Lost, stolen or damaged fare media will not be replaced by the Department. In the NCR, damaged fare media may be replaced by taking it to a Metro Sales Office.  (</a:t>
            </a:r>
            <a:r>
              <a:rPr lang="en-US" sz="2800" dirty="0">
                <a:hlinkClick r:id="rId2"/>
              </a:rPr>
              <a:t>www.wmata.com</a:t>
            </a:r>
            <a:r>
              <a:rPr lang="en-US" sz="2800" dirty="0"/>
              <a:t>)  </a:t>
            </a:r>
          </a:p>
          <a:p>
            <a:pPr>
              <a:buFontTx/>
              <a:buNone/>
            </a:pPr>
            <a:r>
              <a:rPr lang="en-US" sz="2800" dirty="0"/>
              <a:t>In the Regions, contact your Point of Contact (POC).</a:t>
            </a:r>
            <a:endParaRPr lang="en-US" sz="2800" i="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2" name="Rectangle 2"/>
          <p:cNvSpPr>
            <a:spLocks noGrp="1" noChangeArrowheads="1"/>
          </p:cNvSpPr>
          <p:nvPr>
            <p:ph type="title"/>
          </p:nvPr>
        </p:nvSpPr>
        <p:spPr>
          <a:xfrm>
            <a:off x="0" y="0"/>
            <a:ext cx="9144000" cy="1676400"/>
          </a:xfrm>
        </p:spPr>
        <p:txBody>
          <a:bodyPr/>
          <a:lstStyle/>
          <a:p>
            <a:r>
              <a:rPr lang="en-US" sz="3200" b="1" dirty="0">
                <a:solidFill>
                  <a:srgbClr val="0000FF"/>
                </a:solidFill>
              </a:rPr>
              <a:t>Scenario 8</a:t>
            </a:r>
            <a:br>
              <a:rPr lang="en-US" sz="3200" b="1" dirty="0">
                <a:solidFill>
                  <a:srgbClr val="0000FF"/>
                </a:solidFill>
              </a:rPr>
            </a:br>
            <a:r>
              <a:rPr lang="en-US" sz="3200" b="1" dirty="0">
                <a:solidFill>
                  <a:srgbClr val="0000FF"/>
                </a:solidFill>
              </a:rPr>
              <a:t>I didn’t use all my benefit.</a:t>
            </a:r>
          </a:p>
        </p:txBody>
      </p:sp>
      <p:sp>
        <p:nvSpPr>
          <p:cNvPr id="312323" name="Rectangle 3"/>
          <p:cNvSpPr>
            <a:spLocks noGrp="1" noChangeArrowheads="1"/>
          </p:cNvSpPr>
          <p:nvPr>
            <p:ph type="body" idx="1"/>
          </p:nvPr>
        </p:nvSpPr>
        <p:spPr>
          <a:xfrm>
            <a:off x="457200" y="2514600"/>
            <a:ext cx="8229600" cy="838200"/>
          </a:xfrm>
        </p:spPr>
        <p:txBody>
          <a:bodyPr/>
          <a:lstStyle/>
          <a:p>
            <a:pPr algn="ctr">
              <a:buFontTx/>
              <a:buNone/>
            </a:pPr>
            <a:r>
              <a:rPr lang="en-US" sz="4000" b="1" i="1">
                <a:effectLst>
                  <a:outerShdw blurRad="38100" dist="38100" dir="2700000" algn="tl">
                    <a:srgbClr val="C0C0C0"/>
                  </a:outerShdw>
                </a:effectLst>
                <a:latin typeface="Georgia" pitchFamily="18" charset="0"/>
              </a:rPr>
              <a:t>Can I give it to a co-worker?</a:t>
            </a:r>
          </a:p>
        </p:txBody>
      </p:sp>
      <p:sp>
        <p:nvSpPr>
          <p:cNvPr id="312324" name="Text Box 4"/>
          <p:cNvSpPr txBox="1">
            <a:spLocks noChangeArrowheads="1"/>
          </p:cNvSpPr>
          <p:nvPr/>
        </p:nvSpPr>
        <p:spPr bwMode="auto">
          <a:xfrm>
            <a:off x="304800" y="3581400"/>
            <a:ext cx="6781800" cy="366713"/>
          </a:xfrm>
          <a:prstGeom prst="rect">
            <a:avLst/>
          </a:prstGeom>
          <a:noFill/>
          <a:ln w="9525">
            <a:noFill/>
            <a:miter lim="800000"/>
            <a:headEnd/>
            <a:tailEnd/>
          </a:ln>
          <a:effectLst/>
        </p:spPr>
        <p:txBody>
          <a:bodyPr>
            <a:spAutoFit/>
          </a:bodyPr>
          <a:lstStyle/>
          <a:p>
            <a:pPr>
              <a:lnSpc>
                <a:spcPct val="100000"/>
              </a:lnSpc>
              <a:buFontTx/>
              <a:buNone/>
            </a:pPr>
            <a:endParaRPr lang="en-US" sz="1800" i="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mph" presetSubtype="0" fill="hold" grpId="0" nodeType="afterEffect">
                                  <p:stCondLst>
                                    <p:cond delay="0"/>
                                  </p:stCondLst>
                                  <p:childTnLst>
                                    <p:animClr clrSpc="rgb" dir="cw">
                                      <p:cBhvr override="childStyle">
                                        <p:cTn id="6" dur="1900" fill="hold">
                                          <p:stCondLst>
                                            <p:cond delay="100"/>
                                          </p:stCondLst>
                                        </p:cTn>
                                        <p:tgtEl>
                                          <p:spTgt spid="312323">
                                            <p:txEl>
                                              <p:pRg st="0" end="0"/>
                                            </p:txEl>
                                          </p:spTgt>
                                        </p:tgtEl>
                                        <p:attrNameLst>
                                          <p:attrName>style.color</p:attrName>
                                        </p:attrNameLst>
                                      </p:cBhvr>
                                      <p:to>
                                        <a:schemeClr val="accent2"/>
                                      </p:to>
                                    </p:animClr>
                                    <p:animClr clrSpc="rgb" dir="cw">
                                      <p:cBhvr>
                                        <p:cTn id="7" dur="1900" fill="hold">
                                          <p:stCondLst>
                                            <p:cond delay="100"/>
                                          </p:stCondLst>
                                        </p:cTn>
                                        <p:tgtEl>
                                          <p:spTgt spid="312323">
                                            <p:txEl>
                                              <p:pRg st="0" end="0"/>
                                            </p:txEl>
                                          </p:spTgt>
                                        </p:tgtEl>
                                        <p:attrNameLst>
                                          <p:attrName>fillColor</p:attrName>
                                        </p:attrNameLst>
                                      </p:cBhvr>
                                      <p:to>
                                        <a:schemeClr val="accent2"/>
                                      </p:to>
                                    </p:animClr>
                                    <p:set>
                                      <p:cBhvr>
                                        <p:cTn id="8" dur="1900" fill="hold">
                                          <p:stCondLst>
                                            <p:cond delay="100"/>
                                          </p:stCondLst>
                                        </p:cTn>
                                        <p:tgtEl>
                                          <p:spTgt spid="312323">
                                            <p:txEl>
                                              <p:pRg st="0" end="0"/>
                                            </p:txEl>
                                          </p:spTgt>
                                        </p:tgtEl>
                                        <p:attrNameLst>
                                          <p:attrName>fill.type</p:attrName>
                                        </p:attrNameLst>
                                      </p:cBhvr>
                                      <p:to>
                                        <p:strVal val="solid"/>
                                      </p:to>
                                    </p:set>
                                    <p:set>
                                      <p:cBhvr>
                                        <p:cTn id="9" dur="1900" fill="hold">
                                          <p:stCondLst>
                                            <p:cond delay="100"/>
                                          </p:stCondLst>
                                        </p:cTn>
                                        <p:tgtEl>
                                          <p:spTgt spid="312323">
                                            <p:txEl>
                                              <p:pRg st="0" end="0"/>
                                            </p:txEl>
                                          </p:spTgt>
                                        </p:tgtEl>
                                        <p:attrNameLst>
                                          <p:attrName>fill.on</p:attrName>
                                        </p:attrNameLst>
                                      </p:cBhvr>
                                      <p:to>
                                        <p:strVal val="true"/>
                                      </p:to>
                                    </p:set>
                                    <p:animScale>
                                      <p:cBhvr>
                                        <p:cTn id="10" dur="200" fill="hold">
                                          <p:stCondLst>
                                            <p:cond delay="0"/>
                                          </p:stCondLst>
                                        </p:cTn>
                                        <p:tgtEl>
                                          <p:spTgt spid="312323">
                                            <p:txEl>
                                              <p:pRg st="0" end="0"/>
                                            </p:txEl>
                                          </p:spTgt>
                                        </p:tgtEl>
                                      </p:cBhvr>
                                      <p:from x="100000" y="100000"/>
                                      <p:to x="100000" y="5000"/>
                                    </p:animScale>
                                    <p:animScale>
                                      <p:cBhvr>
                                        <p:cTn id="11" dur="200" fill="hold">
                                          <p:stCondLst>
                                            <p:cond delay="200"/>
                                          </p:stCondLst>
                                        </p:cTn>
                                        <p:tgtEl>
                                          <p:spTgt spid="312323">
                                            <p:txEl>
                                              <p:pRg st="0" end="0"/>
                                            </p:txEl>
                                          </p:spTgt>
                                        </p:tgtEl>
                                      </p:cBhvr>
                                      <p:from x="100000" y="5000"/>
                                      <p:to x="120000" y="150000"/>
                                    </p:animScale>
                                    <p:animScale>
                                      <p:cBhvr>
                                        <p:cTn id="12" dur="600" fill="hold">
                                          <p:stCondLst>
                                            <p:cond delay="1400"/>
                                          </p:stCondLst>
                                        </p:cTn>
                                        <p:tgtEl>
                                          <p:spTgt spid="312323">
                                            <p:txEl>
                                              <p:pRg st="0" end="0"/>
                                            </p:txEl>
                                          </p:spTgt>
                                        </p:tgtEl>
                                      </p:cBhvr>
                                      <p:to x="120000" y="150000"/>
                                    </p:animScale>
                                  </p:childTnLst>
                                </p:cTn>
                              </p:par>
                            </p:childTnLst>
                          </p:cTn>
                        </p:par>
                        <p:par>
                          <p:cTn id="13" fill="hold">
                            <p:stCondLst>
                              <p:cond delay="2000"/>
                            </p:stCondLst>
                            <p:childTnLst>
                              <p:par>
                                <p:cTn id="14" presetID="10" presetClass="exit" presetSubtype="0" fill="hold" grpId="1" nodeType="afterEffect">
                                  <p:stCondLst>
                                    <p:cond delay="0"/>
                                  </p:stCondLst>
                                  <p:childTnLst>
                                    <p:animEffect transition="out" filter="fade">
                                      <p:cBhvr>
                                        <p:cTn id="15" dur="3000"/>
                                        <p:tgtEl>
                                          <p:spTgt spid="312323">
                                            <p:txEl>
                                              <p:pRg st="0" end="0"/>
                                            </p:txEl>
                                          </p:spTgt>
                                        </p:tgtEl>
                                      </p:cBhvr>
                                    </p:animEffect>
                                    <p:set>
                                      <p:cBhvr>
                                        <p:cTn id="16" dur="1" fill="hold">
                                          <p:stCondLst>
                                            <p:cond delay="2999"/>
                                          </p:stCondLst>
                                        </p:cTn>
                                        <p:tgtEl>
                                          <p:spTgt spid="312323">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2323" grpId="0" build="p"/>
      <p:bldP spid="312323" grpId="1"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p:txBody>
          <a:bodyPr/>
          <a:lstStyle/>
          <a:p>
            <a:r>
              <a:rPr lang="en-US" sz="3200" b="1" dirty="0">
                <a:solidFill>
                  <a:srgbClr val="0000FF"/>
                </a:solidFill>
              </a:rPr>
              <a:t>Scenario 8</a:t>
            </a:r>
            <a:br>
              <a:rPr lang="en-US" sz="3200" b="1" dirty="0">
                <a:solidFill>
                  <a:srgbClr val="0000FF"/>
                </a:solidFill>
              </a:rPr>
            </a:br>
            <a:r>
              <a:rPr lang="en-US" sz="3200" b="1" dirty="0">
                <a:solidFill>
                  <a:srgbClr val="0000FF"/>
                </a:solidFill>
              </a:rPr>
              <a:t>I didn’t use all my benefit.</a:t>
            </a:r>
          </a:p>
        </p:txBody>
      </p:sp>
      <p:sp>
        <p:nvSpPr>
          <p:cNvPr id="5" name="Text Box 5"/>
          <p:cNvSpPr txBox="1">
            <a:spLocks noChangeArrowheads="1"/>
          </p:cNvSpPr>
          <p:nvPr/>
        </p:nvSpPr>
        <p:spPr bwMode="auto">
          <a:xfrm>
            <a:off x="457200" y="1676400"/>
            <a:ext cx="8382000" cy="4892675"/>
          </a:xfrm>
          <a:prstGeom prst="rect">
            <a:avLst/>
          </a:prstGeom>
          <a:noFill/>
          <a:ln w="9525">
            <a:noFill/>
            <a:miter lim="800000"/>
            <a:headEnd/>
            <a:tailEnd/>
          </a:ln>
          <a:effectLst/>
        </p:spPr>
        <p:txBody>
          <a:bodyPr>
            <a:spAutoFit/>
          </a:bodyPr>
          <a:lstStyle/>
          <a:p>
            <a:pPr>
              <a:buFontTx/>
              <a:buNone/>
            </a:pPr>
            <a:r>
              <a:rPr lang="en-US" sz="2800" dirty="0"/>
              <a:t>No. Your transit benefit belongs to you; and no one else. Did you know it’s against the rules (and the law) to sell or give your vouchers to someone else?  The program was designed to assist employees with public transportation costs in an effort to cut-down air pollution and relieve traffic congestion.  The IRS code states that this is a tax-free benefit. </a:t>
            </a:r>
            <a:r>
              <a:rPr lang="en-US" sz="1800" b="1" dirty="0">
                <a:hlinkClick r:id="rId2"/>
              </a:rPr>
              <a:t>http://www.irs.gov/pub/irs-tege/fringe_benefit_fslg.pdf</a:t>
            </a:r>
            <a:endParaRPr lang="en-US" sz="1800" b="1" dirty="0"/>
          </a:p>
          <a:p>
            <a:pPr>
              <a:buFontTx/>
              <a:buNone/>
            </a:pP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2000" fill="hold"/>
                                        <p:tgtEl>
                                          <p:spTgt spid="5"/>
                                        </p:tgtEl>
                                        <p:attrNameLst>
                                          <p:attrName>ppt_x</p:attrName>
                                        </p:attrNameLst>
                                      </p:cBhvr>
                                      <p:tavLst>
                                        <p:tav tm="0">
                                          <p:val>
                                            <p:strVal val="#ppt_x-.2"/>
                                          </p:val>
                                        </p:tav>
                                        <p:tav tm="100000">
                                          <p:val>
                                            <p:strVal val="#ppt_x"/>
                                          </p:val>
                                        </p:tav>
                                      </p:tavLst>
                                    </p:anim>
                                    <p:anim calcmode="lin" valueType="num">
                                      <p:cBhvr>
                                        <p:cTn id="8" dur="2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4" name="Rectangle 2"/>
          <p:cNvSpPr>
            <a:spLocks noGrp="1" noChangeArrowheads="1"/>
          </p:cNvSpPr>
          <p:nvPr>
            <p:ph type="title"/>
          </p:nvPr>
        </p:nvSpPr>
        <p:spPr>
          <a:xfrm>
            <a:off x="0" y="0"/>
            <a:ext cx="9144000" cy="1417638"/>
          </a:xfrm>
        </p:spPr>
        <p:txBody>
          <a:bodyPr/>
          <a:lstStyle/>
          <a:p>
            <a:r>
              <a:rPr lang="en-US" b="1">
                <a:solidFill>
                  <a:srgbClr val="0000FF"/>
                </a:solidFill>
                <a:effectLst>
                  <a:outerShdw blurRad="38100" dist="38100" dir="2700000" algn="tl">
                    <a:srgbClr val="C0C0C0"/>
                  </a:outerShdw>
                </a:effectLst>
                <a:latin typeface="Cooper Black" pitchFamily="18" charset="0"/>
              </a:rPr>
              <a:t>Knowledge Check</a:t>
            </a:r>
          </a:p>
        </p:txBody>
      </p:sp>
      <p:sp>
        <p:nvSpPr>
          <p:cNvPr id="310275" name="Text Box 3"/>
          <p:cNvSpPr txBox="1">
            <a:spLocks noChangeArrowheads="1"/>
          </p:cNvSpPr>
          <p:nvPr/>
        </p:nvSpPr>
        <p:spPr bwMode="auto">
          <a:xfrm>
            <a:off x="457200" y="1981200"/>
            <a:ext cx="8305800" cy="946150"/>
          </a:xfrm>
          <a:prstGeom prst="rect">
            <a:avLst/>
          </a:prstGeom>
          <a:noFill/>
          <a:ln w="9525">
            <a:noFill/>
            <a:miter lim="800000"/>
            <a:headEnd/>
            <a:tailEnd/>
          </a:ln>
          <a:effectLst/>
        </p:spPr>
        <p:txBody>
          <a:bodyPr>
            <a:spAutoFit/>
          </a:bodyPr>
          <a:lstStyle/>
          <a:p>
            <a:pPr>
              <a:lnSpc>
                <a:spcPct val="100000"/>
              </a:lnSpc>
              <a:buFontTx/>
              <a:buNone/>
            </a:pPr>
            <a:r>
              <a:rPr lang="en-US" sz="2800" i="0"/>
              <a:t>Jose` has a damaged fare card.  The Transit Benefit Office will replace this card.</a:t>
            </a:r>
          </a:p>
        </p:txBody>
      </p:sp>
      <p:sp>
        <p:nvSpPr>
          <p:cNvPr id="310276" name="Text Box 4"/>
          <p:cNvSpPr txBox="1">
            <a:spLocks noChangeArrowheads="1"/>
          </p:cNvSpPr>
          <p:nvPr/>
        </p:nvSpPr>
        <p:spPr bwMode="auto">
          <a:xfrm>
            <a:off x="3200400" y="3276600"/>
            <a:ext cx="4648200" cy="1189038"/>
          </a:xfrm>
          <a:prstGeom prst="rect">
            <a:avLst/>
          </a:prstGeom>
          <a:noFill/>
          <a:ln w="9525">
            <a:noFill/>
            <a:miter lim="800000"/>
            <a:headEnd/>
            <a:tailEnd/>
          </a:ln>
          <a:effectLst/>
        </p:spPr>
        <p:txBody>
          <a:bodyPr>
            <a:spAutoFit/>
          </a:bodyPr>
          <a:lstStyle/>
          <a:p>
            <a:pPr>
              <a:buFont typeface="Wingdings" pitchFamily="2" charset="2"/>
              <a:buNone/>
            </a:pPr>
            <a:r>
              <a:rPr lang="en-US" i="0">
                <a:sym typeface="Webdings" pitchFamily="18" charset="2"/>
              </a:rPr>
              <a:t>  </a:t>
            </a:r>
            <a:r>
              <a:rPr lang="en-US" i="0">
                <a:solidFill>
                  <a:srgbClr val="FF0000"/>
                </a:solidFill>
              </a:rPr>
              <a:t>TRUE</a:t>
            </a:r>
            <a:endParaRPr lang="en-US" i="0">
              <a:solidFill>
                <a:srgbClr val="FF0000"/>
              </a:solidFill>
              <a:sym typeface="Webdings" pitchFamily="18" charset="2"/>
            </a:endParaRPr>
          </a:p>
          <a:p>
            <a:pPr>
              <a:buFont typeface="Wingdings" pitchFamily="2" charset="2"/>
              <a:buNone/>
            </a:pPr>
            <a:r>
              <a:rPr lang="en-US" i="0">
                <a:sym typeface="Webdings" pitchFamily="18" charset="2"/>
              </a:rPr>
              <a:t>  </a:t>
            </a:r>
            <a:r>
              <a:rPr lang="en-US" i="0">
                <a:solidFill>
                  <a:srgbClr val="FF0000"/>
                </a:solidFill>
              </a:rPr>
              <a:t>FALSE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6" fill="hold" grpId="1" nodeType="withEffect">
                                  <p:stCondLst>
                                    <p:cond delay="0"/>
                                  </p:stCondLst>
                                  <p:iterate type="lt">
                                    <p:tmPct val="0"/>
                                  </p:iterate>
                                  <p:childTnLst>
                                    <p:set>
                                      <p:cBhvr>
                                        <p:cTn id="6" dur="1" fill="hold">
                                          <p:stCondLst>
                                            <p:cond delay="0"/>
                                          </p:stCondLst>
                                        </p:cTn>
                                        <p:tgtEl>
                                          <p:spTgt spid="310274"/>
                                        </p:tgtEl>
                                        <p:attrNameLst>
                                          <p:attrName>style.visibility</p:attrName>
                                        </p:attrNameLst>
                                      </p:cBhvr>
                                      <p:to>
                                        <p:strVal val="visible"/>
                                      </p:to>
                                    </p:set>
                                    <p:animEffect transition="in" filter="barn(inHorizontal)">
                                      <p:cBhvr>
                                        <p:cTn id="7" dur="500"/>
                                        <p:tgtEl>
                                          <p:spTgt spid="310274"/>
                                        </p:tgtEl>
                                      </p:cBhvr>
                                    </p:animEffect>
                                  </p:childTnLst>
                                </p:cTn>
                              </p:par>
                            </p:childTnLst>
                          </p:cTn>
                        </p:par>
                        <p:par>
                          <p:cTn id="8" fill="hold">
                            <p:stCondLst>
                              <p:cond delay="500"/>
                            </p:stCondLst>
                            <p:childTnLst>
                              <p:par>
                                <p:cTn id="9" presetID="3" presetClass="entr" presetSubtype="10" fill="hold" nodeType="afterEffect">
                                  <p:stCondLst>
                                    <p:cond delay="0"/>
                                  </p:stCondLst>
                                  <p:iterate type="lt">
                                    <p:tmPct val="0"/>
                                  </p:iterate>
                                  <p:childTnLst>
                                    <p:set>
                                      <p:cBhvr>
                                        <p:cTn id="10" dur="1" fill="hold">
                                          <p:stCondLst>
                                            <p:cond delay="0"/>
                                          </p:stCondLst>
                                        </p:cTn>
                                        <p:tgtEl>
                                          <p:spTgt spid="310275">
                                            <p:txEl>
                                              <p:pRg st="0" end="0"/>
                                            </p:txEl>
                                          </p:spTgt>
                                        </p:tgtEl>
                                        <p:attrNameLst>
                                          <p:attrName>style.visibility</p:attrName>
                                        </p:attrNameLst>
                                      </p:cBhvr>
                                      <p:to>
                                        <p:strVal val="visible"/>
                                      </p:to>
                                    </p:set>
                                    <p:animEffect transition="in" filter="blinds(horizontal)">
                                      <p:cBhvr>
                                        <p:cTn id="11" dur="500"/>
                                        <p:tgtEl>
                                          <p:spTgt spid="310275">
                                            <p:txEl>
                                              <p:pRg st="0" end="0"/>
                                            </p:txEl>
                                          </p:spTgt>
                                        </p:tgtEl>
                                      </p:cBhvr>
                                    </p:animEffect>
                                  </p:childTnLst>
                                </p:cTn>
                              </p:par>
                            </p:childTnLst>
                          </p:cTn>
                        </p:par>
                        <p:par>
                          <p:cTn id="12" fill="hold">
                            <p:stCondLst>
                              <p:cond delay="1000"/>
                            </p:stCondLst>
                            <p:childTnLst>
                              <p:par>
                                <p:cTn id="13" presetID="13" presetClass="entr" presetSubtype="16" fill="hold" nodeType="afterEffect">
                                  <p:stCondLst>
                                    <p:cond delay="0"/>
                                  </p:stCondLst>
                                  <p:childTnLst>
                                    <p:set>
                                      <p:cBhvr>
                                        <p:cTn id="14" dur="1" fill="hold">
                                          <p:stCondLst>
                                            <p:cond delay="0"/>
                                          </p:stCondLst>
                                        </p:cTn>
                                        <p:tgtEl>
                                          <p:spTgt spid="310276">
                                            <p:txEl>
                                              <p:pRg st="0" end="0"/>
                                            </p:txEl>
                                          </p:spTgt>
                                        </p:tgtEl>
                                        <p:attrNameLst>
                                          <p:attrName>style.visibility</p:attrName>
                                        </p:attrNameLst>
                                      </p:cBhvr>
                                      <p:to>
                                        <p:strVal val="visible"/>
                                      </p:to>
                                    </p:set>
                                    <p:animEffect transition="in" filter="plus(in)">
                                      <p:cBhvr>
                                        <p:cTn id="15" dur="2000"/>
                                        <p:tgtEl>
                                          <p:spTgt spid="310276">
                                            <p:txEl>
                                              <p:pRg st="0" end="0"/>
                                            </p:txEl>
                                          </p:spTgt>
                                        </p:tgtEl>
                                      </p:cBhvr>
                                    </p:animEffect>
                                  </p:childTnLst>
                                </p:cTn>
                              </p:par>
                            </p:childTnLst>
                          </p:cTn>
                        </p:par>
                        <p:par>
                          <p:cTn id="16" fill="hold">
                            <p:stCondLst>
                              <p:cond delay="3000"/>
                            </p:stCondLst>
                            <p:childTnLst>
                              <p:par>
                                <p:cTn id="17" presetID="13" presetClass="entr" presetSubtype="16" fill="hold" nodeType="afterEffect">
                                  <p:stCondLst>
                                    <p:cond delay="0"/>
                                  </p:stCondLst>
                                  <p:childTnLst>
                                    <p:set>
                                      <p:cBhvr>
                                        <p:cTn id="18" dur="1" fill="hold">
                                          <p:stCondLst>
                                            <p:cond delay="0"/>
                                          </p:stCondLst>
                                        </p:cTn>
                                        <p:tgtEl>
                                          <p:spTgt spid="310276">
                                            <p:txEl>
                                              <p:pRg st="1" end="1"/>
                                            </p:txEl>
                                          </p:spTgt>
                                        </p:tgtEl>
                                        <p:attrNameLst>
                                          <p:attrName>style.visibility</p:attrName>
                                        </p:attrNameLst>
                                      </p:cBhvr>
                                      <p:to>
                                        <p:strVal val="visible"/>
                                      </p:to>
                                    </p:set>
                                    <p:animEffect transition="in" filter="plus(in)">
                                      <p:cBhvr>
                                        <p:cTn id="19" dur="2000"/>
                                        <p:tgtEl>
                                          <p:spTgt spid="31027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0274" grpId="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8" name="Rectangle 2"/>
          <p:cNvSpPr>
            <a:spLocks noGrp="1" noChangeArrowheads="1"/>
          </p:cNvSpPr>
          <p:nvPr>
            <p:ph type="title"/>
          </p:nvPr>
        </p:nvSpPr>
        <p:spPr>
          <a:xfrm>
            <a:off x="0" y="0"/>
            <a:ext cx="9372600" cy="1417638"/>
          </a:xfrm>
          <a:noFill/>
          <a:ln/>
        </p:spPr>
        <p:txBody>
          <a:bodyPr/>
          <a:lstStyle/>
          <a:p>
            <a:r>
              <a:rPr lang="en-US" b="1">
                <a:solidFill>
                  <a:srgbClr val="0000FF"/>
                </a:solidFill>
                <a:effectLst>
                  <a:outerShdw blurRad="38100" dist="38100" dir="2700000" algn="tl">
                    <a:srgbClr val="C0C0C0"/>
                  </a:outerShdw>
                </a:effectLst>
                <a:latin typeface="Cooper Black" pitchFamily="18" charset="0"/>
              </a:rPr>
              <a:t>The Answer</a:t>
            </a:r>
          </a:p>
        </p:txBody>
      </p:sp>
      <p:sp>
        <p:nvSpPr>
          <p:cNvPr id="311299" name="Rectangle 3"/>
          <p:cNvSpPr>
            <a:spLocks noChangeArrowheads="1"/>
          </p:cNvSpPr>
          <p:nvPr/>
        </p:nvSpPr>
        <p:spPr bwMode="auto">
          <a:xfrm>
            <a:off x="609600" y="3724275"/>
            <a:ext cx="7620000" cy="1373188"/>
          </a:xfrm>
          <a:prstGeom prst="rect">
            <a:avLst/>
          </a:prstGeom>
          <a:noFill/>
          <a:ln w="9525">
            <a:noFill/>
            <a:miter lim="800000"/>
            <a:headEnd/>
            <a:tailEnd/>
          </a:ln>
          <a:effectLst/>
        </p:spPr>
        <p:txBody>
          <a:bodyPr anchor="ctr">
            <a:spAutoFit/>
          </a:bodyPr>
          <a:lstStyle/>
          <a:p>
            <a:pPr>
              <a:lnSpc>
                <a:spcPct val="100000"/>
              </a:lnSpc>
              <a:spcBef>
                <a:spcPct val="0"/>
              </a:spcBef>
              <a:buFontTx/>
              <a:buNone/>
            </a:pPr>
            <a:r>
              <a:rPr lang="en-US" sz="2800"/>
              <a:t>Once the fare media is distributed and becomes damaged, it is your responsibility to have it replaced by the transit authority.  </a:t>
            </a:r>
            <a:r>
              <a:rPr lang="en-US" sz="2800" b="1" i="0"/>
              <a:t> </a:t>
            </a:r>
          </a:p>
        </p:txBody>
      </p:sp>
      <p:sp>
        <p:nvSpPr>
          <p:cNvPr id="311300" name="Text Box 4"/>
          <p:cNvSpPr txBox="1">
            <a:spLocks noChangeArrowheads="1"/>
          </p:cNvSpPr>
          <p:nvPr/>
        </p:nvSpPr>
        <p:spPr bwMode="auto">
          <a:xfrm>
            <a:off x="762000" y="1489075"/>
            <a:ext cx="6927850" cy="1373188"/>
          </a:xfrm>
          <a:prstGeom prst="rect">
            <a:avLst/>
          </a:prstGeom>
          <a:noFill/>
          <a:ln w="9525" algn="ctr">
            <a:noFill/>
            <a:miter lim="800000"/>
            <a:headEnd/>
            <a:tailEnd/>
          </a:ln>
          <a:effectLst/>
        </p:spPr>
        <p:txBody>
          <a:bodyPr>
            <a:spAutoFit/>
          </a:bodyPr>
          <a:lstStyle/>
          <a:p>
            <a:pPr>
              <a:buFont typeface="Wingdings" pitchFamily="2" charset="2"/>
              <a:buNone/>
            </a:pPr>
            <a:endParaRPr lang="en-US" sz="2800"/>
          </a:p>
          <a:p>
            <a:pPr>
              <a:buFont typeface="Wingdings" pitchFamily="2" charset="2"/>
              <a:buNone/>
            </a:pPr>
            <a:r>
              <a:rPr lang="en-US" sz="2800"/>
              <a:t>The correct answer is </a:t>
            </a:r>
            <a:r>
              <a:rPr lang="en-US">
                <a:solidFill>
                  <a:srgbClr val="FF0000"/>
                </a:solidFill>
              </a:rPr>
              <a:t>FALSE</a:t>
            </a:r>
            <a:r>
              <a:rPr lang="en-US" sz="280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311298"/>
                                        </p:tgtEl>
                                        <p:attrNameLst>
                                          <p:attrName>style.visibility</p:attrName>
                                        </p:attrNameLst>
                                      </p:cBhvr>
                                      <p:to>
                                        <p:strVal val="visible"/>
                                      </p:to>
                                    </p:set>
                                    <p:anim calcmode="lin" valueType="num">
                                      <p:cBhvr>
                                        <p:cTn id="7" dur="500" fill="hold"/>
                                        <p:tgtEl>
                                          <p:spTgt spid="311298"/>
                                        </p:tgtEl>
                                        <p:attrNameLst>
                                          <p:attrName>ppt_w</p:attrName>
                                        </p:attrNameLst>
                                      </p:cBhvr>
                                      <p:tavLst>
                                        <p:tav tm="0">
                                          <p:val>
                                            <p:fltVal val="0"/>
                                          </p:val>
                                        </p:tav>
                                        <p:tav tm="100000">
                                          <p:val>
                                            <p:strVal val="#ppt_w"/>
                                          </p:val>
                                        </p:tav>
                                      </p:tavLst>
                                    </p:anim>
                                    <p:anim calcmode="lin" valueType="num">
                                      <p:cBhvr>
                                        <p:cTn id="8" dur="500" fill="hold"/>
                                        <p:tgtEl>
                                          <p:spTgt spid="311298"/>
                                        </p:tgtEl>
                                        <p:attrNameLst>
                                          <p:attrName>ppt_h</p:attrName>
                                        </p:attrNameLst>
                                      </p:cBhvr>
                                      <p:tavLst>
                                        <p:tav tm="0">
                                          <p:val>
                                            <p:fltVal val="0"/>
                                          </p:val>
                                        </p:tav>
                                        <p:tav tm="100000">
                                          <p:val>
                                            <p:strVal val="#ppt_h"/>
                                          </p:val>
                                        </p:tav>
                                      </p:tavLst>
                                    </p:anim>
                                    <p:animEffect transition="in" filter="fade">
                                      <p:cBhvr>
                                        <p:cTn id="9" dur="500"/>
                                        <p:tgtEl>
                                          <p:spTgt spid="311298"/>
                                        </p:tgtEl>
                                      </p:cBhvr>
                                    </p:animEffect>
                                  </p:childTnLst>
                                </p:cTn>
                              </p:par>
                            </p:childTnLst>
                          </p:cTn>
                        </p:par>
                        <p:par>
                          <p:cTn id="10" fill="hold">
                            <p:stCondLst>
                              <p:cond delay="500"/>
                            </p:stCondLst>
                            <p:childTnLst>
                              <p:par>
                                <p:cTn id="11" presetID="4" presetClass="entr" presetSubtype="16" fill="hold" grpId="0" nodeType="afterEffect">
                                  <p:stCondLst>
                                    <p:cond delay="0"/>
                                  </p:stCondLst>
                                  <p:childTnLst>
                                    <p:set>
                                      <p:cBhvr>
                                        <p:cTn id="12" dur="1" fill="hold">
                                          <p:stCondLst>
                                            <p:cond delay="0"/>
                                          </p:stCondLst>
                                        </p:cTn>
                                        <p:tgtEl>
                                          <p:spTgt spid="311300"/>
                                        </p:tgtEl>
                                        <p:attrNameLst>
                                          <p:attrName>style.visibility</p:attrName>
                                        </p:attrNameLst>
                                      </p:cBhvr>
                                      <p:to>
                                        <p:strVal val="visible"/>
                                      </p:to>
                                    </p:set>
                                    <p:animEffect transition="in" filter="box(in)">
                                      <p:cBhvr>
                                        <p:cTn id="13" dur="500"/>
                                        <p:tgtEl>
                                          <p:spTgt spid="311300"/>
                                        </p:tgtEl>
                                      </p:cBhvr>
                                    </p:animEffect>
                                  </p:childTnLst>
                                </p:cTn>
                              </p:par>
                            </p:childTnLst>
                          </p:cTn>
                        </p:par>
                        <p:par>
                          <p:cTn id="14" fill="hold">
                            <p:stCondLst>
                              <p:cond delay="1000"/>
                            </p:stCondLst>
                            <p:childTnLst>
                              <p:par>
                                <p:cTn id="15" presetID="29" presetClass="entr" presetSubtype="0" fill="hold" grpId="0" nodeType="afterEffect">
                                  <p:stCondLst>
                                    <p:cond delay="0"/>
                                  </p:stCondLst>
                                  <p:childTnLst>
                                    <p:set>
                                      <p:cBhvr>
                                        <p:cTn id="16" dur="1" fill="hold">
                                          <p:stCondLst>
                                            <p:cond delay="0"/>
                                          </p:stCondLst>
                                        </p:cTn>
                                        <p:tgtEl>
                                          <p:spTgt spid="311299"/>
                                        </p:tgtEl>
                                        <p:attrNameLst>
                                          <p:attrName>style.visibility</p:attrName>
                                        </p:attrNameLst>
                                      </p:cBhvr>
                                      <p:to>
                                        <p:strVal val="visible"/>
                                      </p:to>
                                    </p:set>
                                    <p:anim calcmode="lin" valueType="num">
                                      <p:cBhvr>
                                        <p:cTn id="17" dur="1000" fill="hold"/>
                                        <p:tgtEl>
                                          <p:spTgt spid="311299"/>
                                        </p:tgtEl>
                                        <p:attrNameLst>
                                          <p:attrName>ppt_x</p:attrName>
                                        </p:attrNameLst>
                                      </p:cBhvr>
                                      <p:tavLst>
                                        <p:tav tm="0">
                                          <p:val>
                                            <p:strVal val="#ppt_x-.2"/>
                                          </p:val>
                                        </p:tav>
                                        <p:tav tm="100000">
                                          <p:val>
                                            <p:strVal val="#ppt_x"/>
                                          </p:val>
                                        </p:tav>
                                      </p:tavLst>
                                    </p:anim>
                                    <p:anim calcmode="lin" valueType="num">
                                      <p:cBhvr>
                                        <p:cTn id="18" dur="1000" fill="hold"/>
                                        <p:tgtEl>
                                          <p:spTgt spid="311299"/>
                                        </p:tgtEl>
                                        <p:attrNameLst>
                                          <p:attrName>ppt_y</p:attrName>
                                        </p:attrNameLst>
                                      </p:cBhvr>
                                      <p:tavLst>
                                        <p:tav tm="0">
                                          <p:val>
                                            <p:strVal val="#ppt_y"/>
                                          </p:val>
                                        </p:tav>
                                        <p:tav tm="100000">
                                          <p:val>
                                            <p:strVal val="#ppt_y"/>
                                          </p:val>
                                        </p:tav>
                                      </p:tavLst>
                                    </p:anim>
                                    <p:animEffect transition="in" filter="wipe(right)" prLst="gradientSize: 0.1">
                                      <p:cBhvr>
                                        <p:cTn id="19" dur="1000"/>
                                        <p:tgtEl>
                                          <p:spTgt spid="3112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1298" grpId="0"/>
      <p:bldP spid="311299" grpId="0"/>
      <p:bldP spid="31130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0" y="0"/>
            <a:ext cx="9144000" cy="1447800"/>
          </a:xfrm>
        </p:spPr>
        <p:txBody>
          <a:bodyPr/>
          <a:lstStyle/>
          <a:p>
            <a:r>
              <a:rPr lang="en-US" b="1">
                <a:solidFill>
                  <a:srgbClr val="0000FF"/>
                </a:solidFill>
                <a:latin typeface="Arial Black" pitchFamily="34" charset="0"/>
              </a:rPr>
              <a:t>Program Objectives</a:t>
            </a:r>
          </a:p>
        </p:txBody>
      </p:sp>
      <p:sp>
        <p:nvSpPr>
          <p:cNvPr id="5124" name="Rectangle 4"/>
          <p:cNvSpPr>
            <a:spLocks noGrp="1" noChangeArrowheads="1"/>
          </p:cNvSpPr>
          <p:nvPr>
            <p:ph type="body" idx="1"/>
          </p:nvPr>
        </p:nvSpPr>
        <p:spPr>
          <a:xfrm>
            <a:off x="228600" y="1524000"/>
            <a:ext cx="8686800" cy="3611563"/>
          </a:xfrm>
          <a:noFill/>
          <a:ln/>
        </p:spPr>
        <p:txBody>
          <a:bodyPr/>
          <a:lstStyle/>
          <a:p>
            <a:r>
              <a:rPr lang="en-US" b="1"/>
              <a:t>Air Pollution Reduction</a:t>
            </a:r>
          </a:p>
          <a:p>
            <a:r>
              <a:rPr lang="en-US" b="1"/>
              <a:t>Reduce Traffic Congestion</a:t>
            </a:r>
          </a:p>
        </p:txBody>
      </p:sp>
      <p:pic>
        <p:nvPicPr>
          <p:cNvPr id="5125" name="Picture 5" descr="beltway"/>
          <p:cNvPicPr>
            <a:picLocks noChangeAspect="1" noChangeArrowheads="1"/>
          </p:cNvPicPr>
          <p:nvPr/>
        </p:nvPicPr>
        <p:blipFill>
          <a:blip r:embed="rId3" cstate="print"/>
          <a:srcRect/>
          <a:stretch>
            <a:fillRect/>
          </a:stretch>
        </p:blipFill>
        <p:spPr bwMode="auto">
          <a:xfrm>
            <a:off x="2971800" y="2895600"/>
            <a:ext cx="3006725" cy="30480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5124">
                                            <p:txEl>
                                              <p:pRg st="0" end="0"/>
                                            </p:txEl>
                                          </p:spTgt>
                                        </p:tgtEl>
                                        <p:attrNameLst>
                                          <p:attrName>style.visibility</p:attrName>
                                        </p:attrNameLst>
                                      </p:cBhvr>
                                      <p:to>
                                        <p:strVal val="visible"/>
                                      </p:to>
                                    </p:set>
                                    <p:animEffect transition="in" filter="blinds(horizontal)">
                                      <p:cBhvr>
                                        <p:cTn id="7" dur="1000"/>
                                        <p:tgtEl>
                                          <p:spTgt spid="5124">
                                            <p:txEl>
                                              <p:pRg st="0" end="0"/>
                                            </p:txEl>
                                          </p:spTgt>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5124">
                                            <p:txEl>
                                              <p:pRg st="1" end="1"/>
                                            </p:txEl>
                                          </p:spTgt>
                                        </p:tgtEl>
                                        <p:attrNameLst>
                                          <p:attrName>style.visibility</p:attrName>
                                        </p:attrNameLst>
                                      </p:cBhvr>
                                      <p:to>
                                        <p:strVal val="visible"/>
                                      </p:to>
                                    </p:set>
                                    <p:animEffect transition="in" filter="blinds(horizontal)">
                                      <p:cBhvr>
                                        <p:cTn id="11" dur="1000"/>
                                        <p:tgtEl>
                                          <p:spTgt spid="512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4" grpId="0" uiExpand="1"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0" y="0"/>
            <a:ext cx="9144000" cy="2057400"/>
          </a:xfrm>
        </p:spPr>
        <p:txBody>
          <a:bodyPr/>
          <a:lstStyle/>
          <a:p>
            <a:r>
              <a:rPr lang="en-US" sz="3200" b="1" dirty="0">
                <a:solidFill>
                  <a:srgbClr val="0000FF"/>
                </a:solidFill>
              </a:rPr>
              <a:t>Scenario 9</a:t>
            </a:r>
            <a:br>
              <a:rPr lang="en-US" sz="3200" b="1" dirty="0">
                <a:solidFill>
                  <a:srgbClr val="0000FF"/>
                </a:solidFill>
              </a:rPr>
            </a:br>
            <a:r>
              <a:rPr lang="en-US" sz="3200" b="1" dirty="0">
                <a:solidFill>
                  <a:srgbClr val="0000FF"/>
                </a:solidFill>
              </a:rPr>
              <a:t>There were 2 </a:t>
            </a:r>
            <a:r>
              <a:rPr lang="en-US" sz="3200" b="1" dirty="0">
                <a:solidFill>
                  <a:srgbClr val="FF0000"/>
                </a:solidFill>
              </a:rPr>
              <a:t>“Code Red”</a:t>
            </a:r>
            <a:r>
              <a:rPr lang="en-US" sz="3200" b="1" dirty="0">
                <a:solidFill>
                  <a:srgbClr val="0000FF"/>
                </a:solidFill>
              </a:rPr>
              <a:t> days during the   last month and bus transportation was free.</a:t>
            </a:r>
          </a:p>
        </p:txBody>
      </p:sp>
      <p:sp>
        <p:nvSpPr>
          <p:cNvPr id="26627" name="Rectangle 3"/>
          <p:cNvSpPr>
            <a:spLocks noGrp="1" noChangeArrowheads="1"/>
          </p:cNvSpPr>
          <p:nvPr>
            <p:ph type="body" sz="half" idx="1"/>
          </p:nvPr>
        </p:nvSpPr>
        <p:spPr>
          <a:xfrm>
            <a:off x="0" y="2667000"/>
            <a:ext cx="9144000" cy="1295400"/>
          </a:xfrm>
        </p:spPr>
        <p:txBody>
          <a:bodyPr/>
          <a:lstStyle/>
          <a:p>
            <a:pPr algn="ctr">
              <a:buFontTx/>
              <a:buNone/>
            </a:pPr>
            <a:r>
              <a:rPr lang="en-US" sz="4000" b="1" i="1">
                <a:latin typeface="Georgia" pitchFamily="18" charset="0"/>
              </a:rPr>
              <a:t>Do I need to adjust my benefit?</a:t>
            </a:r>
          </a:p>
          <a:p>
            <a:pPr>
              <a:buFontTx/>
              <a:buNone/>
            </a:pPr>
            <a:endParaRPr lang="en-US" sz="4000" b="1" i="1">
              <a:latin typeface="Georgia" pitchFamily="18" charset="0"/>
            </a:endParaRPr>
          </a:p>
          <a:p>
            <a:pPr>
              <a:buFontTx/>
              <a:buNone/>
            </a:pPr>
            <a:endParaRPr lang="en-US" sz="4000" b="1" i="1">
              <a:latin typeface="Georg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Effect transition="in" filter="fade">
                                      <p:cBhvr>
                                        <p:cTn id="7" dur="2000"/>
                                        <p:tgtEl>
                                          <p:spTgt spid="26627">
                                            <p:txEl>
                                              <p:pRg st="0" end="0"/>
                                            </p:txEl>
                                          </p:spTgt>
                                        </p:tgtEl>
                                      </p:cBhvr>
                                    </p:animEffect>
                                  </p:childTnLst>
                                </p:cTn>
                              </p:par>
                            </p:childTnLst>
                          </p:cTn>
                        </p:par>
                        <p:par>
                          <p:cTn id="8" fill="hold">
                            <p:stCondLst>
                              <p:cond delay="2000"/>
                            </p:stCondLst>
                            <p:childTnLst>
                              <p:par>
                                <p:cTn id="9" presetID="10" presetClass="exit" presetSubtype="0" fill="hold" grpId="1" nodeType="afterEffect">
                                  <p:stCondLst>
                                    <p:cond delay="0"/>
                                  </p:stCondLst>
                                  <p:childTnLst>
                                    <p:animEffect transition="out" filter="fade">
                                      <p:cBhvr>
                                        <p:cTn id="10" dur="5000"/>
                                        <p:tgtEl>
                                          <p:spTgt spid="26627">
                                            <p:txEl>
                                              <p:pRg st="0" end="0"/>
                                            </p:txEl>
                                          </p:spTgt>
                                        </p:tgtEl>
                                      </p:cBhvr>
                                    </p:animEffect>
                                    <p:set>
                                      <p:cBhvr>
                                        <p:cTn id="11" dur="1" fill="hold">
                                          <p:stCondLst>
                                            <p:cond delay="4999"/>
                                          </p:stCondLst>
                                        </p:cTn>
                                        <p:tgtEl>
                                          <p:spTgt spid="26627">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p:bldP spid="26627" grpId="1"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a:xfrm>
            <a:off x="457200" y="533400"/>
            <a:ext cx="8229600" cy="1143000"/>
          </a:xfrm>
        </p:spPr>
        <p:txBody>
          <a:bodyPr/>
          <a:lstStyle/>
          <a:p>
            <a:r>
              <a:rPr lang="en-US" sz="3200" b="1" dirty="0">
                <a:solidFill>
                  <a:srgbClr val="0000FF"/>
                </a:solidFill>
              </a:rPr>
              <a:t>Scenario 9</a:t>
            </a:r>
            <a:br>
              <a:rPr lang="en-US" sz="3200" b="1" dirty="0">
                <a:solidFill>
                  <a:srgbClr val="0000FF"/>
                </a:solidFill>
              </a:rPr>
            </a:br>
            <a:r>
              <a:rPr lang="en-US" sz="3200" b="1" dirty="0">
                <a:solidFill>
                  <a:srgbClr val="0000FF"/>
                </a:solidFill>
              </a:rPr>
              <a:t>There were 2 </a:t>
            </a:r>
            <a:r>
              <a:rPr lang="en-US" sz="3200" b="1" dirty="0">
                <a:solidFill>
                  <a:srgbClr val="FF0000"/>
                </a:solidFill>
              </a:rPr>
              <a:t>“Code Red”</a:t>
            </a:r>
            <a:r>
              <a:rPr lang="en-US" sz="3200" b="1" dirty="0">
                <a:solidFill>
                  <a:srgbClr val="0000FF"/>
                </a:solidFill>
              </a:rPr>
              <a:t> days during the   last month and bus transportation was free.</a:t>
            </a:r>
          </a:p>
        </p:txBody>
      </p:sp>
      <p:sp>
        <p:nvSpPr>
          <p:cNvPr id="6" name="Text Box 16"/>
          <p:cNvSpPr txBox="1">
            <a:spLocks noChangeArrowheads="1"/>
          </p:cNvSpPr>
          <p:nvPr/>
        </p:nvSpPr>
        <p:spPr bwMode="auto">
          <a:xfrm>
            <a:off x="533400" y="2743200"/>
            <a:ext cx="8153400" cy="1692275"/>
          </a:xfrm>
          <a:prstGeom prst="rect">
            <a:avLst/>
          </a:prstGeom>
          <a:noFill/>
          <a:ln w="9525">
            <a:noFill/>
            <a:miter lim="800000"/>
            <a:headEnd/>
            <a:tailEnd/>
          </a:ln>
          <a:effectLst/>
        </p:spPr>
        <p:txBody>
          <a:bodyPr>
            <a:spAutoFit/>
          </a:bodyPr>
          <a:lstStyle/>
          <a:p>
            <a:pPr>
              <a:buFontTx/>
              <a:buNone/>
            </a:pPr>
            <a:r>
              <a:rPr lang="en-US" sz="2800" dirty="0"/>
              <a:t>Any time the amount of your transit benefit exceeds the amount you need, you must adjust your benefit.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2000" fill="hold"/>
                                        <p:tgtEl>
                                          <p:spTgt spid="6"/>
                                        </p:tgtEl>
                                        <p:attrNameLst>
                                          <p:attrName>ppt_w</p:attrName>
                                        </p:attrNameLst>
                                      </p:cBhvr>
                                      <p:tavLst>
                                        <p:tav tm="0">
                                          <p:val>
                                            <p:strVal val="#ppt_w*0.70"/>
                                          </p:val>
                                        </p:tav>
                                        <p:tav tm="100000">
                                          <p:val>
                                            <p:strVal val="#ppt_w"/>
                                          </p:val>
                                        </p:tav>
                                      </p:tavLst>
                                    </p:anim>
                                    <p:anim calcmode="lin" valueType="num">
                                      <p:cBhvr>
                                        <p:cTn id="8" dur="2000" fill="hold"/>
                                        <p:tgtEl>
                                          <p:spTgt spid="6"/>
                                        </p:tgtEl>
                                        <p:attrNameLst>
                                          <p:attrName>ppt_h</p:attrName>
                                        </p:attrNameLst>
                                      </p:cBhvr>
                                      <p:tavLst>
                                        <p:tav tm="0">
                                          <p:val>
                                            <p:strVal val="#ppt_h"/>
                                          </p:val>
                                        </p:tav>
                                        <p:tav tm="100000">
                                          <p:val>
                                            <p:strVal val="#ppt_h"/>
                                          </p:val>
                                        </p:tav>
                                      </p:tavLst>
                                    </p:anim>
                                    <p:animEffect transition="in" filter="fade">
                                      <p:cBhvr>
                                        <p:cTn id="9"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Rectangle 2"/>
          <p:cNvSpPr>
            <a:spLocks noGrp="1" noChangeArrowheads="1"/>
          </p:cNvSpPr>
          <p:nvPr>
            <p:ph type="title"/>
          </p:nvPr>
        </p:nvSpPr>
        <p:spPr>
          <a:xfrm>
            <a:off x="0" y="228600"/>
            <a:ext cx="9144000" cy="1371600"/>
          </a:xfrm>
        </p:spPr>
        <p:txBody>
          <a:bodyPr/>
          <a:lstStyle/>
          <a:p>
            <a:r>
              <a:rPr lang="en-US" sz="3200" b="1" dirty="0">
                <a:solidFill>
                  <a:srgbClr val="0000FF"/>
                </a:solidFill>
              </a:rPr>
              <a:t>Scenario 10</a:t>
            </a:r>
            <a:br>
              <a:rPr lang="en-US" sz="3200" b="1" dirty="0">
                <a:solidFill>
                  <a:srgbClr val="0000FF"/>
                </a:solidFill>
              </a:rPr>
            </a:br>
            <a:r>
              <a:rPr lang="en-US" sz="3200" b="1" dirty="0">
                <a:solidFill>
                  <a:srgbClr val="0000FF"/>
                </a:solidFill>
              </a:rPr>
              <a:t>I have commuting costs that exceed the maximum subsidy amount.</a:t>
            </a:r>
          </a:p>
        </p:txBody>
      </p:sp>
      <p:sp>
        <p:nvSpPr>
          <p:cNvPr id="287747" name="Rectangle 3"/>
          <p:cNvSpPr>
            <a:spLocks noGrp="1" noChangeArrowheads="1"/>
          </p:cNvSpPr>
          <p:nvPr>
            <p:ph type="body" idx="1"/>
          </p:nvPr>
        </p:nvSpPr>
        <p:spPr>
          <a:xfrm>
            <a:off x="457200" y="2743200"/>
            <a:ext cx="8229600" cy="762000"/>
          </a:xfrm>
        </p:spPr>
        <p:txBody>
          <a:bodyPr/>
          <a:lstStyle/>
          <a:p>
            <a:pPr algn="ctr">
              <a:buFontTx/>
              <a:buNone/>
            </a:pPr>
            <a:r>
              <a:rPr lang="en-US" sz="4000" b="1" i="1">
                <a:effectLst>
                  <a:outerShdw blurRad="38100" dist="38100" dir="2700000" algn="tl">
                    <a:srgbClr val="C0C0C0"/>
                  </a:outerShdw>
                </a:effectLst>
                <a:latin typeface="Georgia" pitchFamily="18" charset="0"/>
              </a:rPr>
              <a:t>What do I do?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287747">
                                            <p:txEl>
                                              <p:pRg st="0" end="0"/>
                                            </p:txEl>
                                          </p:spTgt>
                                        </p:tgtEl>
                                        <p:attrNameLst>
                                          <p:attrName>style.visibility</p:attrName>
                                        </p:attrNameLst>
                                      </p:cBhvr>
                                      <p:to>
                                        <p:strVal val="visible"/>
                                      </p:to>
                                    </p:set>
                                    <p:animEffect transition="in" filter="blinds(horizontal)">
                                      <p:cBhvr>
                                        <p:cTn id="7" dur="2000"/>
                                        <p:tgtEl>
                                          <p:spTgt spid="287747">
                                            <p:txEl>
                                              <p:pRg st="0" end="0"/>
                                            </p:txEl>
                                          </p:spTgt>
                                        </p:tgtEl>
                                      </p:cBhvr>
                                    </p:animEffect>
                                  </p:childTnLst>
                                </p:cTn>
                              </p:par>
                            </p:childTnLst>
                          </p:cTn>
                        </p:par>
                        <p:par>
                          <p:cTn id="8" fill="hold">
                            <p:stCondLst>
                              <p:cond delay="2000"/>
                            </p:stCondLst>
                            <p:childTnLst>
                              <p:par>
                                <p:cTn id="9" presetID="10" presetClass="exit" presetSubtype="0" fill="hold" grpId="1" nodeType="afterEffect">
                                  <p:stCondLst>
                                    <p:cond delay="0"/>
                                  </p:stCondLst>
                                  <p:childTnLst>
                                    <p:animEffect transition="out" filter="fade">
                                      <p:cBhvr>
                                        <p:cTn id="10" dur="5000"/>
                                        <p:tgtEl>
                                          <p:spTgt spid="287747">
                                            <p:txEl>
                                              <p:pRg st="0" end="0"/>
                                            </p:txEl>
                                          </p:spTgt>
                                        </p:tgtEl>
                                      </p:cBhvr>
                                    </p:animEffect>
                                    <p:set>
                                      <p:cBhvr>
                                        <p:cTn id="11" dur="1" fill="hold">
                                          <p:stCondLst>
                                            <p:cond delay="4999"/>
                                          </p:stCondLst>
                                        </p:cTn>
                                        <p:tgtEl>
                                          <p:spTgt spid="287747">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7747" grpId="0" build="p"/>
      <p:bldP spid="287747" grpId="1"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p:txBody>
          <a:bodyPr/>
          <a:lstStyle/>
          <a:p>
            <a:r>
              <a:rPr lang="en-US" sz="3200" b="1" dirty="0">
                <a:solidFill>
                  <a:srgbClr val="0000FF"/>
                </a:solidFill>
              </a:rPr>
              <a:t>Scenario 10</a:t>
            </a:r>
            <a:br>
              <a:rPr lang="en-US" sz="3200" b="1" dirty="0">
                <a:solidFill>
                  <a:srgbClr val="0000FF"/>
                </a:solidFill>
              </a:rPr>
            </a:br>
            <a:r>
              <a:rPr lang="en-US" sz="3200" b="1" dirty="0">
                <a:solidFill>
                  <a:srgbClr val="0000FF"/>
                </a:solidFill>
              </a:rPr>
              <a:t>I have commuting costs that exceed the maximum subsidy amount.</a:t>
            </a:r>
          </a:p>
        </p:txBody>
      </p:sp>
      <p:sp>
        <p:nvSpPr>
          <p:cNvPr id="5" name="Text Box 4"/>
          <p:cNvSpPr txBox="1">
            <a:spLocks noChangeArrowheads="1"/>
          </p:cNvSpPr>
          <p:nvPr/>
        </p:nvSpPr>
        <p:spPr bwMode="auto">
          <a:xfrm>
            <a:off x="228600" y="2057400"/>
            <a:ext cx="8610600" cy="4359275"/>
          </a:xfrm>
          <a:prstGeom prst="rect">
            <a:avLst/>
          </a:prstGeom>
          <a:noFill/>
          <a:ln w="9525">
            <a:noFill/>
            <a:miter lim="800000"/>
            <a:headEnd/>
            <a:tailEnd/>
          </a:ln>
          <a:effectLst/>
        </p:spPr>
        <p:txBody>
          <a:bodyPr>
            <a:spAutoFit/>
          </a:bodyPr>
          <a:lstStyle/>
          <a:p>
            <a:pPr>
              <a:spcBef>
                <a:spcPct val="0"/>
              </a:spcBef>
              <a:buFontTx/>
              <a:buNone/>
            </a:pPr>
            <a:r>
              <a:rPr lang="en-US" sz="2800" dirty="0"/>
              <a:t>If your costs exceed the maximum benefit, you are required to supplement additional costs.</a:t>
            </a:r>
          </a:p>
          <a:p>
            <a:pPr>
              <a:spcBef>
                <a:spcPct val="0"/>
              </a:spcBef>
              <a:buFontTx/>
              <a:buNone/>
            </a:pPr>
            <a:endParaRPr lang="en-US" sz="2800" dirty="0"/>
          </a:p>
          <a:p>
            <a:pPr>
              <a:spcBef>
                <a:spcPct val="0"/>
              </a:spcBef>
              <a:buFontTx/>
              <a:buNone/>
            </a:pPr>
            <a:r>
              <a:rPr lang="en-US" sz="2800" dirty="0"/>
              <a:t>The IRS set the amount of commuting costs to be subsidized to federal employees and the Department cannot provide an amount greater than the maximum to their employees.</a:t>
            </a:r>
          </a:p>
          <a:p>
            <a:pPr>
              <a:spcBef>
                <a:spcPct val="0"/>
              </a:spcBef>
              <a:buFontTx/>
              <a:buNone/>
            </a:pPr>
            <a:endParaRPr lang="en-US" sz="2800" u="sn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a:xfrm>
            <a:off x="0" y="0"/>
            <a:ext cx="9144000" cy="1417638"/>
          </a:xfrm>
        </p:spPr>
        <p:txBody>
          <a:bodyPr/>
          <a:lstStyle/>
          <a:p>
            <a:r>
              <a:rPr lang="en-US" b="1">
                <a:solidFill>
                  <a:srgbClr val="0000FF"/>
                </a:solidFill>
                <a:effectLst>
                  <a:outerShdw blurRad="38100" dist="38100" dir="2700000" algn="tl">
                    <a:srgbClr val="C0C0C0"/>
                  </a:outerShdw>
                </a:effectLst>
                <a:latin typeface="Cooper Black" pitchFamily="18" charset="0"/>
              </a:rPr>
              <a:t>Knowledge Check</a:t>
            </a:r>
          </a:p>
        </p:txBody>
      </p:sp>
      <p:sp>
        <p:nvSpPr>
          <p:cNvPr id="135171" name="Rectangle 3"/>
          <p:cNvSpPr>
            <a:spLocks noGrp="1" noChangeArrowheads="1"/>
          </p:cNvSpPr>
          <p:nvPr>
            <p:ph type="body" idx="1"/>
          </p:nvPr>
        </p:nvSpPr>
        <p:spPr>
          <a:xfrm>
            <a:off x="228600" y="1600200"/>
            <a:ext cx="8915400" cy="4876800"/>
          </a:xfrm>
        </p:spPr>
        <p:txBody>
          <a:bodyPr/>
          <a:lstStyle/>
          <a:p>
            <a:pPr marL="609600" indent="-609600">
              <a:buFontTx/>
              <a:buNone/>
            </a:pPr>
            <a:r>
              <a:rPr lang="en-US" sz="2800"/>
              <a:t>      Phil takes the Metro bus to work and receives $30 per month in transit benefits.  It is August and one day has been declared a </a:t>
            </a:r>
            <a:r>
              <a:rPr lang="en-US" sz="2800">
                <a:solidFill>
                  <a:srgbClr val="FF0000"/>
                </a:solidFill>
              </a:rPr>
              <a:t>Code Red</a:t>
            </a:r>
            <a:r>
              <a:rPr lang="en-US" sz="2800"/>
              <a:t> day.  In September Phil should: </a:t>
            </a:r>
          </a:p>
          <a:p>
            <a:pPr marL="609600" indent="-609600">
              <a:buFontTx/>
              <a:buNone/>
            </a:pPr>
            <a:endParaRPr lang="en-US" sz="2800"/>
          </a:p>
          <a:p>
            <a:pPr marL="609600" indent="-609600">
              <a:lnSpc>
                <a:spcPct val="125000"/>
              </a:lnSpc>
              <a:buFontTx/>
              <a:buAutoNum type="alphaUcPeriod"/>
            </a:pPr>
            <a:r>
              <a:rPr lang="en-US" sz="2800"/>
              <a:t>Change the transit benefit to reflect the day he rode free .</a:t>
            </a:r>
          </a:p>
          <a:p>
            <a:pPr marL="609600" indent="-609600">
              <a:lnSpc>
                <a:spcPct val="125000"/>
              </a:lnSpc>
              <a:buFontTx/>
              <a:buAutoNum type="alphaUcPeriod"/>
            </a:pPr>
            <a:r>
              <a:rPr lang="en-US" sz="2800"/>
              <a:t>Be happy that the weather has cooled down.</a:t>
            </a:r>
          </a:p>
          <a:p>
            <a:pPr marL="609600" indent="-609600">
              <a:lnSpc>
                <a:spcPct val="125000"/>
              </a:lnSpc>
              <a:buFontTx/>
              <a:buAutoNum type="alphaUcPeriod"/>
            </a:pPr>
            <a:r>
              <a:rPr lang="en-US" sz="2800"/>
              <a:t>Walk to work.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6" fill="hold" grpId="0" nodeType="withEffect">
                                  <p:stCondLst>
                                    <p:cond delay="0"/>
                                  </p:stCondLst>
                                  <p:childTnLst>
                                    <p:set>
                                      <p:cBhvr>
                                        <p:cTn id="6" dur="1" fill="hold">
                                          <p:stCondLst>
                                            <p:cond delay="0"/>
                                          </p:stCondLst>
                                        </p:cTn>
                                        <p:tgtEl>
                                          <p:spTgt spid="135170"/>
                                        </p:tgtEl>
                                        <p:attrNameLst>
                                          <p:attrName>style.visibility</p:attrName>
                                        </p:attrNameLst>
                                      </p:cBhvr>
                                      <p:to>
                                        <p:strVal val="visible"/>
                                      </p:to>
                                    </p:set>
                                    <p:animEffect transition="in" filter="barn(inHorizontal)">
                                      <p:cBhvr>
                                        <p:cTn id="7" dur="500"/>
                                        <p:tgtEl>
                                          <p:spTgt spid="135170"/>
                                        </p:tgtEl>
                                      </p:cBhvr>
                                    </p:animEffect>
                                  </p:childTnLst>
                                </p:cTn>
                              </p:par>
                            </p:childTnLst>
                          </p:cTn>
                        </p:par>
                        <p:par>
                          <p:cTn id="8" fill="hold">
                            <p:stCondLst>
                              <p:cond delay="500"/>
                            </p:stCondLst>
                            <p:childTnLst>
                              <p:par>
                                <p:cTn id="9" presetID="13" presetClass="entr" presetSubtype="16" fill="hold" nodeType="afterEffect">
                                  <p:stCondLst>
                                    <p:cond delay="0"/>
                                  </p:stCondLst>
                                  <p:childTnLst>
                                    <p:set>
                                      <p:cBhvr>
                                        <p:cTn id="10" dur="1" fill="hold">
                                          <p:stCondLst>
                                            <p:cond delay="0"/>
                                          </p:stCondLst>
                                        </p:cTn>
                                        <p:tgtEl>
                                          <p:spTgt spid="135171">
                                            <p:txEl>
                                              <p:pRg st="0" end="0"/>
                                            </p:txEl>
                                          </p:spTgt>
                                        </p:tgtEl>
                                        <p:attrNameLst>
                                          <p:attrName>style.visibility</p:attrName>
                                        </p:attrNameLst>
                                      </p:cBhvr>
                                      <p:to>
                                        <p:strVal val="visible"/>
                                      </p:to>
                                    </p:set>
                                    <p:animEffect transition="in" filter="plus(in)">
                                      <p:cBhvr>
                                        <p:cTn id="11" dur="2000"/>
                                        <p:tgtEl>
                                          <p:spTgt spid="135171">
                                            <p:txEl>
                                              <p:pRg st="0" end="0"/>
                                            </p:txEl>
                                          </p:spTgt>
                                        </p:tgtEl>
                                      </p:cBhvr>
                                    </p:animEffect>
                                  </p:childTnLst>
                                </p:cTn>
                              </p:par>
                            </p:childTnLst>
                          </p:cTn>
                        </p:par>
                        <p:par>
                          <p:cTn id="12" fill="hold">
                            <p:stCondLst>
                              <p:cond delay="2500"/>
                            </p:stCondLst>
                            <p:childTnLst>
                              <p:par>
                                <p:cTn id="13" presetID="20" presetClass="entr" presetSubtype="0" fill="hold" nodeType="afterEffect">
                                  <p:stCondLst>
                                    <p:cond delay="0"/>
                                  </p:stCondLst>
                                  <p:childTnLst>
                                    <p:set>
                                      <p:cBhvr>
                                        <p:cTn id="14" dur="1" fill="hold">
                                          <p:stCondLst>
                                            <p:cond delay="0"/>
                                          </p:stCondLst>
                                        </p:cTn>
                                        <p:tgtEl>
                                          <p:spTgt spid="135171">
                                            <p:txEl>
                                              <p:pRg st="2" end="2"/>
                                            </p:txEl>
                                          </p:spTgt>
                                        </p:tgtEl>
                                        <p:attrNameLst>
                                          <p:attrName>style.visibility</p:attrName>
                                        </p:attrNameLst>
                                      </p:cBhvr>
                                      <p:to>
                                        <p:strVal val="visible"/>
                                      </p:to>
                                    </p:set>
                                    <p:animEffect transition="in" filter="wedge">
                                      <p:cBhvr>
                                        <p:cTn id="15" dur="2000"/>
                                        <p:tgtEl>
                                          <p:spTgt spid="135171">
                                            <p:txEl>
                                              <p:pRg st="2" end="2"/>
                                            </p:txEl>
                                          </p:spTgt>
                                        </p:tgtEl>
                                      </p:cBhvr>
                                    </p:animEffect>
                                  </p:childTnLst>
                                </p:cTn>
                              </p:par>
                            </p:childTnLst>
                          </p:cTn>
                        </p:par>
                        <p:par>
                          <p:cTn id="16" fill="hold">
                            <p:stCondLst>
                              <p:cond delay="4500"/>
                            </p:stCondLst>
                            <p:childTnLst>
                              <p:par>
                                <p:cTn id="17" presetID="20" presetClass="entr" presetSubtype="0" fill="hold" nodeType="afterEffect">
                                  <p:stCondLst>
                                    <p:cond delay="0"/>
                                  </p:stCondLst>
                                  <p:childTnLst>
                                    <p:set>
                                      <p:cBhvr>
                                        <p:cTn id="18" dur="1" fill="hold">
                                          <p:stCondLst>
                                            <p:cond delay="0"/>
                                          </p:stCondLst>
                                        </p:cTn>
                                        <p:tgtEl>
                                          <p:spTgt spid="135171">
                                            <p:txEl>
                                              <p:pRg st="3" end="3"/>
                                            </p:txEl>
                                          </p:spTgt>
                                        </p:tgtEl>
                                        <p:attrNameLst>
                                          <p:attrName>style.visibility</p:attrName>
                                        </p:attrNameLst>
                                      </p:cBhvr>
                                      <p:to>
                                        <p:strVal val="visible"/>
                                      </p:to>
                                    </p:set>
                                    <p:animEffect transition="in" filter="wedge">
                                      <p:cBhvr>
                                        <p:cTn id="19" dur="2000"/>
                                        <p:tgtEl>
                                          <p:spTgt spid="135171">
                                            <p:txEl>
                                              <p:pRg st="3" end="3"/>
                                            </p:txEl>
                                          </p:spTgt>
                                        </p:tgtEl>
                                      </p:cBhvr>
                                    </p:animEffect>
                                  </p:childTnLst>
                                </p:cTn>
                              </p:par>
                            </p:childTnLst>
                          </p:cTn>
                        </p:par>
                        <p:par>
                          <p:cTn id="20" fill="hold">
                            <p:stCondLst>
                              <p:cond delay="6500"/>
                            </p:stCondLst>
                            <p:childTnLst>
                              <p:par>
                                <p:cTn id="21" presetID="20" presetClass="entr" presetSubtype="0" fill="hold" nodeType="afterEffect">
                                  <p:stCondLst>
                                    <p:cond delay="0"/>
                                  </p:stCondLst>
                                  <p:childTnLst>
                                    <p:set>
                                      <p:cBhvr>
                                        <p:cTn id="22" dur="1" fill="hold">
                                          <p:stCondLst>
                                            <p:cond delay="0"/>
                                          </p:stCondLst>
                                        </p:cTn>
                                        <p:tgtEl>
                                          <p:spTgt spid="135171">
                                            <p:txEl>
                                              <p:pRg st="4" end="4"/>
                                            </p:txEl>
                                          </p:spTgt>
                                        </p:tgtEl>
                                        <p:attrNameLst>
                                          <p:attrName>style.visibility</p:attrName>
                                        </p:attrNameLst>
                                      </p:cBhvr>
                                      <p:to>
                                        <p:strVal val="visible"/>
                                      </p:to>
                                    </p:set>
                                    <p:animEffect transition="in" filter="wedge">
                                      <p:cBhvr>
                                        <p:cTn id="23" dur="2000"/>
                                        <p:tgtEl>
                                          <p:spTgt spid="13517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70" grpId="0"/>
    </p:bldLst>
  </p:timing>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a:xfrm>
            <a:off x="0" y="0"/>
            <a:ext cx="9144000" cy="1417638"/>
          </a:xfrm>
        </p:spPr>
        <p:txBody>
          <a:bodyPr/>
          <a:lstStyle/>
          <a:p>
            <a:r>
              <a:rPr lang="en-US" b="1">
                <a:solidFill>
                  <a:srgbClr val="0000FF"/>
                </a:solidFill>
                <a:effectLst>
                  <a:outerShdw blurRad="38100" dist="38100" dir="2700000" algn="tl">
                    <a:srgbClr val="C0C0C0"/>
                  </a:outerShdw>
                </a:effectLst>
                <a:latin typeface="Cooper Black" pitchFamily="18" charset="0"/>
              </a:rPr>
              <a:t>The Answer</a:t>
            </a:r>
          </a:p>
        </p:txBody>
      </p:sp>
      <p:sp>
        <p:nvSpPr>
          <p:cNvPr id="136195" name="Rectangle 3"/>
          <p:cNvSpPr>
            <a:spLocks noGrp="1" noChangeArrowheads="1"/>
          </p:cNvSpPr>
          <p:nvPr>
            <p:ph type="body" idx="1"/>
          </p:nvPr>
        </p:nvSpPr>
        <p:spPr/>
        <p:txBody>
          <a:bodyPr/>
          <a:lstStyle/>
          <a:p>
            <a:pPr>
              <a:lnSpc>
                <a:spcPct val="125000"/>
              </a:lnSpc>
              <a:buFontTx/>
              <a:buNone/>
            </a:pPr>
            <a:r>
              <a:rPr lang="en-US"/>
              <a:t>   </a:t>
            </a:r>
            <a:r>
              <a:rPr lang="en-US" sz="2800" i="1"/>
              <a:t>The correct answer is A.  </a:t>
            </a:r>
          </a:p>
          <a:p>
            <a:pPr>
              <a:lnSpc>
                <a:spcPct val="125000"/>
              </a:lnSpc>
              <a:buFontTx/>
              <a:buNone/>
            </a:pPr>
            <a:endParaRPr lang="en-US" sz="2800" i="1"/>
          </a:p>
          <a:p>
            <a:pPr>
              <a:lnSpc>
                <a:spcPct val="125000"/>
              </a:lnSpc>
              <a:buFontTx/>
              <a:buNone/>
            </a:pPr>
            <a:r>
              <a:rPr lang="en-US" sz="2800" i="1"/>
              <a:t>    If your trip to work does not cost you anything, you should not claim it as a benefit.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36194"/>
                                        </p:tgtEl>
                                        <p:attrNameLst>
                                          <p:attrName>style.visibility</p:attrName>
                                        </p:attrNameLst>
                                      </p:cBhvr>
                                      <p:to>
                                        <p:strVal val="visible"/>
                                      </p:to>
                                    </p:set>
                                    <p:anim calcmode="lin" valueType="num">
                                      <p:cBhvr>
                                        <p:cTn id="7" dur="500" fill="hold"/>
                                        <p:tgtEl>
                                          <p:spTgt spid="136194"/>
                                        </p:tgtEl>
                                        <p:attrNameLst>
                                          <p:attrName>ppt_w</p:attrName>
                                        </p:attrNameLst>
                                      </p:cBhvr>
                                      <p:tavLst>
                                        <p:tav tm="0">
                                          <p:val>
                                            <p:fltVal val="0"/>
                                          </p:val>
                                        </p:tav>
                                        <p:tav tm="100000">
                                          <p:val>
                                            <p:strVal val="#ppt_w"/>
                                          </p:val>
                                        </p:tav>
                                      </p:tavLst>
                                    </p:anim>
                                    <p:anim calcmode="lin" valueType="num">
                                      <p:cBhvr>
                                        <p:cTn id="8" dur="500" fill="hold"/>
                                        <p:tgtEl>
                                          <p:spTgt spid="136194"/>
                                        </p:tgtEl>
                                        <p:attrNameLst>
                                          <p:attrName>ppt_h</p:attrName>
                                        </p:attrNameLst>
                                      </p:cBhvr>
                                      <p:tavLst>
                                        <p:tav tm="0">
                                          <p:val>
                                            <p:fltVal val="0"/>
                                          </p:val>
                                        </p:tav>
                                        <p:tav tm="100000">
                                          <p:val>
                                            <p:strVal val="#ppt_h"/>
                                          </p:val>
                                        </p:tav>
                                      </p:tavLst>
                                    </p:anim>
                                    <p:animEffect transition="in" filter="fade">
                                      <p:cBhvr>
                                        <p:cTn id="9" dur="500"/>
                                        <p:tgtEl>
                                          <p:spTgt spid="136194"/>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136195">
                                            <p:txEl>
                                              <p:pRg st="0" end="0"/>
                                            </p:txEl>
                                          </p:spTgt>
                                        </p:tgtEl>
                                        <p:attrNameLst>
                                          <p:attrName>style.visibility</p:attrName>
                                        </p:attrNameLst>
                                      </p:cBhvr>
                                      <p:to>
                                        <p:strVal val="visible"/>
                                      </p:to>
                                    </p:set>
                                    <p:animEffect transition="in" filter="fade">
                                      <p:cBhvr>
                                        <p:cTn id="14" dur="1000">
                                          <p:stCondLst>
                                            <p:cond delay="0"/>
                                          </p:stCondLst>
                                        </p:cTn>
                                        <p:tgtEl>
                                          <p:spTgt spid="136195">
                                            <p:txEl>
                                              <p:pRg st="0" end="0"/>
                                            </p:txEl>
                                          </p:spTgt>
                                        </p:tgtEl>
                                      </p:cBhvr>
                                    </p:animEffect>
                                  </p:childTnLst>
                                </p:cTn>
                              </p:par>
                            </p:childTnLst>
                          </p:cTn>
                        </p:par>
                        <p:par>
                          <p:cTn id="15" fill="hold">
                            <p:stCondLst>
                              <p:cond delay="1000"/>
                            </p:stCondLst>
                            <p:childTnLst>
                              <p:par>
                                <p:cTn id="16" presetID="10" presetClass="entr" presetSubtype="0" fill="hold" grpId="0" nodeType="afterEffect">
                                  <p:stCondLst>
                                    <p:cond delay="0"/>
                                  </p:stCondLst>
                                  <p:childTnLst>
                                    <p:set>
                                      <p:cBhvr>
                                        <p:cTn id="17" dur="1" fill="hold">
                                          <p:stCondLst>
                                            <p:cond delay="0"/>
                                          </p:stCondLst>
                                        </p:cTn>
                                        <p:tgtEl>
                                          <p:spTgt spid="136195">
                                            <p:txEl>
                                              <p:pRg st="2" end="2"/>
                                            </p:txEl>
                                          </p:spTgt>
                                        </p:tgtEl>
                                        <p:attrNameLst>
                                          <p:attrName>style.visibility</p:attrName>
                                        </p:attrNameLst>
                                      </p:cBhvr>
                                      <p:to>
                                        <p:strVal val="visible"/>
                                      </p:to>
                                    </p:set>
                                    <p:animEffect transition="in" filter="fade">
                                      <p:cBhvr>
                                        <p:cTn id="18" dur="1000">
                                          <p:stCondLst>
                                            <p:cond delay="0"/>
                                          </p:stCondLst>
                                        </p:cTn>
                                        <p:tgtEl>
                                          <p:spTgt spid="13619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194" grpId="0"/>
      <p:bldP spid="136195" grpId="0" uiExpand="1" build="p"/>
    </p:bldLst>
  </p:timing>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082" name="Rectangle 2"/>
          <p:cNvSpPr>
            <a:spLocks noGrp="1" noChangeArrowheads="1"/>
          </p:cNvSpPr>
          <p:nvPr>
            <p:ph type="title"/>
          </p:nvPr>
        </p:nvSpPr>
        <p:spPr>
          <a:xfrm>
            <a:off x="0" y="0"/>
            <a:ext cx="9144000" cy="1417638"/>
          </a:xfrm>
        </p:spPr>
        <p:txBody>
          <a:bodyPr/>
          <a:lstStyle/>
          <a:p>
            <a:r>
              <a:rPr lang="en-US" b="1">
                <a:solidFill>
                  <a:srgbClr val="0000FF"/>
                </a:solidFill>
                <a:effectLst>
                  <a:outerShdw blurRad="38100" dist="38100" dir="2700000" algn="tl">
                    <a:srgbClr val="C0C0C0"/>
                  </a:outerShdw>
                </a:effectLst>
                <a:latin typeface="Cooper Black" pitchFamily="18" charset="0"/>
              </a:rPr>
              <a:t>Knowledge Check</a:t>
            </a:r>
          </a:p>
        </p:txBody>
      </p:sp>
      <p:sp>
        <p:nvSpPr>
          <p:cNvPr id="174083" name="Rectangle 3"/>
          <p:cNvSpPr>
            <a:spLocks noGrp="1" noChangeArrowheads="1"/>
          </p:cNvSpPr>
          <p:nvPr>
            <p:ph type="body" idx="1"/>
          </p:nvPr>
        </p:nvSpPr>
        <p:spPr>
          <a:xfrm>
            <a:off x="0" y="1600200"/>
            <a:ext cx="9144000" cy="5029200"/>
          </a:xfrm>
        </p:spPr>
        <p:txBody>
          <a:bodyPr/>
          <a:lstStyle/>
          <a:p>
            <a:pPr>
              <a:buFontTx/>
              <a:buNone/>
            </a:pPr>
            <a:r>
              <a:rPr lang="en-US"/>
              <a:t>   </a:t>
            </a:r>
            <a:r>
              <a:rPr lang="en-US" sz="2800"/>
              <a:t>Marie is going out on maternity leave on November 1 and will be home from work until February 1. The correct way to change her transit benefit is to notify her supervisor.</a:t>
            </a:r>
          </a:p>
          <a:p>
            <a:pPr>
              <a:buFontTx/>
              <a:buNone/>
            </a:pPr>
            <a:endParaRPr lang="en-US" sz="2800"/>
          </a:p>
          <a:p>
            <a:pPr>
              <a:lnSpc>
                <a:spcPct val="125000"/>
              </a:lnSpc>
              <a:buFontTx/>
              <a:buNone/>
            </a:pPr>
            <a:r>
              <a:rPr lang="en-US" sz="2800"/>
              <a:t>				</a:t>
            </a:r>
            <a:r>
              <a:rPr lang="en-US" sz="2800">
                <a:sym typeface="Webdings" pitchFamily="18" charset="2"/>
              </a:rPr>
              <a:t>  </a:t>
            </a:r>
            <a:r>
              <a:rPr lang="en-US" sz="2800">
                <a:solidFill>
                  <a:srgbClr val="FF0000"/>
                </a:solidFill>
              </a:rPr>
              <a:t>TRUE</a:t>
            </a:r>
            <a:endParaRPr lang="en-US" sz="2800">
              <a:solidFill>
                <a:srgbClr val="FF0000"/>
              </a:solidFill>
              <a:sym typeface="Webdings" pitchFamily="18" charset="2"/>
            </a:endParaRPr>
          </a:p>
          <a:p>
            <a:pPr>
              <a:lnSpc>
                <a:spcPct val="125000"/>
              </a:lnSpc>
              <a:buFontTx/>
              <a:buNone/>
            </a:pPr>
            <a:r>
              <a:rPr lang="en-US" sz="2800">
                <a:solidFill>
                  <a:srgbClr val="CC0000"/>
                </a:solidFill>
              </a:rPr>
              <a:t>				</a:t>
            </a:r>
            <a:r>
              <a:rPr lang="en-US" sz="2800">
                <a:sym typeface="Webdings" pitchFamily="18" charset="2"/>
              </a:rPr>
              <a:t>  </a:t>
            </a:r>
            <a:r>
              <a:rPr lang="en-US" sz="2800">
                <a:solidFill>
                  <a:srgbClr val="FF0000"/>
                </a:solidFill>
              </a:rPr>
              <a:t>FALSE</a:t>
            </a:r>
          </a:p>
          <a:p>
            <a:pPr>
              <a:buFontTx/>
              <a:buNone/>
            </a:pPr>
            <a:r>
              <a:rPr lang="en-US"/>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6" fill="hold" grpId="0" nodeType="withEffect">
                                  <p:stCondLst>
                                    <p:cond delay="0"/>
                                  </p:stCondLst>
                                  <p:childTnLst>
                                    <p:set>
                                      <p:cBhvr>
                                        <p:cTn id="6" dur="1" fill="hold">
                                          <p:stCondLst>
                                            <p:cond delay="0"/>
                                          </p:stCondLst>
                                        </p:cTn>
                                        <p:tgtEl>
                                          <p:spTgt spid="174082"/>
                                        </p:tgtEl>
                                        <p:attrNameLst>
                                          <p:attrName>style.visibility</p:attrName>
                                        </p:attrNameLst>
                                      </p:cBhvr>
                                      <p:to>
                                        <p:strVal val="visible"/>
                                      </p:to>
                                    </p:set>
                                    <p:animEffect transition="in" filter="barn(inHorizontal)">
                                      <p:cBhvr>
                                        <p:cTn id="7" dur="500"/>
                                        <p:tgtEl>
                                          <p:spTgt spid="174082"/>
                                        </p:tgtEl>
                                      </p:cBhvr>
                                    </p:animEffect>
                                  </p:childTnLst>
                                </p:cTn>
                              </p:par>
                            </p:childTnLst>
                          </p:cTn>
                        </p:par>
                        <p:par>
                          <p:cTn id="8" fill="hold">
                            <p:stCondLst>
                              <p:cond delay="500"/>
                            </p:stCondLst>
                            <p:childTnLst>
                              <p:par>
                                <p:cTn id="9" presetID="12" presetClass="entr" presetSubtype="4" fill="hold" nodeType="afterEffect">
                                  <p:stCondLst>
                                    <p:cond delay="0"/>
                                  </p:stCondLst>
                                  <p:childTnLst>
                                    <p:set>
                                      <p:cBhvr>
                                        <p:cTn id="10" dur="1" fill="hold">
                                          <p:stCondLst>
                                            <p:cond delay="0"/>
                                          </p:stCondLst>
                                        </p:cTn>
                                        <p:tgtEl>
                                          <p:spTgt spid="174083">
                                            <p:txEl>
                                              <p:pRg st="0" end="0"/>
                                            </p:txEl>
                                          </p:spTgt>
                                        </p:tgtEl>
                                        <p:attrNameLst>
                                          <p:attrName>style.visibility</p:attrName>
                                        </p:attrNameLst>
                                      </p:cBhvr>
                                      <p:to>
                                        <p:strVal val="visible"/>
                                      </p:to>
                                    </p:set>
                                    <p:animEffect transition="in" filter="slide(fromBottom)">
                                      <p:cBhvr>
                                        <p:cTn id="11" dur="1000"/>
                                        <p:tgtEl>
                                          <p:spTgt spid="174083">
                                            <p:txEl>
                                              <p:pRg st="0" end="0"/>
                                            </p:txEl>
                                          </p:spTgt>
                                        </p:tgtEl>
                                      </p:cBhvr>
                                    </p:animEffect>
                                  </p:childTnLst>
                                </p:cTn>
                              </p:par>
                            </p:childTnLst>
                          </p:cTn>
                        </p:par>
                        <p:par>
                          <p:cTn id="12" fill="hold">
                            <p:stCondLst>
                              <p:cond delay="1500"/>
                            </p:stCondLst>
                            <p:childTnLst>
                              <p:par>
                                <p:cTn id="13" presetID="3" presetClass="entr" presetSubtype="10" fill="hold" nodeType="afterEffect">
                                  <p:stCondLst>
                                    <p:cond delay="0"/>
                                  </p:stCondLst>
                                  <p:childTnLst>
                                    <p:set>
                                      <p:cBhvr>
                                        <p:cTn id="14" dur="1" fill="hold">
                                          <p:stCondLst>
                                            <p:cond delay="0"/>
                                          </p:stCondLst>
                                        </p:cTn>
                                        <p:tgtEl>
                                          <p:spTgt spid="174083">
                                            <p:txEl>
                                              <p:pRg st="2" end="2"/>
                                            </p:txEl>
                                          </p:spTgt>
                                        </p:tgtEl>
                                        <p:attrNameLst>
                                          <p:attrName>style.visibility</p:attrName>
                                        </p:attrNameLst>
                                      </p:cBhvr>
                                      <p:to>
                                        <p:strVal val="visible"/>
                                      </p:to>
                                    </p:set>
                                    <p:animEffect transition="in" filter="blinds(horizontal)">
                                      <p:cBhvr>
                                        <p:cTn id="15" dur="1000"/>
                                        <p:tgtEl>
                                          <p:spTgt spid="174083">
                                            <p:txEl>
                                              <p:pRg st="2" end="2"/>
                                            </p:txEl>
                                          </p:spTgt>
                                        </p:tgtEl>
                                      </p:cBhvr>
                                    </p:animEffect>
                                  </p:childTnLst>
                                </p:cTn>
                              </p:par>
                            </p:childTnLst>
                          </p:cTn>
                        </p:par>
                        <p:par>
                          <p:cTn id="16" fill="hold">
                            <p:stCondLst>
                              <p:cond delay="2500"/>
                            </p:stCondLst>
                            <p:childTnLst>
                              <p:par>
                                <p:cTn id="17" presetID="3" presetClass="entr" presetSubtype="10" fill="hold" nodeType="afterEffect">
                                  <p:stCondLst>
                                    <p:cond delay="0"/>
                                  </p:stCondLst>
                                  <p:childTnLst>
                                    <p:set>
                                      <p:cBhvr>
                                        <p:cTn id="18" dur="1" fill="hold">
                                          <p:stCondLst>
                                            <p:cond delay="0"/>
                                          </p:stCondLst>
                                        </p:cTn>
                                        <p:tgtEl>
                                          <p:spTgt spid="174083">
                                            <p:txEl>
                                              <p:pRg st="3" end="3"/>
                                            </p:txEl>
                                          </p:spTgt>
                                        </p:tgtEl>
                                        <p:attrNameLst>
                                          <p:attrName>style.visibility</p:attrName>
                                        </p:attrNameLst>
                                      </p:cBhvr>
                                      <p:to>
                                        <p:strVal val="visible"/>
                                      </p:to>
                                    </p:set>
                                    <p:animEffect transition="in" filter="blinds(horizontal)">
                                      <p:cBhvr>
                                        <p:cTn id="19" dur="1000"/>
                                        <p:tgtEl>
                                          <p:spTgt spid="17408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082" grpId="0"/>
    </p:bldLst>
  </p:timing>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5106" name="Rectangle 2"/>
          <p:cNvSpPr>
            <a:spLocks noGrp="1" noChangeArrowheads="1"/>
          </p:cNvSpPr>
          <p:nvPr>
            <p:ph type="title"/>
          </p:nvPr>
        </p:nvSpPr>
        <p:spPr>
          <a:xfrm>
            <a:off x="0" y="0"/>
            <a:ext cx="9144000" cy="1417638"/>
          </a:xfrm>
        </p:spPr>
        <p:txBody>
          <a:bodyPr/>
          <a:lstStyle/>
          <a:p>
            <a:r>
              <a:rPr lang="en-US" b="1">
                <a:solidFill>
                  <a:srgbClr val="0000FF"/>
                </a:solidFill>
                <a:effectLst>
                  <a:outerShdw blurRad="38100" dist="38100" dir="2700000" algn="tl">
                    <a:srgbClr val="C0C0C0"/>
                  </a:outerShdw>
                </a:effectLst>
                <a:latin typeface="Cooper Black" pitchFamily="18" charset="0"/>
              </a:rPr>
              <a:t>The Answer</a:t>
            </a:r>
          </a:p>
        </p:txBody>
      </p:sp>
      <p:sp>
        <p:nvSpPr>
          <p:cNvPr id="175109" name="Text Box 5"/>
          <p:cNvSpPr txBox="1">
            <a:spLocks noChangeArrowheads="1"/>
          </p:cNvSpPr>
          <p:nvPr/>
        </p:nvSpPr>
        <p:spPr bwMode="auto">
          <a:xfrm>
            <a:off x="457200" y="1524000"/>
            <a:ext cx="8382000" cy="5563831"/>
          </a:xfrm>
          <a:prstGeom prst="rect">
            <a:avLst/>
          </a:prstGeom>
          <a:noFill/>
          <a:ln w="9525" algn="ctr">
            <a:noFill/>
            <a:miter lim="800000"/>
            <a:headEnd/>
            <a:tailEnd/>
          </a:ln>
          <a:effectLst/>
        </p:spPr>
        <p:txBody>
          <a:bodyPr>
            <a:spAutoFit/>
          </a:bodyPr>
          <a:lstStyle/>
          <a:p>
            <a:pPr>
              <a:lnSpc>
                <a:spcPct val="100000"/>
              </a:lnSpc>
              <a:buFont typeface="Wingdings" pitchFamily="2" charset="2"/>
              <a:buNone/>
            </a:pPr>
            <a:r>
              <a:rPr lang="en-US" dirty="0"/>
              <a:t>The correct answer is </a:t>
            </a:r>
            <a:r>
              <a:rPr lang="en-US" dirty="0">
                <a:solidFill>
                  <a:srgbClr val="FF0000"/>
                </a:solidFill>
              </a:rPr>
              <a:t>FALSE</a:t>
            </a:r>
            <a:r>
              <a:rPr lang="en-US" dirty="0"/>
              <a:t>.  If you are out on extended leave (90 days or more), you must withdraw from the program and re-enroll when you return.  To do this, follow the steps below: </a:t>
            </a:r>
          </a:p>
          <a:p>
            <a:pPr>
              <a:lnSpc>
                <a:spcPct val="70000"/>
              </a:lnSpc>
              <a:buFont typeface="Wingdings" pitchFamily="2" charset="2"/>
              <a:buNone/>
            </a:pPr>
            <a:endParaRPr lang="en-US" dirty="0"/>
          </a:p>
          <a:p>
            <a:pPr>
              <a:lnSpc>
                <a:spcPct val="70000"/>
              </a:lnSpc>
              <a:buFont typeface="Wingdings" pitchFamily="2" charset="2"/>
              <a:buNone/>
            </a:pPr>
            <a:r>
              <a:rPr lang="en-US" dirty="0"/>
              <a:t>Go to </a:t>
            </a:r>
            <a:r>
              <a:rPr lang="en-US" dirty="0">
                <a:hlinkClick r:id="rId3"/>
              </a:rPr>
              <a:t>http://transerve.dot.gov</a:t>
            </a:r>
            <a:endParaRPr lang="en-US" dirty="0"/>
          </a:p>
          <a:p>
            <a:pPr>
              <a:lnSpc>
                <a:spcPct val="70000"/>
              </a:lnSpc>
              <a:buFont typeface="Wingdings" pitchFamily="2" charset="2"/>
              <a:buNone/>
            </a:pPr>
            <a:r>
              <a:rPr lang="en-US" dirty="0"/>
              <a:t>Click on “Other Federal Employees”</a:t>
            </a:r>
          </a:p>
          <a:p>
            <a:pPr>
              <a:lnSpc>
                <a:spcPct val="70000"/>
              </a:lnSpc>
              <a:buFont typeface="Wingdings" pitchFamily="2" charset="2"/>
              <a:buNone/>
            </a:pPr>
            <a:r>
              <a:rPr lang="en-US" dirty="0"/>
              <a:t>Click on “Forms”</a:t>
            </a:r>
          </a:p>
          <a:p>
            <a:pPr>
              <a:lnSpc>
                <a:spcPct val="70000"/>
              </a:lnSpc>
              <a:buFont typeface="Wingdings" pitchFamily="2" charset="2"/>
              <a:buNone/>
            </a:pPr>
            <a:r>
              <a:rPr lang="en-US" dirty="0"/>
              <a:t>Click on “U.S. </a:t>
            </a:r>
            <a:r>
              <a:rPr lang="en-US" dirty="0" smtClean="0"/>
              <a:t>Federal Deposit Insurance Corporation”</a:t>
            </a:r>
            <a:endParaRPr lang="en-US" dirty="0"/>
          </a:p>
          <a:p>
            <a:pPr>
              <a:lnSpc>
                <a:spcPct val="70000"/>
              </a:lnSpc>
              <a:buFont typeface="Wingdings" pitchFamily="2" charset="2"/>
              <a:buNone/>
            </a:pPr>
            <a:r>
              <a:rPr lang="en-US" dirty="0"/>
              <a:t>Click on “Transit Benefit Application and Worksheet”</a:t>
            </a:r>
          </a:p>
          <a:p>
            <a:pPr>
              <a:lnSpc>
                <a:spcPct val="70000"/>
              </a:lnSpc>
              <a:buFont typeface="Wingdings" pitchFamily="2" charset="2"/>
              <a:buNone/>
            </a:pPr>
            <a:r>
              <a:rPr lang="en-US" dirty="0"/>
              <a:t>Log-in and click on “Transit Benefit Application”</a:t>
            </a:r>
          </a:p>
          <a:p>
            <a:pPr>
              <a:lnSpc>
                <a:spcPct val="70000"/>
              </a:lnSpc>
              <a:buFont typeface="Wingdings" pitchFamily="2" charset="2"/>
              <a:buNone/>
            </a:pPr>
            <a:r>
              <a:rPr lang="en-US" dirty="0"/>
              <a:t>Click “Withdraw from the Program”</a:t>
            </a:r>
          </a:p>
          <a:p>
            <a:pPr>
              <a:lnSpc>
                <a:spcPct val="70000"/>
              </a:lnSpc>
              <a:buFont typeface="Wingdings" pitchFamily="2" charset="2"/>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75106"/>
                                        </p:tgtEl>
                                        <p:attrNameLst>
                                          <p:attrName>style.visibility</p:attrName>
                                        </p:attrNameLst>
                                      </p:cBhvr>
                                      <p:to>
                                        <p:strVal val="visible"/>
                                      </p:to>
                                    </p:set>
                                    <p:anim calcmode="lin" valueType="num">
                                      <p:cBhvr>
                                        <p:cTn id="7" dur="500" fill="hold"/>
                                        <p:tgtEl>
                                          <p:spTgt spid="175106"/>
                                        </p:tgtEl>
                                        <p:attrNameLst>
                                          <p:attrName>ppt_w</p:attrName>
                                        </p:attrNameLst>
                                      </p:cBhvr>
                                      <p:tavLst>
                                        <p:tav tm="0">
                                          <p:val>
                                            <p:fltVal val="0"/>
                                          </p:val>
                                        </p:tav>
                                        <p:tav tm="100000">
                                          <p:val>
                                            <p:strVal val="#ppt_w"/>
                                          </p:val>
                                        </p:tav>
                                      </p:tavLst>
                                    </p:anim>
                                    <p:anim calcmode="lin" valueType="num">
                                      <p:cBhvr>
                                        <p:cTn id="8" dur="500" fill="hold"/>
                                        <p:tgtEl>
                                          <p:spTgt spid="175106"/>
                                        </p:tgtEl>
                                        <p:attrNameLst>
                                          <p:attrName>ppt_h</p:attrName>
                                        </p:attrNameLst>
                                      </p:cBhvr>
                                      <p:tavLst>
                                        <p:tav tm="0">
                                          <p:val>
                                            <p:fltVal val="0"/>
                                          </p:val>
                                        </p:tav>
                                        <p:tav tm="100000">
                                          <p:val>
                                            <p:strVal val="#ppt_h"/>
                                          </p:val>
                                        </p:tav>
                                      </p:tavLst>
                                    </p:anim>
                                    <p:animEffect transition="in" filter="fade">
                                      <p:cBhvr>
                                        <p:cTn id="9" dur="500"/>
                                        <p:tgtEl>
                                          <p:spTgt spid="175106"/>
                                        </p:tgtEl>
                                      </p:cBhvr>
                                    </p:animEffect>
                                  </p:childTnLst>
                                </p:cTn>
                              </p:par>
                            </p:childTnLst>
                          </p:cTn>
                        </p:par>
                        <p:par>
                          <p:cTn id="10" fill="hold">
                            <p:stCondLst>
                              <p:cond delay="500"/>
                            </p:stCondLst>
                            <p:childTnLst>
                              <p:par>
                                <p:cTn id="11" presetID="34" presetClass="entr" presetSubtype="0" fill="hold" grpId="0" nodeType="afterEffect">
                                  <p:stCondLst>
                                    <p:cond delay="0"/>
                                  </p:stCondLst>
                                  <p:childTnLst>
                                    <p:set>
                                      <p:cBhvr>
                                        <p:cTn id="12" dur="1" fill="hold">
                                          <p:stCondLst>
                                            <p:cond delay="0"/>
                                          </p:stCondLst>
                                        </p:cTn>
                                        <p:tgtEl>
                                          <p:spTgt spid="175109"/>
                                        </p:tgtEl>
                                        <p:attrNameLst>
                                          <p:attrName>style.visibility</p:attrName>
                                        </p:attrNameLst>
                                      </p:cBhvr>
                                      <p:to>
                                        <p:strVal val="visible"/>
                                      </p:to>
                                    </p:set>
                                    <p:anim from="(-#ppt_w/2)" to="(#ppt_x)" calcmode="lin" valueType="num">
                                      <p:cBhvr>
                                        <p:cTn id="13" dur="1200" fill="hold">
                                          <p:stCondLst>
                                            <p:cond delay="0"/>
                                          </p:stCondLst>
                                        </p:cTn>
                                        <p:tgtEl>
                                          <p:spTgt spid="175109"/>
                                        </p:tgtEl>
                                        <p:attrNameLst>
                                          <p:attrName>ppt_x</p:attrName>
                                        </p:attrNameLst>
                                      </p:cBhvr>
                                    </p:anim>
                                    <p:anim from="0" to="-1.0" calcmode="lin" valueType="num">
                                      <p:cBhvr>
                                        <p:cTn id="14" dur="400" decel="50000" autoRev="1" fill="hold">
                                          <p:stCondLst>
                                            <p:cond delay="1200"/>
                                          </p:stCondLst>
                                        </p:cTn>
                                        <p:tgtEl>
                                          <p:spTgt spid="175109"/>
                                        </p:tgtEl>
                                        <p:attrNameLst>
                                          <p:attrName>xshear</p:attrName>
                                        </p:attrNameLst>
                                      </p:cBhvr>
                                    </p:anim>
                                    <p:animScale>
                                      <p:cBhvr>
                                        <p:cTn id="15" dur="400" decel="100000" autoRev="1" fill="hold">
                                          <p:stCondLst>
                                            <p:cond delay="1200"/>
                                          </p:stCondLst>
                                        </p:cTn>
                                        <p:tgtEl>
                                          <p:spTgt spid="175109"/>
                                        </p:tgtEl>
                                      </p:cBhvr>
                                      <p:from x="100000" y="100000"/>
                                      <p:to x="80000" y="100000"/>
                                    </p:animScale>
                                    <p:anim by="(#ppt_h/3+#ppt_w*0.1)" calcmode="lin" valueType="num">
                                      <p:cBhvr additive="sum">
                                        <p:cTn id="16" dur="400" decel="100000" autoRev="1" fill="hold">
                                          <p:stCondLst>
                                            <p:cond delay="1200"/>
                                          </p:stCondLst>
                                        </p:cTn>
                                        <p:tgtEl>
                                          <p:spTgt spid="175109"/>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5106" grpId="0"/>
      <p:bldP spid="17510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0" y="0"/>
            <a:ext cx="9144000" cy="1447800"/>
          </a:xfrm>
        </p:spPr>
        <p:txBody>
          <a:bodyPr/>
          <a:lstStyle/>
          <a:p>
            <a:r>
              <a:rPr lang="en-US" b="1">
                <a:solidFill>
                  <a:srgbClr val="0000FF"/>
                </a:solidFill>
                <a:latin typeface="Arial Black" pitchFamily="34" charset="0"/>
              </a:rPr>
              <a:t>Legal Implications</a:t>
            </a:r>
          </a:p>
        </p:txBody>
      </p:sp>
      <p:sp>
        <p:nvSpPr>
          <p:cNvPr id="10244" name="Rectangle 4"/>
          <p:cNvSpPr>
            <a:spLocks noGrp="1" noChangeArrowheads="1"/>
          </p:cNvSpPr>
          <p:nvPr>
            <p:ph type="body" idx="1"/>
          </p:nvPr>
        </p:nvSpPr>
        <p:spPr>
          <a:xfrm>
            <a:off x="304800" y="2209800"/>
            <a:ext cx="8382000" cy="4648200"/>
          </a:xfrm>
          <a:noFill/>
          <a:ln/>
        </p:spPr>
        <p:txBody>
          <a:bodyPr/>
          <a:lstStyle/>
          <a:p>
            <a:pPr>
              <a:buFontTx/>
              <a:buNone/>
            </a:pPr>
            <a:r>
              <a:rPr lang="en-US" sz="2800"/>
              <a:t>   Employees who misuse transit subsidies will be subject to appropriate administrative action including discipline and disqualification for future Transit Benefits.  Disciplinary penalties could range from a letter of admonishment to removal from Federal service depending on the severity of the abuse.</a:t>
            </a:r>
          </a:p>
          <a:p>
            <a:pPr>
              <a:buFont typeface="Wingdings" pitchFamily="2" charset="2"/>
              <a:buNone/>
            </a:pPr>
            <a:endParaRPr lang="en-US" sz="2800"/>
          </a:p>
        </p:txBody>
      </p:sp>
      <p:sp>
        <p:nvSpPr>
          <p:cNvPr id="10245" name="Text Box 5"/>
          <p:cNvSpPr txBox="1">
            <a:spLocks noChangeArrowheads="1"/>
          </p:cNvSpPr>
          <p:nvPr/>
        </p:nvSpPr>
        <p:spPr bwMode="auto">
          <a:xfrm>
            <a:off x="2438400" y="1219200"/>
            <a:ext cx="4419600" cy="579438"/>
          </a:xfrm>
          <a:prstGeom prst="rect">
            <a:avLst/>
          </a:prstGeom>
          <a:noFill/>
          <a:ln w="9525">
            <a:noFill/>
            <a:miter lim="800000"/>
            <a:headEnd/>
            <a:tailEnd/>
          </a:ln>
          <a:effectLst/>
        </p:spPr>
        <p:txBody>
          <a:bodyPr>
            <a:spAutoFit/>
          </a:bodyPr>
          <a:lstStyle/>
          <a:p>
            <a:pPr>
              <a:lnSpc>
                <a:spcPct val="100000"/>
              </a:lnSpc>
              <a:buFontTx/>
              <a:buNone/>
            </a:pPr>
            <a:r>
              <a:rPr lang="en-US" sz="3200" b="1" i="0"/>
              <a:t>Tax Evasion &amp; Fraud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244">
                                            <p:txEl>
                                              <p:pRg st="0" end="0"/>
                                            </p:txEl>
                                          </p:spTgt>
                                        </p:tgtEl>
                                        <p:attrNameLst>
                                          <p:attrName>style.visibility</p:attrName>
                                        </p:attrNameLst>
                                      </p:cBhvr>
                                      <p:to>
                                        <p:strVal val="visible"/>
                                      </p:to>
                                    </p:set>
                                    <p:animEffect transition="in" filter="fade">
                                      <p:cBhvr>
                                        <p:cTn id="7" dur="2000"/>
                                        <p:tgtEl>
                                          <p:spTgt spid="1024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4"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a:xfrm>
            <a:off x="0" y="0"/>
            <a:ext cx="9144000" cy="1143000"/>
          </a:xfrm>
        </p:spPr>
        <p:txBody>
          <a:bodyPr/>
          <a:lstStyle/>
          <a:p>
            <a:r>
              <a:rPr lang="en-US" b="1">
                <a:solidFill>
                  <a:srgbClr val="0000FF"/>
                </a:solidFill>
                <a:effectLst>
                  <a:outerShdw blurRad="38100" dist="38100" dir="2700000" algn="tl">
                    <a:srgbClr val="C0C0C0"/>
                  </a:outerShdw>
                </a:effectLst>
                <a:latin typeface="Cooper Black" pitchFamily="18" charset="0"/>
              </a:rPr>
              <a:t>Knowledge Check</a:t>
            </a:r>
          </a:p>
        </p:txBody>
      </p:sp>
      <p:sp>
        <p:nvSpPr>
          <p:cNvPr id="108547" name="Rectangle 3"/>
          <p:cNvSpPr>
            <a:spLocks noGrp="1" noChangeArrowheads="1"/>
          </p:cNvSpPr>
          <p:nvPr>
            <p:ph type="body" idx="1"/>
          </p:nvPr>
        </p:nvSpPr>
        <p:spPr>
          <a:xfrm>
            <a:off x="457200" y="1295400"/>
            <a:ext cx="8077200" cy="5105400"/>
          </a:xfrm>
        </p:spPr>
        <p:txBody>
          <a:bodyPr/>
          <a:lstStyle/>
          <a:p>
            <a:pPr marL="609600" indent="-609600">
              <a:buFontTx/>
              <a:buNone/>
            </a:pPr>
            <a:r>
              <a:rPr lang="en-US" dirty="0"/>
              <a:t>     </a:t>
            </a:r>
            <a:r>
              <a:rPr lang="en-US" sz="2800" dirty="0"/>
              <a:t>The Transit Benefit Program objective is to:</a:t>
            </a:r>
          </a:p>
          <a:p>
            <a:pPr marL="609600" indent="-609600">
              <a:buFontTx/>
              <a:buNone/>
            </a:pPr>
            <a:endParaRPr lang="en-US" sz="2800" dirty="0"/>
          </a:p>
          <a:p>
            <a:pPr marL="609600" indent="-609600">
              <a:buFontTx/>
              <a:buAutoNum type="alphaUcPeriod"/>
            </a:pPr>
            <a:r>
              <a:rPr lang="en-US" sz="2800" dirty="0"/>
              <a:t>Increase compensation of federal employees </a:t>
            </a:r>
            <a:r>
              <a:rPr lang="en-US" sz="2800" dirty="0" smtClean="0"/>
              <a:t>up to the maximum statutory limit.</a:t>
            </a:r>
            <a:endParaRPr lang="en-US" sz="2800" dirty="0"/>
          </a:p>
          <a:p>
            <a:pPr marL="609600" indent="-609600">
              <a:buFontTx/>
              <a:buAutoNum type="alphaUcPeriod"/>
            </a:pPr>
            <a:r>
              <a:rPr lang="en-US" sz="2800" dirty="0"/>
              <a:t>Provide incentive to federal employees to use public transportation to reduce air pollution and traffic congestion.</a:t>
            </a:r>
          </a:p>
          <a:p>
            <a:pPr marL="609600" indent="-609600">
              <a:buFontTx/>
              <a:buAutoNum type="alphaUcPeriod"/>
            </a:pPr>
            <a:r>
              <a:rPr lang="en-US" sz="2800" dirty="0"/>
              <a:t>Reward the employees for their hard work.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6" fill="hold" grpId="1" nodeType="withEffect">
                                  <p:stCondLst>
                                    <p:cond delay="0"/>
                                  </p:stCondLst>
                                  <p:iterate type="lt">
                                    <p:tmPct val="0"/>
                                  </p:iterate>
                                  <p:childTnLst>
                                    <p:set>
                                      <p:cBhvr>
                                        <p:cTn id="6" dur="1" fill="hold">
                                          <p:stCondLst>
                                            <p:cond delay="0"/>
                                          </p:stCondLst>
                                        </p:cTn>
                                        <p:tgtEl>
                                          <p:spTgt spid="108546"/>
                                        </p:tgtEl>
                                        <p:attrNameLst>
                                          <p:attrName>style.visibility</p:attrName>
                                        </p:attrNameLst>
                                      </p:cBhvr>
                                      <p:to>
                                        <p:strVal val="visible"/>
                                      </p:to>
                                    </p:set>
                                    <p:animEffect transition="in" filter="barn(inHorizontal)">
                                      <p:cBhvr>
                                        <p:cTn id="7" dur="500"/>
                                        <p:tgtEl>
                                          <p:spTgt spid="108546"/>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8547">
                                            <p:txEl>
                                              <p:pRg st="0" end="0"/>
                                            </p:txEl>
                                          </p:spTgt>
                                        </p:tgtEl>
                                        <p:attrNameLst>
                                          <p:attrName>style.visibility</p:attrName>
                                        </p:attrNameLst>
                                      </p:cBhvr>
                                      <p:to>
                                        <p:strVal val="visible"/>
                                      </p:to>
                                    </p:set>
                                    <p:animEffect transition="in" filter="fade">
                                      <p:cBhvr>
                                        <p:cTn id="11" dur="1000">
                                          <p:stCondLst>
                                            <p:cond delay="0"/>
                                          </p:stCondLst>
                                        </p:cTn>
                                        <p:tgtEl>
                                          <p:spTgt spid="108547">
                                            <p:txEl>
                                              <p:pRg st="0" end="0"/>
                                            </p:txEl>
                                          </p:spTgt>
                                        </p:tgtEl>
                                      </p:cBhvr>
                                    </p:animEffect>
                                  </p:childTnLst>
                                </p:cTn>
                              </p:par>
                            </p:childTnLst>
                          </p:cTn>
                        </p:par>
                        <p:par>
                          <p:cTn id="12" fill="hold">
                            <p:stCondLst>
                              <p:cond delay="1500"/>
                            </p:stCondLst>
                            <p:childTnLst>
                              <p:par>
                                <p:cTn id="13" presetID="10" presetClass="entr" presetSubtype="0" fill="hold" grpId="0" nodeType="afterEffect">
                                  <p:stCondLst>
                                    <p:cond delay="0"/>
                                  </p:stCondLst>
                                  <p:childTnLst>
                                    <p:set>
                                      <p:cBhvr>
                                        <p:cTn id="14" dur="1" fill="hold">
                                          <p:stCondLst>
                                            <p:cond delay="0"/>
                                          </p:stCondLst>
                                        </p:cTn>
                                        <p:tgtEl>
                                          <p:spTgt spid="108547">
                                            <p:txEl>
                                              <p:pRg st="2" end="2"/>
                                            </p:txEl>
                                          </p:spTgt>
                                        </p:tgtEl>
                                        <p:attrNameLst>
                                          <p:attrName>style.visibility</p:attrName>
                                        </p:attrNameLst>
                                      </p:cBhvr>
                                      <p:to>
                                        <p:strVal val="visible"/>
                                      </p:to>
                                    </p:set>
                                    <p:animEffect transition="in" filter="fade">
                                      <p:cBhvr>
                                        <p:cTn id="15" dur="1000">
                                          <p:stCondLst>
                                            <p:cond delay="0"/>
                                          </p:stCondLst>
                                        </p:cTn>
                                        <p:tgtEl>
                                          <p:spTgt spid="108547">
                                            <p:txEl>
                                              <p:pRg st="2" end="2"/>
                                            </p:txEl>
                                          </p:spTgt>
                                        </p:tgtEl>
                                      </p:cBhvr>
                                    </p:animEffect>
                                  </p:childTnLst>
                                </p:cTn>
                              </p:par>
                            </p:childTnLst>
                          </p:cTn>
                        </p:par>
                        <p:par>
                          <p:cTn id="16" fill="hold">
                            <p:stCondLst>
                              <p:cond delay="2500"/>
                            </p:stCondLst>
                            <p:childTnLst>
                              <p:par>
                                <p:cTn id="17" presetID="10" presetClass="entr" presetSubtype="0" fill="hold" grpId="0" nodeType="afterEffect">
                                  <p:stCondLst>
                                    <p:cond delay="0"/>
                                  </p:stCondLst>
                                  <p:childTnLst>
                                    <p:set>
                                      <p:cBhvr>
                                        <p:cTn id="18" dur="1" fill="hold">
                                          <p:stCondLst>
                                            <p:cond delay="0"/>
                                          </p:stCondLst>
                                        </p:cTn>
                                        <p:tgtEl>
                                          <p:spTgt spid="108547">
                                            <p:txEl>
                                              <p:pRg st="3" end="3"/>
                                            </p:txEl>
                                          </p:spTgt>
                                        </p:tgtEl>
                                        <p:attrNameLst>
                                          <p:attrName>style.visibility</p:attrName>
                                        </p:attrNameLst>
                                      </p:cBhvr>
                                      <p:to>
                                        <p:strVal val="visible"/>
                                      </p:to>
                                    </p:set>
                                    <p:animEffect transition="in" filter="fade">
                                      <p:cBhvr>
                                        <p:cTn id="19" dur="1000">
                                          <p:stCondLst>
                                            <p:cond delay="0"/>
                                          </p:stCondLst>
                                        </p:cTn>
                                        <p:tgtEl>
                                          <p:spTgt spid="108547">
                                            <p:txEl>
                                              <p:pRg st="3" end="3"/>
                                            </p:txEl>
                                          </p:spTgt>
                                        </p:tgtEl>
                                      </p:cBhvr>
                                    </p:animEffect>
                                  </p:childTnLst>
                                </p:cTn>
                              </p:par>
                            </p:childTnLst>
                          </p:cTn>
                        </p:par>
                        <p:par>
                          <p:cTn id="20" fill="hold">
                            <p:stCondLst>
                              <p:cond delay="3500"/>
                            </p:stCondLst>
                            <p:childTnLst>
                              <p:par>
                                <p:cTn id="21" presetID="10" presetClass="entr" presetSubtype="0" fill="hold" grpId="0" nodeType="afterEffect">
                                  <p:stCondLst>
                                    <p:cond delay="0"/>
                                  </p:stCondLst>
                                  <p:childTnLst>
                                    <p:set>
                                      <p:cBhvr>
                                        <p:cTn id="22" dur="1" fill="hold">
                                          <p:stCondLst>
                                            <p:cond delay="0"/>
                                          </p:stCondLst>
                                        </p:cTn>
                                        <p:tgtEl>
                                          <p:spTgt spid="108547">
                                            <p:txEl>
                                              <p:pRg st="4" end="4"/>
                                            </p:txEl>
                                          </p:spTgt>
                                        </p:tgtEl>
                                        <p:attrNameLst>
                                          <p:attrName>style.visibility</p:attrName>
                                        </p:attrNameLst>
                                      </p:cBhvr>
                                      <p:to>
                                        <p:strVal val="visible"/>
                                      </p:to>
                                    </p:set>
                                    <p:animEffect transition="in" filter="fade">
                                      <p:cBhvr>
                                        <p:cTn id="23" dur="1000">
                                          <p:stCondLst>
                                            <p:cond delay="0"/>
                                          </p:stCondLst>
                                        </p:cTn>
                                        <p:tgtEl>
                                          <p:spTgt spid="10854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46" grpId="1"/>
      <p:bldP spid="108547"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a:xfrm>
            <a:off x="0" y="0"/>
            <a:ext cx="9144000" cy="1371600"/>
          </a:xfrm>
        </p:spPr>
        <p:txBody>
          <a:bodyPr/>
          <a:lstStyle/>
          <a:p>
            <a:r>
              <a:rPr lang="en-US" b="1">
                <a:solidFill>
                  <a:srgbClr val="0000FF"/>
                </a:solidFill>
                <a:effectLst>
                  <a:outerShdw blurRad="38100" dist="38100" dir="2700000" algn="tl">
                    <a:srgbClr val="C0C0C0"/>
                  </a:outerShdw>
                </a:effectLst>
                <a:latin typeface="Cooper Black" pitchFamily="18" charset="0"/>
              </a:rPr>
              <a:t>The Answer</a:t>
            </a:r>
          </a:p>
        </p:txBody>
      </p:sp>
      <p:sp>
        <p:nvSpPr>
          <p:cNvPr id="109571" name="Rectangle 3"/>
          <p:cNvSpPr>
            <a:spLocks noGrp="1" noChangeArrowheads="1"/>
          </p:cNvSpPr>
          <p:nvPr>
            <p:ph type="body" idx="1"/>
          </p:nvPr>
        </p:nvSpPr>
        <p:spPr>
          <a:xfrm>
            <a:off x="228600" y="1600200"/>
            <a:ext cx="8686800" cy="4983163"/>
          </a:xfrm>
        </p:spPr>
        <p:txBody>
          <a:bodyPr/>
          <a:lstStyle/>
          <a:p>
            <a:pPr>
              <a:buFontTx/>
              <a:buNone/>
            </a:pPr>
            <a:r>
              <a:rPr lang="en-US" i="1"/>
              <a:t>	</a:t>
            </a:r>
            <a:r>
              <a:rPr lang="en-US" sz="2800" i="1"/>
              <a:t>The correct answer is B.</a:t>
            </a:r>
          </a:p>
          <a:p>
            <a:pPr>
              <a:buFontTx/>
              <a:buNone/>
            </a:pPr>
            <a:r>
              <a:rPr lang="en-US" sz="2800" i="1"/>
              <a:t> </a:t>
            </a:r>
          </a:p>
          <a:p>
            <a:pPr>
              <a:buFontTx/>
              <a:buNone/>
            </a:pPr>
            <a:r>
              <a:rPr lang="en-US" sz="2800" i="1"/>
              <a:t>   The Federal Workforce Transportation Fringe Benefit Program under Executive Order 13150 was put in place to reduce air pollution and traffic congestion.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09570"/>
                                        </p:tgtEl>
                                        <p:attrNameLst>
                                          <p:attrName>style.visibility</p:attrName>
                                        </p:attrNameLst>
                                      </p:cBhvr>
                                      <p:to>
                                        <p:strVal val="visible"/>
                                      </p:to>
                                    </p:set>
                                    <p:anim calcmode="lin" valueType="num">
                                      <p:cBhvr>
                                        <p:cTn id="7" dur="500" fill="hold"/>
                                        <p:tgtEl>
                                          <p:spTgt spid="109570"/>
                                        </p:tgtEl>
                                        <p:attrNameLst>
                                          <p:attrName>ppt_w</p:attrName>
                                        </p:attrNameLst>
                                      </p:cBhvr>
                                      <p:tavLst>
                                        <p:tav tm="0">
                                          <p:val>
                                            <p:fltVal val="0"/>
                                          </p:val>
                                        </p:tav>
                                        <p:tav tm="100000">
                                          <p:val>
                                            <p:strVal val="#ppt_w"/>
                                          </p:val>
                                        </p:tav>
                                      </p:tavLst>
                                    </p:anim>
                                    <p:anim calcmode="lin" valueType="num">
                                      <p:cBhvr>
                                        <p:cTn id="8" dur="500" fill="hold"/>
                                        <p:tgtEl>
                                          <p:spTgt spid="109570"/>
                                        </p:tgtEl>
                                        <p:attrNameLst>
                                          <p:attrName>ppt_h</p:attrName>
                                        </p:attrNameLst>
                                      </p:cBhvr>
                                      <p:tavLst>
                                        <p:tav tm="0">
                                          <p:val>
                                            <p:fltVal val="0"/>
                                          </p:val>
                                        </p:tav>
                                        <p:tav tm="100000">
                                          <p:val>
                                            <p:strVal val="#ppt_h"/>
                                          </p:val>
                                        </p:tav>
                                      </p:tavLst>
                                    </p:anim>
                                    <p:animEffect transition="in" filter="fade">
                                      <p:cBhvr>
                                        <p:cTn id="9" dur="500"/>
                                        <p:tgtEl>
                                          <p:spTgt spid="109570"/>
                                        </p:tgtEl>
                                      </p:cBhvr>
                                    </p:animEffect>
                                  </p:childTnLst>
                                </p:cTn>
                              </p:par>
                            </p:childTnLst>
                          </p:cTn>
                        </p:par>
                        <p:par>
                          <p:cTn id="10" fill="hold">
                            <p:stCondLst>
                              <p:cond delay="500"/>
                            </p:stCondLst>
                            <p:childTnLst>
                              <p:par>
                                <p:cTn id="11" presetID="9" presetClass="entr" presetSubtype="0" fill="hold" grpId="0" nodeType="afterEffect">
                                  <p:stCondLst>
                                    <p:cond delay="0"/>
                                  </p:stCondLst>
                                  <p:childTnLst>
                                    <p:set>
                                      <p:cBhvr>
                                        <p:cTn id="12" dur="1" fill="hold">
                                          <p:stCondLst>
                                            <p:cond delay="0"/>
                                          </p:stCondLst>
                                        </p:cTn>
                                        <p:tgtEl>
                                          <p:spTgt spid="109571">
                                            <p:txEl>
                                              <p:pRg st="0" end="0"/>
                                            </p:txEl>
                                          </p:spTgt>
                                        </p:tgtEl>
                                        <p:attrNameLst>
                                          <p:attrName>style.visibility</p:attrName>
                                        </p:attrNameLst>
                                      </p:cBhvr>
                                      <p:to>
                                        <p:strVal val="visible"/>
                                      </p:to>
                                    </p:set>
                                    <p:animEffect transition="in" filter="dissolve">
                                      <p:cBhvr>
                                        <p:cTn id="13" dur="500"/>
                                        <p:tgtEl>
                                          <p:spTgt spid="109571">
                                            <p:txEl>
                                              <p:pRg st="0" end="0"/>
                                            </p:txEl>
                                          </p:spTgt>
                                        </p:tgtEl>
                                      </p:cBhvr>
                                    </p:animEffect>
                                  </p:childTnLst>
                                </p:cTn>
                              </p:par>
                            </p:childTnLst>
                          </p:cTn>
                        </p:par>
                        <p:par>
                          <p:cTn id="14" fill="hold">
                            <p:stCondLst>
                              <p:cond delay="1000"/>
                            </p:stCondLst>
                            <p:childTnLst>
                              <p:par>
                                <p:cTn id="15" presetID="9" presetClass="entr" presetSubtype="0" fill="hold" grpId="0" nodeType="afterEffect">
                                  <p:stCondLst>
                                    <p:cond delay="0"/>
                                  </p:stCondLst>
                                  <p:childTnLst>
                                    <p:set>
                                      <p:cBhvr>
                                        <p:cTn id="16" dur="1" fill="hold">
                                          <p:stCondLst>
                                            <p:cond delay="0"/>
                                          </p:stCondLst>
                                        </p:cTn>
                                        <p:tgtEl>
                                          <p:spTgt spid="109571">
                                            <p:txEl>
                                              <p:pRg st="2" end="2"/>
                                            </p:txEl>
                                          </p:spTgt>
                                        </p:tgtEl>
                                        <p:attrNameLst>
                                          <p:attrName>style.visibility</p:attrName>
                                        </p:attrNameLst>
                                      </p:cBhvr>
                                      <p:to>
                                        <p:strVal val="visible"/>
                                      </p:to>
                                    </p:set>
                                    <p:animEffect transition="in" filter="dissolve">
                                      <p:cBhvr>
                                        <p:cTn id="17" dur="500"/>
                                        <p:tgtEl>
                                          <p:spTgt spid="10957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70" grpId="0"/>
      <p:bldP spid="109571"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a:xfrm>
            <a:off x="0" y="0"/>
            <a:ext cx="9144000" cy="1417638"/>
          </a:xfrm>
        </p:spPr>
        <p:txBody>
          <a:bodyPr/>
          <a:lstStyle/>
          <a:p>
            <a:r>
              <a:rPr lang="en-US" b="1">
                <a:solidFill>
                  <a:srgbClr val="0000FF"/>
                </a:solidFill>
                <a:effectLst>
                  <a:outerShdw blurRad="38100" dist="38100" dir="2700000" algn="tl">
                    <a:srgbClr val="C0C0C0"/>
                  </a:outerShdw>
                </a:effectLst>
                <a:latin typeface="Cooper Black" pitchFamily="18" charset="0"/>
              </a:rPr>
              <a:t>Knowledge Check</a:t>
            </a:r>
          </a:p>
        </p:txBody>
      </p:sp>
      <p:sp>
        <p:nvSpPr>
          <p:cNvPr id="118787" name="Rectangle 3"/>
          <p:cNvSpPr>
            <a:spLocks noGrp="1" noChangeArrowheads="1"/>
          </p:cNvSpPr>
          <p:nvPr>
            <p:ph type="body" idx="1"/>
          </p:nvPr>
        </p:nvSpPr>
        <p:spPr>
          <a:xfrm>
            <a:off x="228600" y="1524000"/>
            <a:ext cx="8686800" cy="4906963"/>
          </a:xfrm>
        </p:spPr>
        <p:txBody>
          <a:bodyPr/>
          <a:lstStyle/>
          <a:p>
            <a:pPr>
              <a:lnSpc>
                <a:spcPct val="125000"/>
              </a:lnSpc>
              <a:buFontTx/>
              <a:buNone/>
            </a:pPr>
            <a:r>
              <a:rPr lang="en-US"/>
              <a:t>   </a:t>
            </a:r>
            <a:r>
              <a:rPr lang="en-US" sz="2800"/>
              <a:t>If I misuse my transit benefit, such as selling my benefit or over estimating my need for the benefit, I could be removed from service to the federal government.</a:t>
            </a:r>
          </a:p>
          <a:p>
            <a:pPr>
              <a:buFontTx/>
              <a:buNone/>
            </a:pPr>
            <a:endParaRPr lang="en-US" sz="2800"/>
          </a:p>
          <a:p>
            <a:pPr>
              <a:buFontTx/>
              <a:buNone/>
            </a:pPr>
            <a:r>
              <a:rPr lang="en-US" sz="2800">
                <a:sym typeface="Webdings" pitchFamily="18" charset="2"/>
              </a:rPr>
              <a:t>                              </a:t>
            </a:r>
            <a:r>
              <a:rPr lang="en-US" sz="2800">
                <a:solidFill>
                  <a:srgbClr val="FF0000"/>
                </a:solidFill>
              </a:rPr>
              <a:t>TRUE</a:t>
            </a:r>
            <a:endParaRPr lang="en-US" sz="2800">
              <a:solidFill>
                <a:srgbClr val="FF0000"/>
              </a:solidFill>
              <a:sym typeface="Webdings" pitchFamily="18" charset="2"/>
            </a:endParaRPr>
          </a:p>
          <a:p>
            <a:pPr>
              <a:buFontTx/>
              <a:buNone/>
            </a:pPr>
            <a:r>
              <a:rPr lang="en-US" sz="2800">
                <a:solidFill>
                  <a:srgbClr val="CC0000"/>
                </a:solidFill>
              </a:rPr>
              <a:t>				</a:t>
            </a:r>
            <a:r>
              <a:rPr lang="en-US" sz="2800">
                <a:sym typeface="Webdings" pitchFamily="18" charset="2"/>
              </a:rPr>
              <a:t>  </a:t>
            </a:r>
            <a:r>
              <a:rPr lang="en-US" sz="2800">
                <a:solidFill>
                  <a:srgbClr val="FF0000"/>
                </a:solidFill>
              </a:rPr>
              <a:t>FALSE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6" fill="hold" grpId="1" nodeType="withEffect">
                                  <p:stCondLst>
                                    <p:cond delay="0"/>
                                  </p:stCondLst>
                                  <p:iterate type="lt">
                                    <p:tmPct val="0"/>
                                  </p:iterate>
                                  <p:childTnLst>
                                    <p:set>
                                      <p:cBhvr>
                                        <p:cTn id="6" dur="1" fill="hold">
                                          <p:stCondLst>
                                            <p:cond delay="0"/>
                                          </p:stCondLst>
                                        </p:cTn>
                                        <p:tgtEl>
                                          <p:spTgt spid="118786"/>
                                        </p:tgtEl>
                                        <p:attrNameLst>
                                          <p:attrName>style.visibility</p:attrName>
                                        </p:attrNameLst>
                                      </p:cBhvr>
                                      <p:to>
                                        <p:strVal val="visible"/>
                                      </p:to>
                                    </p:set>
                                    <p:animEffect transition="in" filter="barn(inHorizontal)">
                                      <p:cBhvr>
                                        <p:cTn id="7" dur="500"/>
                                        <p:tgtEl>
                                          <p:spTgt spid="118786"/>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18787">
                                            <p:txEl>
                                              <p:pRg st="0" end="0"/>
                                            </p:txEl>
                                          </p:spTgt>
                                        </p:tgtEl>
                                        <p:attrNameLst>
                                          <p:attrName>style.visibility</p:attrName>
                                        </p:attrNameLst>
                                      </p:cBhvr>
                                      <p:to>
                                        <p:strVal val="visible"/>
                                      </p:to>
                                    </p:set>
                                    <p:animEffect transition="in" filter="fade">
                                      <p:cBhvr>
                                        <p:cTn id="11" dur="2000"/>
                                        <p:tgtEl>
                                          <p:spTgt spid="118787">
                                            <p:txEl>
                                              <p:pRg st="0" end="0"/>
                                            </p:txEl>
                                          </p:spTgt>
                                        </p:tgtEl>
                                      </p:cBhvr>
                                    </p:animEffect>
                                  </p:childTnLst>
                                </p:cTn>
                              </p:par>
                            </p:childTnLst>
                          </p:cTn>
                        </p:par>
                        <p:par>
                          <p:cTn id="12" fill="hold">
                            <p:stCondLst>
                              <p:cond delay="2500"/>
                            </p:stCondLst>
                            <p:childTnLst>
                              <p:par>
                                <p:cTn id="13" presetID="10" presetClass="entr" presetSubtype="0" fill="hold" grpId="0" nodeType="afterEffect">
                                  <p:stCondLst>
                                    <p:cond delay="0"/>
                                  </p:stCondLst>
                                  <p:childTnLst>
                                    <p:set>
                                      <p:cBhvr>
                                        <p:cTn id="14" dur="1" fill="hold">
                                          <p:stCondLst>
                                            <p:cond delay="0"/>
                                          </p:stCondLst>
                                        </p:cTn>
                                        <p:tgtEl>
                                          <p:spTgt spid="118787">
                                            <p:txEl>
                                              <p:pRg st="2" end="2"/>
                                            </p:txEl>
                                          </p:spTgt>
                                        </p:tgtEl>
                                        <p:attrNameLst>
                                          <p:attrName>style.visibility</p:attrName>
                                        </p:attrNameLst>
                                      </p:cBhvr>
                                      <p:to>
                                        <p:strVal val="visible"/>
                                      </p:to>
                                    </p:set>
                                    <p:animEffect transition="in" filter="fade">
                                      <p:cBhvr>
                                        <p:cTn id="15" dur="1000"/>
                                        <p:tgtEl>
                                          <p:spTgt spid="118787">
                                            <p:txEl>
                                              <p:pRg st="2" end="2"/>
                                            </p:txEl>
                                          </p:spTgt>
                                        </p:tgtEl>
                                      </p:cBhvr>
                                    </p:animEffect>
                                  </p:childTnLst>
                                </p:cTn>
                              </p:par>
                            </p:childTnLst>
                          </p:cTn>
                        </p:par>
                        <p:par>
                          <p:cTn id="16" fill="hold">
                            <p:stCondLst>
                              <p:cond delay="3500"/>
                            </p:stCondLst>
                            <p:childTnLst>
                              <p:par>
                                <p:cTn id="17" presetID="10" presetClass="entr" presetSubtype="0" fill="hold" grpId="0" nodeType="afterEffect">
                                  <p:stCondLst>
                                    <p:cond delay="0"/>
                                  </p:stCondLst>
                                  <p:childTnLst>
                                    <p:set>
                                      <p:cBhvr>
                                        <p:cTn id="18" dur="1" fill="hold">
                                          <p:stCondLst>
                                            <p:cond delay="0"/>
                                          </p:stCondLst>
                                        </p:cTn>
                                        <p:tgtEl>
                                          <p:spTgt spid="118787">
                                            <p:txEl>
                                              <p:pRg st="3" end="3"/>
                                            </p:txEl>
                                          </p:spTgt>
                                        </p:tgtEl>
                                        <p:attrNameLst>
                                          <p:attrName>style.visibility</p:attrName>
                                        </p:attrNameLst>
                                      </p:cBhvr>
                                      <p:to>
                                        <p:strVal val="visible"/>
                                      </p:to>
                                    </p:set>
                                    <p:animEffect transition="in" filter="fade">
                                      <p:cBhvr>
                                        <p:cTn id="19" dur="1000"/>
                                        <p:tgtEl>
                                          <p:spTgt spid="1187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6" grpId="1"/>
      <p:bldP spid="118787" grpId="0" uiExpand="1"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25000"/>
          </a:lnSpc>
          <a:spcBef>
            <a:spcPct val="50000"/>
          </a:spcBef>
          <a:spcAft>
            <a:spcPct val="0"/>
          </a:spcAft>
          <a:buClrTx/>
          <a:buSzTx/>
          <a:buFont typeface="Wingdings" pitchFamily="2" charset="2"/>
          <a:buChar char="ü"/>
          <a:tabLst/>
          <a:defRPr kumimoji="0" lang="en-US" sz="2400" b="0" i="1"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25000"/>
          </a:lnSpc>
          <a:spcBef>
            <a:spcPct val="50000"/>
          </a:spcBef>
          <a:spcAft>
            <a:spcPct val="0"/>
          </a:spcAft>
          <a:buClrTx/>
          <a:buSzTx/>
          <a:buFont typeface="Wingdings" pitchFamily="2" charset="2"/>
          <a:buChar char="ü"/>
          <a:tabLst/>
          <a:defRPr kumimoji="0" lang="en-US" sz="2400" b="0" i="1"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6A4B117A2E26746956D9DA2B6DAEAD9" ma:contentTypeVersion="5" ma:contentTypeDescription="Create a new document." ma:contentTypeScope="" ma:versionID="d08cfd6341a45fe6784a1d5058ccfc89">
  <xsd:schema xmlns:xsd="http://www.w3.org/2001/XMLSchema" xmlns:p="http://schemas.microsoft.com/office/2006/metadata/properties" xmlns:ns1="http://schemas.microsoft.com/sharepoint/v3" targetNamespace="http://schemas.microsoft.com/office/2006/metadata/properties" ma:root="true" ma:fieldsID="1d74dbbf1a1dd3e83d84c61363a9ce05" ns1:_="">
    <xsd:import namespace="http://schemas.microsoft.com/sharepoint/v3"/>
    <xsd:element name="properties">
      <xsd:complexType>
        <xsd:sequence>
          <xsd:element name="documentManagement">
            <xsd:complexType>
              <xsd:all>
                <xsd:element ref="ns1:EmailSender" minOccurs="0"/>
                <xsd:element ref="ns1:EmailTo" minOccurs="0"/>
                <xsd:element ref="ns1:EmailCc" minOccurs="0"/>
                <xsd:element ref="ns1:EmailFrom" minOccurs="0"/>
                <xsd:element ref="ns1:EmailSubject"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EmailSender" ma:index="8" nillable="true" ma:displayName="E-Mail Sender" ma:hidden="true" ma:internalName="EmailSender">
      <xsd:simpleType>
        <xsd:restriction base="dms:Note"/>
      </xsd:simpleType>
    </xsd:element>
    <xsd:element name="EmailTo" ma:index="9" nillable="true" ma:displayName="E-Mail To" ma:hidden="true" ma:internalName="EmailTo">
      <xsd:simpleType>
        <xsd:restriction base="dms:Note"/>
      </xsd:simpleType>
    </xsd:element>
    <xsd:element name="EmailCc" ma:index="10" nillable="true" ma:displayName="E-Mail Cc" ma:hidden="true" ma:internalName="EmailCc">
      <xsd:simpleType>
        <xsd:restriction base="dms:Note"/>
      </xsd:simpleType>
    </xsd:element>
    <xsd:element name="EmailFrom" ma:index="11" nillable="true" ma:displayName="E-Mail From" ma:hidden="true" ma:internalName="EmailFrom">
      <xsd:simpleType>
        <xsd:restriction base="dms:Text"/>
      </xsd:simpleType>
    </xsd:element>
    <xsd:element name="EmailSubject" ma:index="12" nillable="true" ma:displayName="E-Mail Subject" ma:hidden="true" ma:internalName="EmailSubject">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Item_ID"/>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EmailTo xmlns="http://schemas.microsoft.com/sharepoint/v3" xsi:nil="true"/>
    <EmailSender xmlns="http://schemas.microsoft.com/sharepoint/v3" xsi:nil="true"/>
    <EmailFrom xmlns="http://schemas.microsoft.com/sharepoint/v3" xsi:nil="true"/>
    <EmailSubject xmlns="http://schemas.microsoft.com/sharepoint/v3" xsi:nil="true"/>
    <EmailCc xmlns="http://schemas.microsoft.com/sharepoint/v3" xsi:nil="true"/>
  </documentManagement>
</p:properties>
</file>

<file path=customXml/itemProps1.xml><?xml version="1.0" encoding="utf-8"?>
<ds:datastoreItem xmlns:ds="http://schemas.openxmlformats.org/officeDocument/2006/customXml" ds:itemID="{7A586FD0-5646-44A1-8990-5AE3E2F9C17C}"/>
</file>

<file path=customXml/itemProps2.xml><?xml version="1.0" encoding="utf-8"?>
<ds:datastoreItem xmlns:ds="http://schemas.openxmlformats.org/officeDocument/2006/customXml" ds:itemID="{F7BA63B4-A68D-416C-89BD-10EDFE1A52DA}"/>
</file>

<file path=customXml/itemProps3.xml><?xml version="1.0" encoding="utf-8"?>
<ds:datastoreItem xmlns:ds="http://schemas.openxmlformats.org/officeDocument/2006/customXml" ds:itemID="{28D85158-988D-47ED-B690-7B10F608F1CE}"/>
</file>

<file path=docProps/app.xml><?xml version="1.0" encoding="utf-8"?>
<Properties xmlns="http://schemas.openxmlformats.org/officeDocument/2006/extended-properties" xmlns:vt="http://schemas.openxmlformats.org/officeDocument/2006/docPropsVTypes">
  <TotalTime>3769</TotalTime>
  <Words>2227</Words>
  <Application>Microsoft Office PowerPoint</Application>
  <PresentationFormat>On-screen Show (4:3)</PresentationFormat>
  <Paragraphs>301</Paragraphs>
  <Slides>57</Slides>
  <Notes>42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57</vt:i4>
      </vt:variant>
    </vt:vector>
  </HeadingPairs>
  <TitlesOfParts>
    <vt:vector size="59" baseType="lpstr">
      <vt:lpstr>Default Design</vt:lpstr>
      <vt:lpstr>Picture</vt:lpstr>
      <vt:lpstr>Slide 1</vt:lpstr>
      <vt:lpstr>Training Objectives</vt:lpstr>
      <vt:lpstr>Topics</vt:lpstr>
      <vt:lpstr>Background</vt:lpstr>
      <vt:lpstr>Program Objectives</vt:lpstr>
      <vt:lpstr>Legal Implications</vt:lpstr>
      <vt:lpstr>Knowledge Check</vt:lpstr>
      <vt:lpstr>The Answer</vt:lpstr>
      <vt:lpstr>Knowledge Check</vt:lpstr>
      <vt:lpstr>The Answer</vt:lpstr>
      <vt:lpstr>Certification Required</vt:lpstr>
      <vt:lpstr>What does certification mean?</vt:lpstr>
      <vt:lpstr>Certification Statement</vt:lpstr>
      <vt:lpstr>  Certification What did I just agree to?</vt:lpstr>
      <vt:lpstr>Certification Part I</vt:lpstr>
      <vt:lpstr>Certification Part II</vt:lpstr>
      <vt:lpstr>Certification Part III</vt:lpstr>
      <vt:lpstr>Knowledge Check</vt:lpstr>
      <vt:lpstr>The Answer</vt:lpstr>
      <vt:lpstr>Knowledge Check</vt:lpstr>
      <vt:lpstr>The Answer</vt:lpstr>
      <vt:lpstr>Knowledge Check</vt:lpstr>
      <vt:lpstr>The Answer</vt:lpstr>
      <vt:lpstr>Scenarios</vt:lpstr>
      <vt:lpstr>Scenario 1 My commuting costs have changed.</vt:lpstr>
      <vt:lpstr>Scenario 1 My commuting costs have changed.</vt:lpstr>
      <vt:lpstr>Scenario 2 I drive to work on occasion.</vt:lpstr>
      <vt:lpstr>Scenario 2 I drive to work on occasion.</vt:lpstr>
      <vt:lpstr>Scenario 2 I drive to work on occasion.</vt:lpstr>
      <vt:lpstr>Knowledge Check</vt:lpstr>
      <vt:lpstr>The Answer</vt:lpstr>
      <vt:lpstr> Scenario 3 I am leaving the agency and have leftover transit benefits.</vt:lpstr>
      <vt:lpstr> Scenario 3 I am leaving the agency and have leftover transit benefits.</vt:lpstr>
      <vt:lpstr> Scenario 4 I plan to go on extended leave.</vt:lpstr>
      <vt:lpstr> Scenario 4 I plan to go on extended leave.</vt:lpstr>
      <vt:lpstr>Knowledge Check</vt:lpstr>
      <vt:lpstr>The Answer</vt:lpstr>
      <vt:lpstr>Scenario 5 I have fare media left over from                     the previous quarter.</vt:lpstr>
      <vt:lpstr>Scenario 5 I have fare media left over from                     the previous quarter.</vt:lpstr>
      <vt:lpstr> Scenario 6 I plan to telecommute.</vt:lpstr>
      <vt:lpstr> Scenario 6 I plan to telecommute.</vt:lpstr>
      <vt:lpstr>Knowledge Check</vt:lpstr>
      <vt:lpstr>The Answer      </vt:lpstr>
      <vt:lpstr>Scenario 7  What if my fare media is lost, stolen or damaged?</vt:lpstr>
      <vt:lpstr>Scenario 7  What if my fare media is lost, stolen or damaged?</vt:lpstr>
      <vt:lpstr>Scenario 8 I didn’t use all my benefit.</vt:lpstr>
      <vt:lpstr>Scenario 8 I didn’t use all my benefit.</vt:lpstr>
      <vt:lpstr>Knowledge Check</vt:lpstr>
      <vt:lpstr>The Answer</vt:lpstr>
      <vt:lpstr>Scenario 9 There were 2 “Code Red” days during the   last month and bus transportation was free.</vt:lpstr>
      <vt:lpstr>Scenario 9 There were 2 “Code Red” days during the   last month and bus transportation was free.</vt:lpstr>
      <vt:lpstr>Scenario 10 I have commuting costs that exceed the maximum subsidy amount.</vt:lpstr>
      <vt:lpstr>Scenario 10 I have commuting costs that exceed the maximum subsidy amount.</vt:lpstr>
      <vt:lpstr>Knowledge Check</vt:lpstr>
      <vt:lpstr>The Answer</vt:lpstr>
      <vt:lpstr>Knowledge Check</vt:lpstr>
      <vt:lpstr>The Answer</vt:lpstr>
    </vt:vector>
  </TitlesOfParts>
  <Company>DOT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victoria.owens</dc:creator>
  <cp:lastModifiedBy>vikkey.owens</cp:lastModifiedBy>
  <cp:revision>134</cp:revision>
  <dcterms:created xsi:type="dcterms:W3CDTF">2007-07-24T15:34:48Z</dcterms:created>
  <dcterms:modified xsi:type="dcterms:W3CDTF">2010-11-01T10:56:26Z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0x01010026A4B117A2E26746956D9DA2B6DAEAD9</vt:lpwstr>
  </property>
</Properties>
</file>