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305" r:id="rId2"/>
    <p:sldId id="286" r:id="rId3"/>
    <p:sldId id="309" r:id="rId4"/>
    <p:sldId id="310" r:id="rId5"/>
    <p:sldId id="287" r:id="rId6"/>
    <p:sldId id="313" r:id="rId7"/>
    <p:sldId id="317" r:id="rId8"/>
    <p:sldId id="316" r:id="rId9"/>
    <p:sldId id="318" r:id="rId10"/>
    <p:sldId id="302" r:id="rId11"/>
    <p:sldId id="307" r:id="rId12"/>
    <p:sldId id="319" r:id="rId13"/>
    <p:sldId id="320" r:id="rId14"/>
    <p:sldId id="321" r:id="rId15"/>
    <p:sldId id="322" r:id="rId16"/>
    <p:sldId id="323" r:id="rId17"/>
    <p:sldId id="326" r:id="rId18"/>
    <p:sldId id="324" r:id="rId19"/>
    <p:sldId id="325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65" r:id="rId37"/>
    <p:sldId id="353" r:id="rId38"/>
    <p:sldId id="355" r:id="rId39"/>
    <p:sldId id="356" r:id="rId40"/>
    <p:sldId id="357" r:id="rId41"/>
    <p:sldId id="358" r:id="rId42"/>
    <p:sldId id="359" r:id="rId43"/>
    <p:sldId id="360" r:id="rId44"/>
    <p:sldId id="361" r:id="rId45"/>
    <p:sldId id="364" r:id="rId46"/>
    <p:sldId id="343" r:id="rId47"/>
    <p:sldId id="366" r:id="rId48"/>
    <p:sldId id="367" r:id="rId49"/>
    <p:sldId id="368" r:id="rId50"/>
    <p:sldId id="369" r:id="rId51"/>
    <p:sldId id="370" r:id="rId52"/>
    <p:sldId id="371" r:id="rId53"/>
    <p:sldId id="372" r:id="rId54"/>
    <p:sldId id="373" r:id="rId55"/>
    <p:sldId id="374" r:id="rId56"/>
  </p:sldIdLst>
  <p:sldSz cx="9144000" cy="5143500" type="screen16x9"/>
  <p:notesSz cx="7010400" cy="9296400"/>
  <p:custDataLst>
    <p:tags r:id="rId5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har sahar" initials="S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1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077" autoAdjust="0"/>
  </p:normalViewPr>
  <p:slideViewPr>
    <p:cSldViewPr snapToGrid="0" snapToObjects="1">
      <p:cViewPr>
        <p:scale>
          <a:sx n="100" d="100"/>
          <a:sy n="100" d="100"/>
        </p:scale>
        <p:origin x="-1224" y="-234"/>
      </p:cViewPr>
      <p:guideLst>
        <p:guide orient="horz" pos="10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150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BF674E-0054-4DAD-A8D6-D2924D08DE66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AD43BC9-C0F7-4BD8-8DDD-47F441A7F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459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56FF5C-38CE-3643-A90C-BCA58FF00E8D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90DCD0C-D06B-804C-A191-4CA5261C0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27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79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60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79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59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59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59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59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9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72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79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A7260-3822-42AB-A09C-B6E015DBEB2E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6" indent="-17470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726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302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467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4706" indent="-174706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4706" indent="-174706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959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9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605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605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605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949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798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9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591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591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59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467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591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591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591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949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969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969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969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969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969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96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969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969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94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DCD0C-D06B-804C-A191-4CA5261C02E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468501"/>
            <a:ext cx="4038600" cy="7000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4171950"/>
            <a:ext cx="4038600" cy="561415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4819230"/>
            <a:ext cx="1232647" cy="273844"/>
          </a:xfrm>
        </p:spPr>
        <p:txBody>
          <a:bodyPr/>
          <a:lstStyle>
            <a:lvl1pPr algn="l">
              <a:defRPr/>
            </a:lvl1pPr>
          </a:lstStyle>
          <a:p>
            <a:fld id="{26F42B11-A802-473E-8955-0FF754F6E432}" type="datetime1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4819230"/>
            <a:ext cx="2617694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171450"/>
            <a:ext cx="4235450" cy="3140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1783080"/>
            <a:ext cx="2057400" cy="1529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2" y="131109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171450"/>
            <a:ext cx="2057400" cy="15293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1783080"/>
            <a:ext cx="2057400" cy="15293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C71F-D17E-4C77-B861-85D39FA44AD2}" type="datetime1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1" y="1489472"/>
            <a:ext cx="3657413" cy="14744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1" y="3123724"/>
            <a:ext cx="3657413" cy="14744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489472"/>
            <a:ext cx="3657600" cy="14744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3127248"/>
            <a:ext cx="3657600" cy="14744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E818-A95F-45D4-8392-A36C612E03FF}" type="datetime1">
              <a:rPr lang="en-US" smtClean="0"/>
              <a:t>4/21/2015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11930"/>
            <a:ext cx="685800" cy="226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956B2-9593-499F-83AA-645199232BA6}" type="datetime1">
              <a:rPr lang="en-US" smtClean="0"/>
              <a:t>4/21/2015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6" y="171450"/>
            <a:ext cx="3451225" cy="475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1928812"/>
            <a:ext cx="3255264" cy="871538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6" y="204788"/>
            <a:ext cx="4597399" cy="438983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2800351"/>
            <a:ext cx="3255264" cy="179427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4817689"/>
            <a:ext cx="1537447" cy="273844"/>
          </a:xfrm>
        </p:spPr>
        <p:txBody>
          <a:bodyPr/>
          <a:lstStyle/>
          <a:p>
            <a:fld id="{A5432AE9-07D1-4403-93B7-10423AF018DA}" type="datetime1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6" y="4817689"/>
            <a:ext cx="3316941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2" y="131109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11930"/>
            <a:ext cx="685800" cy="226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2343150"/>
            <a:ext cx="3898272" cy="653654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171450"/>
            <a:ext cx="3460658" cy="47589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2996803"/>
            <a:ext cx="3898272" cy="16109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4817689"/>
            <a:ext cx="1537447" cy="273844"/>
          </a:xfrm>
        </p:spPr>
        <p:txBody>
          <a:bodyPr/>
          <a:lstStyle/>
          <a:p>
            <a:fld id="{ACF81C39-8EAC-42D7-B903-CB20408429F7}" type="datetime1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4817689"/>
            <a:ext cx="30051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2528048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6" y="3318061"/>
            <a:ext cx="6191157" cy="625289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171450"/>
            <a:ext cx="6378389" cy="31409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6" y="3943350"/>
            <a:ext cx="6191157" cy="66436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47F3-8D9B-452C-A252-2D3F89775DFD}" type="datetime1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1783080"/>
            <a:ext cx="2057400" cy="15293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3474594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171450"/>
            <a:ext cx="6387167" cy="475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1928812"/>
            <a:ext cx="6181611" cy="871538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2800351"/>
            <a:ext cx="6179566" cy="179427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4676706"/>
            <a:ext cx="134839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6FE98-5CBE-423B-BD7B-1BDC438F40F2}" type="datetime1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6" y="4676706"/>
            <a:ext cx="464810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2" y="131109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1781205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3401568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171450"/>
            <a:ext cx="4235450" cy="475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1928812"/>
            <a:ext cx="4016633" cy="871538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2800351"/>
            <a:ext cx="4015304" cy="179427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4676706"/>
            <a:ext cx="134839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69BD4-F756-4FCA-BD2E-EC4021EEB537}" type="datetime1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6" y="4676706"/>
            <a:ext cx="259070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2" y="131109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3401045"/>
            <a:ext cx="2057400" cy="1529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17145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1786247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1786247"/>
            <a:ext cx="2057400" cy="314096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11930"/>
            <a:ext cx="685800" cy="226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343150"/>
            <a:ext cx="3108960" cy="653654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1773936"/>
            <a:ext cx="4240119" cy="31409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996803"/>
            <a:ext cx="3108960" cy="16109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4817689"/>
            <a:ext cx="1537447" cy="273844"/>
          </a:xfrm>
        </p:spPr>
        <p:txBody>
          <a:bodyPr/>
          <a:lstStyle/>
          <a:p>
            <a:fld id="{5A778CE9-AB88-4E4F-848A-B22751A9AAFB}" type="datetime1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4817689"/>
            <a:ext cx="30051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2528048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17145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17145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1ED23-C9EE-4B0B-8FB2-D04EDB49086E}" type="datetime1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1" y="211931"/>
            <a:ext cx="642097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62BB-02C4-4401-A5BA-005F39434932}" type="datetime1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11931"/>
            <a:ext cx="91440" cy="120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11930"/>
            <a:ext cx="685800" cy="226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716056"/>
            <a:ext cx="681318" cy="3878567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19067"/>
            <a:ext cx="6858000" cy="38886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93D01-6BF1-4012-8319-C4758613C1CD}" type="datetime1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625725" y="352001"/>
            <a:ext cx="1956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00853"/>
            <a:ext cx="7556313" cy="74631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0273-9EE9-4062-9A39-25FCBB9C95F7}" type="datetime1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847165"/>
            <a:ext cx="7558960" cy="58102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468501"/>
            <a:ext cx="4038600" cy="7000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4171950"/>
            <a:ext cx="4038600" cy="561415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4819230"/>
            <a:ext cx="1232647" cy="273844"/>
          </a:xfrm>
        </p:spPr>
        <p:txBody>
          <a:bodyPr/>
          <a:lstStyle>
            <a:lvl1pPr algn="l">
              <a:defRPr/>
            </a:lvl1pPr>
          </a:lstStyle>
          <a:p>
            <a:fld id="{C3A0414F-F583-47F9-AD65-612C6CE88028}" type="datetime1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4819230"/>
            <a:ext cx="2617694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171450"/>
            <a:ext cx="4235450" cy="3140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1783080"/>
            <a:ext cx="2057400" cy="1529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17145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178308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334621"/>
            <a:ext cx="3086100" cy="1530679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2" y="131109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171450"/>
            <a:ext cx="8200930" cy="475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343151"/>
            <a:ext cx="5638800" cy="1021556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3371851"/>
            <a:ext cx="5638800" cy="112514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4686581"/>
            <a:ext cx="1474694" cy="27384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08D39F-6ED4-4515-906D-EA3B61909719}" type="datetime1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4686581"/>
            <a:ext cx="56388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4686581"/>
            <a:ext cx="554038" cy="273844"/>
          </a:xfrm>
        </p:spPr>
        <p:txBody>
          <a:bodyPr/>
          <a:lstStyle/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3" y="2333066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1" y="171450"/>
            <a:ext cx="212725" cy="47589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1" y="211931"/>
            <a:ext cx="642097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11931"/>
            <a:ext cx="91440" cy="120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489472"/>
            <a:ext cx="3657600" cy="31051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489472"/>
            <a:ext cx="3657600" cy="31051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DC5D-6DDE-4CDD-88E6-88750AAE13EF}" type="datetime1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1835524"/>
            <a:ext cx="3657600" cy="27590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1835524"/>
            <a:ext cx="3657600" cy="27590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97AE-29D0-4242-8B15-6A45618D0448}" type="datetime1">
              <a:rPr lang="en-US" smtClean="0"/>
              <a:t>4/21/2015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1553136"/>
            <a:ext cx="3657600" cy="242047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1553136"/>
            <a:ext cx="3657600" cy="2420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489472"/>
            <a:ext cx="7569157" cy="14744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FADB-AE7F-44E7-9B9E-30EA291B0C16}" type="datetime1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8" y="3123724"/>
            <a:ext cx="7569157" cy="14744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181676"/>
            <a:ext cx="554038" cy="273844"/>
          </a:xfrm>
        </p:spPr>
        <p:txBody>
          <a:bodyPr/>
          <a:lstStyle/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6" y="17145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489472"/>
            <a:ext cx="3657600" cy="14744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8EC4-7317-4C6D-9308-9A9E673DCEE5}" type="datetime1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489472"/>
            <a:ext cx="3657600" cy="31051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3127248"/>
            <a:ext cx="3657600" cy="14744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vmlDrawing" Target="../drawings/vmlDrawing1.v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2690969999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363070"/>
            <a:ext cx="7556313" cy="837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485901"/>
            <a:ext cx="7556313" cy="310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481768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3640C1-1E5A-4F44-9234-9D2BAAADC835}" type="datetime1">
              <a:rPr lang="en-US" smtClean="0"/>
              <a:t>4/21/2015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4817689"/>
            <a:ext cx="61228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181676"/>
            <a:ext cx="5540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FFBDB41E-D9B2-114D-A9D0-57CDFDF3C6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44" y="4839634"/>
            <a:ext cx="807975" cy="192567"/>
          </a:xfrm>
          <a:prstGeom prst="rect">
            <a:avLst/>
          </a:prstGeom>
        </p:spPr>
      </p:pic>
      <p:sp>
        <p:nvSpPr>
          <p:cNvPr id="8" name="AutoShape 4" descr="data:image/jpeg;base64,/9j/4AAQSkZJRgABAQAAAQABAAD/2wCEAAkGBhAQEBUUEBIVFBMRFxYUFRUQFRcQGBURFxcXFBgYFxoYGyYeFxkmHBgWIDEgIycpLSwsFR4xNTAqNSYsLCkBCQoKDgwOGg8PGiwkHyUsLCwsKS0sKSwqLCksLC0sLCksLCwpLCwsKSwsKSksLCopLC0sKiwsLCwvLCwsLCwpKf/AABEIAOIA3wMBIgACEQEDEQH/xAAcAAEAAgMBAQEAAAAAAAAAAAAABwgEBQYDAgH/xABAEAABAwIBCQQHBgUEAwAAAAABAAIDBBEFBgcSITFBUWFxEyKBkTJCUnKCobEUI2KSosEzQ2NzwiQ0U9GTstL/xAAaAQEBAQEBAQEAAAAAAAAAAAAABAUDAgEG/8QALBEAAgIBAwIFAwQDAAAAAAAAAAECAwQRITESIhMyQWGBQlGRFDNxsUNSof/aAAwDAQACEQMRAD8AnFERAEREAREQBEWpx2uq2DRo6cSyH15XtjiZ116bjyA8QvqWr0PjehtJJWtBLiABrJJsAOJJ2Lj8azsYbTXDZDO8erTjTH5yQzyJXLY1m7xyvN6urgI2iMPkDG9GNj0fHWea1jsxldunp/EyD/BWV00rzz/BLO236YmRiWfWodqpqaNg4zOdKfJuiB81zVbnQxWXbUlgO6JjI/mG6XzWwqszOKM9EQyf25bf+7WrnsSyMxCmuZqWVoG1wb2jR1cy4Hmrq44/06Ek5X/VqeFRlLWyenVVDvemkI8tJYL6l7vSe49XE/UrzRUpJcEzbfJ7RV0rPQke33Xub9CtrSZb4lF6FZPq3OkMg8n3C0iI4p8o+qTXDO7w/PPiUf8AE7KYf1GaB84y0fIrrMKz50ztVTTyRH2oyJm+N9Fw8AVDCLhLFql6HWORZH1LO4NlfQ1n+3qI3uPqX0H/AJHWd8luFUoFdVgOczEaSwEvaxj1Ki8gtydfSb4G3JSTwX9D/JVDMX1IsWi4TJnO7RVVmT/6aU6rSG8ZPKTUB8QHiu6BuoJ1yg9JItjOM1rFn6iIvB6CIiAIiIAiIgCIiAIStHlVljTYdHpTuu93oRM1veeQ3Di46vHUoOyrziVmIEtc7soTshiJAI/Gdsh66uQVNONK3fhfc4W3xr/kmHHM6GG0hLTN2rxtZTjtdfN1wwHlpXXHVufg/wAikFtxll/xa391E6LRhh1rncgll2PjYkoZ9Ky+ungt1kHz0ltcPz7xkgVFI5o3uheJP0uDfqogRe3i1P0PKybF6lmMAy2oa7VTzNL/APjf92/8rtZ6i4W9VS2uIIINiNYI1EHiOBUk5E535YS2KvJli2CX0pGe9vkb+rrsUVuE1vDf2KqstPaexJ2O5EUFbft4Gl5/mMHZvv7zbE9DcKL8qczFRCC+icZ2DX2brNlA5erJ4WPAFTTT1DJGNfG4OY8BzXNOkHNOsEEbQvRTV32V8P4KJ0ws5RUySNzSWuBa5psQ4EEEbQQdYK+VYvLTN7TYi0uIEdQB3ZmjWbbBIPXb8xuO4wHjmBT0Uzoahmi9uviHN3Oad7Tx8DYgha1ORG1e/wBjMuolX/BgIiKg4BERAF1uR2cmqw8hhJmp98Tz6I/pu9Tps5b1ySLzOEZrSSPUZuL1RaDJ3Kamr4u0pn6Q2OadT2O4PbuPyO4lbVVZwPHZ6KYS07yx41HeHN3tcPWaeHlY61YDIjLqHE4u73J2D7yIm5G7Sb7TOe7Yd18fIxnXuuDUoyFZs+TpkRFIVBERAEREAXKZeZexYZFYWfUSD7uO+wbNN9tjL+JIsN5GXlrldHhtMZHWdI67Yo/bfz4NG0nw2kKueJ4nLUzPlmcXySG7nH5ADcANQG4BW42P4j6pcf2SZF/Qulcn7imKzVUrpZ3l8jzcuPyAGwAbgNQWKiLYS02Rlt67sIiIfAiIgCIiAkPNRl2aWUUs7v8ATzOswu/lSuOroxx28CQeKnJVKVjM22UZrsPjc83li+5kJ2lzQLOPMtLT1JWXm06d6+TRxLdexnUrn8tMj4sSpyx9myMuYpLa2P58WnUCPHaAugRQRk4vVF0oqS0ZVLEKCSnlfFK0tkjcWuadxH1G8HeCCsdTBnsyWDmNrY295lo5rb2E2Y89D3fibwUPrepsVkFIxba/Dl0hERdTkEREAWVhmJy00rZYHlkkZu1w+YI3g7CDtCxURrXZn1PQshkNlrFicGkLNmjsJY+B9pvFh3cNm5dKqt5P49NQ1DJ4DZzNoOx7D6THcQflqO0BWSydx+Kup2TwnuvGsHax49JruYP7HYVi5OP4b1XBrY93iLR8myREUhSF41dWyKN0kjg1kbS5zjsDQLk+S9lFWezKnRYyijOt9pJrewD3GeJGkfdbxXWqt2TUUc7JqEXIjvLLKmTEap0rrhg7sTD6kQ2fEdp5ngAtGiLfjFRWiMSUnJ6sIiL6fAiIgCIiAIiIApPzFYiRUVEO6SNso6sdon5SD8qjBdvmceRijbb4pQelgfqAuGQtapHah6WIn5ERYJtGHjOGNqaeWF/ozMcw77XFgeoNj4KrM0LmOc1ws5hLXDg4GxHmFbJVsziUXY4pVNGwydp/5Gtl+ritHAlu4kGZHZSOdREWoZwREQBERAF2ebDLI0FVoSO/09QQ199jH7GycrbDyN/VC4xF5nBTi4s9Qk4PVFtUXD5psqftlF2chvNS2jdfa6O33bvIFp5svvXcL8/ODhJxZuQkpxUkeVTUNjY57zZrGlzidzWi5PkFV7H8YfWVMs79sry4A+q3Y1vg0AeCm/O/jHYYa5jTZ1S5sQ9zW9/hotLfiUArSwYaRczPzJ7qIREWgQhERAEREAREQBERAFIWZGj0sQe+2qKF2v8AE9zGj5B3ko9U45lcDMNE+dws6qddv9qO7W+bi89LKbKl01P3KMaPVYiRERFhmwFX/PDFbFZD7UcR/To/4qwCgLPI6+KO5RRD5E/urcL9z4JMv9v5OHREWwZQREQBERAEREB1GbbKD7HiMTibRzHsZOGi8gA+DtE9AVY1VKVnckMX+10MExN3PjGl/cb3H/qDlmZ0N1P4NHDns4kXZ9MS0qmCEbIozIfekdb6Rj8yjNdRnOre1xWpO5jmxj4GNaf1aS5dW0R6a4r2I7pdVjYREXY5BERAEREAREQBEW5yXySqcRl0IG90W05HamRj8R48GjWfmPkpKK1Z9Scnoj0yNyVkxGqbE24YO9K8epFfX8R2DnyBVk6WmZExrI2hrGNDWtGwNaLADwC1eSuS0GHQCKEXJ1vefSkfxP7DcFuViZF/iy24Rr0U+HHfkIiKYoCrxnXl0sWn/CIm+UTD9SVYdVly3qe0xKqd/WkaOjDoD5NV+Cu9v2Isx9iXuaRERaxmBERAEREAREQBTnmSrtPD3sJ/gzOA5Nc1r/qXKDFLuYWTu1beBhPmJR+wUuYtamU4r0sRGWUdR2lZUP8Abnmd4GRxC16+5n6TnHiSfM3XwqUtFoTt6vUIiL6fAiIgCItngWTNVXP0aaJz7ek70WN95x1Dpt4BfG0lqz6k29EaxZOH4ZNUPDII3yPPqxtLjbibbBzOpS5k7mRhZZ1dIZXf8cRLGdC70neGipFw3CoKZmhBEyJg3RtDbnibbTzKiszYx2juWV4knvLYinJbMm9xD8Qfojb2MRu48nvGodG36hSxh2Gw08YjgjbHG3Y1gsOvM8zrKyUWbZdOzzMurqjX5QiIuR1CIiAKqOISF00jjtc95PUuJVrlVzKWiMNbURn1JpAPd0zb5WWjgPeRBm8I1qIi1DOCIiAIiIAiIgClzMLH3at3EwjyEp/cKI1OmZTDzHh7pCP48r3DmxoEY/U16lzHpUynFWtiILRelTEWPc06i1zmkcCCQV5qomCIiAIi7nNZkQK6cyztvTwEXB2SS7Qz3QLE9QN68TmoRcme4Qc5dKMzN9mrdVhtRWXZTnWxg7r5RxJ2tZz2ndYWJmmhoIoI2xwsbGxuoNYA0DyXsBZfqw7bpWvV/g2Kqo1rRBERcTqEREAREQBERAFB2erADFWNqGjuVLQHHhMwBp826J8HKcVqMqsnI8QpXwSatLWx1rlkg9Fw+h4gkb13x7fDmmcbq/EhoVhRZeLYVLSzPhnboyRmxH0IO9pGsHgViLeT13RjNabMIiIfAiIgCIiA9aWlfLI2OMaT5HBjQN7nGwHmVZnD4IcNoo2Pe1kdOxjHPdqBdqBcerjfxUcZnMiiXfbp22AuKcHeTqdJ0tcDqTuBX1neyk7aeOhiNww9pNbfJoksZ4Nu4+83gs69+NYq1wuS+leFBzfL4OHzg0HYYnVN3GQyDpKBL/l8lzyknPjhmhVwzAapoy0+/G7/AOXt8lGysol1Vpkt0embQREXU5H1FE5zg1ou5xDQBtLibADxVnclcBbQ0kUDbXY3vketKdb3eLifCyg7NVhP2jE4ri7YA6c9WWDP1uYfBWHWXnT3UPk0cOGzkERFnF4RcLlfnYpaIujgH2icaiGm0bDwc7efwtvzIUVY1nHxKrJ06h0bD6lPeFtuFwdJ3iSqq8Wc9+ETWZMIbcliaisjj/iPaz33Bv1K8YcYp3mzJ4nHg2RrvoVVZ7iTc6yd51nzX5ZU/oF/t/w4frfYttdFVvC8o6ulN6eokjtua86Pi090+IUiZM57XghmIRhzdnbQizhzczYfht0K42YU47x3OsMuEudiYEWNh2JQ1MbZIJGyRu2OYbjpyPI6wslRNaFYREQHMZb5CQYnH3u5OwfdygXI36Lh6zL7t20b7wLlBkzU0EnZ1MZb7LhrY8cWO2HptG8BWhWPXYfFOwxzRtkY7a2QBwPgd/NV0ZMqtnuia7HjZvwyqSKa8czI0shLqWV0BPqPHbM8LkOHmVx9bmYxNnodjKPwSaJ8ngfVaUcqqXr+SCWPZH0OERde3NLixP8AtwOZmi/Z63OGZjqx5H2iaKJu8M0pneVmt+a9O+tfUjyqLH6EbgKS8gs0skxbPXtLIhrbC7U+T3xtYzltPLfIOTGbihoCHMYZJR/Nms5wP4RazOoF+a6DEMQip4nyzODI4xpOcdw/c7gN5IChuzHLtr/JZViqPdM1GWGU0WGUZks3StoQxjUHPt3RYbGgazyHRQtm+pnVmLRmUl5eZpJHHWSTG+5PxEeaw8tsrpMSqTI67Y2XbDGfVZfafxHafAbAF1+YvDNKonnOyONsQ96R2kfIMH5l1jX4FMm+Wc3Z41qS4R12eDBu3w5z2i7qZwl56HoP8LO0vgUBK2FTTtkY5jxdr2lrgd7XCxHkVV7H8HfR1UsD9sTi0E+s3a13i0g+K+YM9YuAzIbqRgIiLQISWMw9EL1UpGsCOMHrpPd9GKXVGuYtg+xzneZ7eUcf/akpYeU9bWbOOtK0FEGdDOW4udSUT7Bt2zStNiTsMbCNgGwnfsG+/W50crDQ0do3WnqLxxkbWtt33joCAObgq+KjDoUu+XwcMq5x7IhERahmhERAEREBvMk8sKjDZtOE3Y63aROPdkHPg7g4axzFwZ/yXyupsRi04Hd4enG7U+M/iHDgRqKrIsjD8Rlp5GyQSOjkbscw2PTmOR1FS340bd1symnIdez4LWootyTz0xvtHiDezds7aMEsPvtGth5i46KTKSsjmYHxPa9jtjmODmnoRqWRZVKt6SRpwsjNaxZ7IiLmdAiIgCIubyqy+o8PBEj9OW2qGOxeeGluYOZ8Lr1GLk9Ej5KSitWbzEMQip43SzPDI2C7nONgB+53WGsqAc4GcCTEpNBl2U0Zuxh1F59t/PgN1+K1+VuW1TiUl5joxtN2RMJ0G8/xO/EfCw1LQLWx8VV90uf6Mu/I6+2PAVhM0+C/ZsNjLhZ1QTO7o6wZ+gNPiVCGS2BurayKAbJHd8jdEO88/lB8bKz0cYa0NaLBoAAGoADUAFzzrNlA6YcN3I+lFWezJbSYytjGuO0c1vYJ7j/AnRPvN4KVV41lIyaN0cjQ5kjSxzTsLXCxHkoKrHXNSLbIKcXEqgi3OV+TT8Pq3wvuWjvRuPrxG+ieu0HmCtMt+MlJaoxGnF6MmTMRUXgqWezIx35maP8AgpRUJZjcQ0KyaInVNFpDm6N3/T3eSm1YuWtLWa+M9a0V+zuYwZ8TewHu0zWxN962m89dJ1vhC4tZ+UFT2tXUPPrzSu83uKwFsVx6YJGVZLqk2ERF7PAREQBERAEREAWfhGP1NI7SppnxE7dA6ne80913iCsBEaT2Z9Ta3RJmEZ8qlgAqoGSj2oyYXdSNbSell1NJnrw5/ptmjP4mB482OP0UFIpZYlUvTQojlWL1LBOzvYSB/GeeQhl/dq1GI58qNo+4gllP49GFvndx/SoUReVhVr7np5djO0x7O1iNSC1jhTsO6C4cRzee9+XRXGOcSSSbk6yTrJPE81+IqoQjBaRRPKcpbyYRFu8jcmX4hVshbcM9KVw9WIW0j1OoDm4L7KSitWeYpyeiJMzK5MdlC+rkHen7kV90IOs/E4eTBxUnLzpqdsbGsY0NYwBrWjYGgWAHKy9F+ftsdknJm5XBQiooIiLmezlc4eRoxKms2wniu6Fx1XO9hPsusOhAO5V2licxxa8Frmktc1wsQ4GxBG4gq2ajLOnm5NRerpG3mA+9jaP4rQPSaPbA3esBxGu/EyOnslwRZNPV3R5IwyNxj7JXwTE2a14Dz/Tf3H+TXE+Cs2qlqxubjH/tmHROJvJEOxk46bAACerdF3xLpnQ4n8HjDnzEr3ikZbPK07WySA9Q8hYy6POJhxgxOpbudIZW9JfvPq4jwXOLQg9YpkM1pJoIiL0eQiIgCIiAIiIAiIgCIiAIiIAiIBdAfUUTnuDWAuc4hrWtFyXE2AA3klWIzdZGjDqWzwO3ms6Y7bH1WA8G3PUlx3rRZr83P2UCqq2/fuH3bHfyWnef6hH5QbbSVJCycvI6+yPBp41HT3S5CIigLQiIgCIiAjTONmtFRpVNE0CY3MkQsBKd7m7myfJ3I6zyeaXKE0dcaea7WVJEZDxollQ0kMuDrBJJZbi4cFO65LLTN3T4iNMfc1I9GVg222B49Yc9o47lZXkax8Ozj7/YlnRpLrhycxnuybL2R1jBfs/upbewTdjugcSPjCh5WbwiKWekMNfGDIGmKbeyUWtptI3OGvcQbiwsoJy5yKlw2cg3dA8kxScRt0XcHj57RyqxLdvDfK4Jsmr/ACI5pERXkQREQBERAEREAREQBERAERbDA8AqK2UR00Ze7fbU1o4vdsaOvhdfG0lqz6k29EYMcZcQ1oJc4gANFySdQAA2nkppzb5sBTaNTWNBn2xxnWIfxO3GT5N66xuMhs20GHASPtLUka5CNTL7RGDs4aW08gbLsll5GV1dsOPuaVGN090uQiIs8tCIiAIiIAiIgCIiALFxPC4amJ0U7BJG/UWu+RG8EbiNYWUi+p6cDkg3LHNDUU15KPSnh26G2Vg6D+IOY18t6jwi23d9VbVc3lLm+oa+7pY9CU/zYbMf8Wqz/iBWhVmtbT/JDbiJ7wK3IpDxzMrWw3NM5lQ3hqik8nHRPg7wXEYjg1RTG1RDJEf6jHMB6Eix8FoQthPyshlXKHKMNERdDmEREARetLRySu0YmPkdwjaXnyaCupwnNVilRa8IhafWqHCP9Iu/5LzKcY+ZnuMJS4RyK9aSjkmeGRMdI92xsbS9x8BrUx4JmPp2WdVzOmPsR/cs6E63HwLV3+FYHTUjNCnhZE3foNAJ947XHmSVHZmwXl3KoYkn5tiJclsy00ln17uyZt7KMh0h952trPC56KW8IwWnpIxHTxtjYNzd54uJ1uPM3KzUWdbdOzzMurqjXwERFxOoREQBERAEREAREQBERAEREAREQBfL2g6iLg7QdYREBxuWuTtGIi4UsAdr7whYD52uoNxaJrXHRAHQAL9Ra2G21uZuUkmeeGxhzhcA9RdTTkLk7RvZd9LA48XQscfMhEX3MbUdjzirVneRQtYA1jQ1o3NAaPIL0RFkGoEREAREQBERAEREAREQH//Z"/>
          <p:cNvSpPr>
            <a:spLocks noChangeAspect="1" noChangeArrowheads="1"/>
          </p:cNvSpPr>
          <p:nvPr userDrawn="1"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data:image/jpeg;base64,/9j/4AAQSkZJRgABAQAAAQABAAD/2wCEAAkGBhAQEBUUEBIVFBMRFxYUFRUQFRcQGBURFxcXFBgYFxoYGyYeFxkmHBgWIDEgIycpLSwsFR4xNTAqNSYsLCkBCQoKDgwOGg8PGiwkHyUsLCwsKS0sKSwqLCksLC0sLCksLCwpLCwsKSwsKSksLCopLC0sKiwsLCwvLCwsLCwpKf/AABEIAOIA3wMBIgACEQEDEQH/xAAcAAEAAgMBAQEAAAAAAAAAAAAABwgEBQYDAgH/xABAEAABAwIBCQQHBgUEAwAAAAABAAIDBBEFBgcSITFBUWFxEyKBkTJCUnKCobEUI2KSosEzQ2NzwiQ0U9GTstL/xAAaAQEBAQEBAQEAAAAAAAAAAAAABAUDAgEG/8QALBEAAgIBAwIFAwQDAAAAAAAAAAECAwQRITESIhMyQWGBQlGRFDNxsUNSof/aAAwDAQACEQMRAD8AnFERAEREAREQBEWpx2uq2DRo6cSyH15XtjiZ116bjyA8QvqWr0PjehtJJWtBLiABrJJsAOJJ2Lj8azsYbTXDZDO8erTjTH5yQzyJXLY1m7xyvN6urgI2iMPkDG9GNj0fHWea1jsxldunp/EyD/BWV00rzz/BLO236YmRiWfWodqpqaNg4zOdKfJuiB81zVbnQxWXbUlgO6JjI/mG6XzWwqszOKM9EQyf25bf+7WrnsSyMxCmuZqWVoG1wb2jR1cy4Hmrq44/06Ek5X/VqeFRlLWyenVVDvemkI8tJYL6l7vSe49XE/UrzRUpJcEzbfJ7RV0rPQke33Xub9CtrSZb4lF6FZPq3OkMg8n3C0iI4p8o+qTXDO7w/PPiUf8AE7KYf1GaB84y0fIrrMKz50ztVTTyRH2oyJm+N9Fw8AVDCLhLFql6HWORZH1LO4NlfQ1n+3qI3uPqX0H/AJHWd8luFUoFdVgOczEaSwEvaxj1Ki8gtydfSb4G3JSTwX9D/JVDMX1IsWi4TJnO7RVVmT/6aU6rSG8ZPKTUB8QHiu6BuoJ1yg9JItjOM1rFn6iIvB6CIiAIiIAiIgCIiAIStHlVljTYdHpTuu93oRM1veeQ3Di46vHUoOyrziVmIEtc7soTshiJAI/Gdsh66uQVNONK3fhfc4W3xr/kmHHM6GG0hLTN2rxtZTjtdfN1wwHlpXXHVufg/wAikFtxll/xa391E6LRhh1rncgll2PjYkoZ9Ky+ungt1kHz0ltcPz7xkgVFI5o3uheJP0uDfqogRe3i1P0PKybF6lmMAy2oa7VTzNL/APjf92/8rtZ6i4W9VS2uIIINiNYI1EHiOBUk5E535YS2KvJli2CX0pGe9vkb+rrsUVuE1vDf2KqstPaexJ2O5EUFbft4Gl5/mMHZvv7zbE9DcKL8qczFRCC+icZ2DX2brNlA5erJ4WPAFTTT1DJGNfG4OY8BzXNOkHNOsEEbQvRTV32V8P4KJ0ws5RUySNzSWuBa5psQ4EEEbQQdYK+VYvLTN7TYi0uIEdQB3ZmjWbbBIPXb8xuO4wHjmBT0Uzoahmi9uviHN3Oad7Tx8DYgha1ORG1e/wBjMuolX/BgIiKg4BERAF1uR2cmqw8hhJmp98Tz6I/pu9Tps5b1ySLzOEZrSSPUZuL1RaDJ3Kamr4u0pn6Q2OadT2O4PbuPyO4lbVVZwPHZ6KYS07yx41HeHN3tcPWaeHlY61YDIjLqHE4u73J2D7yIm5G7Sb7TOe7Yd18fIxnXuuDUoyFZs+TpkRFIVBERAEREAXKZeZexYZFYWfUSD7uO+wbNN9tjL+JIsN5GXlrldHhtMZHWdI67Yo/bfz4NG0nw2kKueJ4nLUzPlmcXySG7nH5ADcANQG4BW42P4j6pcf2SZF/Qulcn7imKzVUrpZ3l8jzcuPyAGwAbgNQWKiLYS02Rlt67sIiIfAiIgCIiAkPNRl2aWUUs7v8ATzOswu/lSuOroxx28CQeKnJVKVjM22UZrsPjc83li+5kJ2lzQLOPMtLT1JWXm06d6+TRxLdexnUrn8tMj4sSpyx9myMuYpLa2P58WnUCPHaAugRQRk4vVF0oqS0ZVLEKCSnlfFK0tkjcWuadxH1G8HeCCsdTBnsyWDmNrY295lo5rb2E2Y89D3fibwUPrepsVkFIxba/Dl0hERdTkEREAWVhmJy00rZYHlkkZu1w+YI3g7CDtCxURrXZn1PQshkNlrFicGkLNmjsJY+B9pvFh3cNm5dKqt5P49NQ1DJ4DZzNoOx7D6THcQflqO0BWSydx+Kup2TwnuvGsHax49JruYP7HYVi5OP4b1XBrY93iLR8myREUhSF41dWyKN0kjg1kbS5zjsDQLk+S9lFWezKnRYyijOt9pJrewD3GeJGkfdbxXWqt2TUUc7JqEXIjvLLKmTEap0rrhg7sTD6kQ2fEdp5ngAtGiLfjFRWiMSUnJ6sIiL6fAiIgCIiAIiIApPzFYiRUVEO6SNso6sdon5SD8qjBdvmceRijbb4pQelgfqAuGQtapHah6WIn5ERYJtGHjOGNqaeWF/ozMcw77XFgeoNj4KrM0LmOc1ws5hLXDg4GxHmFbJVsziUXY4pVNGwydp/5Gtl+ritHAlu4kGZHZSOdREWoZwREQBERAF2ebDLI0FVoSO/09QQ199jH7GycrbDyN/VC4xF5nBTi4s9Qk4PVFtUXD5psqftlF2chvNS2jdfa6O33bvIFp5svvXcL8/ODhJxZuQkpxUkeVTUNjY57zZrGlzidzWi5PkFV7H8YfWVMs79sry4A+q3Y1vg0AeCm/O/jHYYa5jTZ1S5sQ9zW9/hotLfiUArSwYaRczPzJ7qIREWgQhERAEREAREQBERAFIWZGj0sQe+2qKF2v8AE9zGj5B3ko9U45lcDMNE+dws6qddv9qO7W+bi89LKbKl01P3KMaPVYiRERFhmwFX/PDFbFZD7UcR/To/4qwCgLPI6+KO5RRD5E/urcL9z4JMv9v5OHREWwZQREQBERAEREB1GbbKD7HiMTibRzHsZOGi8gA+DtE9AVY1VKVnckMX+10MExN3PjGl/cb3H/qDlmZ0N1P4NHDns4kXZ9MS0qmCEbIozIfekdb6Rj8yjNdRnOre1xWpO5jmxj4GNaf1aS5dW0R6a4r2I7pdVjYREXY5BERAEREAREQBEW5yXySqcRl0IG90W05HamRj8R48GjWfmPkpKK1Z9Scnoj0yNyVkxGqbE24YO9K8epFfX8R2DnyBVk6WmZExrI2hrGNDWtGwNaLADwC1eSuS0GHQCKEXJ1vefSkfxP7DcFuViZF/iy24Rr0U+HHfkIiKYoCrxnXl0sWn/CIm+UTD9SVYdVly3qe0xKqd/WkaOjDoD5NV+Cu9v2Isx9iXuaRERaxmBERAEREAREQBTnmSrtPD3sJ/gzOA5Nc1r/qXKDFLuYWTu1beBhPmJR+wUuYtamU4r0sRGWUdR2lZUP8Abnmd4GRxC16+5n6TnHiSfM3XwqUtFoTt6vUIiL6fAiIgCItngWTNVXP0aaJz7ek70WN95x1Dpt4BfG0lqz6k29EaxZOH4ZNUPDII3yPPqxtLjbibbBzOpS5k7mRhZZ1dIZXf8cRLGdC70neGipFw3CoKZmhBEyJg3RtDbnibbTzKiszYx2juWV4knvLYinJbMm9xD8Qfojb2MRu48nvGodG36hSxh2Gw08YjgjbHG3Y1gsOvM8zrKyUWbZdOzzMurqjX5QiIuR1CIiAKqOISF00jjtc95PUuJVrlVzKWiMNbURn1JpAPd0zb5WWjgPeRBm8I1qIi1DOCIiAIiIAiIgClzMLH3at3EwjyEp/cKI1OmZTDzHh7pCP48r3DmxoEY/U16lzHpUynFWtiILRelTEWPc06i1zmkcCCQV5qomCIiAIi7nNZkQK6cyztvTwEXB2SS7Qz3QLE9QN68TmoRcme4Qc5dKMzN9mrdVhtRWXZTnWxg7r5RxJ2tZz2ndYWJmmhoIoI2xwsbGxuoNYA0DyXsBZfqw7bpWvV/g2Kqo1rRBERcTqEREAREQBERAFB2erADFWNqGjuVLQHHhMwBp826J8HKcVqMqsnI8QpXwSatLWx1rlkg9Fw+h4gkb13x7fDmmcbq/EhoVhRZeLYVLSzPhnboyRmxH0IO9pGsHgViLeT13RjNabMIiIfAiIgCIiA9aWlfLI2OMaT5HBjQN7nGwHmVZnD4IcNoo2Pe1kdOxjHPdqBdqBcerjfxUcZnMiiXfbp22AuKcHeTqdJ0tcDqTuBX1neyk7aeOhiNww9pNbfJoksZ4Nu4+83gs69+NYq1wuS+leFBzfL4OHzg0HYYnVN3GQyDpKBL/l8lzyknPjhmhVwzAapoy0+/G7/AOXt8lGysol1Vpkt0embQREXU5H1FE5zg1ou5xDQBtLibADxVnclcBbQ0kUDbXY3vketKdb3eLifCyg7NVhP2jE4ri7YA6c9WWDP1uYfBWHWXnT3UPk0cOGzkERFnF4RcLlfnYpaIujgH2icaiGm0bDwc7efwtvzIUVY1nHxKrJ06h0bD6lPeFtuFwdJ3iSqq8Wc9+ETWZMIbcliaisjj/iPaz33Bv1K8YcYp3mzJ4nHg2RrvoVVZ7iTc6yd51nzX5ZU/oF/t/w4frfYttdFVvC8o6ulN6eokjtua86Pi090+IUiZM57XghmIRhzdnbQizhzczYfht0K42YU47x3OsMuEudiYEWNh2JQ1MbZIJGyRu2OYbjpyPI6wslRNaFYREQHMZb5CQYnH3u5OwfdygXI36Lh6zL7t20b7wLlBkzU0EnZ1MZb7LhrY8cWO2HptG8BWhWPXYfFOwxzRtkY7a2QBwPgd/NV0ZMqtnuia7HjZvwyqSKa8czI0shLqWV0BPqPHbM8LkOHmVx9bmYxNnodjKPwSaJ8ngfVaUcqqXr+SCWPZH0OERde3NLixP8AtwOZmi/Z63OGZjqx5H2iaKJu8M0pneVmt+a9O+tfUjyqLH6EbgKS8gs0skxbPXtLIhrbC7U+T3xtYzltPLfIOTGbihoCHMYZJR/Nms5wP4RazOoF+a6DEMQip4nyzODI4xpOcdw/c7gN5IChuzHLtr/JZViqPdM1GWGU0WGUZks3StoQxjUHPt3RYbGgazyHRQtm+pnVmLRmUl5eZpJHHWSTG+5PxEeaw8tsrpMSqTI67Y2XbDGfVZfafxHafAbAF1+YvDNKonnOyONsQ96R2kfIMH5l1jX4FMm+Wc3Z41qS4R12eDBu3w5z2i7qZwl56HoP8LO0vgUBK2FTTtkY5jxdr2lrgd7XCxHkVV7H8HfR1UsD9sTi0E+s3a13i0g+K+YM9YuAzIbqRgIiLQISWMw9EL1UpGsCOMHrpPd9GKXVGuYtg+xzneZ7eUcf/akpYeU9bWbOOtK0FEGdDOW4udSUT7Bt2zStNiTsMbCNgGwnfsG+/W50crDQ0do3WnqLxxkbWtt33joCAObgq+KjDoUu+XwcMq5x7IhERahmhERAEREBvMk8sKjDZtOE3Y63aROPdkHPg7g4axzFwZ/yXyupsRi04Hd4enG7U+M/iHDgRqKrIsjD8Rlp5GyQSOjkbscw2PTmOR1FS340bd1symnIdez4LWootyTz0xvtHiDezds7aMEsPvtGth5i46KTKSsjmYHxPa9jtjmODmnoRqWRZVKt6SRpwsjNaxZ7IiLmdAiIgCIubyqy+o8PBEj9OW2qGOxeeGluYOZ8Lr1GLk9Ej5KSitWbzEMQip43SzPDI2C7nONgB+53WGsqAc4GcCTEpNBl2U0Zuxh1F59t/PgN1+K1+VuW1TiUl5joxtN2RMJ0G8/xO/EfCw1LQLWx8VV90uf6Mu/I6+2PAVhM0+C/ZsNjLhZ1QTO7o6wZ+gNPiVCGS2BurayKAbJHd8jdEO88/lB8bKz0cYa0NaLBoAAGoADUAFzzrNlA6YcN3I+lFWezJbSYytjGuO0c1vYJ7j/AnRPvN4KVV41lIyaN0cjQ5kjSxzTsLXCxHkoKrHXNSLbIKcXEqgi3OV+TT8Pq3wvuWjvRuPrxG+ieu0HmCtMt+MlJaoxGnF6MmTMRUXgqWezIx35maP8AgpRUJZjcQ0KyaInVNFpDm6N3/T3eSm1YuWtLWa+M9a0V+zuYwZ8TewHu0zWxN962m89dJ1vhC4tZ+UFT2tXUPPrzSu83uKwFsVx6YJGVZLqk2ERF7PAREQBERAEREAWfhGP1NI7SppnxE7dA6ne80913iCsBEaT2Z9Ta3RJmEZ8qlgAqoGSj2oyYXdSNbSell1NJnrw5/ptmjP4mB482OP0UFIpZYlUvTQojlWL1LBOzvYSB/GeeQhl/dq1GI58qNo+4gllP49GFvndx/SoUReVhVr7np5djO0x7O1iNSC1jhTsO6C4cRzee9+XRXGOcSSSbk6yTrJPE81+IqoQjBaRRPKcpbyYRFu8jcmX4hVshbcM9KVw9WIW0j1OoDm4L7KSitWeYpyeiJMzK5MdlC+rkHen7kV90IOs/E4eTBxUnLzpqdsbGsY0NYwBrWjYGgWAHKy9F+ftsdknJm5XBQiooIiLmezlc4eRoxKms2wniu6Fx1XO9hPsusOhAO5V2licxxa8Frmktc1wsQ4GxBG4gq2ajLOnm5NRerpG3mA+9jaP4rQPSaPbA3esBxGu/EyOnslwRZNPV3R5IwyNxj7JXwTE2a14Dz/Tf3H+TXE+Cs2qlqxubjH/tmHROJvJEOxk46bAACerdF3xLpnQ4n8HjDnzEr3ikZbPK07WySA9Q8hYy6POJhxgxOpbudIZW9JfvPq4jwXOLQg9YpkM1pJoIiL0eQiIgCIiAIiIAiIgCIiAIiIAiIBdAfUUTnuDWAuc4hrWtFyXE2AA3klWIzdZGjDqWzwO3ms6Y7bH1WA8G3PUlx3rRZr83P2UCqq2/fuH3bHfyWnef6hH5QbbSVJCycvI6+yPBp41HT3S5CIigLQiIgCIiAjTONmtFRpVNE0CY3MkQsBKd7m7myfJ3I6zyeaXKE0dcaea7WVJEZDxollQ0kMuDrBJJZbi4cFO65LLTN3T4iNMfc1I9GVg222B49Yc9o47lZXkax8Ozj7/YlnRpLrhycxnuybL2R1jBfs/upbewTdjugcSPjCh5WbwiKWekMNfGDIGmKbeyUWtptI3OGvcQbiwsoJy5yKlw2cg3dA8kxScRt0XcHj57RyqxLdvDfK4Jsmr/ACI5pERXkQREQBERAEREAREQBERAERbDA8AqK2UR00Ze7fbU1o4vdsaOvhdfG0lqz6k29EYMcZcQ1oJc4gANFySdQAA2nkppzb5sBTaNTWNBn2xxnWIfxO3GT5N66xuMhs20GHASPtLUka5CNTL7RGDs4aW08gbLsll5GV1dsOPuaVGN090uQiIs8tCIiAIiIAiIgCIiALFxPC4amJ0U7BJG/UWu+RG8EbiNYWUi+p6cDkg3LHNDUU15KPSnh26G2Vg6D+IOY18t6jwi23d9VbVc3lLm+oa+7pY9CU/zYbMf8Wqz/iBWhVmtbT/JDbiJ7wK3IpDxzMrWw3NM5lQ3hqik8nHRPg7wXEYjg1RTG1RDJEf6jHMB6Eix8FoQthPyshlXKHKMNERdDmEREARetLRySu0YmPkdwjaXnyaCupwnNVilRa8IhafWqHCP9Iu/5LzKcY+ZnuMJS4RyK9aSjkmeGRMdI92xsbS9x8BrUx4JmPp2WdVzOmPsR/cs6E63HwLV3+FYHTUjNCnhZE3foNAJ947XHmSVHZmwXl3KoYkn5tiJclsy00ln17uyZt7KMh0h952trPC56KW8IwWnpIxHTxtjYNzd54uJ1uPM3KzUWdbdOzzMurqjXwERFxOoREQBERAEREAREQBERAEREAREQBfL2g6iLg7QdYREBxuWuTtGIi4UsAdr7whYD52uoNxaJrXHRAHQAL9Ra2G21uZuUkmeeGxhzhcA9RdTTkLk7RvZd9LA48XQscfMhEX3MbUdjzirVneRQtYA1jQ1o3NAaPIL0RFkGoEREAREQBERAEREAREQH//Z"/>
          <p:cNvSpPr>
            <a:spLocks noChangeAspect="1" noChangeArrowheads="1"/>
          </p:cNvSpPr>
          <p:nvPr userDrawn="1"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data:image/jpeg;base64,/9j/4AAQSkZJRgABAQAAAQABAAD/2wCEAAkGBhAQEBUUEBIVFBMRFxYUFRUQFRcQGBURFxcXFBgYFxoYGyYeFxkmHBgWIDEgIycpLSwsFR4xNTAqNSYsLCkBCQoKDgwOGg8PGiwkHyUsLCwsKS0sKSwqLCksLC0sLCksLCwpLCwsKSwsKSksLCopLC0sKiwsLCwvLCwsLCwpKf/AABEIAOIA3wMBIgACEQEDEQH/xAAcAAEAAgMBAQEAAAAAAAAAAAAABwgEBQYDAgH/xABAEAABAwIBCQQHBgUEAwAAAAABAAIDBBEFBgcSITFBUWFxEyKBkTJCUnKCobEUI2KSosEzQ2NzwiQ0U9GTstL/xAAaAQEBAQEBAQEAAAAAAAAAAAAABAUDAgEG/8QALBEAAgIBAwIFAwQDAAAAAAAAAAECAwQRITESIhMyQWGBQlGRFDNxsUNSof/aAAwDAQACEQMRAD8AnFERAEREAREQBEWpx2uq2DRo6cSyH15XtjiZ116bjyA8QvqWr0PjehtJJWtBLiABrJJsAOJJ2Lj8azsYbTXDZDO8erTjTH5yQzyJXLY1m7xyvN6urgI2iMPkDG9GNj0fHWea1jsxldunp/EyD/BWV00rzz/BLO236YmRiWfWodqpqaNg4zOdKfJuiB81zVbnQxWXbUlgO6JjI/mG6XzWwqszOKM9EQyf25bf+7WrnsSyMxCmuZqWVoG1wb2jR1cy4Hmrq44/06Ek5X/VqeFRlLWyenVVDvemkI8tJYL6l7vSe49XE/UrzRUpJcEzbfJ7RV0rPQke33Xub9CtrSZb4lF6FZPq3OkMg8n3C0iI4p8o+qTXDO7w/PPiUf8AE7KYf1GaB84y0fIrrMKz50ztVTTyRH2oyJm+N9Fw8AVDCLhLFql6HWORZH1LO4NlfQ1n+3qI3uPqX0H/AJHWd8luFUoFdVgOczEaSwEvaxj1Ki8gtydfSb4G3JSTwX9D/JVDMX1IsWi4TJnO7RVVmT/6aU6rSG8ZPKTUB8QHiu6BuoJ1yg9JItjOM1rFn6iIvB6CIiAIiIAiIgCIiAIStHlVljTYdHpTuu93oRM1veeQ3Di46vHUoOyrziVmIEtc7soTshiJAI/Gdsh66uQVNONK3fhfc4W3xr/kmHHM6GG0hLTN2rxtZTjtdfN1wwHlpXXHVufg/wAikFtxll/xa391E6LRhh1rncgll2PjYkoZ9Ky+ungt1kHz0ltcPz7xkgVFI5o3uheJP0uDfqogRe3i1P0PKybF6lmMAy2oa7VTzNL/APjf92/8rtZ6i4W9VS2uIIINiNYI1EHiOBUk5E535YS2KvJli2CX0pGe9vkb+rrsUVuE1vDf2KqstPaexJ2O5EUFbft4Gl5/mMHZvv7zbE9DcKL8qczFRCC+icZ2DX2brNlA5erJ4WPAFTTT1DJGNfG4OY8BzXNOkHNOsEEbQvRTV32V8P4KJ0ws5RUySNzSWuBa5psQ4EEEbQQdYK+VYvLTN7TYi0uIEdQB3ZmjWbbBIPXb8xuO4wHjmBT0Uzoahmi9uviHN3Oad7Tx8DYgha1ORG1e/wBjMuolX/BgIiKg4BERAF1uR2cmqw8hhJmp98Tz6I/pu9Tps5b1ySLzOEZrSSPUZuL1RaDJ3Kamr4u0pn6Q2OadT2O4PbuPyO4lbVVZwPHZ6KYS07yx41HeHN3tcPWaeHlY61YDIjLqHE4u73J2D7yIm5G7Sb7TOe7Yd18fIxnXuuDUoyFZs+TpkRFIVBERAEREAXKZeZexYZFYWfUSD7uO+wbNN9tjL+JIsN5GXlrldHhtMZHWdI67Yo/bfz4NG0nw2kKueJ4nLUzPlmcXySG7nH5ADcANQG4BW42P4j6pcf2SZF/Qulcn7imKzVUrpZ3l8jzcuPyAGwAbgNQWKiLYS02Rlt67sIiIfAiIgCIiAkPNRl2aWUUs7v8ATzOswu/lSuOroxx28CQeKnJVKVjM22UZrsPjc83li+5kJ2lzQLOPMtLT1JWXm06d6+TRxLdexnUrn8tMj4sSpyx9myMuYpLa2P58WnUCPHaAugRQRk4vVF0oqS0ZVLEKCSnlfFK0tkjcWuadxH1G8HeCCsdTBnsyWDmNrY295lo5rb2E2Y89D3fibwUPrepsVkFIxba/Dl0hERdTkEREAWVhmJy00rZYHlkkZu1w+YI3g7CDtCxURrXZn1PQshkNlrFicGkLNmjsJY+B9pvFh3cNm5dKqt5P49NQ1DJ4DZzNoOx7D6THcQflqO0BWSydx+Kup2TwnuvGsHax49JruYP7HYVi5OP4b1XBrY93iLR8myREUhSF41dWyKN0kjg1kbS5zjsDQLk+S9lFWezKnRYyijOt9pJrewD3GeJGkfdbxXWqt2TUUc7JqEXIjvLLKmTEap0rrhg7sTD6kQ2fEdp5ngAtGiLfjFRWiMSUnJ6sIiL6fAiIgCIiAIiIApPzFYiRUVEO6SNso6sdon5SD8qjBdvmceRijbb4pQelgfqAuGQtapHah6WIn5ERYJtGHjOGNqaeWF/ozMcw77XFgeoNj4KrM0LmOc1ws5hLXDg4GxHmFbJVsziUXY4pVNGwydp/5Gtl+ritHAlu4kGZHZSOdREWoZwREQBERAF2ebDLI0FVoSO/09QQ199jH7GycrbDyN/VC4xF5nBTi4s9Qk4PVFtUXD5psqftlF2chvNS2jdfa6O33bvIFp5svvXcL8/ODhJxZuQkpxUkeVTUNjY57zZrGlzidzWi5PkFV7H8YfWVMs79sry4A+q3Y1vg0AeCm/O/jHYYa5jTZ1S5sQ9zW9/hotLfiUArSwYaRczPzJ7qIREWgQhERAEREAREQBERAFIWZGj0sQe+2qKF2v8AE9zGj5B3ko9U45lcDMNE+dws6qddv9qO7W+bi89LKbKl01P3KMaPVYiRERFhmwFX/PDFbFZD7UcR/To/4qwCgLPI6+KO5RRD5E/urcL9z4JMv9v5OHREWwZQREQBERAEREB1GbbKD7HiMTibRzHsZOGi8gA+DtE9AVY1VKVnckMX+10MExN3PjGl/cb3H/qDlmZ0N1P4NHDns4kXZ9MS0qmCEbIozIfekdb6Rj8yjNdRnOre1xWpO5jmxj4GNaf1aS5dW0R6a4r2I7pdVjYREXY5BERAEREAREQBEW5yXySqcRl0IG90W05HamRj8R48GjWfmPkpKK1Z9Scnoj0yNyVkxGqbE24YO9K8epFfX8R2DnyBVk6WmZExrI2hrGNDWtGwNaLADwC1eSuS0GHQCKEXJ1vefSkfxP7DcFuViZF/iy24Rr0U+HHfkIiKYoCrxnXl0sWn/CIm+UTD9SVYdVly3qe0xKqd/WkaOjDoD5NV+Cu9v2Isx9iXuaRERaxmBERAEREAREQBTnmSrtPD3sJ/gzOA5Nc1r/qXKDFLuYWTu1beBhPmJR+wUuYtamU4r0sRGWUdR2lZUP8Abnmd4GRxC16+5n6TnHiSfM3XwqUtFoTt6vUIiL6fAiIgCItngWTNVXP0aaJz7ek70WN95x1Dpt4BfG0lqz6k29EaxZOH4ZNUPDII3yPPqxtLjbibbBzOpS5k7mRhZZ1dIZXf8cRLGdC70neGipFw3CoKZmhBEyJg3RtDbnibbTzKiszYx2juWV4knvLYinJbMm9xD8Qfojb2MRu48nvGodG36hSxh2Gw08YjgjbHG3Y1gsOvM8zrKyUWbZdOzzMurqjX5QiIuR1CIiAKqOISF00jjtc95PUuJVrlVzKWiMNbURn1JpAPd0zb5WWjgPeRBm8I1qIi1DOCIiAIiIAiIgClzMLH3at3EwjyEp/cKI1OmZTDzHh7pCP48r3DmxoEY/U16lzHpUynFWtiILRelTEWPc06i1zmkcCCQV5qomCIiAIi7nNZkQK6cyztvTwEXB2SS7Qz3QLE9QN68TmoRcme4Qc5dKMzN9mrdVhtRWXZTnWxg7r5RxJ2tZz2ndYWJmmhoIoI2xwsbGxuoNYA0DyXsBZfqw7bpWvV/g2Kqo1rRBERcTqEREAREQBERAFB2erADFWNqGjuVLQHHhMwBp826J8HKcVqMqsnI8QpXwSatLWx1rlkg9Fw+h4gkb13x7fDmmcbq/EhoVhRZeLYVLSzPhnboyRmxH0IO9pGsHgViLeT13RjNabMIiIfAiIgCIiA9aWlfLI2OMaT5HBjQN7nGwHmVZnD4IcNoo2Pe1kdOxjHPdqBdqBcerjfxUcZnMiiXfbp22AuKcHeTqdJ0tcDqTuBX1neyk7aeOhiNww9pNbfJoksZ4Nu4+83gs69+NYq1wuS+leFBzfL4OHzg0HYYnVN3GQyDpKBL/l8lzyknPjhmhVwzAapoy0+/G7/AOXt8lGysol1Vpkt0embQREXU5H1FE5zg1ou5xDQBtLibADxVnclcBbQ0kUDbXY3vketKdb3eLifCyg7NVhP2jE4ri7YA6c9WWDP1uYfBWHWXnT3UPk0cOGzkERFnF4RcLlfnYpaIujgH2icaiGm0bDwc7efwtvzIUVY1nHxKrJ06h0bD6lPeFtuFwdJ3iSqq8Wc9+ETWZMIbcliaisjj/iPaz33Bv1K8YcYp3mzJ4nHg2RrvoVVZ7iTc6yd51nzX5ZU/oF/t/w4frfYttdFVvC8o6ulN6eokjtua86Pi090+IUiZM57XghmIRhzdnbQizhzczYfht0K42YU47x3OsMuEudiYEWNh2JQ1MbZIJGyRu2OYbjpyPI6wslRNaFYREQHMZb5CQYnH3u5OwfdygXI36Lh6zL7t20b7wLlBkzU0EnZ1MZb7LhrY8cWO2HptG8BWhWPXYfFOwxzRtkY7a2QBwPgd/NV0ZMqtnuia7HjZvwyqSKa8czI0shLqWV0BPqPHbM8LkOHmVx9bmYxNnodjKPwSaJ8ngfVaUcqqXr+SCWPZH0OERde3NLixP8AtwOZmi/Z63OGZjqx5H2iaKJu8M0pneVmt+a9O+tfUjyqLH6EbgKS8gs0skxbPXtLIhrbC7U+T3xtYzltPLfIOTGbihoCHMYZJR/Nms5wP4RazOoF+a6DEMQip4nyzODI4xpOcdw/c7gN5IChuzHLtr/JZViqPdM1GWGU0WGUZks3StoQxjUHPt3RYbGgazyHRQtm+pnVmLRmUl5eZpJHHWSTG+5PxEeaw8tsrpMSqTI67Y2XbDGfVZfafxHafAbAF1+YvDNKonnOyONsQ96R2kfIMH5l1jX4FMm+Wc3Z41qS4R12eDBu3w5z2i7qZwl56HoP8LO0vgUBK2FTTtkY5jxdr2lrgd7XCxHkVV7H8HfR1UsD9sTi0E+s3a13i0g+K+YM9YuAzIbqRgIiLQISWMw9EL1UpGsCOMHrpPd9GKXVGuYtg+xzneZ7eUcf/akpYeU9bWbOOtK0FEGdDOW4udSUT7Bt2zStNiTsMbCNgGwnfsG+/W50crDQ0do3WnqLxxkbWtt33joCAObgq+KjDoUu+XwcMq5x7IhERahmhERAEREBvMk8sKjDZtOE3Y63aROPdkHPg7g4axzFwZ/yXyupsRi04Hd4enG7U+M/iHDgRqKrIsjD8Rlp5GyQSOjkbscw2PTmOR1FS340bd1symnIdez4LWootyTz0xvtHiDezds7aMEsPvtGth5i46KTKSsjmYHxPa9jtjmODmnoRqWRZVKt6SRpwsjNaxZ7IiLmdAiIgCIubyqy+o8PBEj9OW2qGOxeeGluYOZ8Lr1GLk9Ej5KSitWbzEMQip43SzPDI2C7nONgB+53WGsqAc4GcCTEpNBl2U0Zuxh1F59t/PgN1+K1+VuW1TiUl5joxtN2RMJ0G8/xO/EfCw1LQLWx8VV90uf6Mu/I6+2PAVhM0+C/ZsNjLhZ1QTO7o6wZ+gNPiVCGS2BurayKAbJHd8jdEO88/lB8bKz0cYa0NaLBoAAGoADUAFzzrNlA6YcN3I+lFWezJbSYytjGuO0c1vYJ7j/AnRPvN4KVV41lIyaN0cjQ5kjSxzTsLXCxHkoKrHXNSLbIKcXEqgi3OV+TT8Pq3wvuWjvRuPrxG+ieu0HmCtMt+MlJaoxGnF6MmTMRUXgqWezIx35maP8AgpRUJZjcQ0KyaInVNFpDm6N3/T3eSm1YuWtLWa+M9a0V+zuYwZ8TewHu0zWxN962m89dJ1vhC4tZ+UFT2tXUPPrzSu83uKwFsVx6YJGVZLqk2ERF7PAREQBERAEREAWfhGP1NI7SppnxE7dA6ne80913iCsBEaT2Z9Ta3RJmEZ8qlgAqoGSj2oyYXdSNbSell1NJnrw5/ptmjP4mB482OP0UFIpZYlUvTQojlWL1LBOzvYSB/GeeQhl/dq1GI58qNo+4gllP49GFvndx/SoUReVhVr7np5djO0x7O1iNSC1jhTsO6C4cRzee9+XRXGOcSSSbk6yTrJPE81+IqoQjBaRRPKcpbyYRFu8jcmX4hVshbcM9KVw9WIW0j1OoDm4L7KSitWeYpyeiJMzK5MdlC+rkHen7kV90IOs/E4eTBxUnLzpqdsbGsY0NYwBrWjYGgWAHKy9F+ftsdknJm5XBQiooIiLmezlc4eRoxKms2wniu6Fx1XO9hPsusOhAO5V2licxxa8Frmktc1wsQ4GxBG4gq2ajLOnm5NRerpG3mA+9jaP4rQPSaPbA3esBxGu/EyOnslwRZNPV3R5IwyNxj7JXwTE2a14Dz/Tf3H+TXE+Cs2qlqxubjH/tmHROJvJEOxk46bAACerdF3xLpnQ4n8HjDnzEr3ikZbPK07WySA9Q8hYy6POJhxgxOpbudIZW9JfvPq4jwXOLQg9YpkM1pJoIiL0eQiIgCIiAIiIAiIgCIiAIiIAiIBdAfUUTnuDWAuc4hrWtFyXE2AA3klWIzdZGjDqWzwO3ms6Y7bH1WA8G3PUlx3rRZr83P2UCqq2/fuH3bHfyWnef6hH5QbbSVJCycvI6+yPBp41HT3S5CIigLQiIgCIiAjTONmtFRpVNE0CY3MkQsBKd7m7myfJ3I6zyeaXKE0dcaea7WVJEZDxollQ0kMuDrBJJZbi4cFO65LLTN3T4iNMfc1I9GVg222B49Yc9o47lZXkax8Ozj7/YlnRpLrhycxnuybL2R1jBfs/upbewTdjugcSPjCh5WbwiKWekMNfGDIGmKbeyUWtptI3OGvcQbiwsoJy5yKlw2cg3dA8kxScRt0XcHj57RyqxLdvDfK4Jsmr/ACI5pERXkQREQBERAEREAREQBERAERbDA8AqK2UR00Ze7fbU1o4vdsaOvhdfG0lqz6k29EYMcZcQ1oJc4gANFySdQAA2nkppzb5sBTaNTWNBn2xxnWIfxO3GT5N66xuMhs20GHASPtLUka5CNTL7RGDs4aW08gbLsll5GV1dsOPuaVGN090uQiIs8tCIiAIiIAiIgCIiALFxPC4amJ0U7BJG/UWu+RG8EbiNYWUi+p6cDkg3LHNDUU15KPSnh26G2Vg6D+IOY18t6jwi23d9VbVc3lLm+oa+7pY9CU/zYbMf8Wqz/iBWhVmtbT/JDbiJ7wK3IpDxzMrWw3NM5lQ3hqik8nHRPg7wXEYjg1RTG1RDJEf6jHMB6Eix8FoQthPyshlXKHKMNERdDmEREARetLRySu0YmPkdwjaXnyaCupwnNVilRa8IhafWqHCP9Iu/5LzKcY+ZnuMJS4RyK9aSjkmeGRMdI92xsbS9x8BrUx4JmPp2WdVzOmPsR/cs6E63HwLV3+FYHTUjNCnhZE3foNAJ947XHmSVHZmwXl3KoYkn5tiJclsy00ln17uyZt7KMh0h952trPC56KW8IwWnpIxHTxtjYNzd54uJ1uPM3KzUWdbdOzzMurqjXwERFxOoREQBERAEREAREQBERAEREAREQBfL2g6iLg7QdYREBxuWuTtGIi4UsAdr7whYD52uoNxaJrXHRAHQAL9Ra2G21uZuUkmeeGxhzhcA9RdTTkLk7RvZd9LA48XQscfMhEX3MbUdjzirVneRQtYA1jQ1o3NAaPIL0RFkGoEREAREQBERAEREAREQH//Z"/>
          <p:cNvSpPr>
            <a:spLocks noChangeAspect="1" noChangeArrowheads="1"/>
          </p:cNvSpPr>
          <p:nvPr userDrawn="1"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4817689"/>
            <a:ext cx="330116" cy="25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t.gov/TIGE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rants.gov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TIGERGrants@dot.gov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t.gov/tiger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nts.gov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am.gov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t.gov/TIGER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t.gov/TIGER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rants.gov/web/grants/applicants/apply-for-grants.html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nts.gov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t.gov/tiger/resources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TIGERGrants@dot.gov" TargetMode="External"/><Relationship Id="rId4" Type="http://schemas.openxmlformats.org/officeDocument/2006/relationships/hyperlink" Target="http://www.dot.gov/tiger/faq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304725"/>
            <a:ext cx="4038600" cy="70008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 	     </a:t>
            </a:r>
            <a:endParaRPr lang="en-US" dirty="0"/>
          </a:p>
        </p:txBody>
      </p:sp>
      <p:pic>
        <p:nvPicPr>
          <p:cNvPr id="1031" name="Picture 7" descr="http://www.dot.gov/sites/dot.dev/files/pictures/PortOfBaltimo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6289" r="26518" b="6901"/>
          <a:stretch/>
        </p:blipFill>
        <p:spPr bwMode="auto">
          <a:xfrm>
            <a:off x="4624743" y="1873155"/>
            <a:ext cx="2049014" cy="145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Beofer and after image with photo of Arch today and rendering of Arch in 20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1" t="8032" b="8032"/>
          <a:stretch/>
        </p:blipFill>
        <p:spPr bwMode="auto">
          <a:xfrm>
            <a:off x="6807987" y="1789582"/>
            <a:ext cx="2031214" cy="150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ictures_26429_UP_6618_South_Tower55_edited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r="23809" b="9887"/>
          <a:stretch/>
        </p:blipFill>
        <p:spPr bwMode="auto">
          <a:xfrm>
            <a:off x="378727" y="177490"/>
            <a:ext cx="4181189" cy="313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43" y="177490"/>
            <a:ext cx="4214458" cy="157224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743858" y="3336268"/>
            <a:ext cx="4269513" cy="13619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TIGER Overview</a:t>
            </a:r>
          </a:p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John Augustine,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Director, Office of Infrastructure Finance and Innovation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13" descr="TIGER Grants-01.png"/>
          <p:cNvPicPr>
            <a:picLocks noChangeAspect="1"/>
          </p:cNvPicPr>
          <p:nvPr/>
        </p:nvPicPr>
        <p:blipFill>
          <a:blip r:embed="rId7" cstate="print"/>
          <a:srcRect b="39989"/>
          <a:stretch>
            <a:fillRect/>
          </a:stretch>
        </p:blipFill>
        <p:spPr>
          <a:xfrm>
            <a:off x="428842" y="3385902"/>
            <a:ext cx="1368188" cy="3410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98245" y="3389589"/>
            <a:ext cx="2945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Transportation Investment Generating Economic </a:t>
            </a:r>
            <a:r>
              <a:rPr lang="en-US" sz="1200" b="1" dirty="0" smtClean="0"/>
              <a:t>Recovery</a:t>
            </a:r>
            <a:endParaRPr lang="en-US" sz="12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4592844" y="3389589"/>
            <a:ext cx="0" cy="8781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40717" y="3815477"/>
            <a:ext cx="4038600" cy="561415"/>
          </a:xfrm>
        </p:spPr>
        <p:txBody>
          <a:bodyPr>
            <a:normAutofit fontScale="62500" lnSpcReduction="20000"/>
          </a:bodyPr>
          <a:lstStyle/>
          <a:p>
            <a:r>
              <a:rPr lang="en-US" sz="1800" dirty="0"/>
              <a:t>Presented by the Office of the </a:t>
            </a:r>
            <a:r>
              <a:rPr lang="en-US" sz="1800" dirty="0" smtClean="0"/>
              <a:t>Under Secretary of Transportation for Policy</a:t>
            </a:r>
            <a:endParaRPr lang="en-US" sz="1800" dirty="0"/>
          </a:p>
          <a:p>
            <a:r>
              <a:rPr lang="en-US" sz="1800" dirty="0"/>
              <a:t>United States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66225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62814"/>
            <a:ext cx="7556313" cy="837080"/>
          </a:xfrm>
        </p:spPr>
        <p:txBody>
          <a:bodyPr/>
          <a:lstStyle/>
          <a:p>
            <a:r>
              <a:rPr lang="en-US" sz="4000" b="1" dirty="0" smtClean="0"/>
              <a:t>2015 TIGER Applications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1" y="799242"/>
            <a:ext cx="7896225" cy="3571875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/>
              <a:t>Pre-Application</a:t>
            </a:r>
            <a:r>
              <a:rPr lang="en-US" sz="2800" dirty="0" smtClean="0"/>
              <a:t> – Instructions and information are available at </a:t>
            </a:r>
            <a:r>
              <a:rPr lang="en-US" sz="2800" dirty="0" smtClean="0">
                <a:hlinkClick r:id="rId3"/>
              </a:rPr>
              <a:t>www.dot.gov/TIGER</a:t>
            </a:r>
            <a:r>
              <a:rPr lang="en-US" sz="2800" dirty="0" smtClean="0"/>
              <a:t> </a:t>
            </a:r>
          </a:p>
          <a:p>
            <a:pPr lvl="1"/>
            <a:r>
              <a:rPr lang="en-US" sz="2600" dirty="0" smtClean="0"/>
              <a:t>Must </a:t>
            </a:r>
            <a:r>
              <a:rPr lang="en-US" sz="2600" dirty="0"/>
              <a:t>be submitted </a:t>
            </a:r>
            <a:r>
              <a:rPr lang="en-US" sz="2600" b="1" dirty="0"/>
              <a:t>before 11:59 PM E.D.T on May 4, 2015</a:t>
            </a:r>
            <a:r>
              <a:rPr lang="en-US" sz="2600" dirty="0"/>
              <a:t>. </a:t>
            </a:r>
            <a:endParaRPr lang="en-US" sz="2800" dirty="0" smtClean="0"/>
          </a:p>
          <a:p>
            <a:r>
              <a:rPr lang="en-US" sz="2800" b="1" dirty="0" smtClean="0"/>
              <a:t>Final Application </a:t>
            </a:r>
            <a:r>
              <a:rPr lang="en-US" sz="2800" dirty="0" smtClean="0"/>
              <a:t>– </a:t>
            </a:r>
            <a:r>
              <a:rPr lang="en-US" sz="2800" dirty="0" smtClean="0">
                <a:hlinkClick r:id="rId4"/>
              </a:rPr>
              <a:t>www.Grants.gov</a:t>
            </a:r>
            <a:r>
              <a:rPr lang="en-US" sz="2800" dirty="0" smtClean="0"/>
              <a:t> </a:t>
            </a:r>
          </a:p>
          <a:p>
            <a:pPr lvl="1"/>
            <a:r>
              <a:rPr lang="en-US" sz="2600" dirty="0" smtClean="0"/>
              <a:t>Must </a:t>
            </a:r>
            <a:r>
              <a:rPr lang="en-US" sz="2600" dirty="0"/>
              <a:t>be submitted</a:t>
            </a:r>
            <a:r>
              <a:rPr lang="en-US" sz="2600" b="1" dirty="0"/>
              <a:t> before </a:t>
            </a:r>
            <a:r>
              <a:rPr lang="en-US" sz="2600" b="1" dirty="0" smtClean="0"/>
              <a:t>11:59 </a:t>
            </a:r>
            <a:r>
              <a:rPr lang="en-US" sz="2600" b="1" dirty="0"/>
              <a:t>PM E.D.T. on June 5, 2015</a:t>
            </a:r>
            <a:r>
              <a:rPr lang="en-US" sz="2600" dirty="0"/>
              <a:t>.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3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104380"/>
            <a:ext cx="8229600" cy="857250"/>
          </a:xfrm>
        </p:spPr>
        <p:txBody>
          <a:bodyPr/>
          <a:lstStyle/>
          <a:p>
            <a:r>
              <a:rPr lang="en-US" sz="4000" b="1" dirty="0"/>
              <a:t>Technical Assistance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6" y="927299"/>
            <a:ext cx="7505700" cy="3371850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 smtClean="0"/>
              <a:t>USDOT offers technical assistance to help applicants through the TIGER process</a:t>
            </a:r>
          </a:p>
          <a:p>
            <a:r>
              <a:rPr lang="en-US" sz="2600" dirty="0" smtClean="0"/>
              <a:t>Previous TIGER application debriefs</a:t>
            </a:r>
          </a:p>
          <a:p>
            <a:r>
              <a:rPr lang="en-US" sz="2600" dirty="0" smtClean="0"/>
              <a:t>Benefit cost analysis resource guide</a:t>
            </a:r>
          </a:p>
          <a:p>
            <a:r>
              <a:rPr lang="en-US" sz="2600" dirty="0" smtClean="0"/>
              <a:t>Special Topics Webinars</a:t>
            </a:r>
          </a:p>
          <a:p>
            <a:r>
              <a:rPr lang="en-US" sz="2600" dirty="0" smtClean="0"/>
              <a:t>Questions sent to: </a:t>
            </a:r>
            <a:r>
              <a:rPr lang="en-US" sz="2600" i="1" dirty="0" smtClean="0">
                <a:solidFill>
                  <a:srgbClr val="0810AA"/>
                </a:solidFill>
                <a:hlinkClick r:id="rId3"/>
              </a:rPr>
              <a:t>TIGERGrants@dot.gov</a:t>
            </a:r>
            <a:endParaRPr lang="en-US" sz="2600" i="1" dirty="0" smtClean="0">
              <a:solidFill>
                <a:srgbClr val="0810AA"/>
              </a:solidFill>
            </a:endParaRPr>
          </a:p>
          <a:p>
            <a:r>
              <a:rPr lang="en-US" sz="2600" dirty="0"/>
              <a:t>Additional information: </a:t>
            </a:r>
            <a:r>
              <a:rPr lang="en-US" sz="2200" dirty="0" smtClean="0">
                <a:solidFill>
                  <a:srgbClr val="0810AA"/>
                </a:solidFill>
              </a:rPr>
              <a:t>http</a:t>
            </a:r>
            <a:r>
              <a:rPr lang="en-US" sz="2200" dirty="0">
                <a:solidFill>
                  <a:srgbClr val="0810AA"/>
                </a:solidFill>
              </a:rPr>
              <a:t>://</a:t>
            </a:r>
            <a:r>
              <a:rPr lang="en-US" sz="2200" dirty="0" smtClean="0">
                <a:solidFill>
                  <a:srgbClr val="0810AA"/>
                </a:solidFill>
              </a:rPr>
              <a:t>www.dot.gov/tiger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6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3858" y="3336268"/>
            <a:ext cx="4269513" cy="1361974"/>
          </a:xfrm>
        </p:spPr>
        <p:txBody>
          <a:bodyPr>
            <a:noAutofit/>
          </a:bodyPr>
          <a:lstStyle/>
          <a:p>
            <a:r>
              <a:rPr lang="en-US" b="1" dirty="0" smtClean="0"/>
              <a:t>Lessons Learned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Joanna Turner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Executive Director, National Association of Regional Councils</a:t>
            </a:r>
            <a:endParaRPr lang="en-US" sz="1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0717" y="3815477"/>
            <a:ext cx="4038600" cy="561415"/>
          </a:xfrm>
        </p:spPr>
        <p:txBody>
          <a:bodyPr>
            <a:normAutofit fontScale="62500" lnSpcReduction="20000"/>
          </a:bodyPr>
          <a:lstStyle/>
          <a:p>
            <a:r>
              <a:rPr lang="en-US" sz="1800" dirty="0"/>
              <a:t>Presented by the Office of the </a:t>
            </a:r>
            <a:r>
              <a:rPr lang="en-US" sz="1800" dirty="0" smtClean="0"/>
              <a:t>Under Secretary of Transportation for Policy</a:t>
            </a:r>
            <a:endParaRPr lang="en-US" sz="1800" dirty="0"/>
          </a:p>
          <a:p>
            <a:r>
              <a:rPr lang="en-US" sz="1800" dirty="0"/>
              <a:t>United States Department of Transportation</a:t>
            </a:r>
          </a:p>
        </p:txBody>
      </p:sp>
      <p:pic>
        <p:nvPicPr>
          <p:cNvPr id="1031" name="Picture 7" descr="http://www.dot.gov/sites/dot.dev/files/pictures/PortOfBaltimo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6289" r="26518" b="6901"/>
          <a:stretch/>
        </p:blipFill>
        <p:spPr bwMode="auto">
          <a:xfrm>
            <a:off x="4624743" y="1873155"/>
            <a:ext cx="2049014" cy="145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Beofer and after image with photo of Arch today and rendering of Arch in 20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1" t="8032" b="8032"/>
          <a:stretch/>
        </p:blipFill>
        <p:spPr bwMode="auto">
          <a:xfrm>
            <a:off x="6807987" y="1789582"/>
            <a:ext cx="2031214" cy="150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ictures_26429_UP_6618_South_Tower55_edited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r="23809" b="9887"/>
          <a:stretch/>
        </p:blipFill>
        <p:spPr bwMode="auto">
          <a:xfrm>
            <a:off x="378727" y="177490"/>
            <a:ext cx="4181189" cy="313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43" y="177490"/>
            <a:ext cx="4214458" cy="1572241"/>
          </a:xfrm>
          <a:prstGeom prst="rect">
            <a:avLst/>
          </a:prstGeom>
        </p:spPr>
      </p:pic>
      <p:pic>
        <p:nvPicPr>
          <p:cNvPr id="10" name="Picture 9" descr="TIGER Grants-01.png"/>
          <p:cNvPicPr>
            <a:picLocks noChangeAspect="1"/>
          </p:cNvPicPr>
          <p:nvPr/>
        </p:nvPicPr>
        <p:blipFill>
          <a:blip r:embed="rId7" cstate="print"/>
          <a:srcRect b="39989"/>
          <a:stretch>
            <a:fillRect/>
          </a:stretch>
        </p:blipFill>
        <p:spPr>
          <a:xfrm>
            <a:off x="428842" y="3385902"/>
            <a:ext cx="1368188" cy="341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8245" y="3389589"/>
            <a:ext cx="2945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Transportation Investment Generating Economic </a:t>
            </a:r>
            <a:r>
              <a:rPr lang="en-US" sz="1200" b="1" dirty="0" smtClean="0"/>
              <a:t>Recovery</a:t>
            </a:r>
            <a:endParaRPr lang="en-US" sz="1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92844" y="3389589"/>
            <a:ext cx="0" cy="8781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78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04789"/>
            <a:ext cx="7556313" cy="837080"/>
          </a:xfrm>
        </p:spPr>
        <p:txBody>
          <a:bodyPr/>
          <a:lstStyle/>
          <a:p>
            <a:r>
              <a:rPr lang="en-US" sz="4000" b="1" dirty="0" smtClean="0"/>
              <a:t>Panelists –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Successful TIGER Applicants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782502"/>
            <a:ext cx="7556313" cy="3534749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Secretary </a:t>
            </a:r>
            <a:r>
              <a:rPr lang="en-US" b="1" dirty="0">
                <a:solidFill>
                  <a:schemeClr val="accent1"/>
                </a:solidFill>
              </a:rPr>
              <a:t>Bill Johnson</a:t>
            </a:r>
            <a:r>
              <a:rPr lang="en-US" dirty="0"/>
              <a:t>, Secretary of Commerce, State of Florida and CEO of Enterprise Florida — Port of Miami Rail Access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Deputy Mayor </a:t>
            </a:r>
            <a:r>
              <a:rPr lang="en-US" b="1" dirty="0" err="1">
                <a:solidFill>
                  <a:schemeClr val="accent1"/>
                </a:solidFill>
              </a:rPr>
              <a:t>Rina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Cutler</a:t>
            </a:r>
            <a:r>
              <a:rPr lang="en-US" dirty="0" smtClean="0"/>
              <a:t>, </a:t>
            </a:r>
            <a:r>
              <a:rPr lang="en-US" dirty="0"/>
              <a:t>Transportation and Utilities, City of Philadelphia — Philadelphia Area Pedestrian and Bicycle Network &amp; Wayne Junction Substation Replacement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Dr</a:t>
            </a:r>
            <a:r>
              <a:rPr lang="en-US" b="1" dirty="0">
                <a:solidFill>
                  <a:schemeClr val="accent1"/>
                </a:solidFill>
              </a:rPr>
              <a:t>. Fred </a:t>
            </a:r>
            <a:r>
              <a:rPr lang="en-US" b="1" dirty="0" err="1">
                <a:solidFill>
                  <a:schemeClr val="accent1"/>
                </a:solidFill>
              </a:rPr>
              <a:t>Ohene</a:t>
            </a:r>
            <a:r>
              <a:rPr lang="en-US" dirty="0"/>
              <a:t>, </a:t>
            </a:r>
            <a:r>
              <a:rPr lang="en-US" dirty="0" smtClean="0"/>
              <a:t>P.E., Assistant </a:t>
            </a:r>
            <a:r>
              <a:rPr lang="en-US" dirty="0"/>
              <a:t>General Manager - Engineering and Planning, Regional Transportation Commission of Southern Nevada — Sahara Avenue BRT project</a:t>
            </a:r>
          </a:p>
          <a:p>
            <a:r>
              <a:rPr lang="en-US" b="1" dirty="0">
                <a:solidFill>
                  <a:schemeClr val="accent1"/>
                </a:solidFill>
              </a:rPr>
              <a:t>Wes </a:t>
            </a:r>
            <a:r>
              <a:rPr lang="en-US" b="1" dirty="0" smtClean="0">
                <a:solidFill>
                  <a:schemeClr val="accent1"/>
                </a:solidFill>
              </a:rPr>
              <a:t>Dean</a:t>
            </a:r>
            <a:r>
              <a:rPr lang="en-US" dirty="0" smtClean="0"/>
              <a:t>, P.E., Assistant </a:t>
            </a:r>
            <a:r>
              <a:rPr lang="en-US" dirty="0"/>
              <a:t>Chief Engineer, Field Operations, Mississippi Department of Transportation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Keith </a:t>
            </a:r>
            <a:r>
              <a:rPr lang="en-US" b="1" dirty="0">
                <a:solidFill>
                  <a:schemeClr val="accent1"/>
                </a:solidFill>
              </a:rPr>
              <a:t>Metcalf</a:t>
            </a:r>
            <a:r>
              <a:rPr lang="en-US" dirty="0"/>
              <a:t>, </a:t>
            </a:r>
            <a:r>
              <a:rPr lang="en-US" dirty="0" smtClean="0"/>
              <a:t> P.E., Deputy </a:t>
            </a:r>
            <a:r>
              <a:rPr lang="en-US" dirty="0"/>
              <a:t>Chief Engineer, Washington Department of Transportation — US 395 North Spokane Corridor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Jeff </a:t>
            </a:r>
            <a:r>
              <a:rPr lang="en-US" b="1" dirty="0">
                <a:solidFill>
                  <a:schemeClr val="accent1"/>
                </a:solidFill>
              </a:rPr>
              <a:t>Folsom</a:t>
            </a:r>
            <a:r>
              <a:rPr lang="en-US" dirty="0"/>
              <a:t>, </a:t>
            </a:r>
            <a:r>
              <a:rPr lang="en-US" dirty="0" smtClean="0"/>
              <a:t>P.E., Assistant </a:t>
            </a:r>
            <a:r>
              <a:rPr lang="en-US" dirty="0"/>
              <a:t>Bridge Engineer, Maine Department of Transportation — Memorial Bridge and Sarah Mildred Long Bridge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0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1141"/>
            <a:ext cx="7556313" cy="837080"/>
          </a:xfrm>
        </p:spPr>
        <p:txBody>
          <a:bodyPr/>
          <a:lstStyle/>
          <a:p>
            <a:r>
              <a:rPr lang="en-US" sz="4000" b="1" dirty="0"/>
              <a:t>Secretary Bill Johnson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Secretary 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Commerce, State of Florida and CEO of Enterprise Florida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1" y="765226"/>
            <a:ext cx="8012372" cy="3571875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14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5308" y="355825"/>
            <a:ext cx="8012372" cy="3177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/>
          </a:p>
          <a:p>
            <a:r>
              <a:rPr lang="en-US" dirty="0" smtClean="0"/>
              <a:t>Project: </a:t>
            </a:r>
            <a:r>
              <a:rPr lang="en-US" dirty="0">
                <a:solidFill>
                  <a:schemeClr val="accent1"/>
                </a:solidFill>
              </a:rPr>
              <a:t>Port of Miami Rail Access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/>
              <a:t>TIGER Round: </a:t>
            </a:r>
            <a:r>
              <a:rPr lang="en-US" dirty="0" smtClean="0">
                <a:solidFill>
                  <a:schemeClr val="accent1"/>
                </a:solidFill>
              </a:rPr>
              <a:t>2</a:t>
            </a:r>
          </a:p>
          <a:p>
            <a:r>
              <a:rPr lang="en-US" dirty="0" smtClean="0"/>
              <a:t>TIGER Grant: </a:t>
            </a:r>
            <a:r>
              <a:rPr lang="en-US" dirty="0" smtClean="0">
                <a:solidFill>
                  <a:schemeClr val="accent1"/>
                </a:solidFill>
              </a:rPr>
              <a:t>$22,767,000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4098" name="Picture 2" descr="C:\Users\thomas.berry\AppData\Local\Microsoft\Windows\Temporary Internet Files\Content.Outlook\A8VA45I3\PortMiami Bascule Railroad Bridg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893" y="2242819"/>
            <a:ext cx="5465064" cy="215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1519" y="2558855"/>
            <a:ext cx="2770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“Established intermodal container rail service to the Port of Miami by building an intermodal yard and making necessary rail and </a:t>
            </a:r>
            <a:r>
              <a:rPr lang="en-US" dirty="0" smtClean="0">
                <a:solidFill>
                  <a:schemeClr val="accent1"/>
                </a:solidFill>
              </a:rPr>
              <a:t>bridge improvements." 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0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04789"/>
            <a:ext cx="7556313" cy="837080"/>
          </a:xfrm>
        </p:spPr>
        <p:txBody>
          <a:bodyPr/>
          <a:lstStyle/>
          <a:p>
            <a:r>
              <a:rPr lang="en-US" sz="4000" b="1" dirty="0" smtClean="0"/>
              <a:t>Deputy Mayor </a:t>
            </a:r>
            <a:r>
              <a:rPr lang="en-US" sz="4000" b="1" dirty="0" err="1" smtClean="0"/>
              <a:t>Rina</a:t>
            </a:r>
            <a:r>
              <a:rPr lang="en-US" sz="4000" b="1" dirty="0" smtClean="0"/>
              <a:t> </a:t>
            </a:r>
            <a:r>
              <a:rPr lang="en-US" sz="4000" b="1" dirty="0"/>
              <a:t>Cutler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Transportation 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Utilities, City of Philadelphia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1" y="1085851"/>
            <a:ext cx="8012372" cy="3571875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0514" y="1394237"/>
            <a:ext cx="3383486" cy="254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22975" y="1056949"/>
            <a:ext cx="8012372" cy="148069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Project: </a:t>
            </a:r>
            <a:r>
              <a:rPr lang="en-US" dirty="0">
                <a:solidFill>
                  <a:schemeClr val="accent1"/>
                </a:solidFill>
              </a:rPr>
              <a:t>Philadelphia Area Pedestrian and Bicycle </a:t>
            </a:r>
            <a:r>
              <a:rPr lang="en-US" dirty="0" smtClean="0">
                <a:solidFill>
                  <a:schemeClr val="accent1"/>
                </a:solidFill>
              </a:rPr>
              <a:t>Network </a:t>
            </a:r>
            <a:r>
              <a:rPr lang="en-US" b="1" u="sng" dirty="0"/>
              <a:t>&amp;</a:t>
            </a:r>
            <a:r>
              <a:rPr lang="en-US" dirty="0"/>
              <a:t> Wayne Junction Substation Replacement</a:t>
            </a:r>
            <a:endParaRPr lang="en-US" dirty="0" smtClean="0"/>
          </a:p>
          <a:p>
            <a:r>
              <a:rPr lang="en-US" dirty="0" smtClean="0"/>
              <a:t>TIGER </a:t>
            </a:r>
            <a:r>
              <a:rPr lang="en-US" dirty="0"/>
              <a:t>Round: </a:t>
            </a:r>
            <a:r>
              <a:rPr lang="en-US" dirty="0" smtClean="0">
                <a:solidFill>
                  <a:schemeClr val="accent1"/>
                </a:solidFill>
              </a:rPr>
              <a:t>1 </a:t>
            </a:r>
            <a:r>
              <a:rPr lang="en-US" dirty="0" smtClean="0"/>
              <a:t>// 4</a:t>
            </a:r>
            <a:endParaRPr lang="en-US" dirty="0"/>
          </a:p>
          <a:p>
            <a:r>
              <a:rPr lang="en-US" dirty="0"/>
              <a:t>TIGER Grant: </a:t>
            </a:r>
            <a:r>
              <a:rPr lang="en-US" dirty="0" smtClean="0">
                <a:solidFill>
                  <a:schemeClr val="accent1"/>
                </a:solidFill>
              </a:rPr>
              <a:t>$23,000,000 </a:t>
            </a:r>
            <a:r>
              <a:rPr lang="en-US" dirty="0" smtClean="0"/>
              <a:t>// $12,862,699</a:t>
            </a:r>
            <a:endParaRPr lang="en-US" dirty="0"/>
          </a:p>
          <a:p>
            <a:endParaRPr lang="en-US" sz="2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72062" y="2475878"/>
            <a:ext cx="5559641" cy="1941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“Repaired, reconstructed and improved 16.3 miles of pedestrian and bicycle facilities and completed a 128-mile regional network in six counties around Philadelphia and Southern New Jersey.”</a:t>
            </a:r>
          </a:p>
          <a:p>
            <a:pPr marL="0" indent="0" algn="ctr">
              <a:buNone/>
            </a:pPr>
            <a:r>
              <a:rPr lang="en-US" dirty="0"/>
              <a:t>“Rebuilt the Wayne Junction Power Substation, which powers much of Southeastern Pennsylvania Transit Authority’s (SEPTA) transit systems.”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900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22" y="87378"/>
            <a:ext cx="7459746" cy="85725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Dr. Fred </a:t>
            </a:r>
            <a:r>
              <a:rPr lang="en-US" sz="4400" b="1" dirty="0" err="1"/>
              <a:t>Ohene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P.E.,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Assistant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General Manager - Engineering and Planning, Regional Transportation Commission of Southern Nevada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109" y="1244949"/>
            <a:ext cx="8181691" cy="1684916"/>
          </a:xfrm>
        </p:spPr>
        <p:txBody>
          <a:bodyPr numCol="2" rtlCol="0">
            <a:normAutofit/>
          </a:bodyPr>
          <a:lstStyle/>
          <a:p>
            <a:r>
              <a:rPr lang="en-US" sz="1600" dirty="0"/>
              <a:t>Project: </a:t>
            </a:r>
            <a:r>
              <a:rPr lang="en-US" sz="1600" dirty="0">
                <a:solidFill>
                  <a:schemeClr val="accent1"/>
                </a:solidFill>
              </a:rPr>
              <a:t>Sahara Avenue Bus Rapid </a:t>
            </a:r>
            <a:r>
              <a:rPr lang="en-US" sz="1600" dirty="0" smtClean="0">
                <a:solidFill>
                  <a:schemeClr val="accent1"/>
                </a:solidFill>
              </a:rPr>
              <a:t>Transit</a:t>
            </a:r>
          </a:p>
          <a:p>
            <a:r>
              <a:rPr lang="en-US" sz="1600" dirty="0" smtClean="0"/>
              <a:t>TIGER Round: </a:t>
            </a:r>
            <a:r>
              <a:rPr lang="en-US" sz="1600" dirty="0" smtClean="0">
                <a:solidFill>
                  <a:schemeClr val="accent1"/>
                </a:solidFill>
              </a:rPr>
              <a:t>1</a:t>
            </a:r>
          </a:p>
          <a:p>
            <a:r>
              <a:rPr lang="en-US" sz="1600" dirty="0" smtClean="0"/>
              <a:t>TIGER </a:t>
            </a:r>
            <a:r>
              <a:rPr lang="en-US" sz="1600" dirty="0"/>
              <a:t>Grant: </a:t>
            </a:r>
            <a:r>
              <a:rPr lang="en-US" sz="1600" dirty="0" smtClean="0">
                <a:solidFill>
                  <a:schemeClr val="accent1"/>
                </a:solidFill>
              </a:rPr>
              <a:t>$34,400,000</a:t>
            </a:r>
            <a:endParaRPr lang="en-US" dirty="0" smtClean="0"/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Philip B 9-9-09 SaharaR Projec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3" y="2614238"/>
            <a:ext cx="6914408" cy="16685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412841" y="1244949"/>
            <a:ext cx="3639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“Improved the efficiency and quality of transit service on the 17-mile road running through the heart of Las Vegas.”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0224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22" y="-90046"/>
            <a:ext cx="7459746" cy="857250"/>
          </a:xfrm>
        </p:spPr>
        <p:txBody>
          <a:bodyPr>
            <a:normAutofit fontScale="90000"/>
          </a:bodyPr>
          <a:lstStyle/>
          <a:p>
            <a:r>
              <a:rPr lang="en-US" sz="4900" b="1" dirty="0"/>
              <a:t>Wes Dean</a:t>
            </a:r>
            <a:r>
              <a:rPr lang="en-US" dirty="0"/>
              <a:t/>
            </a:r>
            <a:br>
              <a:rPr lang="en-US" dirty="0"/>
            </a:b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P.E., Assistant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Chief Engineer, Field Operations, Mississippi Department of Transportation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334" y="544065"/>
            <a:ext cx="8459505" cy="3694849"/>
          </a:xfrm>
        </p:spPr>
        <p:txBody>
          <a:bodyPr rtlCol="0">
            <a:normAutofit/>
          </a:bodyPr>
          <a:lstStyle/>
          <a:p>
            <a:endParaRPr lang="en-US" sz="2400" dirty="0" smtClean="0"/>
          </a:p>
          <a:p>
            <a:r>
              <a:rPr lang="en-US" sz="1800" dirty="0"/>
              <a:t>Project: </a:t>
            </a:r>
            <a:r>
              <a:rPr lang="en-US" sz="1800" dirty="0">
                <a:solidFill>
                  <a:schemeClr val="accent1"/>
                </a:solidFill>
              </a:rPr>
              <a:t>I-20 Mississippi River Bridge </a:t>
            </a:r>
            <a:r>
              <a:rPr lang="en-US" sz="1800" dirty="0" smtClean="0">
                <a:solidFill>
                  <a:schemeClr val="accent1"/>
                </a:solidFill>
              </a:rPr>
              <a:t>Rehabilitation</a:t>
            </a:r>
          </a:p>
          <a:p>
            <a:r>
              <a:rPr lang="en-US" sz="1800" dirty="0" smtClean="0"/>
              <a:t>TIGER </a:t>
            </a:r>
            <a:r>
              <a:rPr lang="en-US" sz="1800" dirty="0"/>
              <a:t>Round: </a:t>
            </a:r>
            <a:r>
              <a:rPr lang="en-US" sz="1800" dirty="0" smtClean="0">
                <a:solidFill>
                  <a:schemeClr val="accent1"/>
                </a:solidFill>
              </a:rPr>
              <a:t>5</a:t>
            </a:r>
            <a:endParaRPr lang="en-US" sz="1800" dirty="0">
              <a:solidFill>
                <a:schemeClr val="accent1"/>
              </a:solidFill>
            </a:endParaRPr>
          </a:p>
          <a:p>
            <a:r>
              <a:rPr lang="en-US" sz="1800" dirty="0"/>
              <a:t>TIGER Grant: </a:t>
            </a:r>
            <a:r>
              <a:rPr lang="en-US" sz="1800" dirty="0" smtClean="0">
                <a:solidFill>
                  <a:schemeClr val="accent1"/>
                </a:solidFill>
              </a:rPr>
              <a:t>$4,250,000</a:t>
            </a:r>
            <a:endParaRPr lang="en-US" sz="1800" dirty="0">
              <a:solidFill>
                <a:schemeClr val="accent1"/>
              </a:solidFill>
            </a:endParaRP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17</a:t>
            </a:fld>
            <a:endParaRPr lang="en-US"/>
          </a:p>
        </p:txBody>
      </p:sp>
      <p:pic>
        <p:nvPicPr>
          <p:cNvPr id="8194" name="Picture 2" descr="\\ostfile01.ad.dot.gov\pxhome\USER\COMMON\P40 - TIGER\2015 Summit Panel Project Photos\Mississippi\Laura981_edi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11" y="1592081"/>
            <a:ext cx="4163809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50051" y="2639938"/>
            <a:ext cx="485406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" dirty="0">
                <a:solidFill>
                  <a:schemeClr val="accent1"/>
                </a:solidFill>
              </a:rPr>
              <a:t>“Supported the rehabilitation of the I-20/Vicksburg Mississippi River Bridge, which experienced unanticipated stresses due to movement of the pier foundations. The funds were used to improve the bridge to withstand minor side-to-side movements.”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4315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22" y="86140"/>
            <a:ext cx="7459746" cy="85725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Keith Metcalf</a:t>
            </a:r>
            <a:r>
              <a:rPr lang="en-US" dirty="0"/>
              <a:t/>
            </a:r>
            <a:br>
              <a:rPr lang="en-US" dirty="0"/>
            </a:b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P.E., Deputy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Chief Engineer, Washington Department of Transportation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335" y="482816"/>
            <a:ext cx="7805515" cy="2117884"/>
          </a:xfrm>
        </p:spPr>
        <p:txBody>
          <a:bodyPr rtlCol="0">
            <a:normAutofit fontScale="92500" lnSpcReduction="20000"/>
          </a:bodyPr>
          <a:lstStyle/>
          <a:p>
            <a:endParaRPr lang="en-US" sz="2800" dirty="0"/>
          </a:p>
          <a:p>
            <a:r>
              <a:rPr lang="en-US" sz="1900" dirty="0"/>
              <a:t>Project: </a:t>
            </a:r>
            <a:r>
              <a:rPr lang="en-US" sz="1900" dirty="0">
                <a:solidFill>
                  <a:schemeClr val="accent1"/>
                </a:solidFill>
              </a:rPr>
              <a:t>US-395 North Spokane Corridor - Francis Ave. to Farwell Rd. </a:t>
            </a:r>
            <a:r>
              <a:rPr lang="en-US" sz="1900" dirty="0" smtClean="0">
                <a:solidFill>
                  <a:schemeClr val="accent1"/>
                </a:solidFill>
              </a:rPr>
              <a:t>Southbound</a:t>
            </a:r>
          </a:p>
          <a:p>
            <a:r>
              <a:rPr lang="en-US" sz="1900" dirty="0" smtClean="0"/>
              <a:t>TIGER </a:t>
            </a:r>
            <a:r>
              <a:rPr lang="en-US" sz="1900" dirty="0"/>
              <a:t>Round: </a:t>
            </a:r>
            <a:r>
              <a:rPr lang="en-US" sz="1900" dirty="0" smtClean="0">
                <a:solidFill>
                  <a:schemeClr val="accent1"/>
                </a:solidFill>
              </a:rPr>
              <a:t>1</a:t>
            </a:r>
            <a:endParaRPr lang="en-US" sz="1900" dirty="0">
              <a:solidFill>
                <a:schemeClr val="accent1"/>
              </a:solidFill>
            </a:endParaRPr>
          </a:p>
          <a:p>
            <a:r>
              <a:rPr lang="en-US" sz="1900" dirty="0"/>
              <a:t>TIGER Grant: </a:t>
            </a:r>
            <a:r>
              <a:rPr lang="en-US" sz="1900" dirty="0" smtClean="0">
                <a:solidFill>
                  <a:schemeClr val="accent1"/>
                </a:solidFill>
              </a:rPr>
              <a:t>$35,000,000</a:t>
            </a:r>
            <a:endParaRPr lang="en-US" sz="19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18</a:t>
            </a:fld>
            <a:endParaRPr lang="en-US"/>
          </a:p>
        </p:txBody>
      </p:sp>
      <p:pic>
        <p:nvPicPr>
          <p:cNvPr id="6146" name="Picture 2" descr="\\ostfile01.ad.dot.gov\pxhome\USER\COMMON\P40 - TIGER\2015 Summit Panel Project Photos\Washington\Parksmith_IC_D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73" y="1438320"/>
            <a:ext cx="5201235" cy="266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0334" y="2431474"/>
            <a:ext cx="31741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“Built 3.7 miles of roads that helped take freight and regional traffic off local roads by providing a divided, free-flow freeway facility.”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603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22" y="-33145"/>
            <a:ext cx="7459746" cy="85725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Jeff Folsom</a:t>
            </a:r>
            <a:r>
              <a:rPr lang="en-US" dirty="0"/>
              <a:t/>
            </a:r>
            <a:br>
              <a:rPr lang="en-US" dirty="0"/>
            </a:b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P.E., Assistant 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Bridge Engineer, Maine Department of Transportation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22" y="839378"/>
            <a:ext cx="8318364" cy="1250637"/>
          </a:xfrm>
        </p:spPr>
        <p:txBody>
          <a:bodyPr rtlCol="0">
            <a:normAutofit fontScale="77500" lnSpcReduction="20000"/>
          </a:bodyPr>
          <a:lstStyle/>
          <a:p>
            <a:r>
              <a:rPr lang="en-US" sz="2200" dirty="0"/>
              <a:t>Project: </a:t>
            </a:r>
            <a:r>
              <a:rPr lang="en-US" sz="2200" dirty="0">
                <a:solidFill>
                  <a:schemeClr val="accent1"/>
                </a:solidFill>
              </a:rPr>
              <a:t>Memorial Bridge </a:t>
            </a:r>
            <a:r>
              <a:rPr lang="en-US" sz="2200" dirty="0" smtClean="0">
                <a:solidFill>
                  <a:schemeClr val="accent1"/>
                </a:solidFill>
              </a:rPr>
              <a:t>Replacement </a:t>
            </a:r>
            <a:r>
              <a:rPr lang="en-US" sz="2200" b="1" u="sng" dirty="0"/>
              <a:t>&amp;</a:t>
            </a:r>
            <a:r>
              <a:rPr lang="en-US" sz="2200" dirty="0"/>
              <a:t> </a:t>
            </a:r>
            <a:r>
              <a:rPr lang="en-US" sz="2200" dirty="0" smtClean="0"/>
              <a:t>Sarah </a:t>
            </a:r>
            <a:r>
              <a:rPr lang="en-US" sz="2200" dirty="0"/>
              <a:t>Mildred Long Bridge </a:t>
            </a:r>
            <a:r>
              <a:rPr lang="en-US" sz="2200" dirty="0" smtClean="0"/>
              <a:t>Project</a:t>
            </a:r>
          </a:p>
          <a:p>
            <a:r>
              <a:rPr lang="en-US" sz="2200" dirty="0" smtClean="0"/>
              <a:t>TIGER Round: </a:t>
            </a:r>
            <a:r>
              <a:rPr lang="en-US" sz="2200" dirty="0" smtClean="0">
                <a:solidFill>
                  <a:schemeClr val="accent1"/>
                </a:solidFill>
              </a:rPr>
              <a:t>2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smtClean="0"/>
              <a:t>//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dirty="0" smtClean="0"/>
              <a:t>6</a:t>
            </a:r>
          </a:p>
          <a:p>
            <a:r>
              <a:rPr lang="en-US" sz="2200" dirty="0" smtClean="0"/>
              <a:t>TIGER Grant: </a:t>
            </a:r>
            <a:r>
              <a:rPr lang="en-US" sz="1900" dirty="0" smtClean="0">
                <a:solidFill>
                  <a:schemeClr val="accent1"/>
                </a:solidFill>
              </a:rPr>
              <a:t>$20,000,000 </a:t>
            </a:r>
            <a:r>
              <a:rPr lang="en-US" sz="1900" b="1" dirty="0" smtClean="0"/>
              <a:t>//</a:t>
            </a:r>
            <a:r>
              <a:rPr lang="en-US" sz="1900" dirty="0" smtClean="0">
                <a:solidFill>
                  <a:schemeClr val="accent1"/>
                </a:solidFill>
              </a:rPr>
              <a:t> </a:t>
            </a:r>
            <a:r>
              <a:rPr lang="en-US" sz="1900" dirty="0" smtClean="0"/>
              <a:t>$25,000,000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19</a:t>
            </a:fld>
            <a:endParaRPr lang="en-US"/>
          </a:p>
        </p:txBody>
      </p:sp>
      <p:pic>
        <p:nvPicPr>
          <p:cNvPr id="7170" name="Picture 2" descr="\\ostfile01.ad.dot.gov\pxhome\USER\COMMON\P40 - TIGER\2015 Summit Panel Project Photos\Maine\MB-firework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34" y="2035164"/>
            <a:ext cx="4560784" cy="228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06051" y="1916885"/>
            <a:ext cx="3327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/>
                </a:solidFill>
              </a:rPr>
              <a:t>“Replaced </a:t>
            </a:r>
            <a:r>
              <a:rPr lang="en-US" sz="1600" dirty="0">
                <a:solidFill>
                  <a:schemeClr val="accent1"/>
                </a:solidFill>
              </a:rPr>
              <a:t>a </a:t>
            </a:r>
            <a:r>
              <a:rPr lang="en-US" sz="1600" dirty="0" smtClean="0">
                <a:solidFill>
                  <a:schemeClr val="accent1"/>
                </a:solidFill>
              </a:rPr>
              <a:t>deteriorating </a:t>
            </a:r>
            <a:r>
              <a:rPr lang="en-US" sz="1600" dirty="0">
                <a:solidFill>
                  <a:schemeClr val="accent1"/>
                </a:solidFill>
              </a:rPr>
              <a:t>bridge that restored truck traffic to the most efficient route from the Portsmouth Naval </a:t>
            </a:r>
            <a:r>
              <a:rPr lang="en-US" sz="1600" dirty="0" smtClean="0">
                <a:solidFill>
                  <a:schemeClr val="accent1"/>
                </a:solidFill>
              </a:rPr>
              <a:t>shipyard.”</a:t>
            </a:r>
            <a:endParaRPr lang="en-US" sz="1600" dirty="0">
              <a:solidFill>
                <a:schemeClr val="accent1"/>
              </a:solidFill>
            </a:endParaRPr>
          </a:p>
          <a:p>
            <a:pPr algn="ctr"/>
            <a:r>
              <a:rPr lang="en-US" sz="1600" dirty="0"/>
              <a:t>  </a:t>
            </a:r>
          </a:p>
          <a:p>
            <a:pPr algn="ctr"/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961118" y="3423634"/>
            <a:ext cx="3998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“Funded the rail components of the Sarah Mildred Long Bridge replacement over the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Piscataqua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River.”</a:t>
            </a:r>
            <a:endParaRPr lang="en-US" sz="1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172501" y="3180596"/>
            <a:ext cx="36873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9132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1" y="795920"/>
            <a:ext cx="7639049" cy="3350419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en-US" sz="2400" dirty="0" smtClean="0"/>
              <a:t>Multimodal, merit-based discretionary grant program</a:t>
            </a:r>
          </a:p>
          <a:p>
            <a:pPr>
              <a:spcBef>
                <a:spcPts val="2400"/>
              </a:spcBef>
            </a:pPr>
            <a:r>
              <a:rPr lang="en-US" sz="2400" dirty="0"/>
              <a:t>$500 million </a:t>
            </a:r>
            <a:r>
              <a:rPr lang="en-US" sz="2400" dirty="0" smtClean="0"/>
              <a:t>available for TIGER </a:t>
            </a:r>
            <a:r>
              <a:rPr lang="en-US" sz="2400" dirty="0"/>
              <a:t>2015</a:t>
            </a:r>
          </a:p>
          <a:p>
            <a:pPr>
              <a:spcBef>
                <a:spcPts val="2400"/>
              </a:spcBef>
            </a:pPr>
            <a:r>
              <a:rPr lang="en-US" sz="2400" dirty="0"/>
              <a:t>6,100 applications received since 2009</a:t>
            </a:r>
          </a:p>
          <a:p>
            <a:pPr>
              <a:spcBef>
                <a:spcPts val="2400"/>
              </a:spcBef>
            </a:pPr>
            <a:r>
              <a:rPr lang="en-US" sz="2400" dirty="0"/>
              <a:t>$124 billion requested</a:t>
            </a:r>
          </a:p>
          <a:p>
            <a:pPr>
              <a:spcBef>
                <a:spcPts val="2400"/>
              </a:spcBef>
            </a:pPr>
            <a:r>
              <a:rPr lang="en-US" sz="2400" dirty="0"/>
              <a:t>342 Awards totaling $4.1 billion</a:t>
            </a:r>
          </a:p>
          <a:p>
            <a:pPr>
              <a:spcBef>
                <a:spcPts val="2400"/>
              </a:spcBef>
              <a:spcAft>
                <a:spcPts val="1200"/>
              </a:spcAft>
            </a:pP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3" descr="TIGER Grants-01.png"/>
          <p:cNvPicPr>
            <a:picLocks noChangeAspect="1"/>
          </p:cNvPicPr>
          <p:nvPr/>
        </p:nvPicPr>
        <p:blipFill>
          <a:blip r:embed="rId3" cstate="print"/>
          <a:srcRect b="39989"/>
          <a:stretch>
            <a:fillRect/>
          </a:stretch>
        </p:blipFill>
        <p:spPr>
          <a:xfrm>
            <a:off x="3048001" y="62189"/>
            <a:ext cx="3048000" cy="7597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7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0" y="2743201"/>
            <a:ext cx="9144000" cy="1565672"/>
          </a:xfrm>
        </p:spPr>
        <p:txBody>
          <a:bodyPr>
            <a:normAutofit/>
          </a:bodyPr>
          <a:lstStyle/>
          <a:p>
            <a:pPr algn="ctr">
              <a:spcAft>
                <a:spcPts val="1600"/>
              </a:spcAft>
              <a:buNone/>
            </a:pPr>
            <a:r>
              <a:rPr lang="en-US" sz="4000" b="1" dirty="0" smtClean="0"/>
              <a:t>Open Discussion &amp; Questions</a:t>
            </a:r>
          </a:p>
        </p:txBody>
      </p:sp>
      <p:pic>
        <p:nvPicPr>
          <p:cNvPr id="6" name="Picture 5" descr="TIGER 1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3395" y="375475"/>
            <a:ext cx="4762233" cy="11349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304725"/>
            <a:ext cx="4038600" cy="70008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 	     </a:t>
            </a:r>
            <a:endParaRPr lang="en-US" dirty="0"/>
          </a:p>
        </p:txBody>
      </p:sp>
      <p:pic>
        <p:nvPicPr>
          <p:cNvPr id="1031" name="Picture 7" descr="http://www.dot.gov/sites/dot.dev/files/pictures/PortOfBaltimo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6289" r="26518" b="6901"/>
          <a:stretch/>
        </p:blipFill>
        <p:spPr bwMode="auto">
          <a:xfrm>
            <a:off x="4624743" y="1873155"/>
            <a:ext cx="2049014" cy="145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Beofer and after image with photo of Arch today and rendering of Arch in 20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1" t="8032" b="8032"/>
          <a:stretch/>
        </p:blipFill>
        <p:spPr bwMode="auto">
          <a:xfrm>
            <a:off x="6807987" y="1789582"/>
            <a:ext cx="2031214" cy="150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ictures_26429_UP_6618_South_Tower55_edited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r="23809" b="9887"/>
          <a:stretch/>
        </p:blipFill>
        <p:spPr bwMode="auto">
          <a:xfrm>
            <a:off x="378727" y="177490"/>
            <a:ext cx="4181189" cy="313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43" y="177490"/>
            <a:ext cx="4214458" cy="157224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743858" y="3281676"/>
            <a:ext cx="4269513" cy="13619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Preparing a Competitive TIGER Application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</a:t>
            </a:r>
            <a:r>
              <a:rPr lang="en-US" sz="2000" b="1" dirty="0" smtClean="0"/>
              <a:t> How to Apply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Robert Mariner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Deputy Director, Office of Infrastructure Finance and Innovation </a:t>
            </a:r>
            <a:endParaRPr lang="en-US" sz="140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440717" y="3815477"/>
            <a:ext cx="4038600" cy="561415"/>
          </a:xfrm>
        </p:spPr>
        <p:txBody>
          <a:bodyPr>
            <a:normAutofit fontScale="62500" lnSpcReduction="20000"/>
          </a:bodyPr>
          <a:lstStyle/>
          <a:p>
            <a:r>
              <a:rPr lang="en-US" sz="1800" dirty="0"/>
              <a:t>Presented by the Office of the </a:t>
            </a:r>
            <a:r>
              <a:rPr lang="en-US" sz="1800" dirty="0" smtClean="0"/>
              <a:t>Under Secretary of Transportation for Policy</a:t>
            </a:r>
            <a:endParaRPr lang="en-US" sz="1800" dirty="0"/>
          </a:p>
          <a:p>
            <a:r>
              <a:rPr lang="en-US" sz="1800" dirty="0"/>
              <a:t>United States Department of Transportation</a:t>
            </a:r>
          </a:p>
        </p:txBody>
      </p:sp>
      <p:pic>
        <p:nvPicPr>
          <p:cNvPr id="15" name="Picture 14" descr="TIGER Grants-01.png"/>
          <p:cNvPicPr>
            <a:picLocks noChangeAspect="1"/>
          </p:cNvPicPr>
          <p:nvPr/>
        </p:nvPicPr>
        <p:blipFill>
          <a:blip r:embed="rId7" cstate="print"/>
          <a:srcRect b="39989"/>
          <a:stretch>
            <a:fillRect/>
          </a:stretch>
        </p:blipFill>
        <p:spPr>
          <a:xfrm>
            <a:off x="428842" y="3385902"/>
            <a:ext cx="1368188" cy="3410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98245" y="3389589"/>
            <a:ext cx="2945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Transportation Investment Generating Economic </a:t>
            </a:r>
            <a:r>
              <a:rPr lang="en-US" sz="1200" b="1" dirty="0" smtClean="0"/>
              <a:t>Recovery</a:t>
            </a: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592844" y="3389589"/>
            <a:ext cx="0" cy="8781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79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outh Park Bridge-2.jpg"/>
          <p:cNvPicPr>
            <a:picLocks noChangeAspect="1"/>
          </p:cNvPicPr>
          <p:nvPr/>
        </p:nvPicPr>
        <p:blipFill rotWithShape="1">
          <a:blip r:embed="rId3" cstate="print"/>
          <a:srcRect b="16608"/>
          <a:stretch/>
        </p:blipFill>
        <p:spPr>
          <a:xfrm>
            <a:off x="810869" y="574485"/>
            <a:ext cx="3108960" cy="1556075"/>
          </a:xfrm>
          <a:prstGeom prst="rect">
            <a:avLst/>
          </a:prstGeom>
        </p:spPr>
      </p:pic>
      <p:pic>
        <p:nvPicPr>
          <p:cNvPr id="6" name="Content Placeholder 5" descr="New Orleans Streetcar-1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28098" y="571060"/>
            <a:ext cx="3136392" cy="1559500"/>
          </a:xfr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91408" y="574485"/>
            <a:ext cx="3562066" cy="342900"/>
          </a:xfrm>
          <a:solidFill>
            <a:srgbClr val="0F0F0F">
              <a:alpha val="7500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Pine Ridge, SD</a:t>
            </a:r>
            <a:endParaRPr lang="en-US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US36 BRT CO-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14777" y="2400279"/>
            <a:ext cx="3136392" cy="1833570"/>
          </a:xfrm>
          <a:prstGeom prst="rect">
            <a:avLst/>
          </a:prstGeom>
        </p:spPr>
      </p:pic>
      <p:pic>
        <p:nvPicPr>
          <p:cNvPr id="8" name="Picture 7" descr="National Gateway - CSX -1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0869" y="2422021"/>
            <a:ext cx="3136392" cy="1813817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426416" y="574485"/>
            <a:ext cx="3562066" cy="342900"/>
          </a:xfrm>
          <a:prstGeom prst="rect">
            <a:avLst/>
          </a:prstGeom>
          <a:solidFill>
            <a:srgbClr val="0F0F0F">
              <a:alpha val="75000"/>
            </a:srgb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j-ea"/>
                <a:cs typeface="+mj-cs"/>
              </a:rPr>
              <a:t>North Kingston, RI</a:t>
            </a:r>
            <a:endParaRPr kumimoji="0" lang="en-US" sz="44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91408" y="3901185"/>
            <a:ext cx="3562066" cy="342900"/>
          </a:xfrm>
          <a:prstGeom prst="rect">
            <a:avLst/>
          </a:prstGeom>
          <a:solidFill>
            <a:srgbClr val="0F0F0F">
              <a:alpha val="75000"/>
            </a:srgb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j-ea"/>
                <a:cs typeface="+mj-cs"/>
              </a:rPr>
              <a:t>Fort</a:t>
            </a:r>
            <a:r>
              <a:rPr kumimoji="0" lang="en-US" sz="2400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j-ea"/>
                <a:cs typeface="+mj-cs"/>
              </a:rPr>
              <a:t> Worth, TX</a:t>
            </a:r>
            <a:endParaRPr kumimoji="0" lang="en-US" sz="44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426416" y="3890949"/>
            <a:ext cx="3562066" cy="342900"/>
          </a:xfrm>
          <a:prstGeom prst="rect">
            <a:avLst/>
          </a:prstGeom>
          <a:solidFill>
            <a:srgbClr val="0F0F0F">
              <a:alpha val="75000"/>
            </a:srgb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j-ea"/>
                <a:cs typeface="+mj-cs"/>
              </a:rPr>
              <a:t>Portland, OR</a:t>
            </a:r>
            <a:endParaRPr kumimoji="0" lang="en-US" sz="44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84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1" y="1112888"/>
            <a:ext cx="8048625" cy="3350419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en-US" dirty="0" smtClean="0"/>
              <a:t>$</a:t>
            </a:r>
            <a:r>
              <a:rPr lang="en-US" dirty="0"/>
              <a:t>500 million </a:t>
            </a:r>
            <a:r>
              <a:rPr lang="en-US" dirty="0" smtClean="0"/>
              <a:t>multimodal, merit-based discretionary grant program for 2015</a:t>
            </a:r>
            <a:endParaRPr lang="en-US" dirty="0"/>
          </a:p>
          <a:p>
            <a:pPr>
              <a:spcBef>
                <a:spcPts val="2400"/>
              </a:spcBef>
            </a:pPr>
            <a:r>
              <a:rPr lang="en-US" dirty="0" smtClean="0"/>
              <a:t>$100 million for rural areas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Geographic and Modal diversity requirement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Highly Competitive Program</a:t>
            </a:r>
          </a:p>
          <a:p>
            <a:pPr lvl="1">
              <a:spcBef>
                <a:spcPts val="2400"/>
              </a:spcBef>
            </a:pPr>
            <a:r>
              <a:rPr lang="en-US" sz="2000" dirty="0" smtClean="0"/>
              <a:t>2014: 798 applications, $9.5B in requests</a:t>
            </a:r>
            <a:endParaRPr lang="en-US" sz="2000" dirty="0"/>
          </a:p>
          <a:p>
            <a:pPr>
              <a:spcBef>
                <a:spcPts val="2400"/>
              </a:spcBef>
              <a:spcAft>
                <a:spcPts val="1200"/>
              </a:spcAft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TIGER Grants-01.png"/>
          <p:cNvPicPr>
            <a:picLocks noChangeAspect="1"/>
          </p:cNvPicPr>
          <p:nvPr/>
        </p:nvPicPr>
        <p:blipFill>
          <a:blip r:embed="rId3" cstate="print"/>
          <a:srcRect b="39989"/>
          <a:stretch>
            <a:fillRect/>
          </a:stretch>
        </p:blipFill>
        <p:spPr>
          <a:xfrm>
            <a:off x="3048001" y="348797"/>
            <a:ext cx="3048000" cy="7597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6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1733"/>
            <a:ext cx="9144000" cy="85725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/>
              <a:t>2015 Application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0"/>
            <a:ext cx="9829800" cy="3371850"/>
          </a:xfrm>
        </p:spPr>
        <p:txBody>
          <a:bodyPr rtlCol="0">
            <a:normAutofit/>
          </a:bodyPr>
          <a:lstStyle/>
          <a:p>
            <a:pPr marL="461772" indent="-342900">
              <a:spcBef>
                <a:spcPts val="0"/>
              </a:spcBef>
              <a:spcAft>
                <a:spcPts val="1600"/>
              </a:spcAft>
              <a:defRPr/>
            </a:pPr>
            <a:r>
              <a:rPr lang="en-US" sz="2400" dirty="0" smtClean="0"/>
              <a:t>April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	Pre-Application Registration Opened</a:t>
            </a:r>
          </a:p>
          <a:p>
            <a:pPr marL="118872" indent="0">
              <a:spcBef>
                <a:spcPts val="0"/>
              </a:spcBef>
              <a:spcAft>
                <a:spcPts val="1600"/>
              </a:spcAft>
              <a:buNone/>
              <a:defRPr/>
            </a:pPr>
            <a:r>
              <a:rPr lang="en-US" sz="2400" dirty="0"/>
              <a:t>	</a:t>
            </a:r>
            <a:r>
              <a:rPr lang="en-US" sz="2400" dirty="0" smtClean="0"/>
              <a:t>	Pre-Application Portal (</a:t>
            </a:r>
            <a:r>
              <a:rPr lang="en-US" sz="2400" dirty="0" smtClean="0">
                <a:hlinkClick r:id="rId3"/>
              </a:rPr>
              <a:t>www.dot.gov/tiger</a:t>
            </a:r>
            <a:r>
              <a:rPr lang="en-US" sz="2400" dirty="0" smtClean="0"/>
              <a:t>)</a:t>
            </a:r>
          </a:p>
          <a:p>
            <a:pPr marL="461772" indent="-342900">
              <a:spcBef>
                <a:spcPts val="0"/>
              </a:spcBef>
              <a:spcAft>
                <a:spcPts val="1600"/>
              </a:spcAft>
              <a:defRPr/>
            </a:pPr>
            <a:r>
              <a:rPr lang="en-US" sz="2400" dirty="0" smtClean="0"/>
              <a:t>May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	Pre-Applications Due (11:59 p.m. E.D.T)</a:t>
            </a:r>
          </a:p>
          <a:p>
            <a:pPr marL="461772" indent="-342900">
              <a:spcBef>
                <a:spcPts val="0"/>
              </a:spcBef>
              <a:spcAft>
                <a:spcPts val="1600"/>
              </a:spcAft>
              <a:defRPr/>
            </a:pPr>
            <a:r>
              <a:rPr lang="en-US" sz="2400" dirty="0" smtClean="0"/>
              <a:t>May 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	Final Applications Open – </a:t>
            </a:r>
            <a:r>
              <a:rPr lang="en-US" sz="2400" dirty="0" err="1" smtClean="0"/>
              <a:t>Grants.Gov</a:t>
            </a:r>
            <a:endParaRPr lang="en-US" sz="2400" dirty="0" smtClean="0"/>
          </a:p>
          <a:p>
            <a:pPr marL="461772" indent="-342900">
              <a:spcBef>
                <a:spcPts val="0"/>
              </a:spcBef>
              <a:spcAft>
                <a:spcPts val="1600"/>
              </a:spcAft>
              <a:defRPr/>
            </a:pPr>
            <a:r>
              <a:rPr lang="en-US" sz="2400" dirty="0" smtClean="0"/>
              <a:t>June 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	Final Applications Due (11:59 p.m. E.D.T)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dirty="0" smtClean="0"/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7310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02206"/>
            <a:ext cx="7556313" cy="1157336"/>
          </a:xfrm>
        </p:spPr>
        <p:txBody>
          <a:bodyPr/>
          <a:lstStyle/>
          <a:p>
            <a:pPr algn="ctr"/>
            <a:r>
              <a:rPr lang="en-US" sz="4000" b="1" dirty="0" smtClean="0"/>
              <a:t>TIGER 2015 </a:t>
            </a:r>
            <a:br>
              <a:rPr lang="en-US" sz="4000" b="1" dirty="0" smtClean="0"/>
            </a:br>
            <a:r>
              <a:rPr lang="en-US" sz="4000" b="1" dirty="0" smtClean="0"/>
              <a:t>Pre-Application Process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5578" r="5429" b="78360"/>
          <a:stretch/>
        </p:blipFill>
        <p:spPr>
          <a:xfrm>
            <a:off x="118931" y="1314134"/>
            <a:ext cx="5669396" cy="989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60995" b="7265"/>
          <a:stretch/>
        </p:blipFill>
        <p:spPr>
          <a:xfrm>
            <a:off x="118930" y="2270907"/>
            <a:ext cx="6025708" cy="1960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3" t="21010" r="26231" b="38814"/>
          <a:stretch/>
        </p:blipFill>
        <p:spPr>
          <a:xfrm>
            <a:off x="5689099" y="1453239"/>
            <a:ext cx="3355675" cy="27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271" y="-34233"/>
            <a:ext cx="7556313" cy="837080"/>
          </a:xfrm>
        </p:spPr>
        <p:txBody>
          <a:bodyPr/>
          <a:lstStyle/>
          <a:p>
            <a:pPr algn="ctr"/>
            <a:r>
              <a:rPr lang="en-US" sz="4000" b="1" dirty="0" smtClean="0"/>
              <a:t>TIGER 2015 </a:t>
            </a:r>
            <a:br>
              <a:rPr lang="en-US" sz="4000" b="1" dirty="0" smtClean="0"/>
            </a:br>
            <a:r>
              <a:rPr lang="en-US" sz="4000" b="1" dirty="0" smtClean="0"/>
              <a:t>Final Application Process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150" y="1258779"/>
            <a:ext cx="7556313" cy="3241871"/>
          </a:xfrm>
        </p:spPr>
        <p:txBody>
          <a:bodyPr>
            <a:normAutofit fontScale="62500" lnSpcReduction="20000"/>
          </a:bodyPr>
          <a:lstStyle/>
          <a:p>
            <a:r>
              <a:rPr lang="en-US" sz="2800" dirty="0" smtClean="0"/>
              <a:t>Final Applications </a:t>
            </a:r>
            <a:r>
              <a:rPr lang="en-US" sz="2800" b="1" u="sng" dirty="0" smtClean="0"/>
              <a:t>MUST</a:t>
            </a:r>
            <a:r>
              <a:rPr lang="en-US" sz="2800" dirty="0" smtClean="0"/>
              <a:t> be submitted via </a:t>
            </a:r>
            <a:r>
              <a:rPr lang="en-US" sz="2800" dirty="0" smtClean="0">
                <a:hlinkClick r:id="rId3"/>
              </a:rPr>
              <a:t>www.Grants.Gov</a:t>
            </a:r>
            <a:r>
              <a:rPr lang="en-US" sz="2800" dirty="0" smtClean="0"/>
              <a:t> with the Pre-Application TIGER ID.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100" b="1" dirty="0" smtClean="0"/>
              <a:t>(Field </a:t>
            </a:r>
            <a:r>
              <a:rPr lang="en-US" sz="2100" b="1" dirty="0"/>
              <a:t>5b - Federal Award </a:t>
            </a:r>
            <a:r>
              <a:rPr lang="en-US" sz="2100" b="1" dirty="0" smtClean="0"/>
              <a:t>Identifier</a:t>
            </a:r>
            <a:r>
              <a:rPr lang="en-US" sz="2100" dirty="0" smtClean="0"/>
              <a:t>)</a:t>
            </a:r>
            <a:endParaRPr lang="en-US" sz="2600" dirty="0" smtClean="0"/>
          </a:p>
          <a:p>
            <a:r>
              <a:rPr lang="en-US" sz="2800" dirty="0" smtClean="0"/>
              <a:t>To </a:t>
            </a:r>
            <a:r>
              <a:rPr lang="en-US" sz="2800" dirty="0"/>
              <a:t>register on Grants.gov, applicants must:</a:t>
            </a:r>
          </a:p>
          <a:p>
            <a:pPr lvl="2"/>
            <a:r>
              <a:rPr lang="en-US" sz="2600" dirty="0"/>
              <a:t>Obtain a Data Universal Numbering System (DUNS) number;</a:t>
            </a:r>
          </a:p>
          <a:p>
            <a:pPr lvl="2"/>
            <a:r>
              <a:rPr lang="en-US" sz="2600" dirty="0"/>
              <a:t>Register with the System for Award Management (SAM) at </a:t>
            </a:r>
            <a:r>
              <a:rPr lang="en-US" sz="2600" dirty="0">
                <a:hlinkClick r:id="rId4"/>
              </a:rPr>
              <a:t>www.SAM.gov</a:t>
            </a:r>
            <a:r>
              <a:rPr lang="en-US" sz="2600" dirty="0"/>
              <a:t>;</a:t>
            </a:r>
          </a:p>
          <a:p>
            <a:pPr lvl="2"/>
            <a:r>
              <a:rPr lang="en-US" sz="2600" dirty="0"/>
              <a:t>Create a Grants.gov username and password; and</a:t>
            </a:r>
          </a:p>
          <a:p>
            <a:pPr lvl="2"/>
            <a:r>
              <a:rPr lang="en-US" sz="2600" dirty="0"/>
              <a:t>The E-Business Point of Contact (POC) at your organization must respond to the registration email from Grants.gov and login at Grants.gov to authorize you as an Authorized Organization Representative (AOR). </a:t>
            </a:r>
            <a:endParaRPr lang="en-US" sz="26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8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434" y="11482"/>
            <a:ext cx="7746029" cy="837080"/>
          </a:xfrm>
        </p:spPr>
        <p:txBody>
          <a:bodyPr/>
          <a:lstStyle/>
          <a:p>
            <a:pPr algn="ctr"/>
            <a:r>
              <a:rPr lang="en-US" sz="4000" b="1" dirty="0" smtClean="0"/>
              <a:t>Keys to Competitive Applications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150" y="1157872"/>
            <a:ext cx="7556313" cy="3616440"/>
          </a:xfrm>
        </p:spPr>
        <p:txBody>
          <a:bodyPr numCol="2">
            <a:normAutofit/>
          </a:bodyPr>
          <a:lstStyle/>
          <a:p>
            <a:r>
              <a:rPr lang="en-US" sz="2400" dirty="0" smtClean="0"/>
              <a:t>Eligibility</a:t>
            </a:r>
          </a:p>
          <a:p>
            <a:r>
              <a:rPr lang="en-US" sz="2400" dirty="0" smtClean="0"/>
              <a:t>Address Criteria &amp; Outcomes</a:t>
            </a:r>
          </a:p>
          <a:p>
            <a:r>
              <a:rPr lang="en-US" sz="2400" dirty="0" smtClean="0"/>
              <a:t>Clarity</a:t>
            </a:r>
          </a:p>
          <a:p>
            <a:r>
              <a:rPr lang="en-US" sz="2400" dirty="0" smtClean="0"/>
              <a:t>Leveraging Investment</a:t>
            </a:r>
          </a:p>
          <a:p>
            <a:r>
              <a:rPr lang="en-US" sz="2400" dirty="0" smtClean="0"/>
              <a:t>Project Components </a:t>
            </a:r>
          </a:p>
          <a:p>
            <a:r>
              <a:rPr lang="en-US" sz="2400" dirty="0" smtClean="0"/>
              <a:t>Project Readiness/NEPA</a:t>
            </a:r>
          </a:p>
          <a:p>
            <a:r>
              <a:rPr lang="en-US" sz="2400" dirty="0" smtClean="0"/>
              <a:t>Highly Competitive Projects</a:t>
            </a:r>
          </a:p>
          <a:p>
            <a:r>
              <a:rPr lang="en-US" sz="2400" dirty="0" smtClean="0"/>
              <a:t>Applicant Pitfalls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445" y="197234"/>
            <a:ext cx="7413342" cy="400367"/>
          </a:xfrm>
        </p:spPr>
        <p:txBody>
          <a:bodyPr/>
          <a:lstStyle/>
          <a:p>
            <a:r>
              <a:rPr lang="en-US" sz="4000" b="1" dirty="0" smtClean="0"/>
              <a:t>Eligibility </a:t>
            </a:r>
            <a:r>
              <a:rPr lang="en-US" sz="3200" b="1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823792"/>
            <a:ext cx="7556313" cy="3620405"/>
          </a:xfrm>
        </p:spPr>
        <p:txBody>
          <a:bodyPr>
            <a:normAutofit fontScale="47500" lnSpcReduction="20000"/>
          </a:bodyPr>
          <a:lstStyle/>
          <a:p>
            <a:r>
              <a:rPr lang="en-US" sz="2800" dirty="0" smtClean="0"/>
              <a:t>Surface transportation capital projects only</a:t>
            </a:r>
          </a:p>
          <a:p>
            <a:r>
              <a:rPr lang="en-US" sz="2800" dirty="0" smtClean="0"/>
              <a:t>State, local and tribal governments including U.S. territories, transit agencies, port authorities, MPOs, and other political subdivisions of State or local governments. (Private entities, including non-profits, </a:t>
            </a:r>
            <a:r>
              <a:rPr lang="en-US" sz="2800" b="1" u="sng" dirty="0" smtClean="0"/>
              <a:t>must</a:t>
            </a:r>
            <a:r>
              <a:rPr lang="en-US" sz="2800" dirty="0" smtClean="0"/>
              <a:t> partner with an eligible lead applicant).</a:t>
            </a:r>
          </a:p>
          <a:p>
            <a:r>
              <a:rPr lang="en-US" sz="2800" dirty="0" smtClean="0"/>
              <a:t>$10M </a:t>
            </a:r>
            <a:r>
              <a:rPr lang="en-US" sz="2800" u="sng" dirty="0" smtClean="0"/>
              <a:t>minimum</a:t>
            </a:r>
            <a:r>
              <a:rPr lang="en-US" sz="2800" dirty="0" smtClean="0"/>
              <a:t> request for </a:t>
            </a:r>
            <a:r>
              <a:rPr lang="en-US" sz="2800" b="1" dirty="0" smtClean="0"/>
              <a:t>urban</a:t>
            </a:r>
            <a:r>
              <a:rPr lang="en-US" sz="2800" dirty="0" smtClean="0"/>
              <a:t> projects</a:t>
            </a:r>
          </a:p>
          <a:p>
            <a:pPr lvl="1"/>
            <a:r>
              <a:rPr lang="en-US" sz="2600" dirty="0" smtClean="0"/>
              <a:t>20% local match required</a:t>
            </a:r>
          </a:p>
          <a:p>
            <a:pPr lvl="1"/>
            <a:r>
              <a:rPr lang="en-US" sz="2600" dirty="0" smtClean="0"/>
              <a:t>$12.5M minimum total project cost</a:t>
            </a:r>
          </a:p>
          <a:p>
            <a:r>
              <a:rPr lang="en-US" sz="2800" dirty="0" smtClean="0"/>
              <a:t>$1M </a:t>
            </a:r>
            <a:r>
              <a:rPr lang="en-US" sz="2800" u="sng" dirty="0" smtClean="0"/>
              <a:t>minimum</a:t>
            </a:r>
            <a:r>
              <a:rPr lang="en-US" sz="2800" dirty="0" smtClean="0"/>
              <a:t> request for </a:t>
            </a:r>
            <a:r>
              <a:rPr lang="en-US" sz="2800" b="1" dirty="0" smtClean="0"/>
              <a:t>rura</a:t>
            </a:r>
            <a:r>
              <a:rPr lang="en-US" sz="2800" dirty="0" smtClean="0"/>
              <a:t>l projects</a:t>
            </a:r>
          </a:p>
          <a:p>
            <a:pPr lvl="1"/>
            <a:r>
              <a:rPr lang="en-US" sz="2600" dirty="0" smtClean="0"/>
              <a:t>No match required</a:t>
            </a:r>
          </a:p>
          <a:p>
            <a:r>
              <a:rPr lang="en-US" sz="2800" dirty="0" smtClean="0"/>
              <a:t>20% set aside ($100M) for rural projects</a:t>
            </a:r>
          </a:p>
          <a:p>
            <a:r>
              <a:rPr lang="en-US" sz="2800" dirty="0" smtClean="0"/>
              <a:t>No </a:t>
            </a:r>
            <a:r>
              <a:rPr lang="en-US" sz="2800" dirty="0"/>
              <a:t>Planning Grants  </a:t>
            </a:r>
          </a:p>
          <a:p>
            <a:pPr lvl="1"/>
            <a:r>
              <a:rPr lang="en-US" sz="2800" dirty="0"/>
              <a:t>Pre-construction activities eligible as part of a viable capital </a:t>
            </a:r>
            <a:r>
              <a:rPr lang="en-US" sz="2800" dirty="0" smtClean="0"/>
              <a:t>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520" y="182043"/>
            <a:ext cx="7342267" cy="465065"/>
          </a:xfrm>
        </p:spPr>
        <p:txBody>
          <a:bodyPr/>
          <a:lstStyle/>
          <a:p>
            <a:r>
              <a:rPr lang="en-US" b="1" dirty="0" smtClean="0"/>
              <a:t>Address Criteria and Outcomes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737559"/>
            <a:ext cx="7556313" cy="1715437"/>
          </a:xfrm>
        </p:spPr>
        <p:txBody>
          <a:bodyPr>
            <a:normAutofit fontScale="47500" lnSpcReduction="20000"/>
          </a:bodyPr>
          <a:lstStyle/>
          <a:p>
            <a:r>
              <a:rPr lang="en-US" sz="3400" dirty="0" smtClean="0"/>
              <a:t>Application outline in </a:t>
            </a:r>
            <a:r>
              <a:rPr lang="en-US" sz="3400" dirty="0" err="1" smtClean="0"/>
              <a:t>NoFA</a:t>
            </a:r>
            <a:endParaRPr lang="en-US" sz="3400" dirty="0" smtClean="0"/>
          </a:p>
          <a:p>
            <a:r>
              <a:rPr lang="en-US" sz="3400" dirty="0" smtClean="0"/>
              <a:t>Describe how project address challenge</a:t>
            </a:r>
          </a:p>
          <a:p>
            <a:r>
              <a:rPr lang="en-US" sz="3400" dirty="0" smtClean="0"/>
              <a:t>Detail how federal funds will be used</a:t>
            </a:r>
          </a:p>
          <a:p>
            <a:r>
              <a:rPr lang="en-US" sz="3400" dirty="0" smtClean="0"/>
              <a:t>Address the selection criteria</a:t>
            </a:r>
          </a:p>
          <a:p>
            <a:pPr marL="0" indent="0">
              <a:buNone/>
            </a:pPr>
            <a:endParaRPr lang="en-US" sz="3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29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2128" y="2420654"/>
            <a:ext cx="7905270" cy="289310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83896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b="1" dirty="0" smtClean="0"/>
              <a:t>Primary Criteria</a:t>
            </a:r>
          </a:p>
          <a:p>
            <a:pPr marL="838962" lvl="1" indent="-32004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1"/>
                </a:solidFill>
              </a:rPr>
              <a:t>Safety</a:t>
            </a:r>
          </a:p>
          <a:p>
            <a:pPr marL="838962" lvl="1" indent="-32004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1"/>
                </a:solidFill>
              </a:rPr>
              <a:t>State of Good Repair</a:t>
            </a:r>
          </a:p>
          <a:p>
            <a:pPr marL="838962" lvl="1" indent="-32004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1"/>
                </a:solidFill>
              </a:rPr>
              <a:t>Economic Competitiveness</a:t>
            </a:r>
          </a:p>
          <a:p>
            <a:pPr marL="838962" lvl="1" indent="-32004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1"/>
                </a:solidFill>
              </a:rPr>
              <a:t>Quality of Life</a:t>
            </a:r>
          </a:p>
          <a:p>
            <a:pPr marL="838962" lvl="1" indent="-32004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1"/>
                </a:solidFill>
              </a:rPr>
              <a:t>Environmental Sustainability </a:t>
            </a:r>
          </a:p>
          <a:p>
            <a:pPr marL="838962" lvl="1" indent="-32004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endParaRPr lang="en-US" sz="1400" dirty="0" smtClean="0"/>
          </a:p>
          <a:p>
            <a:pPr marL="838962" lvl="1" indent="-320040">
              <a:spcBef>
                <a:spcPts val="0"/>
              </a:spcBef>
              <a:spcAft>
                <a:spcPts val="300"/>
              </a:spcAft>
              <a:defRPr/>
            </a:pPr>
            <a:endParaRPr lang="en-US" dirty="0" smtClean="0">
              <a:latin typeface="Helvetica" pitchFamily="34" charset="0"/>
            </a:endParaRPr>
          </a:p>
          <a:p>
            <a:pPr marL="838962" lvl="1" indent="-320040">
              <a:spcBef>
                <a:spcPts val="0"/>
              </a:spcBef>
              <a:spcAft>
                <a:spcPts val="300"/>
              </a:spcAft>
              <a:defRPr/>
            </a:pPr>
            <a:endParaRPr lang="en-US" sz="2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843497" y="2408660"/>
            <a:ext cx="367794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896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b="1" dirty="0"/>
              <a:t>Secondary Criteria</a:t>
            </a:r>
          </a:p>
          <a:p>
            <a:pPr marL="838962" lvl="1" indent="-32004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1"/>
                </a:solidFill>
              </a:rPr>
              <a:t>Innovation</a:t>
            </a:r>
          </a:p>
          <a:p>
            <a:pPr marL="838962" lvl="1" indent="-32004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1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167490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3414833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5" y="290860"/>
            <a:ext cx="7461679" cy="4333917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62814"/>
            <a:ext cx="7556313" cy="837080"/>
          </a:xfrm>
        </p:spPr>
        <p:txBody>
          <a:bodyPr/>
          <a:lstStyle/>
          <a:p>
            <a:r>
              <a:rPr lang="en-US" sz="4000" b="1" dirty="0"/>
              <a:t>TIGER I-VI </a:t>
            </a:r>
            <a:r>
              <a:rPr lang="en-US" sz="4000" b="1" dirty="0" smtClean="0"/>
              <a:t>Statistics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8430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520" y="171998"/>
            <a:ext cx="7342267" cy="837080"/>
          </a:xfrm>
        </p:spPr>
        <p:txBody>
          <a:bodyPr/>
          <a:lstStyle/>
          <a:p>
            <a:r>
              <a:rPr lang="en-US" sz="4000" b="1" dirty="0" smtClean="0"/>
              <a:t>Clarity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124654"/>
            <a:ext cx="7556313" cy="3067784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 smtClean="0"/>
              <a:t>Ensure project descriptions are clear and concise</a:t>
            </a:r>
          </a:p>
          <a:p>
            <a:r>
              <a:rPr lang="en-US" sz="3400" dirty="0" smtClean="0"/>
              <a:t>Pictures and maps are helpful</a:t>
            </a:r>
          </a:p>
          <a:p>
            <a:r>
              <a:rPr lang="en-US" sz="3400" dirty="0" smtClean="0"/>
              <a:t>DOT Evaluators may review 100 applications within a short period </a:t>
            </a:r>
            <a:r>
              <a:rPr lang="en-US" sz="3400" dirty="0"/>
              <a:t>of </a:t>
            </a:r>
            <a:r>
              <a:rPr lang="en-US" sz="3400" dirty="0" smtClean="0"/>
              <a:t>time</a:t>
            </a:r>
          </a:p>
          <a:p>
            <a:r>
              <a:rPr lang="en-US" sz="3400" dirty="0" smtClean="0"/>
              <a:t>Focus </a:t>
            </a:r>
            <a:r>
              <a:rPr lang="en-US" sz="3400" dirty="0"/>
              <a:t>on why project is compelling/transformative</a:t>
            </a:r>
          </a:p>
          <a:p>
            <a:endParaRPr lang="en-US" sz="3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5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71998"/>
            <a:ext cx="7556313" cy="837080"/>
          </a:xfrm>
        </p:spPr>
        <p:txBody>
          <a:bodyPr/>
          <a:lstStyle/>
          <a:p>
            <a:r>
              <a:rPr lang="en-US" sz="4000" b="1" dirty="0" smtClean="0"/>
              <a:t>Leveraging Investment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1" y="1085851"/>
            <a:ext cx="7896225" cy="2951312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Matching state and local funds with private funds helps demonstrate commitment</a:t>
            </a:r>
          </a:p>
          <a:p>
            <a:r>
              <a:rPr lang="en-US" sz="2800" dirty="0" smtClean="0"/>
              <a:t>Public-private projects must demonstrate significant public benefits</a:t>
            </a:r>
          </a:p>
          <a:p>
            <a:r>
              <a:rPr lang="en-US" sz="2800" dirty="0" smtClean="0"/>
              <a:t>Across six rounds, $3.50 dollars of co-investment for every TIGER dollar spent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7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172620"/>
            <a:ext cx="8229600" cy="857250"/>
          </a:xfrm>
        </p:spPr>
        <p:txBody>
          <a:bodyPr/>
          <a:lstStyle/>
          <a:p>
            <a:r>
              <a:rPr lang="en-US" sz="4000" b="1" dirty="0" smtClean="0"/>
              <a:t>Project Segmentation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024" y="1058623"/>
            <a:ext cx="7762874" cy="337185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Clearly identify multiple project elements if the project is </a:t>
            </a:r>
            <a:r>
              <a:rPr lang="en-US" sz="2600" dirty="0" err="1" smtClean="0"/>
              <a:t>segmentable</a:t>
            </a:r>
            <a:endParaRPr lang="en-US" sz="2600" dirty="0" smtClean="0"/>
          </a:p>
          <a:p>
            <a:r>
              <a:rPr lang="en-US" sz="2600" dirty="0" smtClean="0"/>
              <a:t>Segments must have “Independent Utility”</a:t>
            </a:r>
          </a:p>
          <a:p>
            <a:pPr lvl="1"/>
            <a:r>
              <a:rPr lang="en-US" sz="2400" dirty="0" smtClean="0"/>
              <a:t>Provides transportation benefits</a:t>
            </a:r>
          </a:p>
          <a:p>
            <a:pPr lvl="1"/>
            <a:r>
              <a:rPr lang="en-US" sz="2400" dirty="0" smtClean="0"/>
              <a:t>Will be ready for use when complete</a:t>
            </a:r>
          </a:p>
          <a:p>
            <a:r>
              <a:rPr lang="en-US" sz="2800" b="1" dirty="0" smtClean="0"/>
              <a:t>Phases must complete operable segment</a:t>
            </a:r>
            <a:endParaRPr lang="en-US" sz="2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3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158972"/>
            <a:ext cx="8229600" cy="857250"/>
          </a:xfrm>
        </p:spPr>
        <p:txBody>
          <a:bodyPr/>
          <a:lstStyle/>
          <a:p>
            <a:r>
              <a:rPr lang="en-US" sz="4000" b="1" dirty="0" smtClean="0"/>
              <a:t>Highly Competitive Projects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024" y="1064528"/>
            <a:ext cx="7762874" cy="3370997"/>
          </a:xfrm>
        </p:spPr>
        <p:txBody>
          <a:bodyPr>
            <a:normAutofit fontScale="62500" lnSpcReduction="20000"/>
          </a:bodyPr>
          <a:lstStyle/>
          <a:p>
            <a:r>
              <a:rPr lang="en-US" sz="2600" dirty="0" smtClean="0"/>
              <a:t>Multimodal projects, coordinated investment from other sources and programs</a:t>
            </a:r>
          </a:p>
          <a:p>
            <a:r>
              <a:rPr lang="en-US" sz="2600" dirty="0" smtClean="0"/>
              <a:t>Demonstrate transformative projects across selection criteria</a:t>
            </a:r>
          </a:p>
          <a:p>
            <a:r>
              <a:rPr lang="en-US" sz="2600" dirty="0" smtClean="0"/>
              <a:t>Demonstrate ladders of opportunity for disadvantaged groups</a:t>
            </a:r>
            <a:r>
              <a:rPr lang="en-US" sz="2600" b="1" dirty="0" smtClean="0"/>
              <a:t>*</a:t>
            </a:r>
          </a:p>
          <a:p>
            <a:r>
              <a:rPr lang="en-US" sz="2600" dirty="0"/>
              <a:t>N</a:t>
            </a:r>
            <a:r>
              <a:rPr lang="en-US" sz="2600" dirty="0" smtClean="0"/>
              <a:t>ew Partnerships, multi-jurisdictional cooperation</a:t>
            </a:r>
          </a:p>
          <a:p>
            <a:r>
              <a:rPr lang="en-US" sz="2600" dirty="0" smtClean="0"/>
              <a:t>Public-Private Partnerships</a:t>
            </a:r>
          </a:p>
          <a:p>
            <a:r>
              <a:rPr lang="en-US" sz="2600" dirty="0" smtClean="0"/>
              <a:t>Support DOT’s national priorities </a:t>
            </a:r>
          </a:p>
          <a:p>
            <a:r>
              <a:rPr lang="en-US" sz="2600" dirty="0" smtClean="0"/>
              <a:t>Non-traditional or hard-to-fund projects</a:t>
            </a:r>
            <a:endParaRPr lang="en-US" sz="2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172620"/>
            <a:ext cx="8229600" cy="857250"/>
          </a:xfrm>
        </p:spPr>
        <p:txBody>
          <a:bodyPr/>
          <a:lstStyle/>
          <a:p>
            <a:r>
              <a:rPr lang="en-US" sz="4000" b="1" dirty="0" smtClean="0"/>
              <a:t>Applicant Pitfalls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024" y="1058623"/>
            <a:ext cx="7762874" cy="3371850"/>
          </a:xfrm>
        </p:spPr>
        <p:txBody>
          <a:bodyPr>
            <a:normAutofit fontScale="85000" lnSpcReduction="10000"/>
          </a:bodyPr>
          <a:lstStyle/>
          <a:p>
            <a:r>
              <a:rPr lang="en-US" sz="2600" dirty="0" smtClean="0"/>
              <a:t>Ineligibility: applicant and projects</a:t>
            </a:r>
          </a:p>
          <a:p>
            <a:r>
              <a:rPr lang="en-US" sz="2600" dirty="0" smtClean="0"/>
              <a:t>Priorities/outcomes not aligned with selection criteria</a:t>
            </a:r>
          </a:p>
          <a:p>
            <a:r>
              <a:rPr lang="en-US" sz="2600" dirty="0" smtClean="0"/>
              <a:t>Project readiness</a:t>
            </a:r>
          </a:p>
          <a:p>
            <a:r>
              <a:rPr lang="en-US" sz="2600" dirty="0" smtClean="0"/>
              <a:t>Insufficient matching funds, lack of demonstration</a:t>
            </a:r>
          </a:p>
          <a:p>
            <a:r>
              <a:rPr lang="en-US" sz="2600" dirty="0" smtClean="0"/>
              <a:t>Non-Construction requests: O/M assistance</a:t>
            </a:r>
          </a:p>
          <a:p>
            <a:r>
              <a:rPr lang="en-US" sz="2600" dirty="0" smtClean="0"/>
              <a:t>Grouping unrelated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0" y="2743201"/>
            <a:ext cx="9144000" cy="1565672"/>
          </a:xfrm>
        </p:spPr>
        <p:txBody>
          <a:bodyPr>
            <a:normAutofit/>
          </a:bodyPr>
          <a:lstStyle/>
          <a:p>
            <a:pPr algn="ctr">
              <a:spcAft>
                <a:spcPts val="1600"/>
              </a:spcAft>
              <a:buNone/>
            </a:pPr>
            <a:r>
              <a:rPr lang="en-US" sz="4000" b="1" dirty="0" smtClean="0"/>
              <a:t>Question and Answer Session</a:t>
            </a:r>
          </a:p>
        </p:txBody>
      </p:sp>
      <p:pic>
        <p:nvPicPr>
          <p:cNvPr id="6" name="Picture 5" descr="TIGER 1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7041" y="375475"/>
            <a:ext cx="4762233" cy="11349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/>
              <a:t>Breakout Sessions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064526"/>
            <a:ext cx="8085968" cy="3530097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Project </a:t>
            </a:r>
            <a:r>
              <a:rPr lang="en-US" sz="2400" b="1" dirty="0"/>
              <a:t>Readiness</a:t>
            </a:r>
            <a:r>
              <a:rPr lang="en-US" sz="2400" dirty="0"/>
              <a:t>: </a:t>
            </a:r>
            <a:r>
              <a:rPr lang="en-US" sz="2050" dirty="0"/>
              <a:t>Scope, Schedule and Budget </a:t>
            </a:r>
          </a:p>
          <a:p>
            <a:pPr marL="228600" lvl="1" indent="0">
              <a:buNone/>
            </a:pPr>
            <a:r>
              <a:rPr lang="en-US" sz="3200" b="1" dirty="0" smtClean="0">
                <a:solidFill>
                  <a:schemeClr val="accent1"/>
                </a:solidFill>
              </a:rPr>
              <a:t>	Atrium</a:t>
            </a:r>
            <a:r>
              <a:rPr lang="en-US" sz="2400" dirty="0" smtClean="0">
                <a:solidFill>
                  <a:schemeClr val="accent1"/>
                </a:solidFill>
              </a:rPr>
              <a:t> (webcast)</a:t>
            </a:r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b="1" dirty="0" smtClean="0"/>
              <a:t>Project </a:t>
            </a:r>
            <a:r>
              <a:rPr lang="en-US" sz="2400" b="1" dirty="0"/>
              <a:t>Delivery</a:t>
            </a:r>
            <a:r>
              <a:rPr lang="en-US" sz="2400" dirty="0"/>
              <a:t>: </a:t>
            </a:r>
            <a:r>
              <a:rPr lang="en-US" sz="2050" dirty="0"/>
              <a:t>What Successful Applicants Should </a:t>
            </a:r>
            <a:r>
              <a:rPr lang="en-US" sz="2050" dirty="0" smtClean="0"/>
              <a:t>Expect</a:t>
            </a:r>
          </a:p>
          <a:p>
            <a:pPr marL="228600" lvl="1" indent="0">
              <a:buNone/>
            </a:pPr>
            <a:r>
              <a:rPr lang="en-US" sz="3200" b="1" dirty="0" smtClean="0">
                <a:solidFill>
                  <a:schemeClr val="accent1"/>
                </a:solidFill>
              </a:rPr>
              <a:t>	Media </a:t>
            </a:r>
            <a:r>
              <a:rPr lang="en-US" sz="3200" b="1" dirty="0">
                <a:solidFill>
                  <a:schemeClr val="accent1"/>
                </a:solidFill>
              </a:rPr>
              <a:t>Center </a:t>
            </a:r>
          </a:p>
          <a:p>
            <a:r>
              <a:rPr lang="en-US" sz="2400" b="1" dirty="0" smtClean="0"/>
              <a:t>Strategies </a:t>
            </a:r>
            <a:r>
              <a:rPr lang="en-US" sz="2400" b="1" dirty="0"/>
              <a:t>for Financing Future Projects </a:t>
            </a:r>
          </a:p>
          <a:p>
            <a:pPr marL="228600" lvl="1" indent="0">
              <a:buNone/>
            </a:pPr>
            <a:r>
              <a:rPr lang="en-US" sz="3200" b="1" dirty="0" smtClean="0">
                <a:solidFill>
                  <a:schemeClr val="accent1"/>
                </a:solidFill>
              </a:rPr>
              <a:t>	Conference </a:t>
            </a:r>
            <a:r>
              <a:rPr lang="en-US" sz="3200" b="1" dirty="0">
                <a:solidFill>
                  <a:schemeClr val="accent1"/>
                </a:solidFill>
              </a:rPr>
              <a:t>Center Rooms 8-9-10 </a:t>
            </a:r>
            <a:r>
              <a:rPr lang="en-US" sz="3200" b="1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9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469336"/>
            <a:ext cx="4114800" cy="789103"/>
          </a:xfrm>
        </p:spPr>
        <p:txBody>
          <a:bodyPr>
            <a:noAutofit/>
          </a:bodyPr>
          <a:lstStyle/>
          <a:p>
            <a:r>
              <a:rPr lang="en-US" b="1" dirty="0"/>
              <a:t>Project Readiness: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Scope, Schedule, Budget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0717" y="3815477"/>
            <a:ext cx="4038600" cy="561415"/>
          </a:xfrm>
        </p:spPr>
        <p:txBody>
          <a:bodyPr>
            <a:normAutofit fontScale="62500" lnSpcReduction="20000"/>
          </a:bodyPr>
          <a:lstStyle/>
          <a:p>
            <a:r>
              <a:rPr lang="en-US" sz="1800" dirty="0"/>
              <a:t>Presented by the Office of the </a:t>
            </a:r>
            <a:r>
              <a:rPr lang="en-US" sz="1800" dirty="0" smtClean="0"/>
              <a:t>Under Secretary of Transportation for Policy</a:t>
            </a:r>
            <a:endParaRPr lang="en-US" sz="1800" dirty="0"/>
          </a:p>
          <a:p>
            <a:r>
              <a:rPr lang="en-US" sz="1800" dirty="0"/>
              <a:t>United States Department of Transportation</a:t>
            </a:r>
          </a:p>
        </p:txBody>
      </p:sp>
      <p:pic>
        <p:nvPicPr>
          <p:cNvPr id="1031" name="Picture 7" descr="http://www.dot.gov/sites/dot.dev/files/pictures/PortOfBaltimo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6289" r="26518" b="6901"/>
          <a:stretch/>
        </p:blipFill>
        <p:spPr bwMode="auto">
          <a:xfrm>
            <a:off x="4624743" y="1873155"/>
            <a:ext cx="2049014" cy="145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Beofer and after image with photo of Arch today and rendering of Arch in 20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1" t="8032" b="8032"/>
          <a:stretch/>
        </p:blipFill>
        <p:spPr bwMode="auto">
          <a:xfrm>
            <a:off x="6807987" y="1789582"/>
            <a:ext cx="2031214" cy="150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ictures_26429_UP_6618_South_Tower55_edited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r="23809" b="9887"/>
          <a:stretch/>
        </p:blipFill>
        <p:spPr bwMode="auto">
          <a:xfrm>
            <a:off x="378727" y="177490"/>
            <a:ext cx="4181189" cy="313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43" y="177490"/>
            <a:ext cx="4214458" cy="1572241"/>
          </a:xfrm>
          <a:prstGeom prst="rect">
            <a:avLst/>
          </a:prstGeom>
        </p:spPr>
      </p:pic>
      <p:pic>
        <p:nvPicPr>
          <p:cNvPr id="10" name="Picture 9" descr="TIGER Grants-01.png"/>
          <p:cNvPicPr>
            <a:picLocks noChangeAspect="1"/>
          </p:cNvPicPr>
          <p:nvPr/>
        </p:nvPicPr>
        <p:blipFill>
          <a:blip r:embed="rId7" cstate="print"/>
          <a:srcRect b="39989"/>
          <a:stretch>
            <a:fillRect/>
          </a:stretch>
        </p:blipFill>
        <p:spPr>
          <a:xfrm>
            <a:off x="428842" y="3385902"/>
            <a:ext cx="1368188" cy="341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8245" y="3389589"/>
            <a:ext cx="2945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Transportation Investment Generating Economic </a:t>
            </a:r>
            <a:r>
              <a:rPr lang="en-US" sz="1200" b="1" dirty="0" smtClean="0"/>
              <a:t>Recovery</a:t>
            </a:r>
            <a:endParaRPr lang="en-US" sz="1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92844" y="3389589"/>
            <a:ext cx="0" cy="8781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48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204050"/>
            <a:ext cx="7556313" cy="837080"/>
          </a:xfrm>
        </p:spPr>
        <p:txBody>
          <a:bodyPr/>
          <a:lstStyle/>
          <a:p>
            <a:r>
              <a:rPr lang="en-US" sz="4000" b="1" dirty="0" smtClean="0"/>
              <a:t>Selection Criteria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1" y="1085851"/>
            <a:ext cx="8012372" cy="3571875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38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6751" y="913914"/>
            <a:ext cx="8012372" cy="3724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Primary Selection Criteria</a:t>
            </a:r>
          </a:p>
          <a:p>
            <a:r>
              <a:rPr lang="en-US" sz="2800" dirty="0" smtClean="0"/>
              <a:t>Secondary Selection Criteria</a:t>
            </a:r>
          </a:p>
          <a:p>
            <a:r>
              <a:rPr lang="en-US" sz="2800" dirty="0" smtClean="0"/>
              <a:t>Benefit Cost Analysis</a:t>
            </a:r>
          </a:p>
          <a:p>
            <a:r>
              <a:rPr lang="en-US" sz="2800" dirty="0" smtClean="0"/>
              <a:t>Cost Share </a:t>
            </a:r>
          </a:p>
          <a:p>
            <a:r>
              <a:rPr lang="en-US" sz="2800" dirty="0"/>
              <a:t>Demonstrated Project </a:t>
            </a:r>
            <a:r>
              <a:rPr lang="en-US" sz="2800" dirty="0" smtClean="0"/>
              <a:t>Readiness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710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22" y="70982"/>
            <a:ext cx="7459746" cy="8572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/>
              <a:t>Demonstrated </a:t>
            </a:r>
            <a:r>
              <a:rPr lang="en-US" sz="4000" b="1" dirty="0"/>
              <a:t>Project Readiness: </a:t>
            </a:r>
            <a:r>
              <a:rPr lang="en-US" sz="4000" dirty="0"/>
              <a:t>Technical Feasibility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335" y="1285475"/>
            <a:ext cx="8181691" cy="2831585"/>
          </a:xfrm>
        </p:spPr>
        <p:txBody>
          <a:bodyPr rtlCol="0">
            <a:normAutofit/>
          </a:bodyPr>
          <a:lstStyle/>
          <a:p>
            <a:pPr marL="438912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800" dirty="0"/>
              <a:t>Applications should </a:t>
            </a:r>
            <a:r>
              <a:rPr lang="en-US" sz="2800" dirty="0" smtClean="0"/>
              <a:t>demonstrate:</a:t>
            </a:r>
            <a:endParaRPr lang="en-US" sz="2600" dirty="0" smtClean="0"/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600" dirty="0" smtClean="0"/>
              <a:t>engineering and </a:t>
            </a:r>
            <a:r>
              <a:rPr lang="en-US" sz="2600" dirty="0"/>
              <a:t>d</a:t>
            </a:r>
            <a:r>
              <a:rPr lang="en-US" sz="2600" dirty="0" smtClean="0"/>
              <a:t>esign studies</a:t>
            </a:r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600" dirty="0" smtClean="0"/>
              <a:t>development of design criteria</a:t>
            </a:r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600" dirty="0" smtClean="0"/>
              <a:t>basis for cost estimates and contingency levels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436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0110"/>
            <a:ext cx="7556313" cy="837080"/>
          </a:xfrm>
        </p:spPr>
        <p:txBody>
          <a:bodyPr/>
          <a:lstStyle/>
          <a:p>
            <a:r>
              <a:rPr lang="en-US" sz="4000" b="1" dirty="0" smtClean="0"/>
              <a:t>TIGER I-VI </a:t>
            </a:r>
            <a:r>
              <a:rPr lang="en-US" sz="4000" b="1" dirty="0"/>
              <a:t>Project 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39248" y="889821"/>
            <a:ext cx="7755056" cy="3368763"/>
            <a:chOff x="427547" y="1377752"/>
            <a:chExt cx="7325803" cy="4272492"/>
          </a:xfrm>
        </p:grpSpPr>
        <p:grpSp>
          <p:nvGrpSpPr>
            <p:cNvPr id="5" name="Group 4"/>
            <p:cNvGrpSpPr/>
            <p:nvPr/>
          </p:nvGrpSpPr>
          <p:grpSpPr>
            <a:xfrm>
              <a:off x="427547" y="1377752"/>
              <a:ext cx="7211548" cy="4272492"/>
              <a:chOff x="646622" y="1625402"/>
              <a:chExt cx="7211548" cy="4272492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900" y="1625402"/>
                <a:ext cx="6753270" cy="3518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622" y="5063628"/>
                <a:ext cx="6223264" cy="834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1350" y="4641603"/>
              <a:ext cx="762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056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22" y="79750"/>
            <a:ext cx="7459746" cy="8572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/>
              <a:t>Demonstrated </a:t>
            </a:r>
            <a:r>
              <a:rPr lang="en-US" sz="4000" b="1" dirty="0"/>
              <a:t>Project Readiness: </a:t>
            </a:r>
            <a:r>
              <a:rPr lang="en-US" sz="4000" dirty="0" smtClean="0"/>
              <a:t>Financial Feasibility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334" y="1262730"/>
            <a:ext cx="8233303" cy="3095110"/>
          </a:xfrm>
        </p:spPr>
        <p:txBody>
          <a:bodyPr rtlCol="0">
            <a:normAutofit/>
          </a:bodyPr>
          <a:lstStyle/>
          <a:p>
            <a:pPr marL="438912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800" dirty="0"/>
              <a:t>Applications should </a:t>
            </a:r>
            <a:r>
              <a:rPr lang="en-US" sz="2800" dirty="0" smtClean="0"/>
              <a:t>demonstrate:</a:t>
            </a:r>
            <a:endParaRPr lang="en-US" sz="2800" dirty="0"/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/>
              <a:t>capital and operating fund commitments</a:t>
            </a:r>
          </a:p>
          <a:p>
            <a:pPr marL="896112" lvl="2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/>
              <a:t>availability/eligibility of matching funds</a:t>
            </a:r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/>
              <a:t>availability of contingency reserves</a:t>
            </a:r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/>
              <a:t>financial condition of the project sponsor</a:t>
            </a:r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/>
              <a:t>ability to manage grants</a:t>
            </a:r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/>
              <a:t>detailed project budget</a:t>
            </a: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302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22" y="26895"/>
            <a:ext cx="7459746" cy="8572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/>
              <a:t>Demonstrated </a:t>
            </a:r>
            <a:r>
              <a:rPr lang="en-US" sz="4000" b="1" dirty="0"/>
              <a:t>Project Readiness: </a:t>
            </a:r>
            <a:r>
              <a:rPr lang="en-US" sz="4000" dirty="0" smtClean="0"/>
              <a:t>Project Schedule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334" y="1116895"/>
            <a:ext cx="8318364" cy="3575233"/>
          </a:xfrm>
        </p:spPr>
        <p:txBody>
          <a:bodyPr rtlCol="0">
            <a:normAutofit/>
          </a:bodyPr>
          <a:lstStyle/>
          <a:p>
            <a:pPr marL="438912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800" dirty="0" smtClean="0"/>
              <a:t>Applications should demonstrate:</a:t>
            </a:r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/>
              <a:t>all </a:t>
            </a:r>
            <a:r>
              <a:rPr lang="en-US" sz="2200" dirty="0"/>
              <a:t>necessary pre-construction activities will be complete to allow grant funds to be obligated no later than </a:t>
            </a:r>
            <a:r>
              <a:rPr lang="en-US" sz="2200" b="1" dirty="0"/>
              <a:t>June 30, </a:t>
            </a:r>
            <a:r>
              <a:rPr lang="en-US" sz="2200" b="1" dirty="0" smtClean="0"/>
              <a:t>2017</a:t>
            </a:r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/>
              <a:t>the </a:t>
            </a:r>
            <a:r>
              <a:rPr lang="en-US" sz="2200" dirty="0"/>
              <a:t>project can begin construction quickly </a:t>
            </a:r>
            <a:r>
              <a:rPr lang="en-US" sz="2200" dirty="0" smtClean="0"/>
              <a:t>and </a:t>
            </a:r>
            <a:r>
              <a:rPr lang="en-US" sz="2200" dirty="0"/>
              <a:t>that the grant funds will be spent steadily and expeditiously once construction </a:t>
            </a:r>
            <a:r>
              <a:rPr lang="en-US" sz="2200" dirty="0" smtClean="0"/>
              <a:t>starts, expended by </a:t>
            </a:r>
            <a:r>
              <a:rPr lang="en-US" sz="2200" b="1" dirty="0" smtClean="0"/>
              <a:t>September 30, 2022</a:t>
            </a:r>
            <a:endParaRPr lang="en-US" sz="2200" dirty="0" smtClean="0"/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/>
              <a:t>evidence </a:t>
            </a:r>
            <a:r>
              <a:rPr lang="en-US" sz="2200" dirty="0"/>
              <a:t>that </a:t>
            </a:r>
            <a:r>
              <a:rPr lang="en-US" sz="2200" dirty="0" smtClean="0"/>
              <a:t>the needed </a:t>
            </a:r>
            <a:r>
              <a:rPr lang="en-US" sz="2200" dirty="0"/>
              <a:t>property and/or right-of-way acquisition can and will be completed expeditiously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166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22" y="-29428"/>
            <a:ext cx="7459746" cy="8572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/>
              <a:t>Demonstrated Project Readiness: </a:t>
            </a:r>
            <a:r>
              <a:rPr lang="en-US" sz="4000" dirty="0" smtClean="0"/>
              <a:t>Required Approvals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3635"/>
            <a:ext cx="8221649" cy="3694849"/>
          </a:xfrm>
        </p:spPr>
        <p:txBody>
          <a:bodyPr rtlCol="0">
            <a:normAutofit/>
          </a:bodyPr>
          <a:lstStyle/>
          <a:p>
            <a:pPr marL="438912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/>
              <a:t>Applications should </a:t>
            </a:r>
            <a:r>
              <a:rPr lang="en-US" dirty="0" smtClean="0"/>
              <a:t>demonstrate receipt, or anticipation of receipt by </a:t>
            </a:r>
            <a:r>
              <a:rPr lang="en-US" b="1" dirty="0" smtClean="0"/>
              <a:t>June 30, 2017</a:t>
            </a:r>
            <a:r>
              <a:rPr lang="en-US" dirty="0" smtClean="0"/>
              <a:t>, of all environmental reviews</a:t>
            </a:r>
            <a:r>
              <a:rPr lang="en-US" dirty="0"/>
              <a:t>, approvals, and </a:t>
            </a:r>
            <a:r>
              <a:rPr lang="en-US" dirty="0" smtClean="0"/>
              <a:t>permits:</a:t>
            </a:r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 smtClean="0"/>
              <a:t>Project status and schedule under NEPA </a:t>
            </a:r>
            <a:r>
              <a:rPr lang="en-US" sz="1200" dirty="0" smtClean="0"/>
              <a:t>(National Environmental Policy Act)</a:t>
            </a:r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 smtClean="0"/>
              <a:t>Information on other reviews, including:</a:t>
            </a:r>
          </a:p>
          <a:p>
            <a:pPr marL="896112" lvl="2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 smtClean="0"/>
              <a:t>Clean Water Act </a:t>
            </a:r>
          </a:p>
          <a:p>
            <a:pPr marL="896112" lvl="2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 smtClean="0"/>
              <a:t>Endangered Species Act</a:t>
            </a:r>
          </a:p>
          <a:p>
            <a:pPr marL="896112" lvl="2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/>
              <a:t>Historic Preservation </a:t>
            </a:r>
            <a:r>
              <a:rPr lang="en-US" dirty="0" smtClean="0"/>
              <a:t>reviews</a:t>
            </a:r>
          </a:p>
          <a:p>
            <a:pPr marL="896112" lvl="2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 smtClean="0"/>
              <a:t>Navigable Waters and Bridge permitting</a:t>
            </a:r>
          </a:p>
          <a:p>
            <a:pPr marL="896112" lvl="2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 smtClean="0"/>
              <a:t>Other Federal, State, and local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023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22" y="25158"/>
            <a:ext cx="7459746" cy="8572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/>
              <a:t>Demonstrated Project Readiness: </a:t>
            </a:r>
            <a:r>
              <a:rPr lang="en-US" sz="4000" dirty="0" smtClean="0"/>
              <a:t>Required Approvals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334" y="1182571"/>
            <a:ext cx="8350261" cy="3678900"/>
          </a:xfrm>
        </p:spPr>
        <p:txBody>
          <a:bodyPr rtlCol="0">
            <a:normAutofit/>
          </a:bodyPr>
          <a:lstStyle/>
          <a:p>
            <a:pPr marL="438912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400" dirty="0" smtClean="0"/>
              <a:t>Legislative Approvals</a:t>
            </a:r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dirty="0" smtClean="0"/>
              <a:t>Receipt of necessary state and local approvals</a:t>
            </a:r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dirty="0" smtClean="0"/>
              <a:t>Other demonstrations of broad project support</a:t>
            </a:r>
            <a:endParaRPr lang="en-US" sz="2000" dirty="0"/>
          </a:p>
          <a:p>
            <a:pPr marL="438912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400" dirty="0" smtClean="0"/>
              <a:t>State and Local Planning</a:t>
            </a:r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dirty="0" smtClean="0"/>
              <a:t>If applicable for project type, demonstrate project inclusion on necessary State, regional, and local planning documents</a:t>
            </a:r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dirty="0" smtClean="0"/>
              <a:t>If not on planning documents, submit evidence that actions are underway</a:t>
            </a:r>
          </a:p>
          <a:p>
            <a:pPr marL="896112" lvl="2" indent="-320040">
              <a:spcBef>
                <a:spcPts val="0"/>
              </a:spcBef>
              <a:spcAft>
                <a:spcPts val="300"/>
              </a:spcAft>
              <a:defRPr/>
            </a:pPr>
            <a:endParaRPr lang="en-US" sz="2600" dirty="0" smtClean="0"/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endParaRPr lang="en-US" sz="2600" dirty="0" smtClean="0"/>
          </a:p>
          <a:p>
            <a:pPr marL="438912" indent="-320040">
              <a:spcBef>
                <a:spcPts val="0"/>
              </a:spcBef>
              <a:spcAft>
                <a:spcPts val="300"/>
              </a:spcAft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6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22" y="-2138"/>
            <a:ext cx="7459746" cy="8572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/>
              <a:t>Demonstrated Project Readiness</a:t>
            </a:r>
            <a:r>
              <a:rPr lang="en-US" sz="4000" b="1" dirty="0"/>
              <a:t>: </a:t>
            </a:r>
            <a:r>
              <a:rPr lang="en-US" dirty="0"/>
              <a:t>Assessment of Project Risks and Mitigation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334" y="1794245"/>
            <a:ext cx="8201406" cy="3184486"/>
          </a:xfrm>
        </p:spPr>
        <p:txBody>
          <a:bodyPr rtlCol="0">
            <a:normAutofit/>
          </a:bodyPr>
          <a:lstStyle/>
          <a:p>
            <a:pPr marL="438912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600" dirty="0"/>
              <a:t>Applications should </a:t>
            </a:r>
            <a:r>
              <a:rPr lang="en-US" sz="2600" dirty="0" smtClean="0"/>
              <a:t>identify greatest potential project risks, such as procurement delays, environmental uncertainties, and unexpected increases in project costs</a:t>
            </a:r>
          </a:p>
          <a:p>
            <a:pPr marL="667512" lvl="1" indent="-32004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400" dirty="0" smtClean="0"/>
              <a:t>Applications should describe achievable mitigation strategies for the identified risks</a:t>
            </a:r>
            <a:endParaRPr lang="en-US" sz="2400" dirty="0"/>
          </a:p>
          <a:p>
            <a:pPr marL="438912" indent="-320040">
              <a:spcBef>
                <a:spcPts val="0"/>
              </a:spcBef>
              <a:spcAft>
                <a:spcPts val="300"/>
              </a:spcAft>
              <a:defRPr/>
            </a:pPr>
            <a:endParaRPr lang="en-US" sz="2800" dirty="0" smtClean="0"/>
          </a:p>
          <a:p>
            <a:pPr marL="438912" indent="-320040">
              <a:spcBef>
                <a:spcPts val="0"/>
              </a:spcBef>
              <a:spcAft>
                <a:spcPts val="300"/>
              </a:spcAft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559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0" y="2743201"/>
            <a:ext cx="9144000" cy="1565672"/>
          </a:xfrm>
        </p:spPr>
        <p:txBody>
          <a:bodyPr>
            <a:normAutofit/>
          </a:bodyPr>
          <a:lstStyle/>
          <a:p>
            <a:pPr algn="ctr">
              <a:spcAft>
                <a:spcPts val="1600"/>
              </a:spcAft>
              <a:buNone/>
            </a:pPr>
            <a:r>
              <a:rPr lang="en-US" sz="4000" b="1" dirty="0" smtClean="0"/>
              <a:t>Question and Answer Session</a:t>
            </a:r>
          </a:p>
        </p:txBody>
      </p:sp>
      <p:pic>
        <p:nvPicPr>
          <p:cNvPr id="6" name="Picture 5" descr="TIGER 1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859" y="375475"/>
            <a:ext cx="4762233" cy="11349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6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304725"/>
            <a:ext cx="4038600" cy="70008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 	     </a:t>
            </a:r>
            <a:endParaRPr lang="en-US" dirty="0"/>
          </a:p>
        </p:txBody>
      </p:sp>
      <p:pic>
        <p:nvPicPr>
          <p:cNvPr id="1031" name="Picture 7" descr="http://www.dot.gov/sites/dot.dev/files/pictures/PortOfBaltimo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6289" r="26518" b="6901"/>
          <a:stretch/>
        </p:blipFill>
        <p:spPr bwMode="auto">
          <a:xfrm>
            <a:off x="4624743" y="1873155"/>
            <a:ext cx="2049014" cy="145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Beofer and after image with photo of Arch today and rendering of Arch in 20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1" t="8032" b="8032"/>
          <a:stretch/>
        </p:blipFill>
        <p:spPr bwMode="auto">
          <a:xfrm>
            <a:off x="6807987" y="1789582"/>
            <a:ext cx="2031214" cy="150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ictures_26429_UP_6618_South_Tower55_edited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r="23809" b="9887"/>
          <a:stretch/>
        </p:blipFill>
        <p:spPr bwMode="auto">
          <a:xfrm>
            <a:off x="378727" y="177490"/>
            <a:ext cx="4181189" cy="313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43" y="177490"/>
            <a:ext cx="4214458" cy="157224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743858" y="3336268"/>
            <a:ext cx="4269513" cy="13619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What Happens Now?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Carlos Monje Jr.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Assistant Secretary for Policy</a:t>
            </a:r>
            <a:endParaRPr lang="en-US" sz="1400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40717" y="3815477"/>
            <a:ext cx="4038600" cy="561415"/>
          </a:xfrm>
        </p:spPr>
        <p:txBody>
          <a:bodyPr>
            <a:normAutofit fontScale="62500" lnSpcReduction="20000"/>
          </a:bodyPr>
          <a:lstStyle/>
          <a:p>
            <a:r>
              <a:rPr lang="en-US" sz="1800" dirty="0"/>
              <a:t>Presented by the Office of the </a:t>
            </a:r>
            <a:r>
              <a:rPr lang="en-US" sz="1800" dirty="0" smtClean="0"/>
              <a:t>Under Secretary of Transportation for Policy</a:t>
            </a:r>
            <a:endParaRPr lang="en-US" sz="1800" dirty="0"/>
          </a:p>
          <a:p>
            <a:r>
              <a:rPr lang="en-US" sz="1800" dirty="0"/>
              <a:t>United States Department of Transportation</a:t>
            </a:r>
          </a:p>
        </p:txBody>
      </p:sp>
      <p:pic>
        <p:nvPicPr>
          <p:cNvPr id="14" name="Picture 13" descr="TIGER Grants-01.png"/>
          <p:cNvPicPr>
            <a:picLocks noChangeAspect="1"/>
          </p:cNvPicPr>
          <p:nvPr/>
        </p:nvPicPr>
        <p:blipFill>
          <a:blip r:embed="rId6" cstate="print"/>
          <a:srcRect b="39989"/>
          <a:stretch>
            <a:fillRect/>
          </a:stretch>
        </p:blipFill>
        <p:spPr>
          <a:xfrm>
            <a:off x="428842" y="3385902"/>
            <a:ext cx="1368188" cy="3410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98245" y="3389589"/>
            <a:ext cx="2945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Transportation Investment Generating Economic </a:t>
            </a:r>
            <a:r>
              <a:rPr lang="en-US" sz="1200" b="1" dirty="0" smtClean="0"/>
              <a:t>Recovery</a:t>
            </a:r>
            <a:endParaRPr lang="en-US" sz="12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4592844" y="3389589"/>
            <a:ext cx="0" cy="8781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99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186268"/>
            <a:ext cx="9144000" cy="85725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/>
              <a:t> TIGER: Benefits</a:t>
            </a:r>
            <a:endParaRPr lang="en-US" sz="4000" b="1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04826" y="943248"/>
            <a:ext cx="7629525" cy="3482104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2400"/>
              </a:spcBef>
            </a:pPr>
            <a:r>
              <a:rPr lang="en-US" sz="2800" dirty="0" smtClean="0"/>
              <a:t>Innovation</a:t>
            </a:r>
          </a:p>
          <a:p>
            <a:pPr>
              <a:spcBef>
                <a:spcPts val="2400"/>
              </a:spcBef>
            </a:pPr>
            <a:r>
              <a:rPr lang="en-US" sz="2800" dirty="0" smtClean="0"/>
              <a:t>Partnerships</a:t>
            </a:r>
          </a:p>
          <a:p>
            <a:pPr>
              <a:spcBef>
                <a:spcPts val="2400"/>
              </a:spcBef>
            </a:pPr>
            <a:r>
              <a:rPr lang="en-US" sz="2800" dirty="0" smtClean="0"/>
              <a:t>Hard to fund projects</a:t>
            </a:r>
          </a:p>
          <a:p>
            <a:pPr>
              <a:spcBef>
                <a:spcPts val="2400"/>
              </a:spcBef>
            </a:pPr>
            <a:r>
              <a:rPr lang="en-US" sz="2800" dirty="0" smtClean="0"/>
              <a:t>Intermodal</a:t>
            </a:r>
          </a:p>
          <a:p>
            <a:pPr>
              <a:spcBef>
                <a:spcPts val="2400"/>
              </a:spcBef>
            </a:pPr>
            <a:r>
              <a:rPr lang="en-US" sz="2800" dirty="0" smtClean="0"/>
              <a:t>Cross-Jurisdiction</a:t>
            </a:r>
          </a:p>
          <a:p>
            <a:pPr>
              <a:spcBef>
                <a:spcPts val="2400"/>
              </a:spcBef>
            </a:pPr>
            <a:r>
              <a:rPr lang="en-US" sz="2800" dirty="0" smtClean="0"/>
              <a:t>Rural</a:t>
            </a:r>
          </a:p>
          <a:p>
            <a:pPr>
              <a:spcBef>
                <a:spcPts val="2400"/>
              </a:spcBef>
            </a:pPr>
            <a:endParaRPr lang="en-US" sz="2800" dirty="0"/>
          </a:p>
          <a:p>
            <a:pPr lvl="1">
              <a:spcAft>
                <a:spcPts val="1000"/>
              </a:spcAft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3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186268"/>
            <a:ext cx="9144000" cy="85725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/>
              <a:t> TIGER: Overwhelming Need</a:t>
            </a:r>
            <a:endParaRPr lang="en-US" sz="4000" b="1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04826" y="943248"/>
            <a:ext cx="7629525" cy="3482104"/>
          </a:xfrm>
        </p:spPr>
        <p:txBody>
          <a:bodyPr>
            <a:normAutofit fontScale="92500" lnSpcReduction="20000"/>
          </a:bodyPr>
          <a:lstStyle/>
          <a:p>
            <a:pPr lvl="1">
              <a:spcAft>
                <a:spcPts val="1000"/>
              </a:spcAft>
              <a:buNone/>
            </a:pPr>
            <a:r>
              <a:rPr lang="en-US" b="1" dirty="0" smtClean="0"/>
              <a:t>Awards:</a:t>
            </a:r>
          </a:p>
          <a:p>
            <a:pPr lvl="1">
              <a:spcAft>
                <a:spcPts val="1000"/>
              </a:spcAft>
            </a:pPr>
            <a:r>
              <a:rPr lang="en-US" dirty="0" smtClean="0"/>
              <a:t>Six Years </a:t>
            </a:r>
          </a:p>
          <a:p>
            <a:pPr lvl="1">
              <a:spcAft>
                <a:spcPts val="1000"/>
              </a:spcAft>
            </a:pPr>
            <a:r>
              <a:rPr lang="en-US" dirty="0" smtClean="0"/>
              <a:t>$</a:t>
            </a:r>
            <a:r>
              <a:rPr lang="en-US" dirty="0"/>
              <a:t>4.1 billion </a:t>
            </a:r>
            <a:endParaRPr lang="en-US" dirty="0" smtClean="0"/>
          </a:p>
          <a:p>
            <a:pPr lvl="1">
              <a:spcAft>
                <a:spcPts val="1000"/>
              </a:spcAft>
            </a:pPr>
            <a:r>
              <a:rPr lang="en-US" dirty="0" smtClean="0"/>
              <a:t>342 </a:t>
            </a:r>
            <a:r>
              <a:rPr lang="en-US" dirty="0"/>
              <a:t>projects </a:t>
            </a:r>
            <a:endParaRPr lang="en-US" dirty="0" smtClean="0"/>
          </a:p>
          <a:p>
            <a:pPr lvl="1">
              <a:spcAft>
                <a:spcPts val="1000"/>
              </a:spcAft>
            </a:pPr>
            <a:r>
              <a:rPr lang="en-US" dirty="0"/>
              <a:t>A</a:t>
            </a:r>
            <a:r>
              <a:rPr lang="en-US" dirty="0" smtClean="0"/>
              <a:t>ll </a:t>
            </a:r>
            <a:r>
              <a:rPr lang="en-US" dirty="0"/>
              <a:t>50 states, the District of Columbia and Puerto Rico. </a:t>
            </a:r>
            <a:endParaRPr lang="en-US" dirty="0" smtClean="0"/>
          </a:p>
          <a:p>
            <a:pPr marL="228600" lvl="1" indent="0">
              <a:spcAft>
                <a:spcPts val="1000"/>
              </a:spcAft>
              <a:buNone/>
            </a:pPr>
            <a:r>
              <a:rPr lang="en-US" b="1" dirty="0" smtClean="0"/>
              <a:t>Applications:</a:t>
            </a:r>
          </a:p>
          <a:p>
            <a:pPr lvl="1">
              <a:spcAft>
                <a:spcPts val="1000"/>
              </a:spcAft>
            </a:pPr>
            <a:r>
              <a:rPr lang="en-US" dirty="0" smtClean="0"/>
              <a:t>6,000 projects (5.7% awarded)</a:t>
            </a:r>
          </a:p>
          <a:p>
            <a:pPr lvl="1">
              <a:spcAft>
                <a:spcPts val="1000"/>
              </a:spcAft>
            </a:pPr>
            <a:r>
              <a:rPr lang="en-US" dirty="0" smtClean="0"/>
              <a:t>$</a:t>
            </a:r>
            <a:r>
              <a:rPr lang="en-US" dirty="0"/>
              <a:t>124 billion </a:t>
            </a:r>
            <a:r>
              <a:rPr lang="en-US" dirty="0" smtClean="0"/>
              <a:t>in requests (3.3% funded)</a:t>
            </a:r>
            <a:r>
              <a:rPr lang="en-US" dirty="0"/>
              <a:t>  </a:t>
            </a:r>
          </a:p>
          <a:p>
            <a:pPr lvl="1">
              <a:spcAft>
                <a:spcPts val="1000"/>
              </a:spcAft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5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199916"/>
            <a:ext cx="9144000" cy="85725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/>
              <a:t>Congress</a:t>
            </a:r>
            <a:endParaRPr lang="en-US" sz="4000" b="1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04826" y="943248"/>
            <a:ext cx="7629525" cy="3482104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2400"/>
              </a:spcBef>
            </a:pPr>
            <a:r>
              <a:rPr lang="en-US" sz="2800" dirty="0" smtClean="0"/>
              <a:t>GROW AMERICA addresses many needs:</a:t>
            </a:r>
          </a:p>
          <a:p>
            <a:pPr lvl="1">
              <a:spcBef>
                <a:spcPts val="2400"/>
              </a:spcBef>
            </a:pPr>
            <a:r>
              <a:rPr lang="en-US" sz="2600" dirty="0" smtClean="0"/>
              <a:t>More than doubles available TIGER funding to $1.25B annually</a:t>
            </a:r>
          </a:p>
          <a:p>
            <a:pPr lvl="1">
              <a:spcBef>
                <a:spcPts val="2400"/>
              </a:spcBef>
            </a:pPr>
            <a:r>
              <a:rPr lang="en-US" sz="2600" dirty="0" smtClean="0"/>
              <a:t>Authorizes TIGER program for six years  </a:t>
            </a:r>
          </a:p>
          <a:p>
            <a:pPr lvl="1">
              <a:spcBef>
                <a:spcPts val="2400"/>
              </a:spcBef>
            </a:pPr>
            <a:r>
              <a:rPr lang="en-US" sz="2600" dirty="0" smtClean="0"/>
              <a:t>Increases the number of outstanding projects that could be funded each year</a:t>
            </a:r>
          </a:p>
          <a:p>
            <a:pPr lvl="1">
              <a:spcBef>
                <a:spcPts val="2400"/>
              </a:spcBef>
            </a:pPr>
            <a:r>
              <a:rPr lang="en-US" sz="2600" dirty="0" smtClean="0"/>
              <a:t>Provides long term certainty for better project planning, financing, and risk reduction   </a:t>
            </a:r>
            <a:endParaRPr lang="en-US" sz="2600" dirty="0"/>
          </a:p>
          <a:p>
            <a:pPr marL="0" indent="0">
              <a:spcBef>
                <a:spcPts val="2400"/>
              </a:spcBef>
              <a:buNone/>
            </a:pPr>
            <a:endParaRPr lang="en-US" sz="2800" dirty="0"/>
          </a:p>
          <a:p>
            <a:pPr lvl="1">
              <a:spcAft>
                <a:spcPts val="1000"/>
              </a:spcAft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7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03758"/>
            <a:ext cx="7556313" cy="837080"/>
          </a:xfrm>
        </p:spPr>
        <p:txBody>
          <a:bodyPr/>
          <a:lstStyle/>
          <a:p>
            <a:r>
              <a:rPr lang="en-US" sz="4000" b="1" dirty="0" smtClean="0"/>
              <a:t>How is TIGER different?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150" y="815971"/>
            <a:ext cx="7556313" cy="361644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Transformative Projects</a:t>
            </a:r>
          </a:p>
          <a:p>
            <a:pPr lvl="1"/>
            <a:r>
              <a:rPr lang="en-US" sz="2600" dirty="0" smtClean="0"/>
              <a:t>Providing new services, access, safety enhancements, efficiency gains, revitalization </a:t>
            </a:r>
          </a:p>
          <a:p>
            <a:r>
              <a:rPr lang="en-US" sz="2800" dirty="0" smtClean="0"/>
              <a:t>Leverages Resources</a:t>
            </a:r>
          </a:p>
          <a:p>
            <a:pPr lvl="1"/>
            <a:r>
              <a:rPr lang="en-US" sz="2600" dirty="0" smtClean="0"/>
              <a:t>Matching funds from city, state, and private funding sources maximizes scarce resources</a:t>
            </a:r>
          </a:p>
          <a:p>
            <a:r>
              <a:rPr lang="en-US" sz="2800" dirty="0" smtClean="0"/>
              <a:t>Encourages Partnership</a:t>
            </a:r>
          </a:p>
          <a:p>
            <a:pPr lvl="1"/>
            <a:r>
              <a:rPr lang="en-US" sz="2600" dirty="0" smtClean="0"/>
              <a:t>Partnering enables innovative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1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181676"/>
            <a:ext cx="9144000" cy="8572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b="1" dirty="0" smtClean="0"/>
              <a:t>Next Steps?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b="1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04826" y="943248"/>
            <a:ext cx="7629525" cy="3482104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000"/>
              </a:spcAft>
              <a:buFont typeface="+mj-lt"/>
              <a:buAutoNum type="arabicPeriod"/>
            </a:pPr>
            <a:r>
              <a:rPr lang="en-US" sz="2800" dirty="0" smtClean="0"/>
              <a:t>Complete your Pre-Application!!!</a:t>
            </a:r>
          </a:p>
          <a:p>
            <a:pPr marL="514350" indent="-514350">
              <a:spcAft>
                <a:spcPts val="1000"/>
              </a:spcAft>
              <a:buFont typeface="+mj-lt"/>
              <a:buAutoNum type="arabicPeriod"/>
            </a:pPr>
            <a:r>
              <a:rPr lang="en-US" sz="2800" dirty="0" smtClean="0"/>
              <a:t>Register </a:t>
            </a:r>
            <a:r>
              <a:rPr lang="en-US" sz="2800" dirty="0"/>
              <a:t>for </a:t>
            </a:r>
            <a:r>
              <a:rPr lang="en-US" sz="2800" dirty="0" err="1" smtClean="0">
                <a:solidFill>
                  <a:schemeClr val="accent1"/>
                </a:solidFill>
              </a:rPr>
              <a:t>Grants.Gov</a:t>
            </a:r>
            <a:endParaRPr lang="en-US" sz="2800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Submit Final </a:t>
            </a:r>
            <a:r>
              <a:rPr lang="en-US" sz="2800" dirty="0"/>
              <a:t>Application </a:t>
            </a:r>
            <a:r>
              <a:rPr lang="en-US" sz="2800" dirty="0" smtClean="0"/>
              <a:t> </a:t>
            </a:r>
            <a:endParaRPr lang="en-US" sz="2800" dirty="0"/>
          </a:p>
          <a:p>
            <a:pPr>
              <a:spcAft>
                <a:spcPts val="1000"/>
              </a:spcAft>
            </a:pPr>
            <a:endParaRPr lang="en-US" sz="2800" dirty="0" smtClean="0"/>
          </a:p>
          <a:p>
            <a:pPr>
              <a:spcAft>
                <a:spcPts val="1000"/>
              </a:spcAft>
            </a:pPr>
            <a:endParaRPr lang="en-US" sz="2800" dirty="0"/>
          </a:p>
          <a:p>
            <a:pPr>
              <a:spcAft>
                <a:spcPts val="1000"/>
              </a:spcAft>
            </a:pPr>
            <a:endParaRPr lang="en-US" sz="2800" dirty="0"/>
          </a:p>
          <a:p>
            <a:pPr lvl="1">
              <a:spcAft>
                <a:spcPts val="1000"/>
              </a:spcAft>
              <a:buNone/>
            </a:pP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6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186268"/>
            <a:ext cx="9144000" cy="85725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/>
              <a:t>What Next? (cont.)</a:t>
            </a:r>
            <a:endParaRPr lang="en-US" sz="4000" b="1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04826" y="943248"/>
            <a:ext cx="7629525" cy="3482104"/>
          </a:xfrm>
        </p:spPr>
        <p:txBody>
          <a:bodyPr>
            <a:normAutofit/>
          </a:bodyPr>
          <a:lstStyle/>
          <a:p>
            <a:r>
              <a:rPr lang="en-US" sz="2800" dirty="0"/>
              <a:t>Complete your </a:t>
            </a:r>
            <a:r>
              <a:rPr lang="en-US" sz="2800" dirty="0" smtClean="0"/>
              <a:t>Pre-Application:</a:t>
            </a:r>
            <a:endParaRPr lang="en-US" sz="2800" dirty="0" smtClean="0">
              <a:hlinkClick r:id="rId3"/>
            </a:endParaRPr>
          </a:p>
          <a:p>
            <a:pPr lvl="1"/>
            <a:r>
              <a:rPr lang="en-US" sz="2400" dirty="0" smtClean="0">
                <a:hlinkClick r:id="rId3"/>
              </a:rPr>
              <a:t>Go to:  www.dot.gov/TIGER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smtClean="0"/>
              <a:t>Click: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How to Apply</a:t>
            </a:r>
          </a:p>
          <a:p>
            <a:pPr lvl="1"/>
            <a:r>
              <a:rPr lang="en-US" sz="2600" dirty="0" smtClean="0"/>
              <a:t>Application must </a:t>
            </a:r>
            <a:r>
              <a:rPr lang="en-US" sz="2600" dirty="0"/>
              <a:t>be submitted </a:t>
            </a:r>
            <a:r>
              <a:rPr lang="en-US" sz="2600" b="1" dirty="0"/>
              <a:t>before </a:t>
            </a:r>
            <a:endParaRPr lang="en-US" sz="2600" b="1" dirty="0" smtClean="0"/>
          </a:p>
          <a:p>
            <a:pPr marL="228600" lvl="1" indent="0">
              <a:buNone/>
            </a:pPr>
            <a:r>
              <a:rPr lang="en-US" sz="2600" b="1" dirty="0"/>
              <a:t> </a:t>
            </a:r>
            <a:r>
              <a:rPr lang="en-US" sz="2600" b="1" dirty="0" smtClean="0"/>
              <a:t> </a:t>
            </a:r>
            <a:r>
              <a:rPr lang="en-US" sz="2600" b="1" u="sng" dirty="0" smtClean="0"/>
              <a:t>11:59 </a:t>
            </a:r>
            <a:r>
              <a:rPr lang="en-US" sz="2600" b="1" u="sng" dirty="0"/>
              <a:t>PM E.D.T on May 4, 2015</a:t>
            </a:r>
            <a:r>
              <a:rPr lang="en-US" sz="2800" dirty="0"/>
              <a:t>. </a:t>
            </a:r>
          </a:p>
          <a:p>
            <a:pPr lvl="1">
              <a:spcAft>
                <a:spcPts val="1000"/>
              </a:spcAft>
              <a:buNone/>
            </a:pP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5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186268"/>
            <a:ext cx="9144000" cy="85725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/>
              <a:t>What Next? (cont.)</a:t>
            </a:r>
            <a:endParaRPr lang="en-US" sz="4000" b="1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04826" y="943248"/>
            <a:ext cx="7629525" cy="348210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Register your organization with </a:t>
            </a:r>
            <a:r>
              <a:rPr lang="en-US" sz="2800" dirty="0" err="1" smtClean="0"/>
              <a:t>Grants.Gov</a:t>
            </a:r>
            <a:r>
              <a:rPr lang="en-US" sz="2800" dirty="0" smtClean="0"/>
              <a:t>:</a:t>
            </a:r>
            <a:endParaRPr lang="en-US" sz="2800" dirty="0" smtClean="0">
              <a:hlinkClick r:id="rId3"/>
            </a:endParaRPr>
          </a:p>
          <a:p>
            <a:pPr lvl="1"/>
            <a:r>
              <a:rPr lang="en-US" sz="2400" dirty="0"/>
              <a:t>Registration normally takes 3-5 business </a:t>
            </a:r>
            <a:r>
              <a:rPr lang="en-US" sz="2400" dirty="0" smtClean="0"/>
              <a:t>days.</a:t>
            </a:r>
          </a:p>
          <a:p>
            <a:pPr lvl="1"/>
            <a:r>
              <a:rPr lang="en-US" sz="2400" dirty="0" smtClean="0"/>
              <a:t>However, it can </a:t>
            </a:r>
            <a:r>
              <a:rPr lang="en-US" sz="2400" dirty="0"/>
              <a:t>take several </a:t>
            </a:r>
            <a:r>
              <a:rPr lang="en-US" sz="2400" dirty="0" smtClean="0"/>
              <a:t>weeks if problems are encountered.</a:t>
            </a:r>
          </a:p>
          <a:p>
            <a:pPr lvl="1"/>
            <a:r>
              <a:rPr lang="en-US" sz="2400" dirty="0" smtClean="0"/>
              <a:t>Please register as soon as possible! </a:t>
            </a:r>
            <a:endParaRPr lang="en-US" sz="2400" dirty="0"/>
          </a:p>
          <a:p>
            <a:pPr lvl="1"/>
            <a:r>
              <a:rPr lang="en-US" sz="2400" u="sng" dirty="0" smtClean="0">
                <a:solidFill>
                  <a:schemeClr val="accent1"/>
                </a:solidFill>
                <a:hlinkClick r:id="rId4"/>
              </a:rPr>
              <a:t>Go to: </a:t>
            </a:r>
            <a:r>
              <a:rPr lang="en-US" sz="2400" u="sng" dirty="0" smtClean="0">
                <a:hlinkClick r:id="rId4"/>
              </a:rPr>
              <a:t>http</a:t>
            </a:r>
            <a:r>
              <a:rPr lang="en-US" sz="2400" u="sng" dirty="0">
                <a:hlinkClick r:id="rId4"/>
              </a:rPr>
              <a:t>://www.grants.gov/web/grants/applicants/apply-for-grants.html</a:t>
            </a:r>
            <a:r>
              <a:rPr lang="en-US" sz="2400" dirty="0"/>
              <a:t> </a:t>
            </a:r>
          </a:p>
          <a:p>
            <a:pPr lvl="1">
              <a:spcAft>
                <a:spcPts val="1000"/>
              </a:spcAft>
              <a:buNone/>
            </a:pP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186268"/>
            <a:ext cx="9144000" cy="85725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/>
              <a:t>What Next? (cont.)</a:t>
            </a:r>
            <a:endParaRPr lang="en-US" sz="4000" b="1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04826" y="943248"/>
            <a:ext cx="7629525" cy="348210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Submit final applications </a:t>
            </a:r>
            <a:r>
              <a:rPr lang="en-US" sz="2600" b="1" dirty="0" smtClean="0"/>
              <a:t>before </a:t>
            </a:r>
            <a:r>
              <a:rPr lang="en-US" sz="2600" b="1" dirty="0"/>
              <a:t>11:59 PM E.D.T. on June 5, </a:t>
            </a:r>
            <a:r>
              <a:rPr lang="en-US" sz="2600" b="1" dirty="0" smtClean="0"/>
              <a:t>2015</a:t>
            </a:r>
          </a:p>
          <a:p>
            <a:r>
              <a:rPr lang="en-US" sz="2800" b="1" dirty="0" smtClean="0"/>
              <a:t>Go to: </a:t>
            </a:r>
            <a:r>
              <a:rPr lang="en-US" sz="2800" dirty="0" smtClean="0">
                <a:hlinkClick r:id="rId3"/>
              </a:rPr>
              <a:t>www.Grants.gov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Strongly recommend that you submit your application early!!!</a:t>
            </a:r>
            <a:endParaRPr lang="en-US" sz="2600" dirty="0"/>
          </a:p>
          <a:p>
            <a:pPr lvl="1">
              <a:spcAft>
                <a:spcPts val="1000"/>
              </a:spcAft>
              <a:buNone/>
            </a:pP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172620"/>
            <a:ext cx="9144000" cy="85725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/>
              <a:t>Additional Application Help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04826" y="943248"/>
            <a:ext cx="7629525" cy="3482104"/>
          </a:xfrm>
        </p:spPr>
        <p:txBody>
          <a:bodyPr>
            <a:normAutofit fontScale="92500" lnSpcReduction="20000"/>
          </a:bodyPr>
          <a:lstStyle/>
          <a:p>
            <a:pPr marL="228600" lvl="1"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</a:pPr>
            <a:r>
              <a:rPr lang="en-US" sz="2400" dirty="0" smtClean="0"/>
              <a:t>Webinars:  </a:t>
            </a:r>
            <a:r>
              <a:rPr lang="en-US" sz="2000" dirty="0">
                <a:hlinkClick r:id="rId3"/>
              </a:rPr>
              <a:t>http://www.dot.gov/tiger/resources</a:t>
            </a:r>
            <a:endParaRPr lang="en-US" sz="2000" dirty="0"/>
          </a:p>
          <a:p>
            <a:pPr marL="685800" lvl="3">
              <a:spcBef>
                <a:spcPts val="2000"/>
              </a:spcBef>
              <a:spcAft>
                <a:spcPts val="1000"/>
              </a:spcAft>
            </a:pPr>
            <a:r>
              <a:rPr lang="en-US" sz="2400" b="1" dirty="0" smtClean="0"/>
              <a:t>How to Compete for TIGER Discretionary Grants: </a:t>
            </a:r>
            <a:r>
              <a:rPr lang="en-US" sz="2400" dirty="0"/>
              <a:t>April 14 and April 28</a:t>
            </a:r>
          </a:p>
          <a:p>
            <a:pPr marL="685800" lvl="3">
              <a:spcAft>
                <a:spcPts val="1000"/>
              </a:spcAft>
            </a:pPr>
            <a:r>
              <a:rPr lang="en-US" sz="2400" b="1" dirty="0" smtClean="0"/>
              <a:t>Preparing a Benefit-Cost Analysis for a TIGER Grant: </a:t>
            </a:r>
            <a:r>
              <a:rPr lang="en-US" sz="2400" dirty="0" smtClean="0"/>
              <a:t>April 23</a:t>
            </a:r>
          </a:p>
          <a:p>
            <a:pPr>
              <a:spcAft>
                <a:spcPts val="1000"/>
              </a:spcAft>
            </a:pPr>
            <a:r>
              <a:rPr lang="en-US" sz="2400" dirty="0" smtClean="0"/>
              <a:t>Frequently Asked Questions: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www.dot.gov/tiger/faq</a:t>
            </a:r>
            <a:endParaRPr lang="en-US" sz="1800" dirty="0" smtClean="0"/>
          </a:p>
          <a:p>
            <a:pPr>
              <a:spcAft>
                <a:spcPts val="1000"/>
              </a:spcAft>
            </a:pPr>
            <a:r>
              <a:rPr lang="en-US" sz="2400" dirty="0" smtClean="0"/>
              <a:t>For Assistance email:  </a:t>
            </a:r>
            <a:r>
              <a:rPr lang="en-US" sz="2400" i="1" dirty="0">
                <a:hlinkClick r:id="rId5"/>
              </a:rPr>
              <a:t>TIGERGrants@dot.gov</a:t>
            </a:r>
            <a:endParaRPr lang="en-US" sz="2400" i="1" dirty="0"/>
          </a:p>
          <a:p>
            <a:pPr marL="0" indent="0">
              <a:spcAft>
                <a:spcPts val="1000"/>
              </a:spcAft>
              <a:buNone/>
            </a:pPr>
            <a:endParaRPr lang="en-US" sz="2400" dirty="0" smtClean="0"/>
          </a:p>
          <a:p>
            <a:pPr lvl="1">
              <a:spcAft>
                <a:spcPts val="1000"/>
              </a:spcAft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0" y="2743201"/>
            <a:ext cx="9144000" cy="1565672"/>
          </a:xfrm>
        </p:spPr>
        <p:txBody>
          <a:bodyPr>
            <a:normAutofit/>
          </a:bodyPr>
          <a:lstStyle/>
          <a:p>
            <a:pPr algn="ctr">
              <a:spcAft>
                <a:spcPts val="1600"/>
              </a:spcAft>
              <a:buNone/>
            </a:pPr>
            <a:r>
              <a:rPr lang="en-US" sz="4000" b="1" dirty="0" smtClean="0"/>
              <a:t>Questions</a:t>
            </a:r>
          </a:p>
        </p:txBody>
      </p:sp>
      <p:pic>
        <p:nvPicPr>
          <p:cNvPr id="6" name="Picture 5" descr="TIGER 1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5281" y="375475"/>
            <a:ext cx="4762233" cy="11349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9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239" y="103758"/>
            <a:ext cx="7746029" cy="837080"/>
          </a:xfrm>
        </p:spPr>
        <p:txBody>
          <a:bodyPr/>
          <a:lstStyle/>
          <a:p>
            <a:r>
              <a:rPr lang="en-US" sz="4000" b="1" dirty="0" smtClean="0"/>
              <a:t>How is TIGER different? </a:t>
            </a:r>
            <a:r>
              <a:rPr lang="en-US" sz="4000" b="1" dirty="0"/>
              <a:t>c</a:t>
            </a:r>
            <a:r>
              <a:rPr lang="en-US" sz="4000" b="1" dirty="0" smtClean="0"/>
              <a:t>ont.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150" y="762080"/>
            <a:ext cx="7556313" cy="361644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Innovative, Multi-modal Projects</a:t>
            </a:r>
          </a:p>
          <a:p>
            <a:pPr lvl="1"/>
            <a:r>
              <a:rPr lang="en-US" sz="2600" dirty="0" smtClean="0"/>
              <a:t>Funds projects that would otherwise have no other source of funding </a:t>
            </a:r>
          </a:p>
          <a:p>
            <a:r>
              <a:rPr lang="en-US" sz="2800" dirty="0" smtClean="0"/>
              <a:t>Non-traditional grantees</a:t>
            </a:r>
          </a:p>
          <a:p>
            <a:pPr lvl="1"/>
            <a:r>
              <a:rPr lang="en-US" sz="2600" dirty="0" smtClean="0"/>
              <a:t>Provides grants to cities, counties, maritime ports, rail projects, MPOs, Tribal lands</a:t>
            </a:r>
          </a:p>
          <a:p>
            <a:r>
              <a:rPr lang="en-US" sz="3000" dirty="0" smtClean="0"/>
              <a:t>Merit-based awards</a:t>
            </a:r>
          </a:p>
          <a:p>
            <a:pPr lvl="1"/>
            <a:r>
              <a:rPr lang="en-US" sz="2600" dirty="0" smtClean="0"/>
              <a:t>Competition enhances quality of applications </a:t>
            </a:r>
            <a:endParaRPr lang="en-US" sz="26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8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769" y="158350"/>
            <a:ext cx="7852906" cy="837080"/>
          </a:xfrm>
        </p:spPr>
        <p:txBody>
          <a:bodyPr/>
          <a:lstStyle/>
          <a:p>
            <a:pPr algn="ctr"/>
            <a:r>
              <a:rPr lang="en-US" sz="3200" b="1" dirty="0" smtClean="0"/>
              <a:t>2015 Notice </a:t>
            </a:r>
            <a:r>
              <a:rPr lang="en-US" sz="3200" b="1" dirty="0"/>
              <a:t>of Funding </a:t>
            </a:r>
            <a:r>
              <a:rPr lang="en-US" sz="3200" b="1" dirty="0" smtClean="0"/>
              <a:t>Availability </a:t>
            </a:r>
            <a:r>
              <a:rPr lang="en-US" sz="3200" b="1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852573"/>
            <a:ext cx="7556313" cy="3482439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No Planning Grants  </a:t>
            </a:r>
          </a:p>
          <a:p>
            <a:pPr lvl="1"/>
            <a:r>
              <a:rPr lang="en-US" sz="2800" dirty="0" smtClean="0"/>
              <a:t>Pre-construction activities eligible as part of a viable capital project by June 30, 2017 </a:t>
            </a:r>
          </a:p>
          <a:p>
            <a:r>
              <a:rPr lang="en-US" sz="2800" dirty="0" smtClean="0"/>
              <a:t>$10M </a:t>
            </a:r>
            <a:r>
              <a:rPr lang="en-US" sz="2800" u="sng" dirty="0" smtClean="0"/>
              <a:t>minimum</a:t>
            </a:r>
            <a:r>
              <a:rPr lang="en-US" sz="2800" dirty="0" smtClean="0"/>
              <a:t> request for urban projects</a:t>
            </a:r>
          </a:p>
          <a:p>
            <a:pPr lvl="1"/>
            <a:r>
              <a:rPr lang="en-US" sz="2600" dirty="0" smtClean="0"/>
              <a:t>20% local match required</a:t>
            </a:r>
          </a:p>
          <a:p>
            <a:r>
              <a:rPr lang="en-US" sz="2800" dirty="0" smtClean="0"/>
              <a:t>$1M </a:t>
            </a:r>
            <a:r>
              <a:rPr lang="en-US" sz="2800" u="sng" dirty="0" smtClean="0"/>
              <a:t>minimum</a:t>
            </a:r>
            <a:r>
              <a:rPr lang="en-US" sz="2800" dirty="0" smtClean="0"/>
              <a:t> request for rural projects</a:t>
            </a:r>
          </a:p>
          <a:p>
            <a:pPr lvl="1"/>
            <a:r>
              <a:rPr lang="en-US" sz="2600" dirty="0" smtClean="0"/>
              <a:t>No match required</a:t>
            </a:r>
          </a:p>
          <a:p>
            <a:r>
              <a:rPr lang="en-US" sz="2800" dirty="0" smtClean="0"/>
              <a:t>20% set aside ($100M) for rural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4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520" y="171998"/>
            <a:ext cx="7342267" cy="837080"/>
          </a:xfrm>
        </p:spPr>
        <p:txBody>
          <a:bodyPr/>
          <a:lstStyle/>
          <a:p>
            <a:r>
              <a:rPr lang="en-US" sz="2800" b="1" dirty="0" smtClean="0"/>
              <a:t>2015</a:t>
            </a:r>
            <a:r>
              <a:rPr lang="en-US" sz="2800" b="1" dirty="0"/>
              <a:t>	</a:t>
            </a:r>
            <a:r>
              <a:rPr lang="en-US" sz="2800" b="1" dirty="0" smtClean="0"/>
              <a:t>Notice of Funding Availability (cont.)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124654"/>
            <a:ext cx="7556313" cy="3482439"/>
          </a:xfrm>
        </p:spPr>
        <p:txBody>
          <a:bodyPr>
            <a:normAutofit fontScale="92500" lnSpcReduction="20000"/>
          </a:bodyPr>
          <a:lstStyle/>
          <a:p>
            <a:r>
              <a:rPr lang="en-US" sz="3400" dirty="0" smtClean="0"/>
              <a:t>Primary Selection Criteria:</a:t>
            </a:r>
          </a:p>
          <a:p>
            <a:pPr lvl="1"/>
            <a:r>
              <a:rPr lang="en-US" sz="2600" dirty="0" smtClean="0"/>
              <a:t>State of Good Repair</a:t>
            </a:r>
          </a:p>
          <a:p>
            <a:pPr lvl="1"/>
            <a:r>
              <a:rPr lang="en-US" sz="2600" dirty="0" smtClean="0"/>
              <a:t>Economic Competitiveness</a:t>
            </a:r>
          </a:p>
          <a:p>
            <a:pPr lvl="1"/>
            <a:r>
              <a:rPr lang="en-US" sz="2600" dirty="0" smtClean="0"/>
              <a:t>Quality of Life</a:t>
            </a:r>
          </a:p>
          <a:p>
            <a:pPr lvl="1"/>
            <a:r>
              <a:rPr lang="en-US" sz="2600" dirty="0" smtClean="0"/>
              <a:t>Environmental Sustainability</a:t>
            </a:r>
          </a:p>
          <a:p>
            <a:pPr lvl="1"/>
            <a:r>
              <a:rPr lang="en-US" sz="2600" dirty="0" smtClean="0"/>
              <a:t>Safety</a:t>
            </a:r>
          </a:p>
          <a:p>
            <a:r>
              <a:rPr lang="en-US" sz="2800" dirty="0" smtClean="0"/>
              <a:t> Secondary Selection Criteria:  </a:t>
            </a:r>
          </a:p>
          <a:p>
            <a:pPr lvl="1"/>
            <a:r>
              <a:rPr lang="en-US" sz="2600" dirty="0" smtClean="0"/>
              <a:t>Partnership and Innovation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8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520" y="185646"/>
            <a:ext cx="7342267" cy="837080"/>
          </a:xfrm>
        </p:spPr>
        <p:txBody>
          <a:bodyPr/>
          <a:lstStyle/>
          <a:p>
            <a:r>
              <a:rPr lang="en-US" sz="2800" b="1" dirty="0" smtClean="0"/>
              <a:t>2015</a:t>
            </a:r>
            <a:r>
              <a:rPr lang="en-US" sz="2800" b="1" dirty="0"/>
              <a:t>	</a:t>
            </a:r>
            <a:r>
              <a:rPr lang="en-US" sz="2800" b="1" dirty="0" smtClean="0"/>
              <a:t>Notice of Funding Availability (cont.)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124654"/>
            <a:ext cx="7556313" cy="3269925"/>
          </a:xfrm>
        </p:spPr>
        <p:txBody>
          <a:bodyPr>
            <a:normAutofit fontScale="62500" lnSpcReduction="20000"/>
          </a:bodyPr>
          <a:lstStyle/>
          <a:p>
            <a:r>
              <a:rPr lang="en-US" sz="3400" dirty="0" smtClean="0"/>
              <a:t>Clearer articulation of Ladders of Opportunity</a:t>
            </a:r>
          </a:p>
          <a:p>
            <a:pPr lvl="1"/>
            <a:r>
              <a:rPr lang="en-US" sz="3400" dirty="0" smtClean="0"/>
              <a:t> Improve connections between people and centers of employment, education, and services</a:t>
            </a:r>
          </a:p>
          <a:p>
            <a:pPr lvl="1"/>
            <a:r>
              <a:rPr lang="en-US" sz="3400" dirty="0" smtClean="0"/>
              <a:t>Contribute to community revitalization </a:t>
            </a:r>
            <a:endParaRPr lang="en-US" sz="3400" dirty="0"/>
          </a:p>
          <a:p>
            <a:r>
              <a:rPr lang="en-US" sz="3400" dirty="0" smtClean="0"/>
              <a:t>Pre-Application </a:t>
            </a:r>
          </a:p>
          <a:p>
            <a:pPr lvl="1"/>
            <a:r>
              <a:rPr lang="en-US" sz="3400" b="1" u="sng" dirty="0" smtClean="0"/>
              <a:t>REQUIRED for all 2015 TIGER Applications!!!</a:t>
            </a:r>
          </a:p>
          <a:p>
            <a:pPr lvl="1"/>
            <a:r>
              <a:rPr lang="en-US" sz="3400" dirty="0" smtClean="0"/>
              <a:t>Helps identify curable deficiencies prior to formal submission deadline</a:t>
            </a:r>
          </a:p>
          <a:p>
            <a:pPr lvl="1"/>
            <a:r>
              <a:rPr lang="en-US" sz="3400" dirty="0" smtClean="0"/>
              <a:t>Expedites DOT evaluation of final applications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B41E-D9B2-114D-A9D0-57CDFDF3C6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8119</TotalTime>
  <Words>2136</Words>
  <Application>Microsoft Office PowerPoint</Application>
  <PresentationFormat>On-screen Show (16:9)</PresentationFormat>
  <Paragraphs>431</Paragraphs>
  <Slides>55</Slides>
  <Notes>52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Advantage</vt:lpstr>
      <vt:lpstr>think-cell Slide</vt:lpstr>
      <vt:lpstr>       </vt:lpstr>
      <vt:lpstr>PowerPoint Presentation</vt:lpstr>
      <vt:lpstr>TIGER I-VI Statistics</vt:lpstr>
      <vt:lpstr>TIGER I-VI Project Locations</vt:lpstr>
      <vt:lpstr>How is TIGER different?</vt:lpstr>
      <vt:lpstr>How is TIGER different? cont.</vt:lpstr>
      <vt:lpstr>2015 Notice of Funding Availability  </vt:lpstr>
      <vt:lpstr>2015 Notice of Funding Availability (cont.)</vt:lpstr>
      <vt:lpstr>2015 Notice of Funding Availability (cont.)</vt:lpstr>
      <vt:lpstr>2015 TIGER Applications </vt:lpstr>
      <vt:lpstr>Technical Assistance</vt:lpstr>
      <vt:lpstr>Lessons Learned Joanna Turner, Executive Director, National Association of Regional Councils</vt:lpstr>
      <vt:lpstr>Panelists – Successful TIGER Applicants</vt:lpstr>
      <vt:lpstr>Secretary Bill Johnson Secretary of Commerce, State of Florida and CEO of Enterprise Florida</vt:lpstr>
      <vt:lpstr>Deputy Mayor Rina Cutler Transportation and Utilities, City of Philadelphia</vt:lpstr>
      <vt:lpstr>Dr. Fred Ohene P.E., Assistant General Manager - Engineering and Planning, Regional Transportation Commission of Southern Nevada</vt:lpstr>
      <vt:lpstr>Wes Dean P.E., Assistant Chief Engineer, Field Operations, Mississippi Department of Transportation</vt:lpstr>
      <vt:lpstr>Keith Metcalf P.E., Deputy Chief Engineer, Washington Department of Transportation</vt:lpstr>
      <vt:lpstr>Jeff Folsom P.E., Assistant Bridge Engineer, Maine Department of Transportation</vt:lpstr>
      <vt:lpstr>PowerPoint Presentation</vt:lpstr>
      <vt:lpstr>       </vt:lpstr>
      <vt:lpstr>Pine Ridge, SD</vt:lpstr>
      <vt:lpstr>PowerPoint Presentation</vt:lpstr>
      <vt:lpstr>2015 Application Process</vt:lpstr>
      <vt:lpstr>TIGER 2015  Pre-Application Process</vt:lpstr>
      <vt:lpstr>TIGER 2015  Final Application Process</vt:lpstr>
      <vt:lpstr>Keys to Competitive Applications</vt:lpstr>
      <vt:lpstr>Eligibility  </vt:lpstr>
      <vt:lpstr>Address Criteria and Outcomes</vt:lpstr>
      <vt:lpstr>Clarity</vt:lpstr>
      <vt:lpstr>Leveraging Investment </vt:lpstr>
      <vt:lpstr>Project Segmentation</vt:lpstr>
      <vt:lpstr>Highly Competitive Projects</vt:lpstr>
      <vt:lpstr>Applicant Pitfalls</vt:lpstr>
      <vt:lpstr>PowerPoint Presentation</vt:lpstr>
      <vt:lpstr>Breakout Sessions</vt:lpstr>
      <vt:lpstr>Project Readiness: Scope, Schedule, Budget</vt:lpstr>
      <vt:lpstr>Selection Criteria</vt:lpstr>
      <vt:lpstr>Demonstrated Project Readiness: Technical Feasibility</vt:lpstr>
      <vt:lpstr>Demonstrated Project Readiness: Financial Feasibility</vt:lpstr>
      <vt:lpstr>Demonstrated Project Readiness: Project Schedule</vt:lpstr>
      <vt:lpstr>Demonstrated Project Readiness: Required Approvals</vt:lpstr>
      <vt:lpstr>Demonstrated Project Readiness: Required Approvals</vt:lpstr>
      <vt:lpstr>Demonstrated Project Readiness: Assessment of Project Risks and Mitigation Strategies</vt:lpstr>
      <vt:lpstr>PowerPoint Presentation</vt:lpstr>
      <vt:lpstr>       </vt:lpstr>
      <vt:lpstr> TIGER: Benefits</vt:lpstr>
      <vt:lpstr> TIGER: Overwhelming Need</vt:lpstr>
      <vt:lpstr>Congress</vt:lpstr>
      <vt:lpstr>Next Steps? </vt:lpstr>
      <vt:lpstr>What Next? (cont.)</vt:lpstr>
      <vt:lpstr>What Next? (cont.)</vt:lpstr>
      <vt:lpstr>What Next? (cont.)</vt:lpstr>
      <vt:lpstr>Additional Application Help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TIGER Program</dc:title>
  <dc:creator>ELIZABETH OSBORNE</dc:creator>
  <cp:lastModifiedBy>Test</cp:lastModifiedBy>
  <cp:revision>142</cp:revision>
  <cp:lastPrinted>2015-04-09T20:25:42Z</cp:lastPrinted>
  <dcterms:created xsi:type="dcterms:W3CDTF">2013-09-15T19:44:56Z</dcterms:created>
  <dcterms:modified xsi:type="dcterms:W3CDTF">2015-04-21T17:50:22Z</dcterms:modified>
</cp:coreProperties>
</file>