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4"/>
    <p:sldMasterId id="2147483762" r:id="rId5"/>
    <p:sldMasterId id="2147483790" r:id="rId6"/>
    <p:sldMasterId id="2147483802" r:id="rId7"/>
    <p:sldMasterId id="2147483839" r:id="rId8"/>
    <p:sldMasterId id="2147483859" r:id="rId9"/>
    <p:sldMasterId id="2147483878" r:id="rId10"/>
  </p:sldMasterIdLst>
  <p:notesMasterIdLst>
    <p:notesMasterId r:id="rId65"/>
  </p:notesMasterIdLst>
  <p:sldIdLst>
    <p:sldId id="815" r:id="rId11"/>
    <p:sldId id="990" r:id="rId12"/>
    <p:sldId id="991" r:id="rId13"/>
    <p:sldId id="992" r:id="rId14"/>
    <p:sldId id="993" r:id="rId15"/>
    <p:sldId id="994" r:id="rId16"/>
    <p:sldId id="995" r:id="rId17"/>
    <p:sldId id="1034" r:id="rId18"/>
    <p:sldId id="903" r:id="rId19"/>
    <p:sldId id="895" r:id="rId20"/>
    <p:sldId id="952" r:id="rId21"/>
    <p:sldId id="934" r:id="rId22"/>
    <p:sldId id="1033" r:id="rId23"/>
    <p:sldId id="981" r:id="rId24"/>
    <p:sldId id="913" r:id="rId25"/>
    <p:sldId id="997" r:id="rId26"/>
    <p:sldId id="975" r:id="rId27"/>
    <p:sldId id="955" r:id="rId28"/>
    <p:sldId id="1025" r:id="rId29"/>
    <p:sldId id="969" r:id="rId30"/>
    <p:sldId id="971" r:id="rId31"/>
    <p:sldId id="1035" r:id="rId32"/>
    <p:sldId id="1036" r:id="rId33"/>
    <p:sldId id="945" r:id="rId34"/>
    <p:sldId id="972" r:id="rId35"/>
    <p:sldId id="1053" r:id="rId36"/>
    <p:sldId id="970" r:id="rId37"/>
    <p:sldId id="1038" r:id="rId38"/>
    <p:sldId id="1040" r:id="rId39"/>
    <p:sldId id="1041" r:id="rId40"/>
    <p:sldId id="1042" r:id="rId41"/>
    <p:sldId id="1043" r:id="rId42"/>
    <p:sldId id="1044" r:id="rId43"/>
    <p:sldId id="1045" r:id="rId44"/>
    <p:sldId id="1046" r:id="rId45"/>
    <p:sldId id="1047" r:id="rId46"/>
    <p:sldId id="1048" r:id="rId47"/>
    <p:sldId id="1012" r:id="rId48"/>
    <p:sldId id="983" r:id="rId49"/>
    <p:sldId id="973" r:id="rId50"/>
    <p:sldId id="1052" r:id="rId51"/>
    <p:sldId id="976" r:id="rId52"/>
    <p:sldId id="982" r:id="rId53"/>
    <p:sldId id="1054" r:id="rId54"/>
    <p:sldId id="1001" r:id="rId55"/>
    <p:sldId id="1002" r:id="rId56"/>
    <p:sldId id="1014" r:id="rId57"/>
    <p:sldId id="1004" r:id="rId58"/>
    <p:sldId id="1029" r:id="rId59"/>
    <p:sldId id="1030" r:id="rId60"/>
    <p:sldId id="1051" r:id="rId61"/>
    <p:sldId id="998" r:id="rId62"/>
    <p:sldId id="1032" r:id="rId63"/>
    <p:sldId id="1000"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t" initials="t"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81B"/>
    <a:srgbClr val="000000"/>
    <a:srgbClr val="CC6600"/>
    <a:srgbClr val="FFFFFF"/>
    <a:srgbClr val="262673"/>
    <a:srgbClr val="376092"/>
    <a:srgbClr val="F4BD80"/>
    <a:srgbClr val="FF7F00"/>
    <a:srgbClr val="A50021"/>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4" autoAdjust="0"/>
    <p:restoredTop sz="83303" autoAdjust="0"/>
  </p:normalViewPr>
  <p:slideViewPr>
    <p:cSldViewPr>
      <p:cViewPr varScale="1">
        <p:scale>
          <a:sx n="58" d="100"/>
          <a:sy n="58" d="100"/>
        </p:scale>
        <p:origin x="1620" y="150"/>
      </p:cViewPr>
      <p:guideLst>
        <p:guide orient="horz" pos="2160"/>
        <p:guide pos="2880"/>
      </p:guideLst>
    </p:cSldViewPr>
  </p:slideViewPr>
  <p:outlineViewPr>
    <p:cViewPr>
      <p:scale>
        <a:sx n="33" d="100"/>
        <a:sy n="33" d="100"/>
      </p:scale>
      <p:origin x="0" y="13752"/>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352" tIns="45676" rIns="91352" bIns="45676" rtlCol="0"/>
          <a:lstStyle>
            <a:lvl1pPr algn="l">
              <a:defRPr sz="13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352" tIns="45676" rIns="91352" bIns="45676" rtlCol="0"/>
          <a:lstStyle>
            <a:lvl1pPr algn="r">
              <a:defRPr sz="1300"/>
            </a:lvl1pPr>
          </a:lstStyle>
          <a:p>
            <a:fld id="{BA0FBE27-2443-4C90-A04B-CC73F6A70248}" type="datetimeFigureOut">
              <a:rPr lang="en-US" smtClean="0"/>
              <a:t>1/6/2016</a:t>
            </a:fld>
            <a:endParaRPr lang="en-US" dirty="0"/>
          </a:p>
        </p:txBody>
      </p:sp>
      <p:sp>
        <p:nvSpPr>
          <p:cNvPr id="4" name="Slide Image Placeholder 3"/>
          <p:cNvSpPr>
            <a:spLocks noGrp="1" noRot="1" noChangeAspect="1"/>
          </p:cNvSpPr>
          <p:nvPr>
            <p:ph type="sldImg" idx="2"/>
          </p:nvPr>
        </p:nvSpPr>
        <p:spPr>
          <a:xfrm>
            <a:off x="1143000" y="684213"/>
            <a:ext cx="4572000" cy="3430587"/>
          </a:xfrm>
          <a:prstGeom prst="rect">
            <a:avLst/>
          </a:prstGeom>
          <a:noFill/>
          <a:ln w="12700">
            <a:solidFill>
              <a:prstClr val="black"/>
            </a:solidFill>
          </a:ln>
        </p:spPr>
        <p:txBody>
          <a:bodyPr vert="horz" lIns="91352" tIns="45676" rIns="91352" bIns="45676" rtlCol="0" anchor="ctr"/>
          <a:lstStyle/>
          <a:p>
            <a:endParaRPr lang="en-US" dirty="0"/>
          </a:p>
        </p:txBody>
      </p:sp>
      <p:sp>
        <p:nvSpPr>
          <p:cNvPr id="5" name="Notes Placeholder 4"/>
          <p:cNvSpPr>
            <a:spLocks noGrp="1"/>
          </p:cNvSpPr>
          <p:nvPr>
            <p:ph type="body" sz="quarter" idx="3"/>
          </p:nvPr>
        </p:nvSpPr>
        <p:spPr>
          <a:xfrm>
            <a:off x="685800" y="4343402"/>
            <a:ext cx="5486400" cy="4114800"/>
          </a:xfrm>
          <a:prstGeom prst="rect">
            <a:avLst/>
          </a:prstGeom>
        </p:spPr>
        <p:txBody>
          <a:bodyPr vert="horz" lIns="91352" tIns="45676" rIns="91352" bIns="456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2"/>
            <a:ext cx="2971800" cy="457200"/>
          </a:xfrm>
          <a:prstGeom prst="rect">
            <a:avLst/>
          </a:prstGeom>
        </p:spPr>
        <p:txBody>
          <a:bodyPr vert="horz" lIns="91352" tIns="45676" rIns="91352" bIns="4567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84613" y="8685212"/>
            <a:ext cx="2971800" cy="457200"/>
          </a:xfrm>
          <a:prstGeom prst="rect">
            <a:avLst/>
          </a:prstGeom>
        </p:spPr>
        <p:txBody>
          <a:bodyPr vert="horz" lIns="91352" tIns="45676" rIns="91352" bIns="45676" rtlCol="0" anchor="b"/>
          <a:lstStyle>
            <a:lvl1pPr algn="r">
              <a:defRPr sz="1300"/>
            </a:lvl1pPr>
          </a:lstStyle>
          <a:p>
            <a:fld id="{B1AE2975-D812-4AA3-A63B-C61F894B222C}" type="slidenum">
              <a:rPr lang="en-US" smtClean="0"/>
              <a:t>‹#›</a:t>
            </a:fld>
            <a:endParaRPr lang="en-US" dirty="0"/>
          </a:p>
        </p:txBody>
      </p:sp>
    </p:spTree>
    <p:extLst>
      <p:ext uri="{BB962C8B-B14F-4D97-AF65-F5344CB8AC3E}">
        <p14:creationId xmlns:p14="http://schemas.microsoft.com/office/powerpoint/2010/main" val="317912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treehugger.com/bikes/50-percent-of-city-freight-could-shift-from-truck-to-bike.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smartdrive.net/documents/smartdrive-trucking-fuel-study_2011.pdf"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www.smartdrive.net/"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076325" y="665163"/>
            <a:ext cx="4422775" cy="3317875"/>
          </a:xfrm>
          <a:ln/>
        </p:spPr>
      </p:sp>
      <p:sp>
        <p:nvSpPr>
          <p:cNvPr id="51203" name="Notes Placeholder 2"/>
          <p:cNvSpPr>
            <a:spLocks noGrp="1"/>
          </p:cNvSpPr>
          <p:nvPr>
            <p:ph type="body" idx="1"/>
          </p:nvPr>
        </p:nvSpPr>
        <p:spPr>
          <a:xfrm>
            <a:off x="657519" y="4206704"/>
            <a:ext cx="5257219" cy="3982090"/>
          </a:xfrm>
          <a:noFill/>
          <a:ln/>
        </p:spPr>
        <p:txBody>
          <a:bodyPr lIns="88021" tIns="44010" rIns="88021" bIns="44010"/>
          <a:lstStyle/>
          <a:p>
            <a:endParaRPr lang="en-US" dirty="0" smtClean="0"/>
          </a:p>
        </p:txBody>
      </p:sp>
    </p:spTree>
    <p:extLst>
      <p:ext uri="{BB962C8B-B14F-4D97-AF65-F5344CB8AC3E}">
        <p14:creationId xmlns:p14="http://schemas.microsoft.com/office/powerpoint/2010/main" val="2233078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further illustrates</a:t>
            </a:r>
            <a:r>
              <a:rPr lang="en-US" baseline="0" dirty="0" smtClean="0"/>
              <a:t> the importance of cities to goods movement, and it shows the top 100 urban-to-urban trade pairs in the United States. </a:t>
            </a:r>
          </a:p>
          <a:p>
            <a:endParaRPr lang="en-US" baseline="0" dirty="0" smtClean="0"/>
          </a:p>
          <a:p>
            <a:r>
              <a:rPr lang="en-US" dirty="0" smtClean="0"/>
              <a:t>Taken from BROOKINGS, August 2014. http://www.brookings.edu/~/media/research/files/reports/2014/11/freight-networks/srvy_gcifreightnetworks_oct24.pdf.  Note: Entire top 1 percent of corridors include 888 corridors and over $4.4 trillion in total traded goods value. Source: Brookings analysis of EDR and Census data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445233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freight system is a multimodal engine that we depend on to drive our economy. </a:t>
            </a:r>
          </a:p>
          <a:p>
            <a:endParaRPr lang="en-US" dirty="0"/>
          </a:p>
          <a:p>
            <a:r>
              <a:rPr lang="en-US" dirty="0"/>
              <a:t>Our nation’s ability to compete in global markets, and to meet the needs and expectations of consumers and industry, depends on a robust multimodal freight transportation system. </a:t>
            </a:r>
          </a:p>
          <a:p>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12</a:t>
            </a:fld>
            <a:endParaRPr lang="en-US" dirty="0"/>
          </a:p>
        </p:txBody>
      </p:sp>
    </p:spTree>
    <p:extLst>
      <p:ext uri="{BB962C8B-B14F-4D97-AF65-F5344CB8AC3E}">
        <p14:creationId xmlns:p14="http://schemas.microsoft.com/office/powerpoint/2010/main" val="3174888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13</a:t>
            </a:fld>
            <a:endParaRPr lang="en-US" dirty="0"/>
          </a:p>
        </p:txBody>
      </p:sp>
    </p:spTree>
    <p:extLst>
      <p:ext uri="{BB962C8B-B14F-4D97-AF65-F5344CB8AC3E}">
        <p14:creationId xmlns:p14="http://schemas.microsoft.com/office/powerpoint/2010/main" val="3128246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001">
              <a:defRPr/>
            </a:pPr>
            <a:r>
              <a:rPr lang="en-US" b="1" i="0" dirty="0" smtClean="0"/>
              <a:t>Supply Chain: </a:t>
            </a:r>
            <a:r>
              <a:rPr lang="en-US" dirty="0" smtClean="0"/>
              <a:t>The sequence of processes involved in the production and distribution of a commodity.</a:t>
            </a:r>
          </a:p>
        </p:txBody>
      </p:sp>
      <p:sp>
        <p:nvSpPr>
          <p:cNvPr id="4" name="Slide Number Placeholder 3"/>
          <p:cNvSpPr>
            <a:spLocks noGrp="1"/>
          </p:cNvSpPr>
          <p:nvPr>
            <p:ph type="sldNum" sz="quarter" idx="10"/>
          </p:nvPr>
        </p:nvSpPr>
        <p:spPr/>
        <p:txBody>
          <a:bodyPr/>
          <a:lstStyle/>
          <a:p>
            <a:fld id="{B1AE2975-D812-4AA3-A63B-C61F894B222C}" type="slidenum">
              <a:rPr lang="en-US" smtClean="0"/>
              <a:t>14</a:t>
            </a:fld>
            <a:endParaRPr lang="en-US" dirty="0"/>
          </a:p>
        </p:txBody>
      </p:sp>
    </p:spTree>
    <p:extLst>
      <p:ext uri="{BB962C8B-B14F-4D97-AF65-F5344CB8AC3E}">
        <p14:creationId xmlns:p14="http://schemas.microsoft.com/office/powerpoint/2010/main" val="2482070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Our increasingly urbanized population poses challenges for “first mile” and “last mile” freight movements</a:t>
            </a:r>
            <a:r>
              <a:rPr lang="en-US" dirty="0"/>
              <a:t>. </a:t>
            </a:r>
          </a:p>
          <a:p>
            <a:endParaRPr lang="en-US" dirty="0"/>
          </a:p>
          <a:p>
            <a:r>
              <a:rPr lang="en-US" dirty="0"/>
              <a:t>Freight demand is expected to be concentrated in the large metropolitan areas where America’s population is growing the fastest. Congestion in several metropolitan population centers is already severe and could become more extreme. Increasing freight demand in these densely populated areas will complicate “first mile” movement of goods out of ports and the “last mile” movement of goods from freight hubs to their final destinations, which is often the least efficient portion of the supply chain for many consumer goods.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15</a:t>
            </a:fld>
            <a:endParaRPr lang="en-US" dirty="0"/>
          </a:p>
        </p:txBody>
      </p:sp>
    </p:spTree>
    <p:extLst>
      <p:ext uri="{BB962C8B-B14F-4D97-AF65-F5344CB8AC3E}">
        <p14:creationId xmlns:p14="http://schemas.microsoft.com/office/powerpoint/2010/main" val="4293742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001">
              <a:defRPr/>
            </a:pPr>
            <a:r>
              <a:rPr lang="en-US" dirty="0"/>
              <a:t>Online shopping makes it possible for companies to bypass traditional storefronts. While online shopping and next day delivery services captures a large market share reducing travel associated with shopping trips, these services are likely to increase truck traffic in urban areas as good are delivered to residencies.</a:t>
            </a:r>
            <a:endParaRPr lang="en-US" i="1" dirty="0"/>
          </a:p>
          <a:p>
            <a:endParaRPr lang="en-US" i="1" dirty="0"/>
          </a:p>
          <a:p>
            <a:r>
              <a:rPr lang="en-US" i="1" dirty="0"/>
              <a:t>3D printing has the potential to disrupt traditional supply chains and counteract the growth of imports by reducing the need for large-scale manufacturing, transportation, and storage. </a:t>
            </a:r>
            <a:r>
              <a:rPr lang="en-US" dirty="0"/>
              <a:t>3D printing is a groundbreaking technology that allows manufacturers to render three-dimensional objects from a digital file with great precision using a laser or an extruder to build an object layer by layer. Engineers have been using 3D printers for more than a decade, but 3D printers are now becoming more precise and more amenable to using a broader range of materials. Desktop 3D printers have now been made commercially available and their costs are dropping, leading to more widespread consumer use. 3D printers could make it possible to manufacture customized products and parts more quickly and inexpensively. </a:t>
            </a:r>
          </a:p>
          <a:p>
            <a:r>
              <a:rPr lang="en-US" dirty="0"/>
              <a:t> </a:t>
            </a:r>
          </a:p>
          <a:p>
            <a:r>
              <a:rPr lang="en-US" dirty="0"/>
              <a:t>Just as online shopping now makes it possible for companies to bypass traditional storefronts, 3D printing will allow for more localized production and decentralized manufacturing. It may also lead to an increase in the delivery of raw materials for 3D manufacturing. In the service parts industry, 3D printing may result in decreasing shipments of finished parts. In health care, 3D printing is being used to manufacture customized hearing aids, braces, and even artificial limbs. The potential effects of 3D printing on certain industries—electronics, automobiles, medicine—are great, but the future of such a novel technology is difficult to predict. Continued advances in 3D printing could impact freight transportation by shortening supply chains for high-value, urgent products, reducing demand for air freight in particular.</a:t>
            </a:r>
          </a:p>
        </p:txBody>
      </p:sp>
      <p:sp>
        <p:nvSpPr>
          <p:cNvPr id="4" name="Slide Number Placeholder 3"/>
          <p:cNvSpPr>
            <a:spLocks noGrp="1"/>
          </p:cNvSpPr>
          <p:nvPr>
            <p:ph type="sldNum" sz="quarter" idx="10"/>
          </p:nvPr>
        </p:nvSpPr>
        <p:spPr/>
        <p:txBody>
          <a:bodyPr/>
          <a:lstStyle/>
          <a:p>
            <a:fld id="{B1AE2975-D812-4AA3-A63B-C61F894B222C}" type="slidenum">
              <a:rPr lang="en-US" smtClean="0"/>
              <a:t>16</a:t>
            </a:fld>
            <a:endParaRPr lang="en-US" dirty="0"/>
          </a:p>
        </p:txBody>
      </p:sp>
    </p:spTree>
    <p:extLst>
      <p:ext uri="{BB962C8B-B14F-4D97-AF65-F5344CB8AC3E}">
        <p14:creationId xmlns:p14="http://schemas.microsoft.com/office/powerpoint/2010/main" val="582394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17</a:t>
            </a:fld>
            <a:endParaRPr lang="en-US" dirty="0"/>
          </a:p>
        </p:txBody>
      </p:sp>
    </p:spTree>
    <p:extLst>
      <p:ext uri="{BB962C8B-B14F-4D97-AF65-F5344CB8AC3E}">
        <p14:creationId xmlns:p14="http://schemas.microsoft.com/office/powerpoint/2010/main" val="1701476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18</a:t>
            </a:fld>
            <a:endParaRPr lang="en-US" dirty="0"/>
          </a:p>
        </p:txBody>
      </p:sp>
    </p:spTree>
    <p:extLst>
      <p:ext uri="{BB962C8B-B14F-4D97-AF65-F5344CB8AC3E}">
        <p14:creationId xmlns:p14="http://schemas.microsoft.com/office/powerpoint/2010/main" val="2328878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mj-lt"/>
                <a:ea typeface="ＭＳ Ｐゴシック" pitchFamily="84" charset="-128"/>
                <a:cs typeface="ＭＳ Ｐゴシック" pitchFamily="84" charset="-128"/>
              </a:rPr>
              <a:t>Purpose of Slide: </a:t>
            </a:r>
            <a:r>
              <a:rPr lang="en-US" dirty="0" smtClean="0">
                <a:latin typeface="+mj-lt"/>
                <a:ea typeface="ＭＳ Ｐゴシック" pitchFamily="84" charset="-128"/>
                <a:cs typeface="ＭＳ Ｐゴシック" pitchFamily="84" charset="-128"/>
              </a:rPr>
              <a:t>Provide a brief overview of how connected vehicles</a:t>
            </a:r>
            <a:r>
              <a:rPr lang="en-US" baseline="0" dirty="0" smtClean="0">
                <a:latin typeface="+mj-lt"/>
                <a:ea typeface="ＭＳ Ｐゴシック" pitchFamily="84" charset="-128"/>
                <a:cs typeface="ＭＳ Ｐゴシック" pitchFamily="84" charset="-128"/>
              </a:rPr>
              <a:t> work.</a:t>
            </a:r>
            <a:endParaRPr lang="en-US" dirty="0" smtClean="0">
              <a:latin typeface="+mj-lt"/>
              <a:ea typeface="ＭＳ Ｐゴシック" pitchFamily="84" charset="-128"/>
              <a:cs typeface="ＭＳ Ｐゴシック" pitchFamily="84" charset="-128"/>
            </a:endParaRPr>
          </a:p>
          <a:p>
            <a:endParaRPr lang="en-US" dirty="0" smtClean="0">
              <a:latin typeface="+mj-lt"/>
              <a:ea typeface="ＭＳ Ｐゴシック" pitchFamily="84" charset="-128"/>
              <a:cs typeface="ＭＳ Ｐゴシック" pitchFamily="84" charset="-128"/>
            </a:endParaRPr>
          </a:p>
          <a:p>
            <a:r>
              <a:rPr lang="en-US" b="1" dirty="0" smtClean="0">
                <a:latin typeface="+mj-lt"/>
                <a:ea typeface="ＭＳ Ｐゴシック" pitchFamily="84" charset="-128"/>
                <a:cs typeface="ＭＳ Ｐゴシック" pitchFamily="84" charset="-128"/>
              </a:rPr>
              <a:t>Transition: </a:t>
            </a:r>
            <a:r>
              <a:rPr lang="en-US" dirty="0" smtClean="0">
                <a:latin typeface="+mj-lt"/>
                <a:ea typeface="ＭＳ Ｐゴシック" pitchFamily="84" charset="-128"/>
                <a:cs typeface="ＭＳ Ｐゴシック" pitchFamily="84" charset="-128"/>
              </a:rPr>
              <a:t>Connected vehicles are a part of a “connected everything” system.</a:t>
            </a:r>
          </a:p>
          <a:p>
            <a:endParaRPr lang="en-US" b="1" dirty="0" smtClean="0">
              <a:latin typeface="+mj-lt"/>
              <a:ea typeface="ＭＳ Ｐゴシック" pitchFamily="84" charset="-128"/>
            </a:endParaRPr>
          </a:p>
          <a:p>
            <a:r>
              <a:rPr lang="en-US" b="1" dirty="0" smtClean="0">
                <a:latin typeface="+mj-lt"/>
              </a:rPr>
              <a:t>Key Messages: </a:t>
            </a:r>
            <a:r>
              <a:rPr lang="en-US" dirty="0" smtClean="0">
                <a:latin typeface="+mj-lt"/>
              </a:rPr>
              <a:t>Real-time data is transmitted through multiple sources and alerts drivers to avoid crashes or back-ups. Infrastructure data includes signal phase and timing (SPaT), speed warnings (drive 35 mph), and the number of available parking spaces.</a:t>
            </a:r>
          </a:p>
          <a:p>
            <a:r>
              <a:rPr lang="en-US" dirty="0" smtClean="0">
                <a:latin typeface="+mj-lt"/>
              </a:rPr>
              <a:t> </a:t>
            </a:r>
          </a:p>
          <a:p>
            <a:r>
              <a:rPr lang="en-US" dirty="0" smtClean="0">
                <a:latin typeface="+mj-lt"/>
              </a:rPr>
              <a:t>Vehicles equipped with </a:t>
            </a:r>
            <a:r>
              <a:rPr lang="en-US" dirty="0" smtClean="0">
                <a:solidFill>
                  <a:srgbClr val="FF0000"/>
                </a:solidFill>
                <a:latin typeface="+mj-lt"/>
              </a:rPr>
              <a:t>DSRC </a:t>
            </a:r>
            <a:r>
              <a:rPr lang="en-US" dirty="0" smtClean="0">
                <a:latin typeface="+mj-lt"/>
              </a:rPr>
              <a:t>will broadcast information such as their location, speeds, and direction of travel in the basic safety message (BSM). In the future, it may be possible to share additional data such as crash notifications and location, pavement condition, or slippery road surfaces. </a:t>
            </a:r>
          </a:p>
          <a:p>
            <a:r>
              <a:rPr lang="en-US" dirty="0" smtClean="0">
                <a:latin typeface="+mj-lt"/>
              </a:rPr>
              <a:t> </a:t>
            </a:r>
          </a:p>
          <a:p>
            <a:r>
              <a:rPr lang="en-US" dirty="0" smtClean="0">
                <a:latin typeface="+mj-lt"/>
              </a:rPr>
              <a:t>Data can also be transmitted to the traveler via cellular technology. If you look closely, the picture shows connectivity between the people at the bus stop and the bus. The connected vehicle concept encompasses connectivity between vehicles, the infrastructure, and the traveler.</a:t>
            </a:r>
            <a:r>
              <a:rPr lang="en-US" dirty="0" smtClean="0">
                <a:effectLst/>
                <a:latin typeface="+mj-lt"/>
              </a:rPr>
              <a:t> </a:t>
            </a:r>
          </a:p>
          <a:p>
            <a:endParaRPr lang="en-US" dirty="0">
              <a:latin typeface="+mj-lt"/>
            </a:endParaRPr>
          </a:p>
        </p:txBody>
      </p:sp>
      <p:sp>
        <p:nvSpPr>
          <p:cNvPr id="4" name="Slide Number Placeholder 3"/>
          <p:cNvSpPr>
            <a:spLocks noGrp="1"/>
          </p:cNvSpPr>
          <p:nvPr>
            <p:ph type="sldNum" sz="quarter" idx="10"/>
          </p:nvPr>
        </p:nvSpPr>
        <p:spPr/>
        <p:txBody>
          <a:bodyPr/>
          <a:lstStyle/>
          <a:p>
            <a:fld id="{B1AE2975-D812-4AA3-A63B-C61F894B222C}" type="slidenum">
              <a:rPr lang="en-US" smtClean="0"/>
              <a:t>19</a:t>
            </a:fld>
            <a:endParaRPr lang="en-US" dirty="0"/>
          </a:p>
        </p:txBody>
      </p:sp>
    </p:spTree>
    <p:extLst>
      <p:ext uri="{BB962C8B-B14F-4D97-AF65-F5344CB8AC3E}">
        <p14:creationId xmlns:p14="http://schemas.microsoft.com/office/powerpoint/2010/main" val="834526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97001">
              <a:defRPr/>
            </a:pPr>
            <a:r>
              <a:rPr lang="en-US" dirty="0">
                <a:latin typeface="+mj-lt"/>
                <a:cs typeface="Arial" panose="020B0604020202020204" pitchFamily="34" charset="0"/>
              </a:rPr>
              <a:t>Connected vehicle applications developed for truck platforms are being designed to be interoperable with all other vehicle platforms, so that drivers in light and heavy vehicles can be more aware of each other as they share our highways. </a:t>
            </a:r>
          </a:p>
          <a:p>
            <a:pPr marL="0" lvl="1" defTabSz="897001">
              <a:defRPr/>
            </a:pPr>
            <a:endParaRPr lang="en-US" dirty="0">
              <a:latin typeface="+mj-lt"/>
              <a:cs typeface="Arial" panose="020B0604020202020204" pitchFamily="34" charset="0"/>
            </a:endParaRPr>
          </a:p>
          <a:p>
            <a:pPr marL="0" lvl="1" defTabSz="897001">
              <a:defRPr/>
            </a:pPr>
            <a:r>
              <a:rPr lang="en-US" dirty="0">
                <a:latin typeface="+mj-lt"/>
                <a:cs typeface="Arial" panose="020B0604020202020204" pitchFamily="34" charset="0"/>
              </a:rPr>
              <a:t>Some of the trucking applications to be developed as part of the V2V safety program include: </a:t>
            </a:r>
          </a:p>
          <a:p>
            <a:pPr marL="336376" lvl="1" indent="-336376" defTabSz="897001">
              <a:buFont typeface="Arial" panose="020B0604020202020204" pitchFamily="34" charset="0"/>
              <a:buChar char="•"/>
              <a:defRPr/>
            </a:pPr>
            <a:r>
              <a:rPr lang="en-US" dirty="0">
                <a:latin typeface="+mj-lt"/>
                <a:cs typeface="Arial" panose="020B0604020202020204" pitchFamily="34" charset="0"/>
              </a:rPr>
              <a:t>Forward Collision Warning–Warns drivers of an impending rear-end collision with a vehicle ahead in the same lane and direction of travel; </a:t>
            </a:r>
          </a:p>
          <a:p>
            <a:pPr marL="336376" lvl="1" indent="-336376" defTabSz="897001">
              <a:buFont typeface="Arial" panose="020B0604020202020204" pitchFamily="34" charset="0"/>
              <a:buChar char="•"/>
              <a:defRPr/>
            </a:pPr>
            <a:r>
              <a:rPr lang="en-US" dirty="0">
                <a:latin typeface="+mj-lt"/>
                <a:cs typeface="Arial" panose="020B0604020202020204" pitchFamily="34" charset="0"/>
              </a:rPr>
              <a:t>Blind Spot Warning/Lane Change Warning–Helps drivers avoid or mitigate collisions with vehicles in or approaching a blind spot; </a:t>
            </a:r>
          </a:p>
          <a:p>
            <a:pPr marL="336376" lvl="1" indent="-336376" defTabSz="897001">
              <a:buFont typeface="Arial" panose="020B0604020202020204" pitchFamily="34" charset="0"/>
              <a:buChar char="•"/>
              <a:defRPr/>
            </a:pPr>
            <a:r>
              <a:rPr lang="en-US" dirty="0">
                <a:latin typeface="+mj-lt"/>
                <a:cs typeface="Arial" panose="020B0604020202020204" pitchFamily="34" charset="0"/>
              </a:rPr>
              <a:t>Intersection Movement Assist–Warns drivers when it is unsafe to enter an intersection due to high- collision probability with other vehicles; </a:t>
            </a:r>
          </a:p>
          <a:p>
            <a:pPr marL="336376" lvl="1" indent="-336376" defTabSz="897001">
              <a:buFont typeface="Arial" panose="020B0604020202020204" pitchFamily="34" charset="0"/>
              <a:buChar char="•"/>
              <a:defRPr/>
            </a:pPr>
            <a:r>
              <a:rPr lang="en-US" dirty="0">
                <a:latin typeface="+mj-lt"/>
                <a:cs typeface="Arial" panose="020B0604020202020204" pitchFamily="34" charset="0"/>
              </a:rPr>
              <a:t>Electronic Emergency Brake Light–Helps drivers avoid or mitigate rear-end collisions with braking vehicles in the forward path of travel. </a:t>
            </a:r>
          </a:p>
          <a:p>
            <a:pPr marL="336376" lvl="1" indent="-336376" defTabSz="897001">
              <a:buFont typeface="Arial" panose="020B0604020202020204" pitchFamily="34" charset="0"/>
              <a:buChar char="•"/>
              <a:defRPr/>
            </a:pPr>
            <a:endParaRPr lang="en-US" dirty="0">
              <a:latin typeface="+mj-lt"/>
              <a:cs typeface="Arial" panose="020B0604020202020204" pitchFamily="34" charset="0"/>
            </a:endParaRPr>
          </a:p>
          <a:p>
            <a:pPr marL="0" lvl="1" defTabSz="897001">
              <a:defRPr/>
            </a:pPr>
            <a:r>
              <a:rPr lang="en-US" dirty="0">
                <a:latin typeface="+mj-lt"/>
                <a:cs typeface="Arial" panose="020B0604020202020204" pitchFamily="34" charset="0"/>
              </a:rPr>
              <a:t>Because of the substantial impact that V2V technology could have on safety, NHTSA believes that this technology warrants consideration for possible regulatory action. In 2014, NHTSA announced an </a:t>
            </a:r>
            <a:r>
              <a:rPr lang="en-US" dirty="0" smtClean="0">
                <a:latin typeface="+mj-lt"/>
                <a:cs typeface="Arial" panose="020B0604020202020204" pitchFamily="34" charset="0"/>
              </a:rPr>
              <a:t>Advanced </a:t>
            </a:r>
            <a:r>
              <a:rPr lang="en-US" dirty="0">
                <a:latin typeface="+mj-lt"/>
                <a:cs typeface="Arial" panose="020B0604020202020204" pitchFamily="34" charset="0"/>
              </a:rPr>
              <a:t>Notice of Proposed Rulemaking for V2V on Light Vehicles and has stated their intent to make an agency decision on V2V safety technology for heavy vehicles</a:t>
            </a:r>
          </a:p>
          <a:p>
            <a:pPr marL="0" lvl="1" defTabSz="897001">
              <a:defRPr/>
            </a:pPr>
            <a:endParaRPr lang="en-US" dirty="0">
              <a:latin typeface="+mj-lt"/>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1AE2975-D812-4AA3-A63B-C61F894B222C}" type="slidenum">
              <a:rPr lang="en-US" smtClean="0"/>
              <a:t>20</a:t>
            </a:fld>
            <a:endParaRPr lang="en-US" dirty="0"/>
          </a:p>
        </p:txBody>
      </p:sp>
    </p:spTree>
    <p:extLst>
      <p:ext uri="{BB962C8B-B14F-4D97-AF65-F5344CB8AC3E}">
        <p14:creationId xmlns:p14="http://schemas.microsoft.com/office/powerpoint/2010/main" val="3387241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565553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188" indent="-168188">
              <a:buFont typeface="Arial" panose="020B0604020202020204" pitchFamily="34" charset="0"/>
              <a:buChar char="•"/>
            </a:pPr>
            <a:r>
              <a:rPr lang="en-US" dirty="0" smtClean="0"/>
              <a:t>Variable truck speed limit sign advises truck drivers what speed they should travel to make it safely down Emigrant Hill, on I-84 between Pendleton and La Grande</a:t>
            </a:r>
            <a:r>
              <a:rPr lang="en-US" baseline="0" dirty="0" smtClean="0"/>
              <a:t> (Oregon)</a:t>
            </a:r>
          </a:p>
          <a:p>
            <a:pPr marL="168188" indent="-168188">
              <a:buFont typeface="Arial" panose="020B0604020202020204" pitchFamily="34" charset="0"/>
              <a:buChar char="•"/>
            </a:pPr>
            <a:endParaRPr lang="en-US" baseline="0" dirty="0" smtClean="0"/>
          </a:p>
          <a:p>
            <a:pPr marL="168188" indent="-168188" defTabSz="897001">
              <a:buFont typeface="Arial" panose="020B0604020202020204" pitchFamily="34" charset="0"/>
              <a:buChar char="•"/>
              <a:defRPr/>
            </a:pPr>
            <a:r>
              <a:rPr lang="en-US" dirty="0" smtClean="0"/>
              <a:t>The Downhill Truck Speed Warning System (DTSWS) calculates and displays a safe downhill descent speed for each passing truck of greater than 40,000 lbs. gross vehicle weight (GVW) based on each truck’s axle configuration and gross vehicle weight, and the downgrade of the highway incline. The variable message sign (VMS) displaying the advised speed is located 250 feet beyond the loop detectors and weigh-in-motion (WIM) strips</a:t>
            </a:r>
          </a:p>
          <a:p>
            <a:endParaRPr lang="en-US" dirty="0"/>
          </a:p>
        </p:txBody>
      </p:sp>
      <p:sp>
        <p:nvSpPr>
          <p:cNvPr id="4" name="Slide Number Placeholder 3"/>
          <p:cNvSpPr>
            <a:spLocks noGrp="1"/>
          </p:cNvSpPr>
          <p:nvPr>
            <p:ph type="sldNum" sz="quarter" idx="10"/>
          </p:nvPr>
        </p:nvSpPr>
        <p:spPr/>
        <p:txBody>
          <a:bodyPr/>
          <a:lstStyle/>
          <a:p>
            <a:fld id="{99EF39CB-05FD-40E9-9035-15B763B02A8A}" type="slidenum">
              <a:rPr lang="en-US" smtClean="0"/>
              <a:t>21</a:t>
            </a:fld>
            <a:endParaRPr lang="en-US" dirty="0"/>
          </a:p>
        </p:txBody>
      </p:sp>
    </p:spTree>
    <p:extLst>
      <p:ext uri="{BB962C8B-B14F-4D97-AF65-F5344CB8AC3E}">
        <p14:creationId xmlns:p14="http://schemas.microsoft.com/office/powerpoint/2010/main" val="1729354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22</a:t>
            </a:fld>
            <a:endParaRPr lang="en-US" dirty="0"/>
          </a:p>
        </p:txBody>
      </p:sp>
    </p:spTree>
    <p:extLst>
      <p:ext uri="{BB962C8B-B14F-4D97-AF65-F5344CB8AC3E}">
        <p14:creationId xmlns:p14="http://schemas.microsoft.com/office/powerpoint/2010/main" val="3359932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23</a:t>
            </a:fld>
            <a:endParaRPr lang="en-US" dirty="0"/>
          </a:p>
        </p:txBody>
      </p:sp>
    </p:spTree>
    <p:extLst>
      <p:ext uri="{BB962C8B-B14F-4D97-AF65-F5344CB8AC3E}">
        <p14:creationId xmlns:p14="http://schemas.microsoft.com/office/powerpoint/2010/main" val="2672557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E2975-D812-4AA3-A63B-C61F894B222C}" type="slidenum">
              <a:rPr lang="en-US" smtClean="0"/>
              <a:t>24</a:t>
            </a:fld>
            <a:endParaRPr lang="en-US" dirty="0"/>
          </a:p>
        </p:txBody>
      </p:sp>
    </p:spTree>
    <p:extLst>
      <p:ext uri="{BB962C8B-B14F-4D97-AF65-F5344CB8AC3E}">
        <p14:creationId xmlns:p14="http://schemas.microsoft.com/office/powerpoint/2010/main" val="3589339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a:ln/>
        </p:spPr>
      </p:sp>
      <p:sp>
        <p:nvSpPr>
          <p:cNvPr id="14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b="1" dirty="0"/>
              <a:t>ICF/Wyoming</a:t>
            </a:r>
            <a:r>
              <a:rPr lang="en-US" dirty="0"/>
              <a:t>:  The primary objective of the ICF/Wyoming CV Pilot is to reduce the number of truck blow-over incidents and adverse weather related incidents (including secondary incidents) on the Interstate 80 (I-80) corridor in order to improve safety and reduce incident-related delays.  Secondary objectives include:</a:t>
            </a:r>
          </a:p>
          <a:p>
            <a:pPr marL="171450" lvl="0" indent="-171450">
              <a:buFont typeface="Arial" panose="020B0604020202020204" pitchFamily="34" charset="0"/>
              <a:buChar char="•"/>
            </a:pPr>
            <a:r>
              <a:rPr lang="en-US" dirty="0"/>
              <a:t>Reduce the latency and increase the coverage of road condition reports along the I-80 corridor by gathering data from equipped snow plows and trucks</a:t>
            </a:r>
          </a:p>
          <a:p>
            <a:pPr marL="171450" lvl="0" indent="-171450">
              <a:buFont typeface="Arial" panose="020B0604020202020204" pitchFamily="34" charset="0"/>
              <a:buChar char="•"/>
            </a:pPr>
            <a:r>
              <a:rPr lang="en-US" dirty="0"/>
              <a:t>Support in-vehicle dissemination of advisories to support speed management, detours, parking and presence of maintenance and emergency vehicles</a:t>
            </a:r>
          </a:p>
          <a:p>
            <a:pPr marL="171450" lvl="0" indent="-171450">
              <a:buFont typeface="Arial" panose="020B0604020202020204" pitchFamily="34" charset="0"/>
              <a:buChar char="•"/>
            </a:pPr>
            <a:r>
              <a:rPr lang="en-US" dirty="0"/>
              <a:t>Support fleet management center operations by providing current and forecasted road conditions along </a:t>
            </a:r>
            <a:r>
              <a:rPr lang="en-US" dirty="0" smtClean="0"/>
              <a:t>I-80 </a:t>
            </a:r>
            <a:endParaRPr lang="en-US" dirty="0"/>
          </a:p>
          <a:p>
            <a:pPr marL="171450" lvl="0" indent="-171450">
              <a:buFont typeface="Arial" panose="020B0604020202020204" pitchFamily="34" charset="0"/>
              <a:buChar char="•"/>
            </a:pPr>
            <a:r>
              <a:rPr lang="en-US" dirty="0"/>
              <a:t>Support vehicle to vehicle communication of road condition and posted speeds along the I-80 corridor especially in the variable speed limit zones</a:t>
            </a:r>
          </a:p>
          <a:p>
            <a:r>
              <a:rPr lang="en-US" dirty="0"/>
              <a:t> </a:t>
            </a:r>
          </a:p>
          <a:p>
            <a:r>
              <a:rPr lang="en-US" dirty="0" smtClean="0"/>
              <a:t>Information from these applications is expected to be made available directly to the equipped fleets or through data connections to fleet management centers, who will then communicate the information to their trucks using their own systems.  Applications currently under consideration by the site include: Road Weather Advisories and Warnings for Motorists and Freight Carriers, Road Weather Information and Routing Support for Emergency Responders, Road Weather Information for Maintenance and Fleet Management Systems, Weather-Responsive Variable Speed Limit System, Freight-Specific Dynamic Travel Planning, Spot Weather Impact Warning, Situational Awareness, and Warnings about Upcoming Work Zone.  </a:t>
            </a:r>
            <a:endParaRPr lang="en-US" dirty="0"/>
          </a:p>
        </p:txBody>
      </p:sp>
      <p:sp>
        <p:nvSpPr>
          <p:cNvPr id="14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28814" indent="-280313">
              <a:spcBef>
                <a:spcPct val="30000"/>
              </a:spcBef>
              <a:defRPr sz="1200">
                <a:solidFill>
                  <a:schemeClr val="tx1"/>
                </a:solidFill>
                <a:latin typeface="Calibri" pitchFamily="34" charset="0"/>
                <a:ea typeface="ＭＳ Ｐゴシック" pitchFamily="34" charset="-128"/>
              </a:defRPr>
            </a:lvl2pPr>
            <a:lvl3pPr marL="1121253" indent="-224250">
              <a:spcBef>
                <a:spcPct val="30000"/>
              </a:spcBef>
              <a:defRPr sz="1200">
                <a:solidFill>
                  <a:schemeClr val="tx1"/>
                </a:solidFill>
                <a:latin typeface="Calibri" pitchFamily="34" charset="0"/>
                <a:ea typeface="ＭＳ Ｐゴシック" pitchFamily="34" charset="-128"/>
              </a:defRPr>
            </a:lvl3pPr>
            <a:lvl4pPr marL="1569754" indent="-224250">
              <a:spcBef>
                <a:spcPct val="30000"/>
              </a:spcBef>
              <a:defRPr sz="1200">
                <a:solidFill>
                  <a:schemeClr val="tx1"/>
                </a:solidFill>
                <a:latin typeface="Calibri" pitchFamily="34" charset="0"/>
                <a:ea typeface="ＭＳ Ｐゴシック" pitchFamily="34" charset="-128"/>
              </a:defRPr>
            </a:lvl4pPr>
            <a:lvl5pPr marL="2018255" indent="-224250">
              <a:spcBef>
                <a:spcPct val="30000"/>
              </a:spcBef>
              <a:defRPr sz="1200">
                <a:solidFill>
                  <a:schemeClr val="tx1"/>
                </a:solidFill>
                <a:latin typeface="Calibri" pitchFamily="34" charset="0"/>
                <a:ea typeface="ＭＳ Ｐゴシック" pitchFamily="34" charset="-128"/>
              </a:defRPr>
            </a:lvl5pPr>
            <a:lvl6pPr marL="2466756" indent="-22425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5256" indent="-22425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3758" indent="-22425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2259" indent="-22425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ABAC8477-F461-4C9E-8E37-D227A293D4AF}" type="slidenum">
              <a:rPr lang="en-US" altLang="en-US">
                <a:latin typeface="Arial" charset="0"/>
              </a:rPr>
              <a:pPr>
                <a:spcBef>
                  <a:spcPct val="0"/>
                </a:spcBef>
              </a:pPr>
              <a:t>25</a:t>
            </a:fld>
            <a:endParaRPr lang="en-US" altLang="en-US" dirty="0">
              <a:latin typeface="Arial" charset="0"/>
            </a:endParaRPr>
          </a:p>
        </p:txBody>
      </p:sp>
    </p:spTree>
    <p:extLst>
      <p:ext uri="{BB962C8B-B14F-4D97-AF65-F5344CB8AC3E}">
        <p14:creationId xmlns:p14="http://schemas.microsoft.com/office/powerpoint/2010/main" val="1336871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E2975-D812-4AA3-A63B-C61F894B222C}" type="slidenum">
              <a:rPr lang="en-US" smtClean="0"/>
              <a:t>26</a:t>
            </a:fld>
            <a:endParaRPr lang="en-US" dirty="0"/>
          </a:p>
        </p:txBody>
      </p:sp>
    </p:spTree>
    <p:extLst>
      <p:ext uri="{BB962C8B-B14F-4D97-AF65-F5344CB8AC3E}">
        <p14:creationId xmlns:p14="http://schemas.microsoft.com/office/powerpoint/2010/main" val="1768788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Growth in overall freight demand will put increased pressure on freight bottlenecks throughout the country. </a:t>
            </a:r>
            <a:r>
              <a:rPr lang="en-US" dirty="0"/>
              <a:t>In 2012, approximately 10 million trucks moved more than 13 billion tons of freight across America’s highways. These trucks are major contributors to congestion on 4,500 of the busiest highway miles in the nation. </a:t>
            </a:r>
          </a:p>
          <a:p>
            <a:endParaRPr lang="en-US" dirty="0" smtClean="0"/>
          </a:p>
          <a:p>
            <a:r>
              <a:rPr lang="en-US" dirty="0" smtClean="0"/>
              <a:t>Bottlenecks </a:t>
            </a:r>
            <a:r>
              <a:rPr lang="en-US" dirty="0"/>
              <a:t>severely limit the performance and capacity of the highway system by delaying large numbers of truck freight shipments. Areas with the worst truck delays include major international trade gateways and hubs, such as Los Angeles, New York, and Chicago, and major distribution centers such as Atlanta, Charlotte, Dallas-Fort Worth, Denver, Columbus (Ohio), and Portland (Oregon). Border crossings are also bottlenecks. At two major Mexico border crossings, it takes trucks, on average, nearly an hour to enter the United States. </a:t>
            </a:r>
          </a:p>
        </p:txBody>
      </p:sp>
      <p:sp>
        <p:nvSpPr>
          <p:cNvPr id="4" name="Slide Number Placeholder 3"/>
          <p:cNvSpPr>
            <a:spLocks noGrp="1"/>
          </p:cNvSpPr>
          <p:nvPr>
            <p:ph type="sldNum" sz="quarter" idx="10"/>
          </p:nvPr>
        </p:nvSpPr>
        <p:spPr/>
        <p:txBody>
          <a:bodyPr/>
          <a:lstStyle/>
          <a:p>
            <a:fld id="{B1AE2975-D812-4AA3-A63B-C61F894B222C}" type="slidenum">
              <a:rPr lang="en-US" smtClean="0"/>
              <a:t>27</a:t>
            </a:fld>
            <a:endParaRPr lang="en-US" dirty="0"/>
          </a:p>
        </p:txBody>
      </p:sp>
    </p:spTree>
    <p:extLst>
      <p:ext uri="{BB962C8B-B14F-4D97-AF65-F5344CB8AC3E}">
        <p14:creationId xmlns:p14="http://schemas.microsoft.com/office/powerpoint/2010/main" val="2933825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28</a:t>
            </a:fld>
            <a:endParaRPr lang="en-US" dirty="0"/>
          </a:p>
        </p:txBody>
      </p:sp>
    </p:spTree>
    <p:extLst>
      <p:ext uri="{BB962C8B-B14F-4D97-AF65-F5344CB8AC3E}">
        <p14:creationId xmlns:p14="http://schemas.microsoft.com/office/powerpoint/2010/main" val="3160257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j-lt"/>
              </a:rPr>
              <a:t>Freight-Specific Dynamic Travel Planning and Performance</a:t>
            </a:r>
          </a:p>
          <a:p>
            <a:pPr>
              <a:defRPr/>
            </a:pPr>
            <a:r>
              <a:rPr lang="en-US" dirty="0">
                <a:solidFill>
                  <a:srgbClr val="000000"/>
                </a:solidFill>
                <a:latin typeface="+mj-lt"/>
                <a:ea typeface="ＭＳ Ｐゴシック" pitchFamily="34" charset="-128"/>
                <a:cs typeface="Calibri" pitchFamily="34" charset="0"/>
              </a:rPr>
              <a:t>This application bundle seeks to include all of the traveler information, dynamic routing, and performance monitoring elements that users need.</a:t>
            </a:r>
          </a:p>
          <a:p>
            <a:pPr marL="282064" indent="-282064">
              <a:buFont typeface="Wingdings" pitchFamily="2" charset="2"/>
              <a:buChar char="§"/>
              <a:defRPr/>
            </a:pPr>
            <a:r>
              <a:rPr lang="en-US" dirty="0">
                <a:solidFill>
                  <a:srgbClr val="000000"/>
                </a:solidFill>
                <a:latin typeface="+mj-lt"/>
                <a:ea typeface="ＭＳ Ｐゴシック" pitchFamily="34" charset="-128"/>
                <a:cs typeface="Calibri" pitchFamily="34" charset="0"/>
              </a:rPr>
              <a:t>Enhances traveler information systems to address specific freight needs</a:t>
            </a:r>
          </a:p>
          <a:p>
            <a:pPr marL="282064" indent="-282064">
              <a:spcAft>
                <a:spcPts val="1185"/>
              </a:spcAft>
              <a:buFont typeface="Wingdings" pitchFamily="2" charset="2"/>
              <a:buChar char="§"/>
              <a:defRPr/>
            </a:pPr>
            <a:r>
              <a:rPr lang="en-US" dirty="0">
                <a:solidFill>
                  <a:srgbClr val="000000"/>
                </a:solidFill>
                <a:latin typeface="+mj-lt"/>
                <a:ea typeface="ＭＳ Ｐゴシック" pitchFamily="34" charset="-128"/>
                <a:cs typeface="Calibri" pitchFamily="34" charset="0"/>
              </a:rPr>
              <a:t>Provides route guidance to freight facilities, incident alerts, road closures, work zones, routing restrictions (hazmat, oversize/overweight), and performance monitoring </a:t>
            </a:r>
          </a:p>
          <a:p>
            <a:pPr marL="282064" indent="-282064">
              <a:spcAft>
                <a:spcPts val="1185"/>
              </a:spcAft>
              <a:buFont typeface="Wingdings" pitchFamily="2" charset="2"/>
              <a:buChar char="§"/>
              <a:defRPr/>
            </a:pPr>
            <a:r>
              <a:rPr lang="en-US" dirty="0">
                <a:solidFill>
                  <a:srgbClr val="000000"/>
                </a:solidFill>
                <a:latin typeface="+mj-lt"/>
                <a:ea typeface="ＭＳ Ｐゴシック" pitchFamily="34" charset="-128"/>
                <a:cs typeface="Calibri" pitchFamily="34" charset="0"/>
              </a:rPr>
              <a:t>Builds on the Cross-Town Improvement Project (C-TIP) Real Time Traffic Monitoring (RTTM) and Dynamic Route Guidance (DRG) applications for best route between freight facilities.</a:t>
            </a:r>
          </a:p>
          <a:p>
            <a:pPr marL="282064" indent="-282064">
              <a:buFont typeface="Wingdings" pitchFamily="2" charset="2"/>
              <a:buChar char="§"/>
              <a:defRPr/>
            </a:pPr>
            <a:r>
              <a:rPr lang="en-US" dirty="0">
                <a:solidFill>
                  <a:srgbClr val="000000"/>
                </a:solidFill>
                <a:latin typeface="+mj-lt"/>
                <a:ea typeface="ＭＳ Ｐゴシック" pitchFamily="34" charset="-128"/>
                <a:cs typeface="Calibri" pitchFamily="34" charset="0"/>
              </a:rPr>
              <a:t>Provides intermodal connection information, container disposition and schedule</a:t>
            </a:r>
          </a:p>
          <a:p>
            <a:pPr marL="282064" indent="-282064">
              <a:buFont typeface="Wingdings" pitchFamily="2" charset="2"/>
              <a:buChar char="§"/>
              <a:defRPr/>
            </a:pPr>
            <a:r>
              <a:rPr lang="en-US" dirty="0">
                <a:solidFill>
                  <a:srgbClr val="000000"/>
                </a:solidFill>
                <a:latin typeface="+mj-lt"/>
                <a:ea typeface="ＭＳ Ｐゴシック" pitchFamily="34" charset="-128"/>
                <a:cs typeface="Calibri" pitchFamily="34" charset="0"/>
              </a:rPr>
              <a:t>Leverages existing data in the public domain, as well as emerging private sector applications to provide benefits to both sectors.</a:t>
            </a:r>
          </a:p>
          <a:p>
            <a:pPr marL="282064" indent="-282064">
              <a:buFont typeface="Wingdings" pitchFamily="2" charset="2"/>
              <a:buChar char="§"/>
              <a:defRPr/>
            </a:pPr>
            <a:endParaRPr lang="en-US" dirty="0">
              <a:solidFill>
                <a:srgbClr val="000000"/>
              </a:solidFill>
              <a:latin typeface="+mj-lt"/>
              <a:ea typeface="ＭＳ Ｐゴシック" pitchFamily="34" charset="-128"/>
              <a:cs typeface="Calibri" pitchFamily="34" charset="0"/>
            </a:endParaRPr>
          </a:p>
          <a:p>
            <a:pPr>
              <a:defRPr/>
            </a:pPr>
            <a:r>
              <a:rPr lang="en-US" b="1" dirty="0">
                <a:latin typeface="+mj-lt"/>
              </a:rPr>
              <a:t>Drayage Optimization</a:t>
            </a:r>
            <a:endParaRPr lang="en-US" dirty="0">
              <a:solidFill>
                <a:srgbClr val="000000"/>
              </a:solidFill>
              <a:latin typeface="+mj-lt"/>
              <a:ea typeface="ＭＳ Ｐゴシック" pitchFamily="34" charset="-128"/>
            </a:endParaRPr>
          </a:p>
          <a:p>
            <a:pPr>
              <a:defRPr/>
            </a:pPr>
            <a:r>
              <a:rPr lang="en-US" dirty="0">
                <a:solidFill>
                  <a:srgbClr val="000000"/>
                </a:solidFill>
                <a:latin typeface="+mj-lt"/>
                <a:ea typeface="ＭＳ Ｐゴシック"/>
                <a:cs typeface="ＭＳ Ｐゴシック"/>
              </a:rPr>
              <a:t>This application bundle seeks to combine container load matching and freight information exchange systems to fully optimize drayage operations, thereby minimizing bobtails/dry runs and wasted miles, as well as spreading out truck arrivals at intermodal terminals throughout the day.</a:t>
            </a:r>
          </a:p>
          <a:p>
            <a:pPr marL="282064" indent="-282064">
              <a:buFont typeface="Wingdings" panose="05000000000000000000" pitchFamily="2" charset="2"/>
              <a:buChar char="§"/>
              <a:defRPr/>
            </a:pPr>
            <a:r>
              <a:rPr lang="en-US" dirty="0">
                <a:solidFill>
                  <a:srgbClr val="000000"/>
                </a:solidFill>
                <a:latin typeface="+mj-lt"/>
                <a:ea typeface="ＭＳ Ｐゴシック"/>
                <a:cs typeface="ＭＳ Ｐゴシック"/>
              </a:rPr>
              <a:t>Reduces freight delays at key facilities that overbook their capacity to ensure uninterrupted operations within the terminal/warehouse</a:t>
            </a:r>
          </a:p>
          <a:p>
            <a:pPr marL="282064" indent="-282064">
              <a:lnSpc>
                <a:spcPct val="90000"/>
              </a:lnSpc>
              <a:buFont typeface="Wingdings" pitchFamily="2" charset="2"/>
              <a:buChar char="§"/>
            </a:pPr>
            <a:r>
              <a:rPr lang="en-US" dirty="0">
                <a:solidFill>
                  <a:srgbClr val="000000"/>
                </a:solidFill>
                <a:latin typeface="+mj-lt"/>
                <a:ea typeface="ＭＳ Ｐゴシック"/>
                <a:cs typeface="ＭＳ Ｐゴシック"/>
              </a:rPr>
              <a:t>Optimize drayage operations so that load movements are coordinated between freight facilities</a:t>
            </a:r>
          </a:p>
          <a:p>
            <a:pPr marL="282064" indent="-282064">
              <a:lnSpc>
                <a:spcPct val="90000"/>
              </a:lnSpc>
              <a:buFont typeface="Wingdings" pitchFamily="2" charset="2"/>
              <a:buChar char="§"/>
            </a:pPr>
            <a:r>
              <a:rPr lang="en-US" dirty="0">
                <a:solidFill>
                  <a:srgbClr val="000000"/>
                </a:solidFill>
                <a:latin typeface="+mj-lt"/>
                <a:ea typeface="ＭＳ Ｐゴシック"/>
                <a:cs typeface="ＭＳ Ｐゴシック"/>
              </a:rPr>
              <a:t>Individual trucks are assigned time windows within which they will be expected to arrive at a pickup or drop-off location</a:t>
            </a:r>
          </a:p>
          <a:p>
            <a:pPr marL="282064" indent="-282064">
              <a:lnSpc>
                <a:spcPct val="90000"/>
              </a:lnSpc>
              <a:spcAft>
                <a:spcPts val="1185"/>
              </a:spcAft>
              <a:buFont typeface="Wingdings" pitchFamily="2" charset="2"/>
              <a:buChar char="§"/>
            </a:pPr>
            <a:r>
              <a:rPr lang="en-US" dirty="0">
                <a:solidFill>
                  <a:srgbClr val="000000"/>
                </a:solidFill>
                <a:latin typeface="+mj-lt"/>
                <a:ea typeface="ＭＳ Ｐゴシック"/>
                <a:cs typeface="ＭＳ Ｐゴシック"/>
              </a:rPr>
              <a:t>Early or late arrivals to the facility are dynamically balanced</a:t>
            </a:r>
          </a:p>
          <a:p>
            <a:pPr marL="282064" indent="-282064">
              <a:lnSpc>
                <a:spcPct val="90000"/>
              </a:lnSpc>
              <a:spcAft>
                <a:spcPts val="1185"/>
              </a:spcAft>
              <a:buFont typeface="Wingdings" pitchFamily="2" charset="2"/>
              <a:buChar char="§"/>
            </a:pPr>
            <a:r>
              <a:rPr lang="en-US" dirty="0">
                <a:solidFill>
                  <a:srgbClr val="000000"/>
                </a:solidFill>
                <a:latin typeface="+mj-lt"/>
                <a:ea typeface="ＭＳ Ｐゴシック"/>
                <a:cs typeface="ＭＳ Ｐゴシック"/>
              </a:rPr>
              <a:t>Web-based forum for load matching provided to reduce empty moves</a:t>
            </a:r>
          </a:p>
        </p:txBody>
      </p:sp>
      <p:sp>
        <p:nvSpPr>
          <p:cNvPr id="4" name="Slide Number Placeholder 3"/>
          <p:cNvSpPr>
            <a:spLocks noGrp="1"/>
          </p:cNvSpPr>
          <p:nvPr>
            <p:ph type="sldNum" sz="quarter" idx="10"/>
          </p:nvPr>
        </p:nvSpPr>
        <p:spPr/>
        <p:txBody>
          <a:bodyPr/>
          <a:lstStyle/>
          <a:p>
            <a:fld id="{99EF39CB-05FD-40E9-9035-15B763B02A8A}"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168870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604"/>
            <a:r>
              <a:rPr lang="en-US" dirty="0" smtClean="0"/>
              <a:t>I’m going to walk you through the six</a:t>
            </a:r>
            <a:r>
              <a:rPr lang="en-US" baseline="0" dirty="0" smtClean="0"/>
              <a:t> core </a:t>
            </a:r>
            <a:r>
              <a:rPr lang="en-US" dirty="0" smtClean="0"/>
              <a:t>FRATIS functions in order to give you a better overview of the whole process.</a:t>
            </a:r>
          </a:p>
          <a:p>
            <a:pPr defTabSz="902604"/>
            <a:endParaRPr lang="en-US" dirty="0" smtClean="0"/>
          </a:p>
          <a:p>
            <a:pPr defTabSz="902604"/>
            <a:r>
              <a:rPr lang="en-US" dirty="0" smtClean="0"/>
              <a:t>The first step starts just</a:t>
            </a:r>
            <a:r>
              <a:rPr lang="en-US" baseline="0" dirty="0" smtClean="0"/>
              <a:t> the same as if FRATIS was not in place with the drayage companies entering their daily pick up and drop off orders into their back office systems </a:t>
            </a:r>
            <a:r>
              <a:rPr lang="en-US" b="0" dirty="0" smtClean="0"/>
              <a:t>(if it exists), if they don’t have a backend system, they can use their own FRATIS user interface to enter their daily orders.</a:t>
            </a:r>
            <a:endParaRPr lang="en-US" b="0" dirty="0" smtClean="0">
              <a:solidFill>
                <a:srgbClr val="0000FF"/>
              </a:solidFill>
            </a:endParaRPr>
          </a:p>
          <a:p>
            <a:pPr defTabSz="902604"/>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552E8E5-FABC-405A-97E7-2CAF3CBE1BCD}" type="slidenum">
              <a:rPr lang="en-US" smtClean="0"/>
              <a:pPr>
                <a:defRPr/>
              </a:pPr>
              <a:t>30</a:t>
            </a:fld>
            <a:endParaRPr lang="en-US" dirty="0"/>
          </a:p>
        </p:txBody>
      </p:sp>
    </p:spTree>
    <p:extLst>
      <p:ext uri="{BB962C8B-B14F-4D97-AF65-F5344CB8AC3E}">
        <p14:creationId xmlns:p14="http://schemas.microsoft.com/office/powerpoint/2010/main" val="152356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11088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604"/>
            <a:r>
              <a:rPr lang="en-US" baseline="0" dirty="0" smtClean="0"/>
              <a:t>Those orders are collected, sent to the FRATIS optimization algorithm.  Various methods were used to move this data between the drayage companies and the Optimization algorithm including entering the data directly into FRATIS and </a:t>
            </a:r>
            <a:r>
              <a:rPr lang="en-US" baseline="0" dirty="0" err="1" smtClean="0"/>
              <a:t>FTPing</a:t>
            </a:r>
            <a:r>
              <a:rPr lang="en-US" baseline="0" dirty="0" smtClean="0"/>
              <a:t> the information in files.   Once the information was gathered the optimization algorithm was run for a single day and a single drayage company.  </a:t>
            </a:r>
            <a:r>
              <a:rPr lang="en-US" b="0" baseline="0" dirty="0" smtClean="0"/>
              <a:t>The algorithm optimized to reduce the number of bob-trail trips and the distance trucks would have to travel during the day while also taking in to account constraints by the drayage company like driver availability and hours of service, time windows, etc.</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8552E8E5-FABC-405A-97E7-2CAF3CBE1BCD}" type="slidenum">
              <a:rPr lang="en-US" smtClean="0"/>
              <a:pPr>
                <a:defRPr/>
              </a:pPr>
              <a:t>31</a:t>
            </a:fld>
            <a:endParaRPr lang="en-US" dirty="0"/>
          </a:p>
        </p:txBody>
      </p:sp>
    </p:spTree>
    <p:extLst>
      <p:ext uri="{BB962C8B-B14F-4D97-AF65-F5344CB8AC3E}">
        <p14:creationId xmlns:p14="http://schemas.microsoft.com/office/powerpoint/2010/main" val="273738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604"/>
            <a:r>
              <a:rPr lang="en-US" dirty="0" smtClean="0"/>
              <a:t>Once the optimization is complete </a:t>
            </a:r>
            <a:r>
              <a:rPr lang="en-US" baseline="0" dirty="0" smtClean="0"/>
              <a:t>the drayage company can review the optimized plan.  This is a important step as it allows the drayage company time to validate the plan and make any changes to it before they send it out.</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552E8E5-FABC-405A-97E7-2CAF3CBE1BCD}" type="slidenum">
              <a:rPr lang="en-US" smtClean="0"/>
              <a:pPr>
                <a:defRPr/>
              </a:pPr>
              <a:t>32</a:t>
            </a:fld>
            <a:endParaRPr lang="en-US" dirty="0"/>
          </a:p>
        </p:txBody>
      </p:sp>
    </p:spTree>
    <p:extLst>
      <p:ext uri="{BB962C8B-B14F-4D97-AF65-F5344CB8AC3E}">
        <p14:creationId xmlns:p14="http://schemas.microsoft.com/office/powerpoint/2010/main" val="3740653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604"/>
            <a:r>
              <a:rPr lang="en-US" dirty="0" smtClean="0"/>
              <a:t>The approved plan is then broken up and each driver’s</a:t>
            </a:r>
            <a:r>
              <a:rPr lang="en-US" baseline="0" dirty="0" smtClean="0"/>
              <a:t> part is either 1) </a:t>
            </a:r>
            <a:r>
              <a:rPr lang="en-US" dirty="0" smtClean="0"/>
              <a:t>sent to the</a:t>
            </a:r>
            <a:r>
              <a:rPr lang="en-US" baseline="0" dirty="0" smtClean="0"/>
              <a:t> </a:t>
            </a:r>
            <a:r>
              <a:rPr lang="en-US" dirty="0" smtClean="0"/>
              <a:t>truck through in</a:t>
            </a:r>
            <a:r>
              <a:rPr lang="en-US" baseline="0" dirty="0" smtClean="0"/>
              <a:t> vehicle units which were TomTom 7150 units (Los Angeles) or smartphones  (Dallas-Fort Worth)  or 2) manually assigned with legacy system (South Florida) for the FRATIS prototype.  This information included each of the drivers pickup and drop off points for the day in order with their routes for each </a:t>
            </a:r>
            <a:r>
              <a:rPr lang="en-US" b="0" baseline="0" dirty="0" smtClean="0"/>
              <a:t>job</a:t>
            </a:r>
            <a:r>
              <a:rPr lang="en-US" b="0" baseline="0" dirty="0" smtClean="0">
                <a:solidFill>
                  <a:schemeClr val="bg2">
                    <a:lumMod val="20000"/>
                    <a:lumOff val="80000"/>
                  </a:schemeClr>
                </a:solidFill>
              </a:rPr>
              <a:t>.  Routing information would update dynamically as needed should traffic conditions change to make sure drivers where taking the fastest route.  </a:t>
            </a:r>
            <a:endParaRPr lang="en-US" b="0" dirty="0" smtClean="0">
              <a:solidFill>
                <a:schemeClr val="bg2">
                  <a:lumMod val="20000"/>
                  <a:lumOff val="80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8552E8E5-FABC-405A-97E7-2CAF3CBE1BCD}" type="slidenum">
              <a:rPr lang="en-US" smtClean="0"/>
              <a:pPr>
                <a:defRPr/>
              </a:pPr>
              <a:t>33</a:t>
            </a:fld>
            <a:endParaRPr lang="en-US" dirty="0"/>
          </a:p>
        </p:txBody>
      </p:sp>
    </p:spTree>
    <p:extLst>
      <p:ext uri="{BB962C8B-B14F-4D97-AF65-F5344CB8AC3E}">
        <p14:creationId xmlns:p14="http://schemas.microsoft.com/office/powerpoint/2010/main" val="353081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2604"/>
            <a:r>
              <a:rPr lang="en-US" dirty="0" smtClean="0"/>
              <a:t>Any updates to the orders</a:t>
            </a:r>
            <a:r>
              <a:rPr lang="en-US" baseline="0" dirty="0" smtClean="0"/>
              <a:t> would be sent directly to the drivers units so they can see the changes. The in vehicle units also allowed for direct communication between the drivers and dispatchers which was used to confirm changes and ask any questions about orders.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552E8E5-FABC-405A-97E7-2CAF3CBE1BCD}" type="slidenum">
              <a:rPr lang="en-US" smtClean="0"/>
              <a:pPr>
                <a:defRPr/>
              </a:pPr>
              <a:t>34</a:t>
            </a:fld>
            <a:endParaRPr lang="en-US" dirty="0"/>
          </a:p>
        </p:txBody>
      </p:sp>
    </p:spTree>
    <p:extLst>
      <p:ext uri="{BB962C8B-B14F-4D97-AF65-F5344CB8AC3E}">
        <p14:creationId xmlns:p14="http://schemas.microsoft.com/office/powerpoint/2010/main" val="16858384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orders are completed the drivers update their information on the in-vehicle </a:t>
            </a:r>
            <a:r>
              <a:rPr lang="en-US" baseline="0" dirty="0" smtClean="0"/>
              <a:t>unit giving status updates to the drayage companies about their progress.  When customer contact the drayage company about their order status the company can quickly review the truck progress and give a detail ETA for the order based on the trucks location and </a:t>
            </a:r>
            <a:r>
              <a:rPr lang="en-US" b="0" baseline="0" dirty="0" smtClean="0"/>
              <a:t>status.  This feature can be enhanced potentially in future versions of FRATIS where ETA information can be directly sent to the customer based on the trucks status. Another feature for future enhancements includes optimizing on each driver within a fleet. </a:t>
            </a:r>
          </a:p>
          <a:p>
            <a:endParaRPr lang="en-US" baseline="0" dirty="0" smtClean="0"/>
          </a:p>
          <a:p>
            <a:r>
              <a:rPr lang="en-US" baseline="0" dirty="0" smtClean="0"/>
              <a:t>Once all of the orders are filled the same process starts over again the next day.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552E8E5-FABC-405A-97E7-2CAF3CBE1BCD}" type="slidenum">
              <a:rPr lang="en-US" smtClean="0"/>
              <a:pPr>
                <a:defRPr/>
              </a:pPr>
              <a:t>35</a:t>
            </a:fld>
            <a:endParaRPr lang="en-US" dirty="0"/>
          </a:p>
        </p:txBody>
      </p:sp>
    </p:spTree>
    <p:extLst>
      <p:ext uri="{BB962C8B-B14F-4D97-AF65-F5344CB8AC3E}">
        <p14:creationId xmlns:p14="http://schemas.microsoft.com/office/powerpoint/2010/main" val="1931035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https://www.washingtonpost.com/news/dr-gridlock/wp/2015/10/01/could-overnight-deliveries-be-the-solution-to-traffic-congestion/</a:t>
            </a:r>
          </a:p>
          <a:p>
            <a:endParaRPr lang="en-US" dirty="0" smtClean="0"/>
          </a:p>
          <a:p>
            <a:pPr>
              <a:spcAft>
                <a:spcPts val="589"/>
              </a:spcAft>
            </a:pPr>
            <a:r>
              <a:rPr lang="en-US" dirty="0"/>
              <a:t>In many cities, limited parking exists for delivery large trucks. This results in trucks double parking, blocking travel lanes or taking up precious parking spaces — while making their deliveries.</a:t>
            </a:r>
          </a:p>
          <a:p>
            <a:pPr>
              <a:spcAft>
                <a:spcPts val="589"/>
              </a:spcAft>
            </a:pPr>
            <a:endParaRPr lang="en-US" dirty="0"/>
          </a:p>
          <a:p>
            <a:pPr>
              <a:spcAft>
                <a:spcPts val="589"/>
              </a:spcAft>
            </a:pPr>
            <a:r>
              <a:rPr lang="en-US" dirty="0"/>
              <a:t>With off-peak / overnight deliveries, trucks deliver goods to stores during off-peak hours or overnight.</a:t>
            </a:r>
          </a:p>
          <a:p>
            <a:pPr>
              <a:spcAft>
                <a:spcPts val="589"/>
              </a:spcAft>
            </a:pPr>
            <a:endParaRPr lang="en-US" dirty="0"/>
          </a:p>
          <a:p>
            <a:pPr>
              <a:spcAft>
                <a:spcPts val="589"/>
              </a:spcAft>
            </a:pPr>
            <a:r>
              <a:rPr lang="en-US" dirty="0"/>
              <a:t>When there is no personnel available for the reception of the goods, delivery systems can be used, like drop boxes or saves. </a:t>
            </a:r>
          </a:p>
          <a:p>
            <a:endParaRPr lang="en-US" dirty="0"/>
          </a:p>
          <a:p>
            <a:r>
              <a:rPr lang="en-US" dirty="0"/>
              <a:t>Incentives may be provided to  trucking companies and businesses to shift delivery to overnight/off-peak hours. </a:t>
            </a:r>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36</a:t>
            </a:fld>
            <a:endParaRPr lang="en-US" dirty="0"/>
          </a:p>
        </p:txBody>
      </p:sp>
    </p:spTree>
    <p:extLst>
      <p:ext uri="{BB962C8B-B14F-4D97-AF65-F5344CB8AC3E}">
        <p14:creationId xmlns:p14="http://schemas.microsoft.com/office/powerpoint/2010/main" val="4132123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001">
              <a:defRPr/>
            </a:pPr>
            <a:r>
              <a:rPr lang="en-US" b="1" dirty="0" smtClean="0">
                <a:effectLst/>
              </a:rPr>
              <a:t>Load consolidation. </a:t>
            </a:r>
            <a:r>
              <a:rPr lang="en-US" dirty="0" smtClean="0">
                <a:effectLst/>
              </a:rPr>
              <a:t>It can be hard for competing suppliers to cooperate, but when they group their goods together on one truck, it can make for fewer trips — though it can also make for bigger trucks. </a:t>
            </a:r>
          </a:p>
          <a:p>
            <a:endParaRPr lang="en-US" dirty="0" smtClean="0">
              <a:effectLst/>
            </a:endParaRPr>
          </a:p>
          <a:p>
            <a:r>
              <a:rPr lang="en-US" b="1" dirty="0" smtClean="0">
                <a:effectLst/>
              </a:rPr>
              <a:t>Cargo bikes. </a:t>
            </a:r>
            <a:r>
              <a:rPr lang="en-US" dirty="0" smtClean="0">
                <a:effectLst/>
              </a:rPr>
              <a:t>The European Union has a project to study ways to move freight to modes with fewer negative externalities than trucking. The project, called Cycle Logistics, has estimated that </a:t>
            </a:r>
            <a:r>
              <a:rPr lang="en-US" dirty="0" smtClean="0">
                <a:effectLst/>
                <a:hlinkClick r:id="rId3"/>
              </a:rPr>
              <a:t>42 percent of urban freight could go on bikes</a:t>
            </a:r>
            <a:r>
              <a:rPr lang="en-US" dirty="0" smtClean="0">
                <a:effectLst/>
              </a:rPr>
              <a:t> instead of trucks. </a:t>
            </a:r>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37</a:t>
            </a:fld>
            <a:endParaRPr lang="en-US" dirty="0"/>
          </a:p>
        </p:txBody>
      </p:sp>
    </p:spTree>
    <p:extLst>
      <p:ext uri="{BB962C8B-B14F-4D97-AF65-F5344CB8AC3E}">
        <p14:creationId xmlns:p14="http://schemas.microsoft.com/office/powerpoint/2010/main" val="22302347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notes:</a:t>
            </a:r>
          </a:p>
          <a:p>
            <a:pPr marL="168188" indent="-168188" defTabSz="897001">
              <a:buFont typeface="Arial" panose="020B0604020202020204" pitchFamily="34" charset="0"/>
              <a:buChar char="•"/>
              <a:defRPr/>
            </a:pPr>
            <a:r>
              <a:rPr lang="en-US" baseline="0" dirty="0" smtClean="0"/>
              <a:t>This is a s</a:t>
            </a:r>
            <a:r>
              <a:rPr lang="en-US" dirty="0" smtClean="0"/>
              <a:t>tate</a:t>
            </a:r>
            <a:r>
              <a:rPr lang="en-US" baseline="0" dirty="0" smtClean="0"/>
              <a:t>wide example: Iowa provides a truck specific section on their 511 page that allows users to input a route and view current conditions.</a:t>
            </a:r>
          </a:p>
          <a:p>
            <a:pPr marL="168188" indent="-168188">
              <a:buFont typeface="Arial" panose="020B0604020202020204" pitchFamily="34" charset="0"/>
              <a:buChar char="•"/>
            </a:pPr>
            <a:r>
              <a:rPr lang="en-US" baseline="0" dirty="0" smtClean="0"/>
              <a:t>Citywide example – Washington DC has a trucker web page that allows drivers to view truck routes, restrictions, and loading zones; useful for local deliveries</a:t>
            </a:r>
            <a:endParaRPr lang="en-US" dirty="0"/>
          </a:p>
        </p:txBody>
      </p:sp>
      <p:sp>
        <p:nvSpPr>
          <p:cNvPr id="4" name="Slide Number Placeholder 3"/>
          <p:cNvSpPr>
            <a:spLocks noGrp="1"/>
          </p:cNvSpPr>
          <p:nvPr>
            <p:ph type="sldNum" sz="quarter" idx="10"/>
          </p:nvPr>
        </p:nvSpPr>
        <p:spPr/>
        <p:txBody>
          <a:bodyPr/>
          <a:lstStyle/>
          <a:p>
            <a:pPr>
              <a:defRPr/>
            </a:pPr>
            <a:fld id="{4B91FD15-A005-48CC-A4E7-819C1623CC4B}" type="slidenum">
              <a:rPr lang="en-US" smtClean="0">
                <a:solidFill>
                  <a:srgbClr val="000000"/>
                </a:solidFill>
              </a:rPr>
              <a:pPr>
                <a:defRPr/>
              </a:pPr>
              <a:t>38</a:t>
            </a:fld>
            <a:endParaRPr lang="en-US" dirty="0">
              <a:solidFill>
                <a:srgbClr val="000000"/>
              </a:solidFill>
            </a:endParaRPr>
          </a:p>
        </p:txBody>
      </p:sp>
    </p:spTree>
    <p:extLst>
      <p:ext uri="{BB962C8B-B14F-4D97-AF65-F5344CB8AC3E}">
        <p14:creationId xmlns:p14="http://schemas.microsoft.com/office/powerpoint/2010/main" val="9022842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notes:</a:t>
            </a:r>
          </a:p>
          <a:p>
            <a:endParaRPr lang="en-US" sz="2000" dirty="0"/>
          </a:p>
          <a:p>
            <a:r>
              <a:rPr lang="en-US" sz="2000" dirty="0"/>
              <a:t>Barriers to local deliveries can result in increased congestion, fuel use.  Examples of barriers include:</a:t>
            </a:r>
          </a:p>
          <a:p>
            <a:pPr marL="280313" indent="-280313">
              <a:buFont typeface="Arial" panose="020B0604020202020204" pitchFamily="34" charset="0"/>
              <a:buChar char="•"/>
            </a:pPr>
            <a:r>
              <a:rPr lang="en-US" sz="1600" dirty="0"/>
              <a:t>Inadequate street design</a:t>
            </a:r>
          </a:p>
          <a:p>
            <a:pPr marL="280313" indent="-280313">
              <a:buFont typeface="Arial" panose="020B0604020202020204" pitchFamily="34" charset="0"/>
              <a:buChar char="•"/>
            </a:pPr>
            <a:r>
              <a:rPr lang="en-US" sz="1600" dirty="0"/>
              <a:t>Parking availability</a:t>
            </a:r>
          </a:p>
          <a:p>
            <a:pPr marL="280313" indent="-280313">
              <a:buFont typeface="Arial" panose="020B0604020202020204" pitchFamily="34" charset="0"/>
              <a:buChar char="•"/>
            </a:pPr>
            <a:r>
              <a:rPr lang="en-US" sz="1600" dirty="0"/>
              <a:t>Policy and signage are inconsistent from city to city</a:t>
            </a:r>
          </a:p>
          <a:p>
            <a:pPr marL="280313" indent="-280313">
              <a:buFont typeface="Arial" panose="020B0604020202020204" pitchFamily="34" charset="0"/>
              <a:buChar char="•"/>
            </a:pPr>
            <a:r>
              <a:rPr lang="en-US" sz="1600" dirty="0"/>
              <a:t>Idling may be restricted</a:t>
            </a:r>
          </a:p>
          <a:p>
            <a:pPr marL="280313" indent="-280313">
              <a:buFont typeface="Arial" panose="020B0604020202020204" pitchFamily="34" charset="0"/>
              <a:buChar char="•"/>
            </a:pPr>
            <a:endParaRPr lang="en-US" sz="1600" dirty="0"/>
          </a:p>
          <a:p>
            <a:r>
              <a:rPr lang="en-US" sz="1600" dirty="0"/>
              <a:t>Dynamic routing opportunities are shown on a spectrum:</a:t>
            </a:r>
          </a:p>
          <a:p>
            <a:pPr marL="280313" indent="-280313">
              <a:buFont typeface="Arial" panose="020B0604020202020204" pitchFamily="34" charset="0"/>
              <a:buChar char="•"/>
            </a:pPr>
            <a:r>
              <a:rPr lang="en-US" sz="1600" dirty="0"/>
              <a:t>Traveler information becoming increasingly prevalent, as demonstrated in previous examples of this presentation</a:t>
            </a:r>
          </a:p>
          <a:p>
            <a:pPr marL="280313" indent="-280313">
              <a:buFont typeface="Arial" panose="020B0604020202020204" pitchFamily="34" charset="0"/>
              <a:buChar char="•"/>
            </a:pPr>
            <a:r>
              <a:rPr lang="en-US" sz="1600" dirty="0"/>
              <a:t>Dynamic route guidance and pricing are an evolution of these concepts.</a:t>
            </a:r>
          </a:p>
          <a:p>
            <a:endParaRPr lang="en-US" dirty="0"/>
          </a:p>
        </p:txBody>
      </p:sp>
      <p:sp>
        <p:nvSpPr>
          <p:cNvPr id="4" name="Slide Number Placeholder 3"/>
          <p:cNvSpPr>
            <a:spLocks noGrp="1"/>
          </p:cNvSpPr>
          <p:nvPr>
            <p:ph type="sldNum" sz="quarter" idx="10"/>
          </p:nvPr>
        </p:nvSpPr>
        <p:spPr/>
        <p:txBody>
          <a:bodyPr/>
          <a:lstStyle/>
          <a:p>
            <a:pPr>
              <a:defRPr/>
            </a:pPr>
            <a:fld id="{4B91FD15-A005-48CC-A4E7-819C1623CC4B}" type="slidenum">
              <a:rPr lang="en-US" smtClean="0">
                <a:solidFill>
                  <a:srgbClr val="000000"/>
                </a:solidFill>
              </a:rPr>
              <a:pPr>
                <a:defRPr/>
              </a:pPr>
              <a:t>39</a:t>
            </a:fld>
            <a:endParaRPr lang="en-US" dirty="0">
              <a:solidFill>
                <a:srgbClr val="000000"/>
              </a:solidFill>
            </a:endParaRPr>
          </a:p>
        </p:txBody>
      </p:sp>
    </p:spTree>
    <p:extLst>
      <p:ext uri="{BB962C8B-B14F-4D97-AF65-F5344CB8AC3E}">
        <p14:creationId xmlns:p14="http://schemas.microsoft.com/office/powerpoint/2010/main" val="4176247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E2975-D812-4AA3-A63B-C61F894B222C}" type="slidenum">
              <a:rPr lang="en-US" smtClean="0"/>
              <a:t>40</a:t>
            </a:fld>
            <a:endParaRPr lang="en-US" dirty="0"/>
          </a:p>
        </p:txBody>
      </p:sp>
    </p:spTree>
    <p:extLst>
      <p:ext uri="{BB962C8B-B14F-4D97-AF65-F5344CB8AC3E}">
        <p14:creationId xmlns:p14="http://schemas.microsoft.com/office/powerpoint/2010/main" val="1437147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E2975-D812-4AA3-A63B-C61F894B222C}" type="slidenum">
              <a:rPr lang="en-US" smtClean="0"/>
              <a:t>4</a:t>
            </a:fld>
            <a:endParaRPr lang="en-US" dirty="0"/>
          </a:p>
        </p:txBody>
      </p:sp>
    </p:spTree>
    <p:extLst>
      <p:ext uri="{BB962C8B-B14F-4D97-AF65-F5344CB8AC3E}">
        <p14:creationId xmlns:p14="http://schemas.microsoft.com/office/powerpoint/2010/main" val="24906625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E2975-D812-4AA3-A63B-C61F894B222C}" type="slidenum">
              <a:rPr lang="en-US" smtClean="0"/>
              <a:t>41</a:t>
            </a:fld>
            <a:endParaRPr lang="en-US" dirty="0"/>
          </a:p>
        </p:txBody>
      </p:sp>
    </p:spTree>
    <p:extLst>
      <p:ext uri="{BB962C8B-B14F-4D97-AF65-F5344CB8AC3E}">
        <p14:creationId xmlns:p14="http://schemas.microsoft.com/office/powerpoint/2010/main" val="20841260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E2975-D812-4AA3-A63B-C61F894B222C}" type="slidenum">
              <a:rPr lang="en-US" smtClean="0"/>
              <a:t>42</a:t>
            </a:fld>
            <a:endParaRPr lang="en-US" dirty="0"/>
          </a:p>
        </p:txBody>
      </p:sp>
    </p:spTree>
    <p:extLst>
      <p:ext uri="{BB962C8B-B14F-4D97-AF65-F5344CB8AC3E}">
        <p14:creationId xmlns:p14="http://schemas.microsoft.com/office/powerpoint/2010/main" val="6736192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MDOT Smart Truck Parking presentation</a:t>
            </a:r>
          </a:p>
          <a:p>
            <a:endParaRPr lang="en-US" dirty="0" smtClean="0"/>
          </a:p>
          <a:p>
            <a:r>
              <a:rPr lang="en-US" dirty="0" smtClean="0"/>
              <a:t>Additional notes on truck</a:t>
            </a:r>
            <a:r>
              <a:rPr lang="en-US" baseline="0" dirty="0" smtClean="0"/>
              <a:t> parking:</a:t>
            </a:r>
            <a:endParaRPr lang="en-US" dirty="0" smtClean="0"/>
          </a:p>
          <a:p>
            <a:pPr marL="336376" indent="-336376">
              <a:buFont typeface="Arial" panose="020B0604020202020204" pitchFamily="34" charset="0"/>
              <a:buChar char="•"/>
            </a:pPr>
            <a:r>
              <a:rPr lang="en-US" sz="2000" dirty="0"/>
              <a:t>Locating parking for long-haul trips is difficult and time consuming</a:t>
            </a:r>
          </a:p>
          <a:p>
            <a:pPr marL="336376" indent="-336376">
              <a:buFont typeface="Arial" panose="020B0604020202020204" pitchFamily="34" charset="0"/>
              <a:buChar char="•"/>
            </a:pPr>
            <a:r>
              <a:rPr lang="en-US" sz="2000" dirty="0"/>
              <a:t>Truckers need good parking options: </a:t>
            </a:r>
          </a:p>
          <a:p>
            <a:pPr marL="728814" lvl="1" indent="-280313">
              <a:buFont typeface="Arial" panose="020B0604020202020204" pitchFamily="34" charset="0"/>
              <a:buChar char="•"/>
            </a:pPr>
            <a:r>
              <a:rPr lang="en-US" sz="1600" dirty="0"/>
              <a:t>15% of fatal crashes are fatigue related</a:t>
            </a:r>
          </a:p>
          <a:p>
            <a:pPr marL="728814" lvl="1" indent="-280313">
              <a:buFont typeface="Arial" panose="020B0604020202020204" pitchFamily="34" charset="0"/>
              <a:buChar char="•"/>
            </a:pPr>
            <a:r>
              <a:rPr lang="en-US" sz="1600" dirty="0"/>
              <a:t>DOT hours of service rules require breaks</a:t>
            </a:r>
            <a:endParaRPr lang="en-US" sz="2000" dirty="0"/>
          </a:p>
          <a:p>
            <a:pPr marL="336376" indent="-336376">
              <a:buFont typeface="Arial" panose="020B0604020202020204" pitchFamily="34" charset="0"/>
              <a:buChar char="•"/>
            </a:pPr>
            <a:r>
              <a:rPr lang="en-US" sz="2000" dirty="0"/>
              <a:t>Impacts:</a:t>
            </a:r>
          </a:p>
          <a:p>
            <a:pPr marL="728814" lvl="1" indent="-280313">
              <a:buFont typeface="Arial" panose="020B0604020202020204" pitchFamily="34" charset="0"/>
              <a:buChar char="•"/>
            </a:pPr>
            <a:r>
              <a:rPr lang="en-US" sz="1600" dirty="0"/>
              <a:t>Wasted time (15 minutes equates to $4.4B annually)</a:t>
            </a:r>
          </a:p>
          <a:p>
            <a:pPr marL="728814" lvl="1" indent="-280313">
              <a:buFont typeface="Arial" panose="020B0604020202020204" pitchFamily="34" charset="0"/>
              <a:buChar char="•"/>
            </a:pPr>
            <a:r>
              <a:rPr lang="en-US" sz="1600" dirty="0"/>
              <a:t>Wasted fuel and increased emissions  (15 minutes equates to 3.3millon TONS CO2 annually)</a:t>
            </a:r>
          </a:p>
          <a:p>
            <a:pPr marL="168188" indent="-168188">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4B91FD15-A005-48CC-A4E7-819C1623CC4B}" type="slidenum">
              <a:rPr lang="en-US" smtClean="0">
                <a:solidFill>
                  <a:srgbClr val="000000"/>
                </a:solidFill>
              </a:rPr>
              <a:pPr>
                <a:defRPr/>
              </a:pPr>
              <a:t>43</a:t>
            </a:fld>
            <a:endParaRPr lang="en-US" dirty="0">
              <a:solidFill>
                <a:srgbClr val="000000"/>
              </a:solidFill>
            </a:endParaRPr>
          </a:p>
        </p:txBody>
      </p:sp>
    </p:spTree>
    <p:extLst>
      <p:ext uri="{BB962C8B-B14F-4D97-AF65-F5344CB8AC3E}">
        <p14:creationId xmlns:p14="http://schemas.microsoft.com/office/powerpoint/2010/main" val="30149753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552E8E5-FABC-405A-97E7-2CAF3CBE1BCD}" type="slidenum">
              <a:rPr lang="en-US" smtClean="0"/>
              <a:pPr>
                <a:defRPr/>
              </a:pPr>
              <a:t>44</a:t>
            </a:fld>
            <a:endParaRPr lang="en-US" dirty="0"/>
          </a:p>
        </p:txBody>
      </p:sp>
    </p:spTree>
    <p:extLst>
      <p:ext uri="{BB962C8B-B14F-4D97-AF65-F5344CB8AC3E}">
        <p14:creationId xmlns:p14="http://schemas.microsoft.com/office/powerpoint/2010/main" val="39711912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lvl="1" defTabSz="889585">
              <a:defRPr/>
            </a:pPr>
            <a:r>
              <a:rPr lang="en-US" dirty="0" smtClean="0"/>
              <a:t>Transportation has a significant impact on the environment. If you look at the pie chart on the left, transportation accounts for about 27% of all GHG emissions. Surface transportation, shown in the pie chart on the right, is a very significant proportion of those emissions accounting for 84% of all transport emissions. Passenger vehicles (43%), freight trucks (22%), and light duty trucks (19%) sum to about 78% of all transport emissions. </a:t>
            </a:r>
          </a:p>
          <a:p>
            <a:pPr marL="0" lvl="1" defTabSz="889585">
              <a:defRPr/>
            </a:pPr>
            <a:endParaRPr lang="en-US" dirty="0" smtClean="0"/>
          </a:p>
          <a:p>
            <a:pPr marL="0" lvl="1" defTabSz="889585">
              <a:defRPr/>
            </a:pPr>
            <a:r>
              <a:rPr lang="en-US" dirty="0" smtClean="0"/>
              <a:t>Given</a:t>
            </a:r>
            <a:r>
              <a:rPr lang="en-US" baseline="0" dirty="0" smtClean="0"/>
              <a:t> these numbers, there would seem to be a significant window of opportunity here for ITS in general (and connected vehicle technologies specifically) to address environmental issues. The ITS JPO’s AERIS program intends to investigate if connected vehicle technologies and strategies could have a significant impact on reducing the negative effect of transportation on the environment.</a:t>
            </a:r>
          </a:p>
          <a:p>
            <a:pPr marL="0" lvl="1" defTabSz="889585">
              <a:defRPr/>
            </a:pPr>
            <a:endParaRPr lang="en-US" baseline="0" dirty="0" smtClean="0"/>
          </a:p>
          <a:p>
            <a:r>
              <a:rPr lang="en-US" b="1" dirty="0"/>
              <a:t>Environmental Impacts </a:t>
            </a:r>
            <a:endParaRPr lang="en-US" dirty="0"/>
          </a:p>
          <a:p>
            <a:r>
              <a:rPr lang="en-US" dirty="0"/>
              <a:t>Increasing freight activity in urban areas could also intensify the debate over land use and pollution. Without effective policies and regulations, growing freight movements will increase greenhouse gas emissions, and will affect human health in neighborhoods along freight corridors. Trucking, intermodal rail, waterborne transportation, and air cargo constitute large and growing sources of greenhouse gas emissions. Trucking accounts for about 9 percent of all highway miles traveled, but it is the source of 20 percent of all transportation-sector greenhouse gas emissions. Freight on other modes accounts for an additional 7 percent of greenhouse gas emissions. </a:t>
            </a:r>
          </a:p>
          <a:p>
            <a:pPr marL="0" lvl="1" defTabSz="889585">
              <a:defRPr/>
            </a:pPr>
            <a:r>
              <a:rPr lang="en-US" dirty="0" smtClean="0"/>
              <a:t/>
            </a:r>
            <a:br>
              <a:rPr lang="en-US" dirty="0" smtClean="0"/>
            </a:br>
            <a:endParaRPr lang="en-US" dirty="0" smtClean="0"/>
          </a:p>
        </p:txBody>
      </p:sp>
      <p:sp>
        <p:nvSpPr>
          <p:cNvPr id="4" name="Slide Number Placeholder 3"/>
          <p:cNvSpPr>
            <a:spLocks noGrp="1"/>
          </p:cNvSpPr>
          <p:nvPr>
            <p:ph type="sldNum" sz="quarter" idx="10"/>
          </p:nvPr>
        </p:nvSpPr>
        <p:spPr/>
        <p:txBody>
          <a:bodyPr/>
          <a:lstStyle/>
          <a:p>
            <a:pPr>
              <a:defRPr/>
            </a:pPr>
            <a:fld id="{26A591B7-54C3-4E0C-9018-7074F18321DA}" type="slidenum">
              <a:rPr lang="en-US" smtClean="0"/>
              <a:pPr>
                <a:defRPr/>
              </a:pPr>
              <a:t>45</a:t>
            </a:fld>
            <a:endParaRPr lang="en-US" dirty="0"/>
          </a:p>
        </p:txBody>
      </p:sp>
    </p:spTree>
    <p:extLst>
      <p:ext uri="{BB962C8B-B14F-4D97-AF65-F5344CB8AC3E}">
        <p14:creationId xmlns:p14="http://schemas.microsoft.com/office/powerpoint/2010/main" val="36354685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Since 1990, greenhouse gas emissions from trucking have increased five times faster than emissions from passenger travel.</a:t>
            </a:r>
            <a:endParaRPr lang="en-US" dirty="0"/>
          </a:p>
          <a:p>
            <a:r>
              <a:rPr lang="en-US" dirty="0"/>
              <a:t> </a:t>
            </a:r>
          </a:p>
          <a:p>
            <a:r>
              <a:rPr lang="en-US" i="1" dirty="0"/>
              <a:t>Trucking is the single largest contributor to freight-related air pollution nationally. </a:t>
            </a:r>
            <a:r>
              <a:rPr lang="en-US" dirty="0"/>
              <a:t>Compared to cars, heavy trucks emit large amounts of toxic air pollutants—including hydrocarbons and nitrous oxides. While trucks have made great strides in reducing emissions, the average diesel-fueled heavy truck emits more than twice as many hydrocarbons per mile and more than 15 times as many nitrous oxides as the average passenger car. These emissions can impact human health, particularly in neighborhoods adjacent to heavily trafficked freight corridors.</a:t>
            </a:r>
          </a:p>
          <a:p>
            <a:r>
              <a:rPr lang="en-US" dirty="0"/>
              <a:t> </a:t>
            </a:r>
          </a:p>
          <a:p>
            <a:r>
              <a:rPr lang="en-US" b="1" dirty="0"/>
              <a:t>Heavy trucks are responsible for most of the growth in greenhouse gas emissions in the freight sector.</a:t>
            </a:r>
            <a:endParaRPr lang="en-US" dirty="0"/>
          </a:p>
          <a:p>
            <a:r>
              <a:rPr lang="en-US" b="1" dirty="0"/>
              <a:t> </a:t>
            </a:r>
            <a:endParaRPr lang="en-US" dirty="0"/>
          </a:p>
          <a:p>
            <a:r>
              <a:rPr lang="en-US" dirty="0">
                <a:latin typeface="Arial" charset="0"/>
              </a:rPr>
              <a:t> </a:t>
            </a:r>
          </a:p>
          <a:p>
            <a:endParaRPr lang="en-US" dirty="0"/>
          </a:p>
        </p:txBody>
      </p:sp>
      <p:sp>
        <p:nvSpPr>
          <p:cNvPr id="4" name="Slide Number Placeholder 3"/>
          <p:cNvSpPr>
            <a:spLocks noGrp="1"/>
          </p:cNvSpPr>
          <p:nvPr>
            <p:ph type="sldNum" sz="quarter" idx="10"/>
          </p:nvPr>
        </p:nvSpPr>
        <p:spPr/>
        <p:txBody>
          <a:bodyPr/>
          <a:lstStyle/>
          <a:p>
            <a:pPr>
              <a:defRPr/>
            </a:pPr>
            <a:fld id="{5CC99AB2-73DD-4F6A-9A81-3CB251087EA4}" type="slidenum">
              <a:rPr lang="en-US" smtClean="0"/>
              <a:pPr>
                <a:defRPr/>
              </a:pPr>
              <a:t>46</a:t>
            </a:fld>
            <a:endParaRPr lang="en-US" dirty="0"/>
          </a:p>
        </p:txBody>
      </p:sp>
    </p:spTree>
    <p:extLst>
      <p:ext uri="{BB962C8B-B14F-4D97-AF65-F5344CB8AC3E}">
        <p14:creationId xmlns:p14="http://schemas.microsoft.com/office/powerpoint/2010/main" val="42873327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Drivers of heavy-duty trucks may boost fuel efficiency by as much as 22 percent by changing their driving and idling habits, according to a survey of almost 700 U.S. truck drivers.</a:t>
            </a:r>
          </a:p>
          <a:p>
            <a:endParaRPr lang="en-US" dirty="0" smtClean="0"/>
          </a:p>
          <a:p>
            <a:r>
              <a:rPr lang="en-US" dirty="0" smtClean="0"/>
              <a:t>The survey results indicate that truck-driver training may have as much of an impact at cutting greenhouse-gas emissions as powertrain improvements and vehicle weight reductions. Such fuel economy improvements may save commercial truck operators more than $12,500 a year per truck, according to a </a:t>
            </a:r>
            <a:r>
              <a:rPr lang="en-US" dirty="0" smtClean="0">
                <a:hlinkClick r:id="rId3"/>
              </a:rPr>
              <a:t>report</a:t>
            </a:r>
            <a:r>
              <a:rPr lang="en-US" dirty="0" smtClean="0"/>
              <a:t> by San Diego-based </a:t>
            </a:r>
            <a:r>
              <a:rPr lang="en-US" dirty="0" smtClean="0">
                <a:hlinkClick r:id="rId4"/>
              </a:rPr>
              <a:t>SmartDrive Systems</a:t>
            </a:r>
            <a:r>
              <a:rPr lang="en-US" dirty="0" smtClean="0"/>
              <a:t>, whose products track individual driving habits for fleet operators. </a:t>
            </a:r>
          </a:p>
          <a:p>
            <a:endParaRPr lang="en-US" dirty="0" smtClean="0"/>
          </a:p>
          <a:p>
            <a:r>
              <a:rPr lang="en-US" dirty="0" smtClean="0"/>
              <a:t>After two months of eco-driving training, the average driver surveyed by SmartDrive improved his fuel efficiency to 6.73 miles per gallon from 5.92 miles per gallon, the company said in the report.</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47</a:t>
            </a:fld>
            <a:endParaRPr lang="en-US" dirty="0"/>
          </a:p>
        </p:txBody>
      </p:sp>
    </p:spTree>
    <p:extLst>
      <p:ext uri="{BB962C8B-B14F-4D97-AF65-F5344CB8AC3E}">
        <p14:creationId xmlns:p14="http://schemas.microsoft.com/office/powerpoint/2010/main" val="38362150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001">
              <a:defRPr/>
            </a:pPr>
            <a:r>
              <a:rPr lang="en-US" b="1" dirty="0"/>
              <a:t>E-Highway Catenary System.</a:t>
            </a:r>
            <a:r>
              <a:rPr lang="en-US" dirty="0"/>
              <a:t> A road design project dubbed the e-highway is aiming to reduce and maybe even eliminate the pollution problems caused by all this truck traffic near the ports of Los Angeles and Long Beach. The experimental system is being built along a mile of the corridor to test how highly polluting diesel truck traffic could instead run on emission-free electric power. The demonstration could offer a solution to pollution-related problems along the Alameda Corridor and other high-traffic roadways all over the world. The e-highway consists of an overhead catenary system that will run along the outside lanes of both sides of the road, sort of like the overhead wires that provide power to electric buses, trolleys, and trains in cities. Specially outfitted hybrid or all-electric trucks can attach to the system using automated current-transfer devices called pantographs. Once connected, the trucks will pull all their power from the overhead lines, effectively becoming emission-free vehicles.</a:t>
            </a:r>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48</a:t>
            </a:fld>
            <a:endParaRPr lang="en-US" dirty="0"/>
          </a:p>
        </p:txBody>
      </p:sp>
    </p:spTree>
    <p:extLst>
      <p:ext uri="{BB962C8B-B14F-4D97-AF65-F5344CB8AC3E}">
        <p14:creationId xmlns:p14="http://schemas.microsoft.com/office/powerpoint/2010/main" val="38134669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001">
              <a:defRPr/>
            </a:pPr>
            <a:r>
              <a:rPr lang="en-US" dirty="0" smtClean="0"/>
              <a:t>Fully and partially automated trucks, ships, and planes, and automatic freight-transfer facilities, may eventually transform the freight industry.</a:t>
            </a:r>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49</a:t>
            </a:fld>
            <a:endParaRPr lang="en-US" dirty="0"/>
          </a:p>
        </p:txBody>
      </p:sp>
    </p:spTree>
    <p:extLst>
      <p:ext uri="{BB962C8B-B14F-4D97-AF65-F5344CB8AC3E}">
        <p14:creationId xmlns:p14="http://schemas.microsoft.com/office/powerpoint/2010/main" val="24974219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mj-lt"/>
              </a:rPr>
              <a:t>Work with your port</a:t>
            </a:r>
          </a:p>
          <a:p>
            <a:endParaRPr lang="en-US" baseline="0" dirty="0" smtClean="0">
              <a:latin typeface="+mj-lt"/>
            </a:endParaRPr>
          </a:p>
          <a:p>
            <a:r>
              <a:rPr lang="en-US" b="1" dirty="0" smtClean="0">
                <a:solidFill>
                  <a:srgbClr val="000000"/>
                </a:solidFill>
                <a:effectLst/>
                <a:latin typeface="+mj-lt"/>
              </a:rPr>
              <a:t>Green Port Policy</a:t>
            </a:r>
            <a:endParaRPr lang="en-US" baseline="0" dirty="0" smtClean="0">
              <a:latin typeface="+mj-lt"/>
            </a:endParaRPr>
          </a:p>
          <a:p>
            <a:pPr marL="169238" indent="-169238" fontAlgn="t">
              <a:buFont typeface="Arial" panose="020B0604020202020204" pitchFamily="34" charset="0"/>
              <a:buChar char="•"/>
            </a:pPr>
            <a:r>
              <a:rPr lang="en-US" b="0" dirty="0" smtClean="0">
                <a:solidFill>
                  <a:srgbClr val="000000"/>
                </a:solidFill>
                <a:effectLst/>
                <a:latin typeface="+mj-lt"/>
              </a:rPr>
              <a:t>Protect the community from harmful environmental impacts of Port operations.</a:t>
            </a:r>
          </a:p>
          <a:p>
            <a:pPr marL="169238" indent="-169238" fontAlgn="t">
              <a:buFont typeface="Arial" panose="020B0604020202020204" pitchFamily="34" charset="0"/>
              <a:buChar char="•"/>
            </a:pPr>
            <a:r>
              <a:rPr lang="en-US" b="0" dirty="0" smtClean="0">
                <a:solidFill>
                  <a:srgbClr val="000000"/>
                </a:solidFill>
                <a:effectLst/>
                <a:latin typeface="+mj-lt"/>
              </a:rPr>
              <a:t>Distinguish the Port as a leader in environmental stewardship and compliance.</a:t>
            </a:r>
          </a:p>
          <a:p>
            <a:pPr marL="169238" indent="-169238" fontAlgn="t">
              <a:buFont typeface="Arial" panose="020B0604020202020204" pitchFamily="34" charset="0"/>
              <a:buChar char="•"/>
            </a:pPr>
            <a:r>
              <a:rPr lang="en-US" b="0" dirty="0" smtClean="0">
                <a:solidFill>
                  <a:srgbClr val="000000"/>
                </a:solidFill>
                <a:effectLst/>
                <a:latin typeface="+mj-lt"/>
              </a:rPr>
              <a:t>Promote sustainability.</a:t>
            </a:r>
          </a:p>
          <a:p>
            <a:pPr marL="169238" indent="-169238" fontAlgn="t">
              <a:buFont typeface="Arial" panose="020B0604020202020204" pitchFamily="34" charset="0"/>
              <a:buChar char="•"/>
            </a:pPr>
            <a:r>
              <a:rPr lang="en-US" b="0" dirty="0" smtClean="0">
                <a:solidFill>
                  <a:srgbClr val="000000"/>
                </a:solidFill>
                <a:effectLst/>
                <a:latin typeface="+mj-lt"/>
              </a:rPr>
              <a:t>Employ best available technology to avoid or reduce environmental impacts.</a:t>
            </a:r>
          </a:p>
          <a:p>
            <a:pPr marL="169238" indent="-169238" fontAlgn="t">
              <a:buFont typeface="Arial" panose="020B0604020202020204" pitchFamily="34" charset="0"/>
              <a:buChar char="•"/>
            </a:pPr>
            <a:r>
              <a:rPr lang="en-US" b="0" dirty="0" smtClean="0">
                <a:solidFill>
                  <a:srgbClr val="000000"/>
                </a:solidFill>
                <a:effectLst/>
                <a:latin typeface="+mj-lt"/>
              </a:rPr>
              <a:t>Engage and educate the community.</a:t>
            </a:r>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50</a:t>
            </a:fld>
            <a:endParaRPr lang="en-US" dirty="0"/>
          </a:p>
        </p:txBody>
      </p:sp>
    </p:spTree>
    <p:extLst>
      <p:ext uri="{BB962C8B-B14F-4D97-AF65-F5344CB8AC3E}">
        <p14:creationId xmlns:p14="http://schemas.microsoft.com/office/powerpoint/2010/main" val="2888896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E2975-D812-4AA3-A63B-C61F894B222C}" type="slidenum">
              <a:rPr lang="en-US" smtClean="0"/>
              <a:t>5</a:t>
            </a:fld>
            <a:endParaRPr lang="en-US" dirty="0"/>
          </a:p>
        </p:txBody>
      </p:sp>
    </p:spTree>
    <p:extLst>
      <p:ext uri="{BB962C8B-B14F-4D97-AF65-F5344CB8AC3E}">
        <p14:creationId xmlns:p14="http://schemas.microsoft.com/office/powerpoint/2010/main" val="23605937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E2975-D812-4AA3-A63B-C61F894B222C}" type="slidenum">
              <a:rPr lang="en-US" smtClean="0"/>
              <a:t>51</a:t>
            </a:fld>
            <a:endParaRPr lang="en-US" dirty="0"/>
          </a:p>
        </p:txBody>
      </p:sp>
    </p:spTree>
    <p:extLst>
      <p:ext uri="{BB962C8B-B14F-4D97-AF65-F5344CB8AC3E}">
        <p14:creationId xmlns:p14="http://schemas.microsoft.com/office/powerpoint/2010/main" val="36480852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AE2975-D812-4AA3-A63B-C61F894B222C}" type="slidenum">
              <a:rPr lang="en-US" smtClean="0"/>
              <a:t>52</a:t>
            </a:fld>
            <a:endParaRPr lang="en-US" dirty="0"/>
          </a:p>
        </p:txBody>
      </p:sp>
    </p:spTree>
    <p:extLst>
      <p:ext uri="{BB962C8B-B14F-4D97-AF65-F5344CB8AC3E}">
        <p14:creationId xmlns:p14="http://schemas.microsoft.com/office/powerpoint/2010/main" val="6756630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290117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54</a:t>
            </a:fld>
            <a:endParaRPr lang="en-US" dirty="0"/>
          </a:p>
        </p:txBody>
      </p:sp>
    </p:spTree>
    <p:extLst>
      <p:ext uri="{BB962C8B-B14F-4D97-AF65-F5344CB8AC3E}">
        <p14:creationId xmlns:p14="http://schemas.microsoft.com/office/powerpoint/2010/main" val="3914855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927954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203789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1AE2975-D812-4AA3-A63B-C61F894B222C}" type="slidenum">
              <a:rPr lang="en-US" smtClean="0"/>
              <a:t>9</a:t>
            </a:fld>
            <a:endParaRPr lang="en-US" dirty="0"/>
          </a:p>
        </p:txBody>
      </p:sp>
    </p:spTree>
    <p:extLst>
      <p:ext uri="{BB962C8B-B14F-4D97-AF65-F5344CB8AC3E}">
        <p14:creationId xmlns:p14="http://schemas.microsoft.com/office/powerpoint/2010/main" val="3657011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a:t>
            </a:r>
            <a:r>
              <a:rPr lang="en-US" baseline="0" dirty="0" smtClean="0"/>
              <a:t> are all aware, cities generate much of our nation’s economic activity, which requires moving goods and waste throughout the city and surrounding region.  Here are some statistics illustrating that point.</a:t>
            </a:r>
            <a:endParaRPr lang="en-US" dirty="0" smtClean="0"/>
          </a:p>
          <a:p>
            <a:endParaRPr lang="en-US" dirty="0"/>
          </a:p>
        </p:txBody>
      </p:sp>
      <p:sp>
        <p:nvSpPr>
          <p:cNvPr id="4" name="Slide Number Placeholder 3"/>
          <p:cNvSpPr>
            <a:spLocks noGrp="1"/>
          </p:cNvSpPr>
          <p:nvPr>
            <p:ph type="sldNum" sz="quarter" idx="10"/>
          </p:nvPr>
        </p:nvSpPr>
        <p:spPr/>
        <p:txBody>
          <a:bodyPr/>
          <a:lstStyle/>
          <a:p>
            <a:fld id="{B1AE2975-D812-4AA3-A63B-C61F894B222C}" type="slidenum">
              <a:rPr lang="en-US" smtClean="0"/>
              <a:t>10</a:t>
            </a:fld>
            <a:endParaRPr lang="en-US" dirty="0"/>
          </a:p>
        </p:txBody>
      </p:sp>
    </p:spTree>
    <p:extLst>
      <p:ext uri="{BB962C8B-B14F-4D97-AF65-F5344CB8AC3E}">
        <p14:creationId xmlns:p14="http://schemas.microsoft.com/office/powerpoint/2010/main" val="56090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93725" y="3505200"/>
            <a:ext cx="8229600" cy="820160"/>
          </a:xfrm>
          <a:prstGeom prst="rect">
            <a:avLst/>
          </a:prstGeom>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593725" y="4002088"/>
            <a:ext cx="8229600" cy="919162"/>
          </a:xfrm>
          <a:prstGeom prst="rect">
            <a:avLst/>
          </a:prstGeom>
        </p:spPr>
        <p:txBody>
          <a:bodyPr vert="horz" lIns="0" tIns="0" rIns="0" bIns="0"/>
          <a:lstStyle/>
          <a:p>
            <a:pPr lvl="0"/>
            <a:r>
              <a:rPr lang="en-US" dirty="0" smtClean="0"/>
              <a:t>Byline/Subhead</a:t>
            </a:r>
            <a:endParaRPr lang="en-US" dirty="0"/>
          </a:p>
        </p:txBody>
      </p:sp>
      <p:sp>
        <p:nvSpPr>
          <p:cNvPr id="9" name="Text Placeholder 8"/>
          <p:cNvSpPr>
            <a:spLocks noGrp="1"/>
          </p:cNvSpPr>
          <p:nvPr>
            <p:ph type="body" sz="quarter" idx="11" hasCustomPrompt="1"/>
          </p:nvPr>
        </p:nvSpPr>
        <p:spPr>
          <a:xfrm>
            <a:off x="593725" y="4921250"/>
            <a:ext cx="8229600" cy="995362"/>
          </a:xfrm>
          <a:prstGeom prst="rect">
            <a:avLst/>
          </a:prstGeom>
        </p:spPr>
        <p:txBody>
          <a:bodyPr vert="horz" lIns="0" tIns="0" rIns="0" bIns="0"/>
          <a:lstStyle>
            <a:lvl1pPr>
              <a:defRPr b="0"/>
            </a:lvl1pPr>
          </a:lstStyle>
          <a:p>
            <a:pPr lvl="0"/>
            <a:r>
              <a:rPr lang="en-US" dirty="0" smtClean="0"/>
              <a:t>Date</a:t>
            </a:r>
            <a:endParaRPr lang="en-US" dirty="0"/>
          </a:p>
        </p:txBody>
      </p:sp>
    </p:spTree>
    <p:extLst>
      <p:ext uri="{BB962C8B-B14F-4D97-AF65-F5344CB8AC3E}">
        <p14:creationId xmlns:p14="http://schemas.microsoft.com/office/powerpoint/2010/main" val="3712173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762000"/>
          </a:xfrm>
          <a:prstGeom prst="rect">
            <a:avLst/>
          </a:prstGeom>
        </p:spPr>
        <p:txBody>
          <a:bodyPr anchor="b"/>
          <a:lstStyle>
            <a:lvl1pPr algn="l">
              <a:defRPr sz="1600" b="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0"/>
            <a:ext cx="5111750" cy="5059363"/>
          </a:xfrm>
        </p:spPr>
        <p:txBody>
          <a:bodyPr/>
          <a:lstStyle>
            <a:lvl1pPr>
              <a:defRPr sz="1600"/>
            </a:lvl1pPr>
            <a:lvl2pPr marL="658368">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97775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600" b="0">
                <a:latin typeface="+mn-l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066799"/>
            <a:ext cx="54864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227387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33400"/>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752600"/>
            <a:ext cx="8229600" cy="4068763"/>
          </a:xfrm>
        </p:spPr>
        <p:txBody>
          <a:bodyPr vert="eaVert"/>
          <a:lstStyle>
            <a:lvl1pPr>
              <a:defRPr sz="1600"/>
            </a:lvl1pPr>
            <a:lvl2pPr>
              <a:defRPr sz="1600"/>
            </a:lvl2pPr>
            <a:lvl3pPr marL="658368">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0445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4754563"/>
          </a:xfrm>
          <a:prstGeom prst="rect">
            <a:avLst/>
          </a:prstGeom>
        </p:spPr>
        <p:txBody>
          <a:bodyPr vert="eaVert"/>
          <a:lstStyle>
            <a:lvl1pPr>
              <a:defRPr b="0">
                <a:latin typeface="+mn-lt"/>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066800"/>
            <a:ext cx="6019800" cy="4754563"/>
          </a:xfrm>
        </p:spPr>
        <p:txBody>
          <a:bodyPr vert="eaVert"/>
          <a:lstStyle>
            <a:lvl1pPr>
              <a:defRPr sz="1600"/>
            </a:lvl1pPr>
            <a:lvl2pPr marL="658368">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5575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10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54220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1187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4098191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41581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a typeface="MS PGothic"/>
            </a:endParaRPr>
          </a:p>
        </p:txBody>
      </p:sp>
      <p:sp>
        <p:nvSpPr>
          <p:cNvPr id="8"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a typeface="MS PGothic"/>
            </a:endParaRPr>
          </a:p>
        </p:txBody>
      </p:sp>
      <p:sp>
        <p:nvSpPr>
          <p:cNvPr id="9" name="Text Box 10"/>
          <p:cNvSpPr txBox="1">
            <a:spLocks noChangeArrowheads="1"/>
          </p:cNvSpPr>
          <p:nvPr userDrawn="1"/>
        </p:nvSpPr>
        <p:spPr bwMode="auto">
          <a:xfrm>
            <a:off x="8610600" y="6410325"/>
            <a:ext cx="381000" cy="276225"/>
          </a:xfrm>
          <a:prstGeom prst="rect">
            <a:avLst/>
          </a:prstGeom>
          <a:noFill/>
          <a:ln w="9525" algn="ctr">
            <a:noFill/>
            <a:miter lim="800000"/>
            <a:headEnd/>
            <a:tailEnd/>
          </a:ln>
          <a:effectLst/>
        </p:spPr>
        <p:txBody>
          <a:bodyPr>
            <a:spAutoFit/>
          </a:bodyPr>
          <a:lstStyle/>
          <a:p>
            <a:pPr algn="r" fontAlgn="base">
              <a:spcBef>
                <a:spcPct val="50000"/>
              </a:spcBef>
              <a:spcAft>
                <a:spcPct val="0"/>
              </a:spcAft>
              <a:defRPr/>
            </a:pPr>
            <a:fld id="{BACFF32A-43BF-4AAD-BB95-F94CCFDC5FCC}" type="slidenum">
              <a:rPr lang="en-US" sz="1200">
                <a:solidFill>
                  <a:srgbClr val="000000"/>
                </a:solidFill>
                <a:ea typeface="ＭＳ Ｐゴシック" pitchFamily="-112" charset="-128"/>
              </a:rPr>
              <a:pPr algn="r" fontAlgn="base">
                <a:spcBef>
                  <a:spcPct val="50000"/>
                </a:spcBef>
                <a:spcAft>
                  <a:spcPct val="0"/>
                </a:spcAft>
                <a:defRPr/>
              </a:pPr>
              <a:t>‹#›</a:t>
            </a:fld>
            <a:endParaRPr lang="en-US" sz="1200" dirty="0">
              <a:solidFill>
                <a:srgbClr val="000000"/>
              </a:solidFill>
              <a:ea typeface="ＭＳ Ｐゴシック" pitchFamily="-112" charset="-128"/>
            </a:endParaRPr>
          </a:p>
        </p:txBody>
      </p:sp>
      <p:sp>
        <p:nvSpPr>
          <p:cNvPr id="10" name="TextBox 12"/>
          <p:cNvSpPr txBox="1"/>
          <p:nvPr userDrawn="1"/>
        </p:nvSpPr>
        <p:spPr>
          <a:xfrm>
            <a:off x="6400800" y="6477000"/>
            <a:ext cx="2514600" cy="214313"/>
          </a:xfrm>
          <a:prstGeom prst="rect">
            <a:avLst/>
          </a:prstGeom>
          <a:noFill/>
        </p:spPr>
        <p:txBody>
          <a:bodyPr>
            <a:spAutoFit/>
          </a:bodyPr>
          <a:lstStyle/>
          <a:p>
            <a:pPr eaLnBrk="0" fontAlgn="base" hangingPunct="0">
              <a:lnSpc>
                <a:spcPts val="900"/>
              </a:lnSpc>
              <a:spcBef>
                <a:spcPct val="0"/>
              </a:spcBef>
              <a:spcAft>
                <a:spcPct val="0"/>
              </a:spcAft>
              <a:buFont typeface="Arial" charset="0"/>
              <a:buNone/>
              <a:defRPr/>
            </a:pPr>
            <a:r>
              <a:rPr lang="en-US" sz="1000" b="1" dirty="0">
                <a:solidFill>
                  <a:srgbClr val="000000"/>
                </a:solidFill>
                <a:ea typeface="ＭＳ Ｐゴシック" pitchFamily="-112" charset="-128"/>
              </a:rPr>
              <a:t>U.S. Department of Transportation</a:t>
            </a:r>
          </a:p>
        </p:txBody>
      </p:sp>
      <p:pic>
        <p:nvPicPr>
          <p:cNvPr id="11" name="Picture 11" descr="Triscallion_Black"/>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72200" y="6430963"/>
            <a:ext cx="274638" cy="274637"/>
          </a:xfrm>
          <a:prstGeom prst="rect">
            <a:avLst/>
          </a:prstGeom>
          <a:noFill/>
          <a:ln w="9525">
            <a:noFill/>
            <a:miter lim="800000"/>
            <a:headEnd/>
            <a:tailEnd/>
          </a:ln>
        </p:spPr>
      </p:pic>
      <p:sp>
        <p:nvSpPr>
          <p:cNvPr id="2" name="Title 1"/>
          <p:cNvSpPr>
            <a:spLocks noGrp="1"/>
          </p:cNvSpPr>
          <p:nvPr>
            <p:ph type="title"/>
          </p:nvPr>
        </p:nvSpPr>
        <p:spPr>
          <a:xfrm>
            <a:off x="381000" y="152400"/>
            <a:ext cx="8229600" cy="8080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219200"/>
            <a:ext cx="3657600" cy="609600"/>
          </a:xfrm>
          <a:solidFill>
            <a:srgbClr val="064E96"/>
          </a:solidFill>
          <a:ln>
            <a:solidFill>
              <a:schemeClr val="tx1"/>
            </a:solidFill>
          </a:ln>
        </p:spPr>
        <p:txBody>
          <a:bodyPr anchor="ctr"/>
          <a:lstStyle>
            <a:lvl1pPr marL="0" indent="0" algn="ctr">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828801"/>
            <a:ext cx="3657600"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97425" y="1219200"/>
            <a:ext cx="3660775" cy="609600"/>
          </a:xfrm>
          <a:solidFill>
            <a:srgbClr val="064E96"/>
          </a:solidFill>
          <a:ln w="9525">
            <a:solidFill>
              <a:schemeClr val="tx1"/>
            </a:solidFill>
            <a:miter lim="800000"/>
            <a:headEnd/>
            <a:tailEnd/>
          </a:ln>
        </p:spPr>
        <p:txBody>
          <a:bodyPr anchor="ctr"/>
          <a:lstStyle>
            <a:lvl1pPr marL="0" indent="0">
              <a:buNone/>
              <a:defRPr lang="en-US" sz="1400" b="1" dirty="0" smtClean="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97425" y="1828801"/>
            <a:ext cx="3660775"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0142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967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ergySaving Ins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027113"/>
            <a:ext cx="8229600" cy="5072062"/>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76898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114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24332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6254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9461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199"/>
            <a:ext cx="2057400" cy="49831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838199"/>
            <a:ext cx="6019800" cy="4983163"/>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18216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smtClean="0"/>
          </a:p>
        </p:txBody>
      </p:sp>
    </p:spTree>
    <p:extLst>
      <p:ext uri="{BB962C8B-B14F-4D97-AF65-F5344CB8AC3E}">
        <p14:creationId xmlns:p14="http://schemas.microsoft.com/office/powerpoint/2010/main" val="31770742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842646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88745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0371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38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75861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13680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2" y="1585193"/>
            <a:ext cx="3008313" cy="4663215"/>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1475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6288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10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059826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1791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551696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06165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a typeface="MS PGothic"/>
            </a:endParaRPr>
          </a:p>
        </p:txBody>
      </p:sp>
      <p:sp>
        <p:nvSpPr>
          <p:cNvPr id="8"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a typeface="MS PGothic"/>
            </a:endParaRPr>
          </a:p>
        </p:txBody>
      </p:sp>
      <p:sp>
        <p:nvSpPr>
          <p:cNvPr id="9" name="Text Box 10"/>
          <p:cNvSpPr txBox="1">
            <a:spLocks noChangeArrowheads="1"/>
          </p:cNvSpPr>
          <p:nvPr userDrawn="1"/>
        </p:nvSpPr>
        <p:spPr bwMode="auto">
          <a:xfrm>
            <a:off x="8610600" y="6410325"/>
            <a:ext cx="381000" cy="276225"/>
          </a:xfrm>
          <a:prstGeom prst="rect">
            <a:avLst/>
          </a:prstGeom>
          <a:noFill/>
          <a:ln w="9525" algn="ctr">
            <a:noFill/>
            <a:miter lim="800000"/>
            <a:headEnd/>
            <a:tailEnd/>
          </a:ln>
          <a:effectLst/>
        </p:spPr>
        <p:txBody>
          <a:bodyPr>
            <a:spAutoFit/>
          </a:bodyPr>
          <a:lstStyle/>
          <a:p>
            <a:pPr algn="r" fontAlgn="base">
              <a:spcBef>
                <a:spcPct val="50000"/>
              </a:spcBef>
              <a:spcAft>
                <a:spcPct val="0"/>
              </a:spcAft>
              <a:defRPr/>
            </a:pPr>
            <a:fld id="{BACFF32A-43BF-4AAD-BB95-F94CCFDC5FCC}" type="slidenum">
              <a:rPr lang="en-US" sz="1200">
                <a:solidFill>
                  <a:srgbClr val="000000"/>
                </a:solidFill>
                <a:ea typeface="ＭＳ Ｐゴシック" pitchFamily="-112" charset="-128"/>
              </a:rPr>
              <a:pPr algn="r" fontAlgn="base">
                <a:spcBef>
                  <a:spcPct val="50000"/>
                </a:spcBef>
                <a:spcAft>
                  <a:spcPct val="0"/>
                </a:spcAft>
                <a:defRPr/>
              </a:pPr>
              <a:t>‹#›</a:t>
            </a:fld>
            <a:endParaRPr lang="en-US" sz="1200" dirty="0">
              <a:solidFill>
                <a:srgbClr val="000000"/>
              </a:solidFill>
              <a:ea typeface="ＭＳ Ｐゴシック" pitchFamily="-112" charset="-128"/>
            </a:endParaRPr>
          </a:p>
        </p:txBody>
      </p:sp>
      <p:sp>
        <p:nvSpPr>
          <p:cNvPr id="10" name="TextBox 12"/>
          <p:cNvSpPr txBox="1"/>
          <p:nvPr userDrawn="1"/>
        </p:nvSpPr>
        <p:spPr>
          <a:xfrm>
            <a:off x="6400800" y="6477000"/>
            <a:ext cx="2514600" cy="214313"/>
          </a:xfrm>
          <a:prstGeom prst="rect">
            <a:avLst/>
          </a:prstGeom>
          <a:noFill/>
        </p:spPr>
        <p:txBody>
          <a:bodyPr>
            <a:spAutoFit/>
          </a:bodyPr>
          <a:lstStyle/>
          <a:p>
            <a:pPr eaLnBrk="0" fontAlgn="base" hangingPunct="0">
              <a:lnSpc>
                <a:spcPts val="900"/>
              </a:lnSpc>
              <a:spcBef>
                <a:spcPct val="0"/>
              </a:spcBef>
              <a:spcAft>
                <a:spcPct val="0"/>
              </a:spcAft>
              <a:buFont typeface="Arial" charset="0"/>
              <a:buNone/>
              <a:defRPr/>
            </a:pPr>
            <a:r>
              <a:rPr lang="en-US" sz="1000" b="1" dirty="0">
                <a:solidFill>
                  <a:srgbClr val="000000"/>
                </a:solidFill>
                <a:ea typeface="ＭＳ Ｐゴシック" pitchFamily="-112" charset="-128"/>
              </a:rPr>
              <a:t>U.S. Department of Transportation</a:t>
            </a:r>
          </a:p>
        </p:txBody>
      </p:sp>
      <p:pic>
        <p:nvPicPr>
          <p:cNvPr id="11" name="Picture 11" descr="Triscallion_Black"/>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72200" y="6430963"/>
            <a:ext cx="274638" cy="274637"/>
          </a:xfrm>
          <a:prstGeom prst="rect">
            <a:avLst/>
          </a:prstGeom>
          <a:noFill/>
          <a:ln w="9525">
            <a:noFill/>
            <a:miter lim="800000"/>
            <a:headEnd/>
            <a:tailEnd/>
          </a:ln>
        </p:spPr>
      </p:pic>
      <p:sp>
        <p:nvSpPr>
          <p:cNvPr id="2" name="Title 1"/>
          <p:cNvSpPr>
            <a:spLocks noGrp="1"/>
          </p:cNvSpPr>
          <p:nvPr>
            <p:ph type="title"/>
          </p:nvPr>
        </p:nvSpPr>
        <p:spPr>
          <a:xfrm>
            <a:off x="381000" y="152400"/>
            <a:ext cx="8229600" cy="8080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219200"/>
            <a:ext cx="3657600" cy="609600"/>
          </a:xfrm>
          <a:solidFill>
            <a:srgbClr val="064E96"/>
          </a:solidFill>
          <a:ln>
            <a:solidFill>
              <a:schemeClr val="tx1"/>
            </a:solidFill>
          </a:ln>
        </p:spPr>
        <p:txBody>
          <a:bodyPr anchor="ctr"/>
          <a:lstStyle>
            <a:lvl1pPr marL="0" indent="0" algn="ctr">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828801"/>
            <a:ext cx="3657600"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97425" y="1219200"/>
            <a:ext cx="3660775" cy="609600"/>
          </a:xfrm>
          <a:solidFill>
            <a:srgbClr val="064E96"/>
          </a:solidFill>
          <a:ln w="9525">
            <a:solidFill>
              <a:schemeClr val="tx1"/>
            </a:solidFill>
            <a:miter lim="800000"/>
            <a:headEnd/>
            <a:tailEnd/>
          </a:ln>
        </p:spPr>
        <p:txBody>
          <a:bodyPr anchor="ctr"/>
          <a:lstStyle>
            <a:lvl1pPr marL="0" indent="0">
              <a:buNone/>
              <a:defRPr lang="en-US" sz="1400" b="1" dirty="0" smtClean="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97425" y="1828801"/>
            <a:ext cx="3660775"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8239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432309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42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93725"/>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343400"/>
          </a:xfrm>
        </p:spPr>
        <p:txBody>
          <a:bodyPr/>
          <a:lstStyle>
            <a:lvl2pPr marL="658368">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34501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8245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539375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7621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199"/>
            <a:ext cx="2057400" cy="49831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838199"/>
            <a:ext cx="6019800" cy="4983163"/>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54445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smtClean="0"/>
          </a:p>
        </p:txBody>
      </p:sp>
    </p:spTree>
    <p:extLst>
      <p:ext uri="{BB962C8B-B14F-4D97-AF65-F5344CB8AC3E}">
        <p14:creationId xmlns:p14="http://schemas.microsoft.com/office/powerpoint/2010/main" val="2942393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700247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803086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1412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751572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096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cap="all">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2571172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2" y="1585193"/>
            <a:ext cx="3008313" cy="4663215"/>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2294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0689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695325" y="190500"/>
            <a:ext cx="8096250" cy="830263"/>
          </a:xfrm>
          <a:prstGeom prst="rect">
            <a:avLst/>
          </a:prstGeom>
          <a:noFill/>
        </p:spPr>
        <p:txBody>
          <a:bodyPr>
            <a:spAutoFit/>
          </a:bodyPr>
          <a:lstStyle/>
          <a:p>
            <a:pPr fontAlgn="base">
              <a:spcBef>
                <a:spcPct val="0"/>
              </a:spcBef>
              <a:spcAft>
                <a:spcPct val="0"/>
              </a:spcAft>
              <a:defRPr/>
            </a:pPr>
            <a:r>
              <a:rPr lang="en-US" sz="2400" i="1" dirty="0">
                <a:solidFill>
                  <a:srgbClr val="003399"/>
                </a:solidFill>
                <a:latin typeface="Arial Rounded MT Bold" pitchFamily="34" charset="0"/>
              </a:rPr>
              <a:t>The Future of Transportation - </a:t>
            </a:r>
          </a:p>
          <a:p>
            <a:pPr fontAlgn="base">
              <a:spcBef>
                <a:spcPct val="0"/>
              </a:spcBef>
              <a:spcAft>
                <a:spcPct val="0"/>
              </a:spcAft>
              <a:defRPr/>
            </a:pPr>
            <a:r>
              <a:rPr lang="en-US" sz="2400" i="1" dirty="0">
                <a:solidFill>
                  <a:srgbClr val="003399"/>
                </a:solidFill>
                <a:latin typeface="Arial Rounded MT Bold" pitchFamily="34" charset="0"/>
              </a:rPr>
              <a:t>2010 APWA Annual Congress and Exposition</a:t>
            </a:r>
          </a:p>
        </p:txBody>
      </p:sp>
      <p:sp>
        <p:nvSpPr>
          <p:cNvPr id="5" name="Rectangle 4"/>
          <p:cNvSpPr/>
          <p:nvPr userDrawn="1"/>
        </p:nvSpPr>
        <p:spPr>
          <a:xfrm>
            <a:off x="0" y="1209675"/>
            <a:ext cx="9144000" cy="46038"/>
          </a:xfrm>
          <a:prstGeom prst="rect">
            <a:avLst/>
          </a:prstGeom>
          <a:gradFill flip="none" rotWithShape="1">
            <a:gsLst>
              <a:gs pos="0">
                <a:srgbClr val="03D4A8"/>
              </a:gs>
              <a:gs pos="25000">
                <a:srgbClr val="21D6E0"/>
              </a:gs>
              <a:gs pos="75000">
                <a:srgbClr val="0087E6"/>
              </a:gs>
              <a:gs pos="100000">
                <a:srgbClr val="005CBF"/>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6" name="Rectangle 5"/>
          <p:cNvSpPr/>
          <p:nvPr userDrawn="1"/>
        </p:nvSpPr>
        <p:spPr>
          <a:xfrm>
            <a:off x="0" y="0"/>
            <a:ext cx="9144000" cy="142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19459" name="Rectangle 3"/>
          <p:cNvSpPr>
            <a:spLocks noGrp="1" noChangeArrowheads="1"/>
          </p:cNvSpPr>
          <p:nvPr>
            <p:ph type="ctrTitle"/>
          </p:nvPr>
        </p:nvSpPr>
        <p:spPr>
          <a:xfrm>
            <a:off x="561975" y="1600422"/>
            <a:ext cx="7772400" cy="1031875"/>
          </a:xfrm>
        </p:spPr>
        <p:txBody>
          <a:bodyPr/>
          <a:lstStyle>
            <a:lvl1pPr>
              <a:defRPr/>
            </a:lvl1pPr>
          </a:lstStyle>
          <a:p>
            <a:r>
              <a:rPr lang="en-US" dirty="0"/>
              <a:t>Click to edit Master title style</a:t>
            </a:r>
          </a:p>
        </p:txBody>
      </p:sp>
      <p:sp>
        <p:nvSpPr>
          <p:cNvPr id="19460" name="Rectangle 4"/>
          <p:cNvSpPr>
            <a:spLocks noGrp="1" noChangeArrowheads="1"/>
          </p:cNvSpPr>
          <p:nvPr>
            <p:ph type="subTitle" idx="1"/>
          </p:nvPr>
        </p:nvSpPr>
        <p:spPr>
          <a:xfrm>
            <a:off x="1371600" y="2998012"/>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1575635795"/>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3127"/>
            <a:ext cx="8229600" cy="827961"/>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16430"/>
            <a:ext cx="8229600" cy="41653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54FF964A-55A3-4A6D-82A4-767F156B30EC}"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049637320"/>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8287261"/>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3504710D-B323-4958-838A-A8722AEBA048}"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76913787"/>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8FA8BE78-043B-4E69-BCD8-246DC471C61E}"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71206036"/>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6240" y="701358"/>
            <a:ext cx="8229600" cy="944562"/>
          </a:xfrm>
        </p:spPr>
        <p:txBody>
          <a:bodyPr/>
          <a:lstStyle/>
          <a:p>
            <a:r>
              <a:rPr lang="en-US" smtClean="0"/>
              <a:t>Click to edit Master title style</a:t>
            </a:r>
            <a:endParaRPr lang="en-US"/>
          </a:p>
        </p:txBody>
      </p:sp>
      <p:sp>
        <p:nvSpPr>
          <p:cNvPr id="4"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3D214271-0E02-43D3-9EF3-AE649EE2D182}"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289269100"/>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5AAE58BD-97F6-4B19-B847-771BCEE85169}"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635281191"/>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742DC3D5-3760-4427-A8B5-035FC2700014}"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124195878"/>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6400"/>
            <a:ext cx="4038600" cy="4144963"/>
          </a:xfrm>
        </p:spPr>
        <p:txBody>
          <a:bodyPr/>
          <a:lstStyle>
            <a:lvl1pPr>
              <a:defRPr sz="1600"/>
            </a:lvl1pPr>
            <a:lvl2pPr marL="658368">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1353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71A7B438-88F7-4876-BF17-AF92CA245458}"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330969727"/>
      </p:ext>
    </p:extLst>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0495614E-459C-4EEB-BF4B-C553ADE345A1}"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218097990"/>
      </p:ext>
    </p:extLst>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389B8F13-D8F7-4777-82F7-610362B0D44A}"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755939616"/>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9467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F9548A55-31CA-4643-8A21-AA4824ED1EA3}"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379343213"/>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6419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0AB868B4-ADD7-4A1C-AC15-77405E8F862D}"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461206006"/>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91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8977CE00-9FA5-4A25-9656-E74EC54724E2}"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422360269"/>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66147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1"/>
          </p:nvPr>
        </p:nvSpPr>
        <p:spPr>
          <a:xfrm>
            <a:off x="8934450" y="7508875"/>
            <a:ext cx="2133600" cy="476250"/>
          </a:xfrm>
          <a:prstGeom prst="rect">
            <a:avLst/>
          </a:prstGeom>
        </p:spPr>
        <p:txBody>
          <a:bodyPr/>
          <a:lstStyle>
            <a:lvl1pPr>
              <a:defRPr>
                <a:latin typeface="Arial" charset="0"/>
              </a:defRPr>
            </a:lvl1pPr>
          </a:lstStyle>
          <a:p>
            <a:pPr fontAlgn="base">
              <a:spcBef>
                <a:spcPct val="0"/>
              </a:spcBef>
              <a:spcAft>
                <a:spcPct val="0"/>
              </a:spcAft>
              <a:defRPr/>
            </a:pPr>
            <a:fld id="{A79C3275-05B4-4E8E-A7C9-F667F797A79F}"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1850270730"/>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7" name="Title 1"/>
          <p:cNvSpPr>
            <a:spLocks noGrp="1"/>
          </p:cNvSpPr>
          <p:nvPr>
            <p:ph type="title"/>
          </p:nvPr>
        </p:nvSpPr>
        <p:spPr>
          <a:xfrm>
            <a:off x="3886200" y="274638"/>
            <a:ext cx="4800600" cy="1143000"/>
          </a:xfrm>
          <a:prstGeom prst="rect">
            <a:avLst/>
          </a:prstGeom>
        </p:spPr>
        <p:txBody>
          <a:bodyPr anchor="t"/>
          <a:lstStyle>
            <a:lvl1pPr algn="r">
              <a:defRPr sz="3600" b="1" i="1">
                <a:solidFill>
                  <a:schemeClr val="tx2"/>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600200"/>
            <a:ext cx="3886200" cy="4525963"/>
          </a:xfrm>
          <a:prstGeom prst="rect">
            <a:avLst/>
          </a:prstGeom>
        </p:spPr>
        <p:txBody>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0169011"/>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7" name="Title 1"/>
          <p:cNvSpPr>
            <a:spLocks noGrp="1"/>
          </p:cNvSpPr>
          <p:nvPr>
            <p:ph type="title"/>
          </p:nvPr>
        </p:nvSpPr>
        <p:spPr>
          <a:xfrm>
            <a:off x="3886200" y="274638"/>
            <a:ext cx="4800600" cy="1143000"/>
          </a:xfrm>
          <a:prstGeom prst="rect">
            <a:avLst/>
          </a:prstGeom>
        </p:spPr>
        <p:txBody>
          <a:bodyPr anchor="t"/>
          <a:lstStyle>
            <a:lvl1pPr algn="r">
              <a:defRPr sz="3600" b="1" i="1">
                <a:solidFill>
                  <a:schemeClr val="tx2"/>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600200"/>
            <a:ext cx="3886200" cy="4525963"/>
          </a:xfrm>
          <a:prstGeom prst="rect">
            <a:avLst/>
          </a:prstGeom>
        </p:spPr>
        <p:txBody>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7511879"/>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7" name="Title 1"/>
          <p:cNvSpPr>
            <a:spLocks noGrp="1"/>
          </p:cNvSpPr>
          <p:nvPr>
            <p:ph type="title"/>
          </p:nvPr>
        </p:nvSpPr>
        <p:spPr>
          <a:xfrm>
            <a:off x="3886200" y="274638"/>
            <a:ext cx="4800600" cy="1143000"/>
          </a:xfrm>
          <a:prstGeom prst="rect">
            <a:avLst/>
          </a:prstGeom>
        </p:spPr>
        <p:txBody>
          <a:bodyPr anchor="t"/>
          <a:lstStyle>
            <a:lvl1pPr algn="r">
              <a:defRPr sz="3600" b="1" i="1">
                <a:solidFill>
                  <a:schemeClr val="tx2"/>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600200"/>
            <a:ext cx="3886200" cy="4525963"/>
          </a:xfrm>
          <a:prstGeom prst="rect">
            <a:avLst/>
          </a:prstGeom>
        </p:spPr>
        <p:txBody>
          <a:bodyPr/>
          <a:lstStyle>
            <a:lvl1pPr>
              <a:defRPr sz="2000">
                <a:solidFill>
                  <a:schemeClr val="tx2"/>
                </a:solidFill>
              </a:defRPr>
            </a:lvl1pPr>
            <a:lvl2pPr>
              <a:defRPr sz="2000">
                <a:solidFill>
                  <a:schemeClr val="tx2"/>
                </a:solidFill>
              </a:defRPr>
            </a:lvl2pPr>
            <a:lvl3pPr>
              <a:defRPr sz="2000">
                <a:solidFill>
                  <a:schemeClr val="tx2"/>
                </a:solidFill>
              </a:defRPr>
            </a:lvl3pPr>
            <a:lvl4pPr>
              <a:defRPr sz="2000">
                <a:solidFill>
                  <a:schemeClr val="tx2"/>
                </a:solidFill>
              </a:defRPr>
            </a:lvl4pPr>
            <a:lvl5pPr>
              <a:defRPr sz="200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502711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39762"/>
          </a:xfrm>
          <a:prstGeom prst="rect">
            <a:avLst/>
          </a:prstGeom>
        </p:spPr>
        <p:txBody>
          <a:bodyPr/>
          <a:lstStyle>
            <a:lvl1pPr>
              <a:defRPr b="0">
                <a:latin typeface="+mn-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74838"/>
            <a:ext cx="4040188"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4599"/>
            <a:ext cx="4040188"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4838"/>
            <a:ext cx="4041775" cy="639762"/>
          </a:xfrm>
          <a:solidFill>
            <a:srgbClr val="064E96"/>
          </a:solidFill>
          <a:ln w="9525">
            <a:solidFill>
              <a:srgbClr val="000000"/>
            </a:solidFill>
          </a:ln>
        </p:spPr>
        <p:txBody>
          <a:bodyPr anchor="b"/>
          <a:lstStyle>
            <a:lvl1pPr marL="0" indent="0">
              <a:buNone/>
              <a:defRPr sz="16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14599"/>
            <a:ext cx="4041775" cy="3657601"/>
          </a:xfrm>
          <a:ln w="9525">
            <a:solidFill>
              <a:srgbClr val="000000"/>
            </a:solidFill>
          </a:ln>
        </p:spPr>
        <p:txBody>
          <a:bodyPr/>
          <a:lstStyle>
            <a:lvl1pPr>
              <a:defRPr sz="1600"/>
            </a:lvl1pPr>
            <a:lvl2pPr marL="658368">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14576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100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41290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1920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6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30154850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789466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a typeface="MS PGothic"/>
            </a:endParaRPr>
          </a:p>
        </p:txBody>
      </p:sp>
      <p:sp>
        <p:nvSpPr>
          <p:cNvPr id="8"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a typeface="MS PGothic"/>
            </a:endParaRPr>
          </a:p>
        </p:txBody>
      </p:sp>
      <p:sp>
        <p:nvSpPr>
          <p:cNvPr id="9" name="Text Box 10"/>
          <p:cNvSpPr txBox="1">
            <a:spLocks noChangeArrowheads="1"/>
          </p:cNvSpPr>
          <p:nvPr userDrawn="1"/>
        </p:nvSpPr>
        <p:spPr bwMode="auto">
          <a:xfrm>
            <a:off x="8610600" y="6410325"/>
            <a:ext cx="381000" cy="276225"/>
          </a:xfrm>
          <a:prstGeom prst="rect">
            <a:avLst/>
          </a:prstGeom>
          <a:noFill/>
          <a:ln w="9525" algn="ctr">
            <a:noFill/>
            <a:miter lim="800000"/>
            <a:headEnd/>
            <a:tailEnd/>
          </a:ln>
          <a:effectLst/>
        </p:spPr>
        <p:txBody>
          <a:bodyPr>
            <a:spAutoFit/>
          </a:bodyPr>
          <a:lstStyle/>
          <a:p>
            <a:pPr algn="r" fontAlgn="base">
              <a:spcBef>
                <a:spcPct val="50000"/>
              </a:spcBef>
              <a:spcAft>
                <a:spcPct val="0"/>
              </a:spcAft>
              <a:defRPr/>
            </a:pPr>
            <a:fld id="{BACFF32A-43BF-4AAD-BB95-F94CCFDC5FCC}" type="slidenum">
              <a:rPr lang="en-US" sz="1200">
                <a:solidFill>
                  <a:srgbClr val="000000"/>
                </a:solidFill>
                <a:ea typeface="ＭＳ Ｐゴシック" pitchFamily="-112" charset="-128"/>
              </a:rPr>
              <a:pPr algn="r" fontAlgn="base">
                <a:spcBef>
                  <a:spcPct val="50000"/>
                </a:spcBef>
                <a:spcAft>
                  <a:spcPct val="0"/>
                </a:spcAft>
                <a:defRPr/>
              </a:pPr>
              <a:t>‹#›</a:t>
            </a:fld>
            <a:endParaRPr lang="en-US" sz="1200" dirty="0">
              <a:solidFill>
                <a:srgbClr val="000000"/>
              </a:solidFill>
              <a:ea typeface="ＭＳ Ｐゴシック" pitchFamily="-112" charset="-128"/>
            </a:endParaRPr>
          </a:p>
        </p:txBody>
      </p:sp>
      <p:sp>
        <p:nvSpPr>
          <p:cNvPr id="10" name="TextBox 12"/>
          <p:cNvSpPr txBox="1"/>
          <p:nvPr userDrawn="1"/>
        </p:nvSpPr>
        <p:spPr>
          <a:xfrm>
            <a:off x="6400800" y="6477000"/>
            <a:ext cx="2514600" cy="214313"/>
          </a:xfrm>
          <a:prstGeom prst="rect">
            <a:avLst/>
          </a:prstGeom>
          <a:noFill/>
        </p:spPr>
        <p:txBody>
          <a:bodyPr>
            <a:spAutoFit/>
          </a:bodyPr>
          <a:lstStyle/>
          <a:p>
            <a:pPr eaLnBrk="0" fontAlgn="base" hangingPunct="0">
              <a:lnSpc>
                <a:spcPts val="900"/>
              </a:lnSpc>
              <a:spcBef>
                <a:spcPct val="0"/>
              </a:spcBef>
              <a:spcAft>
                <a:spcPct val="0"/>
              </a:spcAft>
              <a:buFont typeface="Arial" charset="0"/>
              <a:buNone/>
              <a:defRPr/>
            </a:pPr>
            <a:r>
              <a:rPr lang="en-US" sz="1000" b="1" dirty="0">
                <a:solidFill>
                  <a:srgbClr val="000000"/>
                </a:solidFill>
                <a:ea typeface="ＭＳ Ｐゴシック" pitchFamily="-112" charset="-128"/>
              </a:rPr>
              <a:t>U.S. Department of Transportation</a:t>
            </a:r>
          </a:p>
        </p:txBody>
      </p:sp>
      <p:pic>
        <p:nvPicPr>
          <p:cNvPr id="11" name="Picture 11" descr="Triscallion_Black"/>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72200" y="6430963"/>
            <a:ext cx="274638" cy="274637"/>
          </a:xfrm>
          <a:prstGeom prst="rect">
            <a:avLst/>
          </a:prstGeom>
          <a:noFill/>
          <a:ln w="9525">
            <a:noFill/>
            <a:miter lim="800000"/>
            <a:headEnd/>
            <a:tailEnd/>
          </a:ln>
        </p:spPr>
      </p:pic>
      <p:sp>
        <p:nvSpPr>
          <p:cNvPr id="2" name="Title 1"/>
          <p:cNvSpPr>
            <a:spLocks noGrp="1"/>
          </p:cNvSpPr>
          <p:nvPr>
            <p:ph type="title"/>
          </p:nvPr>
        </p:nvSpPr>
        <p:spPr>
          <a:xfrm>
            <a:off x="381000" y="152400"/>
            <a:ext cx="8229600" cy="8080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219200"/>
            <a:ext cx="3657600" cy="609600"/>
          </a:xfrm>
          <a:solidFill>
            <a:srgbClr val="064E96"/>
          </a:solidFill>
          <a:ln>
            <a:solidFill>
              <a:schemeClr val="tx1"/>
            </a:solidFill>
          </a:ln>
        </p:spPr>
        <p:txBody>
          <a:bodyPr anchor="ctr"/>
          <a:lstStyle>
            <a:lvl1pPr marL="0" indent="0" algn="ctr">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828801"/>
            <a:ext cx="3657600"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97425" y="1219200"/>
            <a:ext cx="3660775" cy="609600"/>
          </a:xfrm>
          <a:solidFill>
            <a:srgbClr val="064E96"/>
          </a:solidFill>
          <a:ln w="9525">
            <a:solidFill>
              <a:schemeClr val="tx1"/>
            </a:solidFill>
            <a:miter lim="800000"/>
            <a:headEnd/>
            <a:tailEnd/>
          </a:ln>
        </p:spPr>
        <p:txBody>
          <a:bodyPr anchor="ctr"/>
          <a:lstStyle>
            <a:lvl1pPr marL="0" indent="0">
              <a:buNone/>
              <a:defRPr lang="en-US" sz="1400" b="1" dirty="0" smtClean="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97425" y="1828801"/>
            <a:ext cx="3660775" cy="3657600"/>
          </a:xfrm>
          <a:ln>
            <a:solidFill>
              <a:schemeClr val="tx1"/>
            </a:solidFill>
          </a:ln>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62664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81371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6354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83880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38201"/>
            <a:ext cx="5486400" cy="3889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933643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9181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63562"/>
          </a:xfrm>
          <a:prstGeom prst="rect">
            <a:avLst/>
          </a:prstGeom>
        </p:spPr>
        <p:txBody>
          <a:bodyPr/>
          <a:lstStyle>
            <a:lvl1pPr>
              <a:defRPr b="0">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319394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199"/>
            <a:ext cx="2057400" cy="49831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838199"/>
            <a:ext cx="6019800" cy="4983163"/>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84264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80975"/>
            <a:ext cx="8229600" cy="762000"/>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1295400"/>
            <a:ext cx="8229600" cy="4525963"/>
          </a:xfrm>
        </p:spPr>
        <p:txBody>
          <a:bodyPr/>
          <a:lstStyle/>
          <a:p>
            <a:pPr lvl="0"/>
            <a:endParaRPr lang="en-US" noProof="0" dirty="0" smtClean="0"/>
          </a:p>
        </p:txBody>
      </p:sp>
    </p:spTree>
    <p:extLst>
      <p:ext uri="{BB962C8B-B14F-4D97-AF65-F5344CB8AC3E}">
        <p14:creationId xmlns:p14="http://schemas.microsoft.com/office/powerpoint/2010/main" val="18194251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24276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17098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0" y="1585186"/>
            <a:ext cx="3008313" cy="466321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35161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321618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457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1"/>
          </p:nvPr>
        </p:nvSpPr>
        <p:spPr>
          <a:xfrm>
            <a:off x="4648200" y="1295400"/>
            <a:ext cx="4038600" cy="4525963"/>
          </a:xfrm>
          <a:noFill/>
          <a:ln w="9525">
            <a:noFill/>
            <a:miter lim="800000"/>
            <a:headEnd/>
            <a:tailEnd/>
          </a:ln>
        </p:spPr>
        <p:txBody>
          <a:bodyPr/>
          <a:lstStyle>
            <a:lvl1pPr marL="384048" indent="-210312" algn="l" rtl="0" eaLnBrk="0" fontAlgn="base" hangingPunct="0">
              <a:spcBef>
                <a:spcPct val="20000"/>
              </a:spcBef>
              <a:spcAft>
                <a:spcPct val="0"/>
              </a:spcAft>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defRPr lang="en-US" sz="1600" dirty="0" smtClean="0">
                <a:solidFill>
                  <a:schemeClr val="tx1"/>
                </a:solidFill>
                <a:latin typeface="+mn-lt"/>
                <a:ea typeface="+mn-ea"/>
                <a:cs typeface="+mn-cs"/>
              </a:defRPr>
            </a:lvl3pPr>
            <a:lvl4pPr marL="1060704" algn="l" rtl="0" eaLnBrk="0" fontAlgn="base" hangingPunct="0">
              <a:spcBef>
                <a:spcPct val="20000"/>
              </a:spcBef>
              <a:spcAft>
                <a:spcPct val="0"/>
              </a:spcAft>
              <a:defRPr lang="en-US" sz="1600" dirty="0" smtClean="0">
                <a:solidFill>
                  <a:schemeClr val="tx1"/>
                </a:solidFill>
                <a:latin typeface="+mn-lt"/>
                <a:ea typeface="+mn-ea"/>
                <a:cs typeface="+mn-cs"/>
              </a:defRPr>
            </a:lvl4pPr>
            <a:lvl5pPr marL="1261872" algn="l" rtl="0" eaLnBrk="0" fontAlgn="base" hangingPunct="0">
              <a:spcBef>
                <a:spcPct val="20000"/>
              </a:spcBef>
              <a:spcAft>
                <a:spcPct val="0"/>
              </a:spcAft>
              <a:defRPr lang="en-US" sz="1600" dirty="0">
                <a:solidFill>
                  <a:schemeClr val="tx1"/>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0559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073525"/>
            <a:ext cx="3008313" cy="450475"/>
          </a:xfrm>
        </p:spPr>
        <p:txBody>
          <a:bodyPr anchor="b"/>
          <a:lstStyle>
            <a:lvl1pPr algn="l">
              <a:defRPr sz="1600" b="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57202" y="1585193"/>
            <a:ext cx="3008313" cy="4663215"/>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Content Placeholder 3"/>
          <p:cNvSpPr>
            <a:spLocks noGrp="1"/>
          </p:cNvSpPr>
          <p:nvPr>
            <p:ph sz="half" idx="10"/>
          </p:nvPr>
        </p:nvSpPr>
        <p:spPr>
          <a:xfrm>
            <a:off x="3581400" y="1066800"/>
            <a:ext cx="5105400" cy="5181600"/>
          </a:xfrm>
          <a:ln>
            <a:noFill/>
          </a:ln>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91724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Vertical Text Placeholder 2"/>
          <p:cNvSpPr>
            <a:spLocks noGrp="1"/>
          </p:cNvSpPr>
          <p:nvPr>
            <p:ph type="body" orient="vert" idx="10"/>
          </p:nvPr>
        </p:nvSpPr>
        <p:spPr>
          <a:xfrm>
            <a:off x="457200" y="1295400"/>
            <a:ext cx="8229600" cy="4572000"/>
          </a:xfrm>
        </p:spPr>
        <p:txBody>
          <a:bodyPr vert="eaVert"/>
          <a:lstStyle>
            <a:lvl1pPr marL="384048" indent="-210312">
              <a:defRPr/>
            </a:lvl1pPr>
            <a:lvl2pPr marL="594360">
              <a:defRPr/>
            </a:lvl2pPr>
            <a:lvl3pPr marL="804672">
              <a:defRPr/>
            </a:lvl3pPr>
            <a:lvl4pPr marL="1042416">
              <a:defRPr/>
            </a:lvl4pPr>
            <a:lvl5pPr marL="129844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5937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6290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4.jpe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image" Target="../media/image6.jpe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5.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image" Target="../media/image9.png"/><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8.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image" Target="../media/image11.png"/><Relationship Id="rId10" Type="http://schemas.openxmlformats.org/officeDocument/2006/relationships/slideLayout" Target="../slideLayouts/slideLayout61.xml"/><Relationship Id="rId19" Type="http://schemas.openxmlformats.org/officeDocument/2006/relationships/theme" Target="../theme/theme6.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image" Target="../media/image4.jpeg"/><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theme" Target="../theme/theme7.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3291840"/>
          </a:xfrm>
          <a:prstGeom prst="rect">
            <a:avLst/>
          </a:prstGeom>
        </p:spPr>
      </p:pic>
    </p:spTree>
    <p:extLst>
      <p:ext uri="{BB962C8B-B14F-4D97-AF65-F5344CB8AC3E}">
        <p14:creationId xmlns:p14="http://schemas.microsoft.com/office/powerpoint/2010/main" val="195752116"/>
      </p:ext>
    </p:extLst>
  </p:cSld>
  <p:clrMap bg1="lt1" tx1="dk1" bg2="lt2" tx2="dk2" accent1="accent1" accent2="accent2" accent3="accent3" accent4="accent4" accent5="accent5" accent6="accent6" hlink="hlink" folHlink="folHlink"/>
  <p:sldLayoutIdLst>
    <p:sldLayoutId id="2147483760" r:id="rId1"/>
  </p:sldLayoutIdLst>
  <p:txStyles>
    <p:titleStyle>
      <a:lvl1pPr algn="l" defTabSz="457200" rtl="0" eaLnBrk="0" fontAlgn="base" hangingPunct="0">
        <a:lnSpc>
          <a:spcPts val="2800"/>
        </a:lnSpc>
        <a:spcBef>
          <a:spcPct val="0"/>
        </a:spcBef>
        <a:spcAft>
          <a:spcPct val="0"/>
        </a:spcAft>
        <a:defRPr sz="36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0" indent="0" algn="l" defTabSz="457200" rtl="0" eaLnBrk="0" fontAlgn="base" hangingPunct="0">
        <a:spcBef>
          <a:spcPct val="20000"/>
        </a:spcBef>
        <a:spcAft>
          <a:spcPct val="0"/>
        </a:spcAft>
        <a:buFont typeface="Arial"/>
        <a:buNone/>
        <a:defRPr sz="2400" b="1"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2" name="Group 21"/>
          <p:cNvGrpSpPr>
            <a:grpSpLocks/>
          </p:cNvGrpSpPr>
          <p:nvPr/>
        </p:nvGrpSpPr>
        <p:grpSpPr bwMode="auto">
          <a:xfrm flipH="1" flipV="1">
            <a:off x="0" y="656987"/>
            <a:ext cx="9144000" cy="55563"/>
            <a:chOff x="0" y="832104"/>
            <a:chExt cx="9144000" cy="54864"/>
          </a:xfrm>
          <a:solidFill>
            <a:schemeClr val="accent5"/>
          </a:solidFill>
        </p:grpSpPr>
        <p:sp>
          <p:nvSpPr>
            <p:cNvPr id="14" name="Rectangle 13"/>
            <p:cNvSpPr/>
            <p:nvPr userDrawn="1"/>
          </p:nvSpPr>
          <p:spPr>
            <a:xfrm>
              <a:off x="4572000" y="832104"/>
              <a:ext cx="4572000"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5" name="Rectangle 14"/>
            <p:cNvSpPr/>
            <p:nvPr userDrawn="1"/>
          </p:nvSpPr>
          <p:spPr>
            <a:xfrm>
              <a:off x="3309937" y="832104"/>
              <a:ext cx="1262063"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sp>
          <p:nvSpPr>
            <p:cNvPr id="18" name="Rectangle 17"/>
            <p:cNvSpPr/>
            <p:nvPr userDrawn="1"/>
          </p:nvSpPr>
          <p:spPr>
            <a:xfrm>
              <a:off x="0" y="832104"/>
              <a:ext cx="3309937" cy="5486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fontAlgn="base">
                <a:spcBef>
                  <a:spcPct val="0"/>
                </a:spcBef>
                <a:spcAft>
                  <a:spcPct val="0"/>
                </a:spcAft>
              </a:pPr>
              <a:endParaRPr lang="en-US" dirty="0">
                <a:solidFill>
                  <a:srgbClr val="FFFFFF"/>
                </a:solidFill>
                <a:ea typeface="ＭＳ Ｐゴシック" pitchFamily="-106" charset="-128"/>
                <a:cs typeface="ＭＳ Ｐゴシック" pitchFamily="-106" charset="-128"/>
              </a:endParaRPr>
            </a:p>
          </p:txBody>
        </p:sp>
      </p:grpSp>
      <p:sp>
        <p:nvSpPr>
          <p:cNvPr id="21"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457200" fontAlgn="base">
              <a:lnSpc>
                <a:spcPct val="90000"/>
              </a:lnSpc>
              <a:spcBef>
                <a:spcPct val="20000"/>
              </a:spcBef>
              <a:spcAft>
                <a:spcPct val="0"/>
              </a:spcAft>
              <a:buFont typeface="Arial" pitchFamily="-106" charset="0"/>
              <a:buNone/>
            </a:pPr>
            <a:fld id="{1EF35371-194E-174F-9528-630C4585B8CC}" type="slidenum">
              <a:rPr lang="en-US" sz="1000">
                <a:solidFill>
                  <a:srgbClr val="50565C"/>
                </a:solidFill>
                <a:ea typeface="Arial" pitchFamily="-106" charset="0"/>
                <a:cs typeface="Calibri"/>
              </a:rPr>
              <a:pPr marL="342900" indent="-342900" algn="ctr" defTabSz="457200" fontAlgn="base">
                <a:lnSpc>
                  <a:spcPct val="90000"/>
                </a:lnSpc>
                <a:spcBef>
                  <a:spcPct val="20000"/>
                </a:spcBef>
                <a:spcAft>
                  <a:spcPct val="0"/>
                </a:spcAft>
                <a:buFont typeface="Arial" pitchFamily="-106" charset="0"/>
                <a:buNone/>
              </a:pPr>
              <a:t>‹#›</a:t>
            </a:fld>
            <a:endParaRPr lang="en-US" sz="1000" dirty="0">
              <a:solidFill>
                <a:srgbClr val="50565C"/>
              </a:solidFill>
              <a:ea typeface="Arial" pitchFamily="-106" charset="0"/>
              <a:cs typeface="Calibri"/>
            </a:endParaRPr>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cxnSp>
        <p:nvCxnSpPr>
          <p:cNvPr id="9" name="Straight Connector 8"/>
          <p:cNvCxnSpPr/>
          <p:nvPr/>
        </p:nvCxnSpPr>
        <p:spPr>
          <a:xfrm flipH="1">
            <a:off x="0" y="6324600"/>
            <a:ext cx="9144000" cy="0"/>
          </a:xfrm>
          <a:prstGeom prst="line">
            <a:avLst/>
          </a:prstGeom>
          <a:ln>
            <a:solidFill>
              <a:srgbClr val="0F6636"/>
            </a:solidFill>
          </a:ln>
        </p:spPr>
        <p:style>
          <a:lnRef idx="2">
            <a:schemeClr val="accent1"/>
          </a:lnRef>
          <a:fillRef idx="0">
            <a:schemeClr val="accent1"/>
          </a:fillRef>
          <a:effectRef idx="1">
            <a:schemeClr val="accent1"/>
          </a:effectRef>
          <a:fontRef idx="minor">
            <a:schemeClr val="tx1"/>
          </a:fontRef>
        </p:style>
      </p:cxnSp>
      <p:pic>
        <p:nvPicPr>
          <p:cNvPr id="10" name="Picture 9" descr="eere_logo_horiz_PMS.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5825" y="6437453"/>
            <a:ext cx="2067783" cy="302084"/>
          </a:xfrm>
          <a:prstGeom prst="rect">
            <a:avLst/>
          </a:prstGeom>
        </p:spPr>
      </p:pic>
    </p:spTree>
    <p:extLst>
      <p:ext uri="{BB962C8B-B14F-4D97-AF65-F5344CB8AC3E}">
        <p14:creationId xmlns:p14="http://schemas.microsoft.com/office/powerpoint/2010/main" val="875589136"/>
      </p:ext>
    </p:extLst>
  </p:cSld>
  <p:clrMap bg1="lt1" tx1="dk1" bg2="lt2" tx2="dk2" accent1="accent1" accent2="accent2" accent3="accent3" accent4="accent4" accent5="accent5" accent6="accent6" hlink="hlink" folHlink="folHlink"/>
  <p:sldLayoutIdLst>
    <p:sldLayoutId id="2147483763" r:id="rId1"/>
  </p:sldLayoutIdLst>
  <p:txStyles>
    <p:titleStyle>
      <a:lvl1pPr algn="l" defTabSz="457200" rtl="0" eaLnBrk="0" fontAlgn="base" hangingPunct="0">
        <a:lnSpc>
          <a:spcPts val="2800"/>
        </a:lnSpc>
        <a:spcBef>
          <a:spcPct val="0"/>
        </a:spcBef>
        <a:spcAft>
          <a:spcPct val="0"/>
        </a:spcAft>
        <a:defRPr sz="2800" b="1" i="0" kern="1200">
          <a:solidFill>
            <a:srgbClr val="282B2E"/>
          </a:solidFill>
          <a:latin typeface="Calibri"/>
          <a:ea typeface="+mj-ea"/>
          <a:cs typeface="Calibri"/>
        </a:defRPr>
      </a:lvl1pPr>
      <a:lvl2pPr algn="l" defTabSz="457200" rtl="0" eaLnBrk="0" fontAlgn="base" hangingPunct="0">
        <a:lnSpc>
          <a:spcPts val="2800"/>
        </a:lnSpc>
        <a:spcBef>
          <a:spcPct val="0"/>
        </a:spcBef>
        <a:spcAft>
          <a:spcPct val="0"/>
        </a:spcAft>
        <a:defRPr sz="2600">
          <a:solidFill>
            <a:srgbClr val="FFFFFF"/>
          </a:solidFill>
          <a:latin typeface="Arial" charset="0"/>
        </a:defRPr>
      </a:lvl2pPr>
      <a:lvl3pPr algn="l" defTabSz="457200" rtl="0" eaLnBrk="0" fontAlgn="base" hangingPunct="0">
        <a:lnSpc>
          <a:spcPts val="2800"/>
        </a:lnSpc>
        <a:spcBef>
          <a:spcPct val="0"/>
        </a:spcBef>
        <a:spcAft>
          <a:spcPct val="0"/>
        </a:spcAft>
        <a:defRPr sz="2600">
          <a:solidFill>
            <a:srgbClr val="FFFFFF"/>
          </a:solidFill>
          <a:latin typeface="Arial" charset="0"/>
        </a:defRPr>
      </a:lvl3pPr>
      <a:lvl4pPr algn="l" defTabSz="457200" rtl="0" eaLnBrk="0" fontAlgn="base" hangingPunct="0">
        <a:lnSpc>
          <a:spcPts val="2800"/>
        </a:lnSpc>
        <a:spcBef>
          <a:spcPct val="0"/>
        </a:spcBef>
        <a:spcAft>
          <a:spcPct val="0"/>
        </a:spcAft>
        <a:defRPr sz="2600">
          <a:solidFill>
            <a:srgbClr val="FFFFFF"/>
          </a:solidFill>
          <a:latin typeface="Arial" charset="0"/>
        </a:defRPr>
      </a:lvl4pPr>
      <a:lvl5pPr algn="l" defTabSz="457200" rtl="0" eaLnBrk="0" fontAlgn="base" hangingPunct="0">
        <a:lnSpc>
          <a:spcPts val="2800"/>
        </a:lnSpc>
        <a:spcBef>
          <a:spcPct val="0"/>
        </a:spcBef>
        <a:spcAft>
          <a:spcPct val="0"/>
        </a:spcAft>
        <a:defRPr sz="2600">
          <a:solidFill>
            <a:srgbClr val="FFFFFF"/>
          </a:solidFill>
          <a:latin typeface="Arial" charset="0"/>
        </a:defRPr>
      </a:lvl5pPr>
      <a:lvl6pPr marL="457200" algn="l" defTabSz="457200" rtl="0" fontAlgn="base">
        <a:lnSpc>
          <a:spcPts val="2800"/>
        </a:lnSpc>
        <a:spcBef>
          <a:spcPct val="0"/>
        </a:spcBef>
        <a:spcAft>
          <a:spcPct val="0"/>
        </a:spcAft>
        <a:defRPr sz="2600">
          <a:solidFill>
            <a:srgbClr val="FFFFFF"/>
          </a:solidFill>
          <a:latin typeface="Arial" charset="0"/>
        </a:defRPr>
      </a:lvl6pPr>
      <a:lvl7pPr marL="914400" algn="l" defTabSz="457200" rtl="0" fontAlgn="base">
        <a:lnSpc>
          <a:spcPts val="2800"/>
        </a:lnSpc>
        <a:spcBef>
          <a:spcPct val="0"/>
        </a:spcBef>
        <a:spcAft>
          <a:spcPct val="0"/>
        </a:spcAft>
        <a:defRPr sz="2600">
          <a:solidFill>
            <a:srgbClr val="FFFFFF"/>
          </a:solidFill>
          <a:latin typeface="Arial" charset="0"/>
        </a:defRPr>
      </a:lvl7pPr>
      <a:lvl8pPr marL="1371600" algn="l" defTabSz="457200" rtl="0" fontAlgn="base">
        <a:lnSpc>
          <a:spcPts val="2800"/>
        </a:lnSpc>
        <a:spcBef>
          <a:spcPct val="0"/>
        </a:spcBef>
        <a:spcAft>
          <a:spcPct val="0"/>
        </a:spcAft>
        <a:defRPr sz="2600">
          <a:solidFill>
            <a:srgbClr val="FFFFFF"/>
          </a:solidFill>
          <a:latin typeface="Arial" charset="0"/>
        </a:defRPr>
      </a:lvl8pPr>
      <a:lvl9pPr marL="1828800" algn="l" defTabSz="457200" rtl="0" fontAlgn="base">
        <a:lnSpc>
          <a:spcPts val="2800"/>
        </a:lnSpc>
        <a:spcBef>
          <a:spcPct val="0"/>
        </a:spcBef>
        <a:spcAft>
          <a:spcPct val="0"/>
        </a:spcAft>
        <a:defRPr sz="2600">
          <a:solidFill>
            <a:srgbClr val="FFFFFF"/>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0" fontAlgn="base" hangingPunct="0">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0" fontAlgn="base" hangingPunct="0">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4176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Rectangle 4"/>
          <p:cNvSpPr/>
          <p:nvPr/>
        </p:nvSpPr>
        <p:spPr bwMode="auto">
          <a:xfrm>
            <a:off x="0" y="0"/>
            <a:ext cx="9144000" cy="1295400"/>
          </a:xfrm>
          <a:prstGeom prst="rect">
            <a:avLst/>
          </a:prstGeom>
          <a:solidFill>
            <a:schemeClr val="accent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a typeface="MS PGothic"/>
            </a:endParaRPr>
          </a:p>
        </p:txBody>
      </p:sp>
      <p:pic>
        <p:nvPicPr>
          <p:cNvPr id="7" name="Picture 6" descr="DOT-signature_white_cs3.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971800" y="-304800"/>
            <a:ext cx="10972800" cy="2286000"/>
          </a:xfrm>
          <a:prstGeom prst="rect">
            <a:avLst/>
          </a:prstGeom>
        </p:spPr>
      </p:pic>
    </p:spTree>
    <p:extLst>
      <p:ext uri="{BB962C8B-B14F-4D97-AF65-F5344CB8AC3E}">
        <p14:creationId xmlns:p14="http://schemas.microsoft.com/office/powerpoint/2010/main" val="79868043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rtl="0" eaLnBrk="0" fontAlgn="base" hangingPunct="0">
        <a:spcBef>
          <a:spcPct val="0"/>
        </a:spcBef>
        <a:spcAft>
          <a:spcPct val="0"/>
        </a:spcAft>
        <a:defRPr sz="2800" b="1">
          <a:solidFill>
            <a:schemeClr val="tx2"/>
          </a:solidFill>
          <a:latin typeface="+mj-lt"/>
          <a:ea typeface="MS PGothic"/>
          <a:cs typeface="MS PGothic"/>
        </a:defRPr>
      </a:lvl1pPr>
      <a:lvl2pPr algn="l" rtl="0" eaLnBrk="0" fontAlgn="base" hangingPunct="0">
        <a:spcBef>
          <a:spcPct val="0"/>
        </a:spcBef>
        <a:spcAft>
          <a:spcPct val="0"/>
        </a:spcAft>
        <a:defRPr sz="2800" b="1">
          <a:solidFill>
            <a:schemeClr val="tx2"/>
          </a:solidFill>
          <a:latin typeface="Tahoma" pitchFamily="34" charset="0"/>
          <a:ea typeface="MS PGothic"/>
          <a:cs typeface="MS PGothic"/>
        </a:defRPr>
      </a:lvl2pPr>
      <a:lvl3pPr algn="l" rtl="0" eaLnBrk="0" fontAlgn="base" hangingPunct="0">
        <a:spcBef>
          <a:spcPct val="0"/>
        </a:spcBef>
        <a:spcAft>
          <a:spcPct val="0"/>
        </a:spcAft>
        <a:defRPr sz="2800" b="1">
          <a:solidFill>
            <a:schemeClr val="tx2"/>
          </a:solidFill>
          <a:latin typeface="Tahoma" pitchFamily="34" charset="0"/>
          <a:ea typeface="MS PGothic"/>
          <a:cs typeface="MS PGothic"/>
        </a:defRPr>
      </a:lvl3pPr>
      <a:lvl4pPr algn="l" rtl="0" eaLnBrk="0" fontAlgn="base" hangingPunct="0">
        <a:spcBef>
          <a:spcPct val="0"/>
        </a:spcBef>
        <a:spcAft>
          <a:spcPct val="0"/>
        </a:spcAft>
        <a:defRPr sz="2800" b="1">
          <a:solidFill>
            <a:schemeClr val="tx2"/>
          </a:solidFill>
          <a:latin typeface="Tahoma" pitchFamily="34" charset="0"/>
          <a:ea typeface="MS PGothic"/>
          <a:cs typeface="MS PGothic"/>
        </a:defRPr>
      </a:lvl4pPr>
      <a:lvl5pPr algn="l" rtl="0" eaLnBrk="0" fontAlgn="base" hangingPunct="0">
        <a:spcBef>
          <a:spcPct val="0"/>
        </a:spcBef>
        <a:spcAft>
          <a:spcPct val="0"/>
        </a:spcAft>
        <a:defRPr sz="2800" b="1">
          <a:solidFill>
            <a:schemeClr val="tx2"/>
          </a:solidFill>
          <a:latin typeface="Tahoma" pitchFamily="34" charset="0"/>
          <a:ea typeface="MS PGothic"/>
          <a:cs typeface="MS PGothic"/>
        </a:defRPr>
      </a:lvl5pPr>
      <a:lvl6pPr marL="457200" algn="l" rtl="0" eaLnBrk="0" fontAlgn="base" hangingPunct="0">
        <a:spcBef>
          <a:spcPct val="0"/>
        </a:spcBef>
        <a:spcAft>
          <a:spcPct val="0"/>
        </a:spcAft>
        <a:defRPr sz="2800" b="1">
          <a:solidFill>
            <a:schemeClr val="tx2"/>
          </a:solidFill>
          <a:latin typeface="Tahoma" pitchFamily="34" charset="0"/>
        </a:defRPr>
      </a:lvl6pPr>
      <a:lvl7pPr marL="914400" algn="l" rtl="0" eaLnBrk="0" fontAlgn="base" hangingPunct="0">
        <a:spcBef>
          <a:spcPct val="0"/>
        </a:spcBef>
        <a:spcAft>
          <a:spcPct val="0"/>
        </a:spcAft>
        <a:defRPr sz="2800" b="1">
          <a:solidFill>
            <a:schemeClr val="tx2"/>
          </a:solidFill>
          <a:latin typeface="Tahoma" pitchFamily="34" charset="0"/>
        </a:defRPr>
      </a:lvl7pPr>
      <a:lvl8pPr marL="1371600" algn="l" rtl="0" eaLnBrk="0" fontAlgn="base" hangingPunct="0">
        <a:spcBef>
          <a:spcPct val="0"/>
        </a:spcBef>
        <a:spcAft>
          <a:spcPct val="0"/>
        </a:spcAft>
        <a:defRPr sz="2800" b="1">
          <a:solidFill>
            <a:schemeClr val="tx2"/>
          </a:solidFill>
          <a:latin typeface="Tahoma" pitchFamily="34" charset="0"/>
        </a:defRPr>
      </a:lvl8pPr>
      <a:lvl9pPr marL="1828800" algn="l" rtl="0" eaLnBrk="0" fontAlgn="base" hangingPunct="0">
        <a:spcBef>
          <a:spcPct val="0"/>
        </a:spcBef>
        <a:spcAft>
          <a:spcPct val="0"/>
        </a:spcAft>
        <a:defRPr sz="2800" b="1">
          <a:solidFill>
            <a:schemeClr val="tx2"/>
          </a:solidFill>
          <a:latin typeface="Tahoma" pitchFamily="34" charset="0"/>
        </a:defRPr>
      </a:lvl9pPr>
    </p:titleStyle>
    <p:bodyStyle>
      <a:lvl1pPr marL="342900" indent="-342900" algn="l" rtl="0" eaLnBrk="0" fontAlgn="base" hangingPunct="0">
        <a:spcBef>
          <a:spcPct val="20000"/>
        </a:spcBef>
        <a:spcAft>
          <a:spcPct val="0"/>
        </a:spcAft>
        <a:buFont typeface="Wingdings" pitchFamily="2" charset="2"/>
        <a:buChar char="§"/>
        <a:defRPr sz="1600">
          <a:solidFill>
            <a:schemeClr val="tx1"/>
          </a:solidFill>
          <a:latin typeface="+mn-lt"/>
          <a:ea typeface="MS PGothic"/>
          <a:cs typeface="MS PGothic"/>
        </a:defRPr>
      </a:lvl1pPr>
      <a:lvl2pPr marL="657225" indent="-28575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a:cs typeface="MS PGothic"/>
        </a:defRPr>
      </a:lvl2pPr>
      <a:lvl3pPr marL="1143000" indent="-228600" algn="l" rtl="0" eaLnBrk="0" fontAlgn="base" hangingPunct="0">
        <a:spcBef>
          <a:spcPct val="20000"/>
        </a:spcBef>
        <a:spcAft>
          <a:spcPct val="0"/>
        </a:spcAft>
        <a:buSzPct val="50000"/>
        <a:buFont typeface="Arial Unicode MS" pitchFamily="34" charset="-128"/>
        <a:buChar char="■"/>
        <a:defRPr sz="1600">
          <a:solidFill>
            <a:schemeClr val="tx1"/>
          </a:solidFill>
          <a:latin typeface="+mn-lt"/>
          <a:ea typeface="MS PGothic"/>
          <a:cs typeface="MS PGothic"/>
        </a:defRPr>
      </a:lvl3pPr>
      <a:lvl4pPr marL="1600200" indent="-22860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4pPr>
      <a:lvl5pPr marL="2057400" indent="-228600" algn="l" rtl="0" eaLnBrk="0" fontAlgn="base" hangingPunct="0">
        <a:spcBef>
          <a:spcPct val="20000"/>
        </a:spcBef>
        <a:spcAft>
          <a:spcPct val="0"/>
        </a:spcAft>
        <a:buChar char="•"/>
        <a:defRPr sz="1600">
          <a:solidFill>
            <a:schemeClr val="tx1"/>
          </a:solidFill>
          <a:latin typeface="+mn-lt"/>
          <a:ea typeface="MS PGothic"/>
          <a:cs typeface="MS PGothic"/>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457200" y="1295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5" name="Rectangle 4"/>
          <p:cNvSpPr>
            <a:spLocks noGrp="1" noChangeArrowheads="1"/>
          </p:cNvSpPr>
          <p:nvPr>
            <p:ph type="title"/>
          </p:nvPr>
        </p:nvSpPr>
        <p:spPr bwMode="auto">
          <a:xfrm>
            <a:off x="457200" y="3810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sp>
        <p:nvSpPr>
          <p:cNvPr id="4102"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a typeface="MS PGothic"/>
            </a:endParaRPr>
          </a:p>
        </p:txBody>
      </p:sp>
      <p:sp>
        <p:nvSpPr>
          <p:cNvPr id="4103" name="Line 7"/>
          <p:cNvSpPr>
            <a:spLocks noChangeShapeType="1"/>
          </p:cNvSpPr>
          <p:nvPr/>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a typeface="MS PGothic"/>
            </a:endParaRPr>
          </a:p>
        </p:txBody>
      </p:sp>
      <p:sp>
        <p:nvSpPr>
          <p:cNvPr id="4106" name="Text Box 10"/>
          <p:cNvSpPr txBox="1">
            <a:spLocks noChangeArrowheads="1"/>
          </p:cNvSpPr>
          <p:nvPr/>
        </p:nvSpPr>
        <p:spPr bwMode="auto">
          <a:xfrm>
            <a:off x="8610600" y="6410325"/>
            <a:ext cx="533400" cy="276225"/>
          </a:xfrm>
          <a:prstGeom prst="rect">
            <a:avLst/>
          </a:prstGeom>
          <a:noFill/>
          <a:ln w="9525" algn="ctr">
            <a:noFill/>
            <a:miter lim="800000"/>
            <a:headEnd/>
            <a:tailEnd/>
          </a:ln>
          <a:effectLst/>
        </p:spPr>
        <p:txBody>
          <a:bodyPr wrap="square">
            <a:spAutoFit/>
          </a:bodyPr>
          <a:lstStyle/>
          <a:p>
            <a:pPr algn="l" fontAlgn="base">
              <a:spcBef>
                <a:spcPct val="50000"/>
              </a:spcBef>
              <a:spcAft>
                <a:spcPct val="0"/>
              </a:spcAft>
              <a:defRPr/>
            </a:pPr>
            <a:fld id="{B1D065D0-2F10-4734-AED7-1455BD7B92D5}" type="slidenum">
              <a:rPr lang="en-US" sz="1200">
                <a:solidFill>
                  <a:srgbClr val="000000"/>
                </a:solidFill>
                <a:ea typeface="ＭＳ Ｐゴシック" pitchFamily="-112" charset="-128"/>
              </a:rPr>
              <a:pPr algn="l" fontAlgn="base">
                <a:spcBef>
                  <a:spcPct val="50000"/>
                </a:spcBef>
                <a:spcAft>
                  <a:spcPct val="0"/>
                </a:spcAft>
                <a:defRPr/>
              </a:pPr>
              <a:t>‹#›</a:t>
            </a:fld>
            <a:endParaRPr lang="en-US" sz="1200" dirty="0">
              <a:solidFill>
                <a:srgbClr val="000000"/>
              </a:solidFill>
              <a:ea typeface="ＭＳ Ｐゴシック" pitchFamily="-112" charset="-128"/>
            </a:endParaRPr>
          </a:p>
        </p:txBody>
      </p:sp>
      <p:sp>
        <p:nvSpPr>
          <p:cNvPr id="9" name="TextBox 8"/>
          <p:cNvSpPr txBox="1"/>
          <p:nvPr/>
        </p:nvSpPr>
        <p:spPr>
          <a:xfrm>
            <a:off x="6400800" y="6477000"/>
            <a:ext cx="2743200" cy="214313"/>
          </a:xfrm>
          <a:prstGeom prst="rect">
            <a:avLst/>
          </a:prstGeom>
          <a:noFill/>
        </p:spPr>
        <p:txBody>
          <a:bodyPr wrap="square">
            <a:spAutoFit/>
          </a:bodyPr>
          <a:lstStyle/>
          <a:p>
            <a:pPr eaLnBrk="0" fontAlgn="base" hangingPunct="0">
              <a:lnSpc>
                <a:spcPts val="900"/>
              </a:lnSpc>
              <a:spcBef>
                <a:spcPct val="0"/>
              </a:spcBef>
              <a:spcAft>
                <a:spcPct val="0"/>
              </a:spcAft>
              <a:buFont typeface="Arial" charset="0"/>
              <a:buNone/>
              <a:defRPr/>
            </a:pPr>
            <a:r>
              <a:rPr lang="en-US" sz="1000" b="1" dirty="0">
                <a:solidFill>
                  <a:srgbClr val="000000"/>
                </a:solidFill>
                <a:ea typeface="ＭＳ Ｐゴシック" pitchFamily="-112" charset="-128"/>
              </a:rPr>
              <a:t>U.S. Department of Transportation</a:t>
            </a:r>
          </a:p>
        </p:txBody>
      </p:sp>
      <p:pic>
        <p:nvPicPr>
          <p:cNvPr id="13320" name="Picture 11" descr="Triscallion_Black"/>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6172200" y="6430963"/>
            <a:ext cx="274638" cy="274637"/>
          </a:xfrm>
          <a:prstGeom prst="rect">
            <a:avLst/>
          </a:prstGeom>
          <a:noFill/>
          <a:ln w="9525">
            <a:noFill/>
            <a:miter lim="800000"/>
            <a:headEnd/>
            <a:tailEnd/>
          </a:ln>
        </p:spPr>
      </p:pic>
    </p:spTree>
    <p:extLst>
      <p:ext uri="{BB962C8B-B14F-4D97-AF65-F5344CB8AC3E}">
        <p14:creationId xmlns:p14="http://schemas.microsoft.com/office/powerpoint/2010/main" val="199062207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778" r:id="rId13"/>
    <p:sldLayoutId id="2147483780" r:id="rId14"/>
    <p:sldLayoutId id="2147483784" r:id="rId15"/>
    <p:sldLayoutId id="2147483786" r:id="rId16"/>
    <p:sldLayoutId id="2147483676" r:id="rId17"/>
    <p:sldLayoutId id="2147483680" r:id="rId18"/>
    <p:sldLayoutId id="2147483682" r:id="rId19"/>
  </p:sldLayoutIdLst>
  <p:txStyles>
    <p:title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171450" indent="-171450" algn="l" rtl="0" eaLnBrk="0" fontAlgn="base" hangingPunct="0">
        <a:spcBef>
          <a:spcPct val="20000"/>
        </a:spcBef>
        <a:spcAft>
          <a:spcPct val="0"/>
        </a:spcAft>
        <a:buFont typeface="Wingdings" pitchFamily="2" charset="2"/>
        <a:buChar char="§"/>
        <a:defRPr sz="1600">
          <a:solidFill>
            <a:schemeClr val="tx1"/>
          </a:solidFill>
          <a:latin typeface="+mn-lt"/>
          <a:ea typeface="MS PGothic"/>
          <a:cs typeface="MS PGothic"/>
        </a:defRPr>
      </a:lvl1pPr>
      <a:lvl2pPr marL="392113" indent="-20955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a:cs typeface="MS PGothic"/>
        </a:defRPr>
      </a:lvl2pPr>
      <a:lvl3pPr marL="620713"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3pPr>
      <a:lvl4pPr marL="839788"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4pPr>
      <a:lvl5pPr marL="1041400" indent="-209550" algn="l" rtl="0" eaLnBrk="0" fontAlgn="base" hangingPunct="0">
        <a:spcBef>
          <a:spcPct val="20000"/>
        </a:spcBef>
        <a:spcAft>
          <a:spcPct val="0"/>
        </a:spcAft>
        <a:buChar char="•"/>
        <a:defRPr sz="1600">
          <a:solidFill>
            <a:schemeClr val="tx1"/>
          </a:solidFill>
          <a:latin typeface="+mn-lt"/>
          <a:ea typeface="MS PGothic"/>
          <a:cs typeface="MS PGothic"/>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457200" y="1295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5" name="Rectangle 4"/>
          <p:cNvSpPr>
            <a:spLocks noGrp="1" noChangeArrowheads="1"/>
          </p:cNvSpPr>
          <p:nvPr>
            <p:ph type="title"/>
          </p:nvPr>
        </p:nvSpPr>
        <p:spPr bwMode="auto">
          <a:xfrm>
            <a:off x="457200" y="3810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sp>
        <p:nvSpPr>
          <p:cNvPr id="4102"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a typeface="MS PGothic"/>
            </a:endParaRPr>
          </a:p>
        </p:txBody>
      </p:sp>
      <p:sp>
        <p:nvSpPr>
          <p:cNvPr id="4103"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a typeface="MS PGothic"/>
            </a:endParaRPr>
          </a:p>
        </p:txBody>
      </p:sp>
      <p:sp>
        <p:nvSpPr>
          <p:cNvPr id="4106" name="Text Box 10"/>
          <p:cNvSpPr txBox="1">
            <a:spLocks noChangeArrowheads="1"/>
          </p:cNvSpPr>
          <p:nvPr userDrawn="1"/>
        </p:nvSpPr>
        <p:spPr bwMode="auto">
          <a:xfrm>
            <a:off x="8610600" y="6410325"/>
            <a:ext cx="533400" cy="276225"/>
          </a:xfrm>
          <a:prstGeom prst="rect">
            <a:avLst/>
          </a:prstGeom>
          <a:noFill/>
          <a:ln w="9525" algn="ctr">
            <a:noFill/>
            <a:miter lim="800000"/>
            <a:headEnd/>
            <a:tailEnd/>
          </a:ln>
          <a:effectLst/>
        </p:spPr>
        <p:txBody>
          <a:bodyPr wrap="square">
            <a:spAutoFit/>
          </a:bodyPr>
          <a:lstStyle/>
          <a:p>
            <a:pPr fontAlgn="base">
              <a:spcBef>
                <a:spcPct val="50000"/>
              </a:spcBef>
              <a:spcAft>
                <a:spcPct val="0"/>
              </a:spcAft>
              <a:defRPr/>
            </a:pPr>
            <a:fld id="{B1D065D0-2F10-4734-AED7-1455BD7B92D5}" type="slidenum">
              <a:rPr lang="en-US" sz="1200">
                <a:solidFill>
                  <a:srgbClr val="000000"/>
                </a:solidFill>
                <a:ea typeface="ＭＳ Ｐゴシック" pitchFamily="-112" charset="-128"/>
              </a:rPr>
              <a:pPr fontAlgn="base">
                <a:spcBef>
                  <a:spcPct val="50000"/>
                </a:spcBef>
                <a:spcAft>
                  <a:spcPct val="0"/>
                </a:spcAft>
                <a:defRPr/>
              </a:pPr>
              <a:t>‹#›</a:t>
            </a:fld>
            <a:endParaRPr lang="en-US" sz="1200" dirty="0">
              <a:solidFill>
                <a:srgbClr val="000000"/>
              </a:solidFill>
              <a:ea typeface="ＭＳ Ｐゴシック" pitchFamily="-112" charset="-128"/>
            </a:endParaRPr>
          </a:p>
        </p:txBody>
      </p:sp>
      <p:sp>
        <p:nvSpPr>
          <p:cNvPr id="9" name="TextBox 8"/>
          <p:cNvSpPr txBox="1"/>
          <p:nvPr userDrawn="1"/>
        </p:nvSpPr>
        <p:spPr>
          <a:xfrm>
            <a:off x="6400800" y="6477000"/>
            <a:ext cx="2743200" cy="214313"/>
          </a:xfrm>
          <a:prstGeom prst="rect">
            <a:avLst/>
          </a:prstGeom>
          <a:noFill/>
        </p:spPr>
        <p:txBody>
          <a:bodyPr wrap="square">
            <a:spAutoFit/>
          </a:bodyPr>
          <a:lstStyle/>
          <a:p>
            <a:pPr eaLnBrk="0" fontAlgn="base" hangingPunct="0">
              <a:lnSpc>
                <a:spcPts val="900"/>
              </a:lnSpc>
              <a:spcBef>
                <a:spcPct val="0"/>
              </a:spcBef>
              <a:spcAft>
                <a:spcPct val="0"/>
              </a:spcAft>
              <a:buFont typeface="Arial" charset="0"/>
              <a:buNone/>
              <a:defRPr/>
            </a:pPr>
            <a:r>
              <a:rPr lang="en-US" sz="1000" b="1" dirty="0">
                <a:solidFill>
                  <a:srgbClr val="000000"/>
                </a:solidFill>
                <a:ea typeface="ＭＳ Ｐゴシック" pitchFamily="-112" charset="-128"/>
              </a:rPr>
              <a:t>U.S. Department of Transportation</a:t>
            </a:r>
          </a:p>
        </p:txBody>
      </p:sp>
      <p:pic>
        <p:nvPicPr>
          <p:cNvPr id="13320" name="Picture 11" descr="Triscallion_Black"/>
          <p:cNvPicPr>
            <a:picLocks noChangeAspect="1" noChangeArrowheads="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6172200" y="6430963"/>
            <a:ext cx="274638" cy="274637"/>
          </a:xfrm>
          <a:prstGeom prst="rect">
            <a:avLst/>
          </a:prstGeom>
          <a:noFill/>
          <a:ln w="9525">
            <a:noFill/>
            <a:miter lim="800000"/>
            <a:headEnd/>
            <a:tailEnd/>
          </a:ln>
        </p:spPr>
      </p:pic>
    </p:spTree>
    <p:extLst>
      <p:ext uri="{BB962C8B-B14F-4D97-AF65-F5344CB8AC3E}">
        <p14:creationId xmlns:p14="http://schemas.microsoft.com/office/powerpoint/2010/main" val="189423228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Lst>
  <p:hf hdr="0" dt="0"/>
  <p:txStyles>
    <p:title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171450" indent="-171450" algn="l" rtl="0" eaLnBrk="0" fontAlgn="base" hangingPunct="0">
        <a:spcBef>
          <a:spcPct val="20000"/>
        </a:spcBef>
        <a:spcAft>
          <a:spcPct val="0"/>
        </a:spcAft>
        <a:buFont typeface="Wingdings" pitchFamily="2" charset="2"/>
        <a:buChar char="§"/>
        <a:defRPr sz="1600">
          <a:solidFill>
            <a:schemeClr val="tx1"/>
          </a:solidFill>
          <a:latin typeface="+mn-lt"/>
          <a:ea typeface="MS PGothic"/>
          <a:cs typeface="MS PGothic"/>
        </a:defRPr>
      </a:lvl1pPr>
      <a:lvl2pPr marL="392113" indent="-20955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a:cs typeface="MS PGothic"/>
        </a:defRPr>
      </a:lvl2pPr>
      <a:lvl3pPr marL="620713"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3pPr>
      <a:lvl4pPr marL="839788"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4pPr>
      <a:lvl5pPr marL="1041400" indent="-209550" algn="l" rtl="0" eaLnBrk="0" fontAlgn="base" hangingPunct="0">
        <a:spcBef>
          <a:spcPct val="20000"/>
        </a:spcBef>
        <a:spcAft>
          <a:spcPct val="0"/>
        </a:spcAft>
        <a:buChar char="•"/>
        <a:defRPr sz="1600">
          <a:solidFill>
            <a:schemeClr val="tx1"/>
          </a:solidFill>
          <a:latin typeface="+mn-lt"/>
          <a:ea typeface="MS PGothic"/>
          <a:cs typeface="MS PGothic"/>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548958"/>
            <a:ext cx="8229600" cy="944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
            </a:r>
            <a:br>
              <a:rPr lang="en-US" dirty="0" smtClean="0"/>
            </a:br>
            <a:r>
              <a:rPr lang="en-US" dirty="0" smtClean="0"/>
              <a:t>Click to edit Master title style</a:t>
            </a:r>
          </a:p>
        </p:txBody>
      </p:sp>
      <p:sp>
        <p:nvSpPr>
          <p:cNvPr id="2053" name="Rectangle 3"/>
          <p:cNvSpPr>
            <a:spLocks noGrp="1" noChangeArrowheads="1"/>
          </p:cNvSpPr>
          <p:nvPr>
            <p:ph type="body" idx="1"/>
          </p:nvPr>
        </p:nvSpPr>
        <p:spPr bwMode="auto">
          <a:xfrm>
            <a:off x="457200" y="1718310"/>
            <a:ext cx="8229600" cy="42997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2" name="Rectangle 21"/>
          <p:cNvSpPr/>
          <p:nvPr/>
        </p:nvSpPr>
        <p:spPr>
          <a:xfrm>
            <a:off x="0" y="1529715"/>
            <a:ext cx="9144000" cy="46038"/>
          </a:xfrm>
          <a:prstGeom prst="rect">
            <a:avLst/>
          </a:prstGeom>
          <a:gradFill>
            <a:gsLst>
              <a:gs pos="27000">
                <a:srgbClr val="FFF2D4"/>
              </a:gs>
              <a:gs pos="61000">
                <a:srgbClr val="FFE77F"/>
              </a:gs>
              <a:gs pos="100000">
                <a:srgbClr val="FFCF0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2055" name="Picture 4"/>
          <p:cNvPicPr>
            <a:picLocks noChangeAspect="1" noChangeArrowheads="1"/>
          </p:cNvPicPr>
          <p:nvPr/>
        </p:nvPicPr>
        <p:blipFill>
          <a:blip r:embed="rId20" cstate="print"/>
          <a:srcRect/>
          <a:stretch>
            <a:fillRect/>
          </a:stretch>
        </p:blipFill>
        <p:spPr bwMode="auto">
          <a:xfrm>
            <a:off x="0" y="6116638"/>
            <a:ext cx="9144000" cy="741362"/>
          </a:xfrm>
          <a:prstGeom prst="rect">
            <a:avLst/>
          </a:prstGeom>
          <a:noFill/>
          <a:ln w="9525">
            <a:noFill/>
            <a:miter lim="800000"/>
            <a:headEnd/>
            <a:tailEnd/>
          </a:ln>
        </p:spPr>
      </p:pic>
      <p:pic>
        <p:nvPicPr>
          <p:cNvPr id="13" name="Picture 9"/>
          <p:cNvPicPr>
            <a:picLocks noChangeAspect="1" noChangeArrowheads="1"/>
          </p:cNvPicPr>
          <p:nvPr userDrawn="1"/>
        </p:nvPicPr>
        <p:blipFill>
          <a:blip r:embed="rId21">
            <a:extLst>
              <a:ext uri="{28A0092B-C50C-407E-A947-70E740481C1C}">
                <a14:useLocalDpi xmlns:a14="http://schemas.microsoft.com/office/drawing/2010/main"/>
              </a:ext>
            </a:extLst>
          </a:blip>
          <a:srcRect/>
          <a:stretch>
            <a:fillRect/>
          </a:stretch>
        </p:blipFill>
        <p:spPr bwMode="auto">
          <a:xfrm>
            <a:off x="0" y="0"/>
            <a:ext cx="9144000" cy="669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83770" y="6245608"/>
            <a:ext cx="1379560" cy="542413"/>
          </a:xfrm>
          <a:prstGeom prst="rect">
            <a:avLst/>
          </a:prstGeom>
        </p:spPr>
      </p:pic>
    </p:spTree>
    <p:extLst>
      <p:ext uri="{BB962C8B-B14F-4D97-AF65-F5344CB8AC3E}">
        <p14:creationId xmlns:p14="http://schemas.microsoft.com/office/powerpoint/2010/main" val="27697579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Lst>
  <p:transition spd="slow"/>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Calibri" pitchFamily="34" charset="0"/>
        </a:defRPr>
      </a:lvl2pPr>
      <a:lvl3pPr algn="ctr" rtl="0" eaLnBrk="0" fontAlgn="base" hangingPunct="0">
        <a:spcBef>
          <a:spcPct val="0"/>
        </a:spcBef>
        <a:spcAft>
          <a:spcPct val="0"/>
        </a:spcAft>
        <a:defRPr sz="3600" b="1">
          <a:solidFill>
            <a:schemeClr val="accent2"/>
          </a:solidFill>
          <a:latin typeface="Calibri" pitchFamily="34" charset="0"/>
        </a:defRPr>
      </a:lvl3pPr>
      <a:lvl4pPr algn="ctr" rtl="0" eaLnBrk="0" fontAlgn="base" hangingPunct="0">
        <a:spcBef>
          <a:spcPct val="0"/>
        </a:spcBef>
        <a:spcAft>
          <a:spcPct val="0"/>
        </a:spcAft>
        <a:defRPr sz="3600" b="1">
          <a:solidFill>
            <a:schemeClr val="accent2"/>
          </a:solidFill>
          <a:latin typeface="Calibri" pitchFamily="34" charset="0"/>
        </a:defRPr>
      </a:lvl4pPr>
      <a:lvl5pPr algn="ctr" rtl="0" eaLnBrk="0" fontAlgn="base" hangingPunct="0">
        <a:spcBef>
          <a:spcPct val="0"/>
        </a:spcBef>
        <a:spcAft>
          <a:spcPct val="0"/>
        </a:spcAft>
        <a:defRPr sz="3600" b="1">
          <a:solidFill>
            <a:schemeClr val="accent2"/>
          </a:solidFill>
          <a:latin typeface="Calibri" pitchFamily="34" charset="0"/>
        </a:defRPr>
      </a:lvl5pPr>
      <a:lvl6pPr marL="457200" algn="ctr" rtl="0" fontAlgn="base">
        <a:spcBef>
          <a:spcPct val="0"/>
        </a:spcBef>
        <a:spcAft>
          <a:spcPct val="0"/>
        </a:spcAft>
        <a:defRPr sz="3600" b="1">
          <a:solidFill>
            <a:schemeClr val="accent2"/>
          </a:solidFill>
          <a:latin typeface="Arial" charset="0"/>
        </a:defRPr>
      </a:lvl6pPr>
      <a:lvl7pPr marL="914400" algn="ctr" rtl="0" fontAlgn="base">
        <a:spcBef>
          <a:spcPct val="0"/>
        </a:spcBef>
        <a:spcAft>
          <a:spcPct val="0"/>
        </a:spcAft>
        <a:defRPr sz="3600" b="1">
          <a:solidFill>
            <a:schemeClr val="accent2"/>
          </a:solidFill>
          <a:latin typeface="Arial" charset="0"/>
        </a:defRPr>
      </a:lvl7pPr>
      <a:lvl8pPr marL="1371600" algn="ctr" rtl="0" fontAlgn="base">
        <a:spcBef>
          <a:spcPct val="0"/>
        </a:spcBef>
        <a:spcAft>
          <a:spcPct val="0"/>
        </a:spcAft>
        <a:defRPr sz="3600" b="1">
          <a:solidFill>
            <a:schemeClr val="accent2"/>
          </a:solidFill>
          <a:latin typeface="Arial" charset="0"/>
        </a:defRPr>
      </a:lvl8pPr>
      <a:lvl9pPr marL="1828800" algn="ctr" rtl="0" fontAlgn="base">
        <a:spcBef>
          <a:spcPct val="0"/>
        </a:spcBef>
        <a:spcAft>
          <a:spcPct val="0"/>
        </a:spcAft>
        <a:defRPr sz="3600" b="1">
          <a:solidFill>
            <a:schemeClr val="accent2"/>
          </a:solidFill>
          <a:latin typeface="Arial" charset="0"/>
        </a:defRPr>
      </a:lvl9pPr>
    </p:titleStyle>
    <p:bodyStyle>
      <a:lvl1pPr marL="342900" indent="-342900" algn="l" rtl="0" eaLnBrk="0" fontAlgn="base" hangingPunct="0">
        <a:spcBef>
          <a:spcPct val="20000"/>
        </a:spcBef>
        <a:spcAft>
          <a:spcPct val="0"/>
        </a:spcAft>
        <a:buBlip>
          <a:blip r:embed="rId23"/>
        </a:buBlip>
        <a:defRPr sz="32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33"/>
          </a:solidFill>
          <a:latin typeface="+mn-lt"/>
        </a:defRPr>
      </a:lvl2pPr>
      <a:lvl3pPr marL="1143000" indent="-228600" algn="l" rtl="0" eaLnBrk="0" fontAlgn="base" hangingPunct="0">
        <a:spcBef>
          <a:spcPct val="20000"/>
        </a:spcBef>
        <a:spcAft>
          <a:spcPct val="0"/>
        </a:spcAft>
        <a:buChar char="•"/>
        <a:defRPr sz="2400">
          <a:solidFill>
            <a:srgbClr val="333333"/>
          </a:solidFill>
          <a:latin typeface="+mn-lt"/>
        </a:defRPr>
      </a:lvl3pPr>
      <a:lvl4pPr marL="1600200" indent="-228600" algn="l" rtl="0" eaLnBrk="0" fontAlgn="base" hangingPunct="0">
        <a:spcBef>
          <a:spcPct val="20000"/>
        </a:spcBef>
        <a:spcAft>
          <a:spcPct val="0"/>
        </a:spcAft>
        <a:buChar char="–"/>
        <a:defRPr sz="2000">
          <a:solidFill>
            <a:srgbClr val="333333"/>
          </a:solidFill>
          <a:latin typeface="+mn-lt"/>
        </a:defRPr>
      </a:lvl4pPr>
      <a:lvl5pPr marL="2057400" indent="-228600" algn="l" rtl="0" eaLnBrk="0" fontAlgn="base" hangingPunct="0">
        <a:spcBef>
          <a:spcPct val="20000"/>
        </a:spcBef>
        <a:spcAft>
          <a:spcPct val="0"/>
        </a:spcAft>
        <a:buChar char="»"/>
        <a:defRPr sz="2000">
          <a:solidFill>
            <a:srgbClr val="333333"/>
          </a:solidFill>
          <a:latin typeface="+mn-lt"/>
        </a:defRPr>
      </a:lvl5pPr>
      <a:lvl6pPr marL="2514600" indent="-228600" algn="l" rtl="0" fontAlgn="base">
        <a:spcBef>
          <a:spcPct val="20000"/>
        </a:spcBef>
        <a:spcAft>
          <a:spcPct val="0"/>
        </a:spcAft>
        <a:buChar char="»"/>
        <a:defRPr sz="2000">
          <a:solidFill>
            <a:srgbClr val="333333"/>
          </a:solidFill>
          <a:latin typeface="+mn-lt"/>
        </a:defRPr>
      </a:lvl6pPr>
      <a:lvl7pPr marL="2971800" indent="-228600" algn="l" rtl="0" fontAlgn="base">
        <a:spcBef>
          <a:spcPct val="20000"/>
        </a:spcBef>
        <a:spcAft>
          <a:spcPct val="0"/>
        </a:spcAft>
        <a:buChar char="»"/>
        <a:defRPr sz="2000">
          <a:solidFill>
            <a:srgbClr val="333333"/>
          </a:solidFill>
          <a:latin typeface="+mn-lt"/>
        </a:defRPr>
      </a:lvl7pPr>
      <a:lvl8pPr marL="3429000" indent="-228600" algn="l" rtl="0" fontAlgn="base">
        <a:spcBef>
          <a:spcPct val="20000"/>
        </a:spcBef>
        <a:spcAft>
          <a:spcPct val="0"/>
        </a:spcAft>
        <a:buChar char="»"/>
        <a:defRPr sz="2000">
          <a:solidFill>
            <a:srgbClr val="333333"/>
          </a:solidFill>
          <a:latin typeface="+mn-lt"/>
        </a:defRPr>
      </a:lvl8pPr>
      <a:lvl9pPr marL="3886200" indent="-228600" algn="l" rtl="0" fontAlgn="base">
        <a:spcBef>
          <a:spcPct val="20000"/>
        </a:spcBef>
        <a:spcAft>
          <a:spcPct val="0"/>
        </a:spcAft>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bwMode="auto">
          <a:xfrm>
            <a:off x="457200" y="1295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HEADING</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5" name="Rectangle 4"/>
          <p:cNvSpPr>
            <a:spLocks noGrp="1" noChangeArrowheads="1"/>
          </p:cNvSpPr>
          <p:nvPr>
            <p:ph type="title"/>
          </p:nvPr>
        </p:nvSpPr>
        <p:spPr bwMode="auto">
          <a:xfrm>
            <a:off x="457200" y="3810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sp>
        <p:nvSpPr>
          <p:cNvPr id="4102" name="Text Box 6"/>
          <p:cNvSpPr txBox="1">
            <a:spLocks noChangeArrowheads="1"/>
          </p:cNvSpPr>
          <p:nvPr/>
        </p:nvSpPr>
        <p:spPr bwMode="auto">
          <a:xfrm>
            <a:off x="746125" y="3694113"/>
            <a:ext cx="5349875" cy="366712"/>
          </a:xfrm>
          <a:prstGeom prst="rect">
            <a:avLst/>
          </a:prstGeom>
          <a:noFill/>
          <a:ln w="9525">
            <a:noFill/>
            <a:miter lim="800000"/>
            <a:headEnd/>
            <a:tailEnd/>
          </a:ln>
          <a:effectLst/>
        </p:spPr>
        <p:txBody>
          <a:bodyPr>
            <a:spAutoFit/>
          </a:bodyPr>
          <a:lstStyle/>
          <a:p>
            <a:pPr fontAlgn="base">
              <a:spcBef>
                <a:spcPct val="0"/>
              </a:spcBef>
              <a:spcAft>
                <a:spcPct val="0"/>
              </a:spcAft>
              <a:defRPr/>
            </a:pPr>
            <a:endParaRPr lang="en-US" dirty="0">
              <a:solidFill>
                <a:srgbClr val="000000"/>
              </a:solidFill>
              <a:ea typeface="MS PGothic"/>
            </a:endParaRPr>
          </a:p>
        </p:txBody>
      </p:sp>
      <p:sp>
        <p:nvSpPr>
          <p:cNvPr id="4103" name="Line 7"/>
          <p:cNvSpPr>
            <a:spLocks noChangeShapeType="1"/>
          </p:cNvSpPr>
          <p:nvPr userDrawn="1"/>
        </p:nvSpPr>
        <p:spPr bwMode="auto">
          <a:xfrm>
            <a:off x="533400" y="990600"/>
            <a:ext cx="8229600" cy="0"/>
          </a:xfrm>
          <a:prstGeom prst="line">
            <a:avLst/>
          </a:prstGeom>
          <a:noFill/>
          <a:ln w="19050">
            <a:solidFill>
              <a:srgbClr val="336699"/>
            </a:solidFill>
            <a:round/>
            <a:headEnd/>
            <a:tailEnd/>
          </a:ln>
          <a:effectLst/>
        </p:spPr>
        <p:txBody>
          <a:bodyPr/>
          <a:lstStyle/>
          <a:p>
            <a:pPr algn="r" fontAlgn="base">
              <a:spcBef>
                <a:spcPct val="0"/>
              </a:spcBef>
              <a:spcAft>
                <a:spcPct val="0"/>
              </a:spcAft>
              <a:defRPr/>
            </a:pPr>
            <a:endParaRPr lang="en-US" sz="1400" i="1" dirty="0">
              <a:solidFill>
                <a:srgbClr val="FFFFFF"/>
              </a:solidFill>
              <a:ea typeface="MS PGothic"/>
            </a:endParaRPr>
          </a:p>
        </p:txBody>
      </p:sp>
      <p:sp>
        <p:nvSpPr>
          <p:cNvPr id="4106" name="Text Box 10"/>
          <p:cNvSpPr txBox="1">
            <a:spLocks noChangeArrowheads="1"/>
          </p:cNvSpPr>
          <p:nvPr userDrawn="1"/>
        </p:nvSpPr>
        <p:spPr bwMode="auto">
          <a:xfrm>
            <a:off x="8610600" y="6410325"/>
            <a:ext cx="533400" cy="276225"/>
          </a:xfrm>
          <a:prstGeom prst="rect">
            <a:avLst/>
          </a:prstGeom>
          <a:noFill/>
          <a:ln w="9525" algn="ctr">
            <a:noFill/>
            <a:miter lim="800000"/>
            <a:headEnd/>
            <a:tailEnd/>
          </a:ln>
          <a:effectLst/>
        </p:spPr>
        <p:txBody>
          <a:bodyPr wrap="square">
            <a:spAutoFit/>
          </a:bodyPr>
          <a:lstStyle/>
          <a:p>
            <a:pPr fontAlgn="base">
              <a:spcBef>
                <a:spcPct val="50000"/>
              </a:spcBef>
              <a:spcAft>
                <a:spcPct val="0"/>
              </a:spcAft>
              <a:defRPr/>
            </a:pPr>
            <a:fld id="{B1D065D0-2F10-4734-AED7-1455BD7B92D5}" type="slidenum">
              <a:rPr lang="en-US" sz="1200">
                <a:solidFill>
                  <a:srgbClr val="000000"/>
                </a:solidFill>
                <a:ea typeface="ＭＳ Ｐゴシック" pitchFamily="-112" charset="-128"/>
              </a:rPr>
              <a:pPr fontAlgn="base">
                <a:spcBef>
                  <a:spcPct val="50000"/>
                </a:spcBef>
                <a:spcAft>
                  <a:spcPct val="0"/>
                </a:spcAft>
                <a:defRPr/>
              </a:pPr>
              <a:t>‹#›</a:t>
            </a:fld>
            <a:endParaRPr lang="en-US" sz="1200" dirty="0">
              <a:solidFill>
                <a:srgbClr val="000000"/>
              </a:solidFill>
              <a:ea typeface="ＭＳ Ｐゴシック" pitchFamily="-112" charset="-128"/>
            </a:endParaRPr>
          </a:p>
        </p:txBody>
      </p:sp>
      <p:sp>
        <p:nvSpPr>
          <p:cNvPr id="9" name="TextBox 8"/>
          <p:cNvSpPr txBox="1"/>
          <p:nvPr userDrawn="1"/>
        </p:nvSpPr>
        <p:spPr>
          <a:xfrm>
            <a:off x="6400800" y="6477000"/>
            <a:ext cx="2743200" cy="214313"/>
          </a:xfrm>
          <a:prstGeom prst="rect">
            <a:avLst/>
          </a:prstGeom>
          <a:noFill/>
        </p:spPr>
        <p:txBody>
          <a:bodyPr wrap="square">
            <a:spAutoFit/>
          </a:bodyPr>
          <a:lstStyle/>
          <a:p>
            <a:pPr eaLnBrk="0" fontAlgn="base" hangingPunct="0">
              <a:lnSpc>
                <a:spcPts val="900"/>
              </a:lnSpc>
              <a:spcBef>
                <a:spcPct val="0"/>
              </a:spcBef>
              <a:spcAft>
                <a:spcPct val="0"/>
              </a:spcAft>
              <a:buFont typeface="Arial" charset="0"/>
              <a:buNone/>
              <a:defRPr/>
            </a:pPr>
            <a:r>
              <a:rPr lang="en-US" sz="1000" b="1" dirty="0">
                <a:solidFill>
                  <a:srgbClr val="000000"/>
                </a:solidFill>
                <a:ea typeface="ＭＳ Ｐゴシック" pitchFamily="-112" charset="-128"/>
              </a:rPr>
              <a:t>U.S. Department of Transportation</a:t>
            </a:r>
          </a:p>
        </p:txBody>
      </p:sp>
      <p:pic>
        <p:nvPicPr>
          <p:cNvPr id="13320" name="Picture 11" descr="Triscallion_Black"/>
          <p:cNvPicPr>
            <a:picLocks noChangeAspect="1" noChangeArrowheads="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6172200" y="6430963"/>
            <a:ext cx="274638" cy="274637"/>
          </a:xfrm>
          <a:prstGeom prst="rect">
            <a:avLst/>
          </a:prstGeom>
          <a:noFill/>
          <a:ln w="9525">
            <a:noFill/>
            <a:miter lim="800000"/>
            <a:headEnd/>
            <a:tailEnd/>
          </a:ln>
        </p:spPr>
      </p:pic>
    </p:spTree>
    <p:extLst>
      <p:ext uri="{BB962C8B-B14F-4D97-AF65-F5344CB8AC3E}">
        <p14:creationId xmlns:p14="http://schemas.microsoft.com/office/powerpoint/2010/main" val="2604232173"/>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 id="2147483895" r:id="rId17"/>
    <p:sldLayoutId id="2147483896" r:id="rId18"/>
    <p:sldLayoutId id="2147483897" r:id="rId19"/>
  </p:sldLayoutIdLst>
  <p:txStyles>
    <p:titleStyle>
      <a:lvl1pPr algn="l" rtl="0" eaLnBrk="0" fontAlgn="base" hangingPunct="0">
        <a:spcBef>
          <a:spcPct val="0"/>
        </a:spcBef>
        <a:spcAft>
          <a:spcPct val="0"/>
        </a:spcAft>
        <a:defRPr sz="3200" b="1">
          <a:solidFill>
            <a:schemeClr val="tx2"/>
          </a:solidFill>
          <a:latin typeface="+mj-lt"/>
          <a:ea typeface="MS PGothic"/>
          <a:cs typeface="MS PGothic"/>
        </a:defRPr>
      </a:lvl1pPr>
      <a:lvl2pPr algn="l" rtl="0" eaLnBrk="0" fontAlgn="base" hangingPunct="0">
        <a:spcBef>
          <a:spcPct val="0"/>
        </a:spcBef>
        <a:spcAft>
          <a:spcPct val="0"/>
        </a:spcAft>
        <a:defRPr sz="3200" b="1">
          <a:solidFill>
            <a:schemeClr val="tx2"/>
          </a:solidFill>
          <a:latin typeface="Arial" charset="0"/>
          <a:ea typeface="MS PGothic"/>
          <a:cs typeface="MS PGothic"/>
        </a:defRPr>
      </a:lvl2pPr>
      <a:lvl3pPr algn="l" rtl="0" eaLnBrk="0" fontAlgn="base" hangingPunct="0">
        <a:spcBef>
          <a:spcPct val="0"/>
        </a:spcBef>
        <a:spcAft>
          <a:spcPct val="0"/>
        </a:spcAft>
        <a:defRPr sz="3200" b="1">
          <a:solidFill>
            <a:schemeClr val="tx2"/>
          </a:solidFill>
          <a:latin typeface="Arial" charset="0"/>
          <a:ea typeface="MS PGothic"/>
          <a:cs typeface="MS PGothic"/>
        </a:defRPr>
      </a:lvl3pPr>
      <a:lvl4pPr algn="l" rtl="0" eaLnBrk="0" fontAlgn="base" hangingPunct="0">
        <a:spcBef>
          <a:spcPct val="0"/>
        </a:spcBef>
        <a:spcAft>
          <a:spcPct val="0"/>
        </a:spcAft>
        <a:defRPr sz="3200" b="1">
          <a:solidFill>
            <a:schemeClr val="tx2"/>
          </a:solidFill>
          <a:latin typeface="Arial" charset="0"/>
          <a:ea typeface="MS PGothic"/>
          <a:cs typeface="MS PGothic"/>
        </a:defRPr>
      </a:lvl4pPr>
      <a:lvl5pPr algn="l" rtl="0" eaLnBrk="0" fontAlgn="base" hangingPunct="0">
        <a:spcBef>
          <a:spcPct val="0"/>
        </a:spcBef>
        <a:spcAft>
          <a:spcPct val="0"/>
        </a:spcAft>
        <a:defRPr sz="3200" b="1">
          <a:solidFill>
            <a:schemeClr val="tx2"/>
          </a:solidFill>
          <a:latin typeface="Arial" charset="0"/>
          <a:ea typeface="MS PGothic"/>
          <a:cs typeface="MS PGothic"/>
        </a:defRPr>
      </a:lvl5pPr>
      <a:lvl6pPr marL="457200" algn="l" rtl="0" eaLnBrk="0" fontAlgn="base" hangingPunct="0">
        <a:spcBef>
          <a:spcPct val="0"/>
        </a:spcBef>
        <a:spcAft>
          <a:spcPct val="0"/>
        </a:spcAft>
        <a:defRPr sz="2800" b="1">
          <a:solidFill>
            <a:schemeClr val="tx2"/>
          </a:solidFill>
          <a:latin typeface="Arial" charset="0"/>
        </a:defRPr>
      </a:lvl6pPr>
      <a:lvl7pPr marL="914400" algn="l" rtl="0" eaLnBrk="0" fontAlgn="base" hangingPunct="0">
        <a:spcBef>
          <a:spcPct val="0"/>
        </a:spcBef>
        <a:spcAft>
          <a:spcPct val="0"/>
        </a:spcAft>
        <a:defRPr sz="2800" b="1">
          <a:solidFill>
            <a:schemeClr val="tx2"/>
          </a:solidFill>
          <a:latin typeface="Arial" charset="0"/>
        </a:defRPr>
      </a:lvl7pPr>
      <a:lvl8pPr marL="1371600" algn="l" rtl="0" eaLnBrk="0" fontAlgn="base" hangingPunct="0">
        <a:spcBef>
          <a:spcPct val="0"/>
        </a:spcBef>
        <a:spcAft>
          <a:spcPct val="0"/>
        </a:spcAft>
        <a:defRPr sz="2800" b="1">
          <a:solidFill>
            <a:schemeClr val="tx2"/>
          </a:solidFill>
          <a:latin typeface="Arial" charset="0"/>
        </a:defRPr>
      </a:lvl8pPr>
      <a:lvl9pPr marL="1828800" algn="l" rtl="0" eaLnBrk="0" fontAlgn="base" hangingPunct="0">
        <a:spcBef>
          <a:spcPct val="0"/>
        </a:spcBef>
        <a:spcAft>
          <a:spcPct val="0"/>
        </a:spcAft>
        <a:defRPr sz="2800" b="1">
          <a:solidFill>
            <a:schemeClr val="tx2"/>
          </a:solidFill>
          <a:latin typeface="Arial" charset="0"/>
        </a:defRPr>
      </a:lvl9pPr>
    </p:titleStyle>
    <p:bodyStyle>
      <a:lvl1pPr marL="171450" indent="-171450" algn="l" rtl="0" eaLnBrk="0" fontAlgn="base" hangingPunct="0">
        <a:spcBef>
          <a:spcPct val="20000"/>
        </a:spcBef>
        <a:spcAft>
          <a:spcPct val="0"/>
        </a:spcAft>
        <a:buFont typeface="Wingdings" pitchFamily="2" charset="2"/>
        <a:buChar char="§"/>
        <a:defRPr sz="1600">
          <a:solidFill>
            <a:schemeClr val="tx1"/>
          </a:solidFill>
          <a:latin typeface="+mn-lt"/>
          <a:ea typeface="MS PGothic"/>
          <a:cs typeface="MS PGothic"/>
        </a:defRPr>
      </a:lvl1pPr>
      <a:lvl2pPr marL="392113" indent="-209550" algn="l" rtl="0" eaLnBrk="0" fontAlgn="base" hangingPunct="0">
        <a:spcBef>
          <a:spcPct val="20000"/>
        </a:spcBef>
        <a:spcAft>
          <a:spcPct val="0"/>
        </a:spcAft>
        <a:buSzPct val="65000"/>
        <a:buFont typeface="Arial Unicode MS" pitchFamily="34" charset="-128"/>
        <a:buChar char="□"/>
        <a:defRPr sz="1600">
          <a:solidFill>
            <a:schemeClr val="tx1"/>
          </a:solidFill>
          <a:latin typeface="+mn-lt"/>
          <a:ea typeface="MS PGothic"/>
          <a:cs typeface="MS PGothic"/>
        </a:defRPr>
      </a:lvl2pPr>
      <a:lvl3pPr marL="620713"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3pPr>
      <a:lvl4pPr marL="839788" indent="-209550" algn="l" rtl="0" eaLnBrk="0" fontAlgn="base" hangingPunct="0">
        <a:spcBef>
          <a:spcPct val="20000"/>
        </a:spcBef>
        <a:spcAft>
          <a:spcPct val="0"/>
        </a:spcAft>
        <a:buFont typeface="Arial" charset="0"/>
        <a:buChar char="–"/>
        <a:defRPr sz="1600">
          <a:solidFill>
            <a:schemeClr val="tx1"/>
          </a:solidFill>
          <a:latin typeface="+mn-lt"/>
          <a:ea typeface="MS PGothic"/>
          <a:cs typeface="MS PGothic"/>
        </a:defRPr>
      </a:lvl4pPr>
      <a:lvl5pPr marL="1041400" indent="-209550" algn="l" rtl="0" eaLnBrk="0" fontAlgn="base" hangingPunct="0">
        <a:spcBef>
          <a:spcPct val="20000"/>
        </a:spcBef>
        <a:spcAft>
          <a:spcPct val="0"/>
        </a:spcAft>
        <a:buChar char="•"/>
        <a:defRPr sz="1600">
          <a:solidFill>
            <a:schemeClr val="tx1"/>
          </a:solidFill>
          <a:latin typeface="+mn-lt"/>
          <a:ea typeface="MS PGothic"/>
          <a:cs typeface="MS PGothic"/>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36.xml"/><Relationship Id="rId5" Type="http://schemas.openxmlformats.org/officeDocument/2006/relationships/image" Target="../media/image19.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6.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hyperlink" Target="http://www.its.dot.gov/pilots/wave1.htm" TargetMode="Externa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png"/><Relationship Id="rId7"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6.xml"/><Relationship Id="rId4" Type="http://schemas.openxmlformats.org/officeDocument/2006/relationships/hyperlink" Target="http://www.its.dot.gov/pilots/wave1.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7.xml"/><Relationship Id="rId5" Type="http://schemas.openxmlformats.org/officeDocument/2006/relationships/image" Target="../media/image45.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1.xml"/><Relationship Id="rId5" Type="http://schemas.openxmlformats.org/officeDocument/2006/relationships/image" Target="../media/image17.jpe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17.xml"/><Relationship Id="rId5" Type="http://schemas.openxmlformats.org/officeDocument/2006/relationships/image" Target="../media/image49.jpe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1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2.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4.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15.xml"/><Relationship Id="rId5" Type="http://schemas.openxmlformats.org/officeDocument/2006/relationships/image" Target="../media/image61.jpeg"/><Relationship Id="rId4" Type="http://schemas.openxmlformats.org/officeDocument/2006/relationships/image" Target="../media/image60.jpeg"/></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15.xml"/><Relationship Id="rId5" Type="http://schemas.openxmlformats.org/officeDocument/2006/relationships/image" Target="../media/image63.pn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15.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15.xml"/><Relationship Id="rId4" Type="http://schemas.openxmlformats.org/officeDocument/2006/relationships/hyperlink" Target="https://www.transportation.gov/smartcity/infosessions"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transportation.gov/" TargetMode="External"/><Relationship Id="rId2" Type="http://schemas.openxmlformats.org/officeDocument/2006/relationships/notesSlide" Target="../notesSlides/notesSlide53.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hyperlink" Target="mailto:SmartCityChallenge@dot.gov" TargetMode="External"/><Relationship Id="rId4" Type="http://schemas.openxmlformats.org/officeDocument/2006/relationships/hyperlink" Target="https://www.transportation.gov/smartcit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0" y="2667000"/>
            <a:ext cx="9144000" cy="1470025"/>
          </a:xfrm>
        </p:spPr>
        <p:txBody>
          <a:bodyPr/>
          <a:lstStyle/>
          <a:p>
            <a:pPr algn="ctr"/>
            <a:r>
              <a:rPr lang="en-US" sz="3200" dirty="0" smtClean="0">
                <a:solidFill>
                  <a:schemeClr val="tx1"/>
                </a:solidFill>
              </a:rPr>
              <a:t/>
            </a:r>
            <a:br>
              <a:rPr lang="en-US" sz="3200" dirty="0" smtClean="0">
                <a:solidFill>
                  <a:schemeClr val="tx1"/>
                </a:solidFill>
              </a:rPr>
            </a:br>
            <a:r>
              <a:rPr lang="en-US" sz="3200" dirty="0">
                <a:solidFill>
                  <a:schemeClr val="tx1"/>
                </a:solidFill>
              </a:rPr>
              <a:t>Beyond Traffic: The Smart City Challenge</a:t>
            </a:r>
            <a:r>
              <a:rPr lang="en-US" sz="3200" dirty="0" smtClean="0">
                <a:solidFill>
                  <a:schemeClr val="tx1"/>
                </a:solidFill>
              </a:rPr>
              <a:t/>
            </a:r>
            <a:br>
              <a:rPr lang="en-US" sz="3200" dirty="0" smtClean="0">
                <a:solidFill>
                  <a:schemeClr val="tx1"/>
                </a:solidFill>
              </a:rPr>
            </a:br>
            <a:r>
              <a:rPr lang="en-US" sz="2400" dirty="0" smtClean="0">
                <a:solidFill>
                  <a:srgbClr val="EC881B"/>
                </a:solidFill>
              </a:rPr>
              <a:t>Information Session #5: Urban Freight and Logistics</a:t>
            </a:r>
          </a:p>
        </p:txBody>
      </p:sp>
      <p:sp>
        <p:nvSpPr>
          <p:cNvPr id="5" name="Rectangle 3"/>
          <p:cNvSpPr>
            <a:spLocks noGrp="1" noChangeArrowheads="1"/>
          </p:cNvSpPr>
          <p:nvPr>
            <p:ph type="subTitle" idx="1"/>
          </p:nvPr>
        </p:nvSpPr>
        <p:spPr>
          <a:xfrm>
            <a:off x="0" y="4267200"/>
            <a:ext cx="9144000" cy="1752600"/>
          </a:xfrm>
        </p:spPr>
        <p:txBody>
          <a:bodyPr/>
          <a:lstStyle/>
          <a:p>
            <a:endParaRPr lang="en-US" sz="2000" b="1" dirty="0" smtClean="0"/>
          </a:p>
          <a:p>
            <a:r>
              <a:rPr lang="en-US" sz="2000" b="1" dirty="0" smtClean="0"/>
              <a:t>January 6</a:t>
            </a:r>
            <a:r>
              <a:rPr lang="en-US" sz="2000" b="1" smtClean="0"/>
              <a:t>, 2016</a:t>
            </a:r>
            <a:endParaRPr lang="en-US" sz="2000" b="1" dirty="0" smtClean="0"/>
          </a:p>
          <a:p>
            <a:r>
              <a:rPr lang="en-US" sz="2000" b="1" dirty="0" smtClean="0"/>
              <a:t>U.S. Department of Transportation (USDOT)</a:t>
            </a:r>
          </a:p>
        </p:txBody>
      </p:sp>
      <p:pic>
        <p:nvPicPr>
          <p:cNvPr id="6" name="Picture 2" descr="image001"/>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0400" y="1819922"/>
            <a:ext cx="109728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4419600" y="1905323"/>
            <a:ext cx="2070867" cy="990277"/>
          </a:xfrm>
          <a:prstGeom prst="rect">
            <a:avLst/>
          </a:prstGeom>
        </p:spPr>
      </p:pic>
    </p:spTree>
    <p:extLst>
      <p:ext uri="{BB962C8B-B14F-4D97-AF65-F5344CB8AC3E}">
        <p14:creationId xmlns:p14="http://schemas.microsoft.com/office/powerpoint/2010/main" val="4019326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22906" y="381000"/>
            <a:ext cx="7363893" cy="762000"/>
          </a:xfrm>
        </p:spPr>
        <p:txBody>
          <a:bodyPr/>
          <a:lstStyle/>
          <a:p>
            <a:r>
              <a:rPr lang="en-US" dirty="0" smtClean="0"/>
              <a:t>Freight Trends</a:t>
            </a:r>
            <a:endParaRPr lang="en-US" dirty="0"/>
          </a:p>
        </p:txBody>
      </p:sp>
      <p:sp>
        <p:nvSpPr>
          <p:cNvPr id="2" name="Content Placeholder 1"/>
          <p:cNvSpPr>
            <a:spLocks noGrp="1"/>
          </p:cNvSpPr>
          <p:nvPr>
            <p:ph idx="1"/>
          </p:nvPr>
        </p:nvSpPr>
        <p:spPr/>
        <p:txBody>
          <a:bodyPr/>
          <a:lstStyle/>
          <a:p>
            <a:pPr lvl="0">
              <a:spcAft>
                <a:spcPts val="1200"/>
              </a:spcAft>
            </a:pPr>
            <a:r>
              <a:rPr lang="en-US" sz="2000" dirty="0" smtClean="0"/>
              <a:t>As populations increase and urbanization continues, cities will need to identify innovative ways to effectively and efficiently move goods – including food, energy, and manufactured goods – into cities</a:t>
            </a:r>
          </a:p>
          <a:p>
            <a:r>
              <a:rPr lang="en-US" sz="2000" dirty="0" smtClean="0"/>
              <a:t>The country’s 100 largest metro areas drive national goods trade</a:t>
            </a:r>
          </a:p>
          <a:p>
            <a:pPr lvl="1"/>
            <a:r>
              <a:rPr lang="en-US" sz="2000" dirty="0" smtClean="0"/>
              <a:t>More than 80% of all U.S. goods movements either start or end in these cities</a:t>
            </a:r>
          </a:p>
          <a:p>
            <a:pPr lvl="1"/>
            <a:r>
              <a:rPr lang="en-US" sz="2000" dirty="0"/>
              <a:t>Just 10% of U.S. trade corridors move 79% of all goods</a:t>
            </a:r>
          </a:p>
          <a:p>
            <a:pPr lvl="1">
              <a:spcAft>
                <a:spcPts val="1200"/>
              </a:spcAft>
            </a:pPr>
            <a:r>
              <a:rPr lang="en-US" sz="2000" dirty="0" smtClean="0"/>
              <a:t>In 2010, $16.2 trillion of the $20.3 trillion in goods movement occurred in these metro areas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3865770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22906" y="381000"/>
            <a:ext cx="7363893" cy="762000"/>
          </a:xfrm>
        </p:spPr>
        <p:txBody>
          <a:bodyPr/>
          <a:lstStyle/>
          <a:p>
            <a:r>
              <a:rPr lang="en-US" dirty="0" smtClean="0">
                <a:solidFill>
                  <a:srgbClr val="000000"/>
                </a:solidFill>
              </a:rPr>
              <a:t>Goods Movement in the U.S.</a:t>
            </a:r>
            <a:endParaRPr lang="en-US" dirty="0">
              <a:solidFill>
                <a:srgbClr val="FF0000"/>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22907" y="1123870"/>
            <a:ext cx="6754294" cy="5200732"/>
          </a:xfrm>
          <a:prstGeom prst="rect">
            <a:avLst/>
          </a:prstGeom>
        </p:spPr>
      </p:pic>
      <p:sp>
        <p:nvSpPr>
          <p:cNvPr id="8" name="TextBox 7"/>
          <p:cNvSpPr txBox="1"/>
          <p:nvPr/>
        </p:nvSpPr>
        <p:spPr>
          <a:xfrm>
            <a:off x="1143000" y="6383179"/>
            <a:ext cx="5077896" cy="246221"/>
          </a:xfrm>
          <a:prstGeom prst="rect">
            <a:avLst/>
          </a:prstGeom>
          <a:noFill/>
        </p:spPr>
        <p:txBody>
          <a:bodyPr wrap="square" rtlCol="0">
            <a:spAutoFit/>
          </a:bodyPr>
          <a:lstStyle/>
          <a:p>
            <a:pPr algn="ctr"/>
            <a:r>
              <a:rPr lang="en-US" sz="1000" b="1" dirty="0" smtClean="0">
                <a:solidFill>
                  <a:srgbClr val="000000"/>
                </a:solidFill>
              </a:rPr>
              <a:t>Top 1 Percent of Trade Corridors Based on Value, Domestic Corridors Only, 2010</a:t>
            </a:r>
            <a:endParaRPr lang="en-US" sz="1000" b="1" dirty="0">
              <a:solidFill>
                <a:srgbClr val="000000"/>
              </a:solidFill>
            </a:endParaRPr>
          </a:p>
        </p:txBody>
      </p:sp>
    </p:spTree>
    <p:extLst>
      <p:ext uri="{BB962C8B-B14F-4D97-AF65-F5344CB8AC3E}">
        <p14:creationId xmlns:p14="http://schemas.microsoft.com/office/powerpoint/2010/main" val="1060930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381000"/>
            <a:ext cx="7363893" cy="762000"/>
          </a:xfrm>
        </p:spPr>
        <p:txBody>
          <a:bodyPr/>
          <a:lstStyle/>
          <a:p>
            <a:pPr lvl="0"/>
            <a:r>
              <a:rPr lang="en-US" dirty="0" smtClean="0"/>
              <a:t>Freight Movement is Multimodal</a:t>
            </a:r>
            <a:endParaRPr lang="en-US" dirty="0"/>
          </a:p>
        </p:txBody>
      </p:sp>
      <p:sp>
        <p:nvSpPr>
          <p:cNvPr id="10" name="Content Placeholder 9"/>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pic>
        <p:nvPicPr>
          <p:cNvPr id="11"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304800" y="2743200"/>
            <a:ext cx="8627921" cy="2590800"/>
          </a:xfrm>
          <a:prstGeom prst="rect">
            <a:avLst/>
          </a:prstGeom>
          <a:noFill/>
          <a:ln w="9525">
            <a:noFill/>
            <a:miter lim="800000"/>
            <a:headEnd/>
            <a:tailEnd/>
          </a:ln>
        </p:spPr>
      </p:pic>
      <p:sp>
        <p:nvSpPr>
          <p:cNvPr id="3" name="Rectangle 2"/>
          <p:cNvSpPr/>
          <p:nvPr/>
        </p:nvSpPr>
        <p:spPr>
          <a:xfrm>
            <a:off x="457200" y="1531203"/>
            <a:ext cx="8229599" cy="954107"/>
          </a:xfrm>
          <a:prstGeom prst="rect">
            <a:avLst/>
          </a:prstGeom>
        </p:spPr>
        <p:txBody>
          <a:bodyPr wrap="square">
            <a:spAutoFit/>
          </a:bodyPr>
          <a:lstStyle/>
          <a:p>
            <a:pPr algn="ctr"/>
            <a:r>
              <a:rPr lang="en-US" sz="2800" b="1" i="1" dirty="0">
                <a:solidFill>
                  <a:srgbClr val="EC881B"/>
                </a:solidFill>
              </a:rPr>
              <a:t>Our freight system is a multimodal engine that we depend on to drive our </a:t>
            </a:r>
            <a:r>
              <a:rPr lang="en-US" sz="2800" b="1" i="1" dirty="0" smtClean="0">
                <a:solidFill>
                  <a:srgbClr val="EC881B"/>
                </a:solidFill>
              </a:rPr>
              <a:t>economy</a:t>
            </a:r>
            <a:endParaRPr lang="en-US" sz="2800" b="1" i="1" dirty="0">
              <a:solidFill>
                <a:srgbClr val="EC881B"/>
              </a:solidFill>
            </a:endParaRPr>
          </a:p>
        </p:txBody>
      </p:sp>
      <p:sp>
        <p:nvSpPr>
          <p:cNvPr id="4" name="TextBox 3"/>
          <p:cNvSpPr txBox="1"/>
          <p:nvPr/>
        </p:nvSpPr>
        <p:spPr>
          <a:xfrm>
            <a:off x="304800" y="5486400"/>
            <a:ext cx="2819400" cy="276999"/>
          </a:xfrm>
          <a:prstGeom prst="rect">
            <a:avLst/>
          </a:prstGeom>
          <a:noFill/>
        </p:spPr>
        <p:txBody>
          <a:bodyPr wrap="square" rtlCol="0">
            <a:spAutoFit/>
          </a:bodyPr>
          <a:lstStyle/>
          <a:p>
            <a:r>
              <a:rPr lang="en-US" sz="1200" i="1" dirty="0" smtClean="0">
                <a:solidFill>
                  <a:schemeClr val="tx1"/>
                </a:solidFill>
              </a:rPr>
              <a:t>Source: Beyond Traffic </a:t>
            </a:r>
            <a:r>
              <a:rPr lang="en-US" sz="1200" i="1" dirty="0" smtClean="0">
                <a:solidFill>
                  <a:schemeClr val="tx1"/>
                </a:solidFill>
              </a:rPr>
              <a:t>2045</a:t>
            </a:r>
            <a:endParaRPr lang="en-US" sz="1200" i="1" dirty="0" smtClean="0">
              <a:solidFill>
                <a:schemeClr val="tx1"/>
              </a:solidFill>
            </a:endParaRPr>
          </a:p>
        </p:txBody>
      </p:sp>
    </p:spTree>
    <p:extLst>
      <p:ext uri="{BB962C8B-B14F-4D97-AF65-F5344CB8AC3E}">
        <p14:creationId xmlns:p14="http://schemas.microsoft.com/office/powerpoint/2010/main" val="4042130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381000"/>
            <a:ext cx="7363893" cy="762000"/>
          </a:xfrm>
        </p:spPr>
        <p:txBody>
          <a:bodyPr/>
          <a:lstStyle/>
          <a:p>
            <a:pPr lvl="0"/>
            <a:r>
              <a:rPr lang="en-US" dirty="0" smtClean="0"/>
              <a:t>Intermodal Freight</a:t>
            </a:r>
            <a:endParaRPr lang="en-US" dirty="0"/>
          </a:p>
        </p:txBody>
      </p:sp>
      <p:sp>
        <p:nvSpPr>
          <p:cNvPr id="4" name="Content Placeholder 3"/>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sz="2000" dirty="0" smtClean="0"/>
              <a:t>Intermodal </a:t>
            </a:r>
            <a:r>
              <a:rPr lang="en-US" sz="2000" dirty="0"/>
              <a:t>freight transport involves the transportation of freight in an intermodal container </a:t>
            </a:r>
            <a:r>
              <a:rPr lang="en-US" sz="2000" dirty="0" smtClean="0"/>
              <a:t>using </a:t>
            </a:r>
            <a:r>
              <a:rPr lang="en-US" sz="2000" dirty="0"/>
              <a:t>multiple modes of transportation (rail, ship, and truck), without any handling of the freight itself when changing modes. </a:t>
            </a:r>
            <a:endParaRPr lang="en-US" sz="2000" dirty="0" smtClean="0"/>
          </a:p>
          <a:p>
            <a:r>
              <a:rPr lang="en-US" sz="2000" dirty="0" smtClean="0"/>
              <a:t>This </a:t>
            </a:r>
            <a:r>
              <a:rPr lang="en-US" sz="2000" dirty="0"/>
              <a:t>method reduces cargo </a:t>
            </a:r>
            <a:r>
              <a:rPr lang="en-US" sz="2000" dirty="0" smtClean="0"/>
              <a:t>handling, improves </a:t>
            </a:r>
            <a:r>
              <a:rPr lang="en-US" sz="2000" dirty="0"/>
              <a:t>security, </a:t>
            </a:r>
            <a:r>
              <a:rPr lang="en-US" sz="2000" dirty="0" smtClean="0"/>
              <a:t>reduces </a:t>
            </a:r>
            <a:r>
              <a:rPr lang="en-US" sz="2000" dirty="0"/>
              <a:t>damage and loss, and allows freight to be transported </a:t>
            </a:r>
            <a:r>
              <a:rPr lang="en-US" sz="2000" dirty="0" smtClean="0"/>
              <a:t>faster</a:t>
            </a:r>
            <a:endParaRPr lang="en-US" sz="20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pic>
        <p:nvPicPr>
          <p:cNvPr id="7" name="Picture 6"/>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33401" y="1371600"/>
            <a:ext cx="8229599" cy="2042604"/>
          </a:xfrm>
          <a:prstGeom prst="rect">
            <a:avLst/>
          </a:prstGeom>
        </p:spPr>
      </p:pic>
      <p:sp>
        <p:nvSpPr>
          <p:cNvPr id="8" name="TextBox 7"/>
          <p:cNvSpPr txBox="1"/>
          <p:nvPr/>
        </p:nvSpPr>
        <p:spPr>
          <a:xfrm>
            <a:off x="304800" y="3200400"/>
            <a:ext cx="2819400" cy="276999"/>
          </a:xfrm>
          <a:prstGeom prst="rect">
            <a:avLst/>
          </a:prstGeom>
          <a:noFill/>
        </p:spPr>
        <p:txBody>
          <a:bodyPr wrap="square" rtlCol="0">
            <a:spAutoFit/>
          </a:bodyPr>
          <a:lstStyle/>
          <a:p>
            <a:r>
              <a:rPr lang="en-US" sz="1200" i="1" dirty="0" smtClean="0">
                <a:solidFill>
                  <a:schemeClr val="tx1"/>
                </a:solidFill>
              </a:rPr>
              <a:t>Source: Beyond Traffic </a:t>
            </a:r>
            <a:r>
              <a:rPr lang="en-US" sz="1200" i="1" dirty="0" smtClean="0">
                <a:solidFill>
                  <a:schemeClr val="tx1"/>
                </a:solidFill>
              </a:rPr>
              <a:t>2045</a:t>
            </a:r>
            <a:endParaRPr lang="en-US" sz="1200" i="1" dirty="0" smtClean="0">
              <a:solidFill>
                <a:schemeClr val="tx1"/>
              </a:solidFill>
            </a:endParaRPr>
          </a:p>
        </p:txBody>
      </p:sp>
    </p:spTree>
    <p:extLst>
      <p:ext uri="{BB962C8B-B14F-4D97-AF65-F5344CB8AC3E}">
        <p14:creationId xmlns:p14="http://schemas.microsoft.com/office/powerpoint/2010/main" val="224972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950" y="381000"/>
            <a:ext cx="7308850" cy="762000"/>
          </a:xfrm>
        </p:spPr>
        <p:txBody>
          <a:bodyPr/>
          <a:lstStyle/>
          <a:p>
            <a:r>
              <a:rPr lang="en-US" dirty="0" smtClean="0"/>
              <a:t>Supply Chains</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
        <p:nvSpPr>
          <p:cNvPr id="7" name="AutoShape 2" descr="Image result for garbage truck modesto, 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5" descr="Image result for • Context sensitive desig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8" descr="Image result for Road diet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2" descr="Image result for FRATI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5" descr="Image result for trucking receiver schedulin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0" name="Picture 2" descr="C:\Users\Tamiko.Burnell\AppData\Local\Microsoft\Windows\Temporary Internet Files\Content.Outlook\U3XXQDRQ\activity-05-chai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348833"/>
            <a:ext cx="4828146" cy="512816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410200" y="1348833"/>
            <a:ext cx="3505200" cy="4524315"/>
          </a:xfrm>
          <a:prstGeom prst="rect">
            <a:avLst/>
          </a:prstGeom>
          <a:noFill/>
        </p:spPr>
        <p:txBody>
          <a:bodyPr wrap="square" rtlCol="0">
            <a:spAutoFit/>
          </a:bodyPr>
          <a:lstStyle/>
          <a:p>
            <a:pPr algn="ctr">
              <a:spcAft>
                <a:spcPts val="600"/>
              </a:spcAft>
            </a:pPr>
            <a:r>
              <a:rPr lang="en-US" sz="2000" b="1" dirty="0" smtClean="0"/>
              <a:t>Supply Chain Examples</a:t>
            </a:r>
          </a:p>
          <a:p>
            <a:pPr marL="571500" indent="-342900">
              <a:spcAft>
                <a:spcPts val="600"/>
              </a:spcAft>
              <a:buFont typeface="Wingdings" panose="05000000000000000000" pitchFamily="2" charset="2"/>
              <a:buChar char="§"/>
            </a:pPr>
            <a:r>
              <a:rPr lang="en-US" sz="2000" dirty="0" smtClean="0"/>
              <a:t>Gasoline </a:t>
            </a:r>
            <a:r>
              <a:rPr lang="en-US" sz="2000" dirty="0"/>
              <a:t>&amp; </a:t>
            </a:r>
            <a:r>
              <a:rPr lang="en-US" sz="2000" dirty="0" smtClean="0"/>
              <a:t>Petroleum</a:t>
            </a:r>
          </a:p>
          <a:p>
            <a:pPr marL="571500" indent="-342900">
              <a:spcAft>
                <a:spcPts val="600"/>
              </a:spcAft>
              <a:buFont typeface="Wingdings" panose="05000000000000000000" pitchFamily="2" charset="2"/>
              <a:buChar char="§"/>
            </a:pPr>
            <a:r>
              <a:rPr lang="en-US" sz="2000" dirty="0" smtClean="0"/>
              <a:t>Food Services</a:t>
            </a:r>
          </a:p>
          <a:p>
            <a:pPr marL="571500" indent="-342900">
              <a:spcAft>
                <a:spcPts val="600"/>
              </a:spcAft>
              <a:buFont typeface="Wingdings" panose="05000000000000000000" pitchFamily="2" charset="2"/>
              <a:buChar char="§"/>
            </a:pPr>
            <a:r>
              <a:rPr lang="en-US" sz="2000" dirty="0" smtClean="0"/>
              <a:t>Supermarket Grocery</a:t>
            </a:r>
          </a:p>
          <a:p>
            <a:pPr marL="571500" indent="-342900">
              <a:spcAft>
                <a:spcPts val="600"/>
              </a:spcAft>
              <a:buFont typeface="Wingdings" panose="05000000000000000000" pitchFamily="2" charset="2"/>
              <a:buChar char="§"/>
            </a:pPr>
            <a:r>
              <a:rPr lang="en-US" sz="2000" dirty="0" smtClean="0"/>
              <a:t>Big </a:t>
            </a:r>
            <a:r>
              <a:rPr lang="en-US" sz="2000" dirty="0"/>
              <a:t>Box </a:t>
            </a:r>
            <a:r>
              <a:rPr lang="en-US" sz="2000" dirty="0" smtClean="0"/>
              <a:t>Retail</a:t>
            </a:r>
            <a:endParaRPr lang="en-US" sz="2000" dirty="0"/>
          </a:p>
          <a:p>
            <a:pPr marL="571500" indent="-342900">
              <a:spcAft>
                <a:spcPts val="600"/>
              </a:spcAft>
              <a:buFont typeface="Wingdings" panose="05000000000000000000" pitchFamily="2" charset="2"/>
              <a:buChar char="§"/>
            </a:pPr>
            <a:r>
              <a:rPr lang="en-US" sz="2000" dirty="0" smtClean="0"/>
              <a:t>Retail </a:t>
            </a:r>
            <a:r>
              <a:rPr lang="en-US" sz="2000" dirty="0"/>
              <a:t>Drug Store </a:t>
            </a:r>
            <a:endParaRPr lang="en-US" sz="2000" dirty="0" smtClean="0"/>
          </a:p>
          <a:p>
            <a:pPr marL="571500" indent="-342900">
              <a:spcAft>
                <a:spcPts val="600"/>
              </a:spcAft>
              <a:buFont typeface="Wingdings" panose="05000000000000000000" pitchFamily="2" charset="2"/>
              <a:buChar char="§"/>
            </a:pPr>
            <a:r>
              <a:rPr lang="en-US" sz="2000" dirty="0" smtClean="0"/>
              <a:t>Apparel Retail</a:t>
            </a:r>
          </a:p>
          <a:p>
            <a:pPr marL="571500" indent="-342900">
              <a:spcAft>
                <a:spcPts val="600"/>
              </a:spcAft>
              <a:buFont typeface="Wingdings" panose="05000000000000000000" pitchFamily="2" charset="2"/>
              <a:buChar char="§"/>
            </a:pPr>
            <a:r>
              <a:rPr lang="en-US" sz="2000" dirty="0" smtClean="0"/>
              <a:t>Pharmaceutical </a:t>
            </a:r>
            <a:r>
              <a:rPr lang="en-US" sz="2000" dirty="0"/>
              <a:t>and </a:t>
            </a:r>
            <a:r>
              <a:rPr lang="en-US" sz="2000" dirty="0" smtClean="0"/>
              <a:t>Biotechnology</a:t>
            </a:r>
          </a:p>
          <a:p>
            <a:pPr marL="571500" indent="-342900">
              <a:spcAft>
                <a:spcPts val="600"/>
              </a:spcAft>
              <a:buFont typeface="Wingdings" panose="05000000000000000000" pitchFamily="2" charset="2"/>
              <a:buChar char="§"/>
            </a:pPr>
            <a:r>
              <a:rPr lang="en-US" sz="2000" dirty="0" smtClean="0"/>
              <a:t>Construction Materials</a:t>
            </a:r>
            <a:endParaRPr lang="en-US" sz="2000" dirty="0"/>
          </a:p>
          <a:p>
            <a:pPr marL="571500" indent="-342900">
              <a:spcAft>
                <a:spcPts val="600"/>
              </a:spcAft>
              <a:buFont typeface="Wingdings" panose="05000000000000000000" pitchFamily="2" charset="2"/>
              <a:buChar char="§"/>
            </a:pPr>
            <a:r>
              <a:rPr lang="en-US" sz="2000" dirty="0" smtClean="0"/>
              <a:t>Waste </a:t>
            </a:r>
            <a:r>
              <a:rPr lang="en-US" sz="2000" dirty="0"/>
              <a:t>&amp; </a:t>
            </a:r>
            <a:r>
              <a:rPr lang="en-US" sz="2000" dirty="0" smtClean="0"/>
              <a:t>Recyclables</a:t>
            </a:r>
          </a:p>
          <a:p>
            <a:pPr marL="571500" indent="-342900">
              <a:spcAft>
                <a:spcPts val="600"/>
              </a:spcAft>
              <a:buFont typeface="Wingdings" panose="05000000000000000000" pitchFamily="2" charset="2"/>
              <a:buChar char="§"/>
            </a:pPr>
            <a:r>
              <a:rPr lang="en-US" sz="2000" i="0" dirty="0" smtClean="0"/>
              <a:t>Others</a:t>
            </a:r>
            <a:endParaRPr lang="en-US" i="0" dirty="0" smtClean="0"/>
          </a:p>
        </p:txBody>
      </p:sp>
    </p:spTree>
    <p:extLst>
      <p:ext uri="{BB962C8B-B14F-4D97-AF65-F5344CB8AC3E}">
        <p14:creationId xmlns:p14="http://schemas.microsoft.com/office/powerpoint/2010/main" val="3691006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Truck Silhouette Clip Ar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7483647" y="-757238"/>
            <a:ext cx="2819400" cy="15144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6800" y="1219200"/>
            <a:ext cx="7239000" cy="5443728"/>
          </a:xfrm>
          <a:prstGeom prst="rect">
            <a:avLst/>
          </a:prstGeom>
        </p:spPr>
      </p:pic>
      <p:sp>
        <p:nvSpPr>
          <p:cNvPr id="6" name="Title 5"/>
          <p:cNvSpPr>
            <a:spLocks noGrp="1"/>
          </p:cNvSpPr>
          <p:nvPr>
            <p:ph type="title"/>
          </p:nvPr>
        </p:nvSpPr>
        <p:spPr>
          <a:xfrm>
            <a:off x="1322906" y="381000"/>
            <a:ext cx="7363893" cy="762000"/>
          </a:xfrm>
        </p:spPr>
        <p:txBody>
          <a:bodyPr/>
          <a:lstStyle/>
          <a:p>
            <a:r>
              <a:rPr lang="en-US" dirty="0" smtClean="0"/>
              <a:t>First and Last Mile Delivery</a:t>
            </a:r>
            <a:endParaRPr lang="en-US" dirty="0"/>
          </a:p>
        </p:txBody>
      </p:sp>
      <p:pic>
        <p:nvPicPr>
          <p:cNvPr id="57" name="Picture 5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3196168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381000"/>
            <a:ext cx="7363893" cy="762000"/>
          </a:xfrm>
        </p:spPr>
        <p:txBody>
          <a:bodyPr/>
          <a:lstStyle/>
          <a:p>
            <a:r>
              <a:rPr lang="en-US" dirty="0" smtClean="0"/>
              <a:t>Emerging Goods Movement Trends</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
        <p:nvSpPr>
          <p:cNvPr id="11" name="Content Placeholder 10"/>
          <p:cNvSpPr>
            <a:spLocks noGrp="1"/>
          </p:cNvSpPr>
          <p:nvPr>
            <p:ph idx="10"/>
          </p:nvPr>
        </p:nvSpPr>
        <p:spPr>
          <a:xfrm>
            <a:off x="457201" y="1295400"/>
            <a:ext cx="4419599" cy="4525963"/>
          </a:xfrm>
        </p:spPr>
        <p:txBody>
          <a:bodyPr/>
          <a:lstStyle/>
          <a:p>
            <a:pPr>
              <a:spcAft>
                <a:spcPts val="1200"/>
              </a:spcAft>
            </a:pPr>
            <a:r>
              <a:rPr lang="en-US" sz="2000" b="1" dirty="0" smtClean="0">
                <a:solidFill>
                  <a:srgbClr val="EC881B"/>
                </a:solidFill>
              </a:rPr>
              <a:t>Online Shopping:</a:t>
            </a:r>
            <a:r>
              <a:rPr lang="en-US" sz="2000" dirty="0" smtClean="0">
                <a:solidFill>
                  <a:srgbClr val="EC881B"/>
                </a:solidFill>
              </a:rPr>
              <a:t> </a:t>
            </a:r>
            <a:r>
              <a:rPr lang="en-US" sz="2000" dirty="0" smtClean="0"/>
              <a:t>Online shopping makes it possible for companies to bypass traditional storefronts. While online shopping reduces travel associated with shopping trips, these </a:t>
            </a:r>
            <a:r>
              <a:rPr lang="en-US" sz="2000" dirty="0"/>
              <a:t>services are likely to increase truck traffic in urban areas as </a:t>
            </a:r>
            <a:r>
              <a:rPr lang="en-US" sz="2000" dirty="0" smtClean="0"/>
              <a:t>goods </a:t>
            </a:r>
            <a:r>
              <a:rPr lang="en-US" sz="2000" dirty="0"/>
              <a:t>are delivered to residencies.</a:t>
            </a:r>
            <a:endParaRPr lang="en-US" sz="2000" i="1" dirty="0" smtClean="0"/>
          </a:p>
          <a:p>
            <a:r>
              <a:rPr lang="en-US" sz="2000" b="1" dirty="0" smtClean="0">
                <a:solidFill>
                  <a:srgbClr val="EC881B"/>
                </a:solidFill>
              </a:rPr>
              <a:t>3D Printing: </a:t>
            </a:r>
            <a:r>
              <a:rPr lang="en-US" sz="2000" dirty="0" smtClean="0"/>
              <a:t>This technology has the potential to disrupt traditional supply chains and counteract the growth of imports by reducing the need for large-scale manufacturing, transportation, and storage.</a:t>
            </a:r>
          </a:p>
          <a:p>
            <a:endParaRPr lang="en-US" dirty="0"/>
          </a:p>
        </p:txBody>
      </p:sp>
      <p:pic>
        <p:nvPicPr>
          <p:cNvPr id="12"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4953000" y="1598265"/>
            <a:ext cx="3810001" cy="4269135"/>
          </a:xfrm>
          <a:prstGeom prst="rect">
            <a:avLst/>
          </a:prstGeom>
          <a:noFill/>
          <a:ln w="9525">
            <a:noFill/>
            <a:miter lim="800000"/>
            <a:headEnd/>
            <a:tailEnd/>
          </a:ln>
        </p:spPr>
      </p:pic>
    </p:spTree>
    <p:extLst>
      <p:ext uri="{BB962C8B-B14F-4D97-AF65-F5344CB8AC3E}">
        <p14:creationId xmlns:p14="http://schemas.microsoft.com/office/powerpoint/2010/main" val="15808201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22906" y="381000"/>
            <a:ext cx="7363893" cy="762000"/>
          </a:xfrm>
        </p:spPr>
        <p:txBody>
          <a:bodyPr/>
          <a:lstStyle/>
          <a:p>
            <a:r>
              <a:rPr lang="en-US" dirty="0" smtClean="0">
                <a:solidFill>
                  <a:schemeClr val="tx1"/>
                </a:solidFill>
              </a:rPr>
              <a:t>Challenges and Opportunities </a:t>
            </a:r>
            <a:endParaRPr lang="en-US" dirty="0">
              <a:solidFill>
                <a:schemeClr val="tx1"/>
              </a:solidFill>
            </a:endParaRPr>
          </a:p>
        </p:txBody>
      </p:sp>
      <p:sp>
        <p:nvSpPr>
          <p:cNvPr id="7" name="Content Placeholder 6"/>
          <p:cNvSpPr>
            <a:spLocks noGrp="1"/>
          </p:cNvSpPr>
          <p:nvPr>
            <p:ph idx="1"/>
          </p:nvPr>
        </p:nvSpPr>
        <p:spPr/>
        <p:txBody>
          <a:bodyPr/>
          <a:lstStyle/>
          <a:p>
            <a:r>
              <a:rPr lang="en-US" sz="2400" dirty="0" smtClean="0"/>
              <a:t>Safety</a:t>
            </a:r>
          </a:p>
          <a:p>
            <a:pPr lvl="1"/>
            <a:r>
              <a:rPr lang="en-US" sz="2000" dirty="0" smtClean="0"/>
              <a:t>Truck Safety</a:t>
            </a:r>
          </a:p>
          <a:p>
            <a:pPr lvl="1"/>
            <a:r>
              <a:rPr lang="en-US" sz="2000" dirty="0"/>
              <a:t>Geometric </a:t>
            </a:r>
            <a:r>
              <a:rPr lang="en-US" sz="2000" dirty="0" smtClean="0"/>
              <a:t>Design</a:t>
            </a:r>
            <a:endParaRPr lang="en-US" sz="2000" dirty="0"/>
          </a:p>
          <a:p>
            <a:pPr lvl="1"/>
            <a:r>
              <a:rPr lang="en-US" sz="2000" dirty="0" smtClean="0"/>
              <a:t>Weather-related Challenges</a:t>
            </a:r>
          </a:p>
          <a:p>
            <a:r>
              <a:rPr lang="en-US" sz="2400" dirty="0" smtClean="0"/>
              <a:t>Congestion</a:t>
            </a:r>
          </a:p>
          <a:p>
            <a:pPr lvl="1"/>
            <a:r>
              <a:rPr lang="en-US" sz="2000" dirty="0"/>
              <a:t>Scheduling and Logistics</a:t>
            </a:r>
          </a:p>
          <a:p>
            <a:r>
              <a:rPr lang="en-US" sz="2400" dirty="0" smtClean="0"/>
              <a:t>Parking</a:t>
            </a:r>
          </a:p>
          <a:p>
            <a:pPr lvl="1"/>
            <a:r>
              <a:rPr lang="en-US" sz="2000" dirty="0" smtClean="0"/>
              <a:t>Urban Parking</a:t>
            </a:r>
          </a:p>
          <a:p>
            <a:pPr lvl="1"/>
            <a:r>
              <a:rPr lang="en-US" sz="2000" dirty="0" smtClean="0"/>
              <a:t>Long Haul Parking</a:t>
            </a:r>
          </a:p>
          <a:p>
            <a:r>
              <a:rPr lang="en-US" sz="2400" dirty="0" smtClean="0"/>
              <a:t>Environment</a:t>
            </a:r>
            <a:endParaRPr lang="en-US" sz="24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
        <p:nvSpPr>
          <p:cNvPr id="2" name="Right Brace 1"/>
          <p:cNvSpPr/>
          <p:nvPr/>
        </p:nvSpPr>
        <p:spPr bwMode="auto">
          <a:xfrm>
            <a:off x="4495800" y="1295400"/>
            <a:ext cx="381000" cy="4267200"/>
          </a:xfrm>
          <a:prstGeom prst="rightBrace">
            <a:avLst/>
          </a:prstGeom>
          <a:noFill/>
          <a:ln w="38100" cap="flat" cmpd="sng" algn="ctr">
            <a:solidFill>
              <a:srgbClr val="EC88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
        <p:nvSpPr>
          <p:cNvPr id="3" name="Rectangle 2"/>
          <p:cNvSpPr/>
          <p:nvPr/>
        </p:nvSpPr>
        <p:spPr>
          <a:xfrm>
            <a:off x="4876800" y="2057400"/>
            <a:ext cx="3962400" cy="2677656"/>
          </a:xfrm>
          <a:prstGeom prst="rect">
            <a:avLst/>
          </a:prstGeom>
        </p:spPr>
        <p:txBody>
          <a:bodyPr wrap="square">
            <a:spAutoFit/>
          </a:bodyPr>
          <a:lstStyle/>
          <a:p>
            <a:pPr algn="ctr"/>
            <a:r>
              <a:rPr lang="en-US" sz="2800" b="1" i="1" dirty="0" smtClean="0">
                <a:solidFill>
                  <a:srgbClr val="EC881B"/>
                </a:solidFill>
              </a:rPr>
              <a:t>How can innovative solutions and advanced technologies be used to address these challenges? </a:t>
            </a:r>
            <a:endParaRPr lang="en-US" b="1" i="1" dirty="0">
              <a:solidFill>
                <a:srgbClr val="EC881B"/>
              </a:solidFill>
            </a:endParaRPr>
          </a:p>
        </p:txBody>
      </p:sp>
    </p:spTree>
    <p:extLst>
      <p:ext uri="{BB962C8B-B14F-4D97-AF65-F5344CB8AC3E}">
        <p14:creationId xmlns:p14="http://schemas.microsoft.com/office/powerpoint/2010/main" val="617957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381000"/>
            <a:ext cx="7363893" cy="762000"/>
          </a:xfrm>
        </p:spPr>
        <p:txBody>
          <a:bodyPr/>
          <a:lstStyle/>
          <a:p>
            <a:r>
              <a:rPr lang="en-US" dirty="0" smtClean="0"/>
              <a:t>Challenge: Safety</a:t>
            </a:r>
            <a:endParaRPr lang="en-US" dirty="0"/>
          </a:p>
        </p:txBody>
      </p:sp>
      <p:sp>
        <p:nvSpPr>
          <p:cNvPr id="4" name="Content Placeholder 3"/>
          <p:cNvSpPr>
            <a:spLocks noGrp="1"/>
          </p:cNvSpPr>
          <p:nvPr>
            <p:ph idx="1"/>
          </p:nvPr>
        </p:nvSpPr>
        <p:spPr>
          <a:xfrm>
            <a:off x="457200" y="1295400"/>
            <a:ext cx="4724400" cy="4525963"/>
          </a:xfrm>
        </p:spPr>
        <p:txBody>
          <a:bodyPr/>
          <a:lstStyle/>
          <a:p>
            <a:r>
              <a:rPr lang="en-US" sz="2000" dirty="0" smtClean="0"/>
              <a:t>Freight </a:t>
            </a:r>
            <a:r>
              <a:rPr lang="en-US" sz="2000" dirty="0"/>
              <a:t>transportation is involved in approximately </a:t>
            </a:r>
            <a:r>
              <a:rPr lang="en-US" sz="2000" b="1" dirty="0">
                <a:solidFill>
                  <a:srgbClr val="EC881B"/>
                </a:solidFill>
              </a:rPr>
              <a:t>13 percent of all transportation </a:t>
            </a:r>
            <a:r>
              <a:rPr lang="en-US" sz="2000" b="1" dirty="0" smtClean="0">
                <a:solidFill>
                  <a:srgbClr val="EC881B"/>
                </a:solidFill>
              </a:rPr>
              <a:t>fatalities</a:t>
            </a:r>
            <a:endParaRPr lang="en-US" sz="2000" dirty="0" smtClean="0"/>
          </a:p>
          <a:p>
            <a:pPr lvl="1"/>
            <a:r>
              <a:rPr lang="en-US" sz="2000" dirty="0" smtClean="0"/>
              <a:t>3,964 </a:t>
            </a:r>
            <a:r>
              <a:rPr lang="en-US" sz="2000" dirty="0"/>
              <a:t>people were killed in crashes involving large </a:t>
            </a:r>
            <a:r>
              <a:rPr lang="en-US" sz="2000" dirty="0" smtClean="0"/>
              <a:t>trucks in 2013</a:t>
            </a:r>
          </a:p>
          <a:p>
            <a:pPr lvl="1">
              <a:spcAft>
                <a:spcPts val="1200"/>
              </a:spcAft>
            </a:pPr>
            <a:r>
              <a:rPr lang="en-US" sz="2000" dirty="0" smtClean="0"/>
              <a:t>Large </a:t>
            </a:r>
            <a:r>
              <a:rPr lang="en-US" sz="2000" dirty="0"/>
              <a:t>trucks are less likely to be involved in crashes than passenger vehicles, but crashes involving trucks are more likely to be </a:t>
            </a:r>
            <a:r>
              <a:rPr lang="en-US" sz="2000" dirty="0" smtClean="0"/>
              <a:t>fatal</a:t>
            </a:r>
          </a:p>
          <a:p>
            <a:r>
              <a:rPr lang="en-US" sz="2000" dirty="0" smtClean="0"/>
              <a:t>The </a:t>
            </a:r>
            <a:r>
              <a:rPr lang="en-US" sz="2000" dirty="0"/>
              <a:t>need to transport increasing amounts of freight to large urban areas </a:t>
            </a:r>
            <a:r>
              <a:rPr lang="en-US" sz="2000" dirty="0" smtClean="0"/>
              <a:t>in the future could </a:t>
            </a:r>
            <a:r>
              <a:rPr lang="en-US" sz="2000" dirty="0"/>
              <a:t>increase conflicts between freight and passenger </a:t>
            </a:r>
            <a:r>
              <a:rPr lang="en-US" sz="2000" dirty="0" smtClean="0"/>
              <a:t>traffic</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pic>
        <p:nvPicPr>
          <p:cNvPr id="3" name="Picture 2"/>
          <p:cNvPicPr>
            <a:picLocks noChangeAspect="1"/>
          </p:cNvPicPr>
          <p:nvPr/>
        </p:nvPicPr>
        <p:blipFill>
          <a:blip r:embed="rId4"/>
          <a:stretch>
            <a:fillRect/>
          </a:stretch>
        </p:blipFill>
        <p:spPr>
          <a:xfrm>
            <a:off x="5334000" y="1295400"/>
            <a:ext cx="3333750" cy="250507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34000" y="4127183"/>
            <a:ext cx="3333750" cy="1740217"/>
          </a:xfrm>
          <a:prstGeom prst="rect">
            <a:avLst/>
          </a:prstGeom>
        </p:spPr>
      </p:pic>
    </p:spTree>
    <p:extLst>
      <p:ext uri="{BB962C8B-B14F-4D97-AF65-F5344CB8AC3E}">
        <p14:creationId xmlns:p14="http://schemas.microsoft.com/office/powerpoint/2010/main" val="4104589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228600"/>
            <a:ext cx="7363893" cy="762000"/>
          </a:xfrm>
        </p:spPr>
        <p:txBody>
          <a:bodyPr/>
          <a:lstStyle/>
          <a:p>
            <a:r>
              <a:rPr lang="en-US" sz="2800" dirty="0" smtClean="0">
                <a:solidFill>
                  <a:schemeClr val="tx1"/>
                </a:solidFill>
              </a:rPr>
              <a:t>Opportunities to Improve Safety</a:t>
            </a:r>
            <a:br>
              <a:rPr lang="en-US" sz="2800" dirty="0" smtClean="0">
                <a:solidFill>
                  <a:schemeClr val="tx1"/>
                </a:solidFill>
              </a:rPr>
            </a:br>
            <a:r>
              <a:rPr lang="en-US" sz="2400" dirty="0" smtClean="0">
                <a:solidFill>
                  <a:srgbClr val="EC881B"/>
                </a:solidFill>
              </a:rPr>
              <a:t>Connected Vehicles</a:t>
            </a:r>
            <a:endParaRPr lang="en-US" sz="2400" dirty="0">
              <a:solidFill>
                <a:srgbClr val="EC881B"/>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pic>
        <p:nvPicPr>
          <p:cNvPr id="5" name="Picture 4" descr="J:\LEwing\2011factsheets\11811_to_be_printed\ITS FACT SHEET PRINT FILES 01.18.2011\JPO-029 V2V SAFETY V.1.0\029 LINKS\RealTimeINTEGRATED SIGNALS.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65760" y="1330436"/>
            <a:ext cx="8412480" cy="49179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405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974725" algn="ctr" fontAlgn="base">
              <a:spcBef>
                <a:spcPts val="600"/>
              </a:spcBef>
            </a:pPr>
            <a:endParaRPr lang="en-US" sz="3200" b="1" dirty="0" smtClean="0">
              <a:solidFill>
                <a:srgbClr val="FFFFFF"/>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57200" y="1570037"/>
            <a:ext cx="8229600" cy="4678363"/>
          </a:xfrm>
          <a:solidFill>
            <a:schemeClr val="bg1">
              <a:lumMod val="95000"/>
            </a:schemeClr>
          </a:solidFill>
        </p:spPr>
        <p:txBody>
          <a:bodyPr/>
          <a:lstStyle/>
          <a:p>
            <a:pPr>
              <a:spcAft>
                <a:spcPts val="0"/>
              </a:spcAft>
            </a:pPr>
            <a:r>
              <a:rPr lang="en-US" sz="2000" dirty="0" smtClean="0"/>
              <a:t>Encourage cities to put forward </a:t>
            </a:r>
            <a:r>
              <a:rPr lang="en-US" sz="2000" dirty="0"/>
              <a:t>their </a:t>
            </a:r>
            <a:r>
              <a:rPr lang="en-US" sz="2000" b="1" dirty="0"/>
              <a:t>best and most creative ideas for innovatively addressing the challenges </a:t>
            </a:r>
            <a:r>
              <a:rPr lang="en-US" sz="2000" dirty="0"/>
              <a:t>they are facing. </a:t>
            </a:r>
            <a:endParaRPr lang="en-US" sz="2000" dirty="0" smtClean="0"/>
          </a:p>
          <a:p>
            <a:pPr>
              <a:spcAft>
                <a:spcPts val="0"/>
              </a:spcAft>
            </a:pPr>
            <a:endParaRPr lang="en-US" sz="2000" dirty="0" smtClean="0"/>
          </a:p>
          <a:p>
            <a:pPr>
              <a:spcAft>
                <a:spcPts val="0"/>
              </a:spcAft>
            </a:pPr>
            <a:r>
              <a:rPr lang="en-US" sz="2000" dirty="0" smtClean="0"/>
              <a:t>The Smart City Challenge will </a:t>
            </a:r>
            <a:r>
              <a:rPr lang="en-US" sz="2000" b="1" dirty="0" smtClean="0"/>
              <a:t>address </a:t>
            </a:r>
            <a:r>
              <a:rPr lang="en-US" sz="2000" b="1" dirty="0"/>
              <a:t>how emerging transportation data, technologies, and applications can be integrated with existing systems </a:t>
            </a:r>
            <a:r>
              <a:rPr lang="en-US" sz="2000" dirty="0"/>
              <a:t>in a city to address transportation challenges. </a:t>
            </a:r>
            <a:endParaRPr lang="en-US" sz="2000" dirty="0" smtClean="0"/>
          </a:p>
          <a:p>
            <a:pPr>
              <a:spcAft>
                <a:spcPts val="0"/>
              </a:spcAft>
            </a:pPr>
            <a:endParaRPr lang="en-US" sz="2000" dirty="0" smtClean="0"/>
          </a:p>
          <a:p>
            <a:pPr>
              <a:spcAft>
                <a:spcPts val="0"/>
              </a:spcAft>
            </a:pPr>
            <a:r>
              <a:rPr lang="en-US" sz="2000" dirty="0" smtClean="0"/>
              <a:t>Demonstrate </a:t>
            </a:r>
            <a:r>
              <a:rPr lang="en-US" sz="2000" dirty="0"/>
              <a:t>how advanced data and intelligent transportation systems (ITS) technologies and </a:t>
            </a:r>
            <a:r>
              <a:rPr lang="en-US" sz="2000" b="1" dirty="0"/>
              <a:t>applications can be used to reduce congestion, keep travelers safe, protect the environment, respond to climate change, connect underserved communities, and support economic vitality</a:t>
            </a:r>
            <a:r>
              <a:rPr lang="en-US" sz="2000" dirty="0" smtClean="0"/>
              <a:t>.</a:t>
            </a:r>
            <a:endParaRPr lang="en-US" sz="2000" dirty="0"/>
          </a:p>
          <a:p>
            <a:pPr>
              <a:spcAft>
                <a:spcPts val="1200"/>
              </a:spcAft>
            </a:pPr>
            <a:endParaRPr lang="en-US" sz="1800" dirty="0"/>
          </a:p>
        </p:txBody>
      </p:sp>
      <p:pic>
        <p:nvPicPr>
          <p:cNvPr id="6" name="Picture 5" descr="DOT-signature_white_cs3.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2" name="TextBox 1"/>
          <p:cNvSpPr txBox="1"/>
          <p:nvPr/>
        </p:nvSpPr>
        <p:spPr>
          <a:xfrm>
            <a:off x="914400" y="381000"/>
            <a:ext cx="8229600" cy="523220"/>
          </a:xfrm>
          <a:prstGeom prst="rect">
            <a:avLst/>
          </a:prstGeom>
          <a:noFill/>
        </p:spPr>
        <p:txBody>
          <a:bodyPr wrap="square" rtlCol="0">
            <a:spAutoFit/>
          </a:bodyPr>
          <a:lstStyle/>
          <a:p>
            <a:r>
              <a:rPr lang="en-US" sz="2800" b="1" dirty="0" smtClean="0">
                <a:solidFill>
                  <a:srgbClr val="FFFFFF"/>
                </a:solidFill>
                <a:effectLst>
                  <a:outerShdw blurRad="38100" dist="38100" dir="2700000" algn="tl">
                    <a:srgbClr val="000000">
                      <a:alpha val="43137"/>
                    </a:srgbClr>
                  </a:outerShdw>
                </a:effectLst>
              </a:rPr>
              <a:t>Beyond Traffic: The Smart City Challenge</a:t>
            </a:r>
          </a:p>
        </p:txBody>
      </p:sp>
    </p:spTree>
    <p:extLst>
      <p:ext uri="{BB962C8B-B14F-4D97-AF65-F5344CB8AC3E}">
        <p14:creationId xmlns:p14="http://schemas.microsoft.com/office/powerpoint/2010/main" val="856221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381000"/>
            <a:ext cx="7363893" cy="762000"/>
          </a:xfrm>
        </p:spPr>
        <p:txBody>
          <a:bodyPr/>
          <a:lstStyle/>
          <a:p>
            <a:r>
              <a:rPr lang="en-US" dirty="0">
                <a:solidFill>
                  <a:schemeClr val="tx1"/>
                </a:solidFill>
              </a:rPr>
              <a:t>Opportunity</a:t>
            </a:r>
            <a:r>
              <a:rPr lang="en-US" dirty="0" smtClean="0">
                <a:solidFill>
                  <a:schemeClr val="tx1"/>
                </a:solidFill>
              </a:rPr>
              <a:t>: Connected </a:t>
            </a:r>
            <a:r>
              <a:rPr lang="en-US" dirty="0">
                <a:solidFill>
                  <a:schemeClr val="tx1"/>
                </a:solidFill>
              </a:rPr>
              <a:t>Vehicles</a:t>
            </a:r>
          </a:p>
        </p:txBody>
      </p:sp>
      <p:sp>
        <p:nvSpPr>
          <p:cNvPr id="3" name="Content Placeholder 2"/>
          <p:cNvSpPr>
            <a:spLocks noGrp="1"/>
          </p:cNvSpPr>
          <p:nvPr>
            <p:ph idx="1"/>
          </p:nvPr>
        </p:nvSpPr>
        <p:spPr/>
        <p:txBody>
          <a:bodyPr/>
          <a:lstStyle/>
          <a:p>
            <a:pPr marL="173736" indent="0">
              <a:spcAft>
                <a:spcPts val="600"/>
              </a:spcAft>
              <a:buNone/>
            </a:pPr>
            <a:r>
              <a:rPr lang="en-US" sz="2400" b="1" dirty="0" smtClean="0"/>
              <a:t>Vehicle-to-Vehicle (V2V) Communications for Trucks</a:t>
            </a:r>
          </a:p>
          <a:p>
            <a:pPr lvl="1">
              <a:spcAft>
                <a:spcPts val="600"/>
              </a:spcAft>
            </a:pPr>
            <a:r>
              <a:rPr lang="en-US" sz="2000" dirty="0" smtClean="0"/>
              <a:t>Connected vehicle applications </a:t>
            </a:r>
            <a:r>
              <a:rPr lang="en-US" sz="2000" dirty="0"/>
              <a:t>developed for truck platforms are being designed to be interoperable with all other vehicle </a:t>
            </a:r>
            <a:r>
              <a:rPr lang="en-US" sz="2000" dirty="0" smtClean="0"/>
              <a:t>platforms. </a:t>
            </a:r>
          </a:p>
          <a:p>
            <a:pPr lvl="1">
              <a:spcAft>
                <a:spcPts val="600"/>
              </a:spcAft>
            </a:pPr>
            <a:r>
              <a:rPr lang="en-US" sz="2000" dirty="0" smtClean="0"/>
              <a:t>Examples of V2V safety applications for heavy vehicles include</a:t>
            </a:r>
            <a:r>
              <a:rPr lang="en-US" sz="2000" dirty="0"/>
              <a:t>: </a:t>
            </a:r>
            <a:endParaRPr lang="en-US" sz="2000" dirty="0" smtClean="0"/>
          </a:p>
          <a:p>
            <a:pPr lvl="2">
              <a:spcAft>
                <a:spcPts val="600"/>
              </a:spcAft>
            </a:pPr>
            <a:r>
              <a:rPr lang="en-US" sz="2000" dirty="0" smtClean="0"/>
              <a:t>Forward </a:t>
            </a:r>
            <a:r>
              <a:rPr lang="en-US" sz="2000" dirty="0"/>
              <a:t>Collision </a:t>
            </a:r>
            <a:r>
              <a:rPr lang="en-US" sz="2000" dirty="0" smtClean="0"/>
              <a:t>Warning</a:t>
            </a:r>
          </a:p>
          <a:p>
            <a:pPr lvl="2">
              <a:spcAft>
                <a:spcPts val="600"/>
              </a:spcAft>
            </a:pPr>
            <a:r>
              <a:rPr lang="en-US" sz="2000" dirty="0" smtClean="0"/>
              <a:t>Blind </a:t>
            </a:r>
            <a:r>
              <a:rPr lang="en-US" sz="2000" dirty="0"/>
              <a:t>Spot Warning/Lane Change </a:t>
            </a:r>
            <a:r>
              <a:rPr lang="en-US" sz="2000" dirty="0" smtClean="0"/>
              <a:t>Warning</a:t>
            </a:r>
          </a:p>
          <a:p>
            <a:pPr lvl="2">
              <a:spcAft>
                <a:spcPts val="600"/>
              </a:spcAft>
            </a:pPr>
            <a:r>
              <a:rPr lang="en-US" sz="2000" dirty="0" smtClean="0"/>
              <a:t>Intersection </a:t>
            </a:r>
            <a:r>
              <a:rPr lang="en-US" sz="2000" dirty="0"/>
              <a:t>Movement </a:t>
            </a:r>
            <a:r>
              <a:rPr lang="en-US" sz="2000" dirty="0" smtClean="0"/>
              <a:t>Assist</a:t>
            </a:r>
          </a:p>
          <a:p>
            <a:pPr lvl="2">
              <a:spcAft>
                <a:spcPts val="600"/>
              </a:spcAft>
            </a:pPr>
            <a:r>
              <a:rPr lang="en-US" sz="2000" dirty="0" smtClean="0"/>
              <a:t>Electronic </a:t>
            </a:r>
            <a:r>
              <a:rPr lang="en-US" sz="2000" dirty="0"/>
              <a:t>Emergency Brake </a:t>
            </a:r>
            <a:r>
              <a:rPr lang="en-US" sz="2000" dirty="0" smtClean="0"/>
              <a:t>Light</a:t>
            </a:r>
          </a:p>
          <a:p>
            <a:pPr lvl="1">
              <a:spcAft>
                <a:spcPts val="600"/>
              </a:spcAft>
            </a:pPr>
            <a:r>
              <a:rPr lang="en-US" sz="2000" dirty="0" smtClean="0"/>
              <a:t>In </a:t>
            </a:r>
            <a:r>
              <a:rPr lang="en-US" sz="2000" dirty="0"/>
              <a:t>2014, NHTSA announced an </a:t>
            </a:r>
            <a:r>
              <a:rPr lang="en-US" sz="2000" dirty="0" smtClean="0"/>
              <a:t>Advanced </a:t>
            </a:r>
            <a:r>
              <a:rPr lang="en-US" sz="2000" dirty="0"/>
              <a:t>Notice of Proposed Rulemaking </a:t>
            </a:r>
            <a:r>
              <a:rPr lang="en-US" sz="2000" dirty="0" smtClean="0"/>
              <a:t>(ANPRM) for </a:t>
            </a:r>
            <a:r>
              <a:rPr lang="en-US" sz="2000" dirty="0"/>
              <a:t>V2V on Light Vehicles and has stated their intent to make an agency decision on V2V safety technology for heavy </a:t>
            </a:r>
            <a:r>
              <a:rPr lang="en-US" sz="2000" dirty="0" smtClean="0"/>
              <a:t>vehicles.</a:t>
            </a:r>
            <a:endParaRPr lang="en-US" sz="20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4231352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381000"/>
            <a:ext cx="7363893" cy="762000"/>
          </a:xfrm>
        </p:spPr>
        <p:txBody>
          <a:bodyPr/>
          <a:lstStyle/>
          <a:p>
            <a:r>
              <a:rPr lang="en-US" dirty="0" smtClean="0"/>
              <a:t>Opportunity: Safety Applications</a:t>
            </a:r>
            <a:endParaRPr lang="en-US" dirty="0"/>
          </a:p>
        </p:txBody>
      </p:sp>
      <p:sp>
        <p:nvSpPr>
          <p:cNvPr id="3" name="Content Placeholder 2"/>
          <p:cNvSpPr>
            <a:spLocks noGrp="1"/>
          </p:cNvSpPr>
          <p:nvPr>
            <p:ph idx="10"/>
          </p:nvPr>
        </p:nvSpPr>
        <p:spPr>
          <a:xfrm>
            <a:off x="457200" y="1295400"/>
            <a:ext cx="3886200" cy="4525963"/>
          </a:xfrm>
        </p:spPr>
        <p:txBody>
          <a:bodyPr/>
          <a:lstStyle/>
          <a:p>
            <a:r>
              <a:rPr lang="en-US" sz="2400" b="1" dirty="0"/>
              <a:t>Dynamic Speed Limits</a:t>
            </a:r>
          </a:p>
          <a:p>
            <a:pPr lvl="1"/>
            <a:r>
              <a:rPr lang="en-US" sz="2000" dirty="0"/>
              <a:t>Dynamic downhill truck speed warning system on </a:t>
            </a:r>
            <a:r>
              <a:rPr lang="en-US" sz="2000" dirty="0" smtClean="0"/>
              <a:t> I-70 </a:t>
            </a:r>
            <a:r>
              <a:rPr lang="en-US" sz="2000" dirty="0"/>
              <a:t>(Denver, CO)</a:t>
            </a:r>
          </a:p>
          <a:p>
            <a:pPr lvl="1"/>
            <a:r>
              <a:rPr lang="en-US" sz="2000" dirty="0"/>
              <a:t>Variable truck speed limit on I-84 (Pendleton, OR)</a:t>
            </a:r>
          </a:p>
          <a:p>
            <a:endParaRPr lang="en-US" sz="2400" b="1" dirty="0" smtClean="0"/>
          </a:p>
          <a:p>
            <a:r>
              <a:rPr lang="en-US" sz="2400" b="1" dirty="0" smtClean="0"/>
              <a:t>Dynamic Truck Restrictions</a:t>
            </a:r>
          </a:p>
          <a:p>
            <a:pPr lvl="1"/>
            <a:r>
              <a:rPr lang="en-US" sz="2000" dirty="0" smtClean="0"/>
              <a:t>Wind warning for high profile vehicles on I-25 (Wyoming)</a:t>
            </a:r>
          </a:p>
          <a:p>
            <a:endParaRPr lang="en-US" sz="1800" dirty="0" smtClean="0"/>
          </a:p>
          <a:p>
            <a:pPr lvl="1"/>
            <a:endParaRPr lang="en-US" dirty="0" smtClean="0"/>
          </a:p>
          <a:p>
            <a:pPr lvl="1"/>
            <a:endParaRPr lang="en-US" dirty="0" smtClean="0"/>
          </a:p>
        </p:txBody>
      </p:sp>
      <p:pic>
        <p:nvPicPr>
          <p:cNvPr id="4" name="Picture 2" descr="/files/live/sites/wydot/files/shared/Public%20Affairs/photos/I-25-closed-sign-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24400" y="4028694"/>
            <a:ext cx="3810000" cy="20913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43400" y="3662313"/>
            <a:ext cx="4772460" cy="261610"/>
          </a:xfrm>
          <a:prstGeom prst="rect">
            <a:avLst/>
          </a:prstGeom>
          <a:noFill/>
        </p:spPr>
        <p:txBody>
          <a:bodyPr wrap="none" rtlCol="0">
            <a:spAutoFit/>
          </a:bodyPr>
          <a:lstStyle/>
          <a:p>
            <a:r>
              <a:rPr lang="en-US" sz="1100" b="1" dirty="0"/>
              <a:t>Source: ENTERPRISE Pooled Fund Study ↑ Source: Wyoming DOT ↓</a:t>
            </a:r>
          </a:p>
        </p:txBody>
      </p:sp>
      <p:pic>
        <p:nvPicPr>
          <p:cNvPr id="2050" name="Picture 2" descr="http://enterprise.prog.org/itswarrants/photos/vsl"/>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24400" y="1447800"/>
            <a:ext cx="3810000" cy="20916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1819130368"/>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22906" y="381000"/>
            <a:ext cx="7363893" cy="762000"/>
          </a:xfrm>
        </p:spPr>
        <p:txBody>
          <a:bodyPr/>
          <a:lstStyle/>
          <a:p>
            <a:r>
              <a:rPr lang="en-US" dirty="0" smtClean="0"/>
              <a:t>Challenge: Geometric Design</a:t>
            </a:r>
            <a:endParaRPr lang="en-US" dirty="0"/>
          </a:p>
        </p:txBody>
      </p:sp>
      <p:sp>
        <p:nvSpPr>
          <p:cNvPr id="4" name="Content Placeholder 3"/>
          <p:cNvSpPr>
            <a:spLocks noGrp="1"/>
          </p:cNvSpPr>
          <p:nvPr>
            <p:ph idx="10"/>
          </p:nvPr>
        </p:nvSpPr>
        <p:spPr>
          <a:xfrm>
            <a:off x="457200" y="1295400"/>
            <a:ext cx="3810000" cy="4525963"/>
          </a:xfrm>
        </p:spPr>
        <p:txBody>
          <a:bodyPr/>
          <a:lstStyle/>
          <a:p>
            <a:pPr marL="173736" indent="0">
              <a:buNone/>
            </a:pPr>
            <a:r>
              <a:rPr lang="en-US" sz="2400" b="1" dirty="0" smtClean="0"/>
              <a:t>Design Issues</a:t>
            </a:r>
            <a:endParaRPr lang="en-US" sz="2400" b="1" dirty="0"/>
          </a:p>
          <a:p>
            <a:pPr marL="465138" indent="-292100"/>
            <a:r>
              <a:rPr lang="en-US" sz="2000" dirty="0" smtClean="0"/>
              <a:t>Turning </a:t>
            </a:r>
            <a:r>
              <a:rPr lang="en-US" sz="2000" dirty="0"/>
              <a:t>radius</a:t>
            </a:r>
          </a:p>
          <a:p>
            <a:pPr marL="465138" indent="-292100"/>
            <a:r>
              <a:rPr lang="en-US" sz="2000" dirty="0" smtClean="0"/>
              <a:t>Height/width </a:t>
            </a:r>
            <a:r>
              <a:rPr lang="en-US" sz="2000" dirty="0"/>
              <a:t>clearances that often affect the ability of large vehicles to maneuver safely among other motorists</a:t>
            </a:r>
          </a:p>
          <a:p>
            <a:pPr marL="465138" indent="-292100"/>
            <a:r>
              <a:rPr lang="en-US" sz="2000" dirty="0" smtClean="0"/>
              <a:t>At‐grade </a:t>
            </a:r>
            <a:r>
              <a:rPr lang="en-US" sz="2000" dirty="0"/>
              <a:t>crossing clearance and distance of rail lines from parallel highway </a:t>
            </a:r>
            <a:r>
              <a:rPr lang="en-US" sz="2000" dirty="0" smtClean="0"/>
              <a:t>corridors</a:t>
            </a:r>
          </a:p>
          <a:p>
            <a:pPr marL="465138" indent="-292100"/>
            <a:r>
              <a:rPr lang="en-US" sz="2000" dirty="0" smtClean="0"/>
              <a:t>Road Diet (Context Sensitive Design): Impacts to freight </a:t>
            </a:r>
            <a:r>
              <a:rPr lang="en-US" sz="2000" dirty="0"/>
              <a:t>d</a:t>
            </a:r>
            <a:r>
              <a:rPr lang="en-US" sz="2000" dirty="0" smtClean="0"/>
              <a:t>elivery at local businesses</a:t>
            </a:r>
          </a:p>
          <a:p>
            <a:pPr lvl="1"/>
            <a:endParaRPr lang="en-US" sz="20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
        <p:nvSpPr>
          <p:cNvPr id="7" name="AutoShape 2" descr="Image result for garbage truck modesto, 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5" descr="Image result for • Context sensitive desig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8" descr="Image result for Road diet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95775" y="1495425"/>
            <a:ext cx="44672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p:cNvPicPr>
          <p:nvPr/>
        </p:nvPicPr>
        <p:blipFill rotWithShape="1">
          <a:blip r:embed="rId5" cstate="email">
            <a:extLst>
              <a:ext uri="{28A0092B-C50C-407E-A947-70E740481C1C}">
                <a14:useLocalDpi xmlns:a14="http://schemas.microsoft.com/office/drawing/2010/main"/>
              </a:ext>
            </a:extLst>
          </a:blip>
          <a:srcRect l="53010"/>
          <a:stretch/>
        </p:blipFill>
        <p:spPr>
          <a:xfrm>
            <a:off x="4800600" y="3352799"/>
            <a:ext cx="1951891" cy="2842087"/>
          </a:xfrm>
          <a:prstGeom prst="rect">
            <a:avLst/>
          </a:prstGeom>
        </p:spPr>
      </p:pic>
      <p:pic>
        <p:nvPicPr>
          <p:cNvPr id="21"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58000" y="3270151"/>
            <a:ext cx="1497570" cy="290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015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322906" y="381000"/>
            <a:ext cx="7363893" cy="762000"/>
          </a:xfrm>
        </p:spPr>
        <p:txBody>
          <a:bodyPr/>
          <a:lstStyle/>
          <a:p>
            <a:r>
              <a:rPr lang="en-US" sz="2800" dirty="0" smtClean="0">
                <a:solidFill>
                  <a:schemeClr val="tx1"/>
                </a:solidFill>
              </a:rPr>
              <a:t>Opportunities: Safety Applications</a:t>
            </a:r>
            <a:endParaRPr lang="en-US" sz="2800" dirty="0">
              <a:solidFill>
                <a:schemeClr val="tx1"/>
              </a:solidFill>
            </a:endParaRPr>
          </a:p>
        </p:txBody>
      </p:sp>
      <p:sp>
        <p:nvSpPr>
          <p:cNvPr id="2" name="Content Placeholder 1"/>
          <p:cNvSpPr>
            <a:spLocks noGrp="1"/>
          </p:cNvSpPr>
          <p:nvPr>
            <p:ph idx="10"/>
          </p:nvPr>
        </p:nvSpPr>
        <p:spPr>
          <a:xfrm>
            <a:off x="457200" y="1295400"/>
            <a:ext cx="4572000" cy="4525963"/>
          </a:xfrm>
        </p:spPr>
        <p:txBody>
          <a:bodyPr/>
          <a:lstStyle/>
          <a:p>
            <a:pPr>
              <a:spcAft>
                <a:spcPts val="1200"/>
              </a:spcAft>
            </a:pPr>
            <a:r>
              <a:rPr lang="en-US" sz="2000" b="1" dirty="0" smtClean="0"/>
              <a:t>At Grade Rail Crossing: </a:t>
            </a:r>
            <a:r>
              <a:rPr lang="en-US" sz="2000" dirty="0" smtClean="0"/>
              <a:t>Warns drivers of an approaching train if there is potential risk of collision</a:t>
            </a:r>
          </a:p>
          <a:p>
            <a:pPr>
              <a:spcAft>
                <a:spcPts val="1200"/>
              </a:spcAft>
            </a:pPr>
            <a:r>
              <a:rPr lang="en-US" sz="2000" b="1" dirty="0" smtClean="0"/>
              <a:t>Curve Speed Warning: </a:t>
            </a:r>
            <a:r>
              <a:rPr lang="en-US" sz="2000" dirty="0" smtClean="0"/>
              <a:t>Allows </a:t>
            </a:r>
            <a:r>
              <a:rPr lang="en-US" sz="2000" dirty="0"/>
              <a:t>connected vehicles to receive information that it is approaching a curve along with the recommended speed for the curve </a:t>
            </a:r>
            <a:endParaRPr lang="en-US" sz="2000" dirty="0" smtClean="0"/>
          </a:p>
          <a:p>
            <a:pPr>
              <a:spcAft>
                <a:spcPts val="1200"/>
              </a:spcAft>
            </a:pPr>
            <a:r>
              <a:rPr lang="en-US" sz="2000" b="1" dirty="0" smtClean="0"/>
              <a:t>Overheight Detection: </a:t>
            </a:r>
            <a:r>
              <a:rPr lang="en-US" sz="2000" dirty="0" smtClean="0"/>
              <a:t>Detects </a:t>
            </a:r>
            <a:r>
              <a:rPr lang="en-US" sz="2000" dirty="0"/>
              <a:t>overheight vehicles moving toward obstacles such as bridges, tunnels and other overhead structures and individually warns </a:t>
            </a:r>
            <a:r>
              <a:rPr lang="en-US" sz="2000" dirty="0" smtClean="0"/>
              <a:t>drivers</a:t>
            </a:r>
            <a:endParaRPr lang="en-US" sz="20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
        <p:nvSpPr>
          <p:cNvPr id="7" name="AutoShape 2" descr="Image result for garbage truck modesto, 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5" descr="Image result for • Context sensitive desig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8" descr="Image result for Road diet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6400" y="1114218"/>
            <a:ext cx="3226248" cy="5026640"/>
          </a:xfrm>
          <a:prstGeom prst="rect">
            <a:avLst/>
          </a:prstGeom>
        </p:spPr>
      </p:pic>
    </p:spTree>
    <p:extLst>
      <p:ext uri="{BB962C8B-B14F-4D97-AF65-F5344CB8AC3E}">
        <p14:creationId xmlns:p14="http://schemas.microsoft.com/office/powerpoint/2010/main" val="3023299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22907" y="381000"/>
            <a:ext cx="7363892" cy="762000"/>
          </a:xfrm>
        </p:spPr>
        <p:txBody>
          <a:bodyPr/>
          <a:lstStyle/>
          <a:p>
            <a:r>
              <a:rPr lang="en-US" dirty="0"/>
              <a:t>Challenge: </a:t>
            </a:r>
            <a:r>
              <a:rPr lang="en-US" dirty="0" smtClean="0"/>
              <a:t>Weather-related Safety</a:t>
            </a:r>
            <a:endParaRPr lang="en-US" sz="3600" dirty="0">
              <a:solidFill>
                <a:srgbClr val="EC881B"/>
              </a:solidFill>
            </a:endParaRPr>
          </a:p>
        </p:txBody>
      </p:sp>
      <p:sp>
        <p:nvSpPr>
          <p:cNvPr id="10" name="Content Placeholder 9"/>
          <p:cNvSpPr>
            <a:spLocks noGrp="1"/>
          </p:cNvSpPr>
          <p:nvPr>
            <p:ph idx="1"/>
          </p:nvPr>
        </p:nvSpPr>
        <p:spPr/>
        <p:txBody>
          <a:bodyPr/>
          <a:lstStyle/>
          <a:p>
            <a:pPr>
              <a:spcAft>
                <a:spcPts val="600"/>
              </a:spcAft>
            </a:pPr>
            <a:r>
              <a:rPr lang="en-US" sz="2000" dirty="0"/>
              <a:t>Approximately </a:t>
            </a:r>
            <a:r>
              <a:rPr lang="en-US" sz="2000" b="1" dirty="0">
                <a:solidFill>
                  <a:srgbClr val="EC881B"/>
                </a:solidFill>
              </a:rPr>
              <a:t>22% of </a:t>
            </a:r>
            <a:r>
              <a:rPr lang="en-US" sz="2000" b="1" dirty="0" smtClean="0">
                <a:solidFill>
                  <a:srgbClr val="EC881B"/>
                </a:solidFill>
              </a:rPr>
              <a:t>all vehicle crashes are weather-related </a:t>
            </a:r>
          </a:p>
          <a:p>
            <a:pPr lvl="1">
              <a:spcAft>
                <a:spcPts val="600"/>
              </a:spcAft>
            </a:pPr>
            <a:r>
              <a:rPr lang="en-US" sz="1800" dirty="0" smtClean="0"/>
              <a:t>Weather-related crashes include crashes that </a:t>
            </a:r>
            <a:r>
              <a:rPr lang="en-US" sz="1800" dirty="0"/>
              <a:t>occur in adverse weather (i.e., rain, sleet, snow, fog, severe crosswinds, or blowing snow/sand/debris) or on slick pavement (i.e., wet pavement, snowy/slushy pavement, or icy pavement</a:t>
            </a:r>
            <a:r>
              <a:rPr lang="en-US" sz="1800" dirty="0" smtClean="0"/>
              <a:t>)</a:t>
            </a:r>
          </a:p>
          <a:p>
            <a:pPr>
              <a:spcAft>
                <a:spcPts val="600"/>
              </a:spcAft>
            </a:pPr>
            <a:r>
              <a:rPr lang="en-US" sz="2000" dirty="0" smtClean="0"/>
              <a:t>Each </a:t>
            </a:r>
            <a:r>
              <a:rPr lang="en-US" sz="2000" dirty="0"/>
              <a:t>year trucking </a:t>
            </a:r>
            <a:r>
              <a:rPr lang="en-US" sz="2000" dirty="0" smtClean="0"/>
              <a:t>companies </a:t>
            </a:r>
            <a:r>
              <a:rPr lang="en-US" sz="2000" b="1" dirty="0">
                <a:solidFill>
                  <a:srgbClr val="EC881B"/>
                </a:solidFill>
              </a:rPr>
              <a:t>lose an estimated 32.6 billion vehicle hours </a:t>
            </a:r>
            <a:r>
              <a:rPr lang="en-US" sz="2000" dirty="0"/>
              <a:t>due to weather-related congestion in 281 of the nation's metropolitan </a:t>
            </a:r>
            <a:r>
              <a:rPr lang="en-US" sz="2000" dirty="0" smtClean="0"/>
              <a:t>areas</a:t>
            </a:r>
          </a:p>
          <a:p>
            <a:pPr>
              <a:spcAft>
                <a:spcPts val="600"/>
              </a:spcAft>
            </a:pPr>
            <a:r>
              <a:rPr lang="en-US" sz="2000" dirty="0" smtClean="0"/>
              <a:t>Nearly </a:t>
            </a:r>
            <a:r>
              <a:rPr lang="en-US" sz="2000" b="1" dirty="0">
                <a:solidFill>
                  <a:srgbClr val="EC881B"/>
                </a:solidFill>
              </a:rPr>
              <a:t>12 percent of total estimated truck delay is due to weather </a:t>
            </a:r>
            <a:r>
              <a:rPr lang="en-US" sz="2000" dirty="0"/>
              <a:t>in the 20 cities with the greatest volume of truck </a:t>
            </a:r>
            <a:r>
              <a:rPr lang="en-US" sz="2000" dirty="0" smtClean="0"/>
              <a:t>traffic </a:t>
            </a:r>
          </a:p>
          <a:p>
            <a:pPr>
              <a:spcAft>
                <a:spcPts val="1200"/>
              </a:spcAft>
            </a:pPr>
            <a:r>
              <a:rPr lang="en-US" sz="2000" dirty="0" smtClean="0"/>
              <a:t>The </a:t>
            </a:r>
            <a:r>
              <a:rPr lang="en-US" sz="2000" dirty="0"/>
              <a:t>estimated cost of weather-related delay to trucking companies ranges from </a:t>
            </a:r>
            <a:r>
              <a:rPr lang="en-US" sz="2000" b="1" dirty="0">
                <a:solidFill>
                  <a:srgbClr val="EC881B"/>
                </a:solidFill>
              </a:rPr>
              <a:t>2.2 billion dollars to 3.5 billion dollars </a:t>
            </a:r>
            <a:r>
              <a:rPr lang="en-US" sz="2000" b="1" dirty="0" smtClean="0">
                <a:solidFill>
                  <a:srgbClr val="EC881B"/>
                </a:solidFill>
              </a:rPr>
              <a:t>annually</a:t>
            </a:r>
            <a:r>
              <a:rPr lang="en-US" sz="2000" dirty="0" smtClean="0"/>
              <a:t> </a:t>
            </a:r>
          </a:p>
          <a:p>
            <a:pPr marL="173736" indent="0">
              <a:buNone/>
            </a:pPr>
            <a:r>
              <a:rPr lang="en-US" sz="1400" i="1" dirty="0" smtClean="0"/>
              <a:t>Source</a:t>
            </a:r>
            <a:r>
              <a:rPr lang="en-US" sz="1400" i="1" dirty="0"/>
              <a:t>: " Analysis of Weather Incident Effects on Commercial Vehicle Mobility in Large U.S. Cities," Mitretek </a:t>
            </a:r>
            <a:r>
              <a:rPr lang="en-US" sz="1400" i="1" dirty="0" smtClean="0"/>
              <a:t>Systems</a:t>
            </a:r>
            <a:endParaRPr lang="en-US" sz="1400" i="1"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3708777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381000"/>
            <a:ext cx="7363893" cy="762000"/>
          </a:xfrm>
        </p:spPr>
        <p:txBody>
          <a:bodyPr/>
          <a:lstStyle/>
          <a:p>
            <a:pPr>
              <a:defRPr/>
            </a:pPr>
            <a:r>
              <a:rPr lang="en-US" sz="2800" dirty="0" smtClean="0">
                <a:solidFill>
                  <a:schemeClr val="tx1"/>
                </a:solidFill>
              </a:rPr>
              <a:t>Opportunity: Road Weather Operations</a:t>
            </a:r>
            <a:endParaRPr lang="en-US" sz="2800" dirty="0">
              <a:solidFill>
                <a:schemeClr val="tx1"/>
              </a:solidFill>
            </a:endParaRPr>
          </a:p>
        </p:txBody>
      </p:sp>
      <p:sp>
        <p:nvSpPr>
          <p:cNvPr id="3" name="Content Placeholder 2"/>
          <p:cNvSpPr>
            <a:spLocks noGrp="1"/>
          </p:cNvSpPr>
          <p:nvPr>
            <p:ph idx="1"/>
          </p:nvPr>
        </p:nvSpPr>
        <p:spPr/>
        <p:txBody>
          <a:bodyPr/>
          <a:lstStyle/>
          <a:p>
            <a:r>
              <a:rPr lang="en-US" dirty="0"/>
              <a:t>Connected Vehicle </a:t>
            </a:r>
            <a:r>
              <a:rPr lang="en-US" dirty="0" smtClean="0"/>
              <a:t>Pilot </a:t>
            </a:r>
            <a:r>
              <a:rPr lang="en-US" dirty="0"/>
              <a:t>(Wyoming)</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7201" y="1295401"/>
            <a:ext cx="8233438" cy="1600199"/>
          </a:xfrm>
          <a:prstGeom prst="rect">
            <a:avLst/>
          </a:prstGeom>
        </p:spPr>
      </p:pic>
      <p:sp>
        <p:nvSpPr>
          <p:cNvPr id="6" name="TextBox 5"/>
          <p:cNvSpPr txBox="1"/>
          <p:nvPr/>
        </p:nvSpPr>
        <p:spPr>
          <a:xfrm>
            <a:off x="457200" y="3048000"/>
            <a:ext cx="8229599" cy="2862322"/>
          </a:xfrm>
          <a:prstGeom prst="rect">
            <a:avLst/>
          </a:prstGeom>
          <a:noFill/>
        </p:spPr>
        <p:txBody>
          <a:bodyPr wrap="square" rtlCol="0">
            <a:spAutoFit/>
          </a:bodyPr>
          <a:lstStyle/>
          <a:p>
            <a:pPr marL="342900" indent="-342900">
              <a:spcAft>
                <a:spcPts val="1200"/>
              </a:spcAft>
              <a:buFont typeface="Wingdings" panose="05000000000000000000" pitchFamily="2" charset="2"/>
              <a:buChar char="§"/>
            </a:pPr>
            <a:r>
              <a:rPr lang="en-US" sz="2000" dirty="0" smtClean="0"/>
              <a:t>Wyoming’s Connected Vehicle (CV) Pilot Demonstration  Project seeks to </a:t>
            </a:r>
            <a:r>
              <a:rPr lang="en-US" sz="2000" dirty="0"/>
              <a:t>improve </a:t>
            </a:r>
            <a:r>
              <a:rPr lang="en-US" sz="2000" dirty="0" smtClean="0"/>
              <a:t>safety and monitor </a:t>
            </a:r>
            <a:r>
              <a:rPr lang="en-US" sz="2000" dirty="0"/>
              <a:t>performance on </a:t>
            </a:r>
            <a:r>
              <a:rPr lang="en-US" sz="2000" dirty="0" smtClean="0"/>
              <a:t>I-80</a:t>
            </a:r>
            <a:r>
              <a:rPr lang="en-US" sz="2000" dirty="0"/>
              <a:t>. </a:t>
            </a:r>
            <a:endParaRPr lang="en-US" sz="2000" dirty="0" smtClean="0"/>
          </a:p>
          <a:p>
            <a:pPr marL="342900" indent="-342900">
              <a:spcAft>
                <a:spcPts val="1200"/>
              </a:spcAft>
              <a:buFont typeface="Wingdings" panose="05000000000000000000" pitchFamily="2" charset="2"/>
              <a:buChar char="§"/>
            </a:pPr>
            <a:r>
              <a:rPr lang="en-US" sz="2000" dirty="0"/>
              <a:t>Weather events common to the corridor are ice and snow covered road surfaces, poor visibility, and high wind events. </a:t>
            </a:r>
            <a:r>
              <a:rPr lang="en-US" sz="2000" dirty="0" smtClean="0"/>
              <a:t>Between </a:t>
            </a:r>
            <a:r>
              <a:rPr lang="en-US" sz="2000" dirty="0"/>
              <a:t>2002 and 2012, over 3,472 high-wind crashes </a:t>
            </a:r>
            <a:r>
              <a:rPr lang="en-US" sz="2000" dirty="0" smtClean="0"/>
              <a:t>occurred.</a:t>
            </a:r>
            <a:endParaRPr lang="en-US" sz="2000" dirty="0"/>
          </a:p>
          <a:p>
            <a:pPr marL="342900" indent="-342900">
              <a:spcAft>
                <a:spcPts val="1200"/>
              </a:spcAft>
              <a:buFont typeface="Wingdings" panose="05000000000000000000" pitchFamily="2" charset="2"/>
              <a:buChar char="§"/>
            </a:pPr>
            <a:r>
              <a:rPr lang="en-US" sz="2000" dirty="0" smtClean="0"/>
              <a:t>The demonstration will </a:t>
            </a:r>
            <a:r>
              <a:rPr lang="en-US" sz="2000" dirty="0"/>
              <a:t>develop applications that use </a:t>
            </a:r>
            <a:r>
              <a:rPr lang="en-US" sz="2000" dirty="0" smtClean="0"/>
              <a:t>V2I connectivity </a:t>
            </a:r>
            <a:r>
              <a:rPr lang="en-US" sz="2000" dirty="0"/>
              <a:t>to support a flexible range of services that improves safety and </a:t>
            </a:r>
            <a:r>
              <a:rPr lang="en-US" sz="2000" dirty="0" smtClean="0"/>
              <a:t>mobility for heavy vehicles. </a:t>
            </a:r>
          </a:p>
        </p:txBody>
      </p:sp>
      <p:sp>
        <p:nvSpPr>
          <p:cNvPr id="7" name="Rectangle 6"/>
          <p:cNvSpPr/>
          <p:nvPr/>
        </p:nvSpPr>
        <p:spPr>
          <a:xfrm>
            <a:off x="1" y="5991652"/>
            <a:ext cx="9143999" cy="677108"/>
          </a:xfrm>
          <a:prstGeom prst="rect">
            <a:avLst/>
          </a:prstGeom>
        </p:spPr>
        <p:txBody>
          <a:bodyPr wrap="square">
            <a:spAutoFit/>
          </a:bodyPr>
          <a:lstStyle/>
          <a:p>
            <a:pPr algn="ctr"/>
            <a:r>
              <a:rPr lang="en-US" sz="2000" b="1" dirty="0" smtClean="0">
                <a:effectLst/>
                <a:latin typeface="+mj-lt"/>
                <a:ea typeface="Calibri" panose="020F0502020204030204" pitchFamily="34" charset="0"/>
                <a:cs typeface="Times New Roman" panose="02020603050405020304" pitchFamily="18" charset="0"/>
              </a:rPr>
              <a:t>For More Information: </a:t>
            </a:r>
            <a:r>
              <a:rPr lang="en-US" sz="2000" u="sng" dirty="0">
                <a:latin typeface="+mj-lt"/>
                <a:hlinkClick r:id="rId5"/>
              </a:rPr>
              <a:t>http://www.its.dot.gov/pilots/wave1.htm</a:t>
            </a:r>
            <a:endParaRPr lang="en-US" sz="2000" dirty="0">
              <a:latin typeface="+mj-lt"/>
            </a:endParaRPr>
          </a:p>
          <a:p>
            <a:pPr algn="ct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19891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2906713"/>
            <a:ext cx="8037513" cy="1500187"/>
          </a:xfrm>
        </p:spPr>
        <p:txBody>
          <a:bodyPr/>
          <a:lstStyle/>
          <a:p>
            <a:r>
              <a:rPr lang="en-US" sz="3600" b="1" dirty="0" smtClean="0"/>
              <a:t>Questions</a:t>
            </a:r>
            <a:endParaRPr lang="en-US" sz="3600" b="1" dirty="0"/>
          </a:p>
        </p:txBody>
      </p:sp>
      <p:sp>
        <p:nvSpPr>
          <p:cNvPr id="7" name="Rectangle 6"/>
          <p:cNvSpPr/>
          <p:nvPr/>
        </p:nvSpPr>
        <p:spPr bwMode="auto">
          <a:xfrm>
            <a:off x="457200" y="762000"/>
            <a:ext cx="8534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cxnSp>
        <p:nvCxnSpPr>
          <p:cNvPr id="9" name="Straight Connector 8"/>
          <p:cNvCxnSpPr/>
          <p:nvPr/>
        </p:nvCxnSpPr>
        <p:spPr bwMode="auto">
          <a:xfrm>
            <a:off x="457200" y="4495800"/>
            <a:ext cx="8686800" cy="0"/>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spTree>
    <p:extLst>
      <p:ext uri="{BB962C8B-B14F-4D97-AF65-F5344CB8AC3E}">
        <p14:creationId xmlns:p14="http://schemas.microsoft.com/office/powerpoint/2010/main" val="984261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381000"/>
            <a:ext cx="7363893" cy="762000"/>
          </a:xfrm>
        </p:spPr>
        <p:txBody>
          <a:bodyPr/>
          <a:lstStyle/>
          <a:p>
            <a:r>
              <a:rPr lang="en-US" dirty="0" smtClean="0">
                <a:solidFill>
                  <a:schemeClr val="tx1"/>
                </a:solidFill>
              </a:rPr>
              <a:t>Challenge: Congestion</a:t>
            </a:r>
            <a:endParaRPr lang="en-US" dirty="0">
              <a:solidFill>
                <a:schemeClr val="tx1"/>
              </a:solidFill>
            </a:endParaRPr>
          </a:p>
        </p:txBody>
      </p:sp>
      <p:sp>
        <p:nvSpPr>
          <p:cNvPr id="3" name="Content Placeholder 2"/>
          <p:cNvSpPr>
            <a:spLocks noGrp="1"/>
          </p:cNvSpPr>
          <p:nvPr>
            <p:ph idx="1"/>
          </p:nvPr>
        </p:nvSpPr>
        <p:spPr>
          <a:xfrm>
            <a:off x="457200" y="3770791"/>
            <a:ext cx="8229600" cy="2325209"/>
          </a:xfrm>
        </p:spPr>
        <p:txBody>
          <a:bodyPr/>
          <a:lstStyle/>
          <a:p>
            <a:pPr>
              <a:spcAft>
                <a:spcPts val="1200"/>
              </a:spcAft>
            </a:pPr>
            <a:r>
              <a:rPr lang="en-US" sz="2000" dirty="0" smtClean="0"/>
              <a:t>Freight </a:t>
            </a:r>
            <a:r>
              <a:rPr lang="en-US" sz="2000" dirty="0"/>
              <a:t>demand is expected to be concentrated in </a:t>
            </a:r>
            <a:r>
              <a:rPr lang="en-US" sz="2000" dirty="0" smtClean="0"/>
              <a:t>metropolitan areas. Congestion </a:t>
            </a:r>
            <a:r>
              <a:rPr lang="en-US" sz="2000" dirty="0"/>
              <a:t>in several metropolitan population centers is already severe and could become more </a:t>
            </a:r>
            <a:r>
              <a:rPr lang="en-US" sz="2000" dirty="0" smtClean="0"/>
              <a:t>extreme by 2045. </a:t>
            </a:r>
          </a:p>
          <a:p>
            <a:pPr>
              <a:spcAft>
                <a:spcPts val="1200"/>
              </a:spcAft>
            </a:pPr>
            <a:r>
              <a:rPr lang="en-US" sz="2000" dirty="0" smtClean="0"/>
              <a:t>Increasing </a:t>
            </a:r>
            <a:r>
              <a:rPr lang="en-US" sz="2000" dirty="0"/>
              <a:t>freight demand in these densely populated areas will complicate “first mile” movement of goods out of ports and the “last mile” movement of goods from freight hubs to their final </a:t>
            </a:r>
            <a:r>
              <a:rPr lang="en-US" sz="2000" dirty="0" smtClean="0"/>
              <a:t>destinations.</a:t>
            </a:r>
            <a:endParaRPr lang="en-US" sz="2000" dirty="0"/>
          </a:p>
          <a:p>
            <a:pPr marL="173736" indent="0">
              <a:buNone/>
            </a:pPr>
            <a:endParaRPr lang="en-US" dirty="0" smtClean="0">
              <a:solidFill>
                <a:srgbClr val="FF0000"/>
              </a:solidFill>
            </a:endParaRPr>
          </a:p>
          <a:p>
            <a:endParaRPr lang="en-US" dirty="0">
              <a:solidFill>
                <a:srgbClr val="FF0000"/>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4345" y="1295400"/>
            <a:ext cx="7535309" cy="207891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952384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22906" y="381000"/>
            <a:ext cx="7363893" cy="762000"/>
          </a:xfrm>
        </p:spPr>
        <p:txBody>
          <a:bodyPr/>
          <a:lstStyle/>
          <a:p>
            <a:r>
              <a:rPr lang="en-US" dirty="0" smtClean="0">
                <a:solidFill>
                  <a:schemeClr val="tx1"/>
                </a:solidFill>
              </a:rPr>
              <a:t>Challenge: Scheduling and Logistics</a:t>
            </a:r>
            <a:endParaRPr lang="en-US" dirty="0">
              <a:solidFill>
                <a:schemeClr val="tx1"/>
              </a:solidFill>
            </a:endParaRPr>
          </a:p>
        </p:txBody>
      </p:sp>
      <p:sp>
        <p:nvSpPr>
          <p:cNvPr id="7" name="AutoShape 2" descr="Image result for garbage truck modesto, 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5" descr="Image result for • Context sensitive desig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8" descr="Image result for Road diet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TextBox 18"/>
          <p:cNvSpPr txBox="1"/>
          <p:nvPr/>
        </p:nvSpPr>
        <p:spPr>
          <a:xfrm>
            <a:off x="4038600" y="1307345"/>
            <a:ext cx="4741875" cy="400110"/>
          </a:xfrm>
          <a:prstGeom prst="rect">
            <a:avLst/>
          </a:prstGeom>
          <a:solidFill>
            <a:srgbClr val="EC881B"/>
          </a:solidFill>
        </p:spPr>
        <p:txBody>
          <a:bodyPr wrap="square" rtlCol="0">
            <a:spAutoFit/>
          </a:bodyPr>
          <a:lstStyle/>
          <a:p>
            <a:pPr lvl="0" algn="ctr"/>
            <a:r>
              <a:rPr lang="en-US" sz="2000" b="1" dirty="0" smtClean="0">
                <a:solidFill>
                  <a:schemeClr val="bg1">
                    <a:lumMod val="95000"/>
                  </a:schemeClr>
                </a:solidFill>
              </a:rPr>
              <a:t>Receiver </a:t>
            </a:r>
            <a:r>
              <a:rPr lang="en-US" sz="2000" b="1" dirty="0">
                <a:solidFill>
                  <a:schemeClr val="bg1">
                    <a:lumMod val="95000"/>
                  </a:schemeClr>
                </a:solidFill>
              </a:rPr>
              <a:t>S</a:t>
            </a:r>
            <a:r>
              <a:rPr lang="en-US" sz="2000" b="1" dirty="0" smtClean="0">
                <a:solidFill>
                  <a:schemeClr val="bg1">
                    <a:lumMod val="95000"/>
                  </a:schemeClr>
                </a:solidFill>
              </a:rPr>
              <a:t>cheduling</a:t>
            </a:r>
            <a:endParaRPr lang="en-US" sz="2000" b="1" dirty="0">
              <a:solidFill>
                <a:schemeClr val="bg1">
                  <a:lumMod val="95000"/>
                </a:schemeClr>
              </a:solidFill>
            </a:endParaRPr>
          </a:p>
        </p:txBody>
      </p:sp>
      <p:sp>
        <p:nvSpPr>
          <p:cNvPr id="10" name="AutoShape 2" descr="Image result for FRATI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5" descr="Image result for trucking receiver schedulin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44906" y="1711508"/>
            <a:ext cx="2051094" cy="1869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9930" y="4304438"/>
            <a:ext cx="3151070" cy="1860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C:\Users\Tamiko.Burnell\AppData\Local\Microsoft\Windows\Temporary Internet Files\Content.Outlook\U3XXQDRQ\Modern_warehouse_with_pallet_rack_storage_system.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191000" y="4304438"/>
            <a:ext cx="3962400" cy="185172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Tamiko.Burnell\AppData\Local\Microsoft\Windows\Temporary Internet Files\Content.Outlook\U3XXQDRQ\Trucks-outside-the-Allan-Brothers-fruit-distribution-center.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70386" y="1711508"/>
            <a:ext cx="2710090" cy="18698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pic>
        <p:nvPicPr>
          <p:cNvPr id="18" name="Picture 2" descr="C:\Users\Tamiko.Burnell\Pictures\corbor2.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57200" y="1308035"/>
            <a:ext cx="3200400" cy="22733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57201" y="1307345"/>
            <a:ext cx="3200400" cy="400110"/>
          </a:xfrm>
          <a:prstGeom prst="rect">
            <a:avLst/>
          </a:prstGeom>
          <a:solidFill>
            <a:srgbClr val="EC881B"/>
          </a:solidFill>
        </p:spPr>
        <p:txBody>
          <a:bodyPr wrap="square" rtlCol="0">
            <a:spAutoFit/>
          </a:bodyPr>
          <a:lstStyle/>
          <a:p>
            <a:pPr lvl="0" algn="ctr"/>
            <a:r>
              <a:rPr lang="en-US" sz="2000" b="1" dirty="0" smtClean="0">
                <a:solidFill>
                  <a:schemeClr val="bg1">
                    <a:lumMod val="95000"/>
                  </a:schemeClr>
                </a:solidFill>
              </a:rPr>
              <a:t>Wait Times</a:t>
            </a:r>
            <a:endParaRPr lang="en-US" sz="2000" b="1" dirty="0">
              <a:solidFill>
                <a:schemeClr val="bg1">
                  <a:lumMod val="95000"/>
                </a:schemeClr>
              </a:solidFill>
            </a:endParaRPr>
          </a:p>
        </p:txBody>
      </p:sp>
      <p:sp>
        <p:nvSpPr>
          <p:cNvPr id="21" name="TextBox 20"/>
          <p:cNvSpPr txBox="1"/>
          <p:nvPr/>
        </p:nvSpPr>
        <p:spPr>
          <a:xfrm>
            <a:off x="1039930" y="3904328"/>
            <a:ext cx="7113470" cy="400110"/>
          </a:xfrm>
          <a:prstGeom prst="rect">
            <a:avLst/>
          </a:prstGeom>
          <a:solidFill>
            <a:srgbClr val="EC881B"/>
          </a:solidFill>
        </p:spPr>
        <p:txBody>
          <a:bodyPr wrap="square" rtlCol="0">
            <a:spAutoFit/>
          </a:bodyPr>
          <a:lstStyle/>
          <a:p>
            <a:pPr lvl="0" algn="ctr"/>
            <a:r>
              <a:rPr lang="en-US" sz="2000" b="1" dirty="0" smtClean="0">
                <a:solidFill>
                  <a:schemeClr val="bg1">
                    <a:lumMod val="95000"/>
                  </a:schemeClr>
                </a:solidFill>
              </a:rPr>
              <a:t>On-time Pickup and Delivery</a:t>
            </a:r>
            <a:endParaRPr lang="en-US" sz="2000" b="1" dirty="0">
              <a:solidFill>
                <a:schemeClr val="bg1">
                  <a:lumMod val="95000"/>
                </a:schemeClr>
              </a:solidFill>
            </a:endParaRPr>
          </a:p>
        </p:txBody>
      </p:sp>
    </p:spTree>
    <p:extLst>
      <p:ext uri="{BB962C8B-B14F-4D97-AF65-F5344CB8AC3E}">
        <p14:creationId xmlns:p14="http://schemas.microsoft.com/office/powerpoint/2010/main" val="2680095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b="1" dirty="0" smtClean="0"/>
              <a:t>Freight-Specific Dynamic Planning and Performance</a:t>
            </a:r>
          </a:p>
          <a:p>
            <a:pPr lvl="1"/>
            <a:r>
              <a:rPr lang="en-US" sz="1800" dirty="0"/>
              <a:t>D</a:t>
            </a:r>
            <a:r>
              <a:rPr lang="en-US" sz="1800" dirty="0" smtClean="0"/>
              <a:t>ata </a:t>
            </a:r>
            <a:r>
              <a:rPr lang="en-US" sz="1800" dirty="0"/>
              <a:t>on wait times at intermodal facilities, traffic </a:t>
            </a:r>
            <a:r>
              <a:rPr lang="en-US" sz="1800" dirty="0" smtClean="0"/>
              <a:t>conditions, </a:t>
            </a:r>
            <a:r>
              <a:rPr lang="en-US" sz="1800" dirty="0"/>
              <a:t>incidents, road closures and work zones, route </a:t>
            </a:r>
            <a:r>
              <a:rPr lang="en-US" sz="1800" dirty="0" smtClean="0"/>
              <a:t>restrictions, and </a:t>
            </a:r>
            <a:r>
              <a:rPr lang="en-US" sz="1800" dirty="0"/>
              <a:t>truck parking availability. </a:t>
            </a:r>
            <a:endParaRPr lang="en-US" sz="1800" dirty="0" smtClean="0"/>
          </a:p>
          <a:p>
            <a:pPr lvl="1">
              <a:spcAft>
                <a:spcPts val="1200"/>
              </a:spcAft>
            </a:pPr>
            <a:r>
              <a:rPr lang="en-US" sz="1800" dirty="0" smtClean="0"/>
              <a:t>Provides </a:t>
            </a:r>
            <a:r>
              <a:rPr lang="en-US" sz="1800" dirty="0"/>
              <a:t>adaptive communication between drayage companies, drivers, and intermodal facilities, along with real-time information and dynamic routing for drivers</a:t>
            </a:r>
            <a:r>
              <a:rPr lang="en-US" sz="1800" dirty="0" smtClean="0"/>
              <a:t>.</a:t>
            </a:r>
          </a:p>
          <a:p>
            <a:r>
              <a:rPr lang="en-US" sz="2400" b="1" dirty="0" smtClean="0"/>
              <a:t>Drayage Optimization</a:t>
            </a:r>
          </a:p>
          <a:p>
            <a:pPr lvl="1"/>
            <a:r>
              <a:rPr lang="en-US" sz="1800" dirty="0" smtClean="0"/>
              <a:t>Seeks </a:t>
            </a:r>
            <a:r>
              <a:rPr lang="en-US" sz="1800" dirty="0"/>
              <a:t>to optimize truck/load movements between freight facilities. </a:t>
            </a:r>
            <a:endParaRPr lang="en-US" sz="1800" dirty="0" smtClean="0"/>
          </a:p>
          <a:p>
            <a:pPr lvl="1"/>
            <a:r>
              <a:rPr lang="en-US" sz="1800" dirty="0" smtClean="0"/>
              <a:t>Uses </a:t>
            </a:r>
            <a:r>
              <a:rPr lang="en-US" sz="1800" dirty="0"/>
              <a:t>travel information and port terminal </a:t>
            </a:r>
            <a:r>
              <a:rPr lang="en-US" sz="1800" dirty="0" smtClean="0"/>
              <a:t>conditions to assign </a:t>
            </a:r>
            <a:r>
              <a:rPr lang="en-US" sz="1800" dirty="0"/>
              <a:t>individual trucks with “best time” windows for pick-up or drop-off so that they can optimize operations. </a:t>
            </a:r>
            <a:endParaRPr lang="en-US" dirty="0" smtClean="0"/>
          </a:p>
        </p:txBody>
      </p:sp>
      <p:sp>
        <p:nvSpPr>
          <p:cNvPr id="2" name="Title 1"/>
          <p:cNvSpPr>
            <a:spLocks noGrp="1"/>
          </p:cNvSpPr>
          <p:nvPr>
            <p:ph type="title"/>
          </p:nvPr>
        </p:nvSpPr>
        <p:spPr>
          <a:xfrm>
            <a:off x="1322906" y="228600"/>
            <a:ext cx="7363893" cy="762000"/>
          </a:xfrm>
        </p:spPr>
        <p:txBody>
          <a:bodyPr/>
          <a:lstStyle/>
          <a:p>
            <a:pPr algn="l"/>
            <a:r>
              <a:rPr lang="en-US" sz="2800" dirty="0" smtClean="0"/>
              <a:t>Opportunity: Freight Advanced Freight Traveler Information System (</a:t>
            </a:r>
            <a:r>
              <a:rPr lang="en-US" sz="2800" dirty="0" smtClean="0">
                <a:solidFill>
                  <a:schemeClr val="tx1"/>
                </a:solidFill>
              </a:rPr>
              <a:t>FRATIS</a:t>
            </a:r>
            <a:r>
              <a:rPr lang="en-US" sz="2800" dirty="0" smtClean="0"/>
              <a:t>)</a:t>
            </a:r>
            <a:endParaRPr lang="en-US" sz="28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
        <p:nvSpPr>
          <p:cNvPr id="5" name="TextBox 4"/>
          <p:cNvSpPr txBox="1"/>
          <p:nvPr/>
        </p:nvSpPr>
        <p:spPr>
          <a:xfrm>
            <a:off x="0" y="5695890"/>
            <a:ext cx="9144000" cy="400110"/>
          </a:xfrm>
          <a:prstGeom prst="rect">
            <a:avLst/>
          </a:prstGeom>
          <a:noFill/>
        </p:spPr>
        <p:txBody>
          <a:bodyPr wrap="square" rtlCol="0">
            <a:spAutoFit/>
          </a:bodyPr>
          <a:lstStyle/>
          <a:p>
            <a:pPr algn="ctr"/>
            <a:r>
              <a:rPr lang="en-US" sz="2000" b="1" i="0" dirty="0" smtClean="0">
                <a:solidFill>
                  <a:schemeClr val="tx1"/>
                </a:solidFill>
              </a:rPr>
              <a:t>Fore More Information: </a:t>
            </a:r>
            <a:r>
              <a:rPr lang="en-US" sz="2000" u="sng" dirty="0">
                <a:hlinkClick r:id="rId4"/>
              </a:rPr>
              <a:t>http://</a:t>
            </a:r>
            <a:r>
              <a:rPr lang="en-US" sz="2000" u="sng" dirty="0" smtClean="0">
                <a:hlinkClick r:id="rId4"/>
              </a:rPr>
              <a:t>www.its.dot.gov/pilots/wave1.htm</a:t>
            </a:r>
            <a:endParaRPr lang="en-US" sz="2000" dirty="0"/>
          </a:p>
        </p:txBody>
      </p:sp>
    </p:spTree>
    <p:extLst>
      <p:ext uri="{BB962C8B-B14F-4D97-AF65-F5344CB8AC3E}">
        <p14:creationId xmlns:p14="http://schemas.microsoft.com/office/powerpoint/2010/main" val="2542758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3200" b="1" dirty="0" smtClean="0">
              <a:solidFill>
                <a:srgbClr val="FFFFFF"/>
              </a:solidFill>
              <a:effectLst>
                <a:outerShdw blurRad="38100" dist="38100" dir="2700000" algn="tl">
                  <a:srgbClr val="000000">
                    <a:alpha val="43137"/>
                  </a:srgbClr>
                </a:outerShdw>
              </a:effectLst>
            </a:endParaRPr>
          </a:p>
        </p:txBody>
      </p:sp>
      <p:sp>
        <p:nvSpPr>
          <p:cNvPr id="6" name="Content Placeholder 4"/>
          <p:cNvSpPr txBox="1">
            <a:spLocks/>
          </p:cNvSpPr>
          <p:nvPr/>
        </p:nvSpPr>
        <p:spPr bwMode="auto">
          <a:xfrm>
            <a:off x="457200" y="3429000"/>
            <a:ext cx="8229600" cy="2819400"/>
          </a:xfrm>
          <a:prstGeom prst="rect">
            <a:avLst/>
          </a:prstGeom>
          <a:solidFill>
            <a:schemeClr val="bg1">
              <a:lumMod val="95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84048" indent="-210312" algn="l" rtl="0" eaLnBrk="0" fontAlgn="base" hangingPunct="0">
              <a:spcBef>
                <a:spcPct val="20000"/>
              </a:spcBef>
              <a:spcAft>
                <a:spcPct val="0"/>
              </a:spcAft>
              <a:buFont typeface="Wingdings" pitchFamily="2" charset="2"/>
              <a:buChar char="§"/>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buSzPct val="65000"/>
              <a:buFont typeface="Arial Unicode MS" pitchFamily="34" charset="-128"/>
              <a:buChar char="□"/>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buFont typeface="Arial" charset="0"/>
              <a:buChar char="▪"/>
              <a:defRPr lang="en-US" sz="1600" dirty="0" smtClean="0">
                <a:solidFill>
                  <a:schemeClr val="tx1"/>
                </a:solidFill>
                <a:latin typeface="+mn-lt"/>
                <a:ea typeface="+mn-ea"/>
                <a:cs typeface="+mn-cs"/>
              </a:defRPr>
            </a:lvl3pPr>
            <a:lvl4pPr marL="1060704" indent="-209550" algn="l" rtl="0" eaLnBrk="0" fontAlgn="base" hangingPunct="0">
              <a:spcBef>
                <a:spcPct val="20000"/>
              </a:spcBef>
              <a:spcAft>
                <a:spcPct val="0"/>
              </a:spcAft>
              <a:buFont typeface="Arial" charset="0"/>
              <a:buChar char="–"/>
              <a:defRPr lang="en-US" sz="1600" dirty="0" smtClean="0">
                <a:solidFill>
                  <a:schemeClr val="tx1"/>
                </a:solidFill>
                <a:latin typeface="+mn-lt"/>
                <a:ea typeface="+mn-ea"/>
                <a:cs typeface="+mn-cs"/>
              </a:defRPr>
            </a:lvl4pPr>
            <a:lvl5pPr marL="1261872" indent="-20955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173736" indent="0">
              <a:spcAft>
                <a:spcPts val="600"/>
              </a:spcAft>
              <a:buFont typeface="Wingdings" pitchFamily="2" charset="2"/>
              <a:buNone/>
            </a:pPr>
            <a:r>
              <a:rPr sz="2400" b="1" kern="0" dirty="0">
                <a:solidFill>
                  <a:srgbClr val="000000"/>
                </a:solidFill>
                <a:cs typeface="Times New Roman" panose="02020603050405020304" pitchFamily="18" charset="0"/>
              </a:rPr>
              <a:t>Phase 2 (Solicitation and Deadline TBD): </a:t>
            </a:r>
          </a:p>
          <a:p>
            <a:pPr marL="515937" indent="-342900">
              <a:spcAft>
                <a:spcPts val="600"/>
              </a:spcAft>
            </a:pPr>
            <a:r>
              <a:rPr sz="2000" kern="0" dirty="0">
                <a:solidFill>
                  <a:srgbClr val="000000"/>
                </a:solidFill>
                <a:cs typeface="Times New Roman" panose="02020603050405020304" pitchFamily="18" charset="0"/>
              </a:rPr>
              <a:t>Smart City Challenge Finalists </a:t>
            </a:r>
          </a:p>
          <a:p>
            <a:pPr marL="515937" indent="-342900">
              <a:spcAft>
                <a:spcPts val="600"/>
              </a:spcAft>
            </a:pPr>
            <a:r>
              <a:rPr sz="2000" kern="0" dirty="0">
                <a:solidFill>
                  <a:srgbClr val="000000"/>
                </a:solidFill>
                <a:cs typeface="Times New Roman" panose="02020603050405020304" pitchFamily="18" charset="0"/>
              </a:rPr>
              <a:t>Support implementation of their proposed demonstration </a:t>
            </a:r>
          </a:p>
          <a:p>
            <a:pPr marL="515937" indent="-342900">
              <a:spcAft>
                <a:spcPts val="600"/>
              </a:spcAft>
            </a:pPr>
            <a:r>
              <a:rPr sz="2000" kern="0" dirty="0">
                <a:solidFill>
                  <a:srgbClr val="000000"/>
                </a:solidFill>
                <a:cs typeface="Times New Roman" panose="02020603050405020304" pitchFamily="18" charset="0"/>
              </a:rPr>
              <a:t>$50 Million</a:t>
            </a:r>
          </a:p>
          <a:p>
            <a:pPr lvl="1">
              <a:spcAft>
                <a:spcPts val="600"/>
              </a:spcAft>
            </a:pPr>
            <a:r>
              <a:rPr sz="2000" kern="0" dirty="0">
                <a:solidFill>
                  <a:srgbClr val="000000"/>
                </a:solidFill>
                <a:cs typeface="Times New Roman" panose="02020603050405020304" pitchFamily="18" charset="0"/>
              </a:rPr>
              <a:t>U.S. Department of Transportation: $40 Million</a:t>
            </a:r>
          </a:p>
          <a:p>
            <a:pPr lvl="1">
              <a:spcAft>
                <a:spcPts val="600"/>
              </a:spcAft>
            </a:pPr>
            <a:r>
              <a:rPr sz="2000" kern="0" dirty="0">
                <a:solidFill>
                  <a:srgbClr val="000000"/>
                </a:solidFill>
                <a:cs typeface="Times New Roman" panose="02020603050405020304" pitchFamily="18" charset="0"/>
              </a:rPr>
              <a:t>Vulcan Foundation: $10 Million</a:t>
            </a:r>
          </a:p>
          <a:p>
            <a:pPr marL="384048" lvl="1" indent="0">
              <a:spcAft>
                <a:spcPts val="600"/>
              </a:spcAft>
              <a:buFont typeface="Arial Unicode MS" pitchFamily="34" charset="-128"/>
              <a:buNone/>
            </a:pPr>
            <a:endParaRPr kern="0" dirty="0">
              <a:solidFill>
                <a:srgbClr val="000000"/>
              </a:solidFill>
            </a:endParaRPr>
          </a:p>
        </p:txBody>
      </p:sp>
      <p:sp>
        <p:nvSpPr>
          <p:cNvPr id="3" name="Rectangle 2"/>
          <p:cNvSpPr/>
          <p:nvPr/>
        </p:nvSpPr>
        <p:spPr>
          <a:xfrm>
            <a:off x="457200" y="1584573"/>
            <a:ext cx="8229600" cy="1615827"/>
          </a:xfrm>
          <a:prstGeom prst="rect">
            <a:avLst/>
          </a:prstGeom>
          <a:solidFill>
            <a:schemeClr val="bg1">
              <a:lumMod val="95000"/>
            </a:schemeClr>
          </a:solidFill>
        </p:spPr>
        <p:txBody>
          <a:bodyPr wrap="square">
            <a:spAutoFit/>
          </a:bodyPr>
          <a:lstStyle/>
          <a:p>
            <a:pPr marL="173736">
              <a:spcAft>
                <a:spcPts val="600"/>
              </a:spcAft>
              <a:buFont typeface="Wingdings" pitchFamily="2" charset="2"/>
              <a:buNone/>
            </a:pPr>
            <a:r>
              <a:rPr lang="en-US" sz="2400" b="1" kern="0" dirty="0">
                <a:solidFill>
                  <a:srgbClr val="000000"/>
                </a:solidFill>
                <a:cs typeface="Times New Roman" panose="02020603050405020304" pitchFamily="18" charset="0"/>
              </a:rPr>
              <a:t>Phase 1 (Deadline February </a:t>
            </a:r>
            <a:r>
              <a:rPr lang="en-US" sz="2400" b="1" kern="0" dirty="0" smtClean="0">
                <a:solidFill>
                  <a:srgbClr val="000000"/>
                </a:solidFill>
                <a:cs typeface="Times New Roman" panose="02020603050405020304" pitchFamily="18" charset="0"/>
              </a:rPr>
              <a:t>4, 2016):</a:t>
            </a:r>
          </a:p>
          <a:p>
            <a:pPr marL="516636" indent="-342900">
              <a:spcAft>
                <a:spcPts val="600"/>
              </a:spcAft>
              <a:buFont typeface="Wingdings" panose="05000000000000000000" pitchFamily="2" charset="2"/>
              <a:buChar char="§"/>
            </a:pPr>
            <a:r>
              <a:rPr lang="en-US" sz="2000" kern="0" dirty="0" smtClean="0">
                <a:solidFill>
                  <a:srgbClr val="000000"/>
                </a:solidFill>
                <a:cs typeface="Times New Roman" panose="02020603050405020304" pitchFamily="18" charset="0"/>
              </a:rPr>
              <a:t>Support </a:t>
            </a:r>
            <a:r>
              <a:rPr lang="en-US" sz="2000" kern="0" dirty="0">
                <a:solidFill>
                  <a:srgbClr val="000000"/>
                </a:solidFill>
                <a:cs typeface="Times New Roman" panose="02020603050405020304" pitchFamily="18" charset="0"/>
              </a:rPr>
              <a:t>concept development and planning </a:t>
            </a:r>
            <a:r>
              <a:rPr lang="en-US" sz="2000" kern="0" dirty="0" smtClean="0">
                <a:solidFill>
                  <a:srgbClr val="000000"/>
                </a:solidFill>
                <a:cs typeface="Times New Roman" panose="02020603050405020304" pitchFamily="18" charset="0"/>
              </a:rPr>
              <a:t>activities</a:t>
            </a:r>
          </a:p>
          <a:p>
            <a:pPr marL="516636" indent="-342900">
              <a:spcAft>
                <a:spcPts val="600"/>
              </a:spcAft>
              <a:buFont typeface="Wingdings" panose="05000000000000000000" pitchFamily="2" charset="2"/>
              <a:buChar char="§"/>
            </a:pPr>
            <a:r>
              <a:rPr lang="en-US" sz="2000" kern="0" dirty="0" smtClean="0">
                <a:solidFill>
                  <a:srgbClr val="000000"/>
                </a:solidFill>
                <a:cs typeface="Times New Roman" panose="02020603050405020304" pitchFamily="18" charset="0"/>
              </a:rPr>
              <a:t>Estimated </a:t>
            </a:r>
            <a:r>
              <a:rPr lang="en-US" sz="2000" kern="0" dirty="0">
                <a:solidFill>
                  <a:srgbClr val="000000"/>
                </a:solidFill>
                <a:cs typeface="Times New Roman" panose="02020603050405020304" pitchFamily="18" charset="0"/>
              </a:rPr>
              <a:t>five Smart City Challenge Finalists  </a:t>
            </a:r>
            <a:endParaRPr lang="en-US" sz="2000" kern="0" dirty="0" smtClean="0">
              <a:solidFill>
                <a:srgbClr val="000000"/>
              </a:solidFill>
              <a:cs typeface="Times New Roman" panose="02020603050405020304" pitchFamily="18" charset="0"/>
            </a:endParaRPr>
          </a:p>
          <a:p>
            <a:pPr marL="516636" indent="-342900">
              <a:spcAft>
                <a:spcPts val="600"/>
              </a:spcAft>
              <a:buFont typeface="Wingdings" panose="05000000000000000000" pitchFamily="2" charset="2"/>
              <a:buChar char="§"/>
            </a:pPr>
            <a:r>
              <a:rPr lang="en-US" sz="2000" kern="0" dirty="0" smtClean="0">
                <a:solidFill>
                  <a:srgbClr val="000000"/>
                </a:solidFill>
                <a:cs typeface="Times New Roman" panose="02020603050405020304" pitchFamily="18" charset="0"/>
              </a:rPr>
              <a:t>$</a:t>
            </a:r>
            <a:r>
              <a:rPr lang="en-US" sz="2000" kern="0" dirty="0">
                <a:solidFill>
                  <a:srgbClr val="000000"/>
                </a:solidFill>
                <a:cs typeface="Times New Roman" panose="02020603050405020304" pitchFamily="18" charset="0"/>
              </a:rPr>
              <a:t>100K each</a:t>
            </a:r>
            <a:endParaRPr lang="en-US" dirty="0">
              <a:solidFill>
                <a:srgbClr val="000000"/>
              </a:solidFill>
            </a:endParaRPr>
          </a:p>
        </p:txBody>
      </p:sp>
      <p:pic>
        <p:nvPicPr>
          <p:cNvPr id="7" name="Picture 6" descr="DOT-signature_white_cs3.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914400" y="381000"/>
            <a:ext cx="8229600" cy="523220"/>
          </a:xfrm>
          <a:prstGeom prst="rect">
            <a:avLst/>
          </a:prstGeom>
          <a:noFill/>
        </p:spPr>
        <p:txBody>
          <a:bodyPr wrap="square" rtlCol="0">
            <a:spAutoFit/>
          </a:bodyPr>
          <a:lstStyle/>
          <a:p>
            <a:r>
              <a:rPr lang="en-US" sz="2800" b="1" dirty="0" smtClean="0">
                <a:solidFill>
                  <a:srgbClr val="FFFFFF"/>
                </a:solidFill>
                <a:effectLst>
                  <a:outerShdw blurRad="38100" dist="38100" dir="2700000" algn="tl">
                    <a:srgbClr val="000000">
                      <a:alpha val="43137"/>
                    </a:srgbClr>
                  </a:outerShdw>
                </a:effectLst>
              </a:rPr>
              <a:t>Beyond Traffic: The Smart City Challenge</a:t>
            </a:r>
          </a:p>
        </p:txBody>
      </p:sp>
    </p:spTree>
    <p:extLst>
      <p:ext uri="{BB962C8B-B14F-4D97-AF65-F5344CB8AC3E}">
        <p14:creationId xmlns:p14="http://schemas.microsoft.com/office/powerpoint/2010/main" val="3490020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tsnt\share\CV Pilot Workshop - 2014\Graphics\Round 3\CV_Pilot_Graphics_041614\I876_Exports\I876_ProductivityCorridor_Fratis-01.pn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143000"/>
            <a:ext cx="8046720" cy="5605272"/>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1322906" y="381000"/>
            <a:ext cx="7363893" cy="762000"/>
          </a:xfrm>
        </p:spPr>
        <p:txBody>
          <a:bodyPr/>
          <a:lstStyle/>
          <a:p>
            <a:r>
              <a:rPr lang="en-US" dirty="0" smtClean="0"/>
              <a:t>Opportunity: FRATIS</a:t>
            </a:r>
            <a:endParaRPr lang="en-US" dirty="0"/>
          </a:p>
        </p:txBody>
      </p:sp>
      <p:sp>
        <p:nvSpPr>
          <p:cNvPr id="9" name="Rounded Rectangle 8"/>
          <p:cNvSpPr/>
          <p:nvPr/>
        </p:nvSpPr>
        <p:spPr bwMode="auto">
          <a:xfrm>
            <a:off x="5277766" y="4648200"/>
            <a:ext cx="3332834" cy="2032245"/>
          </a:xfrm>
          <a:prstGeom prst="roundRect">
            <a:avLst/>
          </a:prstGeom>
          <a:gradFill>
            <a:gsLst>
              <a:gs pos="0">
                <a:schemeClr val="accent3">
                  <a:shade val="51000"/>
                  <a:satMod val="130000"/>
                  <a:alpha val="73000"/>
                </a:schemeClr>
              </a:gs>
              <a:gs pos="80000">
                <a:schemeClr val="accent3">
                  <a:shade val="93000"/>
                  <a:satMod val="130000"/>
                </a:schemeClr>
              </a:gs>
              <a:gs pos="100000">
                <a:schemeClr val="accent3">
                  <a:shade val="94000"/>
                  <a:satMod val="135000"/>
                </a:schemeClr>
              </a:gs>
            </a:gsLst>
          </a:gradFill>
          <a:ln w="19050" cmpd="sng">
            <a:solidFill>
              <a:srgbClr val="336699"/>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91440" rIns="91440" bIns="45720" numCol="1" rtlCol="0" anchor="ctr" anchorCtr="0" compatLnSpc="1">
            <a:prstTxWarp prst="textNoShape">
              <a:avLst/>
            </a:prstTxWarp>
          </a:bodyPr>
          <a:lstStyle/>
          <a:p>
            <a:pPr algn="ctr">
              <a:buSzPct val="100000"/>
              <a:buNone/>
            </a:pPr>
            <a:r>
              <a:rPr lang="en-US" sz="2000" b="1" dirty="0" smtClean="0">
                <a:solidFill>
                  <a:srgbClr val="336699"/>
                </a:solidFill>
              </a:rPr>
              <a:t>1. Drayage companies receive their orders for a given day</a:t>
            </a:r>
            <a:endParaRPr lang="en-US" sz="1800" dirty="0">
              <a:solidFill>
                <a:srgbClr val="000000"/>
              </a:solidFill>
              <a:ea typeface="MS PGothic" pitchFamily="34" charset="-128"/>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193888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tsnt\share\CV Pilot Workshop - 2014\Graphics\Round 3\CV_Pilot_Graphics_041614\I876_Exports\I876_ProductivityCorridor_Fratis-01.pn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143000"/>
            <a:ext cx="8046720" cy="5605272"/>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1322906" y="381000"/>
            <a:ext cx="7363893" cy="762000"/>
          </a:xfrm>
        </p:spPr>
        <p:txBody>
          <a:bodyPr/>
          <a:lstStyle/>
          <a:p>
            <a:r>
              <a:rPr lang="en-US" dirty="0"/>
              <a:t>Opportunity: </a:t>
            </a:r>
            <a:r>
              <a:rPr lang="en-US" dirty="0" smtClean="0"/>
              <a:t>FRATIS</a:t>
            </a:r>
            <a:endParaRPr lang="en-US" dirty="0"/>
          </a:p>
        </p:txBody>
      </p:sp>
      <p:sp>
        <p:nvSpPr>
          <p:cNvPr id="9" name="Rounded Rectangle 8"/>
          <p:cNvSpPr/>
          <p:nvPr/>
        </p:nvSpPr>
        <p:spPr bwMode="auto">
          <a:xfrm>
            <a:off x="5277766" y="4648200"/>
            <a:ext cx="3332834" cy="2032245"/>
          </a:xfrm>
          <a:prstGeom prst="roundRect">
            <a:avLst/>
          </a:prstGeom>
          <a:gradFill>
            <a:gsLst>
              <a:gs pos="0">
                <a:schemeClr val="accent3">
                  <a:shade val="51000"/>
                  <a:satMod val="130000"/>
                  <a:alpha val="73000"/>
                </a:schemeClr>
              </a:gs>
              <a:gs pos="80000">
                <a:schemeClr val="accent3">
                  <a:shade val="93000"/>
                  <a:satMod val="130000"/>
                </a:schemeClr>
              </a:gs>
              <a:gs pos="100000">
                <a:schemeClr val="accent3">
                  <a:shade val="94000"/>
                  <a:satMod val="135000"/>
                </a:schemeClr>
              </a:gs>
            </a:gsLst>
          </a:gradFill>
          <a:ln w="19050" cmpd="sng">
            <a:solidFill>
              <a:srgbClr val="336699"/>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91440" rIns="91440" bIns="45720" numCol="1" rtlCol="0" anchor="ctr" anchorCtr="0" compatLnSpc="1">
            <a:prstTxWarp prst="textNoShape">
              <a:avLst/>
            </a:prstTxWarp>
          </a:bodyPr>
          <a:lstStyle/>
          <a:p>
            <a:pPr algn="ctr">
              <a:buSzPct val="100000"/>
            </a:pPr>
            <a:r>
              <a:rPr lang="en-US" sz="2000" b="1" dirty="0">
                <a:solidFill>
                  <a:srgbClr val="336699"/>
                </a:solidFill>
              </a:rPr>
              <a:t>2. Orders are collected and run through </a:t>
            </a:r>
            <a:r>
              <a:rPr lang="en-US" sz="2000" b="1" dirty="0" smtClean="0">
                <a:solidFill>
                  <a:srgbClr val="336699"/>
                </a:solidFill>
              </a:rPr>
              <a:t>an optimization </a:t>
            </a:r>
            <a:r>
              <a:rPr lang="en-US" sz="2000" b="1" dirty="0">
                <a:solidFill>
                  <a:srgbClr val="336699"/>
                </a:solidFill>
              </a:rPr>
              <a:t>algorithm to create optimized plan</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170428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tsnt\share\CV Pilot Workshop - 2014\Graphics\Round 3\CV_Pilot_Graphics_041614\I876_Exports\I876_ProductivityCorridor_Fratis-01.pn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143000"/>
            <a:ext cx="8046720" cy="5605272"/>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1322906" y="381000"/>
            <a:ext cx="7363893" cy="762000"/>
          </a:xfrm>
        </p:spPr>
        <p:txBody>
          <a:bodyPr/>
          <a:lstStyle/>
          <a:p>
            <a:r>
              <a:rPr lang="en-US" dirty="0"/>
              <a:t>Opportunity: </a:t>
            </a:r>
            <a:r>
              <a:rPr lang="en-US" dirty="0" smtClean="0"/>
              <a:t>FRATIS</a:t>
            </a:r>
            <a:endParaRPr lang="en-US" dirty="0"/>
          </a:p>
        </p:txBody>
      </p:sp>
      <p:sp>
        <p:nvSpPr>
          <p:cNvPr id="9" name="Rounded Rectangle 8"/>
          <p:cNvSpPr/>
          <p:nvPr/>
        </p:nvSpPr>
        <p:spPr bwMode="auto">
          <a:xfrm>
            <a:off x="5277766" y="4648200"/>
            <a:ext cx="3332834" cy="2032245"/>
          </a:xfrm>
          <a:prstGeom prst="roundRect">
            <a:avLst/>
          </a:prstGeom>
          <a:gradFill>
            <a:gsLst>
              <a:gs pos="0">
                <a:schemeClr val="accent3">
                  <a:shade val="51000"/>
                  <a:satMod val="130000"/>
                  <a:alpha val="73000"/>
                </a:schemeClr>
              </a:gs>
              <a:gs pos="80000">
                <a:schemeClr val="accent3">
                  <a:shade val="93000"/>
                  <a:satMod val="130000"/>
                </a:schemeClr>
              </a:gs>
              <a:gs pos="100000">
                <a:schemeClr val="accent3">
                  <a:shade val="94000"/>
                  <a:satMod val="135000"/>
                </a:schemeClr>
              </a:gs>
            </a:gsLst>
          </a:gradFill>
          <a:ln w="19050" cmpd="sng">
            <a:solidFill>
              <a:srgbClr val="336699"/>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91440" rIns="91440" bIns="45720" numCol="1" rtlCol="0" anchor="ctr" anchorCtr="0" compatLnSpc="1">
            <a:prstTxWarp prst="textNoShape">
              <a:avLst/>
            </a:prstTxWarp>
          </a:bodyPr>
          <a:lstStyle/>
          <a:p>
            <a:pPr algn="ctr">
              <a:buSzPct val="100000"/>
              <a:buNone/>
            </a:pPr>
            <a:r>
              <a:rPr lang="en-US" sz="2000" b="1" dirty="0">
                <a:solidFill>
                  <a:srgbClr val="336699"/>
                </a:solidFill>
              </a:rPr>
              <a:t>3. The optimized plan </a:t>
            </a:r>
            <a:r>
              <a:rPr lang="en-US" sz="2000" b="1" dirty="0" smtClean="0">
                <a:solidFill>
                  <a:srgbClr val="336699"/>
                </a:solidFill>
              </a:rPr>
              <a:t>is reviewed </a:t>
            </a:r>
            <a:r>
              <a:rPr lang="en-US" sz="2000" b="1" dirty="0">
                <a:solidFill>
                  <a:srgbClr val="336699"/>
                </a:solidFill>
              </a:rPr>
              <a:t>and approved by the dispatcher</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118230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tsnt\share\CV Pilot Workshop - 2014\Graphics\Round 3\CV_Pilot_Graphics_041614\I876_Exports\I876_ProductivityCorridor_Fratis-01.pn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143000"/>
            <a:ext cx="8046720" cy="5605272"/>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1322906" y="381000"/>
            <a:ext cx="7363893" cy="762000"/>
          </a:xfrm>
        </p:spPr>
        <p:txBody>
          <a:bodyPr/>
          <a:lstStyle/>
          <a:p>
            <a:r>
              <a:rPr lang="en-US" dirty="0"/>
              <a:t>Opportunity: </a:t>
            </a:r>
            <a:r>
              <a:rPr lang="en-US" dirty="0" smtClean="0"/>
              <a:t>FRATIS</a:t>
            </a:r>
            <a:endParaRPr lang="en-US" dirty="0"/>
          </a:p>
        </p:txBody>
      </p:sp>
      <p:sp>
        <p:nvSpPr>
          <p:cNvPr id="9" name="Rounded Rectangle 8"/>
          <p:cNvSpPr/>
          <p:nvPr/>
        </p:nvSpPr>
        <p:spPr bwMode="auto">
          <a:xfrm>
            <a:off x="5277766" y="4648200"/>
            <a:ext cx="3332834" cy="2032245"/>
          </a:xfrm>
          <a:prstGeom prst="roundRect">
            <a:avLst/>
          </a:prstGeom>
          <a:gradFill>
            <a:gsLst>
              <a:gs pos="0">
                <a:schemeClr val="accent3">
                  <a:shade val="51000"/>
                  <a:satMod val="130000"/>
                  <a:alpha val="73000"/>
                </a:schemeClr>
              </a:gs>
              <a:gs pos="80000">
                <a:schemeClr val="accent3">
                  <a:shade val="93000"/>
                  <a:satMod val="130000"/>
                </a:schemeClr>
              </a:gs>
              <a:gs pos="100000">
                <a:schemeClr val="accent3">
                  <a:shade val="94000"/>
                  <a:satMod val="135000"/>
                </a:schemeClr>
              </a:gs>
            </a:gsLst>
          </a:gradFill>
          <a:ln w="19050" cmpd="sng">
            <a:solidFill>
              <a:srgbClr val="336699"/>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91440" rIns="91440" bIns="45720" numCol="1" rtlCol="0" anchor="ctr" anchorCtr="0" compatLnSpc="1">
            <a:prstTxWarp prst="textNoShape">
              <a:avLst/>
            </a:prstTxWarp>
          </a:bodyPr>
          <a:lstStyle/>
          <a:p>
            <a:pPr algn="ctr">
              <a:buSzPct val="100000"/>
            </a:pPr>
            <a:r>
              <a:rPr lang="en-US" sz="2000" b="1" dirty="0">
                <a:solidFill>
                  <a:srgbClr val="336699"/>
                </a:solidFill>
              </a:rPr>
              <a:t>4. The optimized </a:t>
            </a:r>
            <a:r>
              <a:rPr lang="en-US" sz="2000" b="1" dirty="0" smtClean="0">
                <a:solidFill>
                  <a:srgbClr val="336699"/>
                </a:solidFill>
              </a:rPr>
              <a:t>driver </a:t>
            </a:r>
            <a:r>
              <a:rPr lang="en-US" sz="2000" b="1" dirty="0">
                <a:solidFill>
                  <a:srgbClr val="336699"/>
                </a:solidFill>
              </a:rPr>
              <a:t>plans are distributed to each truck drivers through in-vehicle units</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23888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tsnt\share\CV Pilot Workshop - 2014\Graphics\Round 3\CV_Pilot_Graphics_041614\I876_Exports\I876_ProductivityCorridor_Fratis-01.pn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143000"/>
            <a:ext cx="8046720" cy="5605272"/>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1322906" y="381000"/>
            <a:ext cx="7363893" cy="762000"/>
          </a:xfrm>
        </p:spPr>
        <p:txBody>
          <a:bodyPr/>
          <a:lstStyle/>
          <a:p>
            <a:r>
              <a:rPr lang="en-US" dirty="0"/>
              <a:t>Opportunity: </a:t>
            </a:r>
            <a:r>
              <a:rPr lang="en-US" dirty="0" smtClean="0"/>
              <a:t>FRATIS</a:t>
            </a:r>
            <a:endParaRPr lang="en-US" dirty="0"/>
          </a:p>
        </p:txBody>
      </p:sp>
      <p:sp>
        <p:nvSpPr>
          <p:cNvPr id="9" name="Rounded Rectangle 8"/>
          <p:cNvSpPr/>
          <p:nvPr/>
        </p:nvSpPr>
        <p:spPr bwMode="auto">
          <a:xfrm>
            <a:off x="5277766" y="4648200"/>
            <a:ext cx="3332834" cy="2032245"/>
          </a:xfrm>
          <a:prstGeom prst="roundRect">
            <a:avLst/>
          </a:prstGeom>
          <a:gradFill>
            <a:gsLst>
              <a:gs pos="0">
                <a:schemeClr val="accent3">
                  <a:shade val="51000"/>
                  <a:satMod val="130000"/>
                  <a:alpha val="73000"/>
                </a:schemeClr>
              </a:gs>
              <a:gs pos="80000">
                <a:schemeClr val="accent3">
                  <a:shade val="93000"/>
                  <a:satMod val="130000"/>
                </a:schemeClr>
              </a:gs>
              <a:gs pos="100000">
                <a:schemeClr val="accent3">
                  <a:shade val="94000"/>
                  <a:satMod val="135000"/>
                </a:schemeClr>
              </a:gs>
            </a:gsLst>
          </a:gradFill>
          <a:ln w="19050" cmpd="sng">
            <a:solidFill>
              <a:srgbClr val="336699"/>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91440" rIns="91440" bIns="45720" numCol="1" rtlCol="0" anchor="ctr" anchorCtr="0" compatLnSpc="1">
            <a:prstTxWarp prst="textNoShape">
              <a:avLst/>
            </a:prstTxWarp>
          </a:bodyPr>
          <a:lstStyle/>
          <a:p>
            <a:pPr algn="ctr">
              <a:buSzPct val="100000"/>
              <a:buNone/>
            </a:pPr>
            <a:r>
              <a:rPr lang="en-US" sz="2000" b="1" dirty="0">
                <a:solidFill>
                  <a:srgbClr val="336699"/>
                </a:solidFill>
              </a:rPr>
              <a:t>5. Changes to orders are sent directly to the drivers</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405807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tsnt\share\CV Pilot Workshop - 2014\Graphics\Round 3\CV_Pilot_Graphics_041614\I876_Exports\I876_ProductivityCorridor_Fratis-01.pn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1143000"/>
            <a:ext cx="8046720" cy="5605272"/>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1322906" y="381000"/>
            <a:ext cx="7363893" cy="762000"/>
          </a:xfrm>
        </p:spPr>
        <p:txBody>
          <a:bodyPr/>
          <a:lstStyle/>
          <a:p>
            <a:r>
              <a:rPr lang="en-US" dirty="0"/>
              <a:t>Opportunity: </a:t>
            </a:r>
            <a:r>
              <a:rPr lang="en-US" dirty="0" smtClean="0"/>
              <a:t>FRATIS</a:t>
            </a:r>
            <a:endParaRPr lang="en-US" dirty="0"/>
          </a:p>
        </p:txBody>
      </p:sp>
      <p:sp>
        <p:nvSpPr>
          <p:cNvPr id="9" name="Rounded Rectangle 8"/>
          <p:cNvSpPr/>
          <p:nvPr/>
        </p:nvSpPr>
        <p:spPr bwMode="auto">
          <a:xfrm>
            <a:off x="5277766" y="4648200"/>
            <a:ext cx="3332834" cy="2032245"/>
          </a:xfrm>
          <a:prstGeom prst="roundRect">
            <a:avLst/>
          </a:prstGeom>
          <a:gradFill>
            <a:gsLst>
              <a:gs pos="0">
                <a:schemeClr val="accent3">
                  <a:shade val="51000"/>
                  <a:satMod val="130000"/>
                  <a:alpha val="73000"/>
                </a:schemeClr>
              </a:gs>
              <a:gs pos="80000">
                <a:schemeClr val="accent3">
                  <a:shade val="93000"/>
                  <a:satMod val="130000"/>
                </a:schemeClr>
              </a:gs>
              <a:gs pos="100000">
                <a:schemeClr val="accent3">
                  <a:shade val="94000"/>
                  <a:satMod val="135000"/>
                </a:schemeClr>
              </a:gs>
            </a:gsLst>
          </a:gradFill>
          <a:ln w="19050" cmpd="sng">
            <a:solidFill>
              <a:srgbClr val="336699"/>
            </a:solidFill>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91440" rIns="91440" bIns="45720" numCol="1" rtlCol="0" anchor="ctr" anchorCtr="0" compatLnSpc="1">
            <a:prstTxWarp prst="textNoShape">
              <a:avLst/>
            </a:prstTxWarp>
          </a:bodyPr>
          <a:lstStyle/>
          <a:p>
            <a:pPr algn="ctr">
              <a:buSzPct val="100000"/>
            </a:pPr>
            <a:r>
              <a:rPr lang="en-US" sz="2000" b="1" dirty="0">
                <a:solidFill>
                  <a:srgbClr val="336699"/>
                </a:solidFill>
              </a:rPr>
              <a:t>6. Order status information is sent directly back to the drayage companies </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110791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228600"/>
            <a:ext cx="7363893" cy="762000"/>
          </a:xfrm>
        </p:spPr>
        <p:txBody>
          <a:bodyPr/>
          <a:lstStyle/>
          <a:p>
            <a:r>
              <a:rPr lang="en-US" sz="2800" dirty="0" smtClean="0"/>
              <a:t>Opportunity: Off-Peak / Overnight Deliveries</a:t>
            </a:r>
            <a:endParaRPr lang="en-US" sz="2800" dirty="0"/>
          </a:p>
        </p:txBody>
      </p:sp>
      <p:sp>
        <p:nvSpPr>
          <p:cNvPr id="11" name="Content Placeholder 10"/>
          <p:cNvSpPr>
            <a:spLocks noGrp="1"/>
          </p:cNvSpPr>
          <p:nvPr>
            <p:ph idx="11"/>
          </p:nvPr>
        </p:nvSpPr>
        <p:spPr>
          <a:xfrm>
            <a:off x="4267200" y="1143000"/>
            <a:ext cx="4419600" cy="4525963"/>
          </a:xfrm>
        </p:spPr>
        <p:txBody>
          <a:bodyPr/>
          <a:lstStyle/>
          <a:p>
            <a:pPr>
              <a:spcAft>
                <a:spcPts val="600"/>
              </a:spcAft>
            </a:pPr>
            <a:r>
              <a:rPr lang="en-US" sz="2400" dirty="0" smtClean="0"/>
              <a:t>Trucks </a:t>
            </a:r>
            <a:r>
              <a:rPr lang="en-US" sz="2400" dirty="0"/>
              <a:t>deliver </a:t>
            </a:r>
            <a:r>
              <a:rPr lang="en-US" sz="2400" dirty="0" smtClean="0"/>
              <a:t>goods to stores during off-peak hours or overnight</a:t>
            </a:r>
          </a:p>
          <a:p>
            <a:pPr>
              <a:spcAft>
                <a:spcPts val="600"/>
              </a:spcAft>
            </a:pPr>
            <a:r>
              <a:rPr lang="en-US" sz="2400" dirty="0" smtClean="0"/>
              <a:t>When </a:t>
            </a:r>
            <a:r>
              <a:rPr lang="en-US" sz="2400" dirty="0"/>
              <a:t>there is no personnel available for the reception of the goods, delivery systems can be used, like drop boxes or </a:t>
            </a:r>
            <a:r>
              <a:rPr lang="en-US" sz="2400" dirty="0" smtClean="0"/>
              <a:t>safes </a:t>
            </a:r>
          </a:p>
          <a:p>
            <a:r>
              <a:rPr lang="en-US" sz="2400" dirty="0" smtClean="0"/>
              <a:t>Incentives may be provided to trucking </a:t>
            </a:r>
            <a:r>
              <a:rPr lang="en-US" sz="2400" dirty="0"/>
              <a:t>companies and businesses to shift delivery to overnight/off-peak </a:t>
            </a:r>
            <a:r>
              <a:rPr lang="en-US" sz="2400" dirty="0" smtClean="0"/>
              <a:t>hours</a:t>
            </a:r>
            <a:endParaRPr lang="en-US" sz="2400" dirty="0"/>
          </a:p>
          <a:p>
            <a:pPr>
              <a:spcAft>
                <a:spcPts val="600"/>
              </a:spcAft>
            </a:pPr>
            <a:endParaRPr lang="en-US" sz="2000"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4114800"/>
            <a:ext cx="3540702" cy="22098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1" y="1456576"/>
            <a:ext cx="3572974" cy="2383588"/>
          </a:xfrm>
          <a:prstGeom prst="rect">
            <a:avLst/>
          </a:prstGeom>
        </p:spPr>
      </p:pic>
    </p:spTree>
    <p:extLst>
      <p:ext uri="{BB962C8B-B14F-4D97-AF65-F5344CB8AC3E}">
        <p14:creationId xmlns:p14="http://schemas.microsoft.com/office/powerpoint/2010/main" val="32315225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0918" y="1258947"/>
            <a:ext cx="6377682" cy="2215691"/>
          </a:xfrm>
          <a:prstGeom prst="rect">
            <a:avLst/>
          </a:prstGeom>
          <a:effectLst/>
        </p:spPr>
      </p:pic>
      <p:sp>
        <p:nvSpPr>
          <p:cNvPr id="2" name="Title 1"/>
          <p:cNvSpPr>
            <a:spLocks noGrp="1"/>
          </p:cNvSpPr>
          <p:nvPr>
            <p:ph type="title"/>
          </p:nvPr>
        </p:nvSpPr>
        <p:spPr>
          <a:xfrm>
            <a:off x="1322906" y="381000"/>
            <a:ext cx="7363893" cy="762000"/>
          </a:xfrm>
        </p:spPr>
        <p:txBody>
          <a:bodyPr/>
          <a:lstStyle/>
          <a:p>
            <a:r>
              <a:rPr lang="en-US" dirty="0" smtClean="0">
                <a:solidFill>
                  <a:schemeClr val="tx1"/>
                </a:solidFill>
              </a:rPr>
              <a:t>Opportunity: Consolidation Centers</a:t>
            </a:r>
            <a:endParaRPr lang="en-US" dirty="0">
              <a:solidFill>
                <a:schemeClr val="tx1"/>
              </a:solidFill>
            </a:endParaRPr>
          </a:p>
        </p:txBody>
      </p:sp>
      <p:sp>
        <p:nvSpPr>
          <p:cNvPr id="3" name="Content Placeholder 2"/>
          <p:cNvSpPr>
            <a:spLocks noGrp="1"/>
          </p:cNvSpPr>
          <p:nvPr>
            <p:ph idx="1"/>
          </p:nvPr>
        </p:nvSpPr>
        <p:spPr>
          <a:xfrm>
            <a:off x="457200" y="3505200"/>
            <a:ext cx="8229600" cy="1852126"/>
          </a:xfrm>
        </p:spPr>
        <p:txBody>
          <a:bodyPr/>
          <a:lstStyle/>
          <a:p>
            <a:r>
              <a:rPr lang="en-US" sz="2000" dirty="0" smtClean="0"/>
              <a:t>Features </a:t>
            </a:r>
            <a:r>
              <a:rPr lang="en-US" sz="2000" dirty="0"/>
              <a:t>mega size warehouses on the outskirts of the city with smaller decentralized warehouses inside the </a:t>
            </a:r>
            <a:r>
              <a:rPr lang="en-US" sz="2000" dirty="0" smtClean="0"/>
              <a:t>city:</a:t>
            </a:r>
          </a:p>
          <a:p>
            <a:pPr lvl="1"/>
            <a:r>
              <a:rPr lang="en-US" sz="2000" dirty="0" smtClean="0"/>
              <a:t>Heavy </a:t>
            </a:r>
            <a:r>
              <a:rPr lang="en-US" sz="2000" dirty="0"/>
              <a:t>commercial vehicles carry goods to big warehouses on the outskirts of the </a:t>
            </a:r>
            <a:r>
              <a:rPr lang="en-US" sz="2000" dirty="0" smtClean="0"/>
              <a:t>city</a:t>
            </a:r>
            <a:r>
              <a:rPr lang="en-US" sz="2000" dirty="0"/>
              <a:t>.</a:t>
            </a:r>
            <a:endParaRPr lang="en-US" sz="2000" dirty="0" smtClean="0"/>
          </a:p>
          <a:p>
            <a:pPr lvl="1"/>
            <a:r>
              <a:rPr lang="en-US" sz="2000" dirty="0" smtClean="0"/>
              <a:t>From </a:t>
            </a:r>
            <a:r>
              <a:rPr lang="en-US" sz="2000" dirty="0"/>
              <a:t>there, medium and light commercial vehicles would deliver goods to a warehouse within a city. </a:t>
            </a:r>
            <a:r>
              <a:rPr lang="en-US" sz="2000" dirty="0" smtClean="0"/>
              <a:t>These </a:t>
            </a:r>
            <a:r>
              <a:rPr lang="en-US" sz="2000" dirty="0"/>
              <a:t>vehicles may include electric vehicles and in the future, smaller automated vehicles, or shared-use vehicles. </a:t>
            </a:r>
            <a:endParaRPr lang="en-US" sz="2000" dirty="0" smtClean="0"/>
          </a:p>
          <a:p>
            <a:pPr lvl="1"/>
            <a:r>
              <a:rPr lang="en-US" sz="2000" dirty="0" smtClean="0"/>
              <a:t>May consider load consolidation strategies</a:t>
            </a:r>
            <a:endParaRPr lang="en-US" sz="2000" dirty="0"/>
          </a:p>
          <a:p>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113806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152400"/>
            <a:ext cx="7363893" cy="762000"/>
          </a:xfrm>
        </p:spPr>
        <p:txBody>
          <a:bodyPr/>
          <a:lstStyle/>
          <a:p>
            <a:pPr algn="l"/>
            <a:r>
              <a:rPr lang="en-US" sz="2800" dirty="0" smtClean="0"/>
              <a:t>Opportunity: Advanced </a:t>
            </a:r>
            <a:r>
              <a:rPr lang="en-US" sz="2800" dirty="0"/>
              <a:t>Freight Traveler Information Truck-specific 511 Page</a:t>
            </a:r>
          </a:p>
        </p:txBody>
      </p:sp>
      <p:sp>
        <p:nvSpPr>
          <p:cNvPr id="3" name="Content Placeholder 2"/>
          <p:cNvSpPr>
            <a:spLocks noGrp="1"/>
          </p:cNvSpPr>
          <p:nvPr>
            <p:ph idx="1"/>
          </p:nvPr>
        </p:nvSpPr>
        <p:spPr>
          <a:xfrm>
            <a:off x="457200" y="1916430"/>
            <a:ext cx="4901184" cy="4165393"/>
          </a:xfrm>
        </p:spPr>
        <p:txBody>
          <a:bodyPr/>
          <a:lstStyle/>
          <a:p>
            <a:pPr marL="0" indent="0">
              <a:buNone/>
            </a:pPr>
            <a:endParaRPr lang="en-US" sz="2400" dirty="0" smtClean="0"/>
          </a:p>
          <a:p>
            <a:endParaRPr lang="en-US" sz="24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235" y="1541685"/>
            <a:ext cx="7614211" cy="4249515"/>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808894" y="5932728"/>
            <a:ext cx="1449436" cy="276999"/>
          </a:xfrm>
          <a:prstGeom prst="rect">
            <a:avLst/>
          </a:prstGeom>
          <a:noFill/>
        </p:spPr>
        <p:txBody>
          <a:bodyPr wrap="none" rtlCol="0">
            <a:spAutoFit/>
          </a:bodyPr>
          <a:lstStyle/>
          <a:p>
            <a:r>
              <a:rPr lang="en-US" sz="1200" i="1" dirty="0" smtClean="0"/>
              <a:t>Source: Iowa DOT</a:t>
            </a:r>
            <a:endParaRPr lang="en-US" sz="1200" i="1"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2512838132"/>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381000"/>
            <a:ext cx="7363893" cy="762000"/>
          </a:xfrm>
        </p:spPr>
        <p:txBody>
          <a:bodyPr/>
          <a:lstStyle/>
          <a:p>
            <a:r>
              <a:rPr lang="en-US" dirty="0" smtClean="0"/>
              <a:t>Opportunity: Dynamic Routing</a:t>
            </a:r>
            <a:endParaRPr lang="en-US" dirty="0"/>
          </a:p>
        </p:txBody>
      </p:sp>
      <p:sp>
        <p:nvSpPr>
          <p:cNvPr id="3" name="Content Placeholder 2"/>
          <p:cNvSpPr>
            <a:spLocks noGrp="1"/>
          </p:cNvSpPr>
          <p:nvPr>
            <p:ph idx="1"/>
          </p:nvPr>
        </p:nvSpPr>
        <p:spPr/>
        <p:txBody>
          <a:bodyPr/>
          <a:lstStyle/>
          <a:p>
            <a:r>
              <a:rPr lang="en-US" sz="2000" b="1" dirty="0" smtClean="0"/>
              <a:t>Thru traffic and local deliveries have different information needs</a:t>
            </a:r>
          </a:p>
          <a:p>
            <a:pPr lvl="1"/>
            <a:r>
              <a:rPr lang="en-US" sz="2000" b="1" dirty="0" smtClean="0"/>
              <a:t>Thru traffic: </a:t>
            </a:r>
            <a:r>
              <a:rPr lang="en-US" sz="2000" dirty="0" smtClean="0"/>
              <a:t>Road closure, construction, or accidents that could lead to congestion</a:t>
            </a:r>
          </a:p>
          <a:p>
            <a:pPr lvl="1"/>
            <a:r>
              <a:rPr lang="en-US" sz="2000" b="1" dirty="0" smtClean="0"/>
              <a:t>Local deliveries: </a:t>
            </a:r>
            <a:r>
              <a:rPr lang="en-US" sz="2000" dirty="0" smtClean="0"/>
              <a:t>Weight, HAZMAT, and loading zone restrictions that could impact route or timing of delivery</a:t>
            </a:r>
          </a:p>
          <a:p>
            <a:endParaRPr lang="en-US" sz="2000" dirty="0" smtClean="0"/>
          </a:p>
          <a:p>
            <a:r>
              <a:rPr lang="en-US" sz="2000" b="1" dirty="0" smtClean="0"/>
              <a:t>Dynamic Routing Opportunities</a:t>
            </a:r>
          </a:p>
          <a:p>
            <a:pPr lvl="1"/>
            <a:r>
              <a:rPr lang="en-US" sz="2000" dirty="0" smtClean="0"/>
              <a:t>Communicate information for commercial vehicles via dynamic message signs, Highway Advisory Radio, and Truck-specific 511</a:t>
            </a:r>
          </a:p>
          <a:p>
            <a:pPr lvl="1"/>
            <a:r>
              <a:rPr lang="en-US" sz="2000" dirty="0" smtClean="0"/>
              <a:t>Provide dynamic guidance and re-routing opportunities based on current conditions</a:t>
            </a:r>
          </a:p>
          <a:p>
            <a:pPr lvl="1"/>
            <a:r>
              <a:rPr lang="en-US" sz="2000" dirty="0" smtClean="0"/>
              <a:t>Utilize dynamic pricing to level demand and reduce congestion during peak times</a:t>
            </a:r>
          </a:p>
          <a:p>
            <a:pPr lvl="1"/>
            <a:endParaRPr lang="en-US" dirty="0" smtClean="0"/>
          </a:p>
          <a:p>
            <a:pPr lvl="1"/>
            <a:endParaRPr lang="en-US" dirty="0" smtClean="0"/>
          </a:p>
          <a:p>
            <a:pPr lvl="1"/>
            <a:endParaRPr lang="en-US" dirty="0" smtClean="0"/>
          </a:p>
          <a:p>
            <a:endParaRPr lang="en-US" dirty="0" smtClean="0"/>
          </a:p>
          <a:p>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162660763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Advanced Technologies and Smart Cities</a:t>
            </a:r>
            <a:endParaRPr lang="en-US" sz="28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1462" y="2649442"/>
            <a:ext cx="1169738" cy="1152883"/>
          </a:xfrm>
          <a:prstGeom prst="rect">
            <a:avLst/>
          </a:prstGeom>
          <a:solidFill>
            <a:srgbClr val="E6E6E6"/>
          </a:solidFill>
          <a:ln>
            <a:solidFill>
              <a:srgbClr val="FFFFFF"/>
            </a:solidFill>
          </a:ln>
          <a:effec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79539" y="2651201"/>
            <a:ext cx="1511485" cy="1136052"/>
          </a:xfrm>
          <a:prstGeom prst="rect">
            <a:avLst/>
          </a:prstGeom>
          <a:solidFill>
            <a:srgbClr val="E6E6E6"/>
          </a:solidFill>
          <a:ln>
            <a:solidFill>
              <a:srgbClr val="FFFFFF"/>
            </a:solidFill>
          </a:ln>
          <a:effectLst/>
          <a:extLst/>
        </p:spPr>
      </p:pic>
      <p:sp>
        <p:nvSpPr>
          <p:cNvPr id="9" name="Right Arrow 8"/>
          <p:cNvSpPr/>
          <p:nvPr/>
        </p:nvSpPr>
        <p:spPr bwMode="auto">
          <a:xfrm>
            <a:off x="5921160" y="3349173"/>
            <a:ext cx="708240" cy="1930239"/>
          </a:xfrm>
          <a:prstGeom prst="rightArrow">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rgbClr val="FFFFFF"/>
              </a:solidFill>
            </a:endParaRPr>
          </a:p>
        </p:txBody>
      </p:sp>
      <p:sp>
        <p:nvSpPr>
          <p:cNvPr id="10" name="TextBox 9"/>
          <p:cNvSpPr txBox="1"/>
          <p:nvPr/>
        </p:nvSpPr>
        <p:spPr bwMode="auto">
          <a:xfrm>
            <a:off x="2862856" y="6245423"/>
            <a:ext cx="2928343" cy="307777"/>
          </a:xfrm>
          <a:prstGeom prst="rect">
            <a:avLst/>
          </a:prstGeom>
          <a:noFill/>
          <a:ln w="9525">
            <a:noFill/>
            <a:miter lim="800000"/>
            <a:headEnd/>
            <a:tailEnd/>
          </a:ln>
          <a:effectLst/>
        </p:spPr>
        <p:txBody>
          <a:bodyPr wrap="square" rtlCol="0">
            <a:spAutoFit/>
          </a:bodyPr>
          <a:lstStyle/>
          <a:p>
            <a:pPr algn="ctr"/>
            <a:r>
              <a:rPr lang="en-US" sz="1400" b="1" dirty="0" smtClean="0">
                <a:solidFill>
                  <a:srgbClr val="000000"/>
                </a:solidFill>
              </a:rPr>
              <a:t>Smart Cities</a:t>
            </a:r>
            <a:endParaRPr lang="en-US" sz="1400" b="1" dirty="0">
              <a:solidFill>
                <a:srgbClr val="000000"/>
              </a:solidFill>
            </a:endParaRPr>
          </a:p>
        </p:txBody>
      </p:sp>
      <p:sp>
        <p:nvSpPr>
          <p:cNvPr id="11" name="TextBox 10"/>
          <p:cNvSpPr txBox="1"/>
          <p:nvPr/>
        </p:nvSpPr>
        <p:spPr bwMode="auto">
          <a:xfrm>
            <a:off x="2879539" y="3787386"/>
            <a:ext cx="2921964" cy="307777"/>
          </a:xfrm>
          <a:prstGeom prst="rect">
            <a:avLst/>
          </a:prstGeom>
          <a:noFill/>
          <a:ln w="9525">
            <a:noFill/>
            <a:miter lim="800000"/>
            <a:headEnd/>
            <a:tailEnd/>
          </a:ln>
          <a:effectLst/>
        </p:spPr>
        <p:txBody>
          <a:bodyPr wrap="square" rtlCol="0">
            <a:spAutoFit/>
          </a:bodyPr>
          <a:lstStyle/>
          <a:p>
            <a:r>
              <a:rPr lang="en-US" sz="1400" b="1" dirty="0" smtClean="0">
                <a:solidFill>
                  <a:srgbClr val="000000"/>
                </a:solidFill>
              </a:rPr>
              <a:t>Connected-Automated Vehicles</a:t>
            </a:r>
            <a:endParaRPr lang="en-US" sz="1400" b="1" dirty="0">
              <a:solidFill>
                <a:srgbClr val="000000"/>
              </a:solidFill>
            </a:endParaRPr>
          </a:p>
        </p:txBody>
      </p:sp>
      <p:sp>
        <p:nvSpPr>
          <p:cNvPr id="12" name="TextBox 11"/>
          <p:cNvSpPr txBox="1"/>
          <p:nvPr/>
        </p:nvSpPr>
        <p:spPr bwMode="auto">
          <a:xfrm>
            <a:off x="6749057" y="2742724"/>
            <a:ext cx="2220103" cy="3416320"/>
          </a:xfrm>
          <a:prstGeom prst="rect">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spcAft>
                <a:spcPts val="600"/>
              </a:spcAft>
            </a:pPr>
            <a:r>
              <a:rPr lang="en-US" b="1" dirty="0" smtClean="0">
                <a:solidFill>
                  <a:srgbClr val="FFFFFF"/>
                </a:solidFill>
              </a:rPr>
              <a:t>Benefits</a:t>
            </a:r>
            <a:endParaRPr lang="en-US" sz="1400" b="1" dirty="0" smtClean="0">
              <a:solidFill>
                <a:srgbClr val="FFFFFF"/>
              </a:solidFill>
            </a:endParaRPr>
          </a:p>
          <a:p>
            <a:pPr marL="233363" indent="-233363">
              <a:spcAft>
                <a:spcPts val="600"/>
              </a:spcAft>
              <a:buFont typeface="Arial" panose="020B0604020202020204" pitchFamily="34" charset="0"/>
              <a:buChar char="•"/>
            </a:pPr>
            <a:r>
              <a:rPr lang="en-US" sz="1400" dirty="0" smtClean="0">
                <a:solidFill>
                  <a:srgbClr val="FFFFFF"/>
                </a:solidFill>
              </a:rPr>
              <a:t>Order of magnitude safety improvements</a:t>
            </a:r>
          </a:p>
          <a:p>
            <a:pPr marL="233363" indent="-233363">
              <a:spcAft>
                <a:spcPts val="600"/>
              </a:spcAft>
              <a:buFont typeface="Arial" panose="020B0604020202020204" pitchFamily="34" charset="0"/>
              <a:buChar char="•"/>
            </a:pPr>
            <a:r>
              <a:rPr lang="en-US" sz="1400" dirty="0" smtClean="0">
                <a:solidFill>
                  <a:srgbClr val="FFFFFF"/>
                </a:solidFill>
              </a:rPr>
              <a:t>Reduced congestion</a:t>
            </a:r>
          </a:p>
          <a:p>
            <a:pPr marL="233363" indent="-233363">
              <a:spcAft>
                <a:spcPts val="600"/>
              </a:spcAft>
              <a:buFont typeface="Arial" panose="020B0604020202020204" pitchFamily="34" charset="0"/>
              <a:buChar char="•"/>
            </a:pPr>
            <a:r>
              <a:rPr lang="en-US" sz="1400" dirty="0" smtClean="0">
                <a:solidFill>
                  <a:srgbClr val="FFFFFF"/>
                </a:solidFill>
              </a:rPr>
              <a:t>Reduced emissions and use of fossil fuels</a:t>
            </a:r>
          </a:p>
          <a:p>
            <a:pPr marL="233363" indent="-233363">
              <a:spcAft>
                <a:spcPts val="600"/>
              </a:spcAft>
              <a:buFont typeface="Arial" panose="020B0604020202020204" pitchFamily="34" charset="0"/>
              <a:buChar char="•"/>
            </a:pPr>
            <a:r>
              <a:rPr lang="en-US" sz="1400" dirty="0" smtClean="0">
                <a:solidFill>
                  <a:srgbClr val="FFFFFF"/>
                </a:solidFill>
              </a:rPr>
              <a:t>Improved access to jobs and services</a:t>
            </a:r>
          </a:p>
          <a:p>
            <a:pPr marL="233363" indent="-233363">
              <a:spcAft>
                <a:spcPts val="600"/>
              </a:spcAft>
              <a:buFont typeface="Arial" panose="020B0604020202020204" pitchFamily="34" charset="0"/>
              <a:buChar char="•"/>
            </a:pPr>
            <a:r>
              <a:rPr lang="en-US" sz="1400" dirty="0" smtClean="0">
                <a:solidFill>
                  <a:srgbClr val="FFFFFF"/>
                </a:solidFill>
              </a:rPr>
              <a:t>Reduced transportation costs for gov’t and users</a:t>
            </a:r>
          </a:p>
          <a:p>
            <a:pPr marL="233363" indent="-233363">
              <a:spcAft>
                <a:spcPts val="600"/>
              </a:spcAft>
              <a:buFont typeface="Arial" panose="020B0604020202020204" pitchFamily="34" charset="0"/>
              <a:buChar char="•"/>
            </a:pPr>
            <a:r>
              <a:rPr lang="en-US" sz="1400" dirty="0" smtClean="0">
                <a:solidFill>
                  <a:srgbClr val="FFFFFF"/>
                </a:solidFill>
              </a:rPr>
              <a:t>Improved accessibility and mobility</a:t>
            </a:r>
            <a:endParaRPr lang="en-US" sz="1400" dirty="0">
              <a:solidFill>
                <a:srgbClr val="FFFFFF"/>
              </a:solidFill>
            </a:endParaRPr>
          </a:p>
        </p:txBody>
      </p:sp>
      <p:sp>
        <p:nvSpPr>
          <p:cNvPr id="14" name="Rectangle 13"/>
          <p:cNvSpPr/>
          <p:nvPr/>
        </p:nvSpPr>
        <p:spPr bwMode="auto">
          <a:xfrm>
            <a:off x="111599" y="2637421"/>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r>
              <a:rPr lang="en-US" sz="1600" b="1" dirty="0">
                <a:solidFill>
                  <a:srgbClr val="FFFFFF"/>
                </a:solidFill>
                <a:effectLst>
                  <a:outerShdw blurRad="38100" dist="38100" dir="2700000" algn="tl">
                    <a:srgbClr val="000000">
                      <a:alpha val="43137"/>
                    </a:srgbClr>
                  </a:outerShdw>
                </a:effectLst>
              </a:rPr>
              <a:t>Connected Vehicles</a:t>
            </a:r>
          </a:p>
        </p:txBody>
      </p:sp>
      <p:sp>
        <p:nvSpPr>
          <p:cNvPr id="15" name="Rectangle 14"/>
          <p:cNvSpPr/>
          <p:nvPr/>
        </p:nvSpPr>
        <p:spPr bwMode="auto">
          <a:xfrm>
            <a:off x="101558" y="3273507"/>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en-US" sz="1600" b="1" dirty="0" smtClean="0">
                <a:solidFill>
                  <a:srgbClr val="FFFFFF"/>
                </a:solidFill>
                <a:effectLst>
                  <a:outerShdw blurRad="38100" dist="38100" dir="2700000" algn="tl">
                    <a:srgbClr val="000000">
                      <a:alpha val="43137"/>
                    </a:srgbClr>
                  </a:outerShdw>
                </a:effectLst>
              </a:rPr>
              <a:t>Vehicle Automation</a:t>
            </a:r>
          </a:p>
        </p:txBody>
      </p:sp>
      <p:sp>
        <p:nvSpPr>
          <p:cNvPr id="16" name="Rectangle 15"/>
          <p:cNvSpPr/>
          <p:nvPr/>
        </p:nvSpPr>
        <p:spPr bwMode="auto">
          <a:xfrm>
            <a:off x="111010" y="3961410"/>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r>
              <a:rPr lang="en-US" sz="1600" b="1" dirty="0">
                <a:solidFill>
                  <a:srgbClr val="FFFFFF"/>
                </a:solidFill>
                <a:effectLst>
                  <a:outerShdw blurRad="38100" dist="38100" dir="2700000" algn="tl">
                    <a:srgbClr val="000000">
                      <a:alpha val="43137"/>
                    </a:srgbClr>
                  </a:outerShdw>
                </a:effectLst>
              </a:rPr>
              <a:t>Internet of Things</a:t>
            </a:r>
          </a:p>
        </p:txBody>
      </p:sp>
      <p:sp>
        <p:nvSpPr>
          <p:cNvPr id="17" name="Rectangle 16"/>
          <p:cNvSpPr/>
          <p:nvPr/>
        </p:nvSpPr>
        <p:spPr bwMode="auto">
          <a:xfrm>
            <a:off x="111599" y="4567640"/>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r>
              <a:rPr lang="en-US" sz="1600" b="1" dirty="0">
                <a:solidFill>
                  <a:srgbClr val="FFFFFF"/>
                </a:solidFill>
                <a:effectLst>
                  <a:outerShdw blurRad="38100" dist="38100" dir="2700000" algn="tl">
                    <a:srgbClr val="000000">
                      <a:alpha val="43137"/>
                    </a:srgbClr>
                  </a:outerShdw>
                </a:effectLst>
              </a:rPr>
              <a:t>Machine Learning</a:t>
            </a:r>
          </a:p>
        </p:txBody>
      </p:sp>
      <p:sp>
        <p:nvSpPr>
          <p:cNvPr id="18" name="Rectangle 17"/>
          <p:cNvSpPr/>
          <p:nvPr/>
        </p:nvSpPr>
        <p:spPr bwMode="auto">
          <a:xfrm>
            <a:off x="111599" y="5178834"/>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r>
              <a:rPr lang="en-US" sz="1600" b="1" dirty="0">
                <a:solidFill>
                  <a:srgbClr val="FFFFFF"/>
                </a:solidFill>
                <a:effectLst>
                  <a:outerShdw blurRad="38100" dist="38100" dir="2700000" algn="tl">
                    <a:srgbClr val="000000">
                      <a:alpha val="43137"/>
                    </a:srgbClr>
                  </a:outerShdw>
                </a:effectLst>
              </a:rPr>
              <a:t>Big Data</a:t>
            </a:r>
          </a:p>
        </p:txBody>
      </p:sp>
      <p:sp>
        <p:nvSpPr>
          <p:cNvPr id="19" name="Rectangle 18"/>
          <p:cNvSpPr/>
          <p:nvPr/>
        </p:nvSpPr>
        <p:spPr bwMode="auto">
          <a:xfrm>
            <a:off x="111599" y="5789782"/>
            <a:ext cx="2123196" cy="495668"/>
          </a:xfrm>
          <a:prstGeom prst="rect">
            <a:avLst/>
          </a:prstGeom>
          <a:solidFill>
            <a:schemeClr val="tx1">
              <a:lumMod val="50000"/>
              <a:lumOff val="50000"/>
            </a:schemeClr>
          </a:solidFill>
          <a:ln>
            <a:noFill/>
            <a:headEnd type="none" w="med" len="med"/>
            <a:tailEnd type="none" w="med" len="me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r>
              <a:rPr lang="en-US" sz="1600" b="1" dirty="0">
                <a:solidFill>
                  <a:srgbClr val="FFFFFF"/>
                </a:solidFill>
                <a:effectLst>
                  <a:outerShdw blurRad="38100" dist="38100" dir="2700000" algn="tl">
                    <a:srgbClr val="000000">
                      <a:alpha val="43137"/>
                    </a:srgbClr>
                  </a:outerShdw>
                </a:effectLst>
              </a:rPr>
              <a:t>Mobility on Demand</a:t>
            </a:r>
          </a:p>
        </p:txBody>
      </p:sp>
      <p:sp>
        <p:nvSpPr>
          <p:cNvPr id="20" name="Right Brace 19"/>
          <p:cNvSpPr/>
          <p:nvPr/>
        </p:nvSpPr>
        <p:spPr bwMode="auto">
          <a:xfrm>
            <a:off x="2307478" y="3961410"/>
            <a:ext cx="435721" cy="2324040"/>
          </a:xfrm>
          <a:prstGeom prst="rightBrace">
            <a:avLst/>
          </a:prstGeom>
          <a:solidFill>
            <a:schemeClr val="bg1"/>
          </a:solidFill>
          <a:ln w="38100" cap="flat" cmpd="sng" algn="ctr">
            <a:solidFill>
              <a:srgbClr val="EC881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600" dirty="0" smtClean="0">
              <a:solidFill>
                <a:srgbClr val="6185A2"/>
              </a:solidFill>
            </a:endParaRPr>
          </a:p>
        </p:txBody>
      </p:sp>
      <p:sp>
        <p:nvSpPr>
          <p:cNvPr id="21" name="Right Brace 20"/>
          <p:cNvSpPr/>
          <p:nvPr/>
        </p:nvSpPr>
        <p:spPr bwMode="auto">
          <a:xfrm>
            <a:off x="2306517" y="2647392"/>
            <a:ext cx="435721" cy="1154933"/>
          </a:xfrm>
          <a:prstGeom prst="rightBrace">
            <a:avLst/>
          </a:prstGeom>
          <a:solidFill>
            <a:schemeClr val="bg1"/>
          </a:solidFill>
          <a:ln w="38100" cap="flat" cmpd="sng" algn="ctr">
            <a:solidFill>
              <a:srgbClr val="EC881B"/>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600" dirty="0" smtClean="0">
              <a:solidFill>
                <a:srgbClr val="6185A2"/>
              </a:solidFill>
            </a:endParaRPr>
          </a:p>
        </p:txBody>
      </p:sp>
      <p:sp>
        <p:nvSpPr>
          <p:cNvPr id="22" name="Down Arrow 21"/>
          <p:cNvSpPr/>
          <p:nvPr/>
        </p:nvSpPr>
        <p:spPr bwMode="auto">
          <a:xfrm>
            <a:off x="3962400" y="4109142"/>
            <a:ext cx="716822" cy="234258"/>
          </a:xfrm>
          <a:prstGeom prst="downArrow">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rgbClr val="FFFFFF"/>
              </a:solidFill>
            </a:endParaRPr>
          </a:p>
        </p:txBody>
      </p:sp>
      <p:sp>
        <p:nvSpPr>
          <p:cNvPr id="23" name="Rectangle 22"/>
          <p:cNvSpPr/>
          <p:nvPr/>
        </p:nvSpPr>
        <p:spPr>
          <a:xfrm>
            <a:off x="0" y="1217330"/>
            <a:ext cx="9144000" cy="1200329"/>
          </a:xfrm>
          <a:prstGeom prst="rect">
            <a:avLst/>
          </a:prstGeom>
          <a:solidFill>
            <a:srgbClr val="EC881B"/>
          </a:solidFill>
          <a:ln>
            <a:noFill/>
          </a:ln>
          <a:effectLst/>
        </p:spPr>
        <p:style>
          <a:lnRef idx="1">
            <a:schemeClr val="accent5"/>
          </a:lnRef>
          <a:fillRef idx="2">
            <a:schemeClr val="accent5"/>
          </a:fillRef>
          <a:effectRef idx="1">
            <a:schemeClr val="accent5"/>
          </a:effectRef>
          <a:fontRef idx="minor">
            <a:schemeClr val="dk1"/>
          </a:fontRef>
        </p:style>
        <p:txBody>
          <a:bodyPr wrap="square">
            <a:spAutoFit/>
          </a:bodyPr>
          <a:lstStyle/>
          <a:p>
            <a:pPr marL="288925" indent="-288925" algn="ctr"/>
            <a:r>
              <a:rPr lang="en-US" sz="2400" b="1" dirty="0" smtClean="0">
                <a:solidFill>
                  <a:srgbClr val="FFFFFF"/>
                </a:solidFill>
                <a:effectLst>
                  <a:outerShdw blurRad="38100" dist="38100" dir="2700000" algn="tl">
                    <a:srgbClr val="000000">
                      <a:alpha val="43137"/>
                    </a:srgbClr>
                  </a:outerShdw>
                </a:effectLst>
              </a:rPr>
              <a:t>Technology </a:t>
            </a:r>
            <a:r>
              <a:rPr lang="en-US" sz="2400" b="1" dirty="0">
                <a:solidFill>
                  <a:srgbClr val="FFFFFF"/>
                </a:solidFill>
                <a:effectLst>
                  <a:outerShdw blurRad="38100" dist="38100" dir="2700000" algn="tl">
                    <a:srgbClr val="000000">
                      <a:alpha val="43137"/>
                    </a:srgbClr>
                  </a:outerShdw>
                </a:effectLst>
              </a:rPr>
              <a:t>convergence will revolutionize transportation, dramatically improving safety and mobility while </a:t>
            </a:r>
            <a:endParaRPr lang="en-US" sz="2400" b="1" dirty="0" smtClean="0">
              <a:solidFill>
                <a:srgbClr val="FFFFFF"/>
              </a:solidFill>
              <a:effectLst>
                <a:outerShdw blurRad="38100" dist="38100" dir="2700000" algn="tl">
                  <a:srgbClr val="000000">
                    <a:alpha val="43137"/>
                  </a:srgbClr>
                </a:outerShdw>
              </a:effectLst>
            </a:endParaRPr>
          </a:p>
          <a:p>
            <a:pPr marL="288925" indent="-288925" algn="ctr"/>
            <a:r>
              <a:rPr lang="en-US" sz="2400" b="1" dirty="0" smtClean="0">
                <a:solidFill>
                  <a:srgbClr val="FFFFFF"/>
                </a:solidFill>
                <a:effectLst>
                  <a:outerShdw blurRad="38100" dist="38100" dir="2700000" algn="tl">
                    <a:srgbClr val="000000">
                      <a:alpha val="43137"/>
                    </a:srgbClr>
                  </a:outerShdw>
                </a:effectLst>
              </a:rPr>
              <a:t>reducing costs </a:t>
            </a:r>
            <a:r>
              <a:rPr lang="en-US" sz="2400" b="1" dirty="0">
                <a:solidFill>
                  <a:srgbClr val="FFFFFF"/>
                </a:solidFill>
                <a:effectLst>
                  <a:outerShdw blurRad="38100" dist="38100" dir="2700000" algn="tl">
                    <a:srgbClr val="000000">
                      <a:alpha val="43137"/>
                    </a:srgbClr>
                  </a:outerShdw>
                </a:effectLst>
              </a:rPr>
              <a:t>and environmental </a:t>
            </a:r>
            <a:r>
              <a:rPr lang="en-US" sz="2400" b="1" dirty="0" smtClean="0">
                <a:solidFill>
                  <a:srgbClr val="FFFFFF"/>
                </a:solidFill>
                <a:effectLst>
                  <a:outerShdw blurRad="38100" dist="38100" dir="2700000" algn="tl">
                    <a:srgbClr val="000000">
                      <a:alpha val="43137"/>
                    </a:srgbClr>
                  </a:outerShdw>
                </a:effectLst>
              </a:rPr>
              <a:t>impacts</a:t>
            </a:r>
            <a:endParaRPr lang="en-US" sz="2400" b="1" dirty="0">
              <a:solidFill>
                <a:srgbClr val="FFFFFF"/>
              </a:solidFill>
              <a:effectLst>
                <a:outerShdw blurRad="38100" dist="38100" dir="2700000" algn="tl">
                  <a:srgbClr val="000000">
                    <a:alpha val="43137"/>
                  </a:srgbClr>
                </a:outerShdw>
              </a:effectLst>
            </a:endParaRPr>
          </a:p>
        </p:txBody>
      </p:sp>
      <p:pic>
        <p:nvPicPr>
          <p:cNvPr id="24" name="Picture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79539" y="4443511"/>
            <a:ext cx="2911660" cy="1801912"/>
          </a:xfrm>
          <a:prstGeom prst="rect">
            <a:avLst/>
          </a:prstGeom>
        </p:spPr>
      </p:pic>
    </p:spTree>
    <p:extLst>
      <p:ext uri="{BB962C8B-B14F-4D97-AF65-F5344CB8AC3E}">
        <p14:creationId xmlns:p14="http://schemas.microsoft.com/office/powerpoint/2010/main" val="1915998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381000"/>
            <a:ext cx="7363893" cy="762000"/>
          </a:xfrm>
        </p:spPr>
        <p:txBody>
          <a:bodyPr/>
          <a:lstStyle/>
          <a:p>
            <a:r>
              <a:rPr lang="en-US" sz="2800" dirty="0" smtClean="0">
                <a:solidFill>
                  <a:schemeClr val="tx1"/>
                </a:solidFill>
              </a:rPr>
              <a:t>Opportunity: Traffic Signal Operations</a:t>
            </a:r>
            <a:endParaRPr lang="en-US" sz="2800" dirty="0">
              <a:solidFill>
                <a:schemeClr val="tx1"/>
              </a:solidFill>
            </a:endParaRPr>
          </a:p>
        </p:txBody>
      </p:sp>
      <p:sp>
        <p:nvSpPr>
          <p:cNvPr id="3" name="Content Placeholder 2"/>
          <p:cNvSpPr>
            <a:spLocks noGrp="1"/>
          </p:cNvSpPr>
          <p:nvPr>
            <p:ph idx="10"/>
          </p:nvPr>
        </p:nvSpPr>
        <p:spPr/>
        <p:txBody>
          <a:bodyPr/>
          <a:lstStyle/>
          <a:p>
            <a:r>
              <a:rPr lang="en-US" sz="2000" b="1" dirty="0" smtClean="0"/>
              <a:t>Freight Signal Priority (FSP)</a:t>
            </a:r>
          </a:p>
          <a:p>
            <a:pPr lvl="1"/>
            <a:r>
              <a:rPr lang="en-US" sz="2000" dirty="0" smtClean="0"/>
              <a:t>Provides </a:t>
            </a:r>
            <a:r>
              <a:rPr lang="en-US" sz="2000" dirty="0"/>
              <a:t>traffic signal priority for freight and commercial vehicles traveling in a signalized </a:t>
            </a:r>
            <a:r>
              <a:rPr lang="en-US" sz="2000" dirty="0" smtClean="0"/>
              <a:t>network</a:t>
            </a:r>
          </a:p>
          <a:p>
            <a:pPr lvl="2"/>
            <a:r>
              <a:rPr lang="en-US" sz="2000" dirty="0" smtClean="0"/>
              <a:t>Saves time </a:t>
            </a:r>
          </a:p>
          <a:p>
            <a:pPr lvl="2">
              <a:spcAft>
                <a:spcPts val="1200"/>
              </a:spcAft>
            </a:pPr>
            <a:r>
              <a:rPr lang="en-US" sz="2000" dirty="0" smtClean="0"/>
              <a:t>Reduces fuel consumption and emissions</a:t>
            </a:r>
          </a:p>
          <a:p>
            <a:r>
              <a:rPr lang="en-US" sz="2000" b="1" dirty="0" smtClean="0"/>
              <a:t>Traffic Signal Timing</a:t>
            </a:r>
          </a:p>
          <a:p>
            <a:pPr lvl="1"/>
            <a:r>
              <a:rPr lang="en-US" sz="2000" dirty="0" smtClean="0"/>
              <a:t>Advanced traffic signal timing applications in </a:t>
            </a:r>
            <a:r>
              <a:rPr lang="en-US" sz="2000" dirty="0"/>
              <a:t>heavy‐use truck </a:t>
            </a:r>
            <a:r>
              <a:rPr lang="en-US" sz="2000" dirty="0" smtClean="0"/>
              <a:t>corridors can reduce delay for trucks in urban environments</a:t>
            </a:r>
            <a:endParaRPr lang="en-US" sz="2000" dirty="0"/>
          </a:p>
          <a:p>
            <a:endParaRPr lang="en-US" sz="18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6800" y="1295400"/>
            <a:ext cx="3667674" cy="22098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pic>
        <p:nvPicPr>
          <p:cNvPr id="7" name="Picture 6" descr="Connected vehicles of all types communicating at a busy intersecti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76801" y="3605614"/>
            <a:ext cx="3667674" cy="261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0507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2906713"/>
            <a:ext cx="8037513" cy="1500187"/>
          </a:xfrm>
        </p:spPr>
        <p:txBody>
          <a:bodyPr/>
          <a:lstStyle/>
          <a:p>
            <a:r>
              <a:rPr lang="en-US" sz="3600" b="1" dirty="0" smtClean="0"/>
              <a:t>Questions</a:t>
            </a:r>
            <a:endParaRPr lang="en-US" sz="3600" b="1" dirty="0"/>
          </a:p>
        </p:txBody>
      </p:sp>
      <p:sp>
        <p:nvSpPr>
          <p:cNvPr id="7" name="Rectangle 6"/>
          <p:cNvSpPr/>
          <p:nvPr/>
        </p:nvSpPr>
        <p:spPr bwMode="auto">
          <a:xfrm>
            <a:off x="457200" y="762000"/>
            <a:ext cx="8534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cxnSp>
        <p:nvCxnSpPr>
          <p:cNvPr id="9" name="Straight Connector 8"/>
          <p:cNvCxnSpPr/>
          <p:nvPr/>
        </p:nvCxnSpPr>
        <p:spPr bwMode="auto">
          <a:xfrm>
            <a:off x="457200" y="4495800"/>
            <a:ext cx="8686800" cy="0"/>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spTree>
    <p:extLst>
      <p:ext uri="{BB962C8B-B14F-4D97-AF65-F5344CB8AC3E}">
        <p14:creationId xmlns:p14="http://schemas.microsoft.com/office/powerpoint/2010/main" val="39794702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381000"/>
            <a:ext cx="7363893" cy="762000"/>
          </a:xfrm>
        </p:spPr>
        <p:txBody>
          <a:bodyPr/>
          <a:lstStyle/>
          <a:p>
            <a:r>
              <a:rPr lang="en-US" dirty="0" smtClean="0">
                <a:solidFill>
                  <a:schemeClr val="tx1"/>
                </a:solidFill>
              </a:rPr>
              <a:t>Challenge: Parking</a:t>
            </a:r>
            <a:endParaRPr lang="en-US" dirty="0">
              <a:solidFill>
                <a:schemeClr val="tx1"/>
              </a:solidFill>
            </a:endParaRPr>
          </a:p>
        </p:txBody>
      </p:sp>
      <p:sp>
        <p:nvSpPr>
          <p:cNvPr id="3" name="Content Placeholder 2"/>
          <p:cNvSpPr>
            <a:spLocks noGrp="1"/>
          </p:cNvSpPr>
          <p:nvPr>
            <p:ph idx="10"/>
          </p:nvPr>
        </p:nvSpPr>
        <p:spPr>
          <a:xfrm>
            <a:off x="457200" y="1295400"/>
            <a:ext cx="3124200" cy="4525963"/>
          </a:xfrm>
        </p:spPr>
        <p:txBody>
          <a:bodyPr/>
          <a:lstStyle/>
          <a:p>
            <a:r>
              <a:rPr lang="en-US" sz="2400" b="1" dirty="0" smtClean="0"/>
              <a:t>Urban Parking</a:t>
            </a:r>
          </a:p>
          <a:p>
            <a:pPr lvl="1"/>
            <a:r>
              <a:rPr lang="en-US" sz="2000" dirty="0"/>
              <a:t>Limited parking </a:t>
            </a:r>
            <a:r>
              <a:rPr lang="en-US" sz="2000" dirty="0" smtClean="0"/>
              <a:t>for delivery vehicles</a:t>
            </a:r>
          </a:p>
          <a:p>
            <a:pPr lvl="1"/>
            <a:r>
              <a:rPr lang="en-US" sz="2000" dirty="0" smtClean="0"/>
              <a:t>Vehicles parked in loading zones</a:t>
            </a:r>
          </a:p>
          <a:p>
            <a:pPr lvl="1"/>
            <a:r>
              <a:rPr lang="en-US" sz="2000" dirty="0" smtClean="0"/>
              <a:t>Design issues</a:t>
            </a:r>
          </a:p>
          <a:p>
            <a:pPr lvl="1">
              <a:spcAft>
                <a:spcPts val="600"/>
              </a:spcAft>
            </a:pPr>
            <a:r>
              <a:rPr lang="en-US" sz="2000" dirty="0" smtClean="0"/>
              <a:t>Lack of enforcement</a:t>
            </a:r>
            <a:endParaRPr lang="en-US" sz="2000" dirty="0"/>
          </a:p>
          <a:p>
            <a:r>
              <a:rPr lang="en-US" sz="2400" b="1" dirty="0" smtClean="0"/>
              <a:t>Long Haul Parking</a:t>
            </a:r>
          </a:p>
          <a:p>
            <a:pPr lvl="1"/>
            <a:r>
              <a:rPr lang="en-US" sz="2000" dirty="0" smtClean="0"/>
              <a:t>Truck parking shortages </a:t>
            </a:r>
          </a:p>
          <a:p>
            <a:pPr lvl="1"/>
            <a:r>
              <a:rPr lang="en-US" sz="2000" dirty="0" smtClean="0"/>
              <a:t>Limited parking information</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pic>
        <p:nvPicPr>
          <p:cNvPr id="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77833" y="1504866"/>
            <a:ext cx="2861366" cy="2064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2117" y="3544887"/>
            <a:ext cx="2887082" cy="2170113"/>
          </a:xfrm>
          <a:prstGeom prst="rect">
            <a:avLst/>
          </a:prstGeom>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81400" y="1504866"/>
            <a:ext cx="2344212" cy="2040021"/>
          </a:xfrm>
          <a:prstGeom prst="rect">
            <a:avLst/>
          </a:prstGeom>
        </p:spPr>
      </p:pic>
      <p:pic>
        <p:nvPicPr>
          <p:cNvPr id="8" name="Picture 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581400" y="3582075"/>
            <a:ext cx="2286000" cy="2132925"/>
          </a:xfrm>
          <a:prstGeom prst="rect">
            <a:avLst/>
          </a:prstGeom>
        </p:spPr>
      </p:pic>
    </p:spTree>
    <p:extLst>
      <p:ext uri="{BB962C8B-B14F-4D97-AF65-F5344CB8AC3E}">
        <p14:creationId xmlns:p14="http://schemas.microsoft.com/office/powerpoint/2010/main" val="11878806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7" y="381000"/>
            <a:ext cx="7363892" cy="762000"/>
          </a:xfrm>
        </p:spPr>
        <p:txBody>
          <a:bodyPr/>
          <a:lstStyle/>
          <a:p>
            <a:r>
              <a:rPr lang="en-US" dirty="0" smtClean="0"/>
              <a:t>Opportunity: Dynamic Truck Parking</a:t>
            </a:r>
            <a:endParaRPr lang="en-US" dirty="0"/>
          </a:p>
        </p:txBody>
      </p:sp>
      <p:sp>
        <p:nvSpPr>
          <p:cNvPr id="4" name="Content Placeholder 3"/>
          <p:cNvSpPr>
            <a:spLocks noGrp="1"/>
          </p:cNvSpPr>
          <p:nvPr>
            <p:ph sz="half" idx="10"/>
          </p:nvPr>
        </p:nvSpPr>
        <p:spPr/>
        <p:txBody>
          <a:bodyPr/>
          <a:lstStyle/>
          <a:p>
            <a:pPr>
              <a:spcAft>
                <a:spcPts val="600"/>
              </a:spcAft>
            </a:pPr>
            <a:r>
              <a:rPr lang="en-US" sz="2400" b="1" dirty="0" smtClean="0"/>
              <a:t>Smart Truck Parking</a:t>
            </a:r>
          </a:p>
          <a:p>
            <a:pPr lvl="1">
              <a:spcAft>
                <a:spcPts val="600"/>
              </a:spcAft>
            </a:pPr>
            <a:r>
              <a:rPr lang="en-US" sz="2000" dirty="0" smtClean="0"/>
              <a:t>Enhance highway safety by providing timely and reliable truck parking information</a:t>
            </a:r>
          </a:p>
          <a:p>
            <a:pPr lvl="1">
              <a:spcAft>
                <a:spcPts val="1200"/>
              </a:spcAft>
            </a:pPr>
            <a:r>
              <a:rPr lang="en-US" sz="2000" dirty="0" smtClean="0"/>
              <a:t>Dynamic message signs prior to parking location provide truckers with information about current parking availability</a:t>
            </a:r>
          </a:p>
          <a:p>
            <a:pPr lvl="1">
              <a:spcAft>
                <a:spcPts val="1200"/>
              </a:spcAft>
            </a:pPr>
            <a:r>
              <a:rPr lang="en-US" sz="2000" dirty="0" smtClean="0"/>
              <a:t>Information may also available via websites, mobile apps, and through connected vehicle technologies</a:t>
            </a:r>
            <a:endParaRPr lang="en-US" sz="2000" dirty="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78463" y="3563065"/>
            <a:ext cx="3569301" cy="2499356"/>
          </a:xfrm>
          <a:prstGeom prst="rect">
            <a:avLst/>
          </a:prstGeom>
        </p:spPr>
      </p:pic>
      <p:pic>
        <p:nvPicPr>
          <p:cNvPr id="7" name="Picture 2" descr="C:\Users\emorris\Desktop\National Truck Parking\Pictures\MI DRIVE capture.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89753" y="1244287"/>
            <a:ext cx="3559674" cy="2173217"/>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876800" y="6062421"/>
            <a:ext cx="2708459" cy="262179"/>
          </a:xfrm>
          <a:prstGeom prst="rect">
            <a:avLst/>
          </a:prstGeom>
          <a:noFill/>
        </p:spPr>
        <p:txBody>
          <a:bodyPr wrap="square" rtlCol="0">
            <a:spAutoFit/>
          </a:bodyPr>
          <a:lstStyle/>
          <a:p>
            <a:r>
              <a:rPr lang="en-US" sz="1100" dirty="0" smtClean="0"/>
              <a:t>Source: Michigan DOT</a:t>
            </a:r>
            <a:endParaRPr lang="en-US" sz="1100" dirty="0"/>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2030293735"/>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tsnt\share\CV Pilot Workshop - 2014\Graphics\Round2\I876_Exports\I876_ProductivityCorridor_SmartTruckParking-01.pn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1" y="1219200"/>
            <a:ext cx="7261921" cy="5041334"/>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a:spLocks noGrp="1"/>
          </p:cNvSpPr>
          <p:nvPr>
            <p:ph type="title"/>
          </p:nvPr>
        </p:nvSpPr>
        <p:spPr>
          <a:xfrm>
            <a:off x="1322906" y="228600"/>
            <a:ext cx="7363893" cy="762000"/>
          </a:xfrm>
        </p:spPr>
        <p:txBody>
          <a:bodyPr/>
          <a:lstStyle/>
          <a:p>
            <a:r>
              <a:rPr lang="en-US" sz="2800" dirty="0" smtClean="0"/>
              <a:t>Opportunity: Smart Truck Parking</a:t>
            </a:r>
            <a:br>
              <a:rPr lang="en-US" sz="2800" dirty="0" smtClean="0"/>
            </a:br>
            <a:r>
              <a:rPr lang="en-US" sz="2400" dirty="0" smtClean="0">
                <a:solidFill>
                  <a:srgbClr val="EC881B"/>
                </a:solidFill>
              </a:rPr>
              <a:t>Leveraging Connected Vehicle Technologies</a:t>
            </a:r>
            <a:endParaRPr lang="en-US" sz="2400" dirty="0">
              <a:solidFill>
                <a:srgbClr val="EC881B"/>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8707447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228600"/>
            <a:ext cx="7363893" cy="762000"/>
          </a:xfrm>
        </p:spPr>
        <p:txBody>
          <a:bodyPr/>
          <a:lstStyle/>
          <a:p>
            <a:r>
              <a:rPr lang="en-US" sz="2800" dirty="0" smtClean="0"/>
              <a:t>Challenge: Transportation and the Environment</a:t>
            </a:r>
            <a:endParaRPr lang="en-US" sz="2800" dirty="0"/>
          </a:p>
        </p:txBody>
      </p:sp>
      <p:sp>
        <p:nvSpPr>
          <p:cNvPr id="17" name="Content Placeholder 2"/>
          <p:cNvSpPr>
            <a:spLocks noGrp="1"/>
          </p:cNvSpPr>
          <p:nvPr>
            <p:ph idx="1"/>
          </p:nvPr>
        </p:nvSpPr>
        <p:spPr/>
        <p:txBody>
          <a:bodyPr/>
          <a:lstStyle/>
          <a:p>
            <a:r>
              <a:rPr lang="en-US" sz="2000" dirty="0" smtClean="0"/>
              <a:t>The transport sector in the U.S. accounts for 27% of greenhouse gas (GHG) emissions and 70% of U.S. petroleum consumption</a:t>
            </a:r>
          </a:p>
          <a:p>
            <a:r>
              <a:rPr lang="en-US" sz="2000" dirty="0" smtClean="0"/>
              <a:t>Light duty vehicles and </a:t>
            </a:r>
            <a:r>
              <a:rPr lang="en-US" sz="2000" b="1" u="sng" dirty="0" smtClean="0"/>
              <a:t>heavy trucks</a:t>
            </a:r>
            <a:r>
              <a:rPr lang="en-US" sz="2000" b="1" dirty="0" smtClean="0"/>
              <a:t> </a:t>
            </a:r>
            <a:r>
              <a:rPr lang="en-US" sz="2000" dirty="0" smtClean="0"/>
              <a:t>are the greatest fuel users in the transport sector</a:t>
            </a:r>
          </a:p>
        </p:txBody>
      </p:sp>
      <p:sp>
        <p:nvSpPr>
          <p:cNvPr id="15" name="TextBox 10"/>
          <p:cNvSpPr txBox="1">
            <a:spLocks noChangeArrowheads="1"/>
          </p:cNvSpPr>
          <p:nvPr/>
        </p:nvSpPr>
        <p:spPr bwMode="auto">
          <a:xfrm>
            <a:off x="557604" y="6019800"/>
            <a:ext cx="7920745" cy="307777"/>
          </a:xfrm>
          <a:prstGeom prst="rect">
            <a:avLst/>
          </a:prstGeom>
          <a:noFill/>
          <a:ln w="9525">
            <a:noFill/>
            <a:miter lim="800000"/>
            <a:headEnd/>
            <a:tailEnd/>
          </a:ln>
        </p:spPr>
        <p:txBody>
          <a:bodyPr wrap="square">
            <a:spAutoFit/>
          </a:bodyPr>
          <a:lstStyle/>
          <a:p>
            <a:pPr algn="ctr"/>
            <a:r>
              <a:rPr lang="en-US" sz="1400" b="1" i="1" dirty="0">
                <a:solidFill>
                  <a:schemeClr val="tx1"/>
                </a:solidFill>
                <a:latin typeface="+mn-lt"/>
              </a:rPr>
              <a:t>Source:</a:t>
            </a:r>
            <a:r>
              <a:rPr lang="en-US" sz="1400" i="1" dirty="0">
                <a:solidFill>
                  <a:schemeClr val="tx1"/>
                </a:solidFill>
                <a:latin typeface="+mn-lt"/>
              </a:rPr>
              <a:t> EPA. Inventory of U.S. Greenhouse Gas Emissions and Sinks, 1990 to </a:t>
            </a:r>
            <a:r>
              <a:rPr lang="en-US" sz="1400" i="1" dirty="0" smtClean="0">
                <a:solidFill>
                  <a:schemeClr val="tx1"/>
                </a:solidFill>
                <a:latin typeface="+mn-lt"/>
              </a:rPr>
              <a:t>2010. 2012.</a:t>
            </a:r>
            <a:endParaRPr lang="en-US" sz="1400" i="1" dirty="0">
              <a:solidFill>
                <a:schemeClr val="tx1"/>
              </a:solidFill>
              <a:latin typeface="+mn-lt"/>
            </a:endParaRPr>
          </a:p>
        </p:txBody>
      </p:sp>
      <p:pic>
        <p:nvPicPr>
          <p:cNvPr id="1026" name="Picture 2"/>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64668" y="2812852"/>
            <a:ext cx="4509652" cy="3194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140060" y="2743200"/>
            <a:ext cx="4581378" cy="3264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
        <p:nvSpPr>
          <p:cNvPr id="5" name="Oval 4"/>
          <p:cNvSpPr/>
          <p:nvPr/>
        </p:nvSpPr>
        <p:spPr bwMode="auto">
          <a:xfrm>
            <a:off x="4974321" y="4160693"/>
            <a:ext cx="1883680" cy="838200"/>
          </a:xfrm>
          <a:prstGeom prst="ellipse">
            <a:avLst/>
          </a:prstGeom>
          <a:noFill/>
          <a:ln w="38100" cap="flat" cmpd="sng" algn="ctr">
            <a:solidFill>
              <a:srgbClr val="EC881B"/>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1473322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381000"/>
            <a:ext cx="7363893" cy="762000"/>
          </a:xfrm>
        </p:spPr>
        <p:txBody>
          <a:bodyPr/>
          <a:lstStyle/>
          <a:p>
            <a:pPr lvl="0"/>
            <a:r>
              <a:rPr lang="en-US" sz="2800" dirty="0" smtClean="0"/>
              <a:t>Challenge: Trucks and GHG Emissions</a:t>
            </a:r>
            <a:endParaRPr lang="en-US" sz="2800" dirty="0"/>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04336" y="2266373"/>
            <a:ext cx="7535327" cy="4134427"/>
          </a:xfr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
        <p:nvSpPr>
          <p:cNvPr id="3" name="Rectangle 2"/>
          <p:cNvSpPr/>
          <p:nvPr/>
        </p:nvSpPr>
        <p:spPr>
          <a:xfrm>
            <a:off x="470140" y="1230016"/>
            <a:ext cx="8369060" cy="830997"/>
          </a:xfrm>
          <a:prstGeom prst="rect">
            <a:avLst/>
          </a:prstGeom>
        </p:spPr>
        <p:txBody>
          <a:bodyPr wrap="square">
            <a:spAutoFit/>
          </a:bodyPr>
          <a:lstStyle/>
          <a:p>
            <a:pPr algn="ctr"/>
            <a:r>
              <a:rPr lang="en-US" sz="2400" b="1" i="1" dirty="0">
                <a:solidFill>
                  <a:srgbClr val="EC881B"/>
                </a:solidFill>
                <a:latin typeface="+mj-lt"/>
                <a:ea typeface="Calibri" panose="020F0502020204030204" pitchFamily="34" charset="0"/>
                <a:cs typeface="Chaparral Pro"/>
              </a:rPr>
              <a:t>Heavy trucks are responsible for most of the growth in greenhouse gas emissions in the freight </a:t>
            </a:r>
            <a:r>
              <a:rPr lang="en-US" sz="2400" b="1" i="1" dirty="0" smtClean="0">
                <a:solidFill>
                  <a:srgbClr val="EC881B"/>
                </a:solidFill>
                <a:latin typeface="+mj-lt"/>
                <a:ea typeface="Calibri" panose="020F0502020204030204" pitchFamily="34" charset="0"/>
                <a:cs typeface="Chaparral Pro"/>
              </a:rPr>
              <a:t>sector</a:t>
            </a:r>
            <a:endParaRPr lang="en-US" sz="2000" i="1" dirty="0">
              <a:solidFill>
                <a:srgbClr val="EC881B"/>
              </a:solidFill>
              <a:latin typeface="+mj-lt"/>
              <a:ea typeface="Calibri" panose="020F0502020204030204" pitchFamily="34" charset="0"/>
              <a:cs typeface="Chaparral Pro"/>
            </a:endParaRPr>
          </a:p>
        </p:txBody>
      </p:sp>
    </p:spTree>
    <p:extLst>
      <p:ext uri="{BB962C8B-B14F-4D97-AF65-F5344CB8AC3E}">
        <p14:creationId xmlns:p14="http://schemas.microsoft.com/office/powerpoint/2010/main" val="24793160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381000"/>
            <a:ext cx="7363893" cy="762000"/>
          </a:xfrm>
        </p:spPr>
        <p:txBody>
          <a:bodyPr/>
          <a:lstStyle/>
          <a:p>
            <a:r>
              <a:rPr lang="en-US" dirty="0" smtClean="0"/>
              <a:t>Opportunity: Eco-Driving</a:t>
            </a:r>
            <a:endParaRPr lang="en-US" dirty="0"/>
          </a:p>
        </p:txBody>
      </p:sp>
      <p:sp>
        <p:nvSpPr>
          <p:cNvPr id="3" name="Content Placeholder 2"/>
          <p:cNvSpPr>
            <a:spLocks noGrp="1"/>
          </p:cNvSpPr>
          <p:nvPr>
            <p:ph idx="1"/>
          </p:nvPr>
        </p:nvSpPr>
        <p:spPr>
          <a:xfrm>
            <a:off x="457200" y="1295400"/>
            <a:ext cx="4673600" cy="4525963"/>
          </a:xfrm>
        </p:spPr>
        <p:txBody>
          <a:bodyPr/>
          <a:lstStyle/>
          <a:p>
            <a:pPr>
              <a:spcAft>
                <a:spcPts val="600"/>
              </a:spcAft>
            </a:pPr>
            <a:r>
              <a:rPr lang="en-US" sz="2000" dirty="0" smtClean="0"/>
              <a:t>Sensors can be used to track </a:t>
            </a:r>
            <a:r>
              <a:rPr lang="en-US" sz="2000" dirty="0"/>
              <a:t>the drivers' habits and provide real-time feedback </a:t>
            </a:r>
            <a:r>
              <a:rPr lang="en-US" sz="2000" dirty="0" smtClean="0"/>
              <a:t>to drivers </a:t>
            </a:r>
          </a:p>
          <a:p>
            <a:pPr>
              <a:spcAft>
                <a:spcPts val="600"/>
              </a:spcAft>
            </a:pPr>
            <a:r>
              <a:rPr lang="en-US" sz="2000" dirty="0" smtClean="0"/>
              <a:t>Fuel </a:t>
            </a:r>
            <a:r>
              <a:rPr lang="en-US" sz="2000" dirty="0"/>
              <a:t>waste stems from hard accelerations, hard braking, hard </a:t>
            </a:r>
            <a:r>
              <a:rPr lang="en-US" sz="2000" dirty="0" smtClean="0"/>
              <a:t>turning, </a:t>
            </a:r>
            <a:r>
              <a:rPr lang="en-US" sz="2000" dirty="0"/>
              <a:t>the inability to maintain a constant </a:t>
            </a:r>
            <a:r>
              <a:rPr lang="en-US" sz="2000" dirty="0" smtClean="0"/>
              <a:t>speed, and excessive idling</a:t>
            </a:r>
          </a:p>
          <a:p>
            <a:pPr>
              <a:spcAft>
                <a:spcPts val="600"/>
              </a:spcAft>
            </a:pPr>
            <a:r>
              <a:rPr lang="en-US" sz="2000" dirty="0" smtClean="0"/>
              <a:t>A 2011 report suggested that eco-driving strategies could improve fuel efficiency by up to 22 percent  saving </a:t>
            </a:r>
            <a:r>
              <a:rPr lang="en-US" sz="2000" dirty="0"/>
              <a:t>commercial truck operators more than $12,500 a year per </a:t>
            </a:r>
            <a:r>
              <a:rPr lang="en-US" sz="2000" dirty="0" smtClean="0"/>
              <a:t>truck</a:t>
            </a:r>
          </a:p>
          <a:p>
            <a:pPr marL="173736" indent="0">
              <a:spcAft>
                <a:spcPts val="600"/>
              </a:spcAft>
              <a:buNone/>
            </a:pPr>
            <a:r>
              <a:rPr lang="en-US" sz="1200" i="1" dirty="0" smtClean="0"/>
              <a:t>Source: SmartDrive </a:t>
            </a:r>
            <a:r>
              <a:rPr lang="en-US" sz="1200" i="1" dirty="0"/>
              <a:t>Systems, whose products track individual driving habits for fleet </a:t>
            </a:r>
            <a:r>
              <a:rPr lang="en-US" sz="1200" i="1" dirty="0" smtClean="0"/>
              <a:t>operators </a:t>
            </a:r>
            <a:endParaRPr lang="en-US" sz="1200" i="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8345" y="1371600"/>
            <a:ext cx="3484655" cy="231217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78345" y="3802463"/>
            <a:ext cx="3484655" cy="2318999"/>
          </a:xfrm>
          <a:prstGeom prst="rect">
            <a:avLst/>
          </a:prstGeom>
        </p:spPr>
      </p:pic>
    </p:spTree>
    <p:extLst>
      <p:ext uri="{BB962C8B-B14F-4D97-AF65-F5344CB8AC3E}">
        <p14:creationId xmlns:p14="http://schemas.microsoft.com/office/powerpoint/2010/main" val="157400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381000"/>
            <a:ext cx="7363893" cy="762000"/>
          </a:xfrm>
        </p:spPr>
        <p:txBody>
          <a:bodyPr/>
          <a:lstStyle/>
          <a:p>
            <a:r>
              <a:rPr lang="en-US" dirty="0" smtClean="0"/>
              <a:t>Opportunity: Catenary Systems</a:t>
            </a:r>
            <a:endParaRPr lang="en-US" dirty="0"/>
          </a:p>
        </p:txBody>
      </p:sp>
      <p:sp>
        <p:nvSpPr>
          <p:cNvPr id="4" name="Content Placeholder 3"/>
          <p:cNvSpPr txBox="1">
            <a:spLocks noGrp="1"/>
          </p:cNvSpPr>
          <p:nvPr>
            <p:ph idx="1"/>
          </p:nvPr>
        </p:nvSpPr>
        <p:spPr>
          <a:xfrm>
            <a:off x="457200" y="1295400"/>
            <a:ext cx="4419600" cy="4267199"/>
          </a:xfrm>
        </p:spPr>
        <p:txBody>
          <a:bodyPr/>
          <a:lstStyle/>
          <a:p>
            <a:pPr>
              <a:spcAft>
                <a:spcPts val="600"/>
              </a:spcAft>
            </a:pPr>
            <a:r>
              <a:rPr lang="en-US" sz="2000" dirty="0" smtClean="0"/>
              <a:t>The Ports of Los Angeles and Long Beach’s e-highway concept consists of an overhead catenary system running along the outside lanes of both sides of the road leading to the port </a:t>
            </a:r>
          </a:p>
          <a:p>
            <a:pPr>
              <a:spcAft>
                <a:spcPts val="600"/>
              </a:spcAft>
            </a:pPr>
            <a:r>
              <a:rPr lang="en-US" sz="2000" kern="1200" dirty="0" smtClean="0"/>
              <a:t>Specially </a:t>
            </a:r>
            <a:r>
              <a:rPr lang="en-US" sz="2000" kern="1200" dirty="0"/>
              <a:t>outfitted hybrid or all-electric trucks can attach to the system using automated current-transfer devices called </a:t>
            </a:r>
            <a:r>
              <a:rPr lang="en-US" sz="2000" kern="1200" dirty="0" smtClean="0"/>
              <a:t>pantographs</a:t>
            </a:r>
            <a:r>
              <a:rPr lang="en-US" sz="2000" kern="1200" dirty="0"/>
              <a:t> </a:t>
            </a:r>
            <a:r>
              <a:rPr lang="en-US" sz="2000" kern="1200" dirty="0" smtClean="0"/>
              <a:t>(similar to trolleys)</a:t>
            </a:r>
          </a:p>
          <a:p>
            <a:pPr>
              <a:spcAft>
                <a:spcPts val="600"/>
              </a:spcAft>
            </a:pPr>
            <a:r>
              <a:rPr lang="en-US" sz="2000" kern="1200" dirty="0" smtClean="0"/>
              <a:t>Once </a:t>
            </a:r>
            <a:r>
              <a:rPr lang="en-US" sz="2000" kern="1200" dirty="0"/>
              <a:t>connected, the trucks </a:t>
            </a:r>
            <a:r>
              <a:rPr lang="en-US" sz="2000" kern="1200" dirty="0" smtClean="0"/>
              <a:t>can pull </a:t>
            </a:r>
            <a:r>
              <a:rPr lang="en-US" sz="2000" kern="1200" dirty="0"/>
              <a:t>all their power from the overhead lines, effectively becoming emission-free </a:t>
            </a:r>
            <a:r>
              <a:rPr lang="en-US" sz="2000" kern="1200" dirty="0" smtClean="0"/>
              <a:t>vehicles</a:t>
            </a:r>
            <a:endParaRPr lang="en-US" sz="2000" kern="1200" dirty="0"/>
          </a:p>
          <a:p>
            <a:endParaRPr lang="en-US" dirty="0" smtClean="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pic>
        <p:nvPicPr>
          <p:cNvPr id="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29200" y="3977482"/>
            <a:ext cx="3677264" cy="222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29200" y="1295400"/>
            <a:ext cx="3690363" cy="2459627"/>
          </a:xfrm>
          <a:prstGeom prst="rect">
            <a:avLst/>
          </a:prstGeom>
        </p:spPr>
      </p:pic>
    </p:spTree>
    <p:extLst>
      <p:ext uri="{BB962C8B-B14F-4D97-AF65-F5344CB8AC3E}">
        <p14:creationId xmlns:p14="http://schemas.microsoft.com/office/powerpoint/2010/main" val="31061771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381000"/>
            <a:ext cx="7363893" cy="762000"/>
          </a:xfrm>
        </p:spPr>
        <p:txBody>
          <a:bodyPr/>
          <a:lstStyle/>
          <a:p>
            <a:r>
              <a:rPr lang="en-US" dirty="0" smtClean="0"/>
              <a:t>Emerging Area: Automation</a:t>
            </a:r>
            <a:endParaRPr lang="en-US" dirty="0"/>
          </a:p>
        </p:txBody>
      </p:sp>
      <p:sp>
        <p:nvSpPr>
          <p:cNvPr id="3" name="Content Placeholder 2"/>
          <p:cNvSpPr>
            <a:spLocks noGrp="1"/>
          </p:cNvSpPr>
          <p:nvPr>
            <p:ph idx="1"/>
          </p:nvPr>
        </p:nvSpPr>
        <p:spPr/>
        <p:txBody>
          <a:bodyPr/>
          <a:lstStyle/>
          <a:p>
            <a:pPr marL="173736" indent="0" algn="ctr">
              <a:spcAft>
                <a:spcPts val="600"/>
              </a:spcAft>
              <a:buNone/>
            </a:pPr>
            <a:r>
              <a:rPr lang="en-US" sz="2400" b="1" i="1" dirty="0">
                <a:solidFill>
                  <a:srgbClr val="EC881B"/>
                </a:solidFill>
              </a:rPr>
              <a:t>Fully and partially automated trucks, ships, and planes, and automatic freight-transfer facilities, may eventually transform the freight </a:t>
            </a:r>
            <a:r>
              <a:rPr lang="en-US" sz="2400" b="1" i="1" dirty="0" smtClean="0">
                <a:solidFill>
                  <a:srgbClr val="EC881B"/>
                </a:solidFill>
              </a:rPr>
              <a:t>industry</a:t>
            </a:r>
            <a:endParaRPr lang="en-US" sz="2400" b="1" dirty="0" smtClean="0">
              <a:solidFill>
                <a:srgbClr val="EC881B"/>
              </a:solidFill>
            </a:endParaRPr>
          </a:p>
          <a:p>
            <a:pPr marL="173736" indent="0">
              <a:spcAft>
                <a:spcPts val="600"/>
              </a:spcAft>
              <a:buNone/>
            </a:pPr>
            <a:r>
              <a:rPr lang="en-US" sz="2000" dirty="0" smtClean="0"/>
              <a:t>Automated features to improve the safety and efficiency of freight movement are already being introduced</a:t>
            </a:r>
          </a:p>
          <a:p>
            <a:pPr lvl="1">
              <a:spcAft>
                <a:spcPts val="600"/>
              </a:spcAft>
            </a:pPr>
            <a:r>
              <a:rPr lang="en-US" sz="2000" dirty="0" smtClean="0"/>
              <a:t>On trucks, initial automation systems combine adaptive speed control, automatic braking, lane-departure warning systems, and vehicle-to-vehicle (V2V) communications</a:t>
            </a:r>
          </a:p>
          <a:p>
            <a:pPr lvl="1">
              <a:spcAft>
                <a:spcPts val="600"/>
              </a:spcAft>
            </a:pPr>
            <a:r>
              <a:rPr lang="en-US" sz="2000" dirty="0" smtClean="0"/>
              <a:t>In the long-term, driverless </a:t>
            </a:r>
            <a:r>
              <a:rPr lang="en-US" sz="2000" dirty="0"/>
              <a:t>cars could be used for last mile delivery to deliver packages to centrally located, self-service </a:t>
            </a:r>
            <a:r>
              <a:rPr lang="en-US" sz="2000" dirty="0" smtClean="0"/>
              <a:t>stations</a:t>
            </a:r>
            <a:endParaRPr lang="en-US" sz="2000" dirty="0"/>
          </a:p>
          <a:p>
            <a:pPr lvl="1">
              <a:spcAft>
                <a:spcPts val="600"/>
              </a:spcAft>
            </a:pPr>
            <a:r>
              <a:rPr lang="en-US" sz="2000" dirty="0" smtClean="0"/>
              <a:t>At warehouses and ports, self-driving vehicles can load and unload goods</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1573871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 USDOT’s Vision for a </a:t>
            </a:r>
            <a:r>
              <a:rPr lang="en-US" sz="2800" dirty="0" smtClean="0"/>
              <a:t>Smart </a:t>
            </a:r>
            <a:r>
              <a:rPr lang="en-US" sz="2800" dirty="0"/>
              <a:t>City</a:t>
            </a:r>
          </a:p>
        </p:txBody>
      </p:sp>
      <p:sp>
        <p:nvSpPr>
          <p:cNvPr id="3" name="Content Placeholder 2"/>
          <p:cNvSpPr>
            <a:spLocks noGrp="1"/>
          </p:cNvSpPr>
          <p:nvPr>
            <p:ph idx="1"/>
          </p:nvPr>
        </p:nvSpPr>
        <p:spPr/>
        <p:txBody>
          <a:bodyPr/>
          <a:lstStyle/>
          <a:p>
            <a:pPr>
              <a:spcAft>
                <a:spcPts val="1200"/>
              </a:spcAft>
            </a:pPr>
            <a:r>
              <a:rPr lang="en-US" sz="2000" dirty="0"/>
              <a:t>The USDOT recognizes that each city has unique attributes, and each city’s proposed demonstration will be tailored to their vision and goals.</a:t>
            </a:r>
          </a:p>
          <a:p>
            <a:pPr>
              <a:spcAft>
                <a:spcPts val="1200"/>
              </a:spcAft>
            </a:pPr>
            <a:r>
              <a:rPr lang="en-US" sz="2000" dirty="0"/>
              <a:t>The USDOT’s vision for a </a:t>
            </a:r>
            <a:r>
              <a:rPr lang="en-US" sz="2000" dirty="0" smtClean="0"/>
              <a:t>Smart </a:t>
            </a:r>
            <a:r>
              <a:rPr lang="en-US" sz="2000" dirty="0"/>
              <a:t>City Challenge is “to identify an urbanized area where advanced technologies are integrated into the aspects of a city and play a critical role in helping cities and their citizens address challenges in safety, mobility, sustainability, economic vitality, and address climate change.”</a:t>
            </a:r>
          </a:p>
          <a:p>
            <a:pPr>
              <a:spcAft>
                <a:spcPts val="1200"/>
              </a:spcAft>
            </a:pPr>
            <a:r>
              <a:rPr lang="en-US" sz="2000" dirty="0"/>
              <a:t>To assist cities, the USDOT identified twelve (12) vision elements that are intended to provide a framework for Applicants to consider in the development of a city’s proposed demonstration without making each item a requirement for award. </a:t>
            </a:r>
          </a:p>
        </p:txBody>
      </p:sp>
    </p:spTree>
    <p:extLst>
      <p:ext uri="{BB962C8B-B14F-4D97-AF65-F5344CB8AC3E}">
        <p14:creationId xmlns:p14="http://schemas.microsoft.com/office/powerpoint/2010/main" val="17953924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22906" y="381000"/>
            <a:ext cx="7363893" cy="762000"/>
          </a:xfrm>
        </p:spPr>
        <p:txBody>
          <a:bodyPr/>
          <a:lstStyle/>
          <a:p>
            <a:r>
              <a:rPr lang="en-US" dirty="0" smtClean="0"/>
              <a:t>Opportunity: Automation at Ports</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pic>
        <p:nvPicPr>
          <p:cNvPr id="4100" name="Picture 4" descr="C:\Users\Tamiko.Burnell\AppData\Local\Microsoft\Windows\Temporary Internet Files\Content.Outlook\U3XXQDRQ\1023151314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4482" y="4074122"/>
            <a:ext cx="3501317" cy="196949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101" name="Picture 5" descr="C:\Users\Tamiko.Burnell\AppData\Local\Microsoft\Windows\Temporary Internet Files\Content.Outlook\U3XXQDRQ\1023151341a.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89499" y="4057650"/>
            <a:ext cx="3530600" cy="198596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89499" y="1505247"/>
            <a:ext cx="3530600" cy="211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30249" y="1487031"/>
            <a:ext cx="3962400" cy="2246769"/>
          </a:xfrm>
          <a:prstGeom prst="rect">
            <a:avLst/>
          </a:prstGeom>
          <a:noFill/>
        </p:spPr>
        <p:txBody>
          <a:bodyPr wrap="square" rtlCol="0">
            <a:spAutoFit/>
          </a:bodyPr>
          <a:lstStyle/>
          <a:p>
            <a:pPr algn="ctr"/>
            <a:r>
              <a:rPr lang="en-US" sz="2000" dirty="0"/>
              <a:t>Automation is </a:t>
            </a:r>
            <a:r>
              <a:rPr lang="en-US" sz="2000" dirty="0" smtClean="0"/>
              <a:t>being used at major </a:t>
            </a:r>
            <a:r>
              <a:rPr lang="en-US" sz="2000" dirty="0"/>
              <a:t>container ports around the </a:t>
            </a:r>
            <a:r>
              <a:rPr lang="en-US" sz="2000" dirty="0" smtClean="0"/>
              <a:t>world. The </a:t>
            </a:r>
            <a:r>
              <a:rPr lang="en-US" sz="2000" dirty="0"/>
              <a:t>process of transferring containers from ships to docks, trucks, and trains is becoming highly automated, reducing reliance on human </a:t>
            </a:r>
            <a:r>
              <a:rPr lang="en-US" sz="2000" dirty="0" smtClean="0"/>
              <a:t>operators. </a:t>
            </a:r>
            <a:endParaRPr lang="en-US" sz="2000" dirty="0"/>
          </a:p>
        </p:txBody>
      </p:sp>
    </p:spTree>
    <p:extLst>
      <p:ext uri="{BB962C8B-B14F-4D97-AF65-F5344CB8AC3E}">
        <p14:creationId xmlns:p14="http://schemas.microsoft.com/office/powerpoint/2010/main" val="33110846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2906713"/>
            <a:ext cx="8037513" cy="1500187"/>
          </a:xfrm>
        </p:spPr>
        <p:txBody>
          <a:bodyPr/>
          <a:lstStyle/>
          <a:p>
            <a:r>
              <a:rPr lang="en-US" sz="3600" b="1" dirty="0" smtClean="0"/>
              <a:t>Questions</a:t>
            </a:r>
            <a:endParaRPr lang="en-US" sz="3600" b="1" dirty="0"/>
          </a:p>
        </p:txBody>
      </p:sp>
      <p:sp>
        <p:nvSpPr>
          <p:cNvPr id="7" name="Rectangle 6"/>
          <p:cNvSpPr/>
          <p:nvPr/>
        </p:nvSpPr>
        <p:spPr bwMode="auto">
          <a:xfrm>
            <a:off x="457200" y="762000"/>
            <a:ext cx="8534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cxnSp>
        <p:nvCxnSpPr>
          <p:cNvPr id="9" name="Straight Connector 8"/>
          <p:cNvCxnSpPr/>
          <p:nvPr/>
        </p:nvCxnSpPr>
        <p:spPr bwMode="auto">
          <a:xfrm>
            <a:off x="457200" y="4495800"/>
            <a:ext cx="8686800" cy="0"/>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spTree>
    <p:extLst>
      <p:ext uri="{BB962C8B-B14F-4D97-AF65-F5344CB8AC3E}">
        <p14:creationId xmlns:p14="http://schemas.microsoft.com/office/powerpoint/2010/main" val="39620565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457200" y="2906713"/>
            <a:ext cx="8037513" cy="1500187"/>
          </a:xfrm>
        </p:spPr>
        <p:txBody>
          <a:bodyPr/>
          <a:lstStyle/>
          <a:p>
            <a:r>
              <a:rPr lang="en-US" sz="2800" b="1" dirty="0" smtClean="0">
                <a:solidFill>
                  <a:srgbClr val="EC881B"/>
                </a:solidFill>
              </a:rPr>
              <a:t>Beyond Traffic: The Smart City Challenge</a:t>
            </a:r>
          </a:p>
          <a:p>
            <a:r>
              <a:rPr lang="en-US" sz="3600" b="1" dirty="0" smtClean="0"/>
              <a:t>For More Information</a:t>
            </a:r>
            <a:endParaRPr lang="en-US" sz="3600" b="1" dirty="0"/>
          </a:p>
        </p:txBody>
      </p:sp>
      <p:sp>
        <p:nvSpPr>
          <p:cNvPr id="7" name="Rectangle 6"/>
          <p:cNvSpPr/>
          <p:nvPr/>
        </p:nvSpPr>
        <p:spPr bwMode="auto">
          <a:xfrm>
            <a:off x="457200" y="762000"/>
            <a:ext cx="8534400"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bg1"/>
              </a:solidFill>
              <a:effectLst/>
              <a:latin typeface="Arial" charset="0"/>
            </a:endParaRPr>
          </a:p>
        </p:txBody>
      </p:sp>
      <p:cxnSp>
        <p:nvCxnSpPr>
          <p:cNvPr id="9" name="Straight Connector 8"/>
          <p:cNvCxnSpPr/>
          <p:nvPr/>
        </p:nvCxnSpPr>
        <p:spPr bwMode="auto">
          <a:xfrm>
            <a:off x="457200" y="4495800"/>
            <a:ext cx="8686800" cy="0"/>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spTree>
    <p:extLst>
      <p:ext uri="{BB962C8B-B14F-4D97-AF65-F5344CB8AC3E}">
        <p14:creationId xmlns:p14="http://schemas.microsoft.com/office/powerpoint/2010/main" val="20916579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2400" b="1" dirty="0">
              <a:solidFill>
                <a:srgbClr val="FFFFFF"/>
              </a:solidFill>
              <a:effectLst>
                <a:outerShdw blurRad="38100" dist="38100" dir="2700000" algn="tl">
                  <a:srgbClr val="000000">
                    <a:alpha val="43137"/>
                  </a:srgbClr>
                </a:outerShdw>
              </a:effectLst>
            </a:endParaRPr>
          </a:p>
        </p:txBody>
      </p:sp>
      <p:pic>
        <p:nvPicPr>
          <p:cNvPr id="6" name="Picture 5" descr="DOT-signature_white_cs3.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7" name="TextBox 6"/>
          <p:cNvSpPr txBox="1"/>
          <p:nvPr/>
        </p:nvSpPr>
        <p:spPr>
          <a:xfrm>
            <a:off x="914400" y="228600"/>
            <a:ext cx="8229600" cy="892552"/>
          </a:xfrm>
          <a:prstGeom prst="rect">
            <a:avLst/>
          </a:prstGeom>
          <a:noFill/>
        </p:spPr>
        <p:txBody>
          <a:bodyPr wrap="square" rtlCol="0">
            <a:spAutoFit/>
          </a:bodyPr>
          <a:lstStyle/>
          <a:p>
            <a:r>
              <a:rPr lang="en-US" sz="2800" b="1" dirty="0">
                <a:solidFill>
                  <a:srgbClr val="FFFFFF"/>
                </a:solidFill>
                <a:effectLst>
                  <a:outerShdw blurRad="38100" dist="38100" dir="2700000" algn="tl">
                    <a:srgbClr val="000000">
                      <a:alpha val="43137"/>
                    </a:srgbClr>
                  </a:outerShdw>
                </a:effectLst>
              </a:rPr>
              <a:t>Beyond Traffic: The Smart City Challenge</a:t>
            </a:r>
          </a:p>
          <a:p>
            <a:r>
              <a:rPr lang="en-US" sz="2400" b="1" i="1" dirty="0">
                <a:solidFill>
                  <a:srgbClr val="FFFFFF"/>
                </a:solidFill>
                <a:effectLst>
                  <a:outerShdw blurRad="38100" dist="38100" dir="2700000" algn="tl">
                    <a:srgbClr val="000000">
                      <a:alpha val="43137"/>
                    </a:srgbClr>
                  </a:outerShdw>
                </a:effectLst>
              </a:rPr>
              <a:t>Information Sessions</a:t>
            </a:r>
          </a:p>
        </p:txBody>
      </p:sp>
      <p:graphicFrame>
        <p:nvGraphicFramePr>
          <p:cNvPr id="3" name="Table 2"/>
          <p:cNvGraphicFramePr>
            <a:graphicFrameLocks noGrp="1"/>
          </p:cNvGraphicFramePr>
          <p:nvPr>
            <p:extLst/>
          </p:nvPr>
        </p:nvGraphicFramePr>
        <p:xfrm>
          <a:off x="314324" y="1605583"/>
          <a:ext cx="8524877" cy="640080"/>
        </p:xfrm>
        <a:graphic>
          <a:graphicData uri="http://schemas.openxmlformats.org/drawingml/2006/table">
            <a:tbl>
              <a:tblPr bandRow="1">
                <a:tableStyleId>{5C22544A-7EE6-4342-B048-85BDC9FD1C3A}</a:tableStyleId>
              </a:tblPr>
              <a:tblGrid>
                <a:gridCol w="8524877"/>
              </a:tblGrid>
              <a:tr h="370840">
                <a:tc>
                  <a:txBody>
                    <a:bodyPr/>
                    <a:lstStyle/>
                    <a:p>
                      <a:pPr marL="230188" indent="0"/>
                      <a:r>
                        <a:rPr lang="en-US" sz="1800" b="1" dirty="0" smtClean="0">
                          <a:solidFill>
                            <a:schemeClr val="tx1"/>
                          </a:solidFill>
                          <a:latin typeface="+mn-lt"/>
                        </a:rPr>
                        <a:t>Data, Architecture, and Standards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12/16/2015 (1:00 to 2:30 pm EST)</a:t>
                      </a:r>
                    </a:p>
                  </a:txBody>
                  <a:tcPr>
                    <a:solidFill>
                      <a:srgbClr val="F4BD80"/>
                    </a:solidFill>
                  </a:tcPr>
                </a:tc>
              </a:tr>
            </a:tbl>
          </a:graphicData>
        </a:graphic>
      </p:graphicFrame>
      <p:graphicFrame>
        <p:nvGraphicFramePr>
          <p:cNvPr id="10" name="Table 9"/>
          <p:cNvGraphicFramePr>
            <a:graphicFrameLocks noGrp="1"/>
          </p:cNvGraphicFramePr>
          <p:nvPr>
            <p:extLst/>
          </p:nvPr>
        </p:nvGraphicFramePr>
        <p:xfrm>
          <a:off x="304800" y="2367583"/>
          <a:ext cx="8534401" cy="640080"/>
        </p:xfrm>
        <a:graphic>
          <a:graphicData uri="http://schemas.openxmlformats.org/drawingml/2006/table">
            <a:tbl>
              <a:tblPr bandRow="1">
                <a:tableStyleId>{5C22544A-7EE6-4342-B048-85BDC9FD1C3A}</a:tableStyleId>
              </a:tblPr>
              <a:tblGrid>
                <a:gridCol w="8534401"/>
              </a:tblGrid>
              <a:tr h="370840">
                <a:tc>
                  <a:txBody>
                    <a:bodyPr/>
                    <a:lstStyle/>
                    <a:p>
                      <a:pPr marL="230188"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mn-lt"/>
                        </a:rPr>
                        <a:t>Connected Vehicles and Automation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12/17/2015 (1:00 to 2:30 pm EST)</a:t>
                      </a:r>
                    </a:p>
                  </a:txBody>
                  <a:tcPr>
                    <a:solidFill>
                      <a:schemeClr val="bg1">
                        <a:lumMod val="85000"/>
                      </a:schemeClr>
                    </a:solidFill>
                  </a:tcPr>
                </a:tc>
              </a:tr>
            </a:tbl>
          </a:graphicData>
        </a:graphic>
      </p:graphicFrame>
      <p:graphicFrame>
        <p:nvGraphicFramePr>
          <p:cNvPr id="12" name="Table 11"/>
          <p:cNvGraphicFramePr>
            <a:graphicFrameLocks noGrp="1"/>
          </p:cNvGraphicFramePr>
          <p:nvPr>
            <p:extLst/>
          </p:nvPr>
        </p:nvGraphicFramePr>
        <p:xfrm>
          <a:off x="299369" y="3160063"/>
          <a:ext cx="8534401" cy="914400"/>
        </p:xfrm>
        <a:graphic>
          <a:graphicData uri="http://schemas.openxmlformats.org/drawingml/2006/table">
            <a:tbl>
              <a:tblPr bandRow="1">
                <a:tableStyleId>{5C22544A-7EE6-4342-B048-85BDC9FD1C3A}</a:tableStyleId>
              </a:tblPr>
              <a:tblGrid>
                <a:gridCol w="8534401"/>
              </a:tblGrid>
              <a:tr h="370840">
                <a:tc>
                  <a:txBody>
                    <a:bodyPr/>
                    <a:lstStyle/>
                    <a:p>
                      <a:pPr marL="230188" marR="0" indent="0" algn="l" defTabSz="914400" rtl="0" eaLnBrk="1" fontAlgn="auto" latinLnBrk="0" hangingPunct="1">
                        <a:lnSpc>
                          <a:spcPct val="100000"/>
                        </a:lnSpc>
                        <a:spcBef>
                          <a:spcPts val="0"/>
                        </a:spcBef>
                        <a:spcAft>
                          <a:spcPts val="0"/>
                        </a:spcAft>
                        <a:buClrTx/>
                        <a:buSzTx/>
                        <a:buFontTx/>
                        <a:buNone/>
                        <a:tabLst/>
                        <a:defRPr/>
                      </a:pPr>
                      <a:r>
                        <a:rPr lang="en-US" sz="1800" b="1" kern="0" dirty="0" smtClean="0">
                          <a:solidFill>
                            <a:schemeClr val="tx1"/>
                          </a:solidFill>
                          <a:latin typeface="+mn-lt"/>
                        </a:rPr>
                        <a:t>Sharing Economy, User-Focused</a:t>
                      </a:r>
                      <a:r>
                        <a:rPr lang="en-US" sz="1800" b="1" kern="0" baseline="0" dirty="0" smtClean="0">
                          <a:solidFill>
                            <a:schemeClr val="tx1"/>
                          </a:solidFill>
                          <a:latin typeface="+mn-lt"/>
                        </a:rPr>
                        <a:t> </a:t>
                      </a:r>
                      <a:r>
                        <a:rPr lang="en-US" sz="1800" b="1" kern="0" dirty="0" smtClean="0">
                          <a:solidFill>
                            <a:schemeClr val="tx1"/>
                          </a:solidFill>
                          <a:latin typeface="+mn-lt"/>
                        </a:rPr>
                        <a:t>Mobility, and Accessible</a:t>
                      </a:r>
                      <a:r>
                        <a:rPr lang="en-US" sz="1800" b="1" kern="0" baseline="0" dirty="0" smtClean="0">
                          <a:solidFill>
                            <a:schemeClr val="tx1"/>
                          </a:solidFill>
                          <a:latin typeface="+mn-lt"/>
                        </a:rPr>
                        <a:t> </a:t>
                      </a:r>
                      <a:r>
                        <a:rPr lang="en-US" sz="1800" b="1" kern="0" dirty="0" smtClean="0">
                          <a:solidFill>
                            <a:schemeClr val="tx1"/>
                          </a:solidFill>
                          <a:latin typeface="+mn-lt"/>
                        </a:rPr>
                        <a:t>Transportation (Virtual)</a:t>
                      </a: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kern="0" dirty="0" smtClean="0">
                          <a:solidFill>
                            <a:schemeClr val="tx1"/>
                          </a:solidFill>
                          <a:latin typeface="+mn-lt"/>
                        </a:rPr>
                        <a:t>12/18/2015 (1:00 to 2:30 pm EST)</a:t>
                      </a:r>
                      <a:endParaRPr lang="en-US" sz="1800" dirty="0" smtClean="0">
                        <a:solidFill>
                          <a:schemeClr val="tx1"/>
                        </a:solidFill>
                        <a:latin typeface="+mn-lt"/>
                      </a:endParaRPr>
                    </a:p>
                  </a:txBody>
                  <a:tcPr>
                    <a:solidFill>
                      <a:srgbClr val="F4BD80"/>
                    </a:solidFill>
                  </a:tcPr>
                </a:tc>
              </a:tr>
            </a:tbl>
          </a:graphicData>
        </a:graphic>
      </p:graphicFrame>
      <p:graphicFrame>
        <p:nvGraphicFramePr>
          <p:cNvPr id="13" name="Table 12"/>
          <p:cNvGraphicFramePr>
            <a:graphicFrameLocks noGrp="1"/>
          </p:cNvGraphicFramePr>
          <p:nvPr>
            <p:extLst/>
          </p:nvPr>
        </p:nvGraphicFramePr>
        <p:xfrm>
          <a:off x="299369" y="4196383"/>
          <a:ext cx="8534401" cy="640080"/>
        </p:xfrm>
        <a:graphic>
          <a:graphicData uri="http://schemas.openxmlformats.org/drawingml/2006/table">
            <a:tbl>
              <a:tblPr bandRow="1">
                <a:tableStyleId>{5C22544A-7EE6-4342-B048-85BDC9FD1C3A}</a:tableStyleId>
              </a:tblPr>
              <a:tblGrid>
                <a:gridCol w="8534401"/>
              </a:tblGrid>
              <a:tr h="370840">
                <a:tc>
                  <a:txBody>
                    <a:bodyPr/>
                    <a:lstStyle/>
                    <a:p>
                      <a:pPr marL="230188" indent="0"/>
                      <a:r>
                        <a:rPr lang="en-US" sz="1800" b="1" dirty="0" smtClean="0">
                          <a:solidFill>
                            <a:schemeClr val="tx1"/>
                          </a:solidFill>
                        </a:rPr>
                        <a:t>The Smart City Challenge Application and Selection Process (Virtual)</a:t>
                      </a:r>
                    </a:p>
                    <a:p>
                      <a:pPr marL="230188" indent="0"/>
                      <a:r>
                        <a:rPr lang="en-US" sz="1800" kern="0" dirty="0" smtClean="0">
                          <a:solidFill>
                            <a:schemeClr val="tx1"/>
                          </a:solidFill>
                          <a:latin typeface="+mn-lt"/>
                        </a:rPr>
                        <a:t>12/21/2015 (1:00 to 2:00 pm EST)</a:t>
                      </a:r>
                    </a:p>
                  </a:txBody>
                  <a:tcPr>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733431610"/>
              </p:ext>
            </p:extLst>
          </p:nvPr>
        </p:nvGraphicFramePr>
        <p:xfrm>
          <a:off x="314324" y="4953559"/>
          <a:ext cx="8524877" cy="640080"/>
        </p:xfrm>
        <a:graphic>
          <a:graphicData uri="http://schemas.openxmlformats.org/drawingml/2006/table">
            <a:tbl>
              <a:tblPr bandRow="1">
                <a:tableStyleId>{5C22544A-7EE6-4342-B048-85BDC9FD1C3A}</a:tableStyleId>
              </a:tblPr>
              <a:tblGrid>
                <a:gridCol w="8524877"/>
              </a:tblGrid>
              <a:tr h="370840">
                <a:tc>
                  <a:txBody>
                    <a:bodyPr/>
                    <a:lstStyle/>
                    <a:p>
                      <a:pPr marL="230188" indent="0"/>
                      <a:r>
                        <a:rPr lang="en-US" sz="1800" b="1" dirty="0" smtClean="0">
                          <a:solidFill>
                            <a:schemeClr val="tx1"/>
                          </a:solidFill>
                          <a:latin typeface="+mn-lt"/>
                        </a:rPr>
                        <a:t>Urban Freight</a:t>
                      </a:r>
                      <a:r>
                        <a:rPr lang="en-US" sz="1800" b="1" baseline="0" dirty="0" smtClean="0">
                          <a:solidFill>
                            <a:schemeClr val="tx1"/>
                          </a:solidFill>
                          <a:latin typeface="+mn-lt"/>
                        </a:rPr>
                        <a:t> and Logistics (Virtual)</a:t>
                      </a:r>
                      <a:endParaRPr lang="en-US" sz="1800" b="1" dirty="0" smtClean="0">
                        <a:solidFill>
                          <a:schemeClr val="tx1"/>
                        </a:solidFill>
                        <a:latin typeface="+mn-lt"/>
                      </a:endParaRPr>
                    </a:p>
                    <a:p>
                      <a:pPr marL="230188"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mn-lt"/>
                        </a:rPr>
                        <a:t>1/6/2016 (11:30 am to 1:00 pm EST)</a:t>
                      </a:r>
                    </a:p>
                  </a:txBody>
                  <a:tcPr>
                    <a:solidFill>
                      <a:srgbClr val="F4BD80"/>
                    </a:solidFill>
                  </a:tcPr>
                </a:tc>
              </a:tr>
            </a:tbl>
          </a:graphicData>
        </a:graphic>
      </p:graphicFrame>
      <p:sp>
        <p:nvSpPr>
          <p:cNvPr id="11" name="Rectangle 10"/>
          <p:cNvSpPr/>
          <p:nvPr/>
        </p:nvSpPr>
        <p:spPr>
          <a:xfrm>
            <a:off x="0" y="5715000"/>
            <a:ext cx="9144000" cy="615553"/>
          </a:xfrm>
          <a:prstGeom prst="rect">
            <a:avLst/>
          </a:prstGeom>
        </p:spPr>
        <p:txBody>
          <a:bodyPr wrap="square">
            <a:spAutoFit/>
          </a:bodyPr>
          <a:lstStyle/>
          <a:p>
            <a:pPr marL="173736" indent="0" algn="ctr">
              <a:buFont typeface="Wingdings" pitchFamily="2" charset="2"/>
              <a:buNone/>
            </a:pPr>
            <a:r>
              <a:rPr lang="en-US" b="1" kern="0" dirty="0" smtClean="0"/>
              <a:t>To access presentations and listen to recordings, visit: </a:t>
            </a:r>
            <a:r>
              <a:rPr lang="en-US" sz="1600" b="1" kern="0" dirty="0">
                <a:hlinkClick r:id="rId4"/>
              </a:rPr>
              <a:t>https://</a:t>
            </a:r>
            <a:r>
              <a:rPr lang="en-US" sz="1600" b="1" kern="0" dirty="0" smtClean="0">
                <a:hlinkClick r:id="rId4"/>
              </a:rPr>
              <a:t>www.transportation.gov/smartcity/infosessions</a:t>
            </a:r>
            <a:r>
              <a:rPr lang="en-US" sz="1600" b="1" kern="0" dirty="0" smtClean="0"/>
              <a:t> </a:t>
            </a:r>
            <a:endParaRPr lang="en-US" sz="1600" kern="0" dirty="0"/>
          </a:p>
        </p:txBody>
      </p:sp>
    </p:spTree>
    <p:extLst>
      <p:ext uri="{BB962C8B-B14F-4D97-AF65-F5344CB8AC3E}">
        <p14:creationId xmlns:p14="http://schemas.microsoft.com/office/powerpoint/2010/main" val="21061704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0" y="0"/>
            <a:ext cx="9144000" cy="1371600"/>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endParaRPr lang="en-US" sz="2400" b="1" dirty="0" smtClean="0">
              <a:solidFill>
                <a:srgbClr val="FFFFFF"/>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457200" y="1722437"/>
            <a:ext cx="8229600" cy="4525963"/>
          </a:xfrm>
        </p:spPr>
        <p:txBody>
          <a:bodyPr/>
          <a:lstStyle/>
          <a:p>
            <a:pPr marL="173736" indent="0" algn="ctr">
              <a:buNone/>
            </a:pPr>
            <a:r>
              <a:rPr lang="en-US" sz="3200" b="1" dirty="0"/>
              <a:t>For More Information and Questions</a:t>
            </a:r>
          </a:p>
          <a:p>
            <a:pPr marL="173736" indent="0" algn="ctr">
              <a:buNone/>
            </a:pPr>
            <a:endParaRPr lang="en-US" sz="2000" b="1" dirty="0" smtClean="0">
              <a:solidFill>
                <a:srgbClr val="002060"/>
              </a:solidFill>
            </a:endParaRPr>
          </a:p>
          <a:p>
            <a:pPr marL="173736" indent="0" algn="ctr">
              <a:buNone/>
            </a:pPr>
            <a:r>
              <a:rPr lang="en-US" sz="2400" dirty="0"/>
              <a:t>Department of Transportation</a:t>
            </a:r>
          </a:p>
          <a:p>
            <a:pPr marL="173736" indent="0" algn="ctr">
              <a:buNone/>
            </a:pPr>
            <a:r>
              <a:rPr lang="en-US" sz="2400" dirty="0">
                <a:solidFill>
                  <a:srgbClr val="FF0000"/>
                </a:solidFill>
                <a:hlinkClick r:id="rId3"/>
              </a:rPr>
              <a:t>https://www.transportation.gov</a:t>
            </a:r>
            <a:r>
              <a:rPr lang="en-US" sz="2400" dirty="0" smtClean="0">
                <a:solidFill>
                  <a:srgbClr val="FF0000"/>
                </a:solidFill>
                <a:hlinkClick r:id="rId3"/>
              </a:rPr>
              <a:t>/</a:t>
            </a:r>
            <a:endParaRPr lang="en-US" sz="2400" dirty="0" smtClean="0">
              <a:solidFill>
                <a:srgbClr val="FF0000"/>
              </a:solidFill>
            </a:endParaRPr>
          </a:p>
          <a:p>
            <a:pPr marL="173736" indent="0" algn="ctr">
              <a:buNone/>
            </a:pPr>
            <a:endParaRPr lang="en-US" sz="2400" dirty="0"/>
          </a:p>
          <a:p>
            <a:pPr marL="173736" indent="0" algn="ctr">
              <a:buNone/>
            </a:pPr>
            <a:r>
              <a:rPr lang="en-US" sz="2400" dirty="0" smtClean="0"/>
              <a:t>Smart City Challenge</a:t>
            </a:r>
          </a:p>
          <a:p>
            <a:pPr marL="173736" indent="0" algn="ctr">
              <a:buNone/>
            </a:pPr>
            <a:r>
              <a:rPr lang="en-US" sz="2400" u="sng" dirty="0" smtClean="0">
                <a:hlinkClick r:id="rId4"/>
              </a:rPr>
              <a:t>www.transportation.gov/smartcity</a:t>
            </a:r>
            <a:endParaRPr lang="en-US" sz="2400" u="sng" dirty="0" smtClean="0"/>
          </a:p>
          <a:p>
            <a:endParaRPr lang="en-US" sz="2400" u="sng" dirty="0"/>
          </a:p>
          <a:p>
            <a:pPr marL="173736" indent="0" algn="ctr">
              <a:buNone/>
            </a:pPr>
            <a:r>
              <a:rPr lang="en-US" sz="2400" dirty="0" smtClean="0"/>
              <a:t>Questions? </a:t>
            </a:r>
          </a:p>
          <a:p>
            <a:pPr marL="173736" indent="0" algn="ctr">
              <a:buNone/>
            </a:pPr>
            <a:r>
              <a:rPr lang="en-US" sz="2400" u="sng" dirty="0" smtClean="0">
                <a:hlinkClick r:id="rId5"/>
              </a:rPr>
              <a:t>SmartCityChallenge@dot.gov</a:t>
            </a:r>
            <a:r>
              <a:rPr lang="en-US" sz="2400" dirty="0" smtClean="0"/>
              <a:t> </a:t>
            </a:r>
            <a:endParaRPr lang="en-US" sz="2400" dirty="0"/>
          </a:p>
        </p:txBody>
      </p:sp>
      <p:pic>
        <p:nvPicPr>
          <p:cNvPr id="7" name="Picture 6" descr="DOT-signature_white_cs3.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152400"/>
            <a:ext cx="3276600" cy="762000"/>
          </a:xfrm>
          <a:prstGeom prst="rect">
            <a:avLst/>
          </a:prstGeom>
          <a:effectLst>
            <a:outerShdw blurRad="50800" dist="38100" dir="2700000" algn="tl" rotWithShape="0">
              <a:prstClr val="black">
                <a:alpha val="40000"/>
              </a:prstClr>
            </a:outerShdw>
          </a:effectLst>
        </p:spPr>
      </p:pic>
      <p:sp>
        <p:nvSpPr>
          <p:cNvPr id="8" name="TextBox 7"/>
          <p:cNvSpPr txBox="1"/>
          <p:nvPr/>
        </p:nvSpPr>
        <p:spPr>
          <a:xfrm>
            <a:off x="914400" y="381000"/>
            <a:ext cx="8229600" cy="523220"/>
          </a:xfrm>
          <a:prstGeom prst="rect">
            <a:avLst/>
          </a:prstGeom>
          <a:noFill/>
        </p:spPr>
        <p:txBody>
          <a:bodyPr wrap="square" rtlCol="0">
            <a:spAutoFit/>
          </a:bodyPr>
          <a:lstStyle/>
          <a:p>
            <a:r>
              <a:rPr lang="en-US" sz="2800" b="1" i="0" dirty="0" smtClean="0">
                <a:solidFill>
                  <a:schemeClr val="bg1"/>
                </a:solidFill>
                <a:effectLst>
                  <a:outerShdw blurRad="38100" dist="38100" dir="2700000" algn="tl">
                    <a:srgbClr val="000000">
                      <a:alpha val="43137"/>
                    </a:srgbClr>
                  </a:outerShdw>
                </a:effectLst>
              </a:rPr>
              <a:t>Beyond Traffic: The Smart City Challenge</a:t>
            </a:r>
          </a:p>
        </p:txBody>
      </p:sp>
    </p:spTree>
    <p:extLst>
      <p:ext uri="{BB962C8B-B14F-4D97-AF65-F5344CB8AC3E}">
        <p14:creationId xmlns:p14="http://schemas.microsoft.com/office/powerpoint/2010/main" val="374301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172200" y="6252410"/>
            <a:ext cx="2743200" cy="5681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4" name="Rounded Rectangle 3"/>
          <p:cNvSpPr/>
          <p:nvPr/>
        </p:nvSpPr>
        <p:spPr bwMode="auto">
          <a:xfrm>
            <a:off x="0" y="0"/>
            <a:ext cx="9144000" cy="1011047"/>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r>
              <a:rPr lang="en-US" sz="2800" b="1" dirty="0">
                <a:solidFill>
                  <a:srgbClr val="FFFFFF"/>
                </a:solidFill>
                <a:effectLst>
                  <a:outerShdw blurRad="38100" dist="38100" dir="2700000" algn="tl">
                    <a:srgbClr val="000000">
                      <a:alpha val="43137"/>
                    </a:srgbClr>
                  </a:outerShdw>
                </a:effectLst>
              </a:rPr>
              <a:t>Beyond Traffic: </a:t>
            </a:r>
            <a:r>
              <a:rPr lang="en-US" sz="2800" b="1" dirty="0" smtClean="0">
                <a:solidFill>
                  <a:srgbClr val="FFFFFF"/>
                </a:solidFill>
                <a:effectLst>
                  <a:outerShdw blurRad="38100" dist="38100" dir="2700000" algn="tl">
                    <a:srgbClr val="000000">
                      <a:alpha val="43137"/>
                    </a:srgbClr>
                  </a:outerShdw>
                </a:effectLst>
              </a:rPr>
              <a:t>The Smart </a:t>
            </a:r>
            <a:r>
              <a:rPr lang="en-US" sz="2800" b="1" dirty="0">
                <a:solidFill>
                  <a:srgbClr val="FFFFFF"/>
                </a:solidFill>
                <a:effectLst>
                  <a:outerShdw blurRad="38100" dist="38100" dir="2700000" algn="tl">
                    <a:srgbClr val="000000">
                      <a:alpha val="43137"/>
                    </a:srgbClr>
                  </a:outerShdw>
                </a:effectLst>
              </a:rPr>
              <a:t>City </a:t>
            </a:r>
            <a:r>
              <a:rPr lang="en-US" sz="2800" b="1" dirty="0" smtClean="0">
                <a:solidFill>
                  <a:srgbClr val="FFFFFF"/>
                </a:solidFill>
                <a:effectLst>
                  <a:outerShdw blurRad="38100" dist="38100" dir="2700000" algn="tl">
                    <a:srgbClr val="000000">
                      <a:alpha val="43137"/>
                    </a:srgbClr>
                  </a:outerShdw>
                </a:effectLst>
              </a:rPr>
              <a:t>Challenge</a:t>
            </a:r>
          </a:p>
        </p:txBody>
      </p:sp>
      <p:sp>
        <p:nvSpPr>
          <p:cNvPr id="5" name="Rectangle 4"/>
          <p:cNvSpPr/>
          <p:nvPr/>
        </p:nvSpPr>
        <p:spPr bwMode="auto">
          <a:xfrm>
            <a:off x="3302458" y="1611114"/>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85800" algn="r" fontAlgn="base">
              <a:spcBef>
                <a:spcPct val="0"/>
              </a:spcBef>
              <a:spcAft>
                <a:spcPct val="0"/>
              </a:spcAft>
            </a:pPr>
            <a:r>
              <a:rPr lang="en-US" b="1" dirty="0" smtClean="0">
                <a:solidFill>
                  <a:srgbClr val="EC881B"/>
                </a:solidFill>
                <a:latin typeface="Calibri" panose="020F0502020204030204" pitchFamily="34" charset="0"/>
              </a:rPr>
              <a:t>Vision Element #2 </a:t>
            </a:r>
          </a:p>
          <a:p>
            <a:pPr marL="685800"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Connected Vehicles</a:t>
            </a:r>
          </a:p>
        </p:txBody>
      </p:sp>
      <p:sp>
        <p:nvSpPr>
          <p:cNvPr id="6" name="Rectangle 5"/>
          <p:cNvSpPr/>
          <p:nvPr/>
        </p:nvSpPr>
        <p:spPr bwMode="auto">
          <a:xfrm>
            <a:off x="3299640" y="3178383"/>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#5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Urban Analytics</a:t>
            </a:r>
          </a:p>
        </p:txBody>
      </p:sp>
      <p:sp>
        <p:nvSpPr>
          <p:cNvPr id="12" name="Rectangle 11"/>
          <p:cNvSpPr/>
          <p:nvPr/>
        </p:nvSpPr>
        <p:spPr bwMode="auto">
          <a:xfrm>
            <a:off x="247650" y="590011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#10 </a:t>
            </a:r>
            <a:r>
              <a:rPr lang="en-US" sz="1600" b="1" dirty="0">
                <a:solidFill>
                  <a:srgbClr val="000000">
                    <a:lumMod val="50000"/>
                    <a:lumOff val="50000"/>
                  </a:srgbClr>
                </a:solidFill>
                <a:latin typeface="Calibri" panose="020F0502020204030204" pitchFamily="34" charset="0"/>
              </a:rPr>
              <a:t>Architecture and </a:t>
            </a:r>
            <a:endParaRPr lang="en-US" sz="1600" b="1" dirty="0" smtClean="0">
              <a:solidFill>
                <a:srgbClr val="000000">
                  <a:lumMod val="50000"/>
                  <a:lumOff val="50000"/>
                </a:srgbClr>
              </a:solidFill>
              <a:latin typeface="Calibri" panose="020F0502020204030204" pitchFamily="34" charset="0"/>
            </a:endParaRP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Standards</a:t>
            </a:r>
            <a:endParaRPr lang="en-US" sz="1600" b="1" dirty="0">
              <a:solidFill>
                <a:srgbClr val="000000">
                  <a:lumMod val="50000"/>
                  <a:lumOff val="50000"/>
                </a:srgbClr>
              </a:solidFill>
              <a:latin typeface="Calibri" panose="020F0502020204030204" pitchFamily="34" charset="0"/>
            </a:endParaRPr>
          </a:p>
        </p:txBody>
      </p:sp>
      <p:sp>
        <p:nvSpPr>
          <p:cNvPr id="13" name="Rectangle 12"/>
          <p:cNvSpPr/>
          <p:nvPr/>
        </p:nvSpPr>
        <p:spPr bwMode="auto">
          <a:xfrm>
            <a:off x="6326167" y="4331968"/>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85800"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#9 </a:t>
            </a:r>
            <a:r>
              <a:rPr lang="en-US" sz="1600" b="1" dirty="0">
                <a:solidFill>
                  <a:srgbClr val="000000">
                    <a:lumMod val="50000"/>
                    <a:lumOff val="50000"/>
                  </a:srgbClr>
                </a:solidFill>
                <a:latin typeface="Calibri" panose="020F0502020204030204" pitchFamily="34" charset="0"/>
              </a:rPr>
              <a:t>Connected, Involved </a:t>
            </a:r>
            <a:r>
              <a:rPr lang="en-US" sz="1600" b="1" dirty="0" smtClean="0">
                <a:solidFill>
                  <a:srgbClr val="000000">
                    <a:lumMod val="50000"/>
                    <a:lumOff val="50000"/>
                  </a:srgbClr>
                </a:solidFill>
                <a:latin typeface="Calibri" panose="020F0502020204030204" pitchFamily="34" charset="0"/>
              </a:rPr>
              <a:t>Citizens</a:t>
            </a:r>
            <a:endParaRPr lang="en-US" sz="1600" b="1" dirty="0">
              <a:solidFill>
                <a:srgbClr val="000000">
                  <a:lumMod val="50000"/>
                  <a:lumOff val="50000"/>
                </a:srgbClr>
              </a:solidFill>
              <a:latin typeface="Calibri" panose="020F0502020204030204" pitchFamily="34" charset="0"/>
            </a:endParaRPr>
          </a:p>
        </p:txBody>
      </p:sp>
      <p:sp>
        <p:nvSpPr>
          <p:cNvPr id="14" name="Rectangle 13"/>
          <p:cNvSpPr/>
          <p:nvPr/>
        </p:nvSpPr>
        <p:spPr bwMode="auto">
          <a:xfrm>
            <a:off x="223078" y="3184502"/>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#4</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User-Focused </a:t>
            </a:r>
            <a:r>
              <a:rPr lang="en-US" sz="1600" b="1" dirty="0">
                <a:solidFill>
                  <a:srgbClr val="000000">
                    <a:lumMod val="50000"/>
                    <a:lumOff val="50000"/>
                  </a:srgbClr>
                </a:solidFill>
                <a:latin typeface="Calibri" panose="020F0502020204030204" pitchFamily="34" charset="0"/>
              </a:rPr>
              <a:t>Mobility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Services and Choices </a:t>
            </a:r>
          </a:p>
        </p:txBody>
      </p:sp>
      <p:sp>
        <p:nvSpPr>
          <p:cNvPr id="18" name="Rectangle 17"/>
          <p:cNvSpPr/>
          <p:nvPr/>
        </p:nvSpPr>
        <p:spPr bwMode="auto">
          <a:xfrm>
            <a:off x="3126054" y="1448028"/>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9" name="Rectangle 18"/>
          <p:cNvSpPr/>
          <p:nvPr/>
        </p:nvSpPr>
        <p:spPr bwMode="auto">
          <a:xfrm>
            <a:off x="6198289" y="4174634"/>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0" name="Rectangle 19"/>
          <p:cNvSpPr/>
          <p:nvPr/>
        </p:nvSpPr>
        <p:spPr bwMode="auto">
          <a:xfrm>
            <a:off x="3125207" y="2998569"/>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1" name="Rectangle 20"/>
          <p:cNvSpPr/>
          <p:nvPr/>
        </p:nvSpPr>
        <p:spPr bwMode="auto">
          <a:xfrm>
            <a:off x="76200" y="571675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2" name="Rectangle 21"/>
          <p:cNvSpPr/>
          <p:nvPr/>
        </p:nvSpPr>
        <p:spPr bwMode="auto">
          <a:xfrm>
            <a:off x="89728" y="299876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34" name="Rectangle 33"/>
          <p:cNvSpPr/>
          <p:nvPr/>
        </p:nvSpPr>
        <p:spPr bwMode="auto">
          <a:xfrm>
            <a:off x="6349652" y="1609605"/>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#3 </a:t>
            </a:r>
            <a:endParaRPr lang="en-US" b="1" dirty="0">
              <a:solidFill>
                <a:srgbClr val="EC881B"/>
              </a:solidFill>
              <a:latin typeface="Calibri" panose="020F0502020204030204" pitchFamily="34" charset="0"/>
            </a:endParaRP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Intelligent, </a:t>
            </a:r>
            <a:r>
              <a:rPr lang="en-US" sz="1600" b="1" dirty="0" smtClean="0">
                <a:solidFill>
                  <a:srgbClr val="000000">
                    <a:lumMod val="50000"/>
                    <a:lumOff val="50000"/>
                  </a:srgbClr>
                </a:solidFill>
                <a:latin typeface="Calibri" panose="020F0502020204030204" pitchFamily="34" charset="0"/>
              </a:rPr>
              <a:t>Sensor-</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Based Infrastructure</a:t>
            </a:r>
            <a:endParaRPr lang="en-US" sz="1600" b="1" dirty="0">
              <a:solidFill>
                <a:srgbClr val="000000">
                  <a:lumMod val="50000"/>
                  <a:lumOff val="50000"/>
                </a:srgbClr>
              </a:solidFill>
              <a:latin typeface="Calibri" panose="020F0502020204030204" pitchFamily="34" charset="0"/>
            </a:endParaRPr>
          </a:p>
        </p:txBody>
      </p:sp>
      <p:sp>
        <p:nvSpPr>
          <p:cNvPr id="35" name="Rectangle 34"/>
          <p:cNvSpPr/>
          <p:nvPr/>
        </p:nvSpPr>
        <p:spPr bwMode="auto">
          <a:xfrm>
            <a:off x="6172200" y="145044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52" name="Rectangle 51"/>
          <p:cNvSpPr/>
          <p:nvPr/>
        </p:nvSpPr>
        <p:spPr bwMode="auto">
          <a:xfrm>
            <a:off x="249504" y="160020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 </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Urban </a:t>
            </a:r>
            <a:r>
              <a:rPr lang="en-US" sz="1600" b="1" dirty="0">
                <a:solidFill>
                  <a:srgbClr val="000000">
                    <a:lumMod val="50000"/>
                    <a:lumOff val="50000"/>
                  </a:srgbClr>
                </a:solidFill>
                <a:latin typeface="Calibri" panose="020F0502020204030204" pitchFamily="34" charset="0"/>
              </a:rPr>
              <a:t>Automation</a:t>
            </a:r>
          </a:p>
        </p:txBody>
      </p:sp>
      <p:sp>
        <p:nvSpPr>
          <p:cNvPr id="53" name="Rectangle 52"/>
          <p:cNvSpPr/>
          <p:nvPr/>
        </p:nvSpPr>
        <p:spPr bwMode="auto">
          <a:xfrm>
            <a:off x="3297504" y="4350760"/>
            <a:ext cx="2743199"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#8 </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Smart </a:t>
            </a:r>
            <a:r>
              <a:rPr lang="en-US" sz="1600" b="1" dirty="0">
                <a:solidFill>
                  <a:srgbClr val="000000">
                    <a:lumMod val="50000"/>
                    <a:lumOff val="50000"/>
                  </a:srgbClr>
                </a:solidFill>
                <a:latin typeface="Calibri" panose="020F0502020204030204" pitchFamily="34" charset="0"/>
              </a:rPr>
              <a:t>Grid, Roadway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Electrification, &amp; EVs</a:t>
            </a:r>
          </a:p>
        </p:txBody>
      </p:sp>
      <p:sp>
        <p:nvSpPr>
          <p:cNvPr id="54" name="Rectangle 53"/>
          <p:cNvSpPr/>
          <p:nvPr/>
        </p:nvSpPr>
        <p:spPr bwMode="auto">
          <a:xfrm>
            <a:off x="3297503" y="5906121"/>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#11 </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Low-Cost</a:t>
            </a:r>
            <a:r>
              <a:rPr lang="en-US" sz="1600" b="1" dirty="0">
                <a:solidFill>
                  <a:srgbClr val="000000">
                    <a:lumMod val="50000"/>
                    <a:lumOff val="50000"/>
                  </a:srgbClr>
                </a:solidFill>
                <a:latin typeface="Calibri" panose="020F0502020204030204" pitchFamily="34" charset="0"/>
              </a:rPr>
              <a:t>, Efficient, </a:t>
            </a:r>
            <a:endParaRPr lang="en-US" sz="1600" b="1" dirty="0" smtClean="0">
              <a:solidFill>
                <a:srgbClr val="000000">
                  <a:lumMod val="50000"/>
                  <a:lumOff val="50000"/>
                </a:srgbClr>
              </a:solidFill>
              <a:latin typeface="Calibri" panose="020F0502020204030204" pitchFamily="34" charset="0"/>
            </a:endParaRP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Secure</a:t>
            </a:r>
            <a:r>
              <a:rPr lang="en-US" sz="1600" b="1" dirty="0">
                <a:solidFill>
                  <a:srgbClr val="000000">
                    <a:lumMod val="50000"/>
                    <a:lumOff val="50000"/>
                  </a:srgbClr>
                </a:solidFill>
                <a:latin typeface="Calibri" panose="020F0502020204030204" pitchFamily="34" charset="0"/>
              </a:rPr>
              <a:t>, </a:t>
            </a:r>
            <a:r>
              <a:rPr lang="en-US" sz="1600" b="1" dirty="0" smtClean="0">
                <a:solidFill>
                  <a:srgbClr val="000000">
                    <a:lumMod val="50000"/>
                    <a:lumOff val="50000"/>
                  </a:srgbClr>
                </a:solidFill>
                <a:latin typeface="Calibri" panose="020F0502020204030204" pitchFamily="34" charset="0"/>
              </a:rPr>
              <a:t>&amp; Resilient </a:t>
            </a:r>
            <a:r>
              <a:rPr lang="en-US" sz="1600" b="1" dirty="0">
                <a:solidFill>
                  <a:srgbClr val="000000">
                    <a:lumMod val="50000"/>
                    <a:lumOff val="50000"/>
                  </a:srgbClr>
                </a:solidFill>
                <a:latin typeface="Calibri" panose="020F0502020204030204" pitchFamily="34" charset="0"/>
              </a:rPr>
              <a:t>ICT</a:t>
            </a:r>
          </a:p>
        </p:txBody>
      </p:sp>
      <p:sp>
        <p:nvSpPr>
          <p:cNvPr id="55" name="Rectangle 54"/>
          <p:cNvSpPr/>
          <p:nvPr/>
        </p:nvSpPr>
        <p:spPr bwMode="auto">
          <a:xfrm>
            <a:off x="6402163" y="3179138"/>
            <a:ext cx="268605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#6 </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Urban </a:t>
            </a:r>
            <a:r>
              <a:rPr lang="en-US" sz="1600" b="1" dirty="0">
                <a:solidFill>
                  <a:srgbClr val="000000">
                    <a:lumMod val="50000"/>
                    <a:lumOff val="50000"/>
                  </a:srgbClr>
                </a:solidFill>
                <a:latin typeface="Calibri" panose="020F0502020204030204" pitchFamily="34" charset="0"/>
              </a:rPr>
              <a:t>Delivery and </a:t>
            </a:r>
            <a:endParaRPr lang="en-US" sz="1600" b="1" dirty="0" smtClean="0">
              <a:solidFill>
                <a:srgbClr val="000000">
                  <a:lumMod val="50000"/>
                  <a:lumOff val="50000"/>
                </a:srgbClr>
              </a:solidFill>
              <a:latin typeface="Calibri" panose="020F0502020204030204" pitchFamily="34" charset="0"/>
            </a:endParaRP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Logistics</a:t>
            </a:r>
            <a:endParaRPr lang="en-US" sz="1600" b="1" dirty="0">
              <a:solidFill>
                <a:srgbClr val="000000">
                  <a:lumMod val="50000"/>
                  <a:lumOff val="50000"/>
                </a:srgbClr>
              </a:solidFill>
              <a:latin typeface="Calibri" panose="020F0502020204030204" pitchFamily="34" charset="0"/>
            </a:endParaRPr>
          </a:p>
        </p:txBody>
      </p:sp>
      <p:sp>
        <p:nvSpPr>
          <p:cNvPr id="56" name="Rectangle 55"/>
          <p:cNvSpPr/>
          <p:nvPr/>
        </p:nvSpPr>
        <p:spPr bwMode="auto">
          <a:xfrm>
            <a:off x="6316138" y="590011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#12 </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Smart </a:t>
            </a:r>
            <a:r>
              <a:rPr lang="en-US" sz="1600" b="1" dirty="0">
                <a:solidFill>
                  <a:srgbClr val="000000">
                    <a:lumMod val="50000"/>
                    <a:lumOff val="50000"/>
                  </a:srgbClr>
                </a:solidFill>
                <a:latin typeface="Calibri" panose="020F0502020204030204" pitchFamily="34" charset="0"/>
              </a:rPr>
              <a:t>Land Use</a:t>
            </a:r>
          </a:p>
        </p:txBody>
      </p:sp>
      <p:sp>
        <p:nvSpPr>
          <p:cNvPr id="57" name="Rectangle 56"/>
          <p:cNvSpPr/>
          <p:nvPr/>
        </p:nvSpPr>
        <p:spPr bwMode="auto">
          <a:xfrm>
            <a:off x="76200" y="1447800"/>
            <a:ext cx="782904"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58" name="Rectangle 57"/>
          <p:cNvSpPr/>
          <p:nvPr/>
        </p:nvSpPr>
        <p:spPr bwMode="auto">
          <a:xfrm>
            <a:off x="6179239" y="3073907"/>
            <a:ext cx="78105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59" name="Rectangle 58"/>
          <p:cNvSpPr/>
          <p:nvPr/>
        </p:nvSpPr>
        <p:spPr bwMode="auto">
          <a:xfrm>
            <a:off x="3125066" y="4172626"/>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60" name="Rectangle 59"/>
          <p:cNvSpPr/>
          <p:nvPr/>
        </p:nvSpPr>
        <p:spPr bwMode="auto">
          <a:xfrm>
            <a:off x="3126421" y="571675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61" name="Rectangle 60"/>
          <p:cNvSpPr/>
          <p:nvPr/>
        </p:nvSpPr>
        <p:spPr bwMode="auto">
          <a:xfrm>
            <a:off x="6198289" y="5715000"/>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64" name="Rectangle 63"/>
          <p:cNvSpPr/>
          <p:nvPr/>
        </p:nvSpPr>
        <p:spPr bwMode="auto">
          <a:xfrm>
            <a:off x="239294" y="4360644"/>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4675"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#7 </a:t>
            </a:r>
            <a:r>
              <a:rPr lang="en-US" sz="1600" b="1" dirty="0">
                <a:solidFill>
                  <a:srgbClr val="000000">
                    <a:lumMod val="50000"/>
                    <a:lumOff val="50000"/>
                  </a:srgbClr>
                </a:solidFill>
                <a:latin typeface="Calibri" panose="020F0502020204030204" pitchFamily="34" charset="0"/>
              </a:rPr>
              <a:t>Strategic </a:t>
            </a:r>
            <a:r>
              <a:rPr lang="en-US" sz="1600" b="1" dirty="0" smtClean="0">
                <a:solidFill>
                  <a:srgbClr val="000000">
                    <a:lumMod val="50000"/>
                    <a:lumOff val="50000"/>
                  </a:srgbClr>
                </a:solidFill>
                <a:latin typeface="Calibri" panose="020F0502020204030204" pitchFamily="34" charset="0"/>
              </a:rPr>
              <a:t>Business Models &amp; Partnering</a:t>
            </a:r>
            <a:endParaRPr lang="en-US" sz="1600" b="1" dirty="0">
              <a:solidFill>
                <a:srgbClr val="000000">
                  <a:lumMod val="50000"/>
                  <a:lumOff val="50000"/>
                </a:srgbClr>
              </a:solidFill>
              <a:latin typeface="Calibri" panose="020F0502020204030204" pitchFamily="34" charset="0"/>
            </a:endParaRPr>
          </a:p>
        </p:txBody>
      </p:sp>
      <p:sp>
        <p:nvSpPr>
          <p:cNvPr id="65" name="Rectangle 64"/>
          <p:cNvSpPr/>
          <p:nvPr/>
        </p:nvSpPr>
        <p:spPr bwMode="auto">
          <a:xfrm>
            <a:off x="86894" y="4174908"/>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07" name="Rounded Rectangle 106"/>
          <p:cNvSpPr/>
          <p:nvPr/>
        </p:nvSpPr>
        <p:spPr bwMode="auto">
          <a:xfrm>
            <a:off x="171450" y="5876162"/>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sp>
        <p:nvSpPr>
          <p:cNvPr id="108" name="Rounded Rectangle 107"/>
          <p:cNvSpPr/>
          <p:nvPr/>
        </p:nvSpPr>
        <p:spPr bwMode="auto">
          <a:xfrm>
            <a:off x="285750" y="6257162"/>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sp>
        <p:nvSpPr>
          <p:cNvPr id="109" name="Rounded Rectangle 108"/>
          <p:cNvSpPr/>
          <p:nvPr/>
        </p:nvSpPr>
        <p:spPr bwMode="auto">
          <a:xfrm>
            <a:off x="552450" y="5988878"/>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cxnSp>
        <p:nvCxnSpPr>
          <p:cNvPr id="110" name="Elbow Connector 109"/>
          <p:cNvCxnSpPr>
            <a:stCxn id="107" idx="1"/>
            <a:endCxn id="108" idx="1"/>
          </p:cNvCxnSpPr>
          <p:nvPr/>
        </p:nvCxnSpPr>
        <p:spPr bwMode="auto">
          <a:xfrm rot="10800000" flipH="1" flipV="1">
            <a:off x="171450" y="5952362"/>
            <a:ext cx="114300" cy="381000"/>
          </a:xfrm>
          <a:prstGeom prst="bentConnector3">
            <a:avLst>
              <a:gd name="adj1" fmla="val -33333"/>
            </a:avLst>
          </a:prstGeom>
          <a:noFill/>
          <a:ln w="9525" cap="flat" cmpd="sng" algn="ctr">
            <a:solidFill>
              <a:schemeClr val="tx1">
                <a:lumMod val="50000"/>
                <a:lumOff val="50000"/>
              </a:schemeClr>
            </a:solidFill>
            <a:prstDash val="solid"/>
            <a:round/>
            <a:headEnd type="none" w="med" len="med"/>
            <a:tailEnd type="none" w="med" len="med"/>
          </a:ln>
          <a:effectLst/>
        </p:spPr>
      </p:cxnSp>
      <p:cxnSp>
        <p:nvCxnSpPr>
          <p:cNvPr id="111" name="Elbow Connector 110"/>
          <p:cNvCxnSpPr>
            <a:stCxn id="108" idx="3"/>
            <a:endCxn id="109" idx="2"/>
          </p:cNvCxnSpPr>
          <p:nvPr/>
        </p:nvCxnSpPr>
        <p:spPr bwMode="auto">
          <a:xfrm flipV="1">
            <a:off x="514350" y="6141278"/>
            <a:ext cx="152400" cy="192084"/>
          </a:xfrm>
          <a:prstGeom prst="bentConnector2">
            <a:avLst/>
          </a:prstGeom>
          <a:noFill/>
          <a:ln w="9525" cap="flat" cmpd="sng" algn="ctr">
            <a:solidFill>
              <a:schemeClr val="tx1">
                <a:lumMod val="50000"/>
                <a:lumOff val="50000"/>
              </a:schemeClr>
            </a:solidFill>
            <a:prstDash val="solid"/>
            <a:round/>
            <a:headEnd type="none" w="med" len="med"/>
            <a:tailEnd type="none" w="med" len="med"/>
          </a:ln>
          <a:effectLst/>
        </p:spPr>
      </p:cxnSp>
      <p:cxnSp>
        <p:nvCxnSpPr>
          <p:cNvPr id="112" name="Elbow Connector 111"/>
          <p:cNvCxnSpPr>
            <a:stCxn id="107" idx="2"/>
            <a:endCxn id="108" idx="0"/>
          </p:cNvCxnSpPr>
          <p:nvPr/>
        </p:nvCxnSpPr>
        <p:spPr bwMode="auto">
          <a:xfrm rot="16200000" flipH="1">
            <a:off x="228600" y="6085712"/>
            <a:ext cx="228600" cy="114300"/>
          </a:xfrm>
          <a:prstGeom prst="bentConnector3">
            <a:avLst>
              <a:gd name="adj1" fmla="val 50000"/>
            </a:avLst>
          </a:prstGeom>
          <a:noFill/>
          <a:ln w="9525" cap="flat" cmpd="sng" algn="ctr">
            <a:solidFill>
              <a:schemeClr val="tx1">
                <a:lumMod val="50000"/>
                <a:lumOff val="50000"/>
              </a:schemeClr>
            </a:solidFill>
            <a:prstDash val="dash"/>
            <a:round/>
            <a:headEnd type="none" w="med" len="med"/>
            <a:tailEnd type="none" w="med" len="med"/>
          </a:ln>
          <a:effectLst/>
        </p:spPr>
      </p:cxnSp>
      <p:grpSp>
        <p:nvGrpSpPr>
          <p:cNvPr id="114" name="Group 113"/>
          <p:cNvGrpSpPr/>
          <p:nvPr/>
        </p:nvGrpSpPr>
        <p:grpSpPr>
          <a:xfrm>
            <a:off x="6272635" y="3308717"/>
            <a:ext cx="609600" cy="369784"/>
            <a:chOff x="3880111" y="2362200"/>
            <a:chExt cx="1471510" cy="775518"/>
          </a:xfrm>
          <a:solidFill>
            <a:schemeClr val="accent3">
              <a:lumMod val="75000"/>
            </a:schemeClr>
          </a:solidFill>
        </p:grpSpPr>
        <p:sp>
          <p:nvSpPr>
            <p:cNvPr id="115" name="Rectangle 114"/>
            <p:cNvSpPr/>
            <p:nvPr/>
          </p:nvSpPr>
          <p:spPr>
            <a:xfrm>
              <a:off x="4351658" y="2909119"/>
              <a:ext cx="999963" cy="114300"/>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16" name="Rectangle 115"/>
            <p:cNvSpPr/>
            <p:nvPr/>
          </p:nvSpPr>
          <p:spPr>
            <a:xfrm>
              <a:off x="3880113" y="2743200"/>
              <a:ext cx="463289" cy="280219"/>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17" name="Right Triangle 116"/>
            <p:cNvSpPr/>
            <p:nvPr/>
          </p:nvSpPr>
          <p:spPr>
            <a:xfrm flipH="1">
              <a:off x="3880111" y="2451920"/>
              <a:ext cx="233516" cy="291282"/>
            </a:xfrm>
            <a:prstGeom prst="rtTriangle">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18" name="Rectangle 117"/>
            <p:cNvSpPr/>
            <p:nvPr/>
          </p:nvSpPr>
          <p:spPr>
            <a:xfrm>
              <a:off x="4114800" y="2451918"/>
              <a:ext cx="228603" cy="353434"/>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19" name="Rectangle 118"/>
            <p:cNvSpPr/>
            <p:nvPr/>
          </p:nvSpPr>
          <p:spPr>
            <a:xfrm>
              <a:off x="4338799" y="2362200"/>
              <a:ext cx="1012822" cy="533400"/>
            </a:xfrm>
            <a:prstGeom prst="rect">
              <a:avLst/>
            </a:prstGeom>
            <a:solidFill>
              <a:srgbClr val="EC881B"/>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20" name="Oval 119"/>
            <p:cNvSpPr/>
            <p:nvPr/>
          </p:nvSpPr>
          <p:spPr>
            <a:xfrm>
              <a:off x="4876800" y="2832917"/>
              <a:ext cx="304799" cy="304800"/>
            </a:xfrm>
            <a:prstGeom prst="ellipse">
              <a:avLst/>
            </a:prstGeom>
            <a:solidFill>
              <a:schemeClr val="bg1">
                <a:lumMod val="85000"/>
              </a:schemeClr>
            </a:solidFill>
            <a:ln w="28575">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21" name="Oval 120"/>
            <p:cNvSpPr/>
            <p:nvPr/>
          </p:nvSpPr>
          <p:spPr>
            <a:xfrm>
              <a:off x="3962400" y="2832918"/>
              <a:ext cx="304799" cy="304800"/>
            </a:xfrm>
            <a:prstGeom prst="ellipse">
              <a:avLst/>
            </a:prstGeom>
            <a:solidFill>
              <a:schemeClr val="bg1">
                <a:lumMod val="85000"/>
              </a:schemeClr>
            </a:solidFill>
            <a:ln w="28575">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grpSp>
      <p:grpSp>
        <p:nvGrpSpPr>
          <p:cNvPr id="32" name="Group 31"/>
          <p:cNvGrpSpPr/>
          <p:nvPr/>
        </p:nvGrpSpPr>
        <p:grpSpPr>
          <a:xfrm>
            <a:off x="215871" y="1590675"/>
            <a:ext cx="524465" cy="612638"/>
            <a:chOff x="161335" y="3973236"/>
            <a:chExt cx="621471" cy="745377"/>
          </a:xfrm>
        </p:grpSpPr>
        <p:sp>
          <p:nvSpPr>
            <p:cNvPr id="123" name="Donut 122"/>
            <p:cNvSpPr/>
            <p:nvPr/>
          </p:nvSpPr>
          <p:spPr bwMode="auto">
            <a:xfrm>
              <a:off x="217514" y="3973236"/>
              <a:ext cx="548640" cy="548640"/>
            </a:xfrm>
            <a:prstGeom prst="donut">
              <a:avLst>
                <a:gd name="adj" fmla="val 13384"/>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24" name="Flowchart: Stored Data 123"/>
            <p:cNvSpPr/>
            <p:nvPr/>
          </p:nvSpPr>
          <p:spPr bwMode="auto">
            <a:xfrm rot="5400000">
              <a:off x="440125" y="3992129"/>
              <a:ext cx="91439" cy="480375"/>
            </a:xfrm>
            <a:prstGeom prst="flowChartOnlineStorag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25" name="Flowchart: Merge 124"/>
            <p:cNvSpPr/>
            <p:nvPr/>
          </p:nvSpPr>
          <p:spPr bwMode="auto">
            <a:xfrm>
              <a:off x="366453" y="4247556"/>
              <a:ext cx="250050" cy="274320"/>
            </a:xfrm>
            <a:prstGeom prst="flowChartMerg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26" name="Oval 125"/>
            <p:cNvSpPr/>
            <p:nvPr/>
          </p:nvSpPr>
          <p:spPr bwMode="auto">
            <a:xfrm>
              <a:off x="433118" y="4201836"/>
              <a:ext cx="108589" cy="121920"/>
            </a:xfrm>
            <a:prstGeom prst="ellipse">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nvGrpSpPr>
            <p:cNvPr id="127" name="Group 126"/>
            <p:cNvGrpSpPr/>
            <p:nvPr/>
          </p:nvGrpSpPr>
          <p:grpSpPr>
            <a:xfrm>
              <a:off x="161335" y="4501095"/>
              <a:ext cx="199057" cy="213360"/>
              <a:chOff x="538181" y="3194859"/>
              <a:chExt cx="199057" cy="213360"/>
            </a:xfrm>
            <a:solidFill>
              <a:srgbClr val="EC881B"/>
            </a:solidFill>
          </p:grpSpPr>
          <p:sp>
            <p:nvSpPr>
              <p:cNvPr id="128" name="Rounded Rectangle 127"/>
              <p:cNvSpPr/>
              <p:nvPr/>
            </p:nvSpPr>
            <p:spPr bwMode="auto">
              <a:xfrm rot="20148125">
                <a:off x="538181" y="3194859"/>
                <a:ext cx="147131" cy="213360"/>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29" name="Rounded Rectangle 128"/>
              <p:cNvSpPr/>
              <p:nvPr/>
            </p:nvSpPr>
            <p:spPr bwMode="auto">
              <a:xfrm rot="1683549">
                <a:off x="676381" y="3246424"/>
                <a:ext cx="60857" cy="120491"/>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grpSp>
          <p:nvGrpSpPr>
            <p:cNvPr id="130" name="Group 129"/>
            <p:cNvGrpSpPr/>
            <p:nvPr/>
          </p:nvGrpSpPr>
          <p:grpSpPr>
            <a:xfrm flipH="1">
              <a:off x="583749" y="4505253"/>
              <a:ext cx="199057" cy="213360"/>
              <a:chOff x="538181" y="3194859"/>
              <a:chExt cx="199057" cy="213360"/>
            </a:xfrm>
            <a:solidFill>
              <a:srgbClr val="EC881B"/>
            </a:solidFill>
          </p:grpSpPr>
          <p:sp>
            <p:nvSpPr>
              <p:cNvPr id="131" name="Rounded Rectangle 130"/>
              <p:cNvSpPr/>
              <p:nvPr/>
            </p:nvSpPr>
            <p:spPr bwMode="auto">
              <a:xfrm rot="20148125">
                <a:off x="538181" y="3194859"/>
                <a:ext cx="147131" cy="213360"/>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32" name="Rounded Rectangle 131"/>
              <p:cNvSpPr/>
              <p:nvPr/>
            </p:nvSpPr>
            <p:spPr bwMode="auto">
              <a:xfrm rot="1683549">
                <a:off x="676381" y="3246424"/>
                <a:ext cx="60857" cy="120491"/>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grpSp>
      <p:grpSp>
        <p:nvGrpSpPr>
          <p:cNvPr id="133" name="Group 132"/>
          <p:cNvGrpSpPr/>
          <p:nvPr/>
        </p:nvGrpSpPr>
        <p:grpSpPr>
          <a:xfrm rot="702411">
            <a:off x="170261" y="3083213"/>
            <a:ext cx="139144" cy="291206"/>
            <a:chOff x="602950" y="1717753"/>
            <a:chExt cx="243840" cy="419100"/>
          </a:xfrm>
          <a:effectLst/>
        </p:grpSpPr>
        <p:sp>
          <p:nvSpPr>
            <p:cNvPr id="134" name="Rounded Rectangle 133"/>
            <p:cNvSpPr/>
            <p:nvPr/>
          </p:nvSpPr>
          <p:spPr bwMode="auto">
            <a:xfrm>
              <a:off x="602950" y="1717753"/>
              <a:ext cx="243840" cy="419100"/>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35" name="Rectangle 134"/>
            <p:cNvSpPr/>
            <p:nvPr/>
          </p:nvSpPr>
          <p:spPr bwMode="auto">
            <a:xfrm>
              <a:off x="629619" y="1753026"/>
              <a:ext cx="190500" cy="282943"/>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36" name="Oval 135"/>
            <p:cNvSpPr/>
            <p:nvPr/>
          </p:nvSpPr>
          <p:spPr bwMode="auto">
            <a:xfrm>
              <a:off x="701059" y="2059783"/>
              <a:ext cx="45719" cy="45719"/>
            </a:xfrm>
            <a:prstGeom prst="ellipse">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37" name="Group 136"/>
          <p:cNvGrpSpPr/>
          <p:nvPr/>
        </p:nvGrpSpPr>
        <p:grpSpPr>
          <a:xfrm>
            <a:off x="305970" y="3285551"/>
            <a:ext cx="536547" cy="412390"/>
            <a:chOff x="718375" y="1493780"/>
            <a:chExt cx="536547" cy="360138"/>
          </a:xfrm>
        </p:grpSpPr>
        <p:grpSp>
          <p:nvGrpSpPr>
            <p:cNvPr id="138" name="Group 137"/>
            <p:cNvGrpSpPr/>
            <p:nvPr/>
          </p:nvGrpSpPr>
          <p:grpSpPr>
            <a:xfrm>
              <a:off x="718375" y="1493780"/>
              <a:ext cx="536547" cy="360138"/>
              <a:chOff x="754856" y="1725338"/>
              <a:chExt cx="601503" cy="362597"/>
            </a:xfrm>
          </p:grpSpPr>
          <p:grpSp>
            <p:nvGrpSpPr>
              <p:cNvPr id="140" name="Group 139"/>
              <p:cNvGrpSpPr/>
              <p:nvPr/>
            </p:nvGrpSpPr>
            <p:grpSpPr>
              <a:xfrm>
                <a:off x="754856" y="1725338"/>
                <a:ext cx="601503" cy="362597"/>
                <a:chOff x="835861" y="1816684"/>
                <a:chExt cx="471446" cy="278919"/>
              </a:xfrm>
            </p:grpSpPr>
            <p:sp>
              <p:nvSpPr>
                <p:cNvPr id="150" name="Rounded Rectangle 149"/>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51" name="Flowchart: Manual Operation 150"/>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52" name="Oval 151"/>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53" name="Oval 152"/>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cxnSp>
              <p:nvCxnSpPr>
                <p:cNvPr id="154" name="Straight Connector 153"/>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155" name="Straight Connector 154"/>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156" name="Rectangle 155"/>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57" name="Rectangle 156"/>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58" name="Rectangle 157"/>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41" name="Group 140"/>
              <p:cNvGrpSpPr/>
              <p:nvPr/>
            </p:nvGrpSpPr>
            <p:grpSpPr>
              <a:xfrm>
                <a:off x="883001" y="1774745"/>
                <a:ext cx="105792" cy="147251"/>
                <a:chOff x="1109663" y="1090613"/>
                <a:chExt cx="105792" cy="147251"/>
              </a:xfrm>
            </p:grpSpPr>
            <p:sp>
              <p:nvSpPr>
                <p:cNvPr id="148" name="Oval 147"/>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49" name="Flowchart: Manual Operation 148"/>
                <p:cNvSpPr/>
                <p:nvPr/>
              </p:nvSpPr>
              <p:spPr bwMode="auto">
                <a:xfrm>
                  <a:off x="1109663" y="1172767"/>
                  <a:ext cx="105792" cy="65097"/>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42" name="Group 141"/>
              <p:cNvGrpSpPr/>
              <p:nvPr/>
            </p:nvGrpSpPr>
            <p:grpSpPr>
              <a:xfrm>
                <a:off x="998659" y="1774150"/>
                <a:ext cx="105792" cy="147390"/>
                <a:chOff x="1109663" y="1090613"/>
                <a:chExt cx="105792" cy="147390"/>
              </a:xfrm>
            </p:grpSpPr>
            <p:sp>
              <p:nvSpPr>
                <p:cNvPr id="146" name="Oval 145"/>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47" name="Flowchart: Manual Operation 146"/>
                <p:cNvSpPr/>
                <p:nvPr/>
              </p:nvSpPr>
              <p:spPr bwMode="auto">
                <a:xfrm>
                  <a:off x="1109663" y="1172767"/>
                  <a:ext cx="105792" cy="6523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43" name="Group 142"/>
              <p:cNvGrpSpPr/>
              <p:nvPr/>
            </p:nvGrpSpPr>
            <p:grpSpPr>
              <a:xfrm>
                <a:off x="1113364" y="1775340"/>
                <a:ext cx="105792" cy="146200"/>
                <a:chOff x="1109663" y="1090613"/>
                <a:chExt cx="105792" cy="146200"/>
              </a:xfrm>
            </p:grpSpPr>
            <p:sp>
              <p:nvSpPr>
                <p:cNvPr id="144" name="Oval 143"/>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45" name="Flowchart: Manual Operation 144"/>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sp>
          <p:nvSpPr>
            <p:cNvPr id="139" name="Rectangle 138"/>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sp>
        <p:nvSpPr>
          <p:cNvPr id="8" name="Rectangle 7"/>
          <p:cNvSpPr/>
          <p:nvPr/>
        </p:nvSpPr>
        <p:spPr bwMode="auto">
          <a:xfrm>
            <a:off x="6670292" y="5891212"/>
            <a:ext cx="230054" cy="169207"/>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9" name="Isosceles Triangle 8"/>
          <p:cNvSpPr/>
          <p:nvPr/>
        </p:nvSpPr>
        <p:spPr bwMode="auto">
          <a:xfrm>
            <a:off x="6622851" y="5781674"/>
            <a:ext cx="324936" cy="119062"/>
          </a:xfrm>
          <a:prstGeom prst="triangl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0" name="Rectangle 9"/>
          <p:cNvSpPr/>
          <p:nvPr/>
        </p:nvSpPr>
        <p:spPr bwMode="auto">
          <a:xfrm>
            <a:off x="6847600" y="5800025"/>
            <a:ext cx="46921" cy="148761"/>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59" name="Rectangle 158"/>
          <p:cNvSpPr/>
          <p:nvPr/>
        </p:nvSpPr>
        <p:spPr bwMode="auto">
          <a:xfrm>
            <a:off x="6715224" y="5975816"/>
            <a:ext cx="52711" cy="8460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nvGrpSpPr>
          <p:cNvPr id="160" name="Group 159"/>
          <p:cNvGrpSpPr/>
          <p:nvPr/>
        </p:nvGrpSpPr>
        <p:grpSpPr>
          <a:xfrm>
            <a:off x="6264561" y="5826781"/>
            <a:ext cx="291588" cy="244009"/>
            <a:chOff x="718375" y="1493780"/>
            <a:chExt cx="536547" cy="360138"/>
          </a:xfrm>
        </p:grpSpPr>
        <p:grpSp>
          <p:nvGrpSpPr>
            <p:cNvPr id="161" name="Group 160"/>
            <p:cNvGrpSpPr/>
            <p:nvPr/>
          </p:nvGrpSpPr>
          <p:grpSpPr>
            <a:xfrm>
              <a:off x="718375" y="1493780"/>
              <a:ext cx="536547" cy="360138"/>
              <a:chOff x="754856" y="1725338"/>
              <a:chExt cx="601503" cy="362597"/>
            </a:xfrm>
          </p:grpSpPr>
          <p:grpSp>
            <p:nvGrpSpPr>
              <p:cNvPr id="163" name="Group 162"/>
              <p:cNvGrpSpPr/>
              <p:nvPr/>
            </p:nvGrpSpPr>
            <p:grpSpPr>
              <a:xfrm>
                <a:off x="754856" y="1725338"/>
                <a:ext cx="601503" cy="362597"/>
                <a:chOff x="835861" y="1816684"/>
                <a:chExt cx="471446" cy="278919"/>
              </a:xfrm>
            </p:grpSpPr>
            <p:sp>
              <p:nvSpPr>
                <p:cNvPr id="173" name="Rounded Rectangle 172"/>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74" name="Flowchart: Manual Operation 173"/>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75" name="Oval 174"/>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76" name="Oval 175"/>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cxnSp>
              <p:nvCxnSpPr>
                <p:cNvPr id="177" name="Straight Connector 176"/>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178" name="Straight Connector 177"/>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179" name="Rectangle 178"/>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80" name="Rectangle 179"/>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81" name="Rectangle 180"/>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64" name="Group 163"/>
              <p:cNvGrpSpPr/>
              <p:nvPr/>
            </p:nvGrpSpPr>
            <p:grpSpPr>
              <a:xfrm>
                <a:off x="883001" y="1774745"/>
                <a:ext cx="105792" cy="147251"/>
                <a:chOff x="1109663" y="1090613"/>
                <a:chExt cx="105792" cy="147251"/>
              </a:xfrm>
            </p:grpSpPr>
            <p:sp>
              <p:nvSpPr>
                <p:cNvPr id="171" name="Oval 170"/>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72" name="Flowchart: Manual Operation 171"/>
                <p:cNvSpPr/>
                <p:nvPr/>
              </p:nvSpPr>
              <p:spPr bwMode="auto">
                <a:xfrm>
                  <a:off x="1109663" y="1172767"/>
                  <a:ext cx="105792" cy="65097"/>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65" name="Group 164"/>
              <p:cNvGrpSpPr/>
              <p:nvPr/>
            </p:nvGrpSpPr>
            <p:grpSpPr>
              <a:xfrm>
                <a:off x="998659" y="1774150"/>
                <a:ext cx="105792" cy="147390"/>
                <a:chOff x="1109663" y="1090613"/>
                <a:chExt cx="105792" cy="147390"/>
              </a:xfrm>
            </p:grpSpPr>
            <p:sp>
              <p:nvSpPr>
                <p:cNvPr id="169" name="Oval 168"/>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70" name="Flowchart: Manual Operation 169"/>
                <p:cNvSpPr/>
                <p:nvPr/>
              </p:nvSpPr>
              <p:spPr bwMode="auto">
                <a:xfrm>
                  <a:off x="1109663" y="1172767"/>
                  <a:ext cx="105792" cy="6523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66" name="Group 165"/>
              <p:cNvGrpSpPr/>
              <p:nvPr/>
            </p:nvGrpSpPr>
            <p:grpSpPr>
              <a:xfrm>
                <a:off x="1113364" y="1775340"/>
                <a:ext cx="105792" cy="146200"/>
                <a:chOff x="1109663" y="1090613"/>
                <a:chExt cx="105792" cy="146200"/>
              </a:xfrm>
            </p:grpSpPr>
            <p:sp>
              <p:nvSpPr>
                <p:cNvPr id="167" name="Oval 166"/>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68" name="Flowchart: Manual Operation 167"/>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sp>
          <p:nvSpPr>
            <p:cNvPr id="162" name="Rectangle 161"/>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82" name="Group 181"/>
          <p:cNvGrpSpPr/>
          <p:nvPr/>
        </p:nvGrpSpPr>
        <p:grpSpPr>
          <a:xfrm>
            <a:off x="6255914" y="6186360"/>
            <a:ext cx="293543" cy="226307"/>
            <a:chOff x="521990" y="2686053"/>
            <a:chExt cx="733905" cy="481158"/>
          </a:xfrm>
        </p:grpSpPr>
        <p:sp>
          <p:nvSpPr>
            <p:cNvPr id="183" name="Oval 182"/>
            <p:cNvSpPr/>
            <p:nvPr/>
          </p:nvSpPr>
          <p:spPr bwMode="auto">
            <a:xfrm>
              <a:off x="981575" y="2892891"/>
              <a:ext cx="274320" cy="274320"/>
            </a:xfrm>
            <a:prstGeom prst="ellipse">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84" name="Oval 183"/>
            <p:cNvSpPr/>
            <p:nvPr/>
          </p:nvSpPr>
          <p:spPr bwMode="auto">
            <a:xfrm>
              <a:off x="521990" y="2892889"/>
              <a:ext cx="274320" cy="274320"/>
            </a:xfrm>
            <a:prstGeom prst="ellipse">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85" name="Flowchart: Sort 184"/>
            <p:cNvSpPr/>
            <p:nvPr/>
          </p:nvSpPr>
          <p:spPr bwMode="auto">
            <a:xfrm rot="3546439">
              <a:off x="702400" y="2707877"/>
              <a:ext cx="265435" cy="456502"/>
            </a:xfrm>
            <a:prstGeom prst="flowChartSort">
              <a:avLst/>
            </a:prstGeom>
            <a:no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cxnSp>
          <p:nvCxnSpPr>
            <p:cNvPr id="186" name="Straight Connector 185"/>
            <p:cNvCxnSpPr/>
            <p:nvPr/>
          </p:nvCxnSpPr>
          <p:spPr bwMode="auto">
            <a:xfrm flipH="1" flipV="1">
              <a:off x="997470" y="2743202"/>
              <a:ext cx="121266" cy="286847"/>
            </a:xfrm>
            <a:prstGeom prst="line">
              <a:avLst/>
            </a:prstGeom>
            <a:noFill/>
            <a:ln w="19050" cap="flat" cmpd="sng" algn="ctr">
              <a:solidFill>
                <a:srgbClr val="EC881B"/>
              </a:solidFill>
              <a:prstDash val="solid"/>
              <a:headEnd type="none" w="med" len="med"/>
              <a:tailEnd type="none" w="med" len="med"/>
            </a:ln>
            <a:effectLst/>
          </p:spPr>
        </p:cxnSp>
        <p:cxnSp>
          <p:nvCxnSpPr>
            <p:cNvPr id="187" name="Straight Connector 186"/>
            <p:cNvCxnSpPr>
              <a:stCxn id="185" idx="1"/>
            </p:cNvCxnSpPr>
            <p:nvPr/>
          </p:nvCxnSpPr>
          <p:spPr bwMode="auto">
            <a:xfrm flipH="1" flipV="1">
              <a:off x="723900" y="2747963"/>
              <a:ext cx="43076" cy="74276"/>
            </a:xfrm>
            <a:prstGeom prst="line">
              <a:avLst/>
            </a:prstGeom>
            <a:noFill/>
            <a:ln w="19050" cap="flat" cmpd="sng" algn="ctr">
              <a:solidFill>
                <a:srgbClr val="EC881B"/>
              </a:solidFill>
              <a:prstDash val="solid"/>
              <a:headEnd type="none" w="med" len="med"/>
              <a:tailEnd type="none" w="med" len="med"/>
            </a:ln>
            <a:effectLst/>
          </p:spPr>
        </p:cxnSp>
        <p:cxnSp>
          <p:nvCxnSpPr>
            <p:cNvPr id="188" name="Straight Connector 187"/>
            <p:cNvCxnSpPr>
              <a:endCxn id="189" idx="0"/>
            </p:cNvCxnSpPr>
            <p:nvPr/>
          </p:nvCxnSpPr>
          <p:spPr bwMode="auto">
            <a:xfrm flipV="1">
              <a:off x="993076" y="2749385"/>
              <a:ext cx="10927" cy="962"/>
            </a:xfrm>
            <a:prstGeom prst="line">
              <a:avLst/>
            </a:prstGeom>
            <a:noFill/>
            <a:ln w="19050" cap="flat" cmpd="sng" algn="ctr">
              <a:solidFill>
                <a:srgbClr val="EC881B"/>
              </a:solidFill>
              <a:prstDash val="solid"/>
              <a:headEnd type="none" w="med" len="med"/>
              <a:tailEnd type="none" w="med" len="med"/>
            </a:ln>
            <a:effectLst/>
          </p:spPr>
        </p:cxnSp>
        <p:sp>
          <p:nvSpPr>
            <p:cNvPr id="189" name="Arc 188"/>
            <p:cNvSpPr/>
            <p:nvPr/>
          </p:nvSpPr>
          <p:spPr bwMode="auto">
            <a:xfrm rot="10800000">
              <a:off x="922144" y="2686053"/>
              <a:ext cx="131731" cy="64294"/>
            </a:xfrm>
            <a:prstGeom prst="arc">
              <a:avLst>
                <a:gd name="adj1" fmla="val 14570949"/>
                <a:gd name="adj2" fmla="val 0"/>
              </a:avLst>
            </a:prstGeom>
            <a:no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6185A2"/>
                </a:solidFill>
                <a:latin typeface="Calibri"/>
              </a:endParaRPr>
            </a:p>
          </p:txBody>
        </p:sp>
        <p:cxnSp>
          <p:nvCxnSpPr>
            <p:cNvPr id="190" name="Straight Connector 189"/>
            <p:cNvCxnSpPr/>
            <p:nvPr/>
          </p:nvCxnSpPr>
          <p:spPr bwMode="auto">
            <a:xfrm>
              <a:off x="683466" y="2739003"/>
              <a:ext cx="112844" cy="0"/>
            </a:xfrm>
            <a:prstGeom prst="line">
              <a:avLst/>
            </a:prstGeom>
            <a:noFill/>
            <a:ln w="28575" cap="flat" cmpd="sng" algn="ctr">
              <a:solidFill>
                <a:srgbClr val="EC881B"/>
              </a:solidFill>
              <a:prstDash val="solid"/>
              <a:headEnd type="none" w="med" len="med"/>
              <a:tailEnd type="none" w="med" len="med"/>
            </a:ln>
            <a:effectLst/>
          </p:spPr>
        </p:cxnSp>
      </p:grpSp>
      <p:grpSp>
        <p:nvGrpSpPr>
          <p:cNvPr id="27" name="Group 26"/>
          <p:cNvGrpSpPr/>
          <p:nvPr/>
        </p:nvGrpSpPr>
        <p:grpSpPr>
          <a:xfrm>
            <a:off x="6682807" y="6146143"/>
            <a:ext cx="232604" cy="350546"/>
            <a:chOff x="6641837" y="5516854"/>
            <a:chExt cx="287439" cy="458678"/>
          </a:xfrm>
        </p:grpSpPr>
        <p:cxnSp>
          <p:nvCxnSpPr>
            <p:cNvPr id="191" name="Straight Connector 190"/>
            <p:cNvCxnSpPr>
              <a:endCxn id="195" idx="2"/>
            </p:cNvCxnSpPr>
            <p:nvPr/>
          </p:nvCxnSpPr>
          <p:spPr bwMode="auto">
            <a:xfrm flipV="1">
              <a:off x="6668119" y="5755607"/>
              <a:ext cx="121338" cy="214354"/>
            </a:xfrm>
            <a:prstGeom prst="line">
              <a:avLst/>
            </a:prstGeom>
            <a:solidFill>
              <a:schemeClr val="bg1"/>
            </a:solidFill>
            <a:ln w="28575" cap="flat" cmpd="sng" algn="ctr">
              <a:solidFill>
                <a:schemeClr val="tx1">
                  <a:lumMod val="50000"/>
                  <a:lumOff val="50000"/>
                </a:schemeClr>
              </a:solidFill>
              <a:prstDash val="solid"/>
              <a:round/>
              <a:headEnd type="none" w="med" len="med"/>
              <a:tailEnd type="none" w="med" len="med"/>
            </a:ln>
            <a:effectLst/>
          </p:spPr>
        </p:cxnSp>
        <p:cxnSp>
          <p:nvCxnSpPr>
            <p:cNvPr id="192" name="Straight Connector 191"/>
            <p:cNvCxnSpPr/>
            <p:nvPr/>
          </p:nvCxnSpPr>
          <p:spPr bwMode="auto">
            <a:xfrm flipH="1" flipV="1">
              <a:off x="6789457" y="5758782"/>
              <a:ext cx="105300" cy="216750"/>
            </a:xfrm>
            <a:prstGeom prst="line">
              <a:avLst/>
            </a:prstGeom>
            <a:solidFill>
              <a:schemeClr val="bg1"/>
            </a:solidFill>
            <a:ln w="28575" cap="flat" cmpd="sng" algn="ctr">
              <a:solidFill>
                <a:schemeClr val="tx1">
                  <a:lumMod val="50000"/>
                  <a:lumOff val="50000"/>
                </a:schemeClr>
              </a:solidFill>
              <a:prstDash val="solid"/>
              <a:round/>
              <a:headEnd type="none" w="med" len="med"/>
              <a:tailEnd type="none" w="med" len="med"/>
            </a:ln>
            <a:effectLst/>
          </p:spPr>
        </p:cxnSp>
        <p:sp>
          <p:nvSpPr>
            <p:cNvPr id="193" name="Rounded Rectangle 192"/>
            <p:cNvSpPr/>
            <p:nvPr/>
          </p:nvSpPr>
          <p:spPr bwMode="auto">
            <a:xfrm>
              <a:off x="6641837" y="5568923"/>
              <a:ext cx="287439" cy="339636"/>
            </a:xfrm>
            <a:prstGeom prst="roundRect">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smtClean="0">
                <a:solidFill>
                  <a:srgbClr val="FFFFFF"/>
                </a:solidFill>
              </a:endParaRPr>
            </a:p>
          </p:txBody>
        </p:sp>
        <p:sp>
          <p:nvSpPr>
            <p:cNvPr id="194" name="Oval 193"/>
            <p:cNvSpPr/>
            <p:nvPr/>
          </p:nvSpPr>
          <p:spPr bwMode="auto">
            <a:xfrm>
              <a:off x="6744317" y="5783386"/>
              <a:ext cx="81741" cy="80326"/>
            </a:xfrm>
            <a:prstGeom prst="ellipse">
              <a:avLst/>
            </a:prstGeom>
            <a:solidFill>
              <a:schemeClr val="bg1">
                <a:lumMod val="85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smtClean="0">
                <a:solidFill>
                  <a:srgbClr val="FFFFFF"/>
                </a:solidFill>
              </a:endParaRPr>
            </a:p>
          </p:txBody>
        </p:sp>
        <p:sp>
          <p:nvSpPr>
            <p:cNvPr id="195" name="Rounded Rectangle 194"/>
            <p:cNvSpPr/>
            <p:nvPr/>
          </p:nvSpPr>
          <p:spPr bwMode="auto">
            <a:xfrm>
              <a:off x="6684157" y="5613371"/>
              <a:ext cx="210600" cy="142236"/>
            </a:xfrm>
            <a:prstGeom prst="roundRect">
              <a:avLst/>
            </a:prstGeom>
            <a:solidFill>
              <a:schemeClr val="bg1">
                <a:lumMod val="85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rgbClr val="FFFFFF"/>
                </a:solidFill>
              </a:endParaRPr>
            </a:p>
          </p:txBody>
        </p:sp>
        <p:sp>
          <p:nvSpPr>
            <p:cNvPr id="196" name="Oval 195"/>
            <p:cNvSpPr/>
            <p:nvPr/>
          </p:nvSpPr>
          <p:spPr bwMode="auto">
            <a:xfrm>
              <a:off x="6718628" y="5517702"/>
              <a:ext cx="45719" cy="45719"/>
            </a:xfrm>
            <a:prstGeom prst="ellipse">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smtClean="0">
                <a:solidFill>
                  <a:srgbClr val="FFFFFF"/>
                </a:solidFill>
              </a:endParaRPr>
            </a:p>
          </p:txBody>
        </p:sp>
        <p:sp>
          <p:nvSpPr>
            <p:cNvPr id="197" name="Oval 196"/>
            <p:cNvSpPr/>
            <p:nvPr/>
          </p:nvSpPr>
          <p:spPr bwMode="auto">
            <a:xfrm>
              <a:off x="6807528" y="5516854"/>
              <a:ext cx="45719" cy="45719"/>
            </a:xfrm>
            <a:prstGeom prst="ellipse">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smtClean="0">
                <a:solidFill>
                  <a:srgbClr val="FFFFFF"/>
                </a:solidFill>
              </a:endParaRPr>
            </a:p>
          </p:txBody>
        </p:sp>
      </p:grpSp>
      <p:grpSp>
        <p:nvGrpSpPr>
          <p:cNvPr id="33" name="Group 32"/>
          <p:cNvGrpSpPr/>
          <p:nvPr/>
        </p:nvGrpSpPr>
        <p:grpSpPr>
          <a:xfrm>
            <a:off x="3164321" y="4309112"/>
            <a:ext cx="701842" cy="559743"/>
            <a:chOff x="-1322963" y="5009667"/>
            <a:chExt cx="893225" cy="741052"/>
          </a:xfrm>
        </p:grpSpPr>
        <p:sp>
          <p:nvSpPr>
            <p:cNvPr id="198" name="Rectangle 197"/>
            <p:cNvSpPr/>
            <p:nvPr/>
          </p:nvSpPr>
          <p:spPr bwMode="auto">
            <a:xfrm>
              <a:off x="-1276570" y="5391184"/>
              <a:ext cx="751865" cy="45719"/>
            </a:xfrm>
            <a:prstGeom prst="rect">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smtClean="0">
                <a:solidFill>
                  <a:srgbClr val="FFFFFF"/>
                </a:solidFill>
              </a:endParaRPr>
            </a:p>
          </p:txBody>
        </p:sp>
        <p:sp>
          <p:nvSpPr>
            <p:cNvPr id="199" name="Oval 198"/>
            <p:cNvSpPr/>
            <p:nvPr/>
          </p:nvSpPr>
          <p:spPr bwMode="auto">
            <a:xfrm>
              <a:off x="-1018138" y="5467383"/>
              <a:ext cx="274320" cy="27432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00" name="Oval 199"/>
            <p:cNvSpPr/>
            <p:nvPr/>
          </p:nvSpPr>
          <p:spPr bwMode="auto">
            <a:xfrm>
              <a:off x="-970264" y="5513103"/>
              <a:ext cx="182880" cy="18288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01" name="Oval 200"/>
            <p:cNvSpPr/>
            <p:nvPr/>
          </p:nvSpPr>
          <p:spPr bwMode="auto">
            <a:xfrm>
              <a:off x="-924492" y="5558823"/>
              <a:ext cx="91440" cy="9144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nvGrpSpPr>
            <p:cNvPr id="202" name="Group 201"/>
            <p:cNvGrpSpPr/>
            <p:nvPr/>
          </p:nvGrpSpPr>
          <p:grpSpPr>
            <a:xfrm>
              <a:off x="-1139804" y="5009667"/>
              <a:ext cx="536547" cy="360138"/>
              <a:chOff x="718375" y="1493780"/>
              <a:chExt cx="536547" cy="360138"/>
            </a:xfrm>
          </p:grpSpPr>
          <p:grpSp>
            <p:nvGrpSpPr>
              <p:cNvPr id="203" name="Group 202"/>
              <p:cNvGrpSpPr/>
              <p:nvPr/>
            </p:nvGrpSpPr>
            <p:grpSpPr>
              <a:xfrm>
                <a:off x="718375" y="1493780"/>
                <a:ext cx="536547" cy="360138"/>
                <a:chOff x="754856" y="1725338"/>
                <a:chExt cx="601503" cy="362597"/>
              </a:xfrm>
            </p:grpSpPr>
            <p:grpSp>
              <p:nvGrpSpPr>
                <p:cNvPr id="205" name="Group 204"/>
                <p:cNvGrpSpPr/>
                <p:nvPr/>
              </p:nvGrpSpPr>
              <p:grpSpPr>
                <a:xfrm>
                  <a:off x="754856" y="1725338"/>
                  <a:ext cx="601503" cy="362597"/>
                  <a:chOff x="835861" y="1816684"/>
                  <a:chExt cx="471446" cy="278919"/>
                </a:xfrm>
              </p:grpSpPr>
              <p:sp>
                <p:nvSpPr>
                  <p:cNvPr id="209" name="Rounded Rectangle 208"/>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10" name="Flowchart: Manual Operation 209"/>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11" name="Oval 210"/>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12" name="Oval 211"/>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cxnSp>
                <p:nvCxnSpPr>
                  <p:cNvPr id="213" name="Straight Connector 212"/>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214" name="Straight Connector 213"/>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215" name="Rectangle 214"/>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16" name="Rectangle 215"/>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17" name="Rectangle 216"/>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206" name="Group 205"/>
                <p:cNvGrpSpPr/>
                <p:nvPr/>
              </p:nvGrpSpPr>
              <p:grpSpPr>
                <a:xfrm>
                  <a:off x="1113364" y="1775340"/>
                  <a:ext cx="105792" cy="146200"/>
                  <a:chOff x="1109663" y="1090613"/>
                  <a:chExt cx="105792" cy="146200"/>
                </a:xfrm>
              </p:grpSpPr>
              <p:sp>
                <p:nvSpPr>
                  <p:cNvPr id="207" name="Oval 206"/>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08" name="Flowchart: Manual Operation 207"/>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sp>
            <p:nvSpPr>
              <p:cNvPr id="204" name="Rectangle 203"/>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sp>
          <p:nvSpPr>
            <p:cNvPr id="218" name="Rectangle 217"/>
            <p:cNvSpPr/>
            <p:nvPr/>
          </p:nvSpPr>
          <p:spPr bwMode="auto">
            <a:xfrm>
              <a:off x="-1322963" y="5604543"/>
              <a:ext cx="893225" cy="146176"/>
            </a:xfrm>
            <a:prstGeom prst="rect">
              <a:avLst/>
            </a:prstGeom>
            <a:solidFill>
              <a:schemeClr val="bg1">
                <a:lumMod val="85000"/>
              </a:schemeClr>
            </a:solidFill>
            <a:ln w="1905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700" b="1" dirty="0">
                  <a:solidFill>
                    <a:srgbClr val="EC881B"/>
                  </a:solidFill>
                </a:rPr>
                <a:t>r</a:t>
              </a:r>
              <a:r>
                <a:rPr lang="en-US" sz="700" b="1" dirty="0" smtClean="0">
                  <a:solidFill>
                    <a:srgbClr val="EC881B"/>
                  </a:solidFill>
                </a:rPr>
                <a:t>e-charging</a:t>
              </a:r>
              <a:endParaRPr lang="en-US" sz="600" b="1" dirty="0" smtClean="0">
                <a:solidFill>
                  <a:srgbClr val="EC881B"/>
                </a:solidFill>
              </a:endParaRPr>
            </a:p>
          </p:txBody>
        </p:sp>
      </p:grpSp>
      <p:grpSp>
        <p:nvGrpSpPr>
          <p:cNvPr id="252" name="Group 251"/>
          <p:cNvGrpSpPr/>
          <p:nvPr/>
        </p:nvGrpSpPr>
        <p:grpSpPr>
          <a:xfrm>
            <a:off x="3185366" y="3158529"/>
            <a:ext cx="634463" cy="559177"/>
            <a:chOff x="136359" y="2810310"/>
            <a:chExt cx="634463" cy="559177"/>
          </a:xfrm>
        </p:grpSpPr>
        <p:sp>
          <p:nvSpPr>
            <p:cNvPr id="37" name="Rounded Rectangle 36"/>
            <p:cNvSpPr/>
            <p:nvPr/>
          </p:nvSpPr>
          <p:spPr bwMode="auto">
            <a:xfrm>
              <a:off x="136359" y="2810310"/>
              <a:ext cx="634463" cy="436376"/>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29" name="Rectangle 228"/>
            <p:cNvSpPr/>
            <p:nvPr/>
          </p:nvSpPr>
          <p:spPr bwMode="auto">
            <a:xfrm>
              <a:off x="172812" y="2850167"/>
              <a:ext cx="553471" cy="34383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30" name="Rectangle 229"/>
            <p:cNvSpPr/>
            <p:nvPr/>
          </p:nvSpPr>
          <p:spPr bwMode="auto">
            <a:xfrm>
              <a:off x="249504" y="3052164"/>
              <a:ext cx="62721" cy="84604"/>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31" name="Rectangle 230"/>
            <p:cNvSpPr/>
            <p:nvPr/>
          </p:nvSpPr>
          <p:spPr bwMode="auto">
            <a:xfrm>
              <a:off x="357064" y="2997388"/>
              <a:ext cx="69461" cy="13938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32" name="Rectangle 231"/>
            <p:cNvSpPr/>
            <p:nvPr/>
          </p:nvSpPr>
          <p:spPr bwMode="auto">
            <a:xfrm>
              <a:off x="490415" y="3052164"/>
              <a:ext cx="61662" cy="84604"/>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34" name="Rectangle 233"/>
            <p:cNvSpPr/>
            <p:nvPr/>
          </p:nvSpPr>
          <p:spPr bwMode="auto">
            <a:xfrm>
              <a:off x="608853" y="2997388"/>
              <a:ext cx="69461" cy="13938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49" name="Freeform 248"/>
            <p:cNvSpPr/>
            <p:nvPr/>
          </p:nvSpPr>
          <p:spPr bwMode="auto">
            <a:xfrm>
              <a:off x="226219" y="2909888"/>
              <a:ext cx="445294" cy="107156"/>
            </a:xfrm>
            <a:custGeom>
              <a:avLst/>
              <a:gdLst>
                <a:gd name="connsiteX0" fmla="*/ 0 w 445294"/>
                <a:gd name="connsiteY0" fmla="*/ 107156 h 107156"/>
                <a:gd name="connsiteX1" fmla="*/ 164306 w 445294"/>
                <a:gd name="connsiteY1" fmla="*/ 14287 h 107156"/>
                <a:gd name="connsiteX2" fmla="*/ 290512 w 445294"/>
                <a:gd name="connsiteY2" fmla="*/ 92868 h 107156"/>
                <a:gd name="connsiteX3" fmla="*/ 445294 w 445294"/>
                <a:gd name="connsiteY3" fmla="*/ 0 h 107156"/>
              </a:gdLst>
              <a:ahLst/>
              <a:cxnLst>
                <a:cxn ang="0">
                  <a:pos x="connsiteX0" y="connsiteY0"/>
                </a:cxn>
                <a:cxn ang="0">
                  <a:pos x="connsiteX1" y="connsiteY1"/>
                </a:cxn>
                <a:cxn ang="0">
                  <a:pos x="connsiteX2" y="connsiteY2"/>
                </a:cxn>
                <a:cxn ang="0">
                  <a:pos x="connsiteX3" y="connsiteY3"/>
                </a:cxn>
              </a:cxnLst>
              <a:rect l="l" t="t" r="r" b="b"/>
              <a:pathLst>
                <a:path w="445294" h="107156">
                  <a:moveTo>
                    <a:pt x="0" y="107156"/>
                  </a:moveTo>
                  <a:lnTo>
                    <a:pt x="164306" y="14287"/>
                  </a:lnTo>
                  <a:lnTo>
                    <a:pt x="290512" y="92868"/>
                  </a:lnTo>
                  <a:lnTo>
                    <a:pt x="445294" y="0"/>
                  </a:lnTo>
                </a:path>
              </a:pathLst>
            </a:custGeom>
            <a:noFill/>
            <a:ln w="19050" cap="flat" cmpd="sng" algn="ctr">
              <a:solidFill>
                <a:schemeClr val="tx1">
                  <a:lumMod val="50000"/>
                  <a:lumOff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50" name="Rounded Rectangle 249"/>
            <p:cNvSpPr/>
            <p:nvPr/>
          </p:nvSpPr>
          <p:spPr bwMode="auto">
            <a:xfrm>
              <a:off x="353651" y="3265604"/>
              <a:ext cx="207250" cy="70248"/>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51" name="Rounded Rectangle 250"/>
            <p:cNvSpPr/>
            <p:nvPr/>
          </p:nvSpPr>
          <p:spPr bwMode="auto">
            <a:xfrm>
              <a:off x="310085" y="3323768"/>
              <a:ext cx="295611" cy="45719"/>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pic>
        <p:nvPicPr>
          <p:cNvPr id="256" name="Picture 255"/>
          <p:cNvPicPr>
            <a:picLocks noChangeAspect="1"/>
          </p:cNvPicPr>
          <p:nvPr/>
        </p:nvPicPr>
        <p:blipFill>
          <a:blip r:embed="rId3" cstate="email">
            <a:clrChange>
              <a:clrFrom>
                <a:srgbClr val="FEFEFE"/>
              </a:clrFrom>
              <a:clrTo>
                <a:srgbClr val="FEFEFE">
                  <a:alpha val="0"/>
                </a:srgbClr>
              </a:clrTo>
            </a:clrChange>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47027" y="4355791"/>
            <a:ext cx="650225" cy="516243"/>
          </a:xfrm>
          <a:prstGeom prst="rect">
            <a:avLst/>
          </a:prstGeom>
        </p:spPr>
      </p:pic>
      <p:grpSp>
        <p:nvGrpSpPr>
          <p:cNvPr id="264" name="Group 263"/>
          <p:cNvGrpSpPr/>
          <p:nvPr/>
        </p:nvGrpSpPr>
        <p:grpSpPr>
          <a:xfrm>
            <a:off x="3303448" y="5840052"/>
            <a:ext cx="419100" cy="609981"/>
            <a:chOff x="3276600" y="5176361"/>
            <a:chExt cx="462966" cy="644515"/>
          </a:xfrm>
        </p:grpSpPr>
        <p:sp>
          <p:nvSpPr>
            <p:cNvPr id="257" name="Rounded Rectangle 256"/>
            <p:cNvSpPr/>
            <p:nvPr/>
          </p:nvSpPr>
          <p:spPr bwMode="auto">
            <a:xfrm>
              <a:off x="3276600" y="5452110"/>
              <a:ext cx="462966" cy="368766"/>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58" name="Block Arc 257"/>
            <p:cNvSpPr/>
            <p:nvPr/>
          </p:nvSpPr>
          <p:spPr bwMode="auto">
            <a:xfrm>
              <a:off x="3336131" y="5176361"/>
              <a:ext cx="342900" cy="221761"/>
            </a:xfrm>
            <a:prstGeom prst="blockArc">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59" name="Rectangle 258"/>
            <p:cNvSpPr/>
            <p:nvPr/>
          </p:nvSpPr>
          <p:spPr bwMode="auto">
            <a:xfrm>
              <a:off x="3335604" y="5276086"/>
              <a:ext cx="54816" cy="20079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60" name="Rectangle 259"/>
            <p:cNvSpPr/>
            <p:nvPr/>
          </p:nvSpPr>
          <p:spPr bwMode="auto">
            <a:xfrm>
              <a:off x="3624216" y="5285535"/>
              <a:ext cx="54816" cy="20079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61" name="Oval 260"/>
            <p:cNvSpPr/>
            <p:nvPr/>
          </p:nvSpPr>
          <p:spPr bwMode="auto">
            <a:xfrm>
              <a:off x="3459151" y="5551615"/>
              <a:ext cx="84500" cy="73042"/>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63" name="Trapezoid 262"/>
            <p:cNvSpPr/>
            <p:nvPr/>
          </p:nvSpPr>
          <p:spPr bwMode="auto">
            <a:xfrm>
              <a:off x="3460060" y="5619980"/>
              <a:ext cx="88587" cy="100199"/>
            </a:xfrm>
            <a:prstGeom prst="trapezoid">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sp>
        <p:nvSpPr>
          <p:cNvPr id="265" name="Rounded Rectangle 264"/>
          <p:cNvSpPr/>
          <p:nvPr/>
        </p:nvSpPr>
        <p:spPr bwMode="auto">
          <a:xfrm rot="2761076">
            <a:off x="584809" y="4411867"/>
            <a:ext cx="210816" cy="96480"/>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nvGrpSpPr>
          <p:cNvPr id="273" name="Group 272"/>
          <p:cNvGrpSpPr/>
          <p:nvPr/>
        </p:nvGrpSpPr>
        <p:grpSpPr>
          <a:xfrm>
            <a:off x="6324600" y="1569506"/>
            <a:ext cx="457200" cy="648297"/>
            <a:chOff x="6178892" y="1494789"/>
            <a:chExt cx="457200" cy="648297"/>
          </a:xfrm>
        </p:grpSpPr>
        <p:sp>
          <p:nvSpPr>
            <p:cNvPr id="269" name="Isosceles Triangle 268"/>
            <p:cNvSpPr/>
            <p:nvPr/>
          </p:nvSpPr>
          <p:spPr bwMode="auto">
            <a:xfrm>
              <a:off x="6374836" y="1780540"/>
              <a:ext cx="60587" cy="362546"/>
            </a:xfrm>
            <a:prstGeom prst="triangle">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sp>
          <p:nvSpPr>
            <p:cNvPr id="270" name="Oval 269"/>
            <p:cNvSpPr/>
            <p:nvPr/>
          </p:nvSpPr>
          <p:spPr bwMode="auto">
            <a:xfrm>
              <a:off x="6356932" y="1676399"/>
              <a:ext cx="91440" cy="91440"/>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71" name="Oval 270"/>
            <p:cNvSpPr/>
            <p:nvPr/>
          </p:nvSpPr>
          <p:spPr bwMode="auto">
            <a:xfrm>
              <a:off x="6270332" y="1583848"/>
              <a:ext cx="274320" cy="274320"/>
            </a:xfrm>
            <a:prstGeom prst="ellipse">
              <a:avLst/>
            </a:prstGeom>
            <a:noFill/>
            <a:ln w="28575" cap="flat" cmpd="sng" algn="ctr">
              <a:solidFill>
                <a:srgbClr val="EC88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72" name="Oval 271"/>
            <p:cNvSpPr/>
            <p:nvPr/>
          </p:nvSpPr>
          <p:spPr bwMode="auto">
            <a:xfrm>
              <a:off x="6178892" y="1494789"/>
              <a:ext cx="457200" cy="457200"/>
            </a:xfrm>
            <a:prstGeom prst="ellipse">
              <a:avLst/>
            </a:prstGeom>
            <a:noFill/>
            <a:ln w="19050" cap="flat" cmpd="sng" algn="ctr">
              <a:solidFill>
                <a:srgbClr val="EC88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grpSp>
        <p:nvGrpSpPr>
          <p:cNvPr id="274" name="Group 273"/>
          <p:cNvGrpSpPr/>
          <p:nvPr/>
        </p:nvGrpSpPr>
        <p:grpSpPr>
          <a:xfrm rot="702411">
            <a:off x="6316769" y="4332281"/>
            <a:ext cx="139144" cy="291206"/>
            <a:chOff x="602950" y="1717753"/>
            <a:chExt cx="243840" cy="419100"/>
          </a:xfrm>
          <a:effectLst/>
        </p:grpSpPr>
        <p:sp>
          <p:nvSpPr>
            <p:cNvPr id="275" name="Rounded Rectangle 274"/>
            <p:cNvSpPr/>
            <p:nvPr/>
          </p:nvSpPr>
          <p:spPr bwMode="auto">
            <a:xfrm>
              <a:off x="602950" y="1717753"/>
              <a:ext cx="243840" cy="419100"/>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76" name="Rectangle 275"/>
            <p:cNvSpPr/>
            <p:nvPr/>
          </p:nvSpPr>
          <p:spPr bwMode="auto">
            <a:xfrm>
              <a:off x="629619" y="1753026"/>
              <a:ext cx="190500" cy="282943"/>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77" name="Oval 276"/>
            <p:cNvSpPr/>
            <p:nvPr/>
          </p:nvSpPr>
          <p:spPr bwMode="auto">
            <a:xfrm>
              <a:off x="701059" y="2059783"/>
              <a:ext cx="45719" cy="45719"/>
            </a:xfrm>
            <a:prstGeom prst="ellipse">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sp>
        <p:nvSpPr>
          <p:cNvPr id="280" name="Trapezoid 279"/>
          <p:cNvSpPr/>
          <p:nvPr/>
        </p:nvSpPr>
        <p:spPr bwMode="auto">
          <a:xfrm rot="10800000">
            <a:off x="6635059" y="4661731"/>
            <a:ext cx="216425" cy="213644"/>
          </a:xfrm>
          <a:prstGeom prst="trapezoid">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81" name="Oval 280"/>
          <p:cNvSpPr/>
          <p:nvPr/>
        </p:nvSpPr>
        <p:spPr bwMode="auto">
          <a:xfrm>
            <a:off x="6654951" y="4452721"/>
            <a:ext cx="176639" cy="190773"/>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78" name="Oval 277"/>
          <p:cNvSpPr/>
          <p:nvPr/>
        </p:nvSpPr>
        <p:spPr bwMode="auto">
          <a:xfrm>
            <a:off x="6520988" y="4411332"/>
            <a:ext cx="176639" cy="190773"/>
          </a:xfrm>
          <a:prstGeom prst="ellips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79" name="Trapezoid 278"/>
          <p:cNvSpPr/>
          <p:nvPr/>
        </p:nvSpPr>
        <p:spPr bwMode="auto">
          <a:xfrm rot="10800000">
            <a:off x="6496523" y="4614079"/>
            <a:ext cx="216425" cy="213644"/>
          </a:xfrm>
          <a:prstGeom prst="trapezoid">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304" name="Oval 303"/>
          <p:cNvSpPr/>
          <p:nvPr/>
        </p:nvSpPr>
        <p:spPr bwMode="auto">
          <a:xfrm>
            <a:off x="3299358" y="1626068"/>
            <a:ext cx="415526" cy="320931"/>
          </a:xfrm>
          <a:prstGeom prst="ellipse">
            <a:avLst/>
          </a:prstGeom>
          <a:noFill/>
          <a:ln w="285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305" name="Oval 304"/>
          <p:cNvSpPr/>
          <p:nvPr/>
        </p:nvSpPr>
        <p:spPr bwMode="auto">
          <a:xfrm>
            <a:off x="3182174" y="1523346"/>
            <a:ext cx="638502" cy="489187"/>
          </a:xfrm>
          <a:prstGeom prst="ellipse">
            <a:avLst/>
          </a:prstGeom>
          <a:noFill/>
          <a:ln w="285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nvGrpSpPr>
          <p:cNvPr id="282" name="Group 281"/>
          <p:cNvGrpSpPr/>
          <p:nvPr/>
        </p:nvGrpSpPr>
        <p:grpSpPr>
          <a:xfrm>
            <a:off x="3239590" y="1713111"/>
            <a:ext cx="536547" cy="412390"/>
            <a:chOff x="718375" y="1493780"/>
            <a:chExt cx="536547" cy="360138"/>
          </a:xfrm>
        </p:grpSpPr>
        <p:grpSp>
          <p:nvGrpSpPr>
            <p:cNvPr id="283" name="Group 282"/>
            <p:cNvGrpSpPr/>
            <p:nvPr/>
          </p:nvGrpSpPr>
          <p:grpSpPr>
            <a:xfrm>
              <a:off x="718375" y="1493780"/>
              <a:ext cx="536547" cy="360138"/>
              <a:chOff x="754856" y="1725338"/>
              <a:chExt cx="601503" cy="362597"/>
            </a:xfrm>
          </p:grpSpPr>
          <p:grpSp>
            <p:nvGrpSpPr>
              <p:cNvPr id="285" name="Group 284"/>
              <p:cNvGrpSpPr/>
              <p:nvPr/>
            </p:nvGrpSpPr>
            <p:grpSpPr>
              <a:xfrm>
                <a:off x="754856" y="1725338"/>
                <a:ext cx="601503" cy="362597"/>
                <a:chOff x="835861" y="1816684"/>
                <a:chExt cx="471446" cy="278919"/>
              </a:xfrm>
            </p:grpSpPr>
            <p:sp>
              <p:nvSpPr>
                <p:cNvPr id="295" name="Rounded Rectangle 294"/>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96" name="Flowchart: Manual Operation 295"/>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97" name="Oval 296"/>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98" name="Oval 297"/>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cxnSp>
              <p:nvCxnSpPr>
                <p:cNvPr id="299" name="Straight Connector 298"/>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300" name="Straight Connector 299"/>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301" name="Rectangle 300"/>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302" name="Rectangle 301"/>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303" name="Rectangle 302"/>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288" name="Group 287"/>
              <p:cNvGrpSpPr/>
              <p:nvPr/>
            </p:nvGrpSpPr>
            <p:grpSpPr>
              <a:xfrm>
                <a:off x="1113364" y="1775340"/>
                <a:ext cx="105792" cy="146200"/>
                <a:chOff x="1109663" y="1090613"/>
                <a:chExt cx="105792" cy="146200"/>
              </a:xfrm>
            </p:grpSpPr>
            <p:sp>
              <p:nvSpPr>
                <p:cNvPr id="289" name="Oval 288"/>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90" name="Flowchart: Manual Operation 289"/>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sp>
          <p:nvSpPr>
            <p:cNvPr id="284" name="Rectangle 283"/>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sp>
        <p:nvSpPr>
          <p:cNvPr id="2" name="TextBox 1"/>
          <p:cNvSpPr txBox="1"/>
          <p:nvPr/>
        </p:nvSpPr>
        <p:spPr>
          <a:xfrm>
            <a:off x="0" y="1066800"/>
            <a:ext cx="9144000" cy="369332"/>
          </a:xfrm>
          <a:prstGeom prst="rect">
            <a:avLst/>
          </a:prstGeom>
          <a:noFill/>
        </p:spPr>
        <p:txBody>
          <a:bodyPr wrap="square" rtlCol="0">
            <a:spAutoFit/>
          </a:bodyPr>
          <a:lstStyle/>
          <a:p>
            <a:pPr algn="ctr"/>
            <a:r>
              <a:rPr lang="en-US" b="1" dirty="0" smtClean="0">
                <a:solidFill>
                  <a:srgbClr val="000000">
                    <a:lumMod val="50000"/>
                    <a:lumOff val="50000"/>
                  </a:srgbClr>
                </a:solidFill>
              </a:rPr>
              <a:t>Technology Elements </a:t>
            </a:r>
            <a:r>
              <a:rPr lang="en-US" i="1" dirty="0" smtClean="0">
                <a:solidFill>
                  <a:srgbClr val="000000">
                    <a:lumMod val="50000"/>
                    <a:lumOff val="50000"/>
                  </a:srgbClr>
                </a:solidFill>
              </a:rPr>
              <a:t>(Highest Priority)</a:t>
            </a:r>
          </a:p>
        </p:txBody>
      </p:sp>
      <p:sp>
        <p:nvSpPr>
          <p:cNvPr id="219" name="TextBox 218"/>
          <p:cNvSpPr txBox="1"/>
          <p:nvPr/>
        </p:nvSpPr>
        <p:spPr>
          <a:xfrm>
            <a:off x="0" y="2590800"/>
            <a:ext cx="9144000" cy="369332"/>
          </a:xfrm>
          <a:prstGeom prst="rect">
            <a:avLst/>
          </a:prstGeom>
          <a:noFill/>
        </p:spPr>
        <p:txBody>
          <a:bodyPr wrap="square" rtlCol="0">
            <a:spAutoFit/>
          </a:bodyPr>
          <a:lstStyle/>
          <a:p>
            <a:pPr algn="ctr"/>
            <a:r>
              <a:rPr lang="en-US" b="1" dirty="0" smtClean="0">
                <a:solidFill>
                  <a:srgbClr val="000000">
                    <a:lumMod val="50000"/>
                    <a:lumOff val="50000"/>
                  </a:srgbClr>
                </a:solidFill>
              </a:rPr>
              <a:t>Innovative Approaches to Urban Transportation Elements </a:t>
            </a:r>
            <a:r>
              <a:rPr lang="en-US" i="1" dirty="0" smtClean="0">
                <a:solidFill>
                  <a:srgbClr val="000000">
                    <a:lumMod val="50000"/>
                    <a:lumOff val="50000"/>
                  </a:srgbClr>
                </a:solidFill>
              </a:rPr>
              <a:t>(High Priority)</a:t>
            </a:r>
          </a:p>
        </p:txBody>
      </p:sp>
      <p:sp>
        <p:nvSpPr>
          <p:cNvPr id="220" name="TextBox 219"/>
          <p:cNvSpPr txBox="1"/>
          <p:nvPr/>
        </p:nvSpPr>
        <p:spPr>
          <a:xfrm>
            <a:off x="0" y="5334000"/>
            <a:ext cx="9144000" cy="369332"/>
          </a:xfrm>
          <a:prstGeom prst="rect">
            <a:avLst/>
          </a:prstGeom>
          <a:noFill/>
        </p:spPr>
        <p:txBody>
          <a:bodyPr wrap="square" rtlCol="0">
            <a:spAutoFit/>
          </a:bodyPr>
          <a:lstStyle/>
          <a:p>
            <a:pPr algn="ctr"/>
            <a:r>
              <a:rPr lang="en-US" b="1" dirty="0" smtClean="0">
                <a:solidFill>
                  <a:srgbClr val="000000">
                    <a:lumMod val="50000"/>
                    <a:lumOff val="50000"/>
                  </a:srgbClr>
                </a:solidFill>
              </a:rPr>
              <a:t>Smart City Elements </a:t>
            </a:r>
            <a:r>
              <a:rPr lang="en-US" i="1" dirty="0" smtClean="0">
                <a:solidFill>
                  <a:srgbClr val="000000">
                    <a:lumMod val="50000"/>
                    <a:lumOff val="50000"/>
                  </a:srgbClr>
                </a:solidFill>
              </a:rPr>
              <a:t>(Priority</a:t>
            </a:r>
            <a:r>
              <a:rPr lang="en-US" b="1" dirty="0" smtClean="0">
                <a:solidFill>
                  <a:srgbClr val="000000">
                    <a:lumMod val="50000"/>
                    <a:lumOff val="50000"/>
                  </a:srgbClr>
                </a:solidFill>
              </a:rPr>
              <a:t>)</a:t>
            </a:r>
          </a:p>
        </p:txBody>
      </p:sp>
      <p:pic>
        <p:nvPicPr>
          <p:cNvPr id="221" name="Picture 220" descr="DOT-signature_white_cs3.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76200"/>
            <a:ext cx="3276600" cy="76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0114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172200" y="6252410"/>
            <a:ext cx="2743200" cy="5681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4" name="Rounded Rectangle 3"/>
          <p:cNvSpPr/>
          <p:nvPr/>
        </p:nvSpPr>
        <p:spPr bwMode="auto">
          <a:xfrm>
            <a:off x="0" y="0"/>
            <a:ext cx="9144000" cy="1011047"/>
          </a:xfrm>
          <a:prstGeom prst="roundRect">
            <a:avLst>
              <a:gd name="adj" fmla="val 0"/>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pPr>
            <a:r>
              <a:rPr lang="en-US" sz="2800" b="1" dirty="0">
                <a:solidFill>
                  <a:srgbClr val="FFFFFF"/>
                </a:solidFill>
                <a:effectLst>
                  <a:outerShdw blurRad="38100" dist="38100" dir="2700000" algn="tl">
                    <a:srgbClr val="000000">
                      <a:alpha val="43137"/>
                    </a:srgbClr>
                  </a:outerShdw>
                </a:effectLst>
              </a:rPr>
              <a:t>Beyond Traffic: </a:t>
            </a:r>
            <a:r>
              <a:rPr lang="en-US" sz="2800" b="1" dirty="0" smtClean="0">
                <a:solidFill>
                  <a:srgbClr val="FFFFFF"/>
                </a:solidFill>
                <a:effectLst>
                  <a:outerShdw blurRad="38100" dist="38100" dir="2700000" algn="tl">
                    <a:srgbClr val="000000">
                      <a:alpha val="43137"/>
                    </a:srgbClr>
                  </a:outerShdw>
                </a:effectLst>
              </a:rPr>
              <a:t>The Smart </a:t>
            </a:r>
            <a:r>
              <a:rPr lang="en-US" sz="2800" b="1" dirty="0">
                <a:solidFill>
                  <a:srgbClr val="FFFFFF"/>
                </a:solidFill>
                <a:effectLst>
                  <a:outerShdw blurRad="38100" dist="38100" dir="2700000" algn="tl">
                    <a:srgbClr val="000000">
                      <a:alpha val="43137"/>
                    </a:srgbClr>
                  </a:outerShdw>
                </a:effectLst>
              </a:rPr>
              <a:t>City </a:t>
            </a:r>
            <a:r>
              <a:rPr lang="en-US" sz="2800" b="1" dirty="0" smtClean="0">
                <a:solidFill>
                  <a:srgbClr val="FFFFFF"/>
                </a:solidFill>
                <a:effectLst>
                  <a:outerShdw blurRad="38100" dist="38100" dir="2700000" algn="tl">
                    <a:srgbClr val="000000">
                      <a:alpha val="43137"/>
                    </a:srgbClr>
                  </a:outerShdw>
                </a:effectLst>
              </a:rPr>
              <a:t>Challenge</a:t>
            </a:r>
          </a:p>
        </p:txBody>
      </p:sp>
      <p:sp>
        <p:nvSpPr>
          <p:cNvPr id="5" name="Rectangle 4"/>
          <p:cNvSpPr/>
          <p:nvPr/>
        </p:nvSpPr>
        <p:spPr bwMode="auto">
          <a:xfrm>
            <a:off x="3302458" y="1611114"/>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85800" algn="r" fontAlgn="base">
              <a:spcBef>
                <a:spcPct val="0"/>
              </a:spcBef>
              <a:spcAft>
                <a:spcPct val="0"/>
              </a:spcAft>
            </a:pPr>
            <a:r>
              <a:rPr lang="en-US" b="1" dirty="0" smtClean="0">
                <a:solidFill>
                  <a:srgbClr val="EC881B"/>
                </a:solidFill>
                <a:latin typeface="Calibri" panose="020F0502020204030204" pitchFamily="34" charset="0"/>
              </a:rPr>
              <a:t>Vision Element #2 </a:t>
            </a:r>
          </a:p>
          <a:p>
            <a:pPr marL="685800"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Connected Vehicles</a:t>
            </a:r>
          </a:p>
        </p:txBody>
      </p:sp>
      <p:sp>
        <p:nvSpPr>
          <p:cNvPr id="6" name="Rectangle 5"/>
          <p:cNvSpPr/>
          <p:nvPr/>
        </p:nvSpPr>
        <p:spPr bwMode="auto">
          <a:xfrm>
            <a:off x="3299640" y="3178383"/>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#5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Urban Analytics</a:t>
            </a:r>
          </a:p>
        </p:txBody>
      </p:sp>
      <p:sp>
        <p:nvSpPr>
          <p:cNvPr id="12" name="Rectangle 11"/>
          <p:cNvSpPr/>
          <p:nvPr/>
        </p:nvSpPr>
        <p:spPr bwMode="auto">
          <a:xfrm>
            <a:off x="247650" y="590011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#10 </a:t>
            </a:r>
            <a:r>
              <a:rPr lang="en-US" sz="1600" b="1" dirty="0">
                <a:solidFill>
                  <a:srgbClr val="000000">
                    <a:lumMod val="50000"/>
                    <a:lumOff val="50000"/>
                  </a:srgbClr>
                </a:solidFill>
                <a:latin typeface="Calibri" panose="020F0502020204030204" pitchFamily="34" charset="0"/>
              </a:rPr>
              <a:t>Architecture and </a:t>
            </a:r>
            <a:endParaRPr lang="en-US" sz="1600" b="1" dirty="0" smtClean="0">
              <a:solidFill>
                <a:srgbClr val="000000">
                  <a:lumMod val="50000"/>
                  <a:lumOff val="50000"/>
                </a:srgbClr>
              </a:solidFill>
              <a:latin typeface="Calibri" panose="020F0502020204030204" pitchFamily="34" charset="0"/>
            </a:endParaRP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Standards</a:t>
            </a:r>
            <a:endParaRPr lang="en-US" sz="1600" b="1" dirty="0">
              <a:solidFill>
                <a:srgbClr val="000000">
                  <a:lumMod val="50000"/>
                  <a:lumOff val="50000"/>
                </a:srgbClr>
              </a:solidFill>
              <a:latin typeface="Calibri" panose="020F0502020204030204" pitchFamily="34" charset="0"/>
            </a:endParaRPr>
          </a:p>
        </p:txBody>
      </p:sp>
      <p:sp>
        <p:nvSpPr>
          <p:cNvPr id="13" name="Rectangle 12"/>
          <p:cNvSpPr/>
          <p:nvPr/>
        </p:nvSpPr>
        <p:spPr bwMode="auto">
          <a:xfrm>
            <a:off x="6326167" y="4331968"/>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85800"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#9 </a:t>
            </a:r>
            <a:r>
              <a:rPr lang="en-US" sz="1600" b="1" dirty="0">
                <a:solidFill>
                  <a:srgbClr val="000000">
                    <a:lumMod val="50000"/>
                    <a:lumOff val="50000"/>
                  </a:srgbClr>
                </a:solidFill>
                <a:latin typeface="Calibri" panose="020F0502020204030204" pitchFamily="34" charset="0"/>
              </a:rPr>
              <a:t>Connected, Involved </a:t>
            </a:r>
            <a:r>
              <a:rPr lang="en-US" sz="1600" b="1" dirty="0" smtClean="0">
                <a:solidFill>
                  <a:srgbClr val="000000">
                    <a:lumMod val="50000"/>
                    <a:lumOff val="50000"/>
                  </a:srgbClr>
                </a:solidFill>
                <a:latin typeface="Calibri" panose="020F0502020204030204" pitchFamily="34" charset="0"/>
              </a:rPr>
              <a:t>Citizens</a:t>
            </a:r>
            <a:endParaRPr lang="en-US" sz="1600" b="1" dirty="0">
              <a:solidFill>
                <a:srgbClr val="000000">
                  <a:lumMod val="50000"/>
                  <a:lumOff val="50000"/>
                </a:srgbClr>
              </a:solidFill>
              <a:latin typeface="Calibri" panose="020F0502020204030204" pitchFamily="34" charset="0"/>
            </a:endParaRPr>
          </a:p>
        </p:txBody>
      </p:sp>
      <p:sp>
        <p:nvSpPr>
          <p:cNvPr id="14" name="Rectangle 13"/>
          <p:cNvSpPr/>
          <p:nvPr/>
        </p:nvSpPr>
        <p:spPr bwMode="auto">
          <a:xfrm>
            <a:off x="223078" y="3184502"/>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#4</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User-Focused </a:t>
            </a:r>
            <a:r>
              <a:rPr lang="en-US" sz="1600" b="1" dirty="0">
                <a:solidFill>
                  <a:srgbClr val="000000">
                    <a:lumMod val="50000"/>
                    <a:lumOff val="50000"/>
                  </a:srgbClr>
                </a:solidFill>
                <a:latin typeface="Calibri" panose="020F0502020204030204" pitchFamily="34" charset="0"/>
              </a:rPr>
              <a:t>Mobility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Services and Choices </a:t>
            </a:r>
          </a:p>
        </p:txBody>
      </p:sp>
      <p:sp>
        <p:nvSpPr>
          <p:cNvPr id="18" name="Rectangle 17"/>
          <p:cNvSpPr/>
          <p:nvPr/>
        </p:nvSpPr>
        <p:spPr bwMode="auto">
          <a:xfrm>
            <a:off x="3126054" y="1448028"/>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9" name="Rectangle 18"/>
          <p:cNvSpPr/>
          <p:nvPr/>
        </p:nvSpPr>
        <p:spPr bwMode="auto">
          <a:xfrm>
            <a:off x="6198289" y="4174634"/>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0" name="Rectangle 19"/>
          <p:cNvSpPr/>
          <p:nvPr/>
        </p:nvSpPr>
        <p:spPr bwMode="auto">
          <a:xfrm>
            <a:off x="3125207" y="2998569"/>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1" name="Rectangle 20"/>
          <p:cNvSpPr/>
          <p:nvPr/>
        </p:nvSpPr>
        <p:spPr bwMode="auto">
          <a:xfrm>
            <a:off x="76200" y="571675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2" name="Rectangle 21"/>
          <p:cNvSpPr/>
          <p:nvPr/>
        </p:nvSpPr>
        <p:spPr bwMode="auto">
          <a:xfrm>
            <a:off x="89728" y="299876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34" name="Rectangle 33"/>
          <p:cNvSpPr/>
          <p:nvPr/>
        </p:nvSpPr>
        <p:spPr bwMode="auto">
          <a:xfrm>
            <a:off x="6349652" y="1609605"/>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#3 </a:t>
            </a:r>
            <a:endParaRPr lang="en-US" b="1" dirty="0">
              <a:solidFill>
                <a:srgbClr val="EC881B"/>
              </a:solidFill>
              <a:latin typeface="Calibri" panose="020F0502020204030204" pitchFamily="34" charset="0"/>
            </a:endParaRP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Intelligent, </a:t>
            </a:r>
            <a:r>
              <a:rPr lang="en-US" sz="1600" b="1" dirty="0" smtClean="0">
                <a:solidFill>
                  <a:srgbClr val="000000">
                    <a:lumMod val="50000"/>
                    <a:lumOff val="50000"/>
                  </a:srgbClr>
                </a:solidFill>
                <a:latin typeface="Calibri" panose="020F0502020204030204" pitchFamily="34" charset="0"/>
              </a:rPr>
              <a:t>Sensor-</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Based Infrastructure</a:t>
            </a:r>
            <a:endParaRPr lang="en-US" sz="1600" b="1" dirty="0">
              <a:solidFill>
                <a:srgbClr val="000000">
                  <a:lumMod val="50000"/>
                  <a:lumOff val="50000"/>
                </a:srgbClr>
              </a:solidFill>
              <a:latin typeface="Calibri" panose="020F0502020204030204" pitchFamily="34" charset="0"/>
            </a:endParaRPr>
          </a:p>
        </p:txBody>
      </p:sp>
      <p:sp>
        <p:nvSpPr>
          <p:cNvPr id="35" name="Rectangle 34"/>
          <p:cNvSpPr/>
          <p:nvPr/>
        </p:nvSpPr>
        <p:spPr bwMode="auto">
          <a:xfrm>
            <a:off x="6172200" y="145044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52" name="Rectangle 51"/>
          <p:cNvSpPr/>
          <p:nvPr/>
        </p:nvSpPr>
        <p:spPr bwMode="auto">
          <a:xfrm>
            <a:off x="249504" y="160020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 </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Urban </a:t>
            </a:r>
            <a:r>
              <a:rPr lang="en-US" sz="1600" b="1" dirty="0">
                <a:solidFill>
                  <a:srgbClr val="000000">
                    <a:lumMod val="50000"/>
                    <a:lumOff val="50000"/>
                  </a:srgbClr>
                </a:solidFill>
                <a:latin typeface="Calibri" panose="020F0502020204030204" pitchFamily="34" charset="0"/>
              </a:rPr>
              <a:t>Automation</a:t>
            </a:r>
          </a:p>
        </p:txBody>
      </p:sp>
      <p:sp>
        <p:nvSpPr>
          <p:cNvPr id="53" name="Rectangle 52"/>
          <p:cNvSpPr/>
          <p:nvPr/>
        </p:nvSpPr>
        <p:spPr bwMode="auto">
          <a:xfrm>
            <a:off x="3297504" y="4350760"/>
            <a:ext cx="2743199"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#8 </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Smart </a:t>
            </a:r>
            <a:r>
              <a:rPr lang="en-US" sz="1600" b="1" dirty="0">
                <a:solidFill>
                  <a:srgbClr val="000000">
                    <a:lumMod val="50000"/>
                    <a:lumOff val="50000"/>
                  </a:srgbClr>
                </a:solidFill>
                <a:latin typeface="Calibri" panose="020F0502020204030204" pitchFamily="34" charset="0"/>
              </a:rPr>
              <a:t>Grid, Roadway </a:t>
            </a:r>
          </a:p>
          <a:p>
            <a:pPr algn="r" fontAlgn="base">
              <a:spcBef>
                <a:spcPct val="0"/>
              </a:spcBef>
              <a:spcAft>
                <a:spcPct val="0"/>
              </a:spcAft>
            </a:pPr>
            <a:r>
              <a:rPr lang="en-US" sz="1600" b="1" dirty="0">
                <a:solidFill>
                  <a:srgbClr val="000000">
                    <a:lumMod val="50000"/>
                    <a:lumOff val="50000"/>
                  </a:srgbClr>
                </a:solidFill>
                <a:latin typeface="Calibri" panose="020F0502020204030204" pitchFamily="34" charset="0"/>
              </a:rPr>
              <a:t>Electrification, &amp; EVs</a:t>
            </a:r>
          </a:p>
        </p:txBody>
      </p:sp>
      <p:sp>
        <p:nvSpPr>
          <p:cNvPr id="54" name="Rectangle 53"/>
          <p:cNvSpPr/>
          <p:nvPr/>
        </p:nvSpPr>
        <p:spPr bwMode="auto">
          <a:xfrm>
            <a:off x="3297503" y="5906121"/>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#11 </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Low-Cost</a:t>
            </a:r>
            <a:r>
              <a:rPr lang="en-US" sz="1600" b="1" dirty="0">
                <a:solidFill>
                  <a:srgbClr val="000000">
                    <a:lumMod val="50000"/>
                    <a:lumOff val="50000"/>
                  </a:srgbClr>
                </a:solidFill>
                <a:latin typeface="Calibri" panose="020F0502020204030204" pitchFamily="34" charset="0"/>
              </a:rPr>
              <a:t>, Efficient, </a:t>
            </a:r>
            <a:endParaRPr lang="en-US" sz="1600" b="1" dirty="0" smtClean="0">
              <a:solidFill>
                <a:srgbClr val="000000">
                  <a:lumMod val="50000"/>
                  <a:lumOff val="50000"/>
                </a:srgbClr>
              </a:solidFill>
              <a:latin typeface="Calibri" panose="020F0502020204030204" pitchFamily="34" charset="0"/>
            </a:endParaRP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Secure</a:t>
            </a:r>
            <a:r>
              <a:rPr lang="en-US" sz="1600" b="1" dirty="0">
                <a:solidFill>
                  <a:srgbClr val="000000">
                    <a:lumMod val="50000"/>
                    <a:lumOff val="50000"/>
                  </a:srgbClr>
                </a:solidFill>
                <a:latin typeface="Calibri" panose="020F0502020204030204" pitchFamily="34" charset="0"/>
              </a:rPr>
              <a:t>, </a:t>
            </a:r>
            <a:r>
              <a:rPr lang="en-US" sz="1600" b="1" dirty="0" smtClean="0">
                <a:solidFill>
                  <a:srgbClr val="000000">
                    <a:lumMod val="50000"/>
                    <a:lumOff val="50000"/>
                  </a:srgbClr>
                </a:solidFill>
                <a:latin typeface="Calibri" panose="020F0502020204030204" pitchFamily="34" charset="0"/>
              </a:rPr>
              <a:t>&amp; Resilient </a:t>
            </a:r>
            <a:r>
              <a:rPr lang="en-US" sz="1600" b="1" dirty="0">
                <a:solidFill>
                  <a:srgbClr val="000000">
                    <a:lumMod val="50000"/>
                    <a:lumOff val="50000"/>
                  </a:srgbClr>
                </a:solidFill>
                <a:latin typeface="Calibri" panose="020F0502020204030204" pitchFamily="34" charset="0"/>
              </a:rPr>
              <a:t>ICT</a:t>
            </a:r>
          </a:p>
        </p:txBody>
      </p:sp>
      <p:sp>
        <p:nvSpPr>
          <p:cNvPr id="55" name="Rectangle 54"/>
          <p:cNvSpPr/>
          <p:nvPr/>
        </p:nvSpPr>
        <p:spPr bwMode="auto">
          <a:xfrm>
            <a:off x="6402163" y="3179138"/>
            <a:ext cx="268605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#6 </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Urban </a:t>
            </a:r>
            <a:r>
              <a:rPr lang="en-US" sz="1600" b="1" dirty="0">
                <a:solidFill>
                  <a:srgbClr val="000000">
                    <a:lumMod val="50000"/>
                    <a:lumOff val="50000"/>
                  </a:srgbClr>
                </a:solidFill>
                <a:latin typeface="Calibri" panose="020F0502020204030204" pitchFamily="34" charset="0"/>
              </a:rPr>
              <a:t>Delivery and </a:t>
            </a:r>
            <a:endParaRPr lang="en-US" sz="1600" b="1" dirty="0" smtClean="0">
              <a:solidFill>
                <a:srgbClr val="000000">
                  <a:lumMod val="50000"/>
                  <a:lumOff val="50000"/>
                </a:srgbClr>
              </a:solidFill>
              <a:latin typeface="Calibri" panose="020F0502020204030204" pitchFamily="34" charset="0"/>
            </a:endParaRP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Logistics</a:t>
            </a:r>
            <a:endParaRPr lang="en-US" sz="1600" b="1" dirty="0">
              <a:solidFill>
                <a:srgbClr val="000000">
                  <a:lumMod val="50000"/>
                  <a:lumOff val="50000"/>
                </a:srgbClr>
              </a:solidFill>
              <a:latin typeface="Calibri" panose="020F0502020204030204" pitchFamily="34" charset="0"/>
            </a:endParaRPr>
          </a:p>
        </p:txBody>
      </p:sp>
      <p:sp>
        <p:nvSpPr>
          <p:cNvPr id="56" name="Rectangle 55"/>
          <p:cNvSpPr/>
          <p:nvPr/>
        </p:nvSpPr>
        <p:spPr bwMode="auto">
          <a:xfrm>
            <a:off x="6316138" y="5900110"/>
            <a:ext cx="2743200" cy="914400"/>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#12 </a:t>
            </a:r>
          </a:p>
          <a:p>
            <a:pPr algn="r" fontAlgn="base">
              <a:spcBef>
                <a:spcPct val="0"/>
              </a:spcBef>
              <a:spcAft>
                <a:spcPct val="0"/>
              </a:spcAft>
            </a:pPr>
            <a:r>
              <a:rPr lang="en-US" sz="1600" b="1" dirty="0" smtClean="0">
                <a:solidFill>
                  <a:srgbClr val="000000">
                    <a:lumMod val="50000"/>
                    <a:lumOff val="50000"/>
                  </a:srgbClr>
                </a:solidFill>
                <a:latin typeface="Calibri" panose="020F0502020204030204" pitchFamily="34" charset="0"/>
              </a:rPr>
              <a:t>Smart </a:t>
            </a:r>
            <a:r>
              <a:rPr lang="en-US" sz="1600" b="1" dirty="0">
                <a:solidFill>
                  <a:srgbClr val="000000">
                    <a:lumMod val="50000"/>
                    <a:lumOff val="50000"/>
                  </a:srgbClr>
                </a:solidFill>
                <a:latin typeface="Calibri" panose="020F0502020204030204" pitchFamily="34" charset="0"/>
              </a:rPr>
              <a:t>Land Use</a:t>
            </a:r>
          </a:p>
        </p:txBody>
      </p:sp>
      <p:sp>
        <p:nvSpPr>
          <p:cNvPr id="57" name="Rectangle 56"/>
          <p:cNvSpPr/>
          <p:nvPr/>
        </p:nvSpPr>
        <p:spPr bwMode="auto">
          <a:xfrm>
            <a:off x="76200" y="1447800"/>
            <a:ext cx="782904"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58" name="Rectangle 57"/>
          <p:cNvSpPr/>
          <p:nvPr/>
        </p:nvSpPr>
        <p:spPr bwMode="auto">
          <a:xfrm>
            <a:off x="6179239" y="3073907"/>
            <a:ext cx="78105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59" name="Rectangle 58"/>
          <p:cNvSpPr/>
          <p:nvPr/>
        </p:nvSpPr>
        <p:spPr bwMode="auto">
          <a:xfrm>
            <a:off x="3125066" y="4172626"/>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60" name="Rectangle 59"/>
          <p:cNvSpPr/>
          <p:nvPr/>
        </p:nvSpPr>
        <p:spPr bwMode="auto">
          <a:xfrm>
            <a:off x="3126421" y="5716755"/>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61" name="Rectangle 60"/>
          <p:cNvSpPr/>
          <p:nvPr/>
        </p:nvSpPr>
        <p:spPr bwMode="auto">
          <a:xfrm>
            <a:off x="6198289" y="5715000"/>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64" name="Rectangle 63"/>
          <p:cNvSpPr/>
          <p:nvPr/>
        </p:nvSpPr>
        <p:spPr bwMode="auto">
          <a:xfrm>
            <a:off x="239294" y="4360644"/>
            <a:ext cx="2743200" cy="923925"/>
          </a:xfrm>
          <a:prstGeom prst="rect">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74675" algn="r" fontAlgn="base">
              <a:spcBef>
                <a:spcPct val="0"/>
              </a:spcBef>
              <a:spcAft>
                <a:spcPct val="0"/>
              </a:spcAft>
            </a:pPr>
            <a:r>
              <a:rPr lang="en-US" b="1" dirty="0">
                <a:solidFill>
                  <a:srgbClr val="EC881B"/>
                </a:solidFill>
                <a:latin typeface="Calibri" panose="020F0502020204030204" pitchFamily="34" charset="0"/>
              </a:rPr>
              <a:t>Vision Element </a:t>
            </a:r>
            <a:r>
              <a:rPr lang="en-US" b="1" dirty="0" smtClean="0">
                <a:solidFill>
                  <a:srgbClr val="EC881B"/>
                </a:solidFill>
                <a:latin typeface="Calibri" panose="020F0502020204030204" pitchFamily="34" charset="0"/>
              </a:rPr>
              <a:t>#7 </a:t>
            </a:r>
            <a:r>
              <a:rPr lang="en-US" sz="1600" b="1" dirty="0">
                <a:solidFill>
                  <a:srgbClr val="000000">
                    <a:lumMod val="50000"/>
                    <a:lumOff val="50000"/>
                  </a:srgbClr>
                </a:solidFill>
                <a:latin typeface="Calibri" panose="020F0502020204030204" pitchFamily="34" charset="0"/>
              </a:rPr>
              <a:t>Strategic </a:t>
            </a:r>
            <a:r>
              <a:rPr lang="en-US" sz="1600" b="1" dirty="0" smtClean="0">
                <a:solidFill>
                  <a:srgbClr val="000000">
                    <a:lumMod val="50000"/>
                    <a:lumOff val="50000"/>
                  </a:srgbClr>
                </a:solidFill>
                <a:latin typeface="Calibri" panose="020F0502020204030204" pitchFamily="34" charset="0"/>
              </a:rPr>
              <a:t>Business Models &amp; Partnering</a:t>
            </a:r>
            <a:endParaRPr lang="en-US" sz="1600" b="1" dirty="0">
              <a:solidFill>
                <a:srgbClr val="000000">
                  <a:lumMod val="50000"/>
                  <a:lumOff val="50000"/>
                </a:srgbClr>
              </a:solidFill>
              <a:latin typeface="Calibri" panose="020F0502020204030204" pitchFamily="34" charset="0"/>
            </a:endParaRPr>
          </a:p>
        </p:txBody>
      </p:sp>
      <p:sp>
        <p:nvSpPr>
          <p:cNvPr id="65" name="Rectangle 64"/>
          <p:cNvSpPr/>
          <p:nvPr/>
        </p:nvSpPr>
        <p:spPr bwMode="auto">
          <a:xfrm>
            <a:off x="86894" y="4174908"/>
            <a:ext cx="762000" cy="8382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07" name="Rounded Rectangle 106"/>
          <p:cNvSpPr/>
          <p:nvPr/>
        </p:nvSpPr>
        <p:spPr bwMode="auto">
          <a:xfrm>
            <a:off x="171450" y="5876162"/>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sp>
        <p:nvSpPr>
          <p:cNvPr id="108" name="Rounded Rectangle 107"/>
          <p:cNvSpPr/>
          <p:nvPr/>
        </p:nvSpPr>
        <p:spPr bwMode="auto">
          <a:xfrm>
            <a:off x="285750" y="6257162"/>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sp>
        <p:nvSpPr>
          <p:cNvPr id="109" name="Rounded Rectangle 108"/>
          <p:cNvSpPr/>
          <p:nvPr/>
        </p:nvSpPr>
        <p:spPr bwMode="auto">
          <a:xfrm>
            <a:off x="552450" y="5988878"/>
            <a:ext cx="228600" cy="152400"/>
          </a:xfrm>
          <a:prstGeom prst="roundRect">
            <a:avLst/>
          </a:prstGeom>
          <a:solidFill>
            <a:srgbClr val="EC881B"/>
          </a:solidFill>
          <a:ln w="9525" cap="flat" cmpd="sng" algn="ctr">
            <a:solidFill>
              <a:srgbClr val="EC881B"/>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cxnSp>
        <p:nvCxnSpPr>
          <p:cNvPr id="110" name="Elbow Connector 109"/>
          <p:cNvCxnSpPr>
            <a:stCxn id="107" idx="1"/>
            <a:endCxn id="108" idx="1"/>
          </p:cNvCxnSpPr>
          <p:nvPr/>
        </p:nvCxnSpPr>
        <p:spPr bwMode="auto">
          <a:xfrm rot="10800000" flipH="1" flipV="1">
            <a:off x="171450" y="5952362"/>
            <a:ext cx="114300" cy="381000"/>
          </a:xfrm>
          <a:prstGeom prst="bentConnector3">
            <a:avLst>
              <a:gd name="adj1" fmla="val -33333"/>
            </a:avLst>
          </a:prstGeom>
          <a:noFill/>
          <a:ln w="9525" cap="flat" cmpd="sng" algn="ctr">
            <a:solidFill>
              <a:schemeClr val="tx1">
                <a:lumMod val="50000"/>
                <a:lumOff val="50000"/>
              </a:schemeClr>
            </a:solidFill>
            <a:prstDash val="solid"/>
            <a:round/>
            <a:headEnd type="none" w="med" len="med"/>
            <a:tailEnd type="none" w="med" len="med"/>
          </a:ln>
          <a:effectLst/>
        </p:spPr>
      </p:cxnSp>
      <p:cxnSp>
        <p:nvCxnSpPr>
          <p:cNvPr id="111" name="Elbow Connector 110"/>
          <p:cNvCxnSpPr>
            <a:stCxn id="108" idx="3"/>
            <a:endCxn id="109" idx="2"/>
          </p:cNvCxnSpPr>
          <p:nvPr/>
        </p:nvCxnSpPr>
        <p:spPr bwMode="auto">
          <a:xfrm flipV="1">
            <a:off x="514350" y="6141278"/>
            <a:ext cx="152400" cy="192084"/>
          </a:xfrm>
          <a:prstGeom prst="bentConnector2">
            <a:avLst/>
          </a:prstGeom>
          <a:noFill/>
          <a:ln w="9525" cap="flat" cmpd="sng" algn="ctr">
            <a:solidFill>
              <a:schemeClr val="tx1">
                <a:lumMod val="50000"/>
                <a:lumOff val="50000"/>
              </a:schemeClr>
            </a:solidFill>
            <a:prstDash val="solid"/>
            <a:round/>
            <a:headEnd type="none" w="med" len="med"/>
            <a:tailEnd type="none" w="med" len="med"/>
          </a:ln>
          <a:effectLst/>
        </p:spPr>
      </p:cxnSp>
      <p:cxnSp>
        <p:nvCxnSpPr>
          <p:cNvPr id="112" name="Elbow Connector 111"/>
          <p:cNvCxnSpPr>
            <a:stCxn id="107" idx="2"/>
            <a:endCxn id="108" idx="0"/>
          </p:cNvCxnSpPr>
          <p:nvPr/>
        </p:nvCxnSpPr>
        <p:spPr bwMode="auto">
          <a:xfrm rot="16200000" flipH="1">
            <a:off x="228600" y="6085712"/>
            <a:ext cx="228600" cy="114300"/>
          </a:xfrm>
          <a:prstGeom prst="bentConnector3">
            <a:avLst>
              <a:gd name="adj1" fmla="val 50000"/>
            </a:avLst>
          </a:prstGeom>
          <a:noFill/>
          <a:ln w="9525" cap="flat" cmpd="sng" algn="ctr">
            <a:solidFill>
              <a:schemeClr val="tx1">
                <a:lumMod val="50000"/>
                <a:lumOff val="50000"/>
              </a:schemeClr>
            </a:solidFill>
            <a:prstDash val="dash"/>
            <a:round/>
            <a:headEnd type="none" w="med" len="med"/>
            <a:tailEnd type="none" w="med" len="med"/>
          </a:ln>
          <a:effectLst/>
        </p:spPr>
      </p:cxnSp>
      <p:grpSp>
        <p:nvGrpSpPr>
          <p:cNvPr id="114" name="Group 113"/>
          <p:cNvGrpSpPr/>
          <p:nvPr/>
        </p:nvGrpSpPr>
        <p:grpSpPr>
          <a:xfrm>
            <a:off x="6272635" y="3308717"/>
            <a:ext cx="609600" cy="369784"/>
            <a:chOff x="3880111" y="2362200"/>
            <a:chExt cx="1471510" cy="775518"/>
          </a:xfrm>
          <a:solidFill>
            <a:schemeClr val="accent3">
              <a:lumMod val="75000"/>
            </a:schemeClr>
          </a:solidFill>
        </p:grpSpPr>
        <p:sp>
          <p:nvSpPr>
            <p:cNvPr id="115" name="Rectangle 114"/>
            <p:cNvSpPr/>
            <p:nvPr/>
          </p:nvSpPr>
          <p:spPr>
            <a:xfrm>
              <a:off x="4351658" y="2909119"/>
              <a:ext cx="999963" cy="114300"/>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16" name="Rectangle 115"/>
            <p:cNvSpPr/>
            <p:nvPr/>
          </p:nvSpPr>
          <p:spPr>
            <a:xfrm>
              <a:off x="3880113" y="2743200"/>
              <a:ext cx="463289" cy="280219"/>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17" name="Right Triangle 116"/>
            <p:cNvSpPr/>
            <p:nvPr/>
          </p:nvSpPr>
          <p:spPr>
            <a:xfrm flipH="1">
              <a:off x="3880111" y="2451920"/>
              <a:ext cx="233516" cy="291282"/>
            </a:xfrm>
            <a:prstGeom prst="rtTriangle">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18" name="Rectangle 117"/>
            <p:cNvSpPr/>
            <p:nvPr/>
          </p:nvSpPr>
          <p:spPr>
            <a:xfrm>
              <a:off x="4114800" y="2451918"/>
              <a:ext cx="228603" cy="353434"/>
            </a:xfrm>
            <a:prstGeom prst="rect">
              <a:avLst/>
            </a:prstGeom>
            <a:solidFill>
              <a:srgbClr val="EC881B"/>
            </a:solidFill>
            <a:ln>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19" name="Rectangle 118"/>
            <p:cNvSpPr/>
            <p:nvPr/>
          </p:nvSpPr>
          <p:spPr>
            <a:xfrm>
              <a:off x="4338799" y="2362200"/>
              <a:ext cx="1012822" cy="533400"/>
            </a:xfrm>
            <a:prstGeom prst="rect">
              <a:avLst/>
            </a:prstGeom>
            <a:solidFill>
              <a:srgbClr val="EC881B"/>
            </a:soli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20" name="Oval 119"/>
            <p:cNvSpPr/>
            <p:nvPr/>
          </p:nvSpPr>
          <p:spPr>
            <a:xfrm>
              <a:off x="4876800" y="2832917"/>
              <a:ext cx="304799" cy="304800"/>
            </a:xfrm>
            <a:prstGeom prst="ellipse">
              <a:avLst/>
            </a:prstGeom>
            <a:solidFill>
              <a:schemeClr val="bg1">
                <a:lumMod val="85000"/>
              </a:schemeClr>
            </a:solidFill>
            <a:ln w="28575">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sp>
          <p:nvSpPr>
            <p:cNvPr id="121" name="Oval 120"/>
            <p:cNvSpPr/>
            <p:nvPr/>
          </p:nvSpPr>
          <p:spPr>
            <a:xfrm>
              <a:off x="3962400" y="2832918"/>
              <a:ext cx="304799" cy="304800"/>
            </a:xfrm>
            <a:prstGeom prst="ellipse">
              <a:avLst/>
            </a:prstGeom>
            <a:solidFill>
              <a:schemeClr val="bg1">
                <a:lumMod val="85000"/>
              </a:schemeClr>
            </a:solidFill>
            <a:ln w="28575">
              <a:solidFill>
                <a:srgbClr val="EC88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smtClean="0">
                <a:solidFill>
                  <a:srgbClr val="000000"/>
                </a:solidFill>
              </a:endParaRPr>
            </a:p>
          </p:txBody>
        </p:sp>
      </p:grpSp>
      <p:grpSp>
        <p:nvGrpSpPr>
          <p:cNvPr id="32" name="Group 31"/>
          <p:cNvGrpSpPr/>
          <p:nvPr/>
        </p:nvGrpSpPr>
        <p:grpSpPr>
          <a:xfrm>
            <a:off x="215871" y="1590675"/>
            <a:ext cx="524465" cy="612638"/>
            <a:chOff x="161335" y="3973236"/>
            <a:chExt cx="621471" cy="745377"/>
          </a:xfrm>
        </p:grpSpPr>
        <p:sp>
          <p:nvSpPr>
            <p:cNvPr id="123" name="Donut 122"/>
            <p:cNvSpPr/>
            <p:nvPr/>
          </p:nvSpPr>
          <p:spPr bwMode="auto">
            <a:xfrm>
              <a:off x="217514" y="3973236"/>
              <a:ext cx="548640" cy="548640"/>
            </a:xfrm>
            <a:prstGeom prst="donut">
              <a:avLst>
                <a:gd name="adj" fmla="val 13384"/>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24" name="Flowchart: Stored Data 123"/>
            <p:cNvSpPr/>
            <p:nvPr/>
          </p:nvSpPr>
          <p:spPr bwMode="auto">
            <a:xfrm rot="5400000">
              <a:off x="440125" y="3992129"/>
              <a:ext cx="91439" cy="480375"/>
            </a:xfrm>
            <a:prstGeom prst="flowChartOnlineStorag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25" name="Flowchart: Merge 124"/>
            <p:cNvSpPr/>
            <p:nvPr/>
          </p:nvSpPr>
          <p:spPr bwMode="auto">
            <a:xfrm>
              <a:off x="366453" y="4247556"/>
              <a:ext cx="250050" cy="274320"/>
            </a:xfrm>
            <a:prstGeom prst="flowChartMerg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26" name="Oval 125"/>
            <p:cNvSpPr/>
            <p:nvPr/>
          </p:nvSpPr>
          <p:spPr bwMode="auto">
            <a:xfrm>
              <a:off x="433118" y="4201836"/>
              <a:ext cx="108589" cy="121920"/>
            </a:xfrm>
            <a:prstGeom prst="ellipse">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nvGrpSpPr>
            <p:cNvPr id="127" name="Group 126"/>
            <p:cNvGrpSpPr/>
            <p:nvPr/>
          </p:nvGrpSpPr>
          <p:grpSpPr>
            <a:xfrm>
              <a:off x="161335" y="4501095"/>
              <a:ext cx="199057" cy="213360"/>
              <a:chOff x="538181" y="3194859"/>
              <a:chExt cx="199057" cy="213360"/>
            </a:xfrm>
            <a:solidFill>
              <a:srgbClr val="EC881B"/>
            </a:solidFill>
          </p:grpSpPr>
          <p:sp>
            <p:nvSpPr>
              <p:cNvPr id="128" name="Rounded Rectangle 127"/>
              <p:cNvSpPr/>
              <p:nvPr/>
            </p:nvSpPr>
            <p:spPr bwMode="auto">
              <a:xfrm rot="20148125">
                <a:off x="538181" y="3194859"/>
                <a:ext cx="147131" cy="213360"/>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29" name="Rounded Rectangle 128"/>
              <p:cNvSpPr/>
              <p:nvPr/>
            </p:nvSpPr>
            <p:spPr bwMode="auto">
              <a:xfrm rot="1683549">
                <a:off x="676381" y="3246424"/>
                <a:ext cx="60857" cy="120491"/>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grpSp>
          <p:nvGrpSpPr>
            <p:cNvPr id="130" name="Group 129"/>
            <p:cNvGrpSpPr/>
            <p:nvPr/>
          </p:nvGrpSpPr>
          <p:grpSpPr>
            <a:xfrm flipH="1">
              <a:off x="583749" y="4505253"/>
              <a:ext cx="199057" cy="213360"/>
              <a:chOff x="538181" y="3194859"/>
              <a:chExt cx="199057" cy="213360"/>
            </a:xfrm>
            <a:solidFill>
              <a:srgbClr val="EC881B"/>
            </a:solidFill>
          </p:grpSpPr>
          <p:sp>
            <p:nvSpPr>
              <p:cNvPr id="131" name="Rounded Rectangle 130"/>
              <p:cNvSpPr/>
              <p:nvPr/>
            </p:nvSpPr>
            <p:spPr bwMode="auto">
              <a:xfrm rot="20148125">
                <a:off x="538181" y="3194859"/>
                <a:ext cx="147131" cy="213360"/>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32" name="Rounded Rectangle 131"/>
              <p:cNvSpPr/>
              <p:nvPr/>
            </p:nvSpPr>
            <p:spPr bwMode="auto">
              <a:xfrm rot="1683549">
                <a:off x="676381" y="3246424"/>
                <a:ext cx="60857" cy="120491"/>
              </a:xfrm>
              <a:prstGeom prst="round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grpSp>
      <p:grpSp>
        <p:nvGrpSpPr>
          <p:cNvPr id="133" name="Group 132"/>
          <p:cNvGrpSpPr/>
          <p:nvPr/>
        </p:nvGrpSpPr>
        <p:grpSpPr>
          <a:xfrm rot="702411">
            <a:off x="170261" y="3083213"/>
            <a:ext cx="139144" cy="291206"/>
            <a:chOff x="602950" y="1717753"/>
            <a:chExt cx="243840" cy="419100"/>
          </a:xfrm>
          <a:effectLst/>
        </p:grpSpPr>
        <p:sp>
          <p:nvSpPr>
            <p:cNvPr id="134" name="Rounded Rectangle 133"/>
            <p:cNvSpPr/>
            <p:nvPr/>
          </p:nvSpPr>
          <p:spPr bwMode="auto">
            <a:xfrm>
              <a:off x="602950" y="1717753"/>
              <a:ext cx="243840" cy="419100"/>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35" name="Rectangle 134"/>
            <p:cNvSpPr/>
            <p:nvPr/>
          </p:nvSpPr>
          <p:spPr bwMode="auto">
            <a:xfrm>
              <a:off x="629619" y="1753026"/>
              <a:ext cx="190500" cy="282943"/>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36" name="Oval 135"/>
            <p:cNvSpPr/>
            <p:nvPr/>
          </p:nvSpPr>
          <p:spPr bwMode="auto">
            <a:xfrm>
              <a:off x="701059" y="2059783"/>
              <a:ext cx="45719" cy="45719"/>
            </a:xfrm>
            <a:prstGeom prst="ellipse">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37" name="Group 136"/>
          <p:cNvGrpSpPr/>
          <p:nvPr/>
        </p:nvGrpSpPr>
        <p:grpSpPr>
          <a:xfrm>
            <a:off x="305970" y="3285551"/>
            <a:ext cx="536547" cy="412390"/>
            <a:chOff x="718375" y="1493780"/>
            <a:chExt cx="536547" cy="360138"/>
          </a:xfrm>
        </p:grpSpPr>
        <p:grpSp>
          <p:nvGrpSpPr>
            <p:cNvPr id="138" name="Group 137"/>
            <p:cNvGrpSpPr/>
            <p:nvPr/>
          </p:nvGrpSpPr>
          <p:grpSpPr>
            <a:xfrm>
              <a:off x="718375" y="1493780"/>
              <a:ext cx="536547" cy="360138"/>
              <a:chOff x="754856" y="1725338"/>
              <a:chExt cx="601503" cy="362597"/>
            </a:xfrm>
          </p:grpSpPr>
          <p:grpSp>
            <p:nvGrpSpPr>
              <p:cNvPr id="140" name="Group 139"/>
              <p:cNvGrpSpPr/>
              <p:nvPr/>
            </p:nvGrpSpPr>
            <p:grpSpPr>
              <a:xfrm>
                <a:off x="754856" y="1725338"/>
                <a:ext cx="601503" cy="362597"/>
                <a:chOff x="835861" y="1816684"/>
                <a:chExt cx="471446" cy="278919"/>
              </a:xfrm>
            </p:grpSpPr>
            <p:sp>
              <p:nvSpPr>
                <p:cNvPr id="150" name="Rounded Rectangle 149"/>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51" name="Flowchart: Manual Operation 150"/>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52" name="Oval 151"/>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53" name="Oval 152"/>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cxnSp>
              <p:nvCxnSpPr>
                <p:cNvPr id="154" name="Straight Connector 153"/>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155" name="Straight Connector 154"/>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156" name="Rectangle 155"/>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57" name="Rectangle 156"/>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58" name="Rectangle 157"/>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41" name="Group 140"/>
              <p:cNvGrpSpPr/>
              <p:nvPr/>
            </p:nvGrpSpPr>
            <p:grpSpPr>
              <a:xfrm>
                <a:off x="883001" y="1774745"/>
                <a:ext cx="105792" cy="147251"/>
                <a:chOff x="1109663" y="1090613"/>
                <a:chExt cx="105792" cy="147251"/>
              </a:xfrm>
            </p:grpSpPr>
            <p:sp>
              <p:nvSpPr>
                <p:cNvPr id="148" name="Oval 147"/>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49" name="Flowchart: Manual Operation 148"/>
                <p:cNvSpPr/>
                <p:nvPr/>
              </p:nvSpPr>
              <p:spPr bwMode="auto">
                <a:xfrm>
                  <a:off x="1109663" y="1172767"/>
                  <a:ext cx="105792" cy="65097"/>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42" name="Group 141"/>
              <p:cNvGrpSpPr/>
              <p:nvPr/>
            </p:nvGrpSpPr>
            <p:grpSpPr>
              <a:xfrm>
                <a:off x="998659" y="1774150"/>
                <a:ext cx="105792" cy="147390"/>
                <a:chOff x="1109663" y="1090613"/>
                <a:chExt cx="105792" cy="147390"/>
              </a:xfrm>
            </p:grpSpPr>
            <p:sp>
              <p:nvSpPr>
                <p:cNvPr id="146" name="Oval 145"/>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47" name="Flowchart: Manual Operation 146"/>
                <p:cNvSpPr/>
                <p:nvPr/>
              </p:nvSpPr>
              <p:spPr bwMode="auto">
                <a:xfrm>
                  <a:off x="1109663" y="1172767"/>
                  <a:ext cx="105792" cy="6523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43" name="Group 142"/>
              <p:cNvGrpSpPr/>
              <p:nvPr/>
            </p:nvGrpSpPr>
            <p:grpSpPr>
              <a:xfrm>
                <a:off x="1113364" y="1775340"/>
                <a:ext cx="105792" cy="146200"/>
                <a:chOff x="1109663" y="1090613"/>
                <a:chExt cx="105792" cy="146200"/>
              </a:xfrm>
            </p:grpSpPr>
            <p:sp>
              <p:nvSpPr>
                <p:cNvPr id="144" name="Oval 143"/>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45" name="Flowchart: Manual Operation 144"/>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sp>
          <p:nvSpPr>
            <p:cNvPr id="139" name="Rectangle 138"/>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sp>
        <p:nvSpPr>
          <p:cNvPr id="8" name="Rectangle 7"/>
          <p:cNvSpPr/>
          <p:nvPr/>
        </p:nvSpPr>
        <p:spPr bwMode="auto">
          <a:xfrm>
            <a:off x="6670292" y="5891212"/>
            <a:ext cx="230054" cy="169207"/>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9" name="Isosceles Triangle 8"/>
          <p:cNvSpPr/>
          <p:nvPr/>
        </p:nvSpPr>
        <p:spPr bwMode="auto">
          <a:xfrm>
            <a:off x="6622851" y="5781674"/>
            <a:ext cx="324936" cy="119062"/>
          </a:xfrm>
          <a:prstGeom prst="triangl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0" name="Rectangle 9"/>
          <p:cNvSpPr/>
          <p:nvPr/>
        </p:nvSpPr>
        <p:spPr bwMode="auto">
          <a:xfrm>
            <a:off x="6847600" y="5800025"/>
            <a:ext cx="46921" cy="148761"/>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159" name="Rectangle 158"/>
          <p:cNvSpPr/>
          <p:nvPr/>
        </p:nvSpPr>
        <p:spPr bwMode="auto">
          <a:xfrm>
            <a:off x="6715224" y="5975816"/>
            <a:ext cx="52711" cy="8460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nvGrpSpPr>
          <p:cNvPr id="160" name="Group 159"/>
          <p:cNvGrpSpPr/>
          <p:nvPr/>
        </p:nvGrpSpPr>
        <p:grpSpPr>
          <a:xfrm>
            <a:off x="6264561" y="5826781"/>
            <a:ext cx="291588" cy="244009"/>
            <a:chOff x="718375" y="1493780"/>
            <a:chExt cx="536547" cy="360138"/>
          </a:xfrm>
        </p:grpSpPr>
        <p:grpSp>
          <p:nvGrpSpPr>
            <p:cNvPr id="161" name="Group 160"/>
            <p:cNvGrpSpPr/>
            <p:nvPr/>
          </p:nvGrpSpPr>
          <p:grpSpPr>
            <a:xfrm>
              <a:off x="718375" y="1493780"/>
              <a:ext cx="536547" cy="360138"/>
              <a:chOff x="754856" y="1725338"/>
              <a:chExt cx="601503" cy="362597"/>
            </a:xfrm>
          </p:grpSpPr>
          <p:grpSp>
            <p:nvGrpSpPr>
              <p:cNvPr id="163" name="Group 162"/>
              <p:cNvGrpSpPr/>
              <p:nvPr/>
            </p:nvGrpSpPr>
            <p:grpSpPr>
              <a:xfrm>
                <a:off x="754856" y="1725338"/>
                <a:ext cx="601503" cy="362597"/>
                <a:chOff x="835861" y="1816684"/>
                <a:chExt cx="471446" cy="278919"/>
              </a:xfrm>
            </p:grpSpPr>
            <p:sp>
              <p:nvSpPr>
                <p:cNvPr id="173" name="Rounded Rectangle 172"/>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74" name="Flowchart: Manual Operation 173"/>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75" name="Oval 174"/>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76" name="Oval 175"/>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cxnSp>
              <p:nvCxnSpPr>
                <p:cNvPr id="177" name="Straight Connector 176"/>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178" name="Straight Connector 177"/>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179" name="Rectangle 178"/>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80" name="Rectangle 179"/>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81" name="Rectangle 180"/>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64" name="Group 163"/>
              <p:cNvGrpSpPr/>
              <p:nvPr/>
            </p:nvGrpSpPr>
            <p:grpSpPr>
              <a:xfrm>
                <a:off x="883001" y="1774745"/>
                <a:ext cx="105792" cy="147251"/>
                <a:chOff x="1109663" y="1090613"/>
                <a:chExt cx="105792" cy="147251"/>
              </a:xfrm>
            </p:grpSpPr>
            <p:sp>
              <p:nvSpPr>
                <p:cNvPr id="171" name="Oval 170"/>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72" name="Flowchart: Manual Operation 171"/>
                <p:cNvSpPr/>
                <p:nvPr/>
              </p:nvSpPr>
              <p:spPr bwMode="auto">
                <a:xfrm>
                  <a:off x="1109663" y="1172767"/>
                  <a:ext cx="105792" cy="65097"/>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65" name="Group 164"/>
              <p:cNvGrpSpPr/>
              <p:nvPr/>
            </p:nvGrpSpPr>
            <p:grpSpPr>
              <a:xfrm>
                <a:off x="998659" y="1774150"/>
                <a:ext cx="105792" cy="147390"/>
                <a:chOff x="1109663" y="1090613"/>
                <a:chExt cx="105792" cy="147390"/>
              </a:xfrm>
            </p:grpSpPr>
            <p:sp>
              <p:nvSpPr>
                <p:cNvPr id="169" name="Oval 168"/>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70" name="Flowchart: Manual Operation 169"/>
                <p:cNvSpPr/>
                <p:nvPr/>
              </p:nvSpPr>
              <p:spPr bwMode="auto">
                <a:xfrm>
                  <a:off x="1109663" y="1172767"/>
                  <a:ext cx="105792" cy="6523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66" name="Group 165"/>
              <p:cNvGrpSpPr/>
              <p:nvPr/>
            </p:nvGrpSpPr>
            <p:grpSpPr>
              <a:xfrm>
                <a:off x="1113364" y="1775340"/>
                <a:ext cx="105792" cy="146200"/>
                <a:chOff x="1109663" y="1090613"/>
                <a:chExt cx="105792" cy="146200"/>
              </a:xfrm>
            </p:grpSpPr>
            <p:sp>
              <p:nvSpPr>
                <p:cNvPr id="167" name="Oval 166"/>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68" name="Flowchart: Manual Operation 167"/>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sp>
          <p:nvSpPr>
            <p:cNvPr id="162" name="Rectangle 161"/>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182" name="Group 181"/>
          <p:cNvGrpSpPr/>
          <p:nvPr/>
        </p:nvGrpSpPr>
        <p:grpSpPr>
          <a:xfrm>
            <a:off x="6255914" y="6186360"/>
            <a:ext cx="293543" cy="226307"/>
            <a:chOff x="521990" y="2686053"/>
            <a:chExt cx="733905" cy="481158"/>
          </a:xfrm>
        </p:grpSpPr>
        <p:sp>
          <p:nvSpPr>
            <p:cNvPr id="183" name="Oval 182"/>
            <p:cNvSpPr/>
            <p:nvPr/>
          </p:nvSpPr>
          <p:spPr bwMode="auto">
            <a:xfrm>
              <a:off x="981575" y="2892891"/>
              <a:ext cx="274320" cy="274320"/>
            </a:xfrm>
            <a:prstGeom prst="ellipse">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84" name="Oval 183"/>
            <p:cNvSpPr/>
            <p:nvPr/>
          </p:nvSpPr>
          <p:spPr bwMode="auto">
            <a:xfrm>
              <a:off x="521990" y="2892889"/>
              <a:ext cx="274320" cy="274320"/>
            </a:xfrm>
            <a:prstGeom prst="ellipse">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185" name="Flowchart: Sort 184"/>
            <p:cNvSpPr/>
            <p:nvPr/>
          </p:nvSpPr>
          <p:spPr bwMode="auto">
            <a:xfrm rot="3546439">
              <a:off x="702400" y="2707877"/>
              <a:ext cx="265435" cy="456502"/>
            </a:xfrm>
            <a:prstGeom prst="flowChartSort">
              <a:avLst/>
            </a:prstGeom>
            <a:no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cxnSp>
          <p:nvCxnSpPr>
            <p:cNvPr id="186" name="Straight Connector 185"/>
            <p:cNvCxnSpPr/>
            <p:nvPr/>
          </p:nvCxnSpPr>
          <p:spPr bwMode="auto">
            <a:xfrm flipH="1" flipV="1">
              <a:off x="997470" y="2743202"/>
              <a:ext cx="121266" cy="286847"/>
            </a:xfrm>
            <a:prstGeom prst="line">
              <a:avLst/>
            </a:prstGeom>
            <a:noFill/>
            <a:ln w="19050" cap="flat" cmpd="sng" algn="ctr">
              <a:solidFill>
                <a:srgbClr val="EC881B"/>
              </a:solidFill>
              <a:prstDash val="solid"/>
              <a:headEnd type="none" w="med" len="med"/>
              <a:tailEnd type="none" w="med" len="med"/>
            </a:ln>
            <a:effectLst/>
          </p:spPr>
        </p:cxnSp>
        <p:cxnSp>
          <p:nvCxnSpPr>
            <p:cNvPr id="187" name="Straight Connector 186"/>
            <p:cNvCxnSpPr>
              <a:stCxn id="185" idx="1"/>
            </p:cNvCxnSpPr>
            <p:nvPr/>
          </p:nvCxnSpPr>
          <p:spPr bwMode="auto">
            <a:xfrm flipH="1" flipV="1">
              <a:off x="723900" y="2747963"/>
              <a:ext cx="43076" cy="74276"/>
            </a:xfrm>
            <a:prstGeom prst="line">
              <a:avLst/>
            </a:prstGeom>
            <a:noFill/>
            <a:ln w="19050" cap="flat" cmpd="sng" algn="ctr">
              <a:solidFill>
                <a:srgbClr val="EC881B"/>
              </a:solidFill>
              <a:prstDash val="solid"/>
              <a:headEnd type="none" w="med" len="med"/>
              <a:tailEnd type="none" w="med" len="med"/>
            </a:ln>
            <a:effectLst/>
          </p:spPr>
        </p:cxnSp>
        <p:cxnSp>
          <p:nvCxnSpPr>
            <p:cNvPr id="188" name="Straight Connector 187"/>
            <p:cNvCxnSpPr>
              <a:endCxn id="189" idx="0"/>
            </p:cNvCxnSpPr>
            <p:nvPr/>
          </p:nvCxnSpPr>
          <p:spPr bwMode="auto">
            <a:xfrm flipV="1">
              <a:off x="993076" y="2749385"/>
              <a:ext cx="10927" cy="962"/>
            </a:xfrm>
            <a:prstGeom prst="line">
              <a:avLst/>
            </a:prstGeom>
            <a:noFill/>
            <a:ln w="19050" cap="flat" cmpd="sng" algn="ctr">
              <a:solidFill>
                <a:srgbClr val="EC881B"/>
              </a:solidFill>
              <a:prstDash val="solid"/>
              <a:headEnd type="none" w="med" len="med"/>
              <a:tailEnd type="none" w="med" len="med"/>
            </a:ln>
            <a:effectLst/>
          </p:spPr>
        </p:cxnSp>
        <p:sp>
          <p:nvSpPr>
            <p:cNvPr id="189" name="Arc 188"/>
            <p:cNvSpPr/>
            <p:nvPr/>
          </p:nvSpPr>
          <p:spPr bwMode="auto">
            <a:xfrm rot="10800000">
              <a:off x="922144" y="2686053"/>
              <a:ext cx="131731" cy="64294"/>
            </a:xfrm>
            <a:prstGeom prst="arc">
              <a:avLst>
                <a:gd name="adj1" fmla="val 14570949"/>
                <a:gd name="adj2" fmla="val 0"/>
              </a:avLst>
            </a:prstGeom>
            <a:no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6185A2"/>
                </a:solidFill>
                <a:latin typeface="Calibri"/>
              </a:endParaRPr>
            </a:p>
          </p:txBody>
        </p:sp>
        <p:cxnSp>
          <p:nvCxnSpPr>
            <p:cNvPr id="190" name="Straight Connector 189"/>
            <p:cNvCxnSpPr/>
            <p:nvPr/>
          </p:nvCxnSpPr>
          <p:spPr bwMode="auto">
            <a:xfrm>
              <a:off x="683466" y="2739003"/>
              <a:ext cx="112844" cy="0"/>
            </a:xfrm>
            <a:prstGeom prst="line">
              <a:avLst/>
            </a:prstGeom>
            <a:noFill/>
            <a:ln w="28575" cap="flat" cmpd="sng" algn="ctr">
              <a:solidFill>
                <a:srgbClr val="EC881B"/>
              </a:solidFill>
              <a:prstDash val="solid"/>
              <a:headEnd type="none" w="med" len="med"/>
              <a:tailEnd type="none" w="med" len="med"/>
            </a:ln>
            <a:effectLst/>
          </p:spPr>
        </p:cxnSp>
      </p:grpSp>
      <p:grpSp>
        <p:nvGrpSpPr>
          <p:cNvPr id="27" name="Group 26"/>
          <p:cNvGrpSpPr/>
          <p:nvPr/>
        </p:nvGrpSpPr>
        <p:grpSpPr>
          <a:xfrm>
            <a:off x="6682807" y="6146143"/>
            <a:ext cx="232604" cy="350546"/>
            <a:chOff x="6641837" y="5516854"/>
            <a:chExt cx="287439" cy="458678"/>
          </a:xfrm>
        </p:grpSpPr>
        <p:cxnSp>
          <p:nvCxnSpPr>
            <p:cNvPr id="191" name="Straight Connector 190"/>
            <p:cNvCxnSpPr>
              <a:endCxn id="195" idx="2"/>
            </p:cNvCxnSpPr>
            <p:nvPr/>
          </p:nvCxnSpPr>
          <p:spPr bwMode="auto">
            <a:xfrm flipV="1">
              <a:off x="6668119" y="5755607"/>
              <a:ext cx="121338" cy="214354"/>
            </a:xfrm>
            <a:prstGeom prst="line">
              <a:avLst/>
            </a:prstGeom>
            <a:solidFill>
              <a:schemeClr val="bg1"/>
            </a:solidFill>
            <a:ln w="28575" cap="flat" cmpd="sng" algn="ctr">
              <a:solidFill>
                <a:schemeClr val="tx1">
                  <a:lumMod val="50000"/>
                  <a:lumOff val="50000"/>
                </a:schemeClr>
              </a:solidFill>
              <a:prstDash val="solid"/>
              <a:round/>
              <a:headEnd type="none" w="med" len="med"/>
              <a:tailEnd type="none" w="med" len="med"/>
            </a:ln>
            <a:effectLst/>
          </p:spPr>
        </p:cxnSp>
        <p:cxnSp>
          <p:nvCxnSpPr>
            <p:cNvPr id="192" name="Straight Connector 191"/>
            <p:cNvCxnSpPr/>
            <p:nvPr/>
          </p:nvCxnSpPr>
          <p:spPr bwMode="auto">
            <a:xfrm flipH="1" flipV="1">
              <a:off x="6789457" y="5758782"/>
              <a:ext cx="105300" cy="216750"/>
            </a:xfrm>
            <a:prstGeom prst="line">
              <a:avLst/>
            </a:prstGeom>
            <a:solidFill>
              <a:schemeClr val="bg1"/>
            </a:solidFill>
            <a:ln w="28575" cap="flat" cmpd="sng" algn="ctr">
              <a:solidFill>
                <a:schemeClr val="tx1">
                  <a:lumMod val="50000"/>
                  <a:lumOff val="50000"/>
                </a:schemeClr>
              </a:solidFill>
              <a:prstDash val="solid"/>
              <a:round/>
              <a:headEnd type="none" w="med" len="med"/>
              <a:tailEnd type="none" w="med" len="med"/>
            </a:ln>
            <a:effectLst/>
          </p:spPr>
        </p:cxnSp>
        <p:sp>
          <p:nvSpPr>
            <p:cNvPr id="193" name="Rounded Rectangle 192"/>
            <p:cNvSpPr/>
            <p:nvPr/>
          </p:nvSpPr>
          <p:spPr bwMode="auto">
            <a:xfrm>
              <a:off x="6641837" y="5568923"/>
              <a:ext cx="287439" cy="339636"/>
            </a:xfrm>
            <a:prstGeom prst="roundRect">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smtClean="0">
                <a:solidFill>
                  <a:srgbClr val="FFFFFF"/>
                </a:solidFill>
              </a:endParaRPr>
            </a:p>
          </p:txBody>
        </p:sp>
        <p:sp>
          <p:nvSpPr>
            <p:cNvPr id="194" name="Oval 193"/>
            <p:cNvSpPr/>
            <p:nvPr/>
          </p:nvSpPr>
          <p:spPr bwMode="auto">
            <a:xfrm>
              <a:off x="6744317" y="5783386"/>
              <a:ext cx="81741" cy="80326"/>
            </a:xfrm>
            <a:prstGeom prst="ellipse">
              <a:avLst/>
            </a:prstGeom>
            <a:solidFill>
              <a:schemeClr val="bg1">
                <a:lumMod val="85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smtClean="0">
                <a:solidFill>
                  <a:srgbClr val="FFFFFF"/>
                </a:solidFill>
              </a:endParaRPr>
            </a:p>
          </p:txBody>
        </p:sp>
        <p:sp>
          <p:nvSpPr>
            <p:cNvPr id="195" name="Rounded Rectangle 194"/>
            <p:cNvSpPr/>
            <p:nvPr/>
          </p:nvSpPr>
          <p:spPr bwMode="auto">
            <a:xfrm>
              <a:off x="6684157" y="5613371"/>
              <a:ext cx="210600" cy="142236"/>
            </a:xfrm>
            <a:prstGeom prst="roundRect">
              <a:avLst/>
            </a:prstGeom>
            <a:solidFill>
              <a:schemeClr val="bg1">
                <a:lumMod val="85000"/>
              </a:schemeClr>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endParaRPr lang="en-US" dirty="0">
                <a:solidFill>
                  <a:srgbClr val="FFFFFF"/>
                </a:solidFill>
              </a:endParaRPr>
            </a:p>
          </p:txBody>
        </p:sp>
        <p:sp>
          <p:nvSpPr>
            <p:cNvPr id="196" name="Oval 195"/>
            <p:cNvSpPr/>
            <p:nvPr/>
          </p:nvSpPr>
          <p:spPr bwMode="auto">
            <a:xfrm>
              <a:off x="6718628" y="5517702"/>
              <a:ext cx="45719" cy="45719"/>
            </a:xfrm>
            <a:prstGeom prst="ellipse">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smtClean="0">
                <a:solidFill>
                  <a:srgbClr val="FFFFFF"/>
                </a:solidFill>
              </a:endParaRPr>
            </a:p>
          </p:txBody>
        </p:sp>
        <p:sp>
          <p:nvSpPr>
            <p:cNvPr id="197" name="Oval 196"/>
            <p:cNvSpPr/>
            <p:nvPr/>
          </p:nvSpPr>
          <p:spPr bwMode="auto">
            <a:xfrm>
              <a:off x="6807528" y="5516854"/>
              <a:ext cx="45719" cy="45719"/>
            </a:xfrm>
            <a:prstGeom prst="ellipse">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smtClean="0">
                <a:solidFill>
                  <a:srgbClr val="FFFFFF"/>
                </a:solidFill>
              </a:endParaRPr>
            </a:p>
          </p:txBody>
        </p:sp>
      </p:grpSp>
      <p:grpSp>
        <p:nvGrpSpPr>
          <p:cNvPr id="33" name="Group 32"/>
          <p:cNvGrpSpPr/>
          <p:nvPr/>
        </p:nvGrpSpPr>
        <p:grpSpPr>
          <a:xfrm>
            <a:off x="3164321" y="4309112"/>
            <a:ext cx="701842" cy="559743"/>
            <a:chOff x="-1322963" y="5009667"/>
            <a:chExt cx="893225" cy="741052"/>
          </a:xfrm>
        </p:grpSpPr>
        <p:sp>
          <p:nvSpPr>
            <p:cNvPr id="198" name="Rectangle 197"/>
            <p:cNvSpPr/>
            <p:nvPr/>
          </p:nvSpPr>
          <p:spPr bwMode="auto">
            <a:xfrm>
              <a:off x="-1276570" y="5391184"/>
              <a:ext cx="751865" cy="45719"/>
            </a:xfrm>
            <a:prstGeom prst="rect">
              <a:avLst/>
            </a:prstGeom>
            <a:solidFill>
              <a:srgbClr val="EC881B"/>
            </a:solidFill>
            <a:ln>
              <a:noFill/>
              <a:headEnd type="none" w="med" len="med"/>
              <a:tailEnd type="none" w="med" len="med"/>
            </a:ln>
            <a:effectLst/>
          </p:spPr>
          <p:style>
            <a:lnRef idx="3">
              <a:schemeClr val="lt1"/>
            </a:lnRef>
            <a:fillRef idx="1">
              <a:schemeClr val="dk1"/>
            </a:fillRef>
            <a:effectRef idx="1">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dirty="0" smtClean="0">
                <a:solidFill>
                  <a:srgbClr val="FFFFFF"/>
                </a:solidFill>
              </a:endParaRPr>
            </a:p>
          </p:txBody>
        </p:sp>
        <p:sp>
          <p:nvSpPr>
            <p:cNvPr id="199" name="Oval 198"/>
            <p:cNvSpPr/>
            <p:nvPr/>
          </p:nvSpPr>
          <p:spPr bwMode="auto">
            <a:xfrm>
              <a:off x="-1018138" y="5467383"/>
              <a:ext cx="274320" cy="27432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00" name="Oval 199"/>
            <p:cNvSpPr/>
            <p:nvPr/>
          </p:nvSpPr>
          <p:spPr bwMode="auto">
            <a:xfrm>
              <a:off x="-970264" y="5513103"/>
              <a:ext cx="182880" cy="18288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01" name="Oval 200"/>
            <p:cNvSpPr/>
            <p:nvPr/>
          </p:nvSpPr>
          <p:spPr bwMode="auto">
            <a:xfrm>
              <a:off x="-924492" y="5558823"/>
              <a:ext cx="91440" cy="91440"/>
            </a:xfrm>
            <a:prstGeom prst="ellipse">
              <a:avLst/>
            </a:prstGeom>
            <a:no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nvGrpSpPr>
            <p:cNvPr id="202" name="Group 201"/>
            <p:cNvGrpSpPr/>
            <p:nvPr/>
          </p:nvGrpSpPr>
          <p:grpSpPr>
            <a:xfrm>
              <a:off x="-1139804" y="5009667"/>
              <a:ext cx="536547" cy="360138"/>
              <a:chOff x="718375" y="1493780"/>
              <a:chExt cx="536547" cy="360138"/>
            </a:xfrm>
          </p:grpSpPr>
          <p:grpSp>
            <p:nvGrpSpPr>
              <p:cNvPr id="203" name="Group 202"/>
              <p:cNvGrpSpPr/>
              <p:nvPr/>
            </p:nvGrpSpPr>
            <p:grpSpPr>
              <a:xfrm>
                <a:off x="718375" y="1493780"/>
                <a:ext cx="536547" cy="360138"/>
                <a:chOff x="754856" y="1725338"/>
                <a:chExt cx="601503" cy="362597"/>
              </a:xfrm>
            </p:grpSpPr>
            <p:grpSp>
              <p:nvGrpSpPr>
                <p:cNvPr id="205" name="Group 204"/>
                <p:cNvGrpSpPr/>
                <p:nvPr/>
              </p:nvGrpSpPr>
              <p:grpSpPr>
                <a:xfrm>
                  <a:off x="754856" y="1725338"/>
                  <a:ext cx="601503" cy="362597"/>
                  <a:chOff x="835861" y="1816684"/>
                  <a:chExt cx="471446" cy="278919"/>
                </a:xfrm>
              </p:grpSpPr>
              <p:sp>
                <p:nvSpPr>
                  <p:cNvPr id="209" name="Rounded Rectangle 208"/>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10" name="Flowchart: Manual Operation 209"/>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11" name="Oval 210"/>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12" name="Oval 211"/>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cxnSp>
                <p:nvCxnSpPr>
                  <p:cNvPr id="213" name="Straight Connector 212"/>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214" name="Straight Connector 213"/>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215" name="Rectangle 214"/>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16" name="Rectangle 215"/>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17" name="Rectangle 216"/>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206" name="Group 205"/>
                <p:cNvGrpSpPr/>
                <p:nvPr/>
              </p:nvGrpSpPr>
              <p:grpSpPr>
                <a:xfrm>
                  <a:off x="1113364" y="1775340"/>
                  <a:ext cx="105792" cy="146200"/>
                  <a:chOff x="1109663" y="1090613"/>
                  <a:chExt cx="105792" cy="146200"/>
                </a:xfrm>
              </p:grpSpPr>
              <p:sp>
                <p:nvSpPr>
                  <p:cNvPr id="207" name="Oval 206"/>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08" name="Flowchart: Manual Operation 207"/>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sp>
            <p:nvSpPr>
              <p:cNvPr id="204" name="Rectangle 203"/>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sp>
          <p:nvSpPr>
            <p:cNvPr id="218" name="Rectangle 217"/>
            <p:cNvSpPr/>
            <p:nvPr/>
          </p:nvSpPr>
          <p:spPr bwMode="auto">
            <a:xfrm>
              <a:off x="-1322963" y="5604543"/>
              <a:ext cx="893225" cy="146176"/>
            </a:xfrm>
            <a:prstGeom prst="rect">
              <a:avLst/>
            </a:prstGeom>
            <a:solidFill>
              <a:schemeClr val="bg1">
                <a:lumMod val="85000"/>
              </a:schemeClr>
            </a:solidFill>
            <a:ln w="1905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sz="700" b="1" dirty="0">
                  <a:solidFill>
                    <a:srgbClr val="EC881B"/>
                  </a:solidFill>
                </a:rPr>
                <a:t>r</a:t>
              </a:r>
              <a:r>
                <a:rPr lang="en-US" sz="700" b="1" dirty="0" smtClean="0">
                  <a:solidFill>
                    <a:srgbClr val="EC881B"/>
                  </a:solidFill>
                </a:rPr>
                <a:t>e-charging</a:t>
              </a:r>
              <a:endParaRPr lang="en-US" sz="600" b="1" dirty="0" smtClean="0">
                <a:solidFill>
                  <a:srgbClr val="EC881B"/>
                </a:solidFill>
              </a:endParaRPr>
            </a:p>
          </p:txBody>
        </p:sp>
      </p:grpSp>
      <p:grpSp>
        <p:nvGrpSpPr>
          <p:cNvPr id="252" name="Group 251"/>
          <p:cNvGrpSpPr/>
          <p:nvPr/>
        </p:nvGrpSpPr>
        <p:grpSpPr>
          <a:xfrm>
            <a:off x="3185366" y="3158529"/>
            <a:ext cx="634463" cy="559177"/>
            <a:chOff x="136359" y="2810310"/>
            <a:chExt cx="634463" cy="559177"/>
          </a:xfrm>
        </p:grpSpPr>
        <p:sp>
          <p:nvSpPr>
            <p:cNvPr id="37" name="Rounded Rectangle 36"/>
            <p:cNvSpPr/>
            <p:nvPr/>
          </p:nvSpPr>
          <p:spPr bwMode="auto">
            <a:xfrm>
              <a:off x="136359" y="2810310"/>
              <a:ext cx="634463" cy="436376"/>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29" name="Rectangle 228"/>
            <p:cNvSpPr/>
            <p:nvPr/>
          </p:nvSpPr>
          <p:spPr bwMode="auto">
            <a:xfrm>
              <a:off x="172812" y="2850167"/>
              <a:ext cx="553471" cy="34383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30" name="Rectangle 229"/>
            <p:cNvSpPr/>
            <p:nvPr/>
          </p:nvSpPr>
          <p:spPr bwMode="auto">
            <a:xfrm>
              <a:off x="249504" y="3052164"/>
              <a:ext cx="62721" cy="84604"/>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31" name="Rectangle 230"/>
            <p:cNvSpPr/>
            <p:nvPr/>
          </p:nvSpPr>
          <p:spPr bwMode="auto">
            <a:xfrm>
              <a:off x="357064" y="2997388"/>
              <a:ext cx="69461" cy="13938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32" name="Rectangle 231"/>
            <p:cNvSpPr/>
            <p:nvPr/>
          </p:nvSpPr>
          <p:spPr bwMode="auto">
            <a:xfrm>
              <a:off x="490415" y="3052164"/>
              <a:ext cx="61662" cy="84604"/>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34" name="Rectangle 233"/>
            <p:cNvSpPr/>
            <p:nvPr/>
          </p:nvSpPr>
          <p:spPr bwMode="auto">
            <a:xfrm>
              <a:off x="608853" y="2997388"/>
              <a:ext cx="69461" cy="13938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49" name="Freeform 248"/>
            <p:cNvSpPr/>
            <p:nvPr/>
          </p:nvSpPr>
          <p:spPr bwMode="auto">
            <a:xfrm>
              <a:off x="226219" y="2909888"/>
              <a:ext cx="445294" cy="107156"/>
            </a:xfrm>
            <a:custGeom>
              <a:avLst/>
              <a:gdLst>
                <a:gd name="connsiteX0" fmla="*/ 0 w 445294"/>
                <a:gd name="connsiteY0" fmla="*/ 107156 h 107156"/>
                <a:gd name="connsiteX1" fmla="*/ 164306 w 445294"/>
                <a:gd name="connsiteY1" fmla="*/ 14287 h 107156"/>
                <a:gd name="connsiteX2" fmla="*/ 290512 w 445294"/>
                <a:gd name="connsiteY2" fmla="*/ 92868 h 107156"/>
                <a:gd name="connsiteX3" fmla="*/ 445294 w 445294"/>
                <a:gd name="connsiteY3" fmla="*/ 0 h 107156"/>
              </a:gdLst>
              <a:ahLst/>
              <a:cxnLst>
                <a:cxn ang="0">
                  <a:pos x="connsiteX0" y="connsiteY0"/>
                </a:cxn>
                <a:cxn ang="0">
                  <a:pos x="connsiteX1" y="connsiteY1"/>
                </a:cxn>
                <a:cxn ang="0">
                  <a:pos x="connsiteX2" y="connsiteY2"/>
                </a:cxn>
                <a:cxn ang="0">
                  <a:pos x="connsiteX3" y="connsiteY3"/>
                </a:cxn>
              </a:cxnLst>
              <a:rect l="l" t="t" r="r" b="b"/>
              <a:pathLst>
                <a:path w="445294" h="107156">
                  <a:moveTo>
                    <a:pt x="0" y="107156"/>
                  </a:moveTo>
                  <a:lnTo>
                    <a:pt x="164306" y="14287"/>
                  </a:lnTo>
                  <a:lnTo>
                    <a:pt x="290512" y="92868"/>
                  </a:lnTo>
                  <a:lnTo>
                    <a:pt x="445294" y="0"/>
                  </a:lnTo>
                </a:path>
              </a:pathLst>
            </a:custGeom>
            <a:noFill/>
            <a:ln w="19050" cap="flat" cmpd="sng" algn="ctr">
              <a:solidFill>
                <a:schemeClr val="tx1">
                  <a:lumMod val="50000"/>
                  <a:lumOff val="50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50" name="Rounded Rectangle 249"/>
            <p:cNvSpPr/>
            <p:nvPr/>
          </p:nvSpPr>
          <p:spPr bwMode="auto">
            <a:xfrm>
              <a:off x="353651" y="3265604"/>
              <a:ext cx="207250" cy="70248"/>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51" name="Rounded Rectangle 250"/>
            <p:cNvSpPr/>
            <p:nvPr/>
          </p:nvSpPr>
          <p:spPr bwMode="auto">
            <a:xfrm>
              <a:off x="310085" y="3323768"/>
              <a:ext cx="295611" cy="45719"/>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pic>
        <p:nvPicPr>
          <p:cNvPr id="256" name="Picture 255"/>
          <p:cNvPicPr>
            <a:picLocks noChangeAspect="1"/>
          </p:cNvPicPr>
          <p:nvPr/>
        </p:nvPicPr>
        <p:blipFill>
          <a:blip r:embed="rId3" cstate="email">
            <a:clrChange>
              <a:clrFrom>
                <a:srgbClr val="FEFEFE"/>
              </a:clrFrom>
              <a:clrTo>
                <a:srgbClr val="FEFEFE">
                  <a:alpha val="0"/>
                </a:srgbClr>
              </a:clrTo>
            </a:clrChange>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47027" y="4355791"/>
            <a:ext cx="650225" cy="516243"/>
          </a:xfrm>
          <a:prstGeom prst="rect">
            <a:avLst/>
          </a:prstGeom>
        </p:spPr>
      </p:pic>
      <p:grpSp>
        <p:nvGrpSpPr>
          <p:cNvPr id="264" name="Group 263"/>
          <p:cNvGrpSpPr/>
          <p:nvPr/>
        </p:nvGrpSpPr>
        <p:grpSpPr>
          <a:xfrm>
            <a:off x="3303448" y="5840052"/>
            <a:ext cx="419100" cy="609981"/>
            <a:chOff x="3276600" y="5176361"/>
            <a:chExt cx="462966" cy="644515"/>
          </a:xfrm>
        </p:grpSpPr>
        <p:sp>
          <p:nvSpPr>
            <p:cNvPr id="257" name="Rounded Rectangle 256"/>
            <p:cNvSpPr/>
            <p:nvPr/>
          </p:nvSpPr>
          <p:spPr bwMode="auto">
            <a:xfrm>
              <a:off x="3276600" y="5452110"/>
              <a:ext cx="462966" cy="368766"/>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58" name="Block Arc 257"/>
            <p:cNvSpPr/>
            <p:nvPr/>
          </p:nvSpPr>
          <p:spPr bwMode="auto">
            <a:xfrm>
              <a:off x="3336131" y="5176361"/>
              <a:ext cx="342900" cy="221761"/>
            </a:xfrm>
            <a:prstGeom prst="blockArc">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59" name="Rectangle 258"/>
            <p:cNvSpPr/>
            <p:nvPr/>
          </p:nvSpPr>
          <p:spPr bwMode="auto">
            <a:xfrm>
              <a:off x="3335604" y="5276086"/>
              <a:ext cx="54816" cy="20079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60" name="Rectangle 259"/>
            <p:cNvSpPr/>
            <p:nvPr/>
          </p:nvSpPr>
          <p:spPr bwMode="auto">
            <a:xfrm>
              <a:off x="3624216" y="5285535"/>
              <a:ext cx="54816" cy="200790"/>
            </a:xfrm>
            <a:prstGeom prst="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61" name="Oval 260"/>
            <p:cNvSpPr/>
            <p:nvPr/>
          </p:nvSpPr>
          <p:spPr bwMode="auto">
            <a:xfrm>
              <a:off x="3459151" y="5551615"/>
              <a:ext cx="84500" cy="73042"/>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63" name="Trapezoid 262"/>
            <p:cNvSpPr/>
            <p:nvPr/>
          </p:nvSpPr>
          <p:spPr bwMode="auto">
            <a:xfrm>
              <a:off x="3460060" y="5619980"/>
              <a:ext cx="88587" cy="100199"/>
            </a:xfrm>
            <a:prstGeom prst="trapezoid">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sp>
        <p:nvSpPr>
          <p:cNvPr id="265" name="Rounded Rectangle 264"/>
          <p:cNvSpPr/>
          <p:nvPr/>
        </p:nvSpPr>
        <p:spPr bwMode="auto">
          <a:xfrm rot="2761076">
            <a:off x="584809" y="4411867"/>
            <a:ext cx="210816" cy="96480"/>
          </a:xfrm>
          <a:prstGeom prst="roundRect">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nvGrpSpPr>
          <p:cNvPr id="273" name="Group 272"/>
          <p:cNvGrpSpPr/>
          <p:nvPr/>
        </p:nvGrpSpPr>
        <p:grpSpPr>
          <a:xfrm>
            <a:off x="6324600" y="1569506"/>
            <a:ext cx="457200" cy="648297"/>
            <a:chOff x="6178892" y="1494789"/>
            <a:chExt cx="457200" cy="648297"/>
          </a:xfrm>
        </p:grpSpPr>
        <p:sp>
          <p:nvSpPr>
            <p:cNvPr id="269" name="Isosceles Triangle 268"/>
            <p:cNvSpPr/>
            <p:nvPr/>
          </p:nvSpPr>
          <p:spPr bwMode="auto">
            <a:xfrm>
              <a:off x="6374836" y="1780540"/>
              <a:ext cx="60587" cy="362546"/>
            </a:xfrm>
            <a:prstGeom prst="triangle">
              <a:avLst/>
            </a:prstGeom>
            <a:solidFill>
              <a:schemeClr val="tx1">
                <a:lumMod val="50000"/>
                <a:lumOff val="5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defTabSz="685800"/>
              <a:endParaRPr lang="en-US" sz="1050" i="1" dirty="0">
                <a:solidFill>
                  <a:srgbClr val="FFFFFF"/>
                </a:solidFill>
              </a:endParaRPr>
            </a:p>
          </p:txBody>
        </p:sp>
        <p:sp>
          <p:nvSpPr>
            <p:cNvPr id="270" name="Oval 269"/>
            <p:cNvSpPr/>
            <p:nvPr/>
          </p:nvSpPr>
          <p:spPr bwMode="auto">
            <a:xfrm>
              <a:off x="6356932" y="1676399"/>
              <a:ext cx="91440" cy="91440"/>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71" name="Oval 270"/>
            <p:cNvSpPr/>
            <p:nvPr/>
          </p:nvSpPr>
          <p:spPr bwMode="auto">
            <a:xfrm>
              <a:off x="6270332" y="1583848"/>
              <a:ext cx="274320" cy="274320"/>
            </a:xfrm>
            <a:prstGeom prst="ellipse">
              <a:avLst/>
            </a:prstGeom>
            <a:noFill/>
            <a:ln w="28575" cap="flat" cmpd="sng" algn="ctr">
              <a:solidFill>
                <a:srgbClr val="EC88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72" name="Oval 271"/>
            <p:cNvSpPr/>
            <p:nvPr/>
          </p:nvSpPr>
          <p:spPr bwMode="auto">
            <a:xfrm>
              <a:off x="6178892" y="1494789"/>
              <a:ext cx="457200" cy="457200"/>
            </a:xfrm>
            <a:prstGeom prst="ellipse">
              <a:avLst/>
            </a:prstGeom>
            <a:noFill/>
            <a:ln w="19050" cap="flat" cmpd="sng" algn="ctr">
              <a:solidFill>
                <a:srgbClr val="EC881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grpSp>
      <p:grpSp>
        <p:nvGrpSpPr>
          <p:cNvPr id="274" name="Group 273"/>
          <p:cNvGrpSpPr/>
          <p:nvPr/>
        </p:nvGrpSpPr>
        <p:grpSpPr>
          <a:xfrm rot="702411">
            <a:off x="6316769" y="4332281"/>
            <a:ext cx="139144" cy="291206"/>
            <a:chOff x="602950" y="1717753"/>
            <a:chExt cx="243840" cy="419100"/>
          </a:xfrm>
          <a:effectLst/>
        </p:grpSpPr>
        <p:sp>
          <p:nvSpPr>
            <p:cNvPr id="275" name="Rounded Rectangle 274"/>
            <p:cNvSpPr/>
            <p:nvPr/>
          </p:nvSpPr>
          <p:spPr bwMode="auto">
            <a:xfrm>
              <a:off x="602950" y="1717753"/>
              <a:ext cx="243840" cy="419100"/>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76" name="Rectangle 275"/>
            <p:cNvSpPr/>
            <p:nvPr/>
          </p:nvSpPr>
          <p:spPr bwMode="auto">
            <a:xfrm>
              <a:off x="629619" y="1753026"/>
              <a:ext cx="190500" cy="282943"/>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77" name="Oval 276"/>
            <p:cNvSpPr/>
            <p:nvPr/>
          </p:nvSpPr>
          <p:spPr bwMode="auto">
            <a:xfrm>
              <a:off x="701059" y="2059783"/>
              <a:ext cx="45719" cy="45719"/>
            </a:xfrm>
            <a:prstGeom prst="ellipse">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sp>
        <p:nvSpPr>
          <p:cNvPr id="280" name="Trapezoid 279"/>
          <p:cNvSpPr/>
          <p:nvPr/>
        </p:nvSpPr>
        <p:spPr bwMode="auto">
          <a:xfrm rot="10800000">
            <a:off x="6635059" y="4661731"/>
            <a:ext cx="216425" cy="213644"/>
          </a:xfrm>
          <a:prstGeom prst="trapezoid">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81" name="Oval 280"/>
          <p:cNvSpPr/>
          <p:nvPr/>
        </p:nvSpPr>
        <p:spPr bwMode="auto">
          <a:xfrm>
            <a:off x="6654951" y="4452721"/>
            <a:ext cx="176639" cy="190773"/>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sp>
        <p:nvSpPr>
          <p:cNvPr id="278" name="Oval 277"/>
          <p:cNvSpPr/>
          <p:nvPr/>
        </p:nvSpPr>
        <p:spPr bwMode="auto">
          <a:xfrm>
            <a:off x="6520988" y="4411332"/>
            <a:ext cx="176639" cy="190773"/>
          </a:xfrm>
          <a:prstGeom prst="ellipse">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79" name="Trapezoid 278"/>
          <p:cNvSpPr/>
          <p:nvPr/>
        </p:nvSpPr>
        <p:spPr bwMode="auto">
          <a:xfrm rot="10800000">
            <a:off x="6496523" y="4614079"/>
            <a:ext cx="216425" cy="213644"/>
          </a:xfrm>
          <a:prstGeom prst="trapezoid">
            <a:avLst/>
          </a:prstGeom>
          <a:solidFill>
            <a:srgbClr val="EC881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304" name="Oval 303"/>
          <p:cNvSpPr/>
          <p:nvPr/>
        </p:nvSpPr>
        <p:spPr bwMode="auto">
          <a:xfrm>
            <a:off x="3299358" y="1626068"/>
            <a:ext cx="415526" cy="320931"/>
          </a:xfrm>
          <a:prstGeom prst="ellipse">
            <a:avLst/>
          </a:prstGeom>
          <a:noFill/>
          <a:ln w="285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305" name="Oval 304"/>
          <p:cNvSpPr/>
          <p:nvPr/>
        </p:nvSpPr>
        <p:spPr bwMode="auto">
          <a:xfrm>
            <a:off x="3182174" y="1523346"/>
            <a:ext cx="638502" cy="489187"/>
          </a:xfrm>
          <a:prstGeom prst="ellipse">
            <a:avLst/>
          </a:prstGeom>
          <a:noFill/>
          <a:ln w="2857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a:solidFill>
                <a:srgbClr val="FFFFFF"/>
              </a:solidFill>
            </a:endParaRPr>
          </a:p>
        </p:txBody>
      </p:sp>
      <p:grpSp>
        <p:nvGrpSpPr>
          <p:cNvPr id="282" name="Group 281"/>
          <p:cNvGrpSpPr/>
          <p:nvPr/>
        </p:nvGrpSpPr>
        <p:grpSpPr>
          <a:xfrm>
            <a:off x="3239590" y="1713111"/>
            <a:ext cx="536547" cy="412390"/>
            <a:chOff x="718375" y="1493780"/>
            <a:chExt cx="536547" cy="360138"/>
          </a:xfrm>
        </p:grpSpPr>
        <p:grpSp>
          <p:nvGrpSpPr>
            <p:cNvPr id="283" name="Group 282"/>
            <p:cNvGrpSpPr/>
            <p:nvPr/>
          </p:nvGrpSpPr>
          <p:grpSpPr>
            <a:xfrm>
              <a:off x="718375" y="1493780"/>
              <a:ext cx="536547" cy="360138"/>
              <a:chOff x="754856" y="1725338"/>
              <a:chExt cx="601503" cy="362597"/>
            </a:xfrm>
          </p:grpSpPr>
          <p:grpSp>
            <p:nvGrpSpPr>
              <p:cNvPr id="285" name="Group 284"/>
              <p:cNvGrpSpPr/>
              <p:nvPr/>
            </p:nvGrpSpPr>
            <p:grpSpPr>
              <a:xfrm>
                <a:off x="754856" y="1725338"/>
                <a:ext cx="601503" cy="362597"/>
                <a:chOff x="835861" y="1816684"/>
                <a:chExt cx="471446" cy="278919"/>
              </a:xfrm>
            </p:grpSpPr>
            <p:sp>
              <p:nvSpPr>
                <p:cNvPr id="295" name="Rounded Rectangle 294"/>
                <p:cNvSpPr/>
                <p:nvPr/>
              </p:nvSpPr>
              <p:spPr bwMode="auto">
                <a:xfrm>
                  <a:off x="886772" y="1923841"/>
                  <a:ext cx="366714" cy="116155"/>
                </a:xfrm>
                <a:prstGeom prst="roundRect">
                  <a:avLst/>
                </a:prstGeom>
                <a:solidFill>
                  <a:srgbClr val="EC881B"/>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96" name="Flowchart: Manual Operation 295"/>
                <p:cNvSpPr/>
                <p:nvPr/>
              </p:nvSpPr>
              <p:spPr bwMode="auto">
                <a:xfrm rot="10800000">
                  <a:off x="886773" y="1816684"/>
                  <a:ext cx="369093" cy="117873"/>
                </a:xfrm>
                <a:prstGeom prst="flowChartManualOperation">
                  <a:avLst/>
                </a:prstGeom>
                <a:solidFill>
                  <a:schemeClr val="bg1">
                    <a:lumMod val="85000"/>
                  </a:schemeClr>
                </a:solidFill>
                <a:ln w="19050" cap="flat" cmpd="sng" algn="ctr">
                  <a:solidFill>
                    <a:srgbClr val="EC881B"/>
                  </a:solid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97" name="Oval 296"/>
                <p:cNvSpPr/>
                <p:nvPr/>
              </p:nvSpPr>
              <p:spPr bwMode="auto">
                <a:xfrm>
                  <a:off x="1240632" y="1904443"/>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98" name="Oval 297"/>
                <p:cNvSpPr/>
                <p:nvPr/>
              </p:nvSpPr>
              <p:spPr bwMode="auto">
                <a:xfrm>
                  <a:off x="835861" y="1907806"/>
                  <a:ext cx="66675" cy="45719"/>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cxnSp>
              <p:nvCxnSpPr>
                <p:cNvPr id="299" name="Straight Connector 298"/>
                <p:cNvCxnSpPr/>
                <p:nvPr/>
              </p:nvCxnSpPr>
              <p:spPr bwMode="auto">
                <a:xfrm>
                  <a:off x="968926" y="1985796"/>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cxnSp>
              <p:nvCxnSpPr>
                <p:cNvPr id="300" name="Straight Connector 299"/>
                <p:cNvCxnSpPr/>
                <p:nvPr/>
              </p:nvCxnSpPr>
              <p:spPr bwMode="auto">
                <a:xfrm>
                  <a:off x="968926" y="2005828"/>
                  <a:ext cx="204787" cy="0"/>
                </a:xfrm>
                <a:prstGeom prst="line">
                  <a:avLst/>
                </a:prstGeom>
                <a:solidFill>
                  <a:srgbClr val="FFFFFF"/>
                </a:solidFill>
                <a:ln w="9525" cap="flat" cmpd="sng" algn="ctr">
                  <a:solidFill>
                    <a:schemeClr val="bg1">
                      <a:lumMod val="85000"/>
                    </a:schemeClr>
                  </a:solidFill>
                  <a:prstDash val="solid"/>
                  <a:round/>
                  <a:headEnd type="none" w="med" len="med"/>
                  <a:tailEnd type="none" w="med" len="med"/>
                </a:ln>
                <a:effectLst/>
              </p:spPr>
            </p:cxnSp>
            <p:sp>
              <p:nvSpPr>
                <p:cNvPr id="301" name="Rectangle 300"/>
                <p:cNvSpPr/>
                <p:nvPr/>
              </p:nvSpPr>
              <p:spPr bwMode="auto">
                <a:xfrm>
                  <a:off x="911751" y="2037930"/>
                  <a:ext cx="66913" cy="57673"/>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302" name="Rectangle 301"/>
                <p:cNvSpPr/>
                <p:nvPr/>
              </p:nvSpPr>
              <p:spPr bwMode="auto">
                <a:xfrm>
                  <a:off x="1162874" y="2039996"/>
                  <a:ext cx="66913" cy="55607"/>
                </a:xfrm>
                <a:prstGeom prst="rect">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303" name="Rectangle 302"/>
                <p:cNvSpPr/>
                <p:nvPr/>
              </p:nvSpPr>
              <p:spPr bwMode="auto">
                <a:xfrm>
                  <a:off x="916337" y="1967608"/>
                  <a:ext cx="41934" cy="38220"/>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nvGrpSpPr>
              <p:cNvPr id="288" name="Group 287"/>
              <p:cNvGrpSpPr/>
              <p:nvPr/>
            </p:nvGrpSpPr>
            <p:grpSpPr>
              <a:xfrm>
                <a:off x="1113364" y="1775340"/>
                <a:ext cx="105792" cy="146200"/>
                <a:chOff x="1109663" y="1090613"/>
                <a:chExt cx="105792" cy="146200"/>
              </a:xfrm>
            </p:grpSpPr>
            <p:sp>
              <p:nvSpPr>
                <p:cNvPr id="289" name="Oval 288"/>
                <p:cNvSpPr/>
                <p:nvPr/>
              </p:nvSpPr>
              <p:spPr bwMode="auto">
                <a:xfrm>
                  <a:off x="1119188" y="1090613"/>
                  <a:ext cx="86742" cy="85725"/>
                </a:xfrm>
                <a:prstGeom prst="ellipse">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sp>
              <p:nvSpPr>
                <p:cNvPr id="290" name="Flowchart: Manual Operation 289"/>
                <p:cNvSpPr/>
                <p:nvPr/>
              </p:nvSpPr>
              <p:spPr bwMode="auto">
                <a:xfrm>
                  <a:off x="1109663" y="1172767"/>
                  <a:ext cx="105792" cy="64046"/>
                </a:xfrm>
                <a:prstGeom prst="flowChartManualOperation">
                  <a:avLst/>
                </a:prstGeom>
                <a:solidFill>
                  <a:srgbClr val="EC881B"/>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grpSp>
        <p:sp>
          <p:nvSpPr>
            <p:cNvPr id="284" name="Rectangle 283"/>
            <p:cNvSpPr/>
            <p:nvPr/>
          </p:nvSpPr>
          <p:spPr bwMode="auto">
            <a:xfrm>
              <a:off x="1116759" y="1688252"/>
              <a:ext cx="47725" cy="49349"/>
            </a:xfrm>
            <a:prstGeom prst="rect">
              <a:avLst/>
            </a:prstGeom>
            <a:solidFill>
              <a:schemeClr val="bg1">
                <a:lumMod val="85000"/>
              </a:schemeClr>
            </a:solidFill>
            <a:ln w="38100" cap="flat" cmpd="sng" algn="ctr">
              <a:noFill/>
              <a:prstDash val="soli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defRPr/>
              </a:pPr>
              <a:endParaRPr lang="en-US" sz="1600" kern="0" dirty="0" smtClean="0">
                <a:solidFill>
                  <a:srgbClr val="FFFFFF"/>
                </a:solidFill>
                <a:latin typeface="Calibri"/>
              </a:endParaRPr>
            </a:p>
          </p:txBody>
        </p:sp>
      </p:grpSp>
      <p:sp>
        <p:nvSpPr>
          <p:cNvPr id="2" name="TextBox 1"/>
          <p:cNvSpPr txBox="1"/>
          <p:nvPr/>
        </p:nvSpPr>
        <p:spPr>
          <a:xfrm>
            <a:off x="0" y="1066800"/>
            <a:ext cx="9144000" cy="369332"/>
          </a:xfrm>
          <a:prstGeom prst="rect">
            <a:avLst/>
          </a:prstGeom>
          <a:noFill/>
        </p:spPr>
        <p:txBody>
          <a:bodyPr wrap="square" rtlCol="0">
            <a:spAutoFit/>
          </a:bodyPr>
          <a:lstStyle/>
          <a:p>
            <a:pPr algn="ctr"/>
            <a:r>
              <a:rPr lang="en-US" b="1" dirty="0" smtClean="0">
                <a:solidFill>
                  <a:srgbClr val="000000">
                    <a:lumMod val="50000"/>
                    <a:lumOff val="50000"/>
                  </a:srgbClr>
                </a:solidFill>
              </a:rPr>
              <a:t>Technology Elements </a:t>
            </a:r>
            <a:r>
              <a:rPr lang="en-US" i="1" dirty="0" smtClean="0">
                <a:solidFill>
                  <a:srgbClr val="000000">
                    <a:lumMod val="50000"/>
                    <a:lumOff val="50000"/>
                  </a:srgbClr>
                </a:solidFill>
              </a:rPr>
              <a:t>(Highest Priority)</a:t>
            </a:r>
          </a:p>
        </p:txBody>
      </p:sp>
      <p:sp>
        <p:nvSpPr>
          <p:cNvPr id="219" name="TextBox 218"/>
          <p:cNvSpPr txBox="1"/>
          <p:nvPr/>
        </p:nvSpPr>
        <p:spPr>
          <a:xfrm>
            <a:off x="0" y="2590800"/>
            <a:ext cx="9144000" cy="369332"/>
          </a:xfrm>
          <a:prstGeom prst="rect">
            <a:avLst/>
          </a:prstGeom>
          <a:noFill/>
        </p:spPr>
        <p:txBody>
          <a:bodyPr wrap="square" rtlCol="0">
            <a:spAutoFit/>
          </a:bodyPr>
          <a:lstStyle/>
          <a:p>
            <a:pPr algn="ctr"/>
            <a:r>
              <a:rPr lang="en-US" b="1" dirty="0" smtClean="0">
                <a:solidFill>
                  <a:srgbClr val="000000">
                    <a:lumMod val="50000"/>
                    <a:lumOff val="50000"/>
                  </a:srgbClr>
                </a:solidFill>
              </a:rPr>
              <a:t>Innovative Approaches to Urban Transportation Elements </a:t>
            </a:r>
            <a:r>
              <a:rPr lang="en-US" i="1" dirty="0" smtClean="0">
                <a:solidFill>
                  <a:srgbClr val="000000">
                    <a:lumMod val="50000"/>
                    <a:lumOff val="50000"/>
                  </a:srgbClr>
                </a:solidFill>
              </a:rPr>
              <a:t>(High Priority)</a:t>
            </a:r>
          </a:p>
        </p:txBody>
      </p:sp>
      <p:sp>
        <p:nvSpPr>
          <p:cNvPr id="220" name="TextBox 219"/>
          <p:cNvSpPr txBox="1"/>
          <p:nvPr/>
        </p:nvSpPr>
        <p:spPr>
          <a:xfrm>
            <a:off x="0" y="5334000"/>
            <a:ext cx="9144000" cy="369332"/>
          </a:xfrm>
          <a:prstGeom prst="rect">
            <a:avLst/>
          </a:prstGeom>
          <a:noFill/>
        </p:spPr>
        <p:txBody>
          <a:bodyPr wrap="square" rtlCol="0">
            <a:spAutoFit/>
          </a:bodyPr>
          <a:lstStyle/>
          <a:p>
            <a:pPr algn="ctr"/>
            <a:r>
              <a:rPr lang="en-US" b="1" dirty="0" smtClean="0">
                <a:solidFill>
                  <a:srgbClr val="000000">
                    <a:lumMod val="50000"/>
                    <a:lumOff val="50000"/>
                  </a:srgbClr>
                </a:solidFill>
              </a:rPr>
              <a:t>Smart City Elements </a:t>
            </a:r>
            <a:r>
              <a:rPr lang="en-US" i="1" dirty="0" smtClean="0">
                <a:solidFill>
                  <a:srgbClr val="000000">
                    <a:lumMod val="50000"/>
                    <a:lumOff val="50000"/>
                  </a:srgbClr>
                </a:solidFill>
              </a:rPr>
              <a:t>(Priority</a:t>
            </a:r>
            <a:r>
              <a:rPr lang="en-US" b="1" dirty="0" smtClean="0">
                <a:solidFill>
                  <a:srgbClr val="000000">
                    <a:lumMod val="50000"/>
                    <a:lumOff val="50000"/>
                  </a:srgbClr>
                </a:solidFill>
              </a:rPr>
              <a:t>)</a:t>
            </a:r>
          </a:p>
        </p:txBody>
      </p:sp>
      <p:sp>
        <p:nvSpPr>
          <p:cNvPr id="221" name="Rectangle 220"/>
          <p:cNvSpPr/>
          <p:nvPr/>
        </p:nvSpPr>
        <p:spPr bwMode="auto">
          <a:xfrm>
            <a:off x="0" y="2928992"/>
            <a:ext cx="6122518" cy="2434334"/>
          </a:xfrm>
          <a:prstGeom prst="rect">
            <a:avLst/>
          </a:prstGeom>
          <a:solidFill>
            <a:srgbClr val="FFFFFF">
              <a:alpha val="6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22" name="Rectangle 221"/>
          <p:cNvSpPr/>
          <p:nvPr/>
        </p:nvSpPr>
        <p:spPr bwMode="auto">
          <a:xfrm>
            <a:off x="1" y="1056451"/>
            <a:ext cx="9160446" cy="1562501"/>
          </a:xfrm>
          <a:prstGeom prst="rect">
            <a:avLst/>
          </a:prstGeom>
          <a:solidFill>
            <a:srgbClr val="FFFFFF">
              <a:alpha val="6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23" name="Rectangle 222"/>
          <p:cNvSpPr/>
          <p:nvPr/>
        </p:nvSpPr>
        <p:spPr bwMode="auto">
          <a:xfrm>
            <a:off x="0" y="5343885"/>
            <a:ext cx="9160446" cy="1571826"/>
          </a:xfrm>
          <a:prstGeom prst="rect">
            <a:avLst/>
          </a:prstGeom>
          <a:solidFill>
            <a:srgbClr val="FFFFFF">
              <a:alpha val="6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sp>
        <p:nvSpPr>
          <p:cNvPr id="225" name="Rectangle 224"/>
          <p:cNvSpPr/>
          <p:nvPr/>
        </p:nvSpPr>
        <p:spPr bwMode="auto">
          <a:xfrm>
            <a:off x="6111405" y="4121621"/>
            <a:ext cx="3032595" cy="1212379"/>
          </a:xfrm>
          <a:prstGeom prst="rect">
            <a:avLst/>
          </a:prstGeom>
          <a:solidFill>
            <a:srgbClr val="FFFFFF">
              <a:alpha val="65098"/>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fontAlgn="base">
              <a:spcBef>
                <a:spcPct val="0"/>
              </a:spcBef>
              <a:spcAft>
                <a:spcPct val="0"/>
              </a:spcAft>
            </a:pPr>
            <a:endParaRPr lang="en-US" sz="1400" i="1" dirty="0" smtClean="0">
              <a:solidFill>
                <a:srgbClr val="FFFFFF"/>
              </a:solidFill>
            </a:endParaRPr>
          </a:p>
        </p:txBody>
      </p:sp>
      <p:pic>
        <p:nvPicPr>
          <p:cNvPr id="226" name="Picture 225" descr="DOT-signature_white_cs3.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76200"/>
            <a:ext cx="3276600" cy="762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96465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06" y="381000"/>
            <a:ext cx="7363893" cy="762000"/>
          </a:xfrm>
        </p:spPr>
        <p:txBody>
          <a:bodyPr/>
          <a:lstStyle/>
          <a:p>
            <a:r>
              <a:rPr lang="en-US" dirty="0" smtClean="0">
                <a:solidFill>
                  <a:schemeClr val="tx1"/>
                </a:solidFill>
              </a:rPr>
              <a:t>Today’s Speakers</a:t>
            </a:r>
            <a:endParaRPr lang="en-US" dirty="0">
              <a:solidFill>
                <a:schemeClr val="tx1"/>
              </a:solidFill>
            </a:endParaRPr>
          </a:p>
        </p:txBody>
      </p:sp>
      <p:sp>
        <p:nvSpPr>
          <p:cNvPr id="3" name="Content Placeholder 2"/>
          <p:cNvSpPr>
            <a:spLocks noGrp="1"/>
          </p:cNvSpPr>
          <p:nvPr>
            <p:ph idx="1"/>
          </p:nvPr>
        </p:nvSpPr>
        <p:spPr>
          <a:xfrm>
            <a:off x="457200" y="1295400"/>
            <a:ext cx="8382000" cy="4525963"/>
          </a:xfrm>
        </p:spPr>
        <p:txBody>
          <a:bodyPr/>
          <a:lstStyle/>
          <a:p>
            <a:r>
              <a:rPr lang="en-US" sz="2000" b="1" dirty="0" smtClean="0"/>
              <a:t>Caitlin </a:t>
            </a:r>
            <a:r>
              <a:rPr lang="en-US" sz="2000" b="1" dirty="0" err="1" smtClean="0"/>
              <a:t>Rayman</a:t>
            </a:r>
            <a:r>
              <a:rPr lang="en-US" sz="2000" b="1" dirty="0" smtClean="0"/>
              <a:t> </a:t>
            </a:r>
            <a:r>
              <a:rPr lang="en-US" sz="2000" dirty="0" smtClean="0"/>
              <a:t>– Federal Highway Administration (FHWA)</a:t>
            </a:r>
          </a:p>
          <a:p>
            <a:endParaRPr lang="en-US" sz="2000" dirty="0" smtClean="0"/>
          </a:p>
          <a:p>
            <a:r>
              <a:rPr lang="en-US" sz="2000" b="1" dirty="0" err="1" smtClean="0"/>
              <a:t>Tamiko</a:t>
            </a:r>
            <a:r>
              <a:rPr lang="en-US" sz="2000" b="1" dirty="0" smtClean="0"/>
              <a:t> </a:t>
            </a:r>
            <a:r>
              <a:rPr lang="en-US" sz="2000" b="1" dirty="0" err="1" smtClean="0"/>
              <a:t>Burnell</a:t>
            </a:r>
            <a:r>
              <a:rPr lang="en-US" sz="2000" b="1" dirty="0" smtClean="0"/>
              <a:t> </a:t>
            </a:r>
            <a:r>
              <a:rPr lang="en-US" sz="2000" dirty="0" smtClean="0"/>
              <a:t>– Federal </a:t>
            </a:r>
            <a:r>
              <a:rPr lang="en-US" sz="2000" dirty="0"/>
              <a:t>Highway Administration (FHWA)</a:t>
            </a:r>
          </a:p>
          <a:p>
            <a:endParaRPr lang="en-US" sz="2000" dirty="0" smtClean="0"/>
          </a:p>
          <a:p>
            <a:r>
              <a:rPr lang="en-US" sz="2000" b="1" dirty="0"/>
              <a:t>Stephen </a:t>
            </a:r>
            <a:r>
              <a:rPr lang="en-US" sz="2000" b="1" dirty="0" smtClean="0"/>
              <a:t>Shafer </a:t>
            </a:r>
            <a:r>
              <a:rPr lang="en-US" sz="2000" dirty="0"/>
              <a:t>– </a:t>
            </a:r>
            <a:r>
              <a:rPr lang="en-US" sz="2000" dirty="0" smtClean="0"/>
              <a:t>Maritime Administration (MARAD)</a:t>
            </a:r>
          </a:p>
          <a:p>
            <a:endParaRPr lang="en-US" sz="2000" dirty="0" smtClean="0"/>
          </a:p>
          <a:p>
            <a:r>
              <a:rPr lang="en-US" sz="2000" b="1" dirty="0" smtClean="0"/>
              <a:t>Brian </a:t>
            </a:r>
            <a:r>
              <a:rPr lang="en-US" sz="2000" b="1" dirty="0" err="1" smtClean="0"/>
              <a:t>Routhier</a:t>
            </a:r>
            <a:r>
              <a:rPr lang="en-US" sz="2000" b="1" dirty="0"/>
              <a:t> </a:t>
            </a:r>
            <a:r>
              <a:rPr lang="en-US" sz="2000" dirty="0"/>
              <a:t>– </a:t>
            </a:r>
            <a:r>
              <a:rPr lang="en-US" sz="2000" dirty="0" smtClean="0"/>
              <a:t>Federal Motor Carrier Safety Administration (FMCSA)</a:t>
            </a:r>
          </a:p>
          <a:p>
            <a:endParaRPr lang="en-US" sz="2000" dirty="0"/>
          </a:p>
          <a:p>
            <a:r>
              <a:rPr lang="en-US" sz="2000" b="1" dirty="0"/>
              <a:t>Travis Black </a:t>
            </a:r>
            <a:r>
              <a:rPr lang="en-US" sz="2000" dirty="0"/>
              <a:t>– Maritime Administration (MARAD</a:t>
            </a:r>
            <a:r>
              <a:rPr lang="en-US" sz="2000" dirty="0" smtClean="0"/>
              <a:t>)</a:t>
            </a:r>
            <a:endParaRPr lang="en-US" sz="2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Tree>
    <p:extLst>
      <p:ext uri="{BB962C8B-B14F-4D97-AF65-F5344CB8AC3E}">
        <p14:creationId xmlns:p14="http://schemas.microsoft.com/office/powerpoint/2010/main" val="1859418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22906" y="228600"/>
            <a:ext cx="7363893" cy="762000"/>
          </a:xfrm>
        </p:spPr>
        <p:txBody>
          <a:bodyPr/>
          <a:lstStyle/>
          <a:p>
            <a:r>
              <a:rPr lang="en-US" sz="2800" dirty="0" smtClean="0"/>
              <a:t>Vision Element #4</a:t>
            </a:r>
            <a:br>
              <a:rPr lang="en-US" sz="2800" dirty="0" smtClean="0"/>
            </a:br>
            <a:r>
              <a:rPr lang="en-US" sz="2400" dirty="0" smtClean="0">
                <a:solidFill>
                  <a:srgbClr val="EC881B"/>
                </a:solidFill>
              </a:rPr>
              <a:t>Urban Delivery and Logistics</a:t>
            </a:r>
            <a:endParaRPr lang="en-US" dirty="0">
              <a:solidFill>
                <a:srgbClr val="EC881B"/>
              </a:solidFill>
            </a:endParaRPr>
          </a:p>
        </p:txBody>
      </p:sp>
      <p:sp>
        <p:nvSpPr>
          <p:cNvPr id="6" name="Content Placeholder 2"/>
          <p:cNvSpPr>
            <a:spLocks noGrp="1"/>
          </p:cNvSpPr>
          <p:nvPr>
            <p:ph idx="1"/>
          </p:nvPr>
        </p:nvSpPr>
        <p:spPr/>
        <p:txBody>
          <a:bodyPr/>
          <a:lstStyle/>
          <a:p>
            <a:pPr lvl="0"/>
            <a:endParaRPr lang="en-US" dirty="0" smtClean="0"/>
          </a:p>
          <a:p>
            <a:pPr lvl="1"/>
            <a:endParaRPr lang="en-US" dirty="0" smtClean="0"/>
          </a:p>
          <a:p>
            <a:pPr lvl="1"/>
            <a:endParaRPr lang="en-US" dirty="0" smtClean="0"/>
          </a:p>
          <a:p>
            <a:pPr lvl="1"/>
            <a:endParaRPr lang="en-US" dirty="0" smtClean="0"/>
          </a:p>
          <a:p>
            <a:pPr lvl="1"/>
            <a:endParaRPr lang="en-US" dirty="0" smtClean="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228600"/>
            <a:ext cx="865707" cy="944962"/>
          </a:xfrm>
          <a:prstGeom prst="rect">
            <a:avLst/>
          </a:prstGeom>
        </p:spPr>
      </p:pic>
      <p:sp>
        <p:nvSpPr>
          <p:cNvPr id="8" name="Content Placeholder 2"/>
          <p:cNvSpPr txBox="1">
            <a:spLocks/>
          </p:cNvSpPr>
          <p:nvPr/>
        </p:nvSpPr>
        <p:spPr bwMode="auto">
          <a:xfrm>
            <a:off x="762001" y="2656213"/>
            <a:ext cx="7543800" cy="15455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84048" indent="-210312" algn="l" rtl="0" eaLnBrk="0" fontAlgn="base" hangingPunct="0">
              <a:spcBef>
                <a:spcPct val="20000"/>
              </a:spcBef>
              <a:spcAft>
                <a:spcPct val="0"/>
              </a:spcAft>
              <a:buFont typeface="Wingdings" pitchFamily="2" charset="2"/>
              <a:buChar char="§"/>
              <a:defRPr lang="en-US" sz="1600" dirty="0" smtClean="0">
                <a:solidFill>
                  <a:schemeClr val="tx1"/>
                </a:solidFill>
                <a:latin typeface="+mn-lt"/>
                <a:ea typeface="+mn-ea"/>
                <a:cs typeface="+mn-cs"/>
              </a:defRPr>
            </a:lvl1pPr>
            <a:lvl2pPr marL="594360" indent="-210312" algn="l" rtl="0" eaLnBrk="0" fontAlgn="base" hangingPunct="0">
              <a:spcBef>
                <a:spcPct val="20000"/>
              </a:spcBef>
              <a:spcAft>
                <a:spcPct val="0"/>
              </a:spcAft>
              <a:buSzPct val="65000"/>
              <a:buFont typeface="Arial Unicode MS" pitchFamily="34" charset="-128"/>
              <a:buChar char="□"/>
              <a:defRPr lang="en-US" sz="1600" dirty="0" smtClean="0">
                <a:solidFill>
                  <a:schemeClr val="tx1"/>
                </a:solidFill>
                <a:latin typeface="+mn-lt"/>
                <a:ea typeface="+mn-ea"/>
                <a:cs typeface="+mn-cs"/>
              </a:defRPr>
            </a:lvl2pPr>
            <a:lvl3pPr marL="822960" indent="-210312" algn="l" rtl="0" eaLnBrk="0" fontAlgn="base" hangingPunct="0">
              <a:spcBef>
                <a:spcPct val="20000"/>
              </a:spcBef>
              <a:spcAft>
                <a:spcPct val="0"/>
              </a:spcAft>
              <a:buFont typeface="Arial" charset="0"/>
              <a:buChar char="▪"/>
              <a:defRPr lang="en-US" sz="1600" dirty="0" smtClean="0">
                <a:solidFill>
                  <a:schemeClr val="tx1"/>
                </a:solidFill>
                <a:latin typeface="+mn-lt"/>
                <a:ea typeface="+mn-ea"/>
                <a:cs typeface="+mn-cs"/>
              </a:defRPr>
            </a:lvl3pPr>
            <a:lvl4pPr marL="1060704" indent="-209550" algn="l" rtl="0" eaLnBrk="0" fontAlgn="base" hangingPunct="0">
              <a:spcBef>
                <a:spcPct val="20000"/>
              </a:spcBef>
              <a:spcAft>
                <a:spcPct val="0"/>
              </a:spcAft>
              <a:buFont typeface="Arial" charset="0"/>
              <a:buChar char="–"/>
              <a:defRPr lang="en-US" sz="1600" dirty="0" smtClean="0">
                <a:solidFill>
                  <a:schemeClr val="tx1"/>
                </a:solidFill>
                <a:latin typeface="+mn-lt"/>
                <a:ea typeface="+mn-ea"/>
                <a:cs typeface="+mn-cs"/>
              </a:defRPr>
            </a:lvl4pPr>
            <a:lvl5pPr marL="1261872" indent="-209550" algn="l" rtl="0" eaLnBrk="0" fontAlgn="base" hangingPunct="0">
              <a:spcBef>
                <a:spcPct val="20000"/>
              </a:spcBef>
              <a:spcAft>
                <a:spcPct val="0"/>
              </a:spcAft>
              <a:buChar char="•"/>
              <a:defRPr lang="en-US" sz="1600" dirty="0">
                <a:solidFill>
                  <a:schemeClr val="tx1"/>
                </a:solidFill>
                <a:latin typeface="+mn-lt"/>
                <a:ea typeface="+mn-ea"/>
                <a:cs typeface="+mn-cs"/>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173736" indent="0" algn="ctr">
              <a:spcAft>
                <a:spcPts val="600"/>
              </a:spcAft>
              <a:buNone/>
            </a:pPr>
            <a:r>
              <a:rPr lang="en-US" sz="2800" b="1" kern="0" dirty="0" smtClean="0"/>
              <a:t>This vision element includes the use of data or deployment of technologies </a:t>
            </a:r>
            <a:r>
              <a:rPr lang="en-US" sz="2800" b="1" kern="0" dirty="0" smtClean="0">
                <a:solidFill>
                  <a:srgbClr val="EC881B"/>
                </a:solidFill>
              </a:rPr>
              <a:t>to reduce congestion, improve safety, and protect the environment </a:t>
            </a:r>
            <a:r>
              <a:rPr lang="en-US" sz="2800" b="1" kern="0" dirty="0" smtClean="0"/>
              <a:t>for a more efficient supply chain</a:t>
            </a:r>
          </a:p>
        </p:txBody>
      </p:sp>
    </p:spTree>
    <p:extLst>
      <p:ext uri="{BB962C8B-B14F-4D97-AF65-F5344CB8AC3E}">
        <p14:creationId xmlns:p14="http://schemas.microsoft.com/office/powerpoint/2010/main" val="818937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EnergySaving Cover Master">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EnergySaving Inside">
  <a:themeElements>
    <a:clrScheme name="EERE 2012-2">
      <a:dk1>
        <a:srgbClr val="50565C"/>
      </a:dk1>
      <a:lt1>
        <a:sysClr val="window" lastClr="FFFFFF"/>
      </a:lt1>
      <a:dk2>
        <a:srgbClr val="6A737B"/>
      </a:dk2>
      <a:lt2>
        <a:srgbClr val="EEECE1"/>
      </a:lt2>
      <a:accent1>
        <a:srgbClr val="7AC143"/>
      </a:accent1>
      <a:accent2>
        <a:srgbClr val="FFD200"/>
      </a:accent2>
      <a:accent3>
        <a:srgbClr val="00A4E4"/>
      </a:accent3>
      <a:accent4>
        <a:srgbClr val="00425D"/>
      </a:accent4>
      <a:accent5>
        <a:srgbClr val="00853F"/>
      </a:accent5>
      <a:accent6>
        <a:srgbClr val="F58025"/>
      </a:accent6>
      <a:hlink>
        <a:srgbClr val="006892"/>
      </a:hlink>
      <a:folHlink>
        <a:srgbClr val="6A7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xml><?xml version="1.0" encoding="utf-8"?>
<a:theme xmlns:a="http://schemas.openxmlformats.org/drawingml/2006/main" name="4_RITA_Template_rev_2">
  <a:themeElements>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RITA_Template_rev_2">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objectDefaults>
  <a:extraClrSchemeLst>
    <a:extraClrScheme>
      <a:clrScheme name="2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ustom Design">
  <a:themeElements>
    <a:clrScheme name="Custom 3">
      <a:dk1>
        <a:srgbClr val="000000"/>
      </a:dk1>
      <a:lt1>
        <a:srgbClr val="FFFFFF"/>
      </a:lt1>
      <a:dk2>
        <a:srgbClr val="000000"/>
      </a:dk2>
      <a:lt2>
        <a:srgbClr val="808080"/>
      </a:lt2>
      <a:accent1>
        <a:srgbClr val="BBE0E3"/>
      </a:accent1>
      <a:accent2>
        <a:srgbClr val="3366CC"/>
      </a:accent2>
      <a:accent3>
        <a:srgbClr val="FFFFFF"/>
      </a:accent3>
      <a:accent4>
        <a:srgbClr val="000000"/>
      </a:accent4>
      <a:accent5>
        <a:srgbClr val="DAEDEF"/>
      </a:accent5>
      <a:accent6>
        <a:srgbClr val="3366CC"/>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RITA_Template_rev_2">
  <a:themeElements>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RITA_Template_rev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none" strike="noStrike" cap="none" normalizeH="0" baseline="0" smtClean="0">
            <a:ln>
              <a:noFill/>
            </a:ln>
            <a:solidFill>
              <a:schemeClr val="bg1"/>
            </a:solidFill>
            <a:effectLst/>
            <a:latin typeface="Arial" charset="0"/>
          </a:defRPr>
        </a:defPPr>
      </a:lstStyle>
    </a:lnDef>
    <a:txDef>
      <a:spPr>
        <a:noFill/>
      </a:spPr>
      <a:bodyPr wrap="square" rtlCol="0">
        <a:spAutoFit/>
      </a:bodyPr>
      <a:lstStyle>
        <a:defPPr>
          <a:defRPr sz="1600" i="0" dirty="0" smtClean="0">
            <a:solidFill>
              <a:schemeClr val="tx1"/>
            </a:solidFill>
          </a:defRPr>
        </a:defPPr>
      </a:lstStyle>
    </a:txDef>
  </a:objectDefaults>
  <a:extraClrSchemeLst>
    <a:extraClrScheme>
      <a:clrScheme name="1_RITA_Template_rev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RITA_Template_rev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RITA_Template_rev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RITA_Template_rev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RITA_Template_rev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RITA_Template_rev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RITA_Template_rev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RITA_Template_rev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RITA_Template_rev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RITA_Template_rev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RITA_Template_rev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RITA_Template_rev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880CDC0E7D5DE47B5761A92098B29F3" ma:contentTypeVersion="" ma:contentTypeDescription="Create a new document." ma:contentTypeScope="" ma:versionID="b43099d92a422463fd3457dd49fd2b9a">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2C713E-CDD4-4367-A3B3-1B706157194D}">
  <ds:schemaRefs>
    <ds:schemaRef ds:uri="http://schemas.microsoft.com/sharepoint/v3/contenttype/forms"/>
  </ds:schemaRefs>
</ds:datastoreItem>
</file>

<file path=customXml/itemProps2.xml><?xml version="1.0" encoding="utf-8"?>
<ds:datastoreItem xmlns:ds="http://schemas.openxmlformats.org/officeDocument/2006/customXml" ds:itemID="{2D38137E-D0F6-40B6-90FA-F3F6A8B9D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20EDEB4-21C7-4BF3-827B-4E9FDCAB2C8A}">
  <ds:schemaRefs>
    <ds:schemaRef ds:uri="http://purl.org/dc/dcmitype/"/>
    <ds:schemaRef ds:uri="http://purl.org/dc/elements/1.1/"/>
    <ds:schemaRef ds:uri="http://schemas.openxmlformats.org/package/2006/metadata/core-properties"/>
    <ds:schemaRef ds:uri="http://purl.org/dc/terms/"/>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15811</TotalTime>
  <Words>5794</Words>
  <Application>Microsoft Office PowerPoint</Application>
  <PresentationFormat>On-screen Show (4:3)</PresentationFormat>
  <Paragraphs>543</Paragraphs>
  <Slides>54</Slides>
  <Notes>53</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54</vt:i4>
      </vt:variant>
    </vt:vector>
  </HeadingPairs>
  <TitlesOfParts>
    <vt:vector size="71" baseType="lpstr">
      <vt:lpstr>Arial Unicode MS</vt:lpstr>
      <vt:lpstr>ＭＳ Ｐゴシック</vt:lpstr>
      <vt:lpstr>ＭＳ Ｐゴシック</vt:lpstr>
      <vt:lpstr>Arial</vt:lpstr>
      <vt:lpstr>Arial Rounded MT Bold</vt:lpstr>
      <vt:lpstr>Calibri</vt:lpstr>
      <vt:lpstr>Chaparral Pro</vt:lpstr>
      <vt:lpstr>Tahoma</vt:lpstr>
      <vt:lpstr>Times New Roman</vt:lpstr>
      <vt:lpstr>Wingdings</vt:lpstr>
      <vt:lpstr>EnergySaving Cover Master</vt:lpstr>
      <vt:lpstr>EnergySaving Inside</vt:lpstr>
      <vt:lpstr>4_RITA_Template_rev_2</vt:lpstr>
      <vt:lpstr>2_RITA_Template_rev_2</vt:lpstr>
      <vt:lpstr>3_RITA_Template_rev_2</vt:lpstr>
      <vt:lpstr>2_Custom Design</vt:lpstr>
      <vt:lpstr>6_RITA_Template_rev_2</vt:lpstr>
      <vt:lpstr> Beyond Traffic: The Smart City Challenge Information Session #5: Urban Freight and Logistics</vt:lpstr>
      <vt:lpstr>PowerPoint Presentation</vt:lpstr>
      <vt:lpstr>PowerPoint Presentation</vt:lpstr>
      <vt:lpstr>Advanced Technologies and Smart Cities</vt:lpstr>
      <vt:lpstr>The USDOT’s Vision for a Smart City</vt:lpstr>
      <vt:lpstr>PowerPoint Presentation</vt:lpstr>
      <vt:lpstr>PowerPoint Presentation</vt:lpstr>
      <vt:lpstr>Today’s Speakers</vt:lpstr>
      <vt:lpstr>Vision Element #4 Urban Delivery and Logistics</vt:lpstr>
      <vt:lpstr>Freight Trends</vt:lpstr>
      <vt:lpstr>Goods Movement in the U.S.</vt:lpstr>
      <vt:lpstr>Freight Movement is Multimodal</vt:lpstr>
      <vt:lpstr>Intermodal Freight</vt:lpstr>
      <vt:lpstr>Supply Chains</vt:lpstr>
      <vt:lpstr>First and Last Mile Delivery</vt:lpstr>
      <vt:lpstr>Emerging Goods Movement Trends</vt:lpstr>
      <vt:lpstr>Challenges and Opportunities </vt:lpstr>
      <vt:lpstr>Challenge: Safety</vt:lpstr>
      <vt:lpstr>Opportunities to Improve Safety Connected Vehicles</vt:lpstr>
      <vt:lpstr>Opportunity: Connected Vehicles</vt:lpstr>
      <vt:lpstr>Opportunity: Safety Applications</vt:lpstr>
      <vt:lpstr>Challenge: Geometric Design</vt:lpstr>
      <vt:lpstr>Opportunities: Safety Applications</vt:lpstr>
      <vt:lpstr>Challenge: Weather-related Safety</vt:lpstr>
      <vt:lpstr>Opportunity: Road Weather Operations</vt:lpstr>
      <vt:lpstr>PowerPoint Presentation</vt:lpstr>
      <vt:lpstr>Challenge: Congestion</vt:lpstr>
      <vt:lpstr>Challenge: Scheduling and Logistics</vt:lpstr>
      <vt:lpstr>Opportunity: Freight Advanced Freight Traveler Information System (FRATIS)</vt:lpstr>
      <vt:lpstr>Opportunity: FRATIS</vt:lpstr>
      <vt:lpstr>Opportunity: FRATIS</vt:lpstr>
      <vt:lpstr>Opportunity: FRATIS</vt:lpstr>
      <vt:lpstr>Opportunity: FRATIS</vt:lpstr>
      <vt:lpstr>Opportunity: FRATIS</vt:lpstr>
      <vt:lpstr>Opportunity: FRATIS</vt:lpstr>
      <vt:lpstr>Opportunity: Off-Peak / Overnight Deliveries</vt:lpstr>
      <vt:lpstr>Opportunity: Consolidation Centers</vt:lpstr>
      <vt:lpstr>Opportunity: Advanced Freight Traveler Information Truck-specific 511 Page</vt:lpstr>
      <vt:lpstr>Opportunity: Dynamic Routing</vt:lpstr>
      <vt:lpstr>Opportunity: Traffic Signal Operations</vt:lpstr>
      <vt:lpstr>PowerPoint Presentation</vt:lpstr>
      <vt:lpstr>Challenge: Parking</vt:lpstr>
      <vt:lpstr>Opportunity: Dynamic Truck Parking</vt:lpstr>
      <vt:lpstr>Opportunity: Smart Truck Parking Leveraging Connected Vehicle Technologies</vt:lpstr>
      <vt:lpstr>Challenge: Transportation and the Environment</vt:lpstr>
      <vt:lpstr>Challenge: Trucks and GHG Emissions</vt:lpstr>
      <vt:lpstr>Opportunity: Eco-Driving</vt:lpstr>
      <vt:lpstr>Opportunity: Catenary Systems</vt:lpstr>
      <vt:lpstr>Emerging Area: Automation</vt:lpstr>
      <vt:lpstr>Opportunity: Automation at Ports</vt:lpstr>
      <vt:lpstr>PowerPoint Presentation</vt:lpstr>
      <vt:lpstr>PowerPoint Presentation</vt:lpstr>
      <vt:lpstr>PowerPoint Presentation</vt:lpstr>
      <vt:lpstr>PowerPoint Presentation</vt:lpstr>
    </vt:vector>
  </TitlesOfParts>
  <Company>Noblis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Schneeberger, JD</cp:lastModifiedBy>
  <cp:revision>1200</cp:revision>
  <cp:lastPrinted>2016-01-04T15:20:08Z</cp:lastPrinted>
  <dcterms:created xsi:type="dcterms:W3CDTF">2014-08-22T15:49:38Z</dcterms:created>
  <dcterms:modified xsi:type="dcterms:W3CDTF">2016-01-06T13:57:26Z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0x010100B880CDC0E7D5DE47B5761A92098B29F3</vt:lpwstr>
  </property>
</Properties>
</file>