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 id="2147483762" r:id="rId5"/>
    <p:sldMasterId id="2147483790" r:id="rId6"/>
    <p:sldMasterId id="2147483802" r:id="rId7"/>
    <p:sldMasterId id="2147483859" r:id="rId8"/>
    <p:sldMasterId id="2147483878" r:id="rId9"/>
  </p:sldMasterIdLst>
  <p:notesMasterIdLst>
    <p:notesMasterId r:id="rId37"/>
  </p:notesMasterIdLst>
  <p:sldIdLst>
    <p:sldId id="815" r:id="rId10"/>
    <p:sldId id="990" r:id="rId11"/>
    <p:sldId id="1040" r:id="rId12"/>
    <p:sldId id="1039" r:id="rId13"/>
    <p:sldId id="994" r:id="rId14"/>
    <p:sldId id="1057" r:id="rId15"/>
    <p:sldId id="1033" r:id="rId16"/>
    <p:sldId id="1048" r:id="rId17"/>
    <p:sldId id="1055" r:id="rId18"/>
    <p:sldId id="1041" r:id="rId19"/>
    <p:sldId id="1046" r:id="rId20"/>
    <p:sldId id="1047" r:id="rId21"/>
    <p:sldId id="1053" r:id="rId22"/>
    <p:sldId id="1049" r:id="rId23"/>
    <p:sldId id="1059" r:id="rId24"/>
    <p:sldId id="1056" r:id="rId25"/>
    <p:sldId id="1051" r:id="rId26"/>
    <p:sldId id="1043" r:id="rId27"/>
    <p:sldId id="1058" r:id="rId28"/>
    <p:sldId id="1044" r:id="rId29"/>
    <p:sldId id="1042" r:id="rId30"/>
    <p:sldId id="1050" r:id="rId31"/>
    <p:sldId id="1045" r:id="rId32"/>
    <p:sldId id="1038" r:id="rId33"/>
    <p:sldId id="1034" r:id="rId34"/>
    <p:sldId id="1035" r:id="rId35"/>
    <p:sldId id="103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81B"/>
    <a:srgbClr val="376092"/>
    <a:srgbClr val="000000"/>
    <a:srgbClr val="CC6600"/>
    <a:srgbClr val="FFFFFF"/>
    <a:srgbClr val="262673"/>
    <a:srgbClr val="F4BD80"/>
    <a:srgbClr val="FF7F00"/>
    <a:srgbClr val="A5002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62775" autoAdjust="0"/>
  </p:normalViewPr>
  <p:slideViewPr>
    <p:cSldViewPr>
      <p:cViewPr varScale="1">
        <p:scale>
          <a:sx n="72" d="100"/>
          <a:sy n="72" d="100"/>
        </p:scale>
        <p:origin x="2808" y="78"/>
      </p:cViewPr>
      <p:guideLst>
        <p:guide orient="horz" pos="2160"/>
        <p:guide pos="2880"/>
      </p:guideLst>
    </p:cSldViewPr>
  </p:slideViewPr>
  <p:outlineViewPr>
    <p:cViewPr>
      <p:scale>
        <a:sx n="33" d="100"/>
        <a:sy n="33" d="100"/>
      </p:scale>
      <p:origin x="0" y="1375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352" tIns="45676" rIns="91352" bIns="45676" rtlCol="0"/>
          <a:lstStyle>
            <a:lvl1pPr algn="l">
              <a:defRPr sz="13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352" tIns="45676" rIns="91352" bIns="45676" rtlCol="0"/>
          <a:lstStyle>
            <a:lvl1pPr algn="r">
              <a:defRPr sz="1300"/>
            </a:lvl1pPr>
          </a:lstStyle>
          <a:p>
            <a:fld id="{BA0FBE27-2443-4C90-A04B-CC73F6A70248}" type="datetimeFigureOut">
              <a:rPr lang="en-US" smtClean="0"/>
              <a:t>1/20/2016</a:t>
            </a:fld>
            <a:endParaRPr lang="en-US" dirty="0"/>
          </a:p>
        </p:txBody>
      </p:sp>
      <p:sp>
        <p:nvSpPr>
          <p:cNvPr id="4" name="Slide Image Placeholder 3"/>
          <p:cNvSpPr>
            <a:spLocks noGrp="1" noRot="1" noChangeAspect="1"/>
          </p:cNvSpPr>
          <p:nvPr>
            <p:ph type="sldImg" idx="2"/>
          </p:nvPr>
        </p:nvSpPr>
        <p:spPr>
          <a:xfrm>
            <a:off x="1143000" y="684213"/>
            <a:ext cx="4572000" cy="3430587"/>
          </a:xfrm>
          <a:prstGeom prst="rect">
            <a:avLst/>
          </a:prstGeom>
          <a:noFill/>
          <a:ln w="12700">
            <a:solidFill>
              <a:prstClr val="black"/>
            </a:solidFill>
          </a:ln>
        </p:spPr>
        <p:txBody>
          <a:bodyPr vert="horz" lIns="91352" tIns="45676" rIns="91352" bIns="45676" rtlCol="0" anchor="ctr"/>
          <a:lstStyle/>
          <a:p>
            <a:endParaRPr lang="en-US" dirty="0"/>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1352" tIns="45676" rIns="91352" bIns="456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2"/>
            <a:ext cx="2971800" cy="457200"/>
          </a:xfrm>
          <a:prstGeom prst="rect">
            <a:avLst/>
          </a:prstGeom>
        </p:spPr>
        <p:txBody>
          <a:bodyPr vert="horz" lIns="91352" tIns="45676" rIns="91352" bIns="4567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84613" y="8685212"/>
            <a:ext cx="2971800" cy="457200"/>
          </a:xfrm>
          <a:prstGeom prst="rect">
            <a:avLst/>
          </a:prstGeom>
        </p:spPr>
        <p:txBody>
          <a:bodyPr vert="horz" lIns="91352" tIns="45676" rIns="91352" bIns="45676" rtlCol="0" anchor="b"/>
          <a:lstStyle>
            <a:lvl1pPr algn="r">
              <a:defRPr sz="1300"/>
            </a:lvl1pPr>
          </a:lstStyle>
          <a:p>
            <a:fld id="{B1AE2975-D812-4AA3-A63B-C61F894B222C}" type="slidenum">
              <a:rPr lang="en-US" smtClean="0"/>
              <a:t>‹#›</a:t>
            </a:fld>
            <a:endParaRPr lang="en-US" dirty="0"/>
          </a:p>
        </p:txBody>
      </p:sp>
    </p:spTree>
    <p:extLst>
      <p:ext uri="{BB962C8B-B14F-4D97-AF65-F5344CB8AC3E}">
        <p14:creationId xmlns:p14="http://schemas.microsoft.com/office/powerpoint/2010/main" val="31791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76325" y="665163"/>
            <a:ext cx="4422775" cy="3317875"/>
          </a:xfrm>
          <a:ln/>
        </p:spPr>
      </p:sp>
      <p:sp>
        <p:nvSpPr>
          <p:cNvPr id="51203" name="Notes Placeholder 2"/>
          <p:cNvSpPr>
            <a:spLocks noGrp="1"/>
          </p:cNvSpPr>
          <p:nvPr>
            <p:ph type="body" idx="1"/>
          </p:nvPr>
        </p:nvSpPr>
        <p:spPr>
          <a:xfrm>
            <a:off x="657519" y="4206704"/>
            <a:ext cx="5257219" cy="3982090"/>
          </a:xfrm>
          <a:noFill/>
          <a:ln/>
        </p:spPr>
        <p:txBody>
          <a:bodyPr lIns="88021" tIns="44010" rIns="88021" bIns="44010"/>
          <a:lstStyle/>
          <a:p>
            <a:endParaRPr lang="en-US" dirty="0" smtClean="0"/>
          </a:p>
        </p:txBody>
      </p:sp>
    </p:spTree>
    <p:extLst>
      <p:ext uri="{BB962C8B-B14F-4D97-AF65-F5344CB8AC3E}">
        <p14:creationId xmlns:p14="http://schemas.microsoft.com/office/powerpoint/2010/main" val="223307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84" charset="0"/>
                <a:ea typeface="ＭＳ Ｐゴシック" pitchFamily="84" charset="-128"/>
                <a:cs typeface="ＭＳ Ｐゴシック" pitchFamily="84" charset="-128"/>
              </a:rPr>
              <a:t>Purpose of Slide: </a:t>
            </a:r>
            <a:r>
              <a:rPr lang="en-US" dirty="0" smtClean="0">
                <a:latin typeface="Arial" pitchFamily="84" charset="0"/>
                <a:ea typeface="ＭＳ Ｐゴシック" pitchFamily="84" charset="-128"/>
                <a:cs typeface="ＭＳ Ｐゴシック" pitchFamily="84" charset="-128"/>
              </a:rPr>
              <a:t>Explain how the DSRC communications technology works.</a:t>
            </a:r>
          </a:p>
          <a:p>
            <a:endParaRPr lang="en-US" dirty="0" smtClean="0">
              <a:latin typeface="Arial" pitchFamily="84" charset="0"/>
              <a:ea typeface="ＭＳ Ｐゴシック" pitchFamily="84" charset="-128"/>
              <a:cs typeface="ＭＳ Ｐゴシック" pitchFamily="84" charset="-128"/>
            </a:endParaRPr>
          </a:p>
          <a:p>
            <a:r>
              <a:rPr lang="en-US" b="1" dirty="0" smtClean="0">
                <a:latin typeface="Arial" pitchFamily="84" charset="0"/>
                <a:ea typeface="ＭＳ Ｐゴシック" pitchFamily="84" charset="-128"/>
                <a:cs typeface="ＭＳ Ｐゴシック" pitchFamily="84" charset="-128"/>
              </a:rPr>
              <a:t>Transition: </a:t>
            </a:r>
            <a:r>
              <a:rPr lang="en-US" dirty="0" smtClean="0">
                <a:latin typeface="Arial" pitchFamily="84" charset="0"/>
                <a:ea typeface="ＭＳ Ｐゴシック" pitchFamily="84" charset="-128"/>
                <a:cs typeface="ＭＳ Ｐゴシック" pitchFamily="84" charset="-128"/>
              </a:rPr>
              <a:t>Here’s how it works.</a:t>
            </a:r>
          </a:p>
          <a:p>
            <a:endParaRPr lang="en-US" dirty="0" smtClean="0">
              <a:latin typeface="Arial" pitchFamily="84" charset="0"/>
              <a:ea typeface="ＭＳ Ｐゴシック" pitchFamily="84" charset="-128"/>
              <a:cs typeface="ＭＳ Ｐゴシック" pitchFamily="84" charset="-128"/>
            </a:endParaRPr>
          </a:p>
          <a:p>
            <a:r>
              <a:rPr lang="en-US" b="1" dirty="0" smtClean="0">
                <a:latin typeface="Arial" pitchFamily="84" charset="0"/>
                <a:ea typeface="ＭＳ Ｐゴシック" pitchFamily="84" charset="-128"/>
                <a:cs typeface="ＭＳ Ｐゴシック" pitchFamily="84" charset="-128"/>
              </a:rPr>
              <a:t>Key Messages: </a:t>
            </a:r>
            <a:r>
              <a:rPr lang="en-US" dirty="0" smtClean="0">
                <a:latin typeface="Arial" pitchFamily="84" charset="0"/>
                <a:ea typeface="ＭＳ Ｐゴシック" pitchFamily="84" charset="-128"/>
                <a:cs typeface="ＭＳ Ｐゴシック" pitchFamily="84" charset="-128"/>
              </a:rPr>
              <a:t>Data is transmitted</a:t>
            </a:r>
            <a:r>
              <a:rPr lang="en-US" baseline="0" dirty="0" smtClean="0">
                <a:latin typeface="Arial" pitchFamily="84" charset="0"/>
                <a:ea typeface="ＭＳ Ｐゴシック" pitchFamily="84" charset="-128"/>
                <a:cs typeface="ＭＳ Ｐゴシック" pitchFamily="84" charset="-128"/>
              </a:rPr>
              <a:t> 10 times a second, up to 300 meters in the line of sight. Privacy is protected, and the vehicle will never be recorded or tracked.</a:t>
            </a:r>
            <a:endParaRPr lang="en-US" dirty="0" smtClean="0">
              <a:latin typeface="Arial" pitchFamily="84" charset="0"/>
              <a:ea typeface="ＭＳ Ｐゴシック" pitchFamily="84" charset="-128"/>
              <a:cs typeface="ＭＳ Ｐゴシック" pitchFamily="84" charset="-128"/>
            </a:endParaRPr>
          </a:p>
          <a:p>
            <a:endParaRPr lang="en-US" dirty="0" smtClean="0">
              <a:latin typeface="Arial" pitchFamily="84" charset="0"/>
              <a:ea typeface="ＭＳ Ｐゴシック" pitchFamily="84" charset="-128"/>
              <a:cs typeface="ＭＳ Ｐゴシック" pitchFamily="84" charset="-128"/>
            </a:endParaRPr>
          </a:p>
          <a:p>
            <a:r>
              <a:rPr lang="en-US" b="1" dirty="0" smtClean="0">
                <a:latin typeface="Arial" pitchFamily="84" charset="0"/>
                <a:ea typeface="ＭＳ Ｐゴシック" pitchFamily="84" charset="-128"/>
                <a:cs typeface="ＭＳ Ｐゴシック" pitchFamily="84" charset="-128"/>
              </a:rPr>
              <a:t>Interactivity: </a:t>
            </a:r>
            <a:r>
              <a:rPr lang="en-US" b="0" dirty="0" smtClean="0">
                <a:latin typeface="Arial" pitchFamily="84" charset="0"/>
                <a:ea typeface="ＭＳ Ｐゴシック" pitchFamily="84" charset="-128"/>
                <a:cs typeface="ＭＳ Ｐゴシック" pitchFamily="84" charset="-128"/>
              </a:rPr>
              <a:t>Ask</a:t>
            </a:r>
            <a:r>
              <a:rPr lang="en-US" b="0" baseline="0" dirty="0" smtClean="0">
                <a:latin typeface="Arial" pitchFamily="84" charset="0"/>
                <a:ea typeface="ＭＳ Ｐゴシック" pitchFamily="84" charset="-128"/>
                <a:cs typeface="ＭＳ Ｐゴシック" pitchFamily="84" charset="-128"/>
              </a:rPr>
              <a:t> participants: What kind of messages are transmitted? </a:t>
            </a:r>
            <a:r>
              <a:rPr lang="en-US" sz="1000" kern="1200" dirty="0" smtClean="0">
                <a:solidFill>
                  <a:schemeClr val="tx1"/>
                </a:solidFill>
                <a:effectLst/>
                <a:latin typeface="Arial" charset="0"/>
                <a:ea typeface="ＭＳ Ｐゴシック"/>
                <a:cs typeface="ＭＳ Ｐゴシック"/>
              </a:rPr>
              <a:t>The answer is basic safety</a:t>
            </a:r>
            <a:r>
              <a:rPr lang="en-US" sz="1000" kern="1200" baseline="0" dirty="0" smtClean="0">
                <a:solidFill>
                  <a:schemeClr val="tx1"/>
                </a:solidFill>
                <a:effectLst/>
                <a:latin typeface="Arial" charset="0"/>
                <a:ea typeface="ＭＳ Ｐゴシック"/>
                <a:cs typeface="ＭＳ Ｐゴシック"/>
              </a:rPr>
              <a:t> messages, such as </a:t>
            </a:r>
            <a:r>
              <a:rPr lang="en-US" sz="1000" kern="1200" dirty="0" smtClean="0">
                <a:solidFill>
                  <a:schemeClr val="tx1"/>
                </a:solidFill>
                <a:effectLst/>
                <a:latin typeface="Arial" charset="0"/>
                <a:ea typeface="ＭＳ Ｐゴシック"/>
                <a:cs typeface="ＭＳ Ｐゴシック"/>
              </a:rPr>
              <a:t>vehicle position, speed, heading, acceleration, size, and brake system status.</a:t>
            </a:r>
            <a:r>
              <a:rPr lang="en-US" dirty="0" smtClean="0">
                <a:effectLst/>
              </a:rPr>
              <a:t> </a:t>
            </a:r>
            <a:endParaRPr lang="en-US" dirty="0" smtClean="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74319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DSRC was developed with a primary goal of enabling vehicular safety applications. DSRC is the only short-range wireless alternative today that provides:</a:t>
            </a:r>
          </a:p>
          <a:p>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Fast Network Acquisition</a:t>
            </a:r>
            <a:r>
              <a:rPr lang="en-US" sz="1200" kern="1200" dirty="0" smtClean="0">
                <a:solidFill>
                  <a:schemeClr val="tx1"/>
                </a:solidFill>
                <a:effectLst/>
                <a:latin typeface="+mn-lt"/>
                <a:ea typeface="+mn-ea"/>
                <a:cs typeface="+mn-cs"/>
              </a:rPr>
              <a:t>: Active safety applications require immediate establishment of communication.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Low Latency</a:t>
            </a:r>
            <a:r>
              <a:rPr lang="en-US" sz="1200" kern="1200" dirty="0" smtClean="0">
                <a:solidFill>
                  <a:schemeClr val="tx1"/>
                </a:solidFill>
                <a:effectLst/>
                <a:latin typeface="+mn-lt"/>
                <a:ea typeface="+mn-ea"/>
                <a:cs typeface="+mn-cs"/>
              </a:rPr>
              <a:t>: Active safety applications must execute in the smallest amount of time possible.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High Reliability when Required</a:t>
            </a:r>
            <a:r>
              <a:rPr lang="en-US" sz="1200" kern="1200" dirty="0" smtClean="0">
                <a:solidFill>
                  <a:schemeClr val="tx1"/>
                </a:solidFill>
                <a:effectLst/>
                <a:latin typeface="+mn-lt"/>
                <a:ea typeface="+mn-ea"/>
                <a:cs typeface="+mn-cs"/>
              </a:rPr>
              <a:t>: Active safety applications require high level of link reliability.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works in high vehicle speed mobility conditions.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Its performance is immune to extreme weather conditions (e.g. rain, fog, snow, etc.).</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Priority for Safety Applications</a:t>
            </a:r>
            <a:r>
              <a:rPr lang="en-US" sz="1200" kern="1200" dirty="0" smtClean="0">
                <a:solidFill>
                  <a:schemeClr val="tx1"/>
                </a:solidFill>
                <a:effectLst/>
                <a:latin typeface="+mn-lt"/>
                <a:ea typeface="+mn-ea"/>
                <a:cs typeface="+mn-cs"/>
              </a:rPr>
              <a:t>: Safety applications on DSRC are given priority over non-safety applications. </a:t>
            </a:r>
            <a:endParaRPr lang="en-US"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Interoperability</a:t>
            </a:r>
            <a:r>
              <a:rPr lang="en-US" sz="1200" kern="1200" dirty="0" smtClean="0">
                <a:solidFill>
                  <a:schemeClr val="tx1"/>
                </a:solidFill>
                <a:effectLst/>
                <a:latin typeface="+mn-lt"/>
                <a:ea typeface="+mn-ea"/>
                <a:cs typeface="+mn-cs"/>
              </a:rPr>
              <a:t>: DSRC ensures interoperability, which is the key to successful deployment of active safety applications. It also </a:t>
            </a:r>
            <a:r>
              <a:rPr lang="en-US" sz="1100" dirty="0" smtClean="0">
                <a:effectLst/>
              </a:rPr>
              <a:t>supports both vehicle-to-vehicle and vehicle-to-infrastructure communications.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Security and Privacy</a:t>
            </a:r>
            <a:r>
              <a:rPr lang="en-US" sz="1200" kern="1200" dirty="0" smtClean="0">
                <a:solidFill>
                  <a:schemeClr val="tx1"/>
                </a:solidFill>
                <a:effectLst/>
                <a:latin typeface="+mn-lt"/>
                <a:ea typeface="+mn-ea"/>
                <a:cs typeface="+mn-cs"/>
              </a:rPr>
              <a:t>: DSRC provides safety message authentication and privacy.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AE2975-D812-4AA3-A63B-C61F894B222C}" type="slidenum">
              <a:rPr lang="en-US" smtClean="0"/>
              <a:t>15</a:t>
            </a:fld>
            <a:endParaRPr lang="en-US" dirty="0"/>
          </a:p>
        </p:txBody>
      </p:sp>
    </p:spTree>
    <p:extLst>
      <p:ext uri="{BB962C8B-B14F-4D97-AF65-F5344CB8AC3E}">
        <p14:creationId xmlns:p14="http://schemas.microsoft.com/office/powerpoint/2010/main" val="26026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aftermarket automotive grade electronic device installed in a vehicle, without connection to vehicle systems, that is capable of sending and receiving the safety messages, as defined in Society of Automotive Engineers (SAE) standard J2735, </a:t>
            </a:r>
            <a:r>
              <a:rPr lang="en-US" sz="1200" i="1" kern="1200" dirty="0" smtClean="0">
                <a:solidFill>
                  <a:schemeClr val="tx1"/>
                </a:solidFill>
                <a:effectLst/>
                <a:latin typeface="+mn-lt"/>
                <a:ea typeface="+mn-ea"/>
                <a:cs typeface="+mn-cs"/>
              </a:rPr>
              <a:t>Dedicated Short Range Communications (DSRC) Message Set Dictionary</a:t>
            </a:r>
            <a:r>
              <a:rPr lang="en-US" sz="1200" kern="1200" dirty="0" smtClean="0">
                <a:solidFill>
                  <a:schemeClr val="tx1"/>
                </a:solidFill>
                <a:effectLst/>
                <a:latin typeface="+mn-lt"/>
                <a:ea typeface="+mn-ea"/>
                <a:cs typeface="+mn-cs"/>
              </a:rPr>
              <a:t>, version 2009-11, over a Dedicated Short Range Communication (DSRC) 5.9 GHz wireless communications link. The device has a working human-machine interface (HMI); runs V2V and V2I applications and issues audible or visual warnings and/or alerts to the driver of the vehicle in which it is installed; and has internal permanent storage capability.</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16</a:t>
            </a:fld>
            <a:endParaRPr lang="en-US" dirty="0"/>
          </a:p>
        </p:txBody>
      </p:sp>
    </p:spTree>
    <p:extLst>
      <p:ext uri="{BB962C8B-B14F-4D97-AF65-F5344CB8AC3E}">
        <p14:creationId xmlns:p14="http://schemas.microsoft.com/office/powerpoint/2010/main" val="2128349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17</a:t>
            </a:fld>
            <a:endParaRPr lang="en-US" dirty="0"/>
          </a:p>
        </p:txBody>
      </p:sp>
    </p:spTree>
    <p:extLst>
      <p:ext uri="{BB962C8B-B14F-4D97-AF65-F5344CB8AC3E}">
        <p14:creationId xmlns:p14="http://schemas.microsoft.com/office/powerpoint/2010/main" val="360342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r>
              <a:rPr lang="en-US" dirty="0" smtClean="0"/>
              <a:t>Need to understand all of the parts of DSRC.</a:t>
            </a:r>
          </a:p>
          <a:p>
            <a:endParaRPr lang="en-US" dirty="0" smtClean="0"/>
          </a:p>
          <a:p>
            <a:r>
              <a:rPr lang="en-US" dirty="0" smtClean="0"/>
              <a:t>DSRC can be deployed as separate parts by</a:t>
            </a:r>
            <a:r>
              <a:rPr lang="en-US" baseline="0" dirty="0" smtClean="0"/>
              <a:t> independent but cooperating parties.</a:t>
            </a:r>
            <a:endParaRPr lang="en-US" dirty="0"/>
          </a:p>
        </p:txBody>
      </p:sp>
      <p:sp>
        <p:nvSpPr>
          <p:cNvPr id="4" name="Slide Number Placeholder 3"/>
          <p:cNvSpPr>
            <a:spLocks noGrp="1"/>
          </p:cNvSpPr>
          <p:nvPr>
            <p:ph type="sldNum" sz="quarter" idx="10"/>
          </p:nvPr>
        </p:nvSpPr>
        <p:spPr/>
        <p:txBody>
          <a:bodyPr/>
          <a:lstStyle/>
          <a:p>
            <a:fld id="{D404DCE0-0962-4F89-91EA-C2B30C0F0FF5}" type="slidenum">
              <a:rPr lang="en-US" smtClean="0"/>
              <a:t>18</a:t>
            </a:fld>
            <a:endParaRPr lang="en-US" dirty="0"/>
          </a:p>
        </p:txBody>
      </p:sp>
    </p:spTree>
    <p:extLst>
      <p:ext uri="{BB962C8B-B14F-4D97-AF65-F5344CB8AC3E}">
        <p14:creationId xmlns:p14="http://schemas.microsoft.com/office/powerpoint/2010/main" val="299458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SAE J2735 specifies a message set, and its data frames and data elements specifically for use by applications intended to utilize the 5.9 GHz Dedicated Short Range Communications for Wireless Access in Vehicular Environments (DSRC/WAVE, referenced in this document simply as “DSRC”), communications systems.</a:t>
            </a:r>
          </a:p>
          <a:p>
            <a:pPr marL="285750" indent="-285750">
              <a:buFont typeface="Arial" panose="020B0604020202020204" pitchFamily="34" charset="0"/>
              <a:buChar char="•"/>
            </a:pPr>
            <a:r>
              <a:rPr lang="en-US" sz="1200" dirty="0" smtClean="0"/>
              <a:t>Although the scope of the standard is focused on DSRC, the message set, and its data frames and data elements have been designed, to the extent possible, to also be of potential use for applications that may be deployed in conjunction with other wireless communications technologies. </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19</a:t>
            </a:fld>
            <a:endParaRPr lang="en-US" dirty="0"/>
          </a:p>
        </p:txBody>
      </p:sp>
    </p:spTree>
    <p:extLst>
      <p:ext uri="{BB962C8B-B14F-4D97-AF65-F5344CB8AC3E}">
        <p14:creationId xmlns:p14="http://schemas.microsoft.com/office/powerpoint/2010/main" val="90649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r>
              <a:rPr lang="en-US" dirty="0" smtClean="0"/>
              <a:t>Internet Protocol transport is the one part of DSRC</a:t>
            </a:r>
            <a:r>
              <a:rPr lang="en-US" baseline="0" dirty="0" smtClean="0"/>
              <a:t> that has not been explored greatly.</a:t>
            </a:r>
          </a:p>
          <a:p>
            <a:endParaRPr lang="en-US" baseline="0" dirty="0" smtClean="0"/>
          </a:p>
          <a:p>
            <a:r>
              <a:rPr lang="en-US" baseline="0" dirty="0" smtClean="0"/>
              <a:t>IP transport will likely be a very useful companion to WAVE Short Protocol transport.</a:t>
            </a:r>
            <a:endParaRPr lang="en-US" dirty="0" smtClean="0"/>
          </a:p>
          <a:p>
            <a:endParaRPr lang="en-US" dirty="0" smtClean="0"/>
          </a:p>
          <a:p>
            <a:r>
              <a:rPr lang="en-US" dirty="0" smtClean="0"/>
              <a:t>Range finding opportunities are a useful byproduct of a complete deployment of DSRC IP gateways in stage 4.</a:t>
            </a:r>
            <a:endParaRPr lang="en-US" dirty="0"/>
          </a:p>
        </p:txBody>
      </p:sp>
      <p:sp>
        <p:nvSpPr>
          <p:cNvPr id="4" name="Slide Number Placeholder 3"/>
          <p:cNvSpPr>
            <a:spLocks noGrp="1"/>
          </p:cNvSpPr>
          <p:nvPr>
            <p:ph type="sldNum" sz="quarter" idx="10"/>
          </p:nvPr>
        </p:nvSpPr>
        <p:spPr/>
        <p:txBody>
          <a:bodyPr/>
          <a:lstStyle/>
          <a:p>
            <a:fld id="{D404DCE0-0962-4F89-91EA-C2B30C0F0FF5}" type="slidenum">
              <a:rPr lang="en-US" smtClean="0"/>
              <a:t>20</a:t>
            </a:fld>
            <a:endParaRPr lang="en-US" dirty="0"/>
          </a:p>
        </p:txBody>
      </p:sp>
    </p:spTree>
    <p:extLst>
      <p:ext uri="{BB962C8B-B14F-4D97-AF65-F5344CB8AC3E}">
        <p14:creationId xmlns:p14="http://schemas.microsoft.com/office/powerpoint/2010/main" val="234641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r>
              <a:rPr lang="en-US" dirty="0" smtClean="0"/>
              <a:t>A new medium</a:t>
            </a:r>
            <a:r>
              <a:rPr lang="en-US" baseline="0" dirty="0" smtClean="0"/>
              <a:t> to cover use cases that involve moving vehicles does not need to be invented.</a:t>
            </a:r>
          </a:p>
          <a:p>
            <a:endParaRPr lang="en-US" baseline="0" dirty="0" smtClean="0"/>
          </a:p>
          <a:p>
            <a:r>
              <a:rPr lang="en-US" baseline="0" dirty="0" smtClean="0"/>
              <a:t>DSRC as we know it today already exists!</a:t>
            </a:r>
            <a:endParaRPr lang="en-US" dirty="0"/>
          </a:p>
        </p:txBody>
      </p:sp>
      <p:sp>
        <p:nvSpPr>
          <p:cNvPr id="4" name="Slide Number Placeholder 3"/>
          <p:cNvSpPr>
            <a:spLocks noGrp="1"/>
          </p:cNvSpPr>
          <p:nvPr>
            <p:ph type="sldNum" sz="quarter" idx="10"/>
          </p:nvPr>
        </p:nvSpPr>
        <p:spPr/>
        <p:txBody>
          <a:bodyPr/>
          <a:lstStyle/>
          <a:p>
            <a:fld id="{D404DCE0-0962-4F89-91EA-C2B30C0F0FF5}" type="slidenum">
              <a:rPr lang="en-US" smtClean="0"/>
              <a:t>21</a:t>
            </a:fld>
            <a:endParaRPr lang="en-US" dirty="0"/>
          </a:p>
        </p:txBody>
      </p:sp>
    </p:spTree>
    <p:extLst>
      <p:ext uri="{BB962C8B-B14F-4D97-AF65-F5344CB8AC3E}">
        <p14:creationId xmlns:p14="http://schemas.microsoft.com/office/powerpoint/2010/main" val="377786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r>
              <a:rPr lang="en-US" dirty="0" smtClean="0"/>
              <a:t>The NGMN Alliance</a:t>
            </a:r>
            <a:r>
              <a:rPr lang="en-US" baseline="0" dirty="0" smtClean="0"/>
              <a:t> w</a:t>
            </a:r>
            <a:r>
              <a:rPr lang="en-US" dirty="0" smtClean="0"/>
              <a:t>hite paper</a:t>
            </a:r>
            <a:r>
              <a:rPr lang="en-US" baseline="0" dirty="0" smtClean="0"/>
              <a:t> is available at https://www.ngmn.org/uploads/media/NGMN_5G_White_Paper_V1_0.pdf </a:t>
            </a:r>
          </a:p>
          <a:p>
            <a:endParaRPr lang="en-US" baseline="0" dirty="0" smtClean="0"/>
          </a:p>
          <a:p>
            <a:r>
              <a:rPr lang="en-US" baseline="0" dirty="0" smtClean="0"/>
              <a:t>Look at the use cases given.</a:t>
            </a:r>
          </a:p>
          <a:p>
            <a:endParaRPr lang="en-US" baseline="0" dirty="0" smtClean="0"/>
          </a:p>
          <a:p>
            <a:r>
              <a:rPr lang="en-US" baseline="0" dirty="0" smtClean="0"/>
              <a:t>DSRC (as one of the “embraced” other RAT’s) could support those cases as it is designed today.</a:t>
            </a:r>
            <a:endParaRPr lang="en-US" dirty="0"/>
          </a:p>
        </p:txBody>
      </p:sp>
      <p:sp>
        <p:nvSpPr>
          <p:cNvPr id="4" name="Slide Number Placeholder 3"/>
          <p:cNvSpPr>
            <a:spLocks noGrp="1"/>
          </p:cNvSpPr>
          <p:nvPr>
            <p:ph type="sldNum" sz="quarter" idx="10"/>
          </p:nvPr>
        </p:nvSpPr>
        <p:spPr/>
        <p:txBody>
          <a:bodyPr/>
          <a:lstStyle/>
          <a:p>
            <a:fld id="{D404DCE0-0962-4F89-91EA-C2B30C0F0FF5}" type="slidenum">
              <a:rPr lang="en-US" smtClean="0"/>
              <a:t>22</a:t>
            </a:fld>
            <a:endParaRPr lang="en-US" dirty="0"/>
          </a:p>
        </p:txBody>
      </p:sp>
    </p:spTree>
    <p:extLst>
      <p:ext uri="{BB962C8B-B14F-4D97-AF65-F5344CB8AC3E}">
        <p14:creationId xmlns:p14="http://schemas.microsoft.com/office/powerpoint/2010/main" val="481060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24</a:t>
            </a:fld>
            <a:endParaRPr lang="en-US" dirty="0"/>
          </a:p>
        </p:txBody>
      </p:sp>
    </p:spTree>
    <p:extLst>
      <p:ext uri="{BB962C8B-B14F-4D97-AF65-F5344CB8AC3E}">
        <p14:creationId xmlns:p14="http://schemas.microsoft.com/office/powerpoint/2010/main" val="132588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65553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964405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9878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63"/>
              </a:spcAft>
            </a:pPr>
            <a:r>
              <a:rPr lang="en-US" dirty="0" smtClean="0"/>
              <a:t>Brian Cronin</a:t>
            </a:r>
            <a:endParaRPr lang="en-US" dirty="0"/>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20119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Phase 1: </a:t>
            </a:r>
            <a:r>
              <a:rPr lang="en-US" dirty="0"/>
              <a:t>Proposals for Phase 1’s Notice of Funding Opportunity are due February 4, 2016 at 3:00 pm ET.  Applicants are asked to include a high level vision of proposed demonstration, framework, and initial concepts tailored to their city. Fixed amount cooperative agreements of $100,000 will be awarded to an estimated five Smart City Challenge Finalists to support concept development and planning activities.</a:t>
            </a:r>
          </a:p>
          <a:p>
            <a:endParaRPr lang="en-US" dirty="0"/>
          </a:p>
          <a:p>
            <a:pPr defTabSz="916100"/>
            <a:r>
              <a:rPr lang="en-US" b="1" dirty="0"/>
              <a:t>Phase 2: </a:t>
            </a:r>
            <a:r>
              <a:rPr lang="en-US" dirty="0"/>
              <a:t>Finalists will further develop their concepts for demonstration. One city will be selected to implement their proposed concept. USDOT will provide funding up to $40 million to the winning city. In addition, Vulcan is offering an additional $10 million to the winning city to support infrastructure for electric vehicles and the winning city's public bus system will get installation of Mobileye's Shield +</a:t>
            </a:r>
            <a:r>
              <a:rPr lang="en-US" baseline="30000" dirty="0"/>
              <a:t>TM</a:t>
            </a:r>
            <a:r>
              <a:rPr lang="en-US" dirty="0"/>
              <a:t> on every bus.</a:t>
            </a:r>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5272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0170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92795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r>
              <a:rPr lang="en-US" dirty="0" smtClean="0"/>
              <a:t>Transportation</a:t>
            </a:r>
            <a:r>
              <a:rPr lang="en-US" baseline="0" dirty="0" smtClean="0"/>
              <a:t> has passed the “Internet of Things” and has moved on to the Internet of Something Big</a:t>
            </a:r>
          </a:p>
          <a:p>
            <a:endParaRPr lang="en-US" baseline="0" dirty="0" smtClean="0"/>
          </a:p>
          <a:p>
            <a:r>
              <a:rPr lang="en-US" baseline="0" dirty="0" smtClean="0"/>
              <a:t>We are borrowing heavily on our experience of building important infrastructure on a continent-wide scale</a:t>
            </a:r>
          </a:p>
          <a:p>
            <a:r>
              <a:rPr lang="en-US" baseline="0" dirty="0" smtClean="0"/>
              <a:t>  - transcontinental railroad networks, Interstate Highway system, etc.</a:t>
            </a:r>
            <a:endParaRPr lang="en-US" dirty="0" smtClean="0"/>
          </a:p>
          <a:p>
            <a:endParaRPr lang="en-US" dirty="0" smtClean="0"/>
          </a:p>
          <a:p>
            <a:r>
              <a:rPr lang="en-US" dirty="0" smtClean="0"/>
              <a:t>Uniform deployment based</a:t>
            </a:r>
            <a:r>
              <a:rPr lang="en-US" baseline="0" dirty="0" smtClean="0"/>
              <a:t> on concepts developed in Southeast Michigan 2014 project.</a:t>
            </a:r>
          </a:p>
          <a:p>
            <a:endParaRPr lang="en-US" baseline="0" dirty="0" smtClean="0"/>
          </a:p>
          <a:p>
            <a:r>
              <a:rPr lang="en-US" baseline="0" dirty="0" smtClean="0"/>
              <a:t>Fundamental elements of the system will be interoperable.</a:t>
            </a:r>
          </a:p>
          <a:p>
            <a:endParaRPr lang="en-US" baseline="0" dirty="0" smtClean="0"/>
          </a:p>
          <a:p>
            <a:pPr marL="171422" indent="-171422">
              <a:buFont typeface="Arial" panose="020B0604020202020204" pitchFamily="34" charset="0"/>
              <a:buChar char="•"/>
            </a:pPr>
            <a:r>
              <a:rPr lang="en-US" baseline="0" dirty="0" smtClean="0"/>
              <a:t>Reference architecture for consistent implementations</a:t>
            </a:r>
          </a:p>
          <a:p>
            <a:pPr marL="171422" indent="-171422">
              <a:buFont typeface="Arial" panose="020B0604020202020204" pitchFamily="34" charset="0"/>
              <a:buChar char="•"/>
            </a:pPr>
            <a:r>
              <a:rPr lang="en-US" baseline="0" dirty="0" smtClean="0"/>
              <a:t>Consensus definitions, interpretation of standards for fundamental data elements</a:t>
            </a:r>
          </a:p>
          <a:p>
            <a:pPr marL="171422" indent="-171422">
              <a:buFont typeface="Arial" panose="020B0604020202020204" pitchFamily="34" charset="0"/>
              <a:buChar char="•"/>
            </a:pPr>
            <a:r>
              <a:rPr lang="en-US" baseline="0" dirty="0" smtClean="0"/>
              <a:t>Common communication security practice</a:t>
            </a:r>
          </a:p>
          <a:p>
            <a:pPr marL="171422" indent="-171422">
              <a:buFont typeface="Arial" panose="020B0604020202020204" pitchFamily="34" charset="0"/>
              <a:buChar char="•"/>
            </a:pPr>
            <a:endParaRPr lang="en-US" baseline="0" dirty="0" smtClean="0"/>
          </a:p>
          <a:p>
            <a:r>
              <a:rPr lang="en-US" baseline="0" dirty="0" smtClean="0"/>
              <a:t>Provide for the opportunity for a common experience, the ability to do more.</a:t>
            </a:r>
          </a:p>
          <a:p>
            <a:endParaRPr lang="en-US" baseline="0" dirty="0" smtClean="0"/>
          </a:p>
          <a:p>
            <a:r>
              <a:rPr lang="en-US" baseline="0" dirty="0" smtClean="0"/>
              <a:t>Goal is continent-wide deployment.  Everything in the testing is being developed to be deployed on a much larger scale.</a:t>
            </a:r>
          </a:p>
          <a:p>
            <a:endParaRPr lang="en-US" baseline="0" dirty="0" smtClean="0"/>
          </a:p>
          <a:p>
            <a:r>
              <a:rPr lang="en-US" dirty="0" smtClean="0"/>
              <a:t>Comments and critiques are welcome</a:t>
            </a:r>
          </a:p>
          <a:p>
            <a:endParaRPr lang="en-US" dirty="0" smtClean="0"/>
          </a:p>
        </p:txBody>
      </p:sp>
      <p:sp>
        <p:nvSpPr>
          <p:cNvPr id="4" name="Slide Number Placeholder 3"/>
          <p:cNvSpPr>
            <a:spLocks noGrp="1"/>
          </p:cNvSpPr>
          <p:nvPr>
            <p:ph type="sldNum" sz="quarter" idx="10"/>
          </p:nvPr>
        </p:nvSpPr>
        <p:spPr/>
        <p:txBody>
          <a:bodyPr/>
          <a:lstStyle/>
          <a:p>
            <a:fld id="{21656F07-D8FB-42C0-915E-82739E9EFA56}" type="slidenum">
              <a:rPr lang="en-US" smtClean="0"/>
              <a:t>8</a:t>
            </a:fld>
            <a:endParaRPr lang="en-US" dirty="0"/>
          </a:p>
        </p:txBody>
      </p:sp>
    </p:spTree>
    <p:extLst>
      <p:ext uri="{BB962C8B-B14F-4D97-AF65-F5344CB8AC3E}">
        <p14:creationId xmlns:p14="http://schemas.microsoft.com/office/powerpoint/2010/main" val="350038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Need to start with an understanding of the complete</a:t>
            </a:r>
            <a:r>
              <a:rPr lang="en-US" baseline="0" dirty="0" smtClean="0"/>
              <a:t> connected intelligent transportation system so you will know all of the parts that will be needed.</a:t>
            </a:r>
            <a:endParaRPr lang="en-US" dirty="0" smtClean="0"/>
          </a:p>
          <a:p>
            <a:endParaRPr lang="en-US" dirty="0" smtClean="0"/>
          </a:p>
          <a:p>
            <a:r>
              <a:rPr lang="en-US" dirty="0" smtClean="0"/>
              <a:t>The Unified</a:t>
            </a:r>
            <a:r>
              <a:rPr lang="en-US" baseline="0" dirty="0" smtClean="0"/>
              <a:t> implementation of the Reference Architecture embodies the fundamentals we need to work on:</a:t>
            </a:r>
          </a:p>
          <a:p>
            <a:endParaRPr lang="en-US" baseline="0" dirty="0" smtClean="0"/>
          </a:p>
          <a:p>
            <a:r>
              <a:rPr lang="en-US" dirty="0" smtClean="0"/>
              <a:t> - All elements of a connected vehicle system – mobile, field, center.</a:t>
            </a:r>
          </a:p>
          <a:p>
            <a:endParaRPr lang="en-US" dirty="0" smtClean="0"/>
          </a:p>
          <a:p>
            <a:r>
              <a:rPr lang="en-US" dirty="0" smtClean="0"/>
              <a:t> - Multiple communication media</a:t>
            </a:r>
            <a:r>
              <a:rPr lang="en-US" baseline="0" dirty="0" smtClean="0"/>
              <a:t>, wired and wireless, end-to-end, with a common process for assuring trust and protecting confidentiality.</a:t>
            </a:r>
          </a:p>
          <a:p>
            <a:endParaRPr lang="en-US" baseline="0" dirty="0" smtClean="0"/>
          </a:p>
          <a:p>
            <a:r>
              <a:rPr lang="en-US" baseline="0" dirty="0" smtClean="0"/>
              <a:t>Data abstraction points to facilitate data flow and aggregation.  A place is provided for multiple application interest groups to connect up and use (and contribute to) the flow.</a:t>
            </a:r>
          </a:p>
          <a:p>
            <a:endParaRPr lang="en-US" baseline="0" dirty="0" smtClean="0"/>
          </a:p>
          <a:p>
            <a:r>
              <a:rPr lang="en-US" baseline="0" dirty="0" smtClean="0"/>
              <a:t>************</a:t>
            </a:r>
          </a:p>
          <a:p>
            <a:endParaRPr lang="en-US" baseline="0" dirty="0" smtClean="0"/>
          </a:p>
          <a:p>
            <a:r>
              <a:rPr lang="en-US" baseline="0" dirty="0" smtClean="0"/>
              <a:t>The things in the boxes are physical objects.  Lines are information flows</a:t>
            </a:r>
          </a:p>
          <a:p>
            <a:r>
              <a:rPr lang="en-US" baseline="0" dirty="0" smtClean="0"/>
              <a:t> - The blue boxes (upper right) are inside the vehicle</a:t>
            </a:r>
          </a:p>
          <a:p>
            <a:r>
              <a:rPr lang="en-US" baseline="0" dirty="0" smtClean="0"/>
              <a:t> - Yellow boxes are travelers and their equipment</a:t>
            </a:r>
          </a:p>
          <a:p>
            <a:r>
              <a:rPr lang="en-US" baseline="0" dirty="0" smtClean="0"/>
              <a:t> - In the middle (orange and teal) exist at the boundary between moving and fixed elements.  Bridge between wired and wireless</a:t>
            </a:r>
          </a:p>
          <a:p>
            <a:r>
              <a:rPr lang="en-US" baseline="0" dirty="0" smtClean="0"/>
              <a:t> - On the left side (green) : fixed infrastructure – they exist somewhere at an IP address.  Data are gathered and aggregated and synthesized</a:t>
            </a:r>
          </a:p>
          <a:p>
            <a:r>
              <a:rPr lang="en-US" baseline="0" dirty="0" smtClean="0"/>
              <a:t> - Black oval: facilitate the flow of the fundamental data that all travelers need.</a:t>
            </a:r>
          </a:p>
          <a:p>
            <a:r>
              <a:rPr lang="en-US" baseline="0" dirty="0" smtClean="0"/>
              <a:t> - Bottom (dark green): support services for overall concept – to make it all work</a:t>
            </a:r>
          </a:p>
          <a:p>
            <a:endParaRPr lang="en-US" baseline="0" dirty="0" smtClean="0"/>
          </a:p>
          <a:p>
            <a:r>
              <a:rPr lang="en-US" baseline="0" dirty="0" smtClean="0"/>
              <a:t>This is the kind of system that we think could be scaled up to national level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10</a:t>
            </a:fld>
            <a:endParaRPr lang="en-US" dirty="0"/>
          </a:p>
        </p:txBody>
      </p:sp>
    </p:spTree>
    <p:extLst>
      <p:ext uri="{BB962C8B-B14F-4D97-AF65-F5344CB8AC3E}">
        <p14:creationId xmlns:p14="http://schemas.microsoft.com/office/powerpoint/2010/main" val="349186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r>
              <a:rPr lang="en-US" dirty="0" smtClean="0"/>
              <a:t>Supports the overall strategic objective of INTEROPERABILITY</a:t>
            </a:r>
          </a:p>
          <a:p>
            <a:endParaRPr lang="en-US" dirty="0" smtClean="0"/>
          </a:p>
          <a:p>
            <a:r>
              <a:rPr lang="en-US" dirty="0" smtClean="0"/>
              <a:t>Goal: nationwide or even continent-wide</a:t>
            </a:r>
            <a:r>
              <a:rPr lang="en-US" baseline="0" dirty="0" smtClean="0"/>
              <a:t> deployment</a:t>
            </a:r>
          </a:p>
          <a:p>
            <a:endParaRPr lang="en-US" baseline="0" dirty="0" smtClean="0"/>
          </a:p>
          <a:p>
            <a:r>
              <a:rPr lang="en-US" baseline="0" dirty="0" smtClean="0"/>
              <a:t>Communication/security: communication security practices apply to ALL information flows throughout entire system.  Can be applied to any communication medium regardless of where it sits in the architecture</a:t>
            </a:r>
          </a:p>
          <a:p>
            <a:endParaRPr lang="en-US" baseline="0" dirty="0" smtClean="0"/>
          </a:p>
          <a:p>
            <a:r>
              <a:rPr lang="en-US" baseline="0" dirty="0" smtClean="0"/>
              <a:t>Privacy by design: want to perpetuate the concepts tested in Ann Arbor and apply them to entire system</a:t>
            </a:r>
          </a:p>
          <a:p>
            <a:endParaRPr lang="en-US" baseline="0" dirty="0" smtClean="0"/>
          </a:p>
          <a:p>
            <a:r>
              <a:rPr lang="en-US" baseline="0" dirty="0" smtClean="0"/>
              <a:t>Data flow/evolution: needs to be able to scale up to a national level.  Architecture designed to support 2 types of data:</a:t>
            </a:r>
          </a:p>
          <a:p>
            <a:pPr defTabSz="897170">
              <a:defRPr/>
            </a:pPr>
            <a:r>
              <a:rPr lang="en-US" baseline="0" dirty="0" smtClean="0"/>
              <a:t>	* Data that everybody should have access to in a CV environment, and everybody should be able to contribute to</a:t>
            </a:r>
          </a:p>
          <a:p>
            <a:pPr defTabSz="897170">
              <a:defRPr/>
            </a:pPr>
            <a:r>
              <a:rPr lang="en-US" baseline="0" dirty="0" smtClean="0"/>
              <a:t> 	* </a:t>
            </a:r>
            <a:r>
              <a:rPr lang="en-US" i="1" baseline="0" dirty="0" smtClean="0"/>
              <a:t>Metaphor:  Red octagon stop sign, three color traffic light</a:t>
            </a:r>
            <a:endParaRPr lang="en-US" baseline="0" dirty="0" smtClean="0"/>
          </a:p>
          <a:p>
            <a:r>
              <a:rPr lang="en-US" baseline="0" dirty="0" smtClean="0"/>
              <a:t>	* Private data used to support P2P transactions – maintenance, management, enforcement, and commercial</a:t>
            </a:r>
          </a:p>
          <a:p>
            <a:endParaRPr lang="en-US" baseline="0" dirty="0" smtClean="0"/>
          </a:p>
          <a:p>
            <a:r>
              <a:rPr lang="en-US" baseline="0" dirty="0" smtClean="0"/>
              <a:t>Multiple communication media: working on getting them all to function together seamlessly.  </a:t>
            </a:r>
          </a:p>
          <a:p>
            <a:endParaRPr lang="en-US" baseline="0" dirty="0" smtClean="0"/>
          </a:p>
          <a:p>
            <a:r>
              <a:rPr lang="en-US" dirty="0" smtClean="0"/>
              <a:t>Tools:</a:t>
            </a:r>
            <a:r>
              <a:rPr lang="en-US" baseline="0" dirty="0" smtClean="0"/>
              <a:t> convenient way to share knowledge / institutionalize knowledge, to share with people who will actually implement the CV projects.  To support interoperability with previous work, and other projects being developed concurrently</a:t>
            </a:r>
            <a:endParaRPr lang="en-US" dirty="0"/>
          </a:p>
        </p:txBody>
      </p:sp>
      <p:sp>
        <p:nvSpPr>
          <p:cNvPr id="4" name="Slide Number Placeholder 3"/>
          <p:cNvSpPr>
            <a:spLocks noGrp="1"/>
          </p:cNvSpPr>
          <p:nvPr>
            <p:ph type="sldNum" sz="quarter" idx="10"/>
          </p:nvPr>
        </p:nvSpPr>
        <p:spPr/>
        <p:txBody>
          <a:bodyPr/>
          <a:lstStyle/>
          <a:p>
            <a:fld id="{D404DCE0-0962-4F89-91EA-C2B30C0F0FF5}" type="slidenum">
              <a:rPr lang="en-US" smtClean="0"/>
              <a:t>11</a:t>
            </a:fld>
            <a:endParaRPr lang="en-US" dirty="0"/>
          </a:p>
        </p:txBody>
      </p:sp>
    </p:spTree>
    <p:extLst>
      <p:ext uri="{BB962C8B-B14F-4D97-AF65-F5344CB8AC3E}">
        <p14:creationId xmlns:p14="http://schemas.microsoft.com/office/powerpoint/2010/main" val="200655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think that there are three things that if done well</a:t>
            </a:r>
            <a:r>
              <a:rPr lang="en-US" baseline="0" dirty="0" smtClean="0"/>
              <a:t> will project connected intelligent transportation systems into the “after” state:</a:t>
            </a:r>
            <a:endParaRPr lang="en-US" dirty="0" smtClean="0"/>
          </a:p>
          <a:p>
            <a:endParaRPr lang="en-US" dirty="0" smtClean="0"/>
          </a:p>
          <a:p>
            <a:pPr marL="224412" indent="-224412">
              <a:buAutoNum type="arabicParenR"/>
            </a:pPr>
            <a:r>
              <a:rPr lang="en-US" dirty="0" smtClean="0"/>
              <a:t>To accomplish transportation application goals,</a:t>
            </a:r>
            <a:r>
              <a:rPr lang="en-US" baseline="0" dirty="0" smtClean="0"/>
              <a:t> we have a number of communication resources that have to be properly, efficiently melded together, and</a:t>
            </a:r>
          </a:p>
          <a:p>
            <a:pPr marL="224412" indent="-224412">
              <a:buAutoNum type="arabicParenR"/>
            </a:pPr>
            <a:endParaRPr lang="en-US" baseline="0" dirty="0" smtClean="0"/>
          </a:p>
          <a:p>
            <a:pPr marL="224412" indent="-224412">
              <a:buAutoNum type="arabicParenR"/>
            </a:pPr>
            <a:r>
              <a:rPr lang="en-US" baseline="0" dirty="0" smtClean="0"/>
              <a:t>There are two classes of data used in transportation systems.</a:t>
            </a:r>
          </a:p>
          <a:p>
            <a:pPr marL="224412" indent="-224412">
              <a:buAutoNum type="arabicParenR"/>
            </a:pPr>
            <a:endParaRPr lang="en-US" baseline="0" dirty="0" smtClean="0"/>
          </a:p>
          <a:p>
            <a:pPr marL="224412" indent="-224412">
              <a:buAutoNum type="arabicParenR"/>
            </a:pPr>
            <a:r>
              <a:rPr lang="en-US" baseline="0" dirty="0" smtClean="0"/>
              <a:t>Those two things can then be unified through well-organized tools.</a:t>
            </a:r>
          </a:p>
          <a:p>
            <a:pPr marL="224412" indent="-224412">
              <a:buAutoNum type="arabicParenR"/>
            </a:pPr>
            <a:endParaRPr lang="en-US" baseline="0" dirty="0" smtClean="0"/>
          </a:p>
          <a:p>
            <a:pPr marL="224412" indent="-224412">
              <a:buAutoNum type="arabicParenR"/>
            </a:pPr>
            <a:endParaRPr lang="en-US" baseline="0" dirty="0" smtClean="0"/>
          </a:p>
          <a:p>
            <a:pPr marL="224412" indent="-224412">
              <a:buAutoNum type="arabicParenR"/>
            </a:pPr>
            <a:endParaRPr lang="en-US" baseline="0" dirty="0" smtClean="0"/>
          </a:p>
          <a:p>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21656F07-D8FB-42C0-915E-82739E9EFA56}" type="slidenum">
              <a:rPr lang="en-US" smtClean="0"/>
              <a:t>12</a:t>
            </a:fld>
            <a:endParaRPr lang="en-US" dirty="0"/>
          </a:p>
        </p:txBody>
      </p:sp>
    </p:spTree>
    <p:extLst>
      <p:ext uri="{BB962C8B-B14F-4D97-AF65-F5344CB8AC3E}">
        <p14:creationId xmlns:p14="http://schemas.microsoft.com/office/powerpoint/2010/main" val="73604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3725" y="3505200"/>
            <a:ext cx="8229600" cy="820160"/>
          </a:xfrm>
          <a:prstGeom prst="rect">
            <a:avLst/>
          </a:prstGeom>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93725" y="4002088"/>
            <a:ext cx="8229600" cy="919162"/>
          </a:xfrm>
          <a:prstGeom prst="rect">
            <a:avLst/>
          </a:prstGeom>
        </p:spPr>
        <p:txBody>
          <a:bodyPr vert="horz" lIns="0" tIns="0" rIns="0" bIns="0"/>
          <a:lstStyle/>
          <a:p>
            <a:pPr lvl="0"/>
            <a:r>
              <a:rPr lang="en-US" dirty="0" smtClean="0"/>
              <a:t>Byline/Subhead</a:t>
            </a:r>
            <a:endParaRPr lang="en-US" dirty="0"/>
          </a:p>
        </p:txBody>
      </p:sp>
      <p:sp>
        <p:nvSpPr>
          <p:cNvPr id="9" name="Text Placeholder 8"/>
          <p:cNvSpPr>
            <a:spLocks noGrp="1"/>
          </p:cNvSpPr>
          <p:nvPr>
            <p:ph type="body" sz="quarter" idx="11" hasCustomPrompt="1"/>
          </p:nvPr>
        </p:nvSpPr>
        <p:spPr>
          <a:xfrm>
            <a:off x="593725" y="4921250"/>
            <a:ext cx="8229600" cy="995362"/>
          </a:xfrm>
          <a:prstGeom prst="rect">
            <a:avLst/>
          </a:prstGeom>
        </p:spPr>
        <p:txBody>
          <a:bodyPr vert="horz" lIns="0" tIns="0" rIns="0" bIns="0"/>
          <a:lstStyle>
            <a:lvl1pPr>
              <a:defRPr b="0"/>
            </a:lvl1pPr>
          </a:lstStyle>
          <a:p>
            <a:pPr lvl="0"/>
            <a:r>
              <a:rPr lang="en-US" dirty="0" smtClean="0"/>
              <a:t>Date</a:t>
            </a:r>
            <a:endParaRPr lang="en-US" dirty="0"/>
          </a:p>
        </p:txBody>
      </p:sp>
    </p:spTree>
    <p:extLst>
      <p:ext uri="{BB962C8B-B14F-4D97-AF65-F5344CB8AC3E}">
        <p14:creationId xmlns:p14="http://schemas.microsoft.com/office/powerpoint/2010/main" val="371217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7775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2738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044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5575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5422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1187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09819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1581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BACFF32A-43BF-4AAD-BB95-F94CCFDC5FCC}" type="slidenum">
              <a:rPr lang="en-US" sz="1200">
                <a:solidFill>
                  <a:srgbClr val="000000"/>
                </a:solidFill>
                <a:ea typeface="ＭＳ Ｐゴシック" pitchFamily="-112" charset="-128"/>
              </a:rPr>
              <a:pPr algn="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0142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967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027113"/>
            <a:ext cx="8229600" cy="5072062"/>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689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114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433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6254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9461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8216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3177074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84264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8745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0371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38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75861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3680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1475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6288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695325" y="190500"/>
            <a:ext cx="8096250" cy="830263"/>
          </a:xfrm>
          <a:prstGeom prst="rect">
            <a:avLst/>
          </a:prstGeom>
          <a:noFill/>
        </p:spPr>
        <p:txBody>
          <a:bodyPr>
            <a:spAutoFit/>
          </a:bodyPr>
          <a:lstStyle/>
          <a:p>
            <a:pPr fontAlgn="base">
              <a:spcBef>
                <a:spcPct val="0"/>
              </a:spcBef>
              <a:spcAft>
                <a:spcPct val="0"/>
              </a:spcAft>
              <a:defRPr/>
            </a:pPr>
            <a:r>
              <a:rPr lang="en-US" sz="2400" i="1" dirty="0">
                <a:solidFill>
                  <a:srgbClr val="003399"/>
                </a:solidFill>
                <a:latin typeface="Arial Rounded MT Bold" pitchFamily="34" charset="0"/>
              </a:rPr>
              <a:t>The Future of Transportation - </a:t>
            </a:r>
          </a:p>
          <a:p>
            <a:pPr fontAlgn="base">
              <a:spcBef>
                <a:spcPct val="0"/>
              </a:spcBef>
              <a:spcAft>
                <a:spcPct val="0"/>
              </a:spcAft>
              <a:defRPr/>
            </a:pPr>
            <a:r>
              <a:rPr lang="en-US" sz="2400" i="1" dirty="0">
                <a:solidFill>
                  <a:srgbClr val="003399"/>
                </a:solidFill>
                <a:latin typeface="Arial Rounded MT Bold" pitchFamily="34" charset="0"/>
              </a:rPr>
              <a:t>2010 APWA Annual Congress and Exposition</a:t>
            </a:r>
          </a:p>
        </p:txBody>
      </p:sp>
      <p:sp>
        <p:nvSpPr>
          <p:cNvPr id="5" name="Rectangle 4"/>
          <p:cNvSpPr/>
          <p:nvPr userDrawn="1"/>
        </p:nvSpPr>
        <p:spPr>
          <a:xfrm>
            <a:off x="0" y="1209675"/>
            <a:ext cx="9144000" cy="46038"/>
          </a:xfrm>
          <a:prstGeom prst="rect">
            <a:avLst/>
          </a:prstGeom>
          <a:gradFill flip="none" rotWithShape="1">
            <a:gsLst>
              <a:gs pos="0">
                <a:srgbClr val="03D4A8"/>
              </a:gs>
              <a:gs pos="25000">
                <a:srgbClr val="21D6E0"/>
              </a:gs>
              <a:gs pos="75000">
                <a:srgbClr val="0087E6"/>
              </a:gs>
              <a:gs pos="100000">
                <a:srgbClr val="005CBF"/>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6" name="Rectangle 5"/>
          <p:cNvSpPr/>
          <p:nvPr userDrawn="1"/>
        </p:nvSpPr>
        <p:spPr>
          <a:xfrm>
            <a:off x="0" y="0"/>
            <a:ext cx="9144000" cy="14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9459" name="Rectangle 3"/>
          <p:cNvSpPr>
            <a:spLocks noGrp="1" noChangeArrowheads="1"/>
          </p:cNvSpPr>
          <p:nvPr>
            <p:ph type="ctrTitle"/>
          </p:nvPr>
        </p:nvSpPr>
        <p:spPr>
          <a:xfrm>
            <a:off x="561975" y="1600422"/>
            <a:ext cx="7772400" cy="1031875"/>
          </a:xfrm>
        </p:spPr>
        <p:txBody>
          <a:bodyPr/>
          <a:lstStyle>
            <a:lvl1pPr>
              <a:defRPr/>
            </a:lvl1pPr>
          </a:lstStyle>
          <a:p>
            <a:r>
              <a:rPr lang="en-US" dirty="0"/>
              <a:t>Click to edit Master title style</a:t>
            </a:r>
          </a:p>
        </p:txBody>
      </p:sp>
      <p:sp>
        <p:nvSpPr>
          <p:cNvPr id="19460" name="Rectangle 4"/>
          <p:cNvSpPr>
            <a:spLocks noGrp="1" noChangeArrowheads="1"/>
          </p:cNvSpPr>
          <p:nvPr>
            <p:ph type="subTitle" idx="1"/>
          </p:nvPr>
        </p:nvSpPr>
        <p:spPr>
          <a:xfrm>
            <a:off x="1371600" y="2998012"/>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575635795"/>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3127"/>
            <a:ext cx="8229600" cy="827961"/>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16430"/>
            <a:ext cx="8229600" cy="41653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54FF964A-55A3-4A6D-82A4-767F156B30EC}"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49637320"/>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28726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3504710D-B323-4958-838A-A8722AEBA04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76913787"/>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8FA8BE78-043B-4E69-BCD8-246DC471C61E}"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120603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6240" y="701358"/>
            <a:ext cx="8229600" cy="944562"/>
          </a:xfrm>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3D214271-0E02-43D3-9EF3-AE649EE2D18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289269100"/>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5AAE58BD-97F6-4B19-B847-771BCEE8516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63528119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3450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742DC3D5-3760-4427-A8B5-035FC2700014}"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124195878"/>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71A7B438-88F7-4876-BF17-AF92CA24545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30969727"/>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0495614E-459C-4EEB-BF4B-C553ADE345A1}"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218097990"/>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389B8F13-D8F7-4777-82F7-610362B0D44A}"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55939616"/>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467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F9548A55-31CA-4643-8A21-AA4824ED1EA3}"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7934321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419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0AB868B4-ADD7-4A1C-AC15-77405E8F862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61206006"/>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91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8977CE00-9FA5-4A25-9656-E74EC54724E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422360269"/>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6147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A79C3275-05B4-4E8E-A7C9-F667F797A79F}"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850270730"/>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3886200" y="274638"/>
            <a:ext cx="4800600" cy="1143000"/>
          </a:xfrm>
          <a:prstGeom prst="rect">
            <a:avLst/>
          </a:prstGeom>
        </p:spPr>
        <p:txBody>
          <a:bodyPr anchor="t"/>
          <a:lstStyle>
            <a:lvl1pPr algn="r">
              <a:defRPr sz="3600" b="1" i="1">
                <a:solidFill>
                  <a:schemeClr val="tx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3886200" cy="4525963"/>
          </a:xfrm>
          <a:prstGeom prst="rect">
            <a:avLst/>
          </a:prstGeom>
        </p:spPr>
        <p:txBody>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0169011"/>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3886200" y="274638"/>
            <a:ext cx="4800600" cy="1143000"/>
          </a:xfrm>
          <a:prstGeom prst="rect">
            <a:avLst/>
          </a:prstGeom>
        </p:spPr>
        <p:txBody>
          <a:bodyPr anchor="t"/>
          <a:lstStyle>
            <a:lvl1pPr algn="r">
              <a:defRPr sz="3600" b="1" i="1">
                <a:solidFill>
                  <a:schemeClr val="tx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3886200" cy="4525963"/>
          </a:xfrm>
          <a:prstGeom prst="rect">
            <a:avLst/>
          </a:prstGeom>
        </p:spPr>
        <p:txBody>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51187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257117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3886200" y="274638"/>
            <a:ext cx="4800600" cy="1143000"/>
          </a:xfrm>
          <a:prstGeom prst="rect">
            <a:avLst/>
          </a:prstGeom>
        </p:spPr>
        <p:txBody>
          <a:bodyPr anchor="t"/>
          <a:lstStyle>
            <a:lvl1pPr algn="r">
              <a:defRPr sz="3600" b="1" i="1">
                <a:solidFill>
                  <a:schemeClr val="tx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3886200" cy="4525963"/>
          </a:xfrm>
          <a:prstGeom prst="rect">
            <a:avLst/>
          </a:prstGeom>
        </p:spPr>
        <p:txBody>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027113"/>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129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92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015485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89466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BACFF32A-43BF-4AAD-BB95-F94CCFDC5FCC}" type="slidenum">
              <a:rPr lang="en-US" sz="1200">
                <a:solidFill>
                  <a:srgbClr val="000000"/>
                </a:solidFill>
                <a:ea typeface="ＭＳ Ｐゴシック" pitchFamily="-112" charset="-128"/>
              </a:rPr>
              <a:pPr algn="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6266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8137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635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8388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336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1353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9181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8426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1819425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24276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1709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35161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21618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055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91724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593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45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193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629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4.jpe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7.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6.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9.png"/><Relationship Id="rId10" Type="http://schemas.openxmlformats.org/officeDocument/2006/relationships/slideLayout" Target="../slideLayouts/slideLayout42.xml"/><Relationship Id="rId19"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4.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291840"/>
          </a:xfrm>
          <a:prstGeom prst="rect">
            <a:avLst/>
          </a:prstGeom>
        </p:spPr>
      </p:pic>
    </p:spTree>
    <p:extLst>
      <p:ext uri="{BB962C8B-B14F-4D97-AF65-F5344CB8AC3E}">
        <p14:creationId xmlns:p14="http://schemas.microsoft.com/office/powerpoint/2010/main" val="195752116"/>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457200" rtl="0" eaLnBrk="0" fontAlgn="base" hangingPunct="0">
        <a:lnSpc>
          <a:spcPts val="2800"/>
        </a:lnSpc>
        <a:spcBef>
          <a:spcPct val="0"/>
        </a:spcBef>
        <a:spcAft>
          <a:spcPct val="0"/>
        </a:spcAft>
        <a:defRPr sz="36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0" indent="0" algn="l" defTabSz="457200" rtl="0" eaLnBrk="0" fontAlgn="base" hangingPunct="0">
        <a:spcBef>
          <a:spcPct val="20000"/>
        </a:spcBef>
        <a:spcAft>
          <a:spcPct val="0"/>
        </a:spcAft>
        <a:buFont typeface="Arial"/>
        <a:buNone/>
        <a:defRPr sz="2400" b="1"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cxnSp>
        <p:nvCxnSpPr>
          <p:cNvPr id="9" name="Straight Connector 8"/>
          <p:cNvCxnSpPr/>
          <p:nvPr/>
        </p:nvCxnSpPr>
        <p:spPr>
          <a:xfrm flipH="1">
            <a:off x="0" y="6324600"/>
            <a:ext cx="9144000" cy="0"/>
          </a:xfrm>
          <a:prstGeom prst="line">
            <a:avLst/>
          </a:prstGeom>
          <a:ln>
            <a:solidFill>
              <a:srgbClr val="0F6636"/>
            </a:solidFill>
          </a:ln>
        </p:spPr>
        <p:style>
          <a:lnRef idx="2">
            <a:schemeClr val="accent1"/>
          </a:lnRef>
          <a:fillRef idx="0">
            <a:schemeClr val="accent1"/>
          </a:fillRef>
          <a:effectRef idx="1">
            <a:schemeClr val="accent1"/>
          </a:effectRef>
          <a:fontRef idx="minor">
            <a:schemeClr val="tx1"/>
          </a:fontRef>
        </p:style>
      </p:cxnSp>
      <p:pic>
        <p:nvPicPr>
          <p:cNvPr id="10" name="Picture 9" descr="eere_logo_horiz_PM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5825" y="6437453"/>
            <a:ext cx="2067783" cy="302084"/>
          </a:xfrm>
          <a:prstGeom prst="rect">
            <a:avLst/>
          </a:prstGeom>
        </p:spPr>
      </p:pic>
    </p:spTree>
    <p:extLst>
      <p:ext uri="{BB962C8B-B14F-4D97-AF65-F5344CB8AC3E}">
        <p14:creationId xmlns:p14="http://schemas.microsoft.com/office/powerpoint/2010/main" val="875589136"/>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17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4"/>
          <p:cNvSpPr/>
          <p:nvPr/>
        </p:nvSpPr>
        <p:spPr bwMode="auto">
          <a:xfrm>
            <a:off x="0" y="0"/>
            <a:ext cx="9144000" cy="12954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a typeface="MS PGothic"/>
            </a:endParaRPr>
          </a:p>
        </p:txBody>
      </p:sp>
      <p:pic>
        <p:nvPicPr>
          <p:cNvPr id="7" name="Picture 6" descr="DOT-signature_white_cs3.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71800" y="-304800"/>
            <a:ext cx="10972800" cy="2286000"/>
          </a:xfrm>
          <a:prstGeom prst="rect">
            <a:avLst/>
          </a:prstGeom>
        </p:spPr>
      </p:pic>
    </p:spTree>
    <p:extLst>
      <p:ext uri="{BB962C8B-B14F-4D97-AF65-F5344CB8AC3E}">
        <p14:creationId xmlns:p14="http://schemas.microsoft.com/office/powerpoint/2010/main" val="79868043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sz="2800" b="1">
          <a:solidFill>
            <a:schemeClr val="tx2"/>
          </a:solidFill>
          <a:latin typeface="+mj-lt"/>
          <a:ea typeface="MS PGothic"/>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657225"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ea typeface="MS PGothic"/>
          <a:cs typeface="MS PGothic"/>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2057400" indent="-22860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4103" name="Line 7"/>
          <p:cNvSpPr>
            <a:spLocks noChangeShapeType="1"/>
          </p:cNvSpPr>
          <p:nvPr/>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4106" name="Text Box 10"/>
          <p:cNvSpPr txBox="1">
            <a:spLocks noChangeArrowheads="1"/>
          </p:cNvSpPr>
          <p:nvPr/>
        </p:nvSpPr>
        <p:spPr bwMode="auto">
          <a:xfrm>
            <a:off x="8610600" y="6410325"/>
            <a:ext cx="533400" cy="276225"/>
          </a:xfrm>
          <a:prstGeom prst="rect">
            <a:avLst/>
          </a:prstGeom>
          <a:noFill/>
          <a:ln w="9525" algn="ctr">
            <a:noFill/>
            <a:miter lim="800000"/>
            <a:headEnd/>
            <a:tailEnd/>
          </a:ln>
          <a:effectLst/>
        </p:spPr>
        <p:txBody>
          <a:bodyPr wrap="square">
            <a:spAutoFit/>
          </a:bodyPr>
          <a:lstStyle/>
          <a:p>
            <a:pPr algn="l" fontAlgn="base">
              <a:spcBef>
                <a:spcPct val="50000"/>
              </a:spcBef>
              <a:spcAft>
                <a:spcPct val="0"/>
              </a:spcAft>
              <a:defRPr/>
            </a:pPr>
            <a:fld id="{B1D065D0-2F10-4734-AED7-1455BD7B92D5}" type="slidenum">
              <a:rPr lang="en-US" sz="1200">
                <a:solidFill>
                  <a:srgbClr val="000000"/>
                </a:solidFill>
                <a:ea typeface="ＭＳ Ｐゴシック" pitchFamily="-112" charset="-128"/>
              </a:rPr>
              <a:pPr algn="l"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9" name="TextBox 8"/>
          <p:cNvSpPr txBox="1"/>
          <p:nvPr/>
        </p:nvSpPr>
        <p:spPr>
          <a:xfrm>
            <a:off x="6400800" y="6477000"/>
            <a:ext cx="2743200" cy="214313"/>
          </a:xfrm>
          <a:prstGeom prst="rect">
            <a:avLst/>
          </a:prstGeom>
          <a:noFill/>
        </p:spPr>
        <p:txBody>
          <a:bodyPr wrap="square">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3320" name="Picture 11" descr="Triscallion_Black"/>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199062207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778" r:id="rId13"/>
    <p:sldLayoutId id="2147483780" r:id="rId14"/>
    <p:sldLayoutId id="2147483784" r:id="rId15"/>
    <p:sldLayoutId id="2147483786" r:id="rId16"/>
    <p:sldLayoutId id="2147483676" r:id="rId17"/>
    <p:sldLayoutId id="2147483680" r:id="rId18"/>
    <p:sldLayoutId id="2147483682" r:id="rId19"/>
  </p:sldLayoutIdLst>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548958"/>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
            </a:r>
            <a:br>
              <a:rPr lang="en-US" dirty="0" smtClean="0"/>
            </a:br>
            <a:r>
              <a:rPr lang="en-US" dirty="0" smtClean="0"/>
              <a:t>Click to edit Master title style</a:t>
            </a:r>
          </a:p>
        </p:txBody>
      </p:sp>
      <p:sp>
        <p:nvSpPr>
          <p:cNvPr id="2053" name="Rectangle 3"/>
          <p:cNvSpPr>
            <a:spLocks noGrp="1" noChangeArrowheads="1"/>
          </p:cNvSpPr>
          <p:nvPr>
            <p:ph type="body" idx="1"/>
          </p:nvPr>
        </p:nvSpPr>
        <p:spPr bwMode="auto">
          <a:xfrm>
            <a:off x="457200" y="1718310"/>
            <a:ext cx="8229600" cy="4299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Rectangle 21"/>
          <p:cNvSpPr/>
          <p:nvPr/>
        </p:nvSpPr>
        <p:spPr>
          <a:xfrm>
            <a:off x="0" y="1529715"/>
            <a:ext cx="9144000" cy="46038"/>
          </a:xfrm>
          <a:prstGeom prst="rect">
            <a:avLst/>
          </a:prstGeom>
          <a:gradFill>
            <a:gsLst>
              <a:gs pos="27000">
                <a:srgbClr val="FFF2D4"/>
              </a:gs>
              <a:gs pos="61000">
                <a:srgbClr val="FFE77F"/>
              </a:gs>
              <a:gs pos="100000">
                <a:srgbClr val="FFCF0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2055" name="Picture 4"/>
          <p:cNvPicPr>
            <a:picLocks noChangeAspect="1" noChangeArrowheads="1"/>
          </p:cNvPicPr>
          <p:nvPr/>
        </p:nvPicPr>
        <p:blipFill>
          <a:blip r:embed="rId20" cstate="print"/>
          <a:srcRect/>
          <a:stretch>
            <a:fillRect/>
          </a:stretch>
        </p:blipFill>
        <p:spPr bwMode="auto">
          <a:xfrm>
            <a:off x="0" y="6116638"/>
            <a:ext cx="9144000" cy="741362"/>
          </a:xfrm>
          <a:prstGeom prst="rect">
            <a:avLst/>
          </a:prstGeom>
          <a:noFill/>
          <a:ln w="9525">
            <a:noFill/>
            <a:miter lim="800000"/>
            <a:headEnd/>
            <a:tailEnd/>
          </a:ln>
        </p:spPr>
      </p:pic>
      <p:pic>
        <p:nvPicPr>
          <p:cNvPr id="13" name="Picture 9"/>
          <p:cNvPicPr>
            <a:picLocks noChangeAspect="1" noChangeArrowheads="1"/>
          </p:cNvPicPr>
          <p:nvPr userDrawn="1"/>
        </p:nvPicPr>
        <p:blipFill>
          <a:blip r:embed="rId21">
            <a:extLst>
              <a:ext uri="{28A0092B-C50C-407E-A947-70E740481C1C}">
                <a14:useLocalDpi xmlns:a14="http://schemas.microsoft.com/office/drawing/2010/main"/>
              </a:ext>
            </a:extLst>
          </a:blip>
          <a:srcRect/>
          <a:stretch>
            <a:fillRect/>
          </a:stretch>
        </p:blipFill>
        <p:spPr bwMode="auto">
          <a:xfrm>
            <a:off x="0" y="0"/>
            <a:ext cx="9144000" cy="66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83770" y="6245608"/>
            <a:ext cx="1379560" cy="542413"/>
          </a:xfrm>
          <a:prstGeom prst="rect">
            <a:avLst/>
          </a:prstGeom>
        </p:spPr>
      </p:pic>
    </p:spTree>
    <p:extLst>
      <p:ext uri="{BB962C8B-B14F-4D97-AF65-F5344CB8AC3E}">
        <p14:creationId xmlns:p14="http://schemas.microsoft.com/office/powerpoint/2010/main" val="27697579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Lst>
  <p:transition spd="slow"/>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Calibri" pitchFamily="34" charset="0"/>
        </a:defRPr>
      </a:lvl2pPr>
      <a:lvl3pPr algn="ctr" rtl="0" eaLnBrk="0" fontAlgn="base" hangingPunct="0">
        <a:spcBef>
          <a:spcPct val="0"/>
        </a:spcBef>
        <a:spcAft>
          <a:spcPct val="0"/>
        </a:spcAft>
        <a:defRPr sz="3600" b="1">
          <a:solidFill>
            <a:schemeClr val="accent2"/>
          </a:solidFill>
          <a:latin typeface="Calibri" pitchFamily="34" charset="0"/>
        </a:defRPr>
      </a:lvl3pPr>
      <a:lvl4pPr algn="ctr" rtl="0" eaLnBrk="0" fontAlgn="base" hangingPunct="0">
        <a:spcBef>
          <a:spcPct val="0"/>
        </a:spcBef>
        <a:spcAft>
          <a:spcPct val="0"/>
        </a:spcAft>
        <a:defRPr sz="3600" b="1">
          <a:solidFill>
            <a:schemeClr val="accent2"/>
          </a:solidFill>
          <a:latin typeface="Calibri" pitchFamily="34" charset="0"/>
        </a:defRPr>
      </a:lvl4pPr>
      <a:lvl5pPr algn="ctr" rtl="0" eaLnBrk="0" fontAlgn="base" hangingPunct="0">
        <a:spcBef>
          <a:spcPct val="0"/>
        </a:spcBef>
        <a:spcAft>
          <a:spcPct val="0"/>
        </a:spcAft>
        <a:defRPr sz="3600" b="1">
          <a:solidFill>
            <a:schemeClr val="accent2"/>
          </a:solidFill>
          <a:latin typeface="Calibri" pitchFamily="34"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Blip>
          <a:blip r:embed="rId23"/>
        </a:buBlip>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4106" name="Text Box 10"/>
          <p:cNvSpPr txBox="1">
            <a:spLocks noChangeArrowheads="1"/>
          </p:cNvSpPr>
          <p:nvPr userDrawn="1"/>
        </p:nvSpPr>
        <p:spPr bwMode="auto">
          <a:xfrm>
            <a:off x="8610600" y="6410325"/>
            <a:ext cx="533400" cy="276225"/>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fld id="{B1D065D0-2F10-4734-AED7-1455BD7B92D5}" type="slidenum">
              <a:rPr lang="en-US" sz="1200">
                <a:solidFill>
                  <a:srgbClr val="000000"/>
                </a:solidFill>
                <a:ea typeface="ＭＳ Ｐゴシック" pitchFamily="-112" charset="-128"/>
              </a:rPr>
              <a:pP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9" name="TextBox 8"/>
          <p:cNvSpPr txBox="1"/>
          <p:nvPr userDrawn="1"/>
        </p:nvSpPr>
        <p:spPr>
          <a:xfrm>
            <a:off x="6400800" y="6477000"/>
            <a:ext cx="2743200" cy="214313"/>
          </a:xfrm>
          <a:prstGeom prst="rect">
            <a:avLst/>
          </a:prstGeom>
          <a:noFill/>
        </p:spPr>
        <p:txBody>
          <a:bodyPr wrap="square">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3320" name="Picture 11" descr="Triscallion_Black"/>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260423217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Lst>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ts.dot.gov/DevelopmentActivities/CVReference"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hyperlink" Target="http://www.iteris.com/cvria/html/resources/tool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www.transportation.gov/smartcity/infosessions"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s://www.transportation.gov/smartcity/infosessions"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s://www.transportation.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hyperlink" Target="mailto:SmartCityChallenge@dot.gov" TargetMode="External"/><Relationship Id="rId4" Type="http://schemas.openxmlformats.org/officeDocument/2006/relationships/hyperlink" Target="https://www.transportation.gov/smartc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2667000"/>
            <a:ext cx="9144000" cy="1470025"/>
          </a:xfrm>
        </p:spPr>
        <p:txBody>
          <a:bodyPr/>
          <a:lstStyle/>
          <a:p>
            <a:pPr algn="ctr"/>
            <a:r>
              <a:rPr lang="en-US" sz="3200" dirty="0" smtClean="0">
                <a:solidFill>
                  <a:schemeClr val="tx1"/>
                </a:solidFill>
              </a:rPr>
              <a:t/>
            </a:r>
            <a:br>
              <a:rPr lang="en-US" sz="3200" dirty="0" smtClean="0">
                <a:solidFill>
                  <a:schemeClr val="tx1"/>
                </a:solidFill>
              </a:rPr>
            </a:br>
            <a:r>
              <a:rPr lang="en-US" sz="3200" dirty="0">
                <a:solidFill>
                  <a:schemeClr val="tx1"/>
                </a:solidFill>
              </a:rPr>
              <a:t>Beyond Traffic: The Smart City Challenge</a:t>
            </a:r>
            <a:r>
              <a:rPr lang="en-US" sz="3200" dirty="0" smtClean="0">
                <a:solidFill>
                  <a:schemeClr val="tx1"/>
                </a:solidFill>
              </a:rPr>
              <a:t/>
            </a:r>
            <a:br>
              <a:rPr lang="en-US" sz="3200" dirty="0" smtClean="0">
                <a:solidFill>
                  <a:schemeClr val="tx1"/>
                </a:solidFill>
              </a:rPr>
            </a:br>
            <a:r>
              <a:rPr lang="en-US" sz="2400" dirty="0" smtClean="0">
                <a:solidFill>
                  <a:srgbClr val="EC881B"/>
                </a:solidFill>
              </a:rPr>
              <a:t>Information Session #8: Understanding Dedicated Short Range Communications (DSRC)</a:t>
            </a:r>
            <a:r>
              <a:rPr lang="en-US" sz="2400" dirty="0">
                <a:solidFill>
                  <a:srgbClr val="EC881B"/>
                </a:solidFill>
              </a:rPr>
              <a:t/>
            </a:r>
            <a:br>
              <a:rPr lang="en-US" sz="2400" dirty="0">
                <a:solidFill>
                  <a:srgbClr val="EC881B"/>
                </a:solidFill>
              </a:rPr>
            </a:br>
            <a:endParaRPr lang="en-US" sz="2400" dirty="0">
              <a:solidFill>
                <a:srgbClr val="EC881B"/>
              </a:solidFill>
            </a:endParaRPr>
          </a:p>
        </p:txBody>
      </p:sp>
      <p:sp>
        <p:nvSpPr>
          <p:cNvPr id="5" name="Rectangle 3"/>
          <p:cNvSpPr>
            <a:spLocks noGrp="1" noChangeArrowheads="1"/>
          </p:cNvSpPr>
          <p:nvPr>
            <p:ph type="subTitle" idx="1"/>
          </p:nvPr>
        </p:nvSpPr>
        <p:spPr>
          <a:xfrm>
            <a:off x="0" y="4267200"/>
            <a:ext cx="9144000" cy="1752600"/>
          </a:xfrm>
        </p:spPr>
        <p:txBody>
          <a:bodyPr/>
          <a:lstStyle/>
          <a:p>
            <a:endParaRPr lang="en-US" sz="2000" b="1" dirty="0" smtClean="0"/>
          </a:p>
          <a:p>
            <a:r>
              <a:rPr lang="en-US" sz="2000" b="1" dirty="0" smtClean="0"/>
              <a:t>January 21, 2016</a:t>
            </a:r>
          </a:p>
          <a:p>
            <a:r>
              <a:rPr lang="en-US" sz="2000" b="1" dirty="0" smtClean="0"/>
              <a:t>U.S. Department of Transportation (USDOT)</a:t>
            </a:r>
          </a:p>
        </p:txBody>
      </p:sp>
      <p:pic>
        <p:nvPicPr>
          <p:cNvPr id="6" name="Picture 2" descr="image00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1819922"/>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4419600" y="1905323"/>
            <a:ext cx="2070867" cy="990277"/>
          </a:xfrm>
          <a:prstGeom prst="rect">
            <a:avLst/>
          </a:prstGeom>
        </p:spPr>
      </p:pic>
    </p:spTree>
    <p:extLst>
      <p:ext uri="{BB962C8B-B14F-4D97-AF65-F5344CB8AC3E}">
        <p14:creationId xmlns:p14="http://schemas.microsoft.com/office/powerpoint/2010/main" val="401932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p:txBody>
          <a:bodyPr/>
          <a:lstStyle/>
          <a:p>
            <a:r>
              <a:rPr lang="en-US" dirty="0" smtClean="0"/>
              <a:t>Unified Implementation of the CVRIA</a:t>
            </a:r>
            <a:endParaRPr lang="en-US" dirty="0"/>
          </a:p>
        </p:txBody>
      </p:sp>
      <p:sp>
        <p:nvSpPr>
          <p:cNvPr id="7" name="TextBox 6"/>
          <p:cNvSpPr txBox="1"/>
          <p:nvPr/>
        </p:nvSpPr>
        <p:spPr>
          <a:xfrm>
            <a:off x="5943600" y="1397000"/>
            <a:ext cx="3124200" cy="6009337"/>
          </a:xfrm>
          <a:prstGeom prst="rect">
            <a:avLst/>
          </a:prstGeom>
          <a:noFill/>
        </p:spPr>
        <p:txBody>
          <a:bodyPr wrap="square" rtlCol="0">
            <a:spAutoFit/>
          </a:bodyPr>
          <a:lstStyle/>
          <a:p>
            <a:r>
              <a:rPr lang="en-US" sz="2000" i="0" dirty="0" smtClean="0">
                <a:solidFill>
                  <a:schemeClr val="tx1"/>
                </a:solidFill>
              </a:rPr>
              <a:t>Connected Vehicle Reference </a:t>
            </a:r>
          </a:p>
          <a:p>
            <a:r>
              <a:rPr lang="en-US" sz="2000" i="0" dirty="0" smtClean="0">
                <a:solidFill>
                  <a:schemeClr val="tx1"/>
                </a:solidFill>
              </a:rPr>
              <a:t>Implementation Architecture.</a:t>
            </a:r>
          </a:p>
          <a:p>
            <a:endParaRPr lang="en-US" sz="1050" dirty="0"/>
          </a:p>
          <a:p>
            <a:r>
              <a:rPr lang="en-US" sz="2000" i="0" dirty="0" smtClean="0">
                <a:solidFill>
                  <a:schemeClr val="tx1"/>
                </a:solidFill>
              </a:rPr>
              <a:t>Makes use of all available communication media.</a:t>
            </a:r>
          </a:p>
          <a:p>
            <a:endParaRPr lang="en-US" sz="1100" dirty="0"/>
          </a:p>
          <a:p>
            <a:r>
              <a:rPr lang="en-US" sz="2000" i="0" dirty="0" smtClean="0">
                <a:solidFill>
                  <a:schemeClr val="tx1"/>
                </a:solidFill>
              </a:rPr>
              <a:t>Uniform data unit definitions.</a:t>
            </a:r>
          </a:p>
          <a:p>
            <a:endParaRPr lang="en-US" sz="1100" i="0" dirty="0" smtClean="0">
              <a:solidFill>
                <a:schemeClr val="tx1"/>
              </a:solidFill>
            </a:endParaRPr>
          </a:p>
          <a:p>
            <a:pPr marL="285750" indent="-285750">
              <a:buFont typeface="Arial" panose="020B0604020202020204" pitchFamily="34" charset="0"/>
              <a:buChar char="•"/>
            </a:pPr>
            <a:r>
              <a:rPr lang="en-US" sz="2000" dirty="0" smtClean="0"/>
              <a:t>Architecture site</a:t>
            </a:r>
          </a:p>
          <a:p>
            <a:r>
              <a:rPr lang="en-US" sz="900" dirty="0" smtClean="0">
                <a:hlinkClick r:id="rId3"/>
              </a:rPr>
              <a:t>http</a:t>
            </a:r>
            <a:r>
              <a:rPr lang="en-US" sz="900" dirty="0">
                <a:hlinkClick r:id="rId3"/>
              </a:rPr>
              <a:t>://</a:t>
            </a:r>
            <a:r>
              <a:rPr lang="en-US" sz="900" dirty="0" smtClean="0">
                <a:hlinkClick r:id="rId3"/>
              </a:rPr>
              <a:t>standards.its.dot.gov/DevelopmentActivities/CVReference</a:t>
            </a:r>
            <a:r>
              <a:rPr lang="en-US" sz="900" dirty="0" smtClean="0"/>
              <a:t> </a:t>
            </a:r>
          </a:p>
          <a:p>
            <a:pPr marL="285750" indent="-285750">
              <a:buFont typeface="Arial" panose="020B0604020202020204" pitchFamily="34" charset="0"/>
              <a:buChar char="•"/>
            </a:pPr>
            <a:endParaRPr lang="en-US" sz="1100" i="0" dirty="0" smtClean="0">
              <a:solidFill>
                <a:schemeClr val="tx1"/>
              </a:solidFill>
            </a:endParaRPr>
          </a:p>
          <a:p>
            <a:pPr marL="285750" indent="-285750">
              <a:buFont typeface="Arial" panose="020B0604020202020204" pitchFamily="34" charset="0"/>
              <a:buChar char="•"/>
            </a:pPr>
            <a:r>
              <a:rPr lang="en-US" sz="2000" i="0" dirty="0" smtClean="0">
                <a:solidFill>
                  <a:schemeClr val="tx1"/>
                </a:solidFill>
              </a:rPr>
              <a:t>SET-IT tool site</a:t>
            </a:r>
          </a:p>
          <a:p>
            <a:pPr marL="742950" lvl="1" indent="-285750">
              <a:buFont typeface="Arial" panose="020B0604020202020204" pitchFamily="34" charset="0"/>
              <a:buChar char="•"/>
            </a:pPr>
            <a:r>
              <a:rPr lang="en-US" sz="1600" dirty="0" smtClean="0"/>
              <a:t>Version 2.1</a:t>
            </a:r>
          </a:p>
          <a:p>
            <a:pPr marL="742950" lvl="1" indent="-285750">
              <a:buFont typeface="Arial" panose="020B0604020202020204" pitchFamily="34" charset="0"/>
              <a:buChar char="•"/>
            </a:pPr>
            <a:r>
              <a:rPr lang="en-US" sz="1600" i="0" dirty="0" smtClean="0">
                <a:solidFill>
                  <a:schemeClr val="tx1"/>
                </a:solidFill>
              </a:rPr>
              <a:t>Sample project</a:t>
            </a:r>
          </a:p>
          <a:p>
            <a:r>
              <a:rPr lang="en-US" sz="1050" dirty="0">
                <a:hlinkClick r:id="rId4"/>
              </a:rPr>
              <a:t>http://</a:t>
            </a:r>
            <a:r>
              <a:rPr lang="en-US" sz="1050" dirty="0" smtClean="0">
                <a:hlinkClick r:id="rId4"/>
              </a:rPr>
              <a:t>www.iteris.com/cvria/html/resources/tools.html</a:t>
            </a:r>
            <a:r>
              <a:rPr lang="en-US" sz="1050" dirty="0" smtClean="0"/>
              <a:t> </a:t>
            </a:r>
            <a:endParaRPr lang="en-US" sz="1050" i="0" dirty="0" smtClean="0">
              <a:solidFill>
                <a:schemeClr val="tx1"/>
              </a:solidFill>
            </a:endParaRPr>
          </a:p>
          <a:p>
            <a:pPr marL="285750" indent="-285750">
              <a:buFont typeface="Arial" panose="020B0604020202020204" pitchFamily="34" charset="0"/>
              <a:buChar char="•"/>
            </a:pPr>
            <a:endParaRPr lang="en-US" sz="2000" i="0" dirty="0" smtClean="0">
              <a:solidFill>
                <a:schemeClr val="tx1"/>
              </a:solidFill>
            </a:endParaRPr>
          </a:p>
          <a:p>
            <a:pPr marL="285750" indent="-285750">
              <a:buFont typeface="Arial" panose="020B0604020202020204" pitchFamily="34" charset="0"/>
              <a:buChar char="•"/>
            </a:pPr>
            <a:endParaRPr lang="en-US" sz="2000" i="0" dirty="0" smtClean="0">
              <a:solidFill>
                <a:schemeClr val="tx1"/>
              </a:solidFill>
            </a:endParaRPr>
          </a:p>
          <a:p>
            <a:endParaRPr lang="en-US" sz="2000" i="0" dirty="0" smtClean="0">
              <a:solidFill>
                <a:schemeClr val="tx1"/>
              </a:solidFill>
            </a:endParaRPr>
          </a:p>
        </p:txBody>
      </p:sp>
      <p:pic>
        <p:nvPicPr>
          <p:cNvPr id="5" name="Picture 4"/>
          <p:cNvPicPr/>
          <p:nvPr/>
        </p:nvPicPr>
        <p:blipFill>
          <a:blip r:embed="rId5"/>
          <a:stretch>
            <a:fillRect/>
          </a:stretch>
        </p:blipFill>
        <p:spPr>
          <a:xfrm>
            <a:off x="76200" y="1092200"/>
            <a:ext cx="5867400" cy="5362787"/>
          </a:xfrm>
          <a:prstGeom prst="rect">
            <a:avLst/>
          </a:prstGeom>
        </p:spPr>
      </p:pic>
    </p:spTree>
    <p:extLst>
      <p:ext uri="{BB962C8B-B14F-4D97-AF65-F5344CB8AC3E}">
        <p14:creationId xmlns:p14="http://schemas.microsoft.com/office/powerpoint/2010/main" val="2759949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USDOT System-Level User Needs</a:t>
            </a:r>
            <a:endParaRPr lang="en-US" dirty="0"/>
          </a:p>
        </p:txBody>
      </p:sp>
      <p:sp>
        <p:nvSpPr>
          <p:cNvPr id="3" name="Content Placeholder 2"/>
          <p:cNvSpPr>
            <a:spLocks noGrp="1"/>
          </p:cNvSpPr>
          <p:nvPr>
            <p:ph idx="1"/>
          </p:nvPr>
        </p:nvSpPr>
        <p:spPr>
          <a:xfrm>
            <a:off x="457200" y="1219200"/>
            <a:ext cx="5334000" cy="5334000"/>
          </a:xfrm>
        </p:spPr>
        <p:txBody>
          <a:bodyPr/>
          <a:lstStyle/>
          <a:p>
            <a:r>
              <a:rPr lang="en-US" sz="2400" b="1" dirty="0">
                <a:solidFill>
                  <a:srgbClr val="EC881B"/>
                </a:solidFill>
              </a:rPr>
              <a:t>Communication security</a:t>
            </a:r>
          </a:p>
          <a:p>
            <a:pPr lvl="1"/>
            <a:r>
              <a:rPr lang="en-US" sz="2000" dirty="0"/>
              <a:t>Common </a:t>
            </a:r>
            <a:r>
              <a:rPr lang="en-US" sz="2000" dirty="0" smtClean="0"/>
              <a:t>process for all information flows</a:t>
            </a:r>
            <a:endParaRPr lang="en-US" sz="2000" dirty="0"/>
          </a:p>
          <a:p>
            <a:pPr lvl="1"/>
            <a:r>
              <a:rPr lang="en-US" sz="2000" dirty="0"/>
              <a:t>Preserving </a:t>
            </a:r>
            <a:r>
              <a:rPr lang="en-US" sz="2000" dirty="0" smtClean="0"/>
              <a:t>“Privacy </a:t>
            </a:r>
            <a:r>
              <a:rPr lang="en-US" sz="2000" dirty="0"/>
              <a:t>by </a:t>
            </a:r>
            <a:r>
              <a:rPr lang="en-US" sz="2000" dirty="0" smtClean="0"/>
              <a:t>Design”</a:t>
            </a:r>
            <a:endParaRPr lang="en-US" sz="2000" dirty="0"/>
          </a:p>
          <a:p>
            <a:pPr>
              <a:spcBef>
                <a:spcPts val="1200"/>
              </a:spcBef>
            </a:pPr>
            <a:r>
              <a:rPr lang="en-US" sz="2400" b="1" dirty="0">
                <a:solidFill>
                  <a:srgbClr val="EC881B"/>
                </a:solidFill>
              </a:rPr>
              <a:t>Data flow and evolution</a:t>
            </a:r>
          </a:p>
          <a:p>
            <a:pPr lvl="1"/>
            <a:r>
              <a:rPr lang="en-US" sz="2000" dirty="0"/>
              <a:t>Common </a:t>
            </a:r>
            <a:r>
              <a:rPr lang="en-US" sz="2000" dirty="0" smtClean="0"/>
              <a:t>movement processes</a:t>
            </a:r>
          </a:p>
          <a:p>
            <a:pPr lvl="1"/>
            <a:r>
              <a:rPr lang="en-US" sz="2000" dirty="0"/>
              <a:t>T</a:t>
            </a:r>
            <a:r>
              <a:rPr lang="en-US" sz="2000" dirty="0" smtClean="0"/>
              <a:t>wo types of data</a:t>
            </a:r>
            <a:endParaRPr lang="en-US" sz="2000" dirty="0"/>
          </a:p>
          <a:p>
            <a:pPr>
              <a:spcBef>
                <a:spcPts val="1200"/>
              </a:spcBef>
            </a:pPr>
            <a:r>
              <a:rPr lang="en-US" sz="2400" b="1" dirty="0" smtClean="0">
                <a:solidFill>
                  <a:srgbClr val="EC881B"/>
                </a:solidFill>
              </a:rPr>
              <a:t>Multiple </a:t>
            </a:r>
            <a:r>
              <a:rPr lang="en-US" sz="2400" b="1" dirty="0">
                <a:solidFill>
                  <a:srgbClr val="EC881B"/>
                </a:solidFill>
              </a:rPr>
              <a:t>communication </a:t>
            </a:r>
            <a:r>
              <a:rPr lang="en-US" sz="2400" b="1" dirty="0" smtClean="0">
                <a:solidFill>
                  <a:srgbClr val="EC881B"/>
                </a:solidFill>
              </a:rPr>
              <a:t>media</a:t>
            </a:r>
          </a:p>
          <a:p>
            <a:pPr lvl="1"/>
            <a:r>
              <a:rPr lang="en-US" sz="2000" dirty="0"/>
              <a:t>DSRC on all 7 </a:t>
            </a:r>
            <a:r>
              <a:rPr lang="en-US" sz="2000" dirty="0" smtClean="0"/>
              <a:t>channels</a:t>
            </a:r>
          </a:p>
          <a:p>
            <a:pPr lvl="1"/>
            <a:r>
              <a:rPr lang="en-US" sz="2000" dirty="0" smtClean="0"/>
              <a:t>Established wireless media</a:t>
            </a:r>
            <a:endParaRPr lang="en-US" sz="2000" dirty="0"/>
          </a:p>
          <a:p>
            <a:pPr lvl="1"/>
            <a:r>
              <a:rPr lang="en-US" sz="2000" dirty="0"/>
              <a:t>Other IP transport media</a:t>
            </a:r>
          </a:p>
          <a:p>
            <a:pPr>
              <a:spcBef>
                <a:spcPts val="1200"/>
              </a:spcBef>
            </a:pPr>
            <a:r>
              <a:rPr lang="en-US" sz="2400" b="1" i="1" dirty="0" smtClean="0">
                <a:solidFill>
                  <a:srgbClr val="EC881B"/>
                </a:solidFill>
              </a:rPr>
              <a:t>Tools</a:t>
            </a:r>
          </a:p>
          <a:p>
            <a:pPr lvl="1"/>
            <a:r>
              <a:rPr lang="en-US" sz="2000" i="1" dirty="0" smtClean="0"/>
              <a:t>Consistent implementations</a:t>
            </a:r>
            <a:endParaRPr lang="en-US" sz="2000" i="1" dirty="0"/>
          </a:p>
          <a:p>
            <a:endParaRPr lang="en-US" sz="2000" dirty="0"/>
          </a:p>
        </p:txBody>
      </p:sp>
      <p:sp>
        <p:nvSpPr>
          <p:cNvPr id="4" name="TextBox 3"/>
          <p:cNvSpPr txBox="1"/>
          <p:nvPr/>
        </p:nvSpPr>
        <p:spPr>
          <a:xfrm>
            <a:off x="5638800" y="1981200"/>
            <a:ext cx="3200400" cy="3046988"/>
          </a:xfrm>
          <a:prstGeom prst="rect">
            <a:avLst/>
          </a:prstGeom>
          <a:solidFill>
            <a:srgbClr val="EC881B"/>
          </a:solidFill>
          <a:effectLst>
            <a:outerShdw blurRad="50800" dist="38100" dir="2700000" algn="tl" rotWithShape="0">
              <a:prstClr val="black">
                <a:alpha val="40000"/>
              </a:prstClr>
            </a:outerShdw>
          </a:effectLst>
        </p:spPr>
        <p:txBody>
          <a:bodyPr wrap="square" rtlCol="0">
            <a:spAutoFit/>
          </a:bodyPr>
          <a:lstStyle/>
          <a:p>
            <a:pPr algn="ctr">
              <a:buNone/>
            </a:pPr>
            <a:endParaRPr lang="en-US" sz="2400" b="1" i="1" dirty="0" smtClean="0">
              <a:solidFill>
                <a:schemeClr val="bg1"/>
              </a:solidFill>
            </a:endParaRPr>
          </a:p>
          <a:p>
            <a:pPr algn="ctr">
              <a:buNone/>
            </a:pPr>
            <a:r>
              <a:rPr lang="en-US" sz="2400" b="1" i="1" dirty="0" smtClean="0">
                <a:solidFill>
                  <a:schemeClr val="bg1"/>
                </a:solidFill>
                <a:effectLst>
                  <a:outerShdw blurRad="38100" dist="38100" dir="2700000" algn="tl">
                    <a:srgbClr val="000000">
                      <a:alpha val="43137"/>
                    </a:srgbClr>
                  </a:outerShdw>
                </a:effectLst>
              </a:rPr>
              <a:t>“The opportunity for a common experience.”</a:t>
            </a:r>
          </a:p>
          <a:p>
            <a:pPr algn="ctr">
              <a:buNone/>
            </a:pPr>
            <a:endParaRPr lang="en-US" sz="2400" b="1" i="1" dirty="0">
              <a:solidFill>
                <a:schemeClr val="bg1"/>
              </a:solidFill>
              <a:effectLst>
                <a:outerShdw blurRad="38100" dist="38100" dir="2700000" algn="tl">
                  <a:srgbClr val="000000">
                    <a:alpha val="43137"/>
                  </a:srgbClr>
                </a:outerShdw>
              </a:effectLst>
            </a:endParaRPr>
          </a:p>
          <a:p>
            <a:pPr algn="ctr">
              <a:spcBef>
                <a:spcPts val="0"/>
              </a:spcBef>
              <a:buNone/>
            </a:pPr>
            <a:r>
              <a:rPr lang="en-US" sz="2400" b="1" i="1" dirty="0" smtClean="0">
                <a:solidFill>
                  <a:schemeClr val="bg1"/>
                </a:solidFill>
                <a:effectLst>
                  <a:outerShdw blurRad="38100" dist="38100" dir="2700000" algn="tl">
                    <a:srgbClr val="000000">
                      <a:alpha val="43137"/>
                    </a:srgbClr>
                  </a:outerShdw>
                </a:effectLst>
              </a:rPr>
              <a:t>“The ability to do more.”</a:t>
            </a:r>
          </a:p>
          <a:p>
            <a:pPr algn="ctr">
              <a:spcBef>
                <a:spcPts val="0"/>
              </a:spcBef>
              <a:buNone/>
            </a:pPr>
            <a:endParaRPr lang="en-US" sz="2400" b="1" i="1" dirty="0" smtClean="0">
              <a:solidFill>
                <a:schemeClr val="bg1"/>
              </a:solidFill>
            </a:endParaRPr>
          </a:p>
        </p:txBody>
      </p:sp>
    </p:spTree>
    <p:extLst>
      <p:ext uri="{BB962C8B-B14F-4D97-AF65-F5344CB8AC3E}">
        <p14:creationId xmlns:p14="http://schemas.microsoft.com/office/powerpoint/2010/main" val="3233887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 Variety of Communication Media, Data Needs</a:t>
            </a:r>
            <a:endParaRPr lang="en-US" sz="2800" dirty="0"/>
          </a:p>
        </p:txBody>
      </p:sp>
      <p:sp>
        <p:nvSpPr>
          <p:cNvPr id="3" name="Content Placeholder 2"/>
          <p:cNvSpPr>
            <a:spLocks noGrp="1"/>
          </p:cNvSpPr>
          <p:nvPr>
            <p:ph idx="1"/>
          </p:nvPr>
        </p:nvSpPr>
        <p:spPr>
          <a:xfrm>
            <a:off x="457200" y="1066801"/>
            <a:ext cx="8229600" cy="762001"/>
          </a:xfrm>
        </p:spPr>
        <p:txBody>
          <a:bodyPr/>
          <a:lstStyle/>
          <a:p>
            <a:pPr marL="173736" indent="0">
              <a:spcAft>
                <a:spcPts val="600"/>
              </a:spcAft>
              <a:buNone/>
            </a:pPr>
            <a:r>
              <a:rPr lang="en-US" sz="2000" b="1" dirty="0" smtClean="0">
                <a:solidFill>
                  <a:srgbClr val="EC881B"/>
                </a:solidFill>
              </a:rPr>
              <a:t>Resources: </a:t>
            </a:r>
            <a:r>
              <a:rPr lang="en-US" sz="2000" dirty="0" smtClean="0"/>
              <a:t>wired and wireless, the Internet</a:t>
            </a:r>
          </a:p>
          <a:p>
            <a:pPr>
              <a:spcAft>
                <a:spcPts val="600"/>
              </a:spcAft>
            </a:pPr>
            <a:r>
              <a:rPr lang="en-US" sz="2000" dirty="0" smtClean="0"/>
              <a:t>3,000 miles, 3,000 meters, 300 meters, 3 meters.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87997"/>
            <a:ext cx="8458200" cy="102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30682"/>
            <a:ext cx="3333750" cy="199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952" y="3430682"/>
            <a:ext cx="2663966" cy="211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6501" y="3430681"/>
            <a:ext cx="1876425" cy="215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2" y="2456273"/>
            <a:ext cx="1888209" cy="369332"/>
          </a:xfrm>
          <a:prstGeom prst="rect">
            <a:avLst/>
          </a:prstGeom>
          <a:noFill/>
        </p:spPr>
        <p:txBody>
          <a:bodyPr wrap="none" rtlCol="0">
            <a:spAutoFit/>
          </a:bodyPr>
          <a:lstStyle/>
          <a:p>
            <a:r>
              <a:rPr lang="en-US" b="1" i="0" dirty="0" smtClean="0">
                <a:solidFill>
                  <a:schemeClr val="bg1"/>
                </a:solidFill>
                <a:effectLst>
                  <a:outerShdw blurRad="38100" dist="38100" dir="2700000" algn="tl">
                    <a:srgbClr val="000000">
                      <a:alpha val="43137"/>
                    </a:srgbClr>
                  </a:outerShdw>
                </a:effectLst>
              </a:rPr>
              <a:t>Continent-Wide</a:t>
            </a:r>
          </a:p>
        </p:txBody>
      </p:sp>
      <p:sp>
        <p:nvSpPr>
          <p:cNvPr id="9" name="TextBox 8"/>
          <p:cNvSpPr txBox="1"/>
          <p:nvPr/>
        </p:nvSpPr>
        <p:spPr>
          <a:xfrm>
            <a:off x="963513" y="3464994"/>
            <a:ext cx="2277162"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Wide Area Network</a:t>
            </a:r>
            <a:endParaRPr lang="en-US" b="1" i="0" dirty="0" smtClean="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4114800" y="3494583"/>
            <a:ext cx="2438400" cy="369332"/>
          </a:xfrm>
          <a:prstGeom prst="rect">
            <a:avLst/>
          </a:prstGeom>
          <a:noFill/>
        </p:spPr>
        <p:txBody>
          <a:bodyPr wrap="square" rtlCol="0">
            <a:spAutoFit/>
          </a:bodyPr>
          <a:lstStyle/>
          <a:p>
            <a:pPr algn="ctr"/>
            <a:r>
              <a:rPr lang="en-US" b="1" i="0" dirty="0" smtClean="0">
                <a:solidFill>
                  <a:schemeClr val="bg1"/>
                </a:solidFill>
                <a:effectLst>
                  <a:outerShdw blurRad="38100" dist="38100" dir="2700000" algn="tl">
                    <a:srgbClr val="000000">
                      <a:alpha val="43137"/>
                    </a:srgbClr>
                  </a:outerShdw>
                </a:effectLst>
              </a:rPr>
              <a:t>5.9GHz DSRC</a:t>
            </a:r>
          </a:p>
        </p:txBody>
      </p:sp>
      <p:sp>
        <p:nvSpPr>
          <p:cNvPr id="11" name="TextBox 10"/>
          <p:cNvSpPr txBox="1"/>
          <p:nvPr/>
        </p:nvSpPr>
        <p:spPr>
          <a:xfrm>
            <a:off x="6925906" y="4510838"/>
            <a:ext cx="1876423" cy="646331"/>
          </a:xfrm>
          <a:prstGeom prst="rect">
            <a:avLst/>
          </a:prstGeom>
          <a:noFill/>
        </p:spPr>
        <p:txBody>
          <a:bodyPr wrap="square" rtlCol="0">
            <a:spAutoFit/>
          </a:bodyPr>
          <a:lstStyle/>
          <a:p>
            <a:pPr algn="r"/>
            <a:r>
              <a:rPr lang="en-US" b="1" i="0" dirty="0" smtClean="0">
                <a:solidFill>
                  <a:schemeClr val="bg1"/>
                </a:solidFill>
                <a:effectLst>
                  <a:outerShdw blurRad="38100" dist="38100" dir="2700000" algn="tl">
                    <a:srgbClr val="000000">
                      <a:alpha val="43137"/>
                    </a:srgbClr>
                  </a:outerShdw>
                </a:effectLst>
              </a:rPr>
              <a:t>Local Area</a:t>
            </a:r>
          </a:p>
          <a:p>
            <a:pPr algn="r"/>
            <a:r>
              <a:rPr lang="en-US" b="1" dirty="0" smtClean="0">
                <a:solidFill>
                  <a:schemeClr val="bg1"/>
                </a:solidFill>
                <a:effectLst>
                  <a:outerShdw blurRad="38100" dist="38100" dir="2700000" algn="tl">
                    <a:srgbClr val="000000">
                      <a:alpha val="43137"/>
                    </a:srgbClr>
                  </a:outerShdw>
                </a:effectLst>
              </a:rPr>
              <a:t>Network</a:t>
            </a:r>
            <a:endParaRPr lang="en-US" b="1" i="0" dirty="0" smtClean="0">
              <a:solidFill>
                <a:schemeClr val="bg1"/>
              </a:solidFill>
              <a:effectLst>
                <a:outerShdw blurRad="38100" dist="38100" dir="2700000" algn="tl">
                  <a:srgbClr val="000000">
                    <a:alpha val="43137"/>
                  </a:srgbClr>
                </a:outerShdw>
              </a:effectLst>
            </a:endParaRPr>
          </a:p>
        </p:txBody>
      </p:sp>
      <p:sp>
        <p:nvSpPr>
          <p:cNvPr id="12" name="Content Placeholder 2"/>
          <p:cNvSpPr txBox="1">
            <a:spLocks/>
          </p:cNvSpPr>
          <p:nvPr/>
        </p:nvSpPr>
        <p:spPr bwMode="auto">
          <a:xfrm>
            <a:off x="381000" y="5774502"/>
            <a:ext cx="7998372" cy="762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173736" indent="0">
              <a:buFont typeface="Wingdings" pitchFamily="2" charset="2"/>
              <a:buNone/>
            </a:pPr>
            <a:r>
              <a:rPr lang="en-US" sz="2000" b="1" kern="0" dirty="0" smtClean="0">
                <a:solidFill>
                  <a:srgbClr val="EC881B"/>
                </a:solidFill>
              </a:rPr>
              <a:t>Requirements: </a:t>
            </a:r>
            <a:r>
              <a:rPr lang="en-US" sz="2000" dirty="0" smtClean="0"/>
              <a:t>Two </a:t>
            </a:r>
            <a:r>
              <a:rPr lang="en-US" sz="2000" dirty="0"/>
              <a:t>types of </a:t>
            </a:r>
            <a:r>
              <a:rPr lang="en-US" sz="2000" dirty="0" smtClean="0"/>
              <a:t>data distribution</a:t>
            </a:r>
            <a:endParaRPr lang="en-US" sz="2000" dirty="0"/>
          </a:p>
          <a:p>
            <a:r>
              <a:rPr lang="en-US" sz="2000" dirty="0" smtClean="0"/>
              <a:t> To </a:t>
            </a:r>
            <a:r>
              <a:rPr lang="en-US" sz="2000" dirty="0"/>
              <a:t>all, t</a:t>
            </a:r>
            <a:r>
              <a:rPr lang="en-US" sz="2000" dirty="0" smtClean="0"/>
              <a:t>o one</a:t>
            </a:r>
            <a:endParaRPr lang="en-US" sz="2000" kern="0" dirty="0"/>
          </a:p>
        </p:txBody>
      </p:sp>
    </p:spTree>
    <p:extLst>
      <p:ext uri="{BB962C8B-B14F-4D97-AF65-F5344CB8AC3E}">
        <p14:creationId xmlns:p14="http://schemas.microsoft.com/office/powerpoint/2010/main" val="2834144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762000"/>
          </a:xfrm>
        </p:spPr>
        <p:txBody>
          <a:bodyPr/>
          <a:lstStyle/>
          <a:p>
            <a:r>
              <a:rPr lang="en-US" dirty="0" smtClean="0"/>
              <a:t>Dedicated Short Range Communications</a:t>
            </a:r>
            <a:endParaRPr lang="en-US" dirty="0"/>
          </a:p>
        </p:txBody>
      </p:sp>
      <p:sp>
        <p:nvSpPr>
          <p:cNvPr id="3" name="Content Placeholder 2"/>
          <p:cNvSpPr>
            <a:spLocks noGrp="1"/>
          </p:cNvSpPr>
          <p:nvPr>
            <p:ph idx="1"/>
          </p:nvPr>
        </p:nvSpPr>
        <p:spPr/>
        <p:txBody>
          <a:bodyPr/>
          <a:lstStyle/>
          <a:p>
            <a:r>
              <a:rPr lang="en-US" sz="2400" b="1" dirty="0" smtClean="0">
                <a:solidFill>
                  <a:srgbClr val="EC881B"/>
                </a:solidFill>
              </a:rPr>
              <a:t>What it is</a:t>
            </a:r>
          </a:p>
          <a:p>
            <a:pPr lvl="1"/>
            <a:r>
              <a:rPr lang="en-US" sz="2400" dirty="0" smtClean="0"/>
              <a:t>Low latency, Wi-Fi-like medium adapted for vehicle environment </a:t>
            </a:r>
          </a:p>
          <a:p>
            <a:pPr lvl="1"/>
            <a:r>
              <a:rPr lang="en-US" sz="2400" dirty="0" smtClean="0"/>
              <a:t>Original FCC spectrum allocation in 1999 </a:t>
            </a:r>
          </a:p>
          <a:p>
            <a:pPr lvl="1">
              <a:spcAft>
                <a:spcPts val="1200"/>
              </a:spcAft>
            </a:pPr>
            <a:r>
              <a:rPr lang="en-US" sz="2400" dirty="0" smtClean="0"/>
              <a:t>FCC revised allocation in 2004 and 2006 </a:t>
            </a:r>
          </a:p>
          <a:p>
            <a:r>
              <a:rPr lang="en-US" sz="2400" b="1" dirty="0" smtClean="0">
                <a:solidFill>
                  <a:srgbClr val="EC881B"/>
                </a:solidFill>
              </a:rPr>
              <a:t>How the technology works</a:t>
            </a:r>
          </a:p>
          <a:p>
            <a:pPr lvl="1"/>
            <a:r>
              <a:rPr lang="en-US" sz="2400" dirty="0" smtClean="0"/>
              <a:t>Data can be distributed in a broadcast mode (300m range – line of sight) </a:t>
            </a:r>
          </a:p>
          <a:p>
            <a:pPr lvl="1"/>
            <a:r>
              <a:rPr lang="en-US" sz="2400" dirty="0" smtClean="0"/>
              <a:t>Peer-to-peer data exchanges as well</a:t>
            </a:r>
          </a:p>
          <a:p>
            <a:pPr lvl="1"/>
            <a:r>
              <a:rPr lang="en-US" sz="2400" dirty="0" smtClean="0"/>
              <a:t>Engineered to work well in a moving vehicle environment</a:t>
            </a:r>
          </a:p>
          <a:p>
            <a:pPr lvl="1"/>
            <a:r>
              <a:rPr lang="en-US" sz="2400" dirty="0"/>
              <a:t>Privacy is </a:t>
            </a:r>
            <a:r>
              <a:rPr lang="en-US" sz="2400" dirty="0" smtClean="0"/>
              <a:t>protected</a:t>
            </a:r>
            <a:endParaRPr lang="en-US" sz="2400" dirty="0"/>
          </a:p>
        </p:txBody>
      </p:sp>
    </p:spTree>
    <p:extLst>
      <p:ext uri="{BB962C8B-B14F-4D97-AF65-F5344CB8AC3E}">
        <p14:creationId xmlns:p14="http://schemas.microsoft.com/office/powerpoint/2010/main" val="1319200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DSRC Basics</a:t>
            </a:r>
            <a:endParaRPr lang="en-US" dirty="0"/>
          </a:p>
        </p:txBody>
      </p:sp>
      <p:sp>
        <p:nvSpPr>
          <p:cNvPr id="3" name="Content Placeholder 2"/>
          <p:cNvSpPr>
            <a:spLocks noGrp="1"/>
          </p:cNvSpPr>
          <p:nvPr>
            <p:ph idx="1"/>
          </p:nvPr>
        </p:nvSpPr>
        <p:spPr>
          <a:xfrm>
            <a:off x="478971" y="3159373"/>
            <a:ext cx="8229600" cy="3470027"/>
          </a:xfrm>
        </p:spPr>
        <p:txBody>
          <a:bodyPr/>
          <a:lstStyle/>
          <a:p>
            <a:r>
              <a:rPr lang="en-US" sz="2200" b="1" dirty="0" smtClean="0">
                <a:solidFill>
                  <a:srgbClr val="EC881B"/>
                </a:solidFill>
              </a:rPr>
              <a:t>Packet-based</a:t>
            </a:r>
            <a:r>
              <a:rPr lang="en-US" sz="2200" dirty="0" smtClean="0"/>
              <a:t> medium based on </a:t>
            </a:r>
            <a:r>
              <a:rPr lang="en-US" sz="2200" b="1" dirty="0" smtClean="0">
                <a:solidFill>
                  <a:srgbClr val="EC881B"/>
                </a:solidFill>
              </a:rPr>
              <a:t>IEEE 802 family </a:t>
            </a:r>
            <a:r>
              <a:rPr lang="en-US" sz="2200" dirty="0" smtClean="0"/>
              <a:t>specifications for lower-layer definition</a:t>
            </a:r>
          </a:p>
          <a:p>
            <a:r>
              <a:rPr lang="en-US" sz="2200" dirty="0" smtClean="0"/>
              <a:t>Additional </a:t>
            </a:r>
            <a:r>
              <a:rPr lang="en-US" sz="2200" b="1" dirty="0" smtClean="0">
                <a:solidFill>
                  <a:srgbClr val="EC881B"/>
                </a:solidFill>
              </a:rPr>
              <a:t>network</a:t>
            </a:r>
            <a:r>
              <a:rPr lang="en-US" sz="2200" dirty="0" smtClean="0">
                <a:solidFill>
                  <a:srgbClr val="EC881B"/>
                </a:solidFill>
              </a:rPr>
              <a:t> </a:t>
            </a:r>
            <a:r>
              <a:rPr lang="en-US" sz="2200" dirty="0" smtClean="0"/>
              <a:t>layer definitions and a </a:t>
            </a:r>
            <a:r>
              <a:rPr lang="en-US" sz="2200" b="1" dirty="0" smtClean="0">
                <a:solidFill>
                  <a:srgbClr val="EC881B"/>
                </a:solidFill>
              </a:rPr>
              <a:t>cryptographic</a:t>
            </a:r>
            <a:r>
              <a:rPr lang="en-US" sz="2200" dirty="0" smtClean="0">
                <a:solidFill>
                  <a:srgbClr val="EC881B"/>
                </a:solidFill>
              </a:rPr>
              <a:t> </a:t>
            </a:r>
            <a:r>
              <a:rPr lang="en-US" sz="2200" dirty="0" smtClean="0"/>
              <a:t>process for establishing trust and protecting confidentiality given in </a:t>
            </a:r>
            <a:r>
              <a:rPr lang="en-US" sz="2200" b="1" dirty="0" smtClean="0">
                <a:solidFill>
                  <a:srgbClr val="EC881B"/>
                </a:solidFill>
              </a:rPr>
              <a:t>IEEE 1609 family</a:t>
            </a:r>
          </a:p>
          <a:p>
            <a:r>
              <a:rPr lang="en-US" sz="2200" b="1" dirty="0" smtClean="0">
                <a:solidFill>
                  <a:srgbClr val="EC881B"/>
                </a:solidFill>
              </a:rPr>
              <a:t>Payload</a:t>
            </a:r>
            <a:r>
              <a:rPr lang="en-US" sz="2200" dirty="0" smtClean="0">
                <a:solidFill>
                  <a:srgbClr val="EC881B"/>
                </a:solidFill>
              </a:rPr>
              <a:t> </a:t>
            </a:r>
            <a:r>
              <a:rPr lang="en-US" sz="2200" dirty="0" smtClean="0"/>
              <a:t>definitions and performance requirements for common data units established in </a:t>
            </a:r>
            <a:r>
              <a:rPr lang="en-US" sz="2200" b="1" dirty="0" smtClean="0">
                <a:solidFill>
                  <a:srgbClr val="EC881B"/>
                </a:solidFill>
              </a:rPr>
              <a:t>SAE standards</a:t>
            </a:r>
          </a:p>
          <a:p>
            <a:r>
              <a:rPr lang="en-US" sz="2200" dirty="0" smtClean="0"/>
              <a:t>General </a:t>
            </a:r>
            <a:r>
              <a:rPr lang="en-US" sz="2200" b="1" dirty="0" smtClean="0">
                <a:solidFill>
                  <a:srgbClr val="EC881B"/>
                </a:solidFill>
              </a:rPr>
              <a:t>IP transport </a:t>
            </a:r>
            <a:r>
              <a:rPr lang="en-US" sz="2200" dirty="0" smtClean="0"/>
              <a:t>available with certain </a:t>
            </a:r>
            <a:r>
              <a:rPr lang="en-US" sz="2200" b="1" dirty="0" smtClean="0">
                <a:solidFill>
                  <a:srgbClr val="EC881B"/>
                </a:solidFill>
              </a:rPr>
              <a:t>priority</a:t>
            </a:r>
            <a:r>
              <a:rPr lang="en-US" sz="2200" dirty="0" smtClean="0">
                <a:solidFill>
                  <a:srgbClr val="EC881B"/>
                </a:solidFill>
              </a:rPr>
              <a:t> </a:t>
            </a:r>
            <a:r>
              <a:rPr lang="en-US" sz="2200" dirty="0" smtClean="0"/>
              <a:t>requirements and packet </a:t>
            </a:r>
            <a:r>
              <a:rPr lang="en-US" sz="2200" b="1" dirty="0" smtClean="0">
                <a:solidFill>
                  <a:srgbClr val="EC881B"/>
                </a:solidFill>
              </a:rPr>
              <a:t>size</a:t>
            </a:r>
            <a:r>
              <a:rPr lang="en-US" sz="2200" dirty="0" smtClean="0">
                <a:solidFill>
                  <a:srgbClr val="EC881B"/>
                </a:solidFill>
              </a:rPr>
              <a:t> </a:t>
            </a:r>
            <a:r>
              <a:rPr lang="en-US" sz="2200" dirty="0" smtClean="0"/>
              <a:t>limitations</a:t>
            </a: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77943" cy="154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22665" y="2905457"/>
            <a:ext cx="2860078" cy="253916"/>
          </a:xfrm>
          <a:prstGeom prst="rect">
            <a:avLst/>
          </a:prstGeom>
          <a:noFill/>
        </p:spPr>
        <p:txBody>
          <a:bodyPr wrap="none" rtlCol="0">
            <a:spAutoFit/>
          </a:bodyPr>
          <a:lstStyle/>
          <a:p>
            <a:r>
              <a:rPr lang="en-US" sz="1050" dirty="0"/>
              <a:t>Source:  FCC Report and Order FCC 03-324</a:t>
            </a:r>
            <a:endParaRPr lang="en-US" sz="1050" i="0" dirty="0" smtClean="0">
              <a:solidFill>
                <a:schemeClr val="tx1"/>
              </a:solidFill>
            </a:endParaRPr>
          </a:p>
        </p:txBody>
      </p:sp>
    </p:spTree>
    <p:extLst>
      <p:ext uri="{BB962C8B-B14F-4D97-AF65-F5344CB8AC3E}">
        <p14:creationId xmlns:p14="http://schemas.microsoft.com/office/powerpoint/2010/main" val="4103664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DSRC?</a:t>
            </a:r>
            <a:endParaRPr lang="en-US" dirty="0"/>
          </a:p>
        </p:txBody>
      </p:sp>
      <p:sp>
        <p:nvSpPr>
          <p:cNvPr id="3" name="Content Placeholder 2"/>
          <p:cNvSpPr>
            <a:spLocks noGrp="1"/>
          </p:cNvSpPr>
          <p:nvPr>
            <p:ph idx="1"/>
          </p:nvPr>
        </p:nvSpPr>
        <p:spPr/>
        <p:txBody>
          <a:bodyPr/>
          <a:lstStyle/>
          <a:p>
            <a:pPr>
              <a:spcAft>
                <a:spcPts val="600"/>
              </a:spcAft>
            </a:pPr>
            <a:r>
              <a:rPr lang="en-US" sz="2400" dirty="0"/>
              <a:t>DSRC was developed with a primary goal of enabling vehicular safety </a:t>
            </a:r>
            <a:r>
              <a:rPr lang="en-US" sz="2400" dirty="0" smtClean="0"/>
              <a:t>applications. </a:t>
            </a:r>
          </a:p>
          <a:p>
            <a:pPr>
              <a:spcAft>
                <a:spcPts val="600"/>
              </a:spcAft>
            </a:pPr>
            <a:r>
              <a:rPr lang="en-US" sz="2400" dirty="0" smtClean="0"/>
              <a:t>It is </a:t>
            </a:r>
            <a:r>
              <a:rPr lang="en-US" sz="2400" dirty="0"/>
              <a:t>the only short-range wireless alternative today that provides:</a:t>
            </a:r>
            <a:endParaRPr lang="en-US" sz="2400" dirty="0" smtClean="0"/>
          </a:p>
          <a:p>
            <a:pPr lvl="1">
              <a:spcAft>
                <a:spcPts val="600"/>
              </a:spcAft>
            </a:pPr>
            <a:r>
              <a:rPr lang="en-US" sz="2400" dirty="0" smtClean="0"/>
              <a:t>Fast </a:t>
            </a:r>
            <a:r>
              <a:rPr lang="en-US" sz="2400" dirty="0"/>
              <a:t>Network </a:t>
            </a:r>
            <a:r>
              <a:rPr lang="en-US" sz="2400" dirty="0" smtClean="0"/>
              <a:t>Acquisition</a:t>
            </a:r>
          </a:p>
          <a:p>
            <a:pPr lvl="1">
              <a:spcAft>
                <a:spcPts val="600"/>
              </a:spcAft>
            </a:pPr>
            <a:r>
              <a:rPr lang="en-US" sz="2400" dirty="0" smtClean="0"/>
              <a:t>Low Latency</a:t>
            </a:r>
            <a:endParaRPr lang="en-US" sz="2000" dirty="0"/>
          </a:p>
          <a:p>
            <a:pPr lvl="1">
              <a:spcAft>
                <a:spcPts val="600"/>
              </a:spcAft>
            </a:pPr>
            <a:r>
              <a:rPr lang="en-US" sz="2400" dirty="0"/>
              <a:t>High Reliability when </a:t>
            </a:r>
            <a:r>
              <a:rPr lang="en-US" sz="2400" dirty="0" smtClean="0"/>
              <a:t>Required</a:t>
            </a:r>
          </a:p>
          <a:p>
            <a:pPr lvl="1">
              <a:spcAft>
                <a:spcPts val="600"/>
              </a:spcAft>
            </a:pPr>
            <a:r>
              <a:rPr lang="en-US" sz="2400" dirty="0" smtClean="0"/>
              <a:t>Priority </a:t>
            </a:r>
            <a:r>
              <a:rPr lang="en-US" sz="2400" dirty="0"/>
              <a:t>for Safety </a:t>
            </a:r>
            <a:r>
              <a:rPr lang="en-US" sz="2400" dirty="0" smtClean="0"/>
              <a:t>Applications</a:t>
            </a:r>
          </a:p>
          <a:p>
            <a:pPr lvl="1">
              <a:spcAft>
                <a:spcPts val="600"/>
              </a:spcAft>
            </a:pPr>
            <a:r>
              <a:rPr lang="en-US" sz="2400" dirty="0" smtClean="0"/>
              <a:t>Interoperability</a:t>
            </a:r>
          </a:p>
          <a:p>
            <a:pPr lvl="1">
              <a:spcAft>
                <a:spcPts val="600"/>
              </a:spcAft>
            </a:pPr>
            <a:r>
              <a:rPr lang="en-US" sz="2400" dirty="0" smtClean="0"/>
              <a:t>Security </a:t>
            </a:r>
            <a:r>
              <a:rPr lang="en-US" sz="2400" dirty="0"/>
              <a:t>and </a:t>
            </a:r>
            <a:r>
              <a:rPr lang="en-US" sz="2400" dirty="0" smtClean="0"/>
              <a:t>Privacy</a:t>
            </a:r>
            <a:endParaRPr lang="en-US" sz="1800" dirty="0"/>
          </a:p>
        </p:txBody>
      </p:sp>
    </p:spTree>
    <p:extLst>
      <p:ext uri="{BB962C8B-B14F-4D97-AF65-F5344CB8AC3E}">
        <p14:creationId xmlns:p14="http://schemas.microsoft.com/office/powerpoint/2010/main" val="67484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10342"/>
            <a:ext cx="9144000" cy="4637315"/>
          </a:xfrm>
          <a:prstGeom prst="rect">
            <a:avLst/>
          </a:prstGeom>
        </p:spPr>
      </p:pic>
      <p:sp>
        <p:nvSpPr>
          <p:cNvPr id="9" name="Rectangle 8"/>
          <p:cNvSpPr/>
          <p:nvPr/>
        </p:nvSpPr>
        <p:spPr bwMode="auto">
          <a:xfrm>
            <a:off x="-1" y="0"/>
            <a:ext cx="9144001" cy="111034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2" y="5747657"/>
            <a:ext cx="9144001" cy="111034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457200" y="0"/>
            <a:ext cx="4419600" cy="6858000"/>
          </a:xfrm>
          <a:prstGeom prst="rect">
            <a:avLst/>
          </a:prstGeom>
          <a:solidFill>
            <a:srgbClr val="000000">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solidFill>
                <a:schemeClr val="bg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Aftermarket Vehicle Devices</a:t>
            </a:r>
          </a:p>
          <a:p>
            <a:pPr marL="0" marR="0" indent="0" algn="r" defTabSz="914400" rtl="0" eaLnBrk="1" fontAlgn="base" latinLnBrk="0" hangingPunct="1">
              <a:lnSpc>
                <a:spcPct val="100000"/>
              </a:lnSpc>
              <a:spcBef>
                <a:spcPct val="0"/>
              </a:spcBef>
              <a:spcAft>
                <a:spcPct val="0"/>
              </a:spcAft>
              <a:buClrTx/>
              <a:buSzTx/>
              <a:buFontTx/>
              <a:buNone/>
              <a:tabLst/>
            </a:pPr>
            <a:endParaRPr lang="en-US" b="1" dirty="0">
              <a:solidFill>
                <a:schemeClr val="bg1"/>
              </a:solidFill>
              <a:latin typeface="Arial" charset="0"/>
            </a:endParaRPr>
          </a:p>
          <a:p>
            <a:pPr algn="ctr"/>
            <a:r>
              <a:rPr lang="en-US" sz="2400" dirty="0" smtClean="0">
                <a:solidFill>
                  <a:schemeClr val="bg1"/>
                </a:solidFill>
              </a:rPr>
              <a:t>A device installed in a vehicle capable of sending and receiving DSRC messages. These devices have </a:t>
            </a:r>
            <a:r>
              <a:rPr lang="en-US" sz="2400" dirty="0">
                <a:solidFill>
                  <a:schemeClr val="bg1"/>
                </a:solidFill>
              </a:rPr>
              <a:t>a working human-machine interface (HMI); </a:t>
            </a:r>
            <a:r>
              <a:rPr lang="en-US" sz="2400" dirty="0" smtClean="0">
                <a:solidFill>
                  <a:schemeClr val="bg1"/>
                </a:solidFill>
              </a:rPr>
              <a:t>run </a:t>
            </a:r>
            <a:r>
              <a:rPr lang="en-US" sz="2400" dirty="0">
                <a:solidFill>
                  <a:schemeClr val="bg1"/>
                </a:solidFill>
              </a:rPr>
              <a:t>V2V and V2I applications and </a:t>
            </a:r>
            <a:r>
              <a:rPr lang="en-US" sz="2400" dirty="0" smtClean="0">
                <a:solidFill>
                  <a:schemeClr val="bg1"/>
                </a:solidFill>
              </a:rPr>
              <a:t>issue </a:t>
            </a:r>
            <a:r>
              <a:rPr lang="en-US" sz="2400" dirty="0">
                <a:solidFill>
                  <a:schemeClr val="bg1"/>
                </a:solidFill>
              </a:rPr>
              <a:t>audible or visual warnings and/or alerts to the driver of the </a:t>
            </a:r>
            <a:r>
              <a:rPr lang="en-US" sz="2400" dirty="0" smtClean="0">
                <a:solidFill>
                  <a:schemeClr val="bg1"/>
                </a:solidFill>
              </a:rPr>
              <a:t>vehicle.</a:t>
            </a:r>
            <a:endParaRPr lang="en-US" sz="2000" dirty="0">
              <a:solidFill>
                <a:schemeClr val="bg1"/>
              </a:solidFill>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US" b="1"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41887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33"/>
          <a:stretch/>
        </p:blipFill>
        <p:spPr>
          <a:xfrm>
            <a:off x="0" y="0"/>
            <a:ext cx="9144001" cy="6858000"/>
          </a:xfrm>
          <a:prstGeom prst="rect">
            <a:avLst/>
          </a:prstGeom>
        </p:spPr>
      </p:pic>
      <p:sp>
        <p:nvSpPr>
          <p:cNvPr id="5" name="Rectangle 4"/>
          <p:cNvSpPr/>
          <p:nvPr/>
        </p:nvSpPr>
        <p:spPr bwMode="auto">
          <a:xfrm>
            <a:off x="5257800" y="0"/>
            <a:ext cx="3200401" cy="6858000"/>
          </a:xfrm>
          <a:prstGeom prst="rect">
            <a:avLst/>
          </a:prstGeom>
          <a:solidFill>
            <a:srgbClr val="000000">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solidFill>
                <a:schemeClr val="bg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Roadside Equipment Unit</a:t>
            </a:r>
          </a:p>
          <a:p>
            <a:pPr marL="0" marR="0" indent="0" algn="r" defTabSz="914400" rtl="0" eaLnBrk="1" fontAlgn="base" latinLnBrk="0" hangingPunct="1">
              <a:lnSpc>
                <a:spcPct val="100000"/>
              </a:lnSpc>
              <a:spcBef>
                <a:spcPct val="0"/>
              </a:spcBef>
              <a:spcAft>
                <a:spcPct val="0"/>
              </a:spcAft>
              <a:buClrTx/>
              <a:buSzTx/>
              <a:buFontTx/>
              <a:buNone/>
              <a:tabLst/>
            </a:pPr>
            <a:endParaRPr lang="en-US" b="1" dirty="0">
              <a:solidFill>
                <a:schemeClr val="bg1"/>
              </a:solidFill>
              <a:latin typeface="Arial" charset="0"/>
            </a:endParaRPr>
          </a:p>
          <a:p>
            <a:pPr algn="ctr"/>
            <a:r>
              <a:rPr lang="en-US" sz="2400" dirty="0" smtClean="0">
                <a:solidFill>
                  <a:schemeClr val="bg1"/>
                </a:solidFill>
              </a:rPr>
              <a:t>Devices installed </a:t>
            </a:r>
            <a:r>
              <a:rPr lang="en-US" sz="2400" dirty="0">
                <a:solidFill>
                  <a:schemeClr val="bg1"/>
                </a:solidFill>
              </a:rPr>
              <a:t>along the roadway capable of </a:t>
            </a:r>
            <a:r>
              <a:rPr lang="en-US" sz="2400" dirty="0" smtClean="0">
                <a:solidFill>
                  <a:schemeClr val="bg1"/>
                </a:solidFill>
              </a:rPr>
              <a:t>sending and </a:t>
            </a:r>
            <a:r>
              <a:rPr lang="en-US" sz="2400" dirty="0">
                <a:solidFill>
                  <a:schemeClr val="bg1"/>
                </a:solidFill>
              </a:rPr>
              <a:t>receiving DSRC </a:t>
            </a:r>
            <a:r>
              <a:rPr lang="en-US" sz="2400" dirty="0" smtClean="0">
                <a:solidFill>
                  <a:schemeClr val="bg1"/>
                </a:solidFill>
              </a:rPr>
              <a:t>messages…and can </a:t>
            </a:r>
            <a:r>
              <a:rPr lang="en-US" sz="2400" dirty="0">
                <a:solidFill>
                  <a:schemeClr val="bg1"/>
                </a:solidFill>
              </a:rPr>
              <a:t>interface with traffic control systems </a:t>
            </a:r>
            <a:r>
              <a:rPr lang="en-US" sz="2400" dirty="0" smtClean="0">
                <a:solidFill>
                  <a:schemeClr val="bg1"/>
                </a:solidFill>
              </a:rPr>
              <a:t>(e.g., traffic signal controllers)</a:t>
            </a:r>
            <a:endParaRPr lang="en-US" sz="2400" dirty="0">
              <a:solidFill>
                <a:schemeClr val="bg1"/>
              </a:solidFill>
            </a:endParaRPr>
          </a:p>
          <a:p>
            <a:pPr marL="0" lvl="1" algn="ctr" fontAlgn="base">
              <a:spcBef>
                <a:spcPct val="0"/>
              </a:spcBef>
              <a:spcAft>
                <a:spcPct val="0"/>
              </a:spcAft>
            </a:pPr>
            <a:endParaRPr lang="en-US" sz="2000" dirty="0">
              <a:solidFill>
                <a:schemeClr val="bg1"/>
              </a:solidFill>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US" b="1"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27000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DSRC in the Reference Architecture</a:t>
            </a:r>
            <a:endParaRPr lang="en-US" dirty="0"/>
          </a:p>
        </p:txBody>
      </p:sp>
      <p:sp>
        <p:nvSpPr>
          <p:cNvPr id="3" name="Content Placeholder 2"/>
          <p:cNvSpPr>
            <a:spLocks noGrp="1"/>
          </p:cNvSpPr>
          <p:nvPr>
            <p:ph idx="1"/>
          </p:nvPr>
        </p:nvSpPr>
        <p:spPr>
          <a:xfrm>
            <a:off x="6324600" y="1295401"/>
            <a:ext cx="2743200" cy="4525963"/>
          </a:xfrm>
        </p:spPr>
        <p:txBody>
          <a:bodyPr/>
          <a:lstStyle/>
          <a:p>
            <a:pPr marL="173736" indent="0">
              <a:buNone/>
            </a:pPr>
            <a:r>
              <a:rPr lang="en-US" sz="1800" dirty="0" smtClean="0"/>
              <a:t>DSRC has 4 parts</a:t>
            </a:r>
          </a:p>
          <a:p>
            <a:pPr marL="173736" indent="0">
              <a:buNone/>
            </a:pPr>
            <a:endParaRPr lang="en-US" sz="1800" dirty="0" smtClean="0"/>
          </a:p>
          <a:p>
            <a:r>
              <a:rPr lang="en-US" b="1" dirty="0" smtClean="0">
                <a:solidFill>
                  <a:srgbClr val="0070C0"/>
                </a:solidFill>
              </a:rPr>
              <a:t>Channel 172 </a:t>
            </a:r>
            <a:r>
              <a:rPr lang="en-US" dirty="0" smtClean="0"/>
              <a:t>WSMP for time critical, very efficient data sharing for crash avoidance and efficiency improvement</a:t>
            </a:r>
          </a:p>
          <a:p>
            <a:r>
              <a:rPr lang="en-US" b="1" dirty="0" smtClean="0">
                <a:solidFill>
                  <a:srgbClr val="0070C0"/>
                </a:solidFill>
              </a:rPr>
              <a:t>Channel 184 </a:t>
            </a:r>
            <a:r>
              <a:rPr lang="en-US" dirty="0" smtClean="0"/>
              <a:t>WSMP for Public Service use</a:t>
            </a:r>
          </a:p>
          <a:p>
            <a:r>
              <a:rPr lang="en-US" dirty="0" smtClean="0"/>
              <a:t>Control Channel/Service Channel (</a:t>
            </a:r>
            <a:r>
              <a:rPr lang="en-US" b="1" dirty="0" smtClean="0">
                <a:solidFill>
                  <a:srgbClr val="0070C0"/>
                </a:solidFill>
              </a:rPr>
              <a:t>Channels 174 – 182</a:t>
            </a:r>
            <a:r>
              <a:rPr lang="en-US" dirty="0" smtClean="0"/>
              <a:t>) for other WSMP</a:t>
            </a:r>
          </a:p>
          <a:p>
            <a:r>
              <a:rPr lang="en-US" dirty="0"/>
              <a:t>Control Channel/Service Channel (</a:t>
            </a:r>
            <a:r>
              <a:rPr lang="en-US" b="1" dirty="0" smtClean="0">
                <a:solidFill>
                  <a:srgbClr val="0070C0"/>
                </a:solidFill>
              </a:rPr>
              <a:t>Channels </a:t>
            </a:r>
            <a:r>
              <a:rPr lang="en-US" b="1" dirty="0">
                <a:solidFill>
                  <a:srgbClr val="0070C0"/>
                </a:solidFill>
              </a:rPr>
              <a:t>174 – 182</a:t>
            </a:r>
            <a:r>
              <a:rPr lang="en-US" dirty="0"/>
              <a:t>) </a:t>
            </a:r>
            <a:r>
              <a:rPr lang="en-US" dirty="0" smtClean="0"/>
              <a:t>for IP transport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93801"/>
            <a:ext cx="6096000" cy="474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90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WSMP Transported SAE </a:t>
            </a:r>
            <a:r>
              <a:rPr lang="en-US" dirty="0"/>
              <a:t>J2735 </a:t>
            </a:r>
            <a:r>
              <a:rPr lang="en-US" dirty="0" smtClean="0"/>
              <a:t>Data Units</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marL="285750" indent="-285750">
              <a:spcAft>
                <a:spcPts val="600"/>
              </a:spcAft>
            </a:pPr>
            <a:r>
              <a:rPr lang="en-US" sz="1800" dirty="0"/>
              <a:t>SAE J2735 specifies a message set, and its data frames and data elements </a:t>
            </a:r>
            <a:r>
              <a:rPr lang="en-US" sz="1800" dirty="0" smtClean="0"/>
              <a:t>originally </a:t>
            </a:r>
            <a:r>
              <a:rPr lang="en-US" sz="1800" dirty="0"/>
              <a:t>for use by applications intended to utilize the 5.9 GHz Dedicated Short Range </a:t>
            </a:r>
            <a:r>
              <a:rPr lang="en-US" sz="1800" dirty="0" smtClean="0"/>
              <a:t>Communications for Wireless Access in Vehicular Environments (DSRC/WAVE, referenced in this document simply as “DSRC”), communications systems.</a:t>
            </a:r>
          </a:p>
          <a:p>
            <a:pPr marL="285750" indent="-285750"/>
            <a:r>
              <a:rPr lang="en-US" sz="1800" dirty="0" smtClean="0"/>
              <a:t>Data units that follow the SAE J2735 definition are </a:t>
            </a:r>
            <a:r>
              <a:rPr lang="en-US" sz="1800" b="1" dirty="0" smtClean="0">
                <a:solidFill>
                  <a:srgbClr val="EC881B"/>
                </a:solidFill>
              </a:rPr>
              <a:t>now transported </a:t>
            </a:r>
            <a:r>
              <a:rPr lang="en-US" sz="1800" dirty="0" smtClean="0"/>
              <a:t>by other media.</a:t>
            </a:r>
          </a:p>
          <a:p>
            <a:pPr marL="0" indent="0">
              <a:buNone/>
            </a:pPr>
            <a:endParaRPr lang="en-US" sz="1800" dirty="0"/>
          </a:p>
        </p:txBody>
      </p:sp>
      <p:sp>
        <p:nvSpPr>
          <p:cNvPr id="6" name="TextBox 5"/>
          <p:cNvSpPr txBox="1"/>
          <p:nvPr/>
        </p:nvSpPr>
        <p:spPr>
          <a:xfrm>
            <a:off x="609600" y="3810000"/>
            <a:ext cx="3810000" cy="2585323"/>
          </a:xfrm>
          <a:prstGeom prst="rect">
            <a:avLst/>
          </a:prstGeom>
          <a:noFill/>
        </p:spPr>
        <p:txBody>
          <a:bodyPr wrap="square" rtlCol="0">
            <a:spAutoFit/>
          </a:bodyPr>
          <a:lstStyle/>
          <a:p>
            <a:pPr marL="285750" indent="-285750">
              <a:buFont typeface="Courier New" pitchFamily="49" charset="0"/>
              <a:buChar char="o"/>
            </a:pPr>
            <a:r>
              <a:rPr lang="en-US" dirty="0">
                <a:solidFill>
                  <a:schemeClr val="tx2">
                    <a:lumMod val="75000"/>
                  </a:schemeClr>
                </a:solidFill>
              </a:rPr>
              <a:t>A la Carte </a:t>
            </a:r>
            <a:r>
              <a:rPr lang="en-US" dirty="0" smtClean="0">
                <a:solidFill>
                  <a:schemeClr val="tx2">
                    <a:lumMod val="75000"/>
                  </a:schemeClr>
                </a:solidFill>
              </a:rPr>
              <a:t>(</a:t>
            </a:r>
            <a:r>
              <a:rPr lang="en-US" dirty="0">
                <a:solidFill>
                  <a:schemeClr val="tx2">
                    <a:lumMod val="75000"/>
                  </a:schemeClr>
                </a:solidFill>
              </a:rPr>
              <a:t>ACM)</a:t>
            </a:r>
          </a:p>
          <a:p>
            <a:pPr marL="285750" indent="-285750">
              <a:buFont typeface="Courier New" pitchFamily="49" charset="0"/>
              <a:buChar char="o"/>
            </a:pPr>
            <a:r>
              <a:rPr lang="en-US" b="1" dirty="0">
                <a:solidFill>
                  <a:srgbClr val="EC881B"/>
                </a:solidFill>
              </a:rPr>
              <a:t>Basic Safety Message (BSM</a:t>
            </a:r>
            <a:r>
              <a:rPr lang="en-US" b="1" dirty="0" smtClean="0">
                <a:solidFill>
                  <a:srgbClr val="EC881B"/>
                </a:solidFill>
              </a:rPr>
              <a:t>)</a:t>
            </a:r>
            <a:endParaRPr lang="en-US" b="1" dirty="0">
              <a:solidFill>
                <a:srgbClr val="EC881B"/>
              </a:solidFill>
            </a:endParaRPr>
          </a:p>
          <a:p>
            <a:pPr marL="285750" indent="-285750">
              <a:buFont typeface="Courier New" pitchFamily="49" charset="0"/>
              <a:buChar char="o"/>
            </a:pPr>
            <a:r>
              <a:rPr lang="en-US" dirty="0">
                <a:solidFill>
                  <a:schemeClr val="tx2">
                    <a:lumMod val="75000"/>
                  </a:schemeClr>
                </a:solidFill>
              </a:rPr>
              <a:t>Common Safety Request (CSR)</a:t>
            </a:r>
          </a:p>
          <a:p>
            <a:pPr marL="285750" indent="-285750">
              <a:buFont typeface="Courier New" pitchFamily="49" charset="0"/>
              <a:buChar char="o"/>
            </a:pPr>
            <a:r>
              <a:rPr lang="en-US" dirty="0">
                <a:solidFill>
                  <a:schemeClr val="tx2">
                    <a:lumMod val="75000"/>
                  </a:schemeClr>
                </a:solidFill>
              </a:rPr>
              <a:t>Emergency Vehicle Alert (EVA)</a:t>
            </a:r>
          </a:p>
          <a:p>
            <a:pPr marL="285750" indent="-285750">
              <a:buFont typeface="Courier New" pitchFamily="49" charset="0"/>
              <a:buChar char="o"/>
            </a:pPr>
            <a:r>
              <a:rPr lang="en-US" dirty="0">
                <a:solidFill>
                  <a:schemeClr val="tx2">
                    <a:lumMod val="75000"/>
                  </a:schemeClr>
                </a:solidFill>
              </a:rPr>
              <a:t>Intersection Collision Avoidance (ICA)</a:t>
            </a:r>
          </a:p>
          <a:p>
            <a:pPr marL="285750" indent="-285750">
              <a:buFont typeface="Courier New" pitchFamily="49" charset="0"/>
              <a:buChar char="o"/>
            </a:pPr>
            <a:r>
              <a:rPr lang="en-US" b="1" dirty="0">
                <a:solidFill>
                  <a:srgbClr val="EC881B"/>
                </a:solidFill>
              </a:rPr>
              <a:t>Map Data (MAP)</a:t>
            </a:r>
          </a:p>
          <a:p>
            <a:pPr marL="285750" indent="-285750">
              <a:buFont typeface="Courier New" pitchFamily="49" charset="0"/>
              <a:buChar char="o"/>
            </a:pPr>
            <a:r>
              <a:rPr lang="en-US" dirty="0">
                <a:solidFill>
                  <a:schemeClr val="tx2">
                    <a:lumMod val="75000"/>
                  </a:schemeClr>
                </a:solidFill>
              </a:rPr>
              <a:t>NMEA </a:t>
            </a:r>
            <a:r>
              <a:rPr lang="en-US" dirty="0" smtClean="0">
                <a:solidFill>
                  <a:schemeClr val="tx2">
                    <a:lumMod val="75000"/>
                  </a:schemeClr>
                </a:solidFill>
              </a:rPr>
              <a:t>Corrections </a:t>
            </a:r>
            <a:r>
              <a:rPr lang="en-US" dirty="0">
                <a:solidFill>
                  <a:schemeClr val="tx2">
                    <a:lumMod val="75000"/>
                  </a:schemeClr>
                </a:solidFill>
              </a:rPr>
              <a:t>(NMEA)</a:t>
            </a:r>
          </a:p>
          <a:p>
            <a:pPr marL="285750" indent="-285750">
              <a:buFont typeface="Courier New" pitchFamily="49" charset="0"/>
              <a:buChar char="o"/>
            </a:pPr>
            <a:r>
              <a:rPr lang="en-US" dirty="0">
                <a:solidFill>
                  <a:schemeClr val="tx2">
                    <a:lumMod val="75000"/>
                  </a:schemeClr>
                </a:solidFill>
              </a:rPr>
              <a:t>Probe Data Management (PDM</a:t>
            </a:r>
            <a:r>
              <a:rPr lang="en-US" dirty="0" smtClean="0">
                <a:solidFill>
                  <a:schemeClr val="tx2">
                    <a:lumMod val="75000"/>
                  </a:schemeClr>
                </a:solidFill>
              </a:rPr>
              <a:t>)</a:t>
            </a:r>
            <a:endParaRPr lang="en-US" dirty="0">
              <a:solidFill>
                <a:schemeClr val="tx2">
                  <a:lumMod val="75000"/>
                </a:schemeClr>
              </a:solidFill>
            </a:endParaRPr>
          </a:p>
        </p:txBody>
      </p:sp>
      <p:sp>
        <p:nvSpPr>
          <p:cNvPr id="7" name="Rectangle 6"/>
          <p:cNvSpPr/>
          <p:nvPr/>
        </p:nvSpPr>
        <p:spPr>
          <a:xfrm>
            <a:off x="4572000" y="3810000"/>
            <a:ext cx="3733800" cy="2585323"/>
          </a:xfrm>
          <a:prstGeom prst="rect">
            <a:avLst/>
          </a:prstGeom>
        </p:spPr>
        <p:txBody>
          <a:bodyPr wrap="square">
            <a:spAutoFit/>
          </a:bodyPr>
          <a:lstStyle/>
          <a:p>
            <a:pPr marL="285750" indent="-285750">
              <a:buFont typeface="Courier New" pitchFamily="49" charset="0"/>
              <a:buChar char="o"/>
            </a:pPr>
            <a:r>
              <a:rPr lang="en-US" dirty="0">
                <a:solidFill>
                  <a:schemeClr val="tx2">
                    <a:lumMod val="75000"/>
                  </a:schemeClr>
                </a:solidFill>
              </a:rPr>
              <a:t>Probe Vehicle Data (PVD</a:t>
            </a:r>
            <a:r>
              <a:rPr lang="en-US" dirty="0" smtClean="0">
                <a:solidFill>
                  <a:schemeClr val="tx2">
                    <a:lumMod val="75000"/>
                  </a:schemeClr>
                </a:solidFill>
              </a:rPr>
              <a:t>)</a:t>
            </a:r>
            <a:endParaRPr lang="en-US" dirty="0">
              <a:solidFill>
                <a:schemeClr val="tx2">
                  <a:lumMod val="75000"/>
                </a:schemeClr>
              </a:solidFill>
            </a:endParaRPr>
          </a:p>
          <a:p>
            <a:pPr marL="285750" indent="-285750">
              <a:buFont typeface="Courier New" pitchFamily="49" charset="0"/>
              <a:buChar char="o"/>
            </a:pPr>
            <a:r>
              <a:rPr lang="en-US" dirty="0">
                <a:solidFill>
                  <a:schemeClr val="tx2">
                    <a:lumMod val="75000"/>
                  </a:schemeClr>
                </a:solidFill>
              </a:rPr>
              <a:t>Roadside Alert (RSA</a:t>
            </a:r>
            <a:r>
              <a:rPr lang="en-US" dirty="0" smtClean="0">
                <a:solidFill>
                  <a:schemeClr val="tx2">
                    <a:lumMod val="75000"/>
                  </a:schemeClr>
                </a:solidFill>
              </a:rPr>
              <a:t>)</a:t>
            </a:r>
            <a:endParaRPr lang="en-US" dirty="0">
              <a:solidFill>
                <a:schemeClr val="tx2">
                  <a:lumMod val="75000"/>
                </a:schemeClr>
              </a:solidFill>
            </a:endParaRPr>
          </a:p>
          <a:p>
            <a:pPr marL="285750" indent="-285750">
              <a:buFont typeface="Courier New" pitchFamily="49" charset="0"/>
              <a:buChar char="o"/>
            </a:pPr>
            <a:r>
              <a:rPr lang="en-US" dirty="0">
                <a:solidFill>
                  <a:schemeClr val="tx2">
                    <a:lumMod val="75000"/>
                  </a:schemeClr>
                </a:solidFill>
              </a:rPr>
              <a:t>RTCM Corrections  (RTCM)</a:t>
            </a:r>
          </a:p>
          <a:p>
            <a:pPr marL="285750" indent="-285750">
              <a:buFont typeface="Courier New" pitchFamily="49" charset="0"/>
              <a:buChar char="o"/>
            </a:pPr>
            <a:r>
              <a:rPr lang="en-US" b="1" dirty="0">
                <a:solidFill>
                  <a:srgbClr val="EC881B"/>
                </a:solidFill>
              </a:rPr>
              <a:t>Signal Phase and Timing (</a:t>
            </a:r>
            <a:r>
              <a:rPr lang="en-US" b="1" dirty="0">
                <a:solidFill>
                  <a:srgbClr val="EC881B"/>
                </a:solidFill>
              </a:rPr>
              <a:t>SPaT</a:t>
            </a:r>
            <a:r>
              <a:rPr lang="en-US" b="1" dirty="0" smtClean="0">
                <a:solidFill>
                  <a:srgbClr val="EC881B"/>
                </a:solidFill>
              </a:rPr>
              <a:t>)</a:t>
            </a:r>
            <a:endParaRPr lang="en-US" b="1" dirty="0">
              <a:solidFill>
                <a:srgbClr val="EC881B"/>
              </a:solidFill>
            </a:endParaRPr>
          </a:p>
          <a:p>
            <a:pPr marL="285750" indent="-285750">
              <a:buFont typeface="Courier New" pitchFamily="49" charset="0"/>
              <a:buChar char="o"/>
            </a:pPr>
            <a:r>
              <a:rPr lang="en-US" dirty="0">
                <a:solidFill>
                  <a:schemeClr val="tx2">
                    <a:lumMod val="75000"/>
                  </a:schemeClr>
                </a:solidFill>
              </a:rPr>
              <a:t>Signal Request Message (SRM)</a:t>
            </a:r>
          </a:p>
          <a:p>
            <a:pPr marL="285750" indent="-285750">
              <a:buFont typeface="Courier New" pitchFamily="49" charset="0"/>
              <a:buChar char="o"/>
            </a:pPr>
            <a:r>
              <a:rPr lang="en-US" dirty="0">
                <a:solidFill>
                  <a:schemeClr val="tx2">
                    <a:lumMod val="75000"/>
                  </a:schemeClr>
                </a:solidFill>
              </a:rPr>
              <a:t>Signal Status Message (SSM)</a:t>
            </a:r>
          </a:p>
          <a:p>
            <a:pPr marL="285750" indent="-285750">
              <a:buFont typeface="Courier New" pitchFamily="49" charset="0"/>
              <a:buChar char="o"/>
            </a:pPr>
            <a:r>
              <a:rPr lang="en-US" b="1" dirty="0">
                <a:solidFill>
                  <a:srgbClr val="EC881B"/>
                </a:solidFill>
              </a:rPr>
              <a:t>Traveler Information Message (TIM</a:t>
            </a:r>
            <a:r>
              <a:rPr lang="en-US" b="1" dirty="0" smtClean="0">
                <a:solidFill>
                  <a:srgbClr val="EC881B"/>
                </a:solidFill>
              </a:rPr>
              <a:t>)</a:t>
            </a:r>
            <a:endParaRPr lang="en-US" b="1" dirty="0">
              <a:solidFill>
                <a:srgbClr val="EC881B"/>
              </a:solidFill>
            </a:endParaRPr>
          </a:p>
        </p:txBody>
      </p:sp>
      <p:sp>
        <p:nvSpPr>
          <p:cNvPr id="8" name="TextBox 7"/>
          <p:cNvSpPr txBox="1"/>
          <p:nvPr/>
        </p:nvSpPr>
        <p:spPr>
          <a:xfrm>
            <a:off x="0" y="3274367"/>
            <a:ext cx="9144000" cy="461665"/>
          </a:xfrm>
          <a:prstGeom prst="rect">
            <a:avLst/>
          </a:prstGeom>
          <a:noFill/>
        </p:spPr>
        <p:txBody>
          <a:bodyPr wrap="square" rtlCol="0">
            <a:spAutoFit/>
          </a:bodyPr>
          <a:lstStyle/>
          <a:p>
            <a:pPr algn="ctr"/>
            <a:r>
              <a:rPr lang="en-US" sz="2400" b="1" dirty="0" smtClean="0">
                <a:solidFill>
                  <a:srgbClr val="EC881B"/>
                </a:solidFill>
              </a:rPr>
              <a:t>SAE J2735 Messages</a:t>
            </a:r>
            <a:endParaRPr lang="en-US" sz="2400" b="1" dirty="0">
              <a:solidFill>
                <a:srgbClr val="EC881B"/>
              </a:solidFill>
            </a:endParaRPr>
          </a:p>
        </p:txBody>
      </p:sp>
    </p:spTree>
    <p:extLst>
      <p:ext uri="{BB962C8B-B14F-4D97-AF65-F5344CB8AC3E}">
        <p14:creationId xmlns:p14="http://schemas.microsoft.com/office/powerpoint/2010/main" val="74596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74725" algn="ctr" fontAlgn="base">
              <a:spcBef>
                <a:spcPts val="600"/>
              </a:spcBef>
            </a:pPr>
            <a:endParaRPr lang="en-US" sz="3200" b="1" dirty="0" smtClean="0">
              <a:solidFill>
                <a:srgbClr val="FFFFFF"/>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570037"/>
            <a:ext cx="8229600" cy="4678363"/>
          </a:xfrm>
          <a:solidFill>
            <a:schemeClr val="bg1">
              <a:lumMod val="95000"/>
            </a:schemeClr>
          </a:solidFill>
        </p:spPr>
        <p:txBody>
          <a:bodyPr/>
          <a:lstStyle/>
          <a:p>
            <a:pPr>
              <a:spcAft>
                <a:spcPts val="0"/>
              </a:spcAft>
            </a:pPr>
            <a:r>
              <a:rPr lang="en-US" sz="2000" dirty="0" smtClean="0"/>
              <a:t>Encourage cities to put forward </a:t>
            </a:r>
            <a:r>
              <a:rPr lang="en-US" sz="2000" dirty="0"/>
              <a:t>their </a:t>
            </a:r>
            <a:r>
              <a:rPr lang="en-US" sz="2000" b="1" dirty="0"/>
              <a:t>best and most creative ideas for innovatively addressing the challenges </a:t>
            </a:r>
            <a:r>
              <a:rPr lang="en-US" sz="2000" dirty="0"/>
              <a:t>they are facing. </a:t>
            </a:r>
            <a:endParaRPr lang="en-US" sz="2000" dirty="0" smtClean="0"/>
          </a:p>
          <a:p>
            <a:pPr>
              <a:spcAft>
                <a:spcPts val="0"/>
              </a:spcAft>
            </a:pPr>
            <a:endParaRPr lang="en-US" sz="2000" dirty="0" smtClean="0"/>
          </a:p>
          <a:p>
            <a:pPr>
              <a:spcAft>
                <a:spcPts val="0"/>
              </a:spcAft>
            </a:pPr>
            <a:r>
              <a:rPr lang="en-US" sz="2000" dirty="0" smtClean="0"/>
              <a:t>The Smart City Challenge will </a:t>
            </a:r>
            <a:r>
              <a:rPr lang="en-US" sz="2000" b="1" dirty="0" smtClean="0"/>
              <a:t>address </a:t>
            </a:r>
            <a:r>
              <a:rPr lang="en-US" sz="2000" b="1" dirty="0"/>
              <a:t>how emerging transportation data, technologies, and applications can be integrated with existing systems </a:t>
            </a:r>
            <a:r>
              <a:rPr lang="en-US" sz="2000" dirty="0"/>
              <a:t>in a city to address transportation challenges. </a:t>
            </a:r>
            <a:endParaRPr lang="en-US" sz="2000" dirty="0" smtClean="0"/>
          </a:p>
          <a:p>
            <a:pPr>
              <a:spcAft>
                <a:spcPts val="0"/>
              </a:spcAft>
            </a:pPr>
            <a:endParaRPr lang="en-US" sz="2000" dirty="0" smtClean="0"/>
          </a:p>
          <a:p>
            <a:pPr>
              <a:spcAft>
                <a:spcPts val="0"/>
              </a:spcAft>
            </a:pPr>
            <a:r>
              <a:rPr lang="en-US" sz="2000" dirty="0" smtClean="0"/>
              <a:t>Demonstrate </a:t>
            </a:r>
            <a:r>
              <a:rPr lang="en-US" sz="2000" dirty="0"/>
              <a:t>how advanced data and intelligent transportation systems (ITS) technologies and </a:t>
            </a:r>
            <a:r>
              <a:rPr lang="en-US" sz="2000" b="1" dirty="0"/>
              <a:t>applications can be used to reduce congestion, keep travelers safe, protect the environment, respond to climate change, connect underserved communities, and support economic vitality</a:t>
            </a:r>
            <a:r>
              <a:rPr lang="en-US" sz="2000" dirty="0" smtClean="0"/>
              <a:t>.</a:t>
            </a:r>
            <a:endParaRPr lang="en-US" sz="2000" dirty="0"/>
          </a:p>
          <a:p>
            <a:pPr>
              <a:spcAft>
                <a:spcPts val="1200"/>
              </a:spcAft>
            </a:pPr>
            <a:endParaRPr lang="en-US" sz="1800" dirty="0"/>
          </a:p>
        </p:txBody>
      </p:sp>
      <p:pic>
        <p:nvPicPr>
          <p:cNvPr id="6" name="Picture 5" descr="DOT-signature_white_cs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914400" y="381000"/>
            <a:ext cx="8229600" cy="523220"/>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856221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Maturity Levels</a:t>
            </a:r>
            <a:endParaRPr lang="en-US" dirty="0"/>
          </a:p>
        </p:txBody>
      </p:sp>
      <p:sp>
        <p:nvSpPr>
          <p:cNvPr id="3" name="Content Placeholder 2"/>
          <p:cNvSpPr>
            <a:spLocks noGrp="1"/>
          </p:cNvSpPr>
          <p:nvPr>
            <p:ph idx="1"/>
          </p:nvPr>
        </p:nvSpPr>
        <p:spPr>
          <a:xfrm>
            <a:off x="228600" y="1092200"/>
            <a:ext cx="8763000" cy="5384799"/>
          </a:xfrm>
        </p:spPr>
        <p:txBody>
          <a:bodyPr/>
          <a:lstStyle/>
          <a:p>
            <a:pPr marL="173736" indent="0">
              <a:buNone/>
            </a:pPr>
            <a:r>
              <a:rPr lang="en-US" sz="2800" b="1" dirty="0" smtClean="0">
                <a:solidFill>
                  <a:srgbClr val="EC881B"/>
                </a:solidFill>
              </a:rPr>
              <a:t>4 levels of maturity in the use of DSRC:</a:t>
            </a:r>
            <a:endParaRPr lang="en-US" sz="1100" b="1" dirty="0" smtClean="0">
              <a:solidFill>
                <a:srgbClr val="EC881B"/>
              </a:solidFill>
            </a:endParaRPr>
          </a:p>
          <a:p>
            <a:pPr marL="516636" indent="-342900">
              <a:buFont typeface="+mj-lt"/>
              <a:buAutoNum type="arabicPeriod"/>
            </a:pPr>
            <a:r>
              <a:rPr lang="en-US" sz="2400" dirty="0" smtClean="0"/>
              <a:t>DSRC on </a:t>
            </a:r>
            <a:r>
              <a:rPr lang="en-US" sz="2400" b="1" dirty="0" smtClean="0"/>
              <a:t>Channel 172 for crash avoidance</a:t>
            </a:r>
          </a:p>
          <a:p>
            <a:pPr lvl="1"/>
            <a:r>
              <a:rPr lang="en-US" sz="2000" dirty="0" smtClean="0"/>
              <a:t>Safety Pilot/Model Deployment</a:t>
            </a:r>
          </a:p>
          <a:p>
            <a:pPr marL="516636" indent="-342900">
              <a:buFont typeface="+mj-lt"/>
              <a:buAutoNum type="arabicPeriod"/>
            </a:pPr>
            <a:r>
              <a:rPr lang="en-US" sz="2400" dirty="0" smtClean="0"/>
              <a:t>DSRC on </a:t>
            </a:r>
            <a:r>
              <a:rPr lang="en-US" sz="2400" b="1" dirty="0" smtClean="0"/>
              <a:t>Channel 172 for intersection safety and efficiency </a:t>
            </a:r>
            <a:r>
              <a:rPr lang="en-US" sz="2400" dirty="0" smtClean="0"/>
              <a:t>improvement</a:t>
            </a:r>
          </a:p>
          <a:p>
            <a:pPr marL="516636" indent="-342900">
              <a:buFont typeface="+mj-lt"/>
              <a:buAutoNum type="arabicPeriod"/>
            </a:pPr>
            <a:r>
              <a:rPr lang="en-US" sz="2400" dirty="0" smtClean="0"/>
              <a:t>DSRC on </a:t>
            </a:r>
            <a:r>
              <a:rPr lang="en-US" sz="2400" b="1" dirty="0" smtClean="0"/>
              <a:t>All Channels</a:t>
            </a:r>
            <a:r>
              <a:rPr lang="en-US" sz="2400" dirty="0" smtClean="0"/>
              <a:t> for a variety of </a:t>
            </a:r>
            <a:r>
              <a:rPr lang="en-US" sz="2400" b="1" dirty="0" smtClean="0"/>
              <a:t>message-based uses</a:t>
            </a:r>
          </a:p>
          <a:p>
            <a:pPr lvl="1"/>
            <a:r>
              <a:rPr lang="en-US" sz="2000" dirty="0"/>
              <a:t>Connected Vehicle Pilots</a:t>
            </a:r>
          </a:p>
          <a:p>
            <a:pPr marL="516636" indent="-342900">
              <a:spcAft>
                <a:spcPts val="1200"/>
              </a:spcAft>
              <a:buFont typeface="+mj-lt"/>
              <a:buAutoNum type="arabicPeriod"/>
            </a:pPr>
            <a:r>
              <a:rPr lang="en-US" sz="2400" dirty="0" smtClean="0"/>
              <a:t>DSRC on </a:t>
            </a:r>
            <a:r>
              <a:rPr lang="en-US" sz="2400" b="1" dirty="0" smtClean="0"/>
              <a:t>all channels </a:t>
            </a:r>
            <a:r>
              <a:rPr lang="en-US" sz="2400" dirty="0" smtClean="0"/>
              <a:t>for </a:t>
            </a:r>
            <a:r>
              <a:rPr lang="en-US" sz="2400" b="1" dirty="0" smtClean="0"/>
              <a:t>message-based and IP transport-based </a:t>
            </a:r>
            <a:r>
              <a:rPr lang="en-US" sz="2400" dirty="0" smtClean="0"/>
              <a:t>uses.</a:t>
            </a:r>
          </a:p>
          <a:p>
            <a:pPr marL="173736" indent="0" algn="ctr">
              <a:spcAft>
                <a:spcPts val="600"/>
              </a:spcAft>
              <a:buNone/>
            </a:pPr>
            <a:r>
              <a:rPr lang="en-US" sz="2400" b="1" i="1" u="sng" dirty="0" smtClean="0">
                <a:solidFill>
                  <a:srgbClr val="EC881B"/>
                </a:solidFill>
              </a:rPr>
              <a:t>No one entity </a:t>
            </a:r>
            <a:r>
              <a:rPr lang="en-US" sz="2400" b="1" i="1" dirty="0" smtClean="0">
                <a:solidFill>
                  <a:srgbClr val="EC881B"/>
                </a:solidFill>
              </a:rPr>
              <a:t>has to build all of the parts</a:t>
            </a:r>
          </a:p>
          <a:p>
            <a:pPr marL="173736" indent="0" algn="ctr">
              <a:buNone/>
            </a:pPr>
            <a:r>
              <a:rPr lang="en-US" sz="2400" b="1" i="1" u="sng" dirty="0" smtClean="0">
                <a:solidFill>
                  <a:srgbClr val="EC881B"/>
                </a:solidFill>
              </a:rPr>
              <a:t>Different parties </a:t>
            </a:r>
            <a:r>
              <a:rPr lang="en-US" sz="2400" b="1" i="1" dirty="0" smtClean="0">
                <a:solidFill>
                  <a:srgbClr val="EC881B"/>
                </a:solidFill>
              </a:rPr>
              <a:t>can contribute parts of the whole</a:t>
            </a:r>
            <a:endParaRPr lang="en-US" sz="2400" b="1" i="1" dirty="0">
              <a:solidFill>
                <a:srgbClr val="EC881B"/>
              </a:solidFill>
            </a:endParaRPr>
          </a:p>
        </p:txBody>
      </p:sp>
    </p:spTree>
    <p:extLst>
      <p:ext uri="{BB962C8B-B14F-4D97-AF65-F5344CB8AC3E}">
        <p14:creationId xmlns:p14="http://schemas.microsoft.com/office/powerpoint/2010/main" val="2300906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DSRC – a Key Part of Communications</a:t>
            </a:r>
            <a:endParaRPr lang="en-US" dirty="0"/>
          </a:p>
        </p:txBody>
      </p:sp>
      <p:sp>
        <p:nvSpPr>
          <p:cNvPr id="3" name="Content Placeholder 2"/>
          <p:cNvSpPr>
            <a:spLocks noGrp="1"/>
          </p:cNvSpPr>
          <p:nvPr>
            <p:ph idx="1"/>
          </p:nvPr>
        </p:nvSpPr>
        <p:spPr/>
        <p:txBody>
          <a:bodyPr/>
          <a:lstStyle/>
          <a:p>
            <a:pPr>
              <a:spcAft>
                <a:spcPts val="1200"/>
              </a:spcAft>
            </a:pPr>
            <a:r>
              <a:rPr lang="en-US" sz="2400" dirty="0"/>
              <a:t>Large-scale pilots are underway that will exercise the </a:t>
            </a:r>
            <a:r>
              <a:rPr lang="en-US" sz="2400" b="1" dirty="0" smtClean="0">
                <a:solidFill>
                  <a:srgbClr val="EC881B"/>
                </a:solidFill>
              </a:rPr>
              <a:t>complete </a:t>
            </a:r>
            <a:r>
              <a:rPr lang="en-US" sz="2400" b="1" dirty="0">
                <a:solidFill>
                  <a:srgbClr val="EC881B"/>
                </a:solidFill>
              </a:rPr>
              <a:t>system architecture </a:t>
            </a:r>
            <a:r>
              <a:rPr lang="en-US" sz="2400" dirty="0"/>
              <a:t>with the </a:t>
            </a:r>
            <a:r>
              <a:rPr lang="en-US" sz="2400" b="1" dirty="0">
                <a:solidFill>
                  <a:srgbClr val="EC881B"/>
                </a:solidFill>
              </a:rPr>
              <a:t>full capability of DSRC</a:t>
            </a:r>
          </a:p>
          <a:p>
            <a:pPr>
              <a:spcAft>
                <a:spcPts val="1200"/>
              </a:spcAft>
            </a:pPr>
            <a:r>
              <a:rPr lang="en-US" sz="2400" dirty="0" smtClean="0"/>
              <a:t>We </a:t>
            </a:r>
            <a:r>
              <a:rPr lang="en-US" sz="2400" dirty="0"/>
              <a:t>have arrived at a </a:t>
            </a:r>
            <a:r>
              <a:rPr lang="en-US" sz="2400" b="1" dirty="0">
                <a:solidFill>
                  <a:srgbClr val="EC881B"/>
                </a:solidFill>
              </a:rPr>
              <a:t>consensus of interpretation </a:t>
            </a:r>
            <a:r>
              <a:rPr lang="en-US" sz="2400" dirty="0"/>
              <a:t>of standards for the next generation of installations</a:t>
            </a:r>
          </a:p>
          <a:p>
            <a:pPr>
              <a:spcAft>
                <a:spcPts val="1200"/>
              </a:spcAft>
            </a:pPr>
            <a:r>
              <a:rPr lang="en-US" sz="2400" b="1" dirty="0" smtClean="0">
                <a:solidFill>
                  <a:srgbClr val="EC881B"/>
                </a:solidFill>
              </a:rPr>
              <a:t>Production </a:t>
            </a:r>
            <a:r>
              <a:rPr lang="en-US" sz="2400" b="1" dirty="0">
                <a:solidFill>
                  <a:srgbClr val="EC881B"/>
                </a:solidFill>
              </a:rPr>
              <a:t>programs </a:t>
            </a:r>
            <a:r>
              <a:rPr lang="en-US" sz="2400" dirty="0"/>
              <a:t>are </a:t>
            </a:r>
            <a:r>
              <a:rPr lang="en-US" sz="2400" dirty="0" smtClean="0"/>
              <a:t>underway</a:t>
            </a:r>
            <a:endParaRPr lang="en-US" sz="2400" dirty="0"/>
          </a:p>
        </p:txBody>
      </p:sp>
      <p:sp>
        <p:nvSpPr>
          <p:cNvPr id="6" name="Rectangle 5"/>
          <p:cNvSpPr/>
          <p:nvPr/>
        </p:nvSpPr>
        <p:spPr bwMode="auto">
          <a:xfrm>
            <a:off x="0" y="4724400"/>
            <a:ext cx="9144000" cy="114300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3736" indent="0" algn="ctr">
              <a:buNone/>
            </a:pPr>
            <a:r>
              <a:rPr lang="en-US" sz="3200" b="1" i="1" dirty="0">
                <a:solidFill>
                  <a:schemeClr val="bg1"/>
                </a:solidFill>
              </a:rPr>
              <a:t>DSRC is ready to be part of the next </a:t>
            </a:r>
            <a:r>
              <a:rPr lang="en-US" sz="3200" b="1" i="1" dirty="0" smtClean="0">
                <a:solidFill>
                  <a:schemeClr val="bg1"/>
                </a:solidFill>
              </a:rPr>
              <a:t>Generation of Wireless Media</a:t>
            </a:r>
            <a:endParaRPr lang="en-US" sz="3200" i="1" dirty="0">
              <a:solidFill>
                <a:schemeClr val="bg1"/>
              </a:solidFill>
            </a:endParaRPr>
          </a:p>
        </p:txBody>
      </p:sp>
    </p:spTree>
    <p:extLst>
      <p:ext uri="{BB962C8B-B14F-4D97-AF65-F5344CB8AC3E}">
        <p14:creationId xmlns:p14="http://schemas.microsoft.com/office/powerpoint/2010/main" val="4061973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to the Next Generation</a:t>
            </a:r>
            <a:endParaRPr lang="en-US" dirty="0"/>
          </a:p>
        </p:txBody>
      </p:sp>
      <p:sp>
        <p:nvSpPr>
          <p:cNvPr id="3" name="Content Placeholder 2"/>
          <p:cNvSpPr>
            <a:spLocks noGrp="1"/>
          </p:cNvSpPr>
          <p:nvPr>
            <p:ph idx="1"/>
          </p:nvPr>
        </p:nvSpPr>
        <p:spPr>
          <a:xfrm>
            <a:off x="6096000" y="1219200"/>
            <a:ext cx="3048000" cy="4952999"/>
          </a:xfrm>
        </p:spPr>
        <p:txBody>
          <a:bodyPr/>
          <a:lstStyle/>
          <a:p>
            <a:r>
              <a:rPr lang="en-US" sz="2200" dirty="0" smtClean="0"/>
              <a:t>Better coordination of Radio Access Technologies</a:t>
            </a:r>
          </a:p>
          <a:p>
            <a:r>
              <a:rPr lang="en-US" sz="2200" dirty="0" smtClean="0"/>
              <a:t>Opportunity of preserve the capabilities of DSRC in a portfolio of wireless services</a:t>
            </a:r>
          </a:p>
          <a:p>
            <a:r>
              <a:rPr lang="en-US" sz="2200" dirty="0" smtClean="0"/>
              <a:t>DSRC could cover significant vehicle-oriented use case needs</a:t>
            </a:r>
            <a:endParaRPr lang="en-US"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92202"/>
            <a:ext cx="5932184" cy="538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16200"/>
            <a:ext cx="3486150" cy="2931141"/>
          </a:xfrm>
          <a:prstGeom prst="rect">
            <a:avLst/>
          </a:prstGeom>
          <a:noFill/>
          <a:ln w="254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57963" y="6567355"/>
            <a:ext cx="4653838" cy="230832"/>
          </a:xfrm>
          <a:prstGeom prst="rect">
            <a:avLst/>
          </a:prstGeom>
          <a:noFill/>
        </p:spPr>
        <p:txBody>
          <a:bodyPr wrap="none" rtlCol="0">
            <a:spAutoFit/>
          </a:bodyPr>
          <a:lstStyle/>
          <a:p>
            <a:r>
              <a:rPr lang="en-US" sz="900" i="0" dirty="0" smtClean="0">
                <a:solidFill>
                  <a:schemeClr val="tx1"/>
                </a:solidFill>
              </a:rPr>
              <a:t>NGMN 5G White Paper, Next Generation Mobile Networks Alliance, 17 February, 2015 </a:t>
            </a:r>
          </a:p>
        </p:txBody>
      </p:sp>
    </p:spTree>
    <p:extLst>
      <p:ext uri="{BB962C8B-B14F-4D97-AF65-F5344CB8AC3E}">
        <p14:creationId xmlns:p14="http://schemas.microsoft.com/office/powerpoint/2010/main" val="2708077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Points</a:t>
            </a:r>
            <a:endParaRPr lang="en-US" dirty="0"/>
          </a:p>
        </p:txBody>
      </p:sp>
      <p:sp>
        <p:nvSpPr>
          <p:cNvPr id="3" name="Content Placeholder 2"/>
          <p:cNvSpPr>
            <a:spLocks noGrp="1"/>
          </p:cNvSpPr>
          <p:nvPr>
            <p:ph idx="1"/>
          </p:nvPr>
        </p:nvSpPr>
        <p:spPr/>
        <p:txBody>
          <a:bodyPr/>
          <a:lstStyle/>
          <a:p>
            <a:r>
              <a:rPr lang="en-US" sz="2400" dirty="0" smtClean="0"/>
              <a:t>Scalable to a </a:t>
            </a:r>
            <a:r>
              <a:rPr lang="en-US" sz="2400" b="1" dirty="0" smtClean="0">
                <a:solidFill>
                  <a:srgbClr val="EC881B"/>
                </a:solidFill>
              </a:rPr>
              <a:t>continent-wide deployment</a:t>
            </a:r>
            <a:endParaRPr lang="en-US" sz="2400" dirty="0" smtClean="0"/>
          </a:p>
          <a:p>
            <a:pPr lvl="1"/>
            <a:r>
              <a:rPr lang="en-US" sz="2400" dirty="0" smtClean="0"/>
              <a:t>Not just a smart city but a smart continent with uniform implementations and ubiquitous access for fundamental elements</a:t>
            </a:r>
          </a:p>
          <a:p>
            <a:pPr marL="384048" lvl="1" indent="0">
              <a:buNone/>
            </a:pPr>
            <a:endParaRPr lang="en-US" sz="2400" dirty="0" smtClean="0"/>
          </a:p>
          <a:p>
            <a:r>
              <a:rPr lang="en-US" sz="2400" dirty="0" smtClean="0"/>
              <a:t>Demonstrates </a:t>
            </a:r>
            <a:r>
              <a:rPr lang="en-US" sz="2400" b="1" dirty="0" smtClean="0">
                <a:solidFill>
                  <a:srgbClr val="EC881B"/>
                </a:solidFill>
              </a:rPr>
              <a:t>full utility of assets</a:t>
            </a:r>
            <a:endParaRPr lang="en-US" sz="2400" dirty="0" smtClean="0"/>
          </a:p>
          <a:p>
            <a:pPr lvl="1"/>
            <a:r>
              <a:rPr lang="en-US" sz="2400" dirty="0" smtClean="0"/>
              <a:t>All of the capabilities of spectrum allocations are demonstrated and effective ways of sharing capacity are shown.</a:t>
            </a:r>
            <a:endParaRPr lang="en-US" sz="2400" dirty="0"/>
          </a:p>
        </p:txBody>
      </p:sp>
    </p:spTree>
    <p:extLst>
      <p:ext uri="{BB962C8B-B14F-4D97-AF65-F5344CB8AC3E}">
        <p14:creationId xmlns:p14="http://schemas.microsoft.com/office/powerpoint/2010/main" val="3428125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2906713"/>
            <a:ext cx="8037513" cy="1500187"/>
          </a:xfrm>
        </p:spPr>
        <p:txBody>
          <a:bodyPr/>
          <a:lstStyle/>
          <a:p>
            <a:r>
              <a:rPr lang="en-US" sz="2800" b="1" dirty="0" smtClean="0">
                <a:solidFill>
                  <a:srgbClr val="EC881B"/>
                </a:solidFill>
              </a:rPr>
              <a:t>Beyond Traffic: The Smart City Challenge</a:t>
            </a:r>
          </a:p>
          <a:p>
            <a:r>
              <a:rPr lang="en-US" sz="3600" b="1" dirty="0" smtClean="0"/>
              <a:t>For More Information</a:t>
            </a:r>
            <a:endParaRPr lang="en-US" sz="3600" b="1" dirty="0"/>
          </a:p>
        </p:txBody>
      </p:sp>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616878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60068"/>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Bef>
                <a:spcPts val="600"/>
              </a:spcBef>
              <a:spcAft>
                <a:spcPts val="0"/>
              </a:spcAft>
              <a:buFontTx/>
              <a:buNone/>
            </a:pPr>
            <a:endParaRPr lang="en-US" sz="2400" b="1" dirty="0" smtClean="0">
              <a:solidFill>
                <a:srgbClr val="FFFFFF"/>
              </a:solidFill>
              <a:effectLst>
                <a:outerShdw blurRad="38100" dist="38100" dir="2700000" algn="tl">
                  <a:srgbClr val="000000">
                    <a:alpha val="43137"/>
                  </a:srgbClr>
                </a:outerShdw>
              </a:effectLst>
              <a:latin typeface="Arial"/>
            </a:endParaRPr>
          </a:p>
        </p:txBody>
      </p:sp>
      <p:sp>
        <p:nvSpPr>
          <p:cNvPr id="8" name="Rectangle 7"/>
          <p:cNvSpPr/>
          <p:nvPr/>
        </p:nvSpPr>
        <p:spPr>
          <a:xfrm>
            <a:off x="0" y="5486400"/>
            <a:ext cx="9144000" cy="646331"/>
          </a:xfrm>
          <a:prstGeom prst="rect">
            <a:avLst/>
          </a:prstGeom>
        </p:spPr>
        <p:txBody>
          <a:bodyPr wrap="square">
            <a:spAutoFit/>
          </a:bodyPr>
          <a:lstStyle/>
          <a:p>
            <a:pPr marL="173736" algn="ctr" eaLnBrk="1" fontAlgn="auto" hangingPunct="1">
              <a:spcBef>
                <a:spcPts val="0"/>
              </a:spcBef>
              <a:spcAft>
                <a:spcPts val="0"/>
              </a:spcAft>
              <a:buFont typeface="Wingdings" pitchFamily="2" charset="2"/>
              <a:buNone/>
            </a:pPr>
            <a:r>
              <a:rPr lang="en-US" sz="1800" b="1" kern="0" dirty="0" smtClean="0">
                <a:solidFill>
                  <a:srgbClr val="000000"/>
                </a:solidFill>
                <a:latin typeface="Arial"/>
              </a:rPr>
              <a:t>To access presentations and recordings, visit</a:t>
            </a:r>
            <a:r>
              <a:rPr lang="en-US" sz="1800" b="1" kern="0" dirty="0">
                <a:solidFill>
                  <a:srgbClr val="000000"/>
                </a:solidFill>
                <a:latin typeface="Arial"/>
              </a:rPr>
              <a:t>: </a:t>
            </a:r>
            <a:r>
              <a:rPr lang="en-US" sz="1800" b="1" kern="0" dirty="0">
                <a:solidFill>
                  <a:srgbClr val="000000"/>
                </a:solidFill>
                <a:latin typeface="Arial"/>
                <a:hlinkClick r:id="rId3"/>
              </a:rPr>
              <a:t>https://</a:t>
            </a:r>
            <a:r>
              <a:rPr lang="en-US" sz="1800" b="1" kern="0" dirty="0" smtClean="0">
                <a:solidFill>
                  <a:srgbClr val="000000"/>
                </a:solidFill>
                <a:latin typeface="Arial"/>
                <a:hlinkClick r:id="rId3"/>
              </a:rPr>
              <a:t>www.transportation.gov/smartcity/infosessions</a:t>
            </a:r>
            <a:r>
              <a:rPr lang="en-US" sz="1800" b="1" kern="0" dirty="0" smtClean="0">
                <a:solidFill>
                  <a:srgbClr val="000000"/>
                </a:solidFill>
                <a:latin typeface="Arial"/>
              </a:rPr>
              <a:t>  </a:t>
            </a:r>
            <a:endParaRPr lang="en-US" sz="1800" kern="0" dirty="0">
              <a:solidFill>
                <a:srgbClr val="000000"/>
              </a:solidFill>
              <a:latin typeface="Arial"/>
            </a:endParaRPr>
          </a:p>
        </p:txBody>
      </p:sp>
      <p:pic>
        <p:nvPicPr>
          <p:cNvPr id="6" name="Picture 5" descr="DOT-signature_white_cs3.png"/>
          <p:cNvPicPr>
            <a:picLocks noChangeAspect="1"/>
          </p:cNvPicPr>
          <p:nvPr/>
        </p:nvPicPr>
        <p:blipFill rotWithShape="1">
          <a:blip r:embed="rId4"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914400" y="228600"/>
            <a:ext cx="8229600" cy="830997"/>
          </a:xfrm>
          <a:prstGeom prst="rect">
            <a:avLst/>
          </a:prstGeom>
          <a:noFill/>
        </p:spPr>
        <p:txBody>
          <a:bodyPr wrap="square" rtlCol="0">
            <a:spAutoFit/>
          </a:bodyPr>
          <a:lstStyle/>
          <a:p>
            <a:pPr eaLnBrk="1" fontAlgn="auto" hangingPunct="1">
              <a:spcBef>
                <a:spcPts val="0"/>
              </a:spcBef>
              <a:spcAft>
                <a:spcPts val="0"/>
              </a:spcAft>
              <a:buFontTx/>
              <a:buNone/>
            </a:pPr>
            <a:r>
              <a:rPr lang="en-US" sz="2800" b="1" dirty="0" smtClean="0">
                <a:solidFill>
                  <a:srgbClr val="FFFFFF"/>
                </a:solidFill>
                <a:effectLst>
                  <a:outerShdw blurRad="38100" dist="38100" dir="2700000" algn="tl">
                    <a:srgbClr val="000000">
                      <a:alpha val="43137"/>
                    </a:srgbClr>
                  </a:outerShdw>
                </a:effectLst>
                <a:latin typeface="Arial"/>
              </a:rPr>
              <a:t>Beyond Traffic: The Smart City Challenge</a:t>
            </a:r>
          </a:p>
          <a:p>
            <a:pPr eaLnBrk="1" fontAlgn="auto" hangingPunct="1">
              <a:spcBef>
                <a:spcPts val="0"/>
              </a:spcBef>
              <a:spcAft>
                <a:spcPts val="0"/>
              </a:spcAft>
              <a:buFontTx/>
              <a:buNone/>
            </a:pPr>
            <a:r>
              <a:rPr lang="en-US" sz="2000" b="1" dirty="0" smtClean="0">
                <a:solidFill>
                  <a:srgbClr val="FFFFFF"/>
                </a:solidFill>
                <a:effectLst>
                  <a:outerShdw blurRad="38100" dist="38100" dir="2700000" algn="tl">
                    <a:srgbClr val="000000">
                      <a:alpha val="43137"/>
                    </a:srgbClr>
                  </a:outerShdw>
                </a:effectLst>
                <a:latin typeface="Arial"/>
              </a:rPr>
              <a:t>Past Information Sessions</a:t>
            </a:r>
          </a:p>
        </p:txBody>
      </p:sp>
      <p:graphicFrame>
        <p:nvGraphicFramePr>
          <p:cNvPr id="3" name="Table 2"/>
          <p:cNvGraphicFramePr>
            <a:graphicFrameLocks noGrp="1"/>
          </p:cNvGraphicFramePr>
          <p:nvPr>
            <p:extLst/>
          </p:nvPr>
        </p:nvGraphicFramePr>
        <p:xfrm>
          <a:off x="314324" y="1600200"/>
          <a:ext cx="8677276" cy="640080"/>
        </p:xfrm>
        <a:graphic>
          <a:graphicData uri="http://schemas.openxmlformats.org/drawingml/2006/table">
            <a:tbl>
              <a:tblPr bandRow="1">
                <a:tableStyleId>{5C22544A-7EE6-4342-B048-85BDC9FD1C3A}</a:tableStyleId>
              </a:tblPr>
              <a:tblGrid>
                <a:gridCol w="8677276"/>
              </a:tblGrid>
              <a:tr h="370840">
                <a:tc>
                  <a:txBody>
                    <a:bodyPr/>
                    <a:lstStyle/>
                    <a:p>
                      <a:pPr marL="230188" indent="0"/>
                      <a:r>
                        <a:rPr lang="en-US" sz="1800" b="1" dirty="0" smtClean="0">
                          <a:solidFill>
                            <a:schemeClr val="tx1"/>
                          </a:solidFill>
                          <a:latin typeface="+mn-lt"/>
                        </a:rPr>
                        <a:t>Data, Architecture, and Standards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12/16/2015 (1:00 to 2:30 pm EST)</a:t>
                      </a:r>
                    </a:p>
                  </a:txBody>
                  <a:tcPr>
                    <a:solidFill>
                      <a:srgbClr val="F4BD80"/>
                    </a:solidFill>
                  </a:tcPr>
                </a:tc>
              </a:tr>
            </a:tbl>
          </a:graphicData>
        </a:graphic>
      </p:graphicFrame>
      <p:graphicFrame>
        <p:nvGraphicFramePr>
          <p:cNvPr id="10" name="Table 9"/>
          <p:cNvGraphicFramePr>
            <a:graphicFrameLocks noGrp="1"/>
          </p:cNvGraphicFramePr>
          <p:nvPr>
            <p:extLst/>
          </p:nvPr>
        </p:nvGraphicFramePr>
        <p:xfrm>
          <a:off x="314324" y="2286000"/>
          <a:ext cx="8677276" cy="640080"/>
        </p:xfrm>
        <a:graphic>
          <a:graphicData uri="http://schemas.openxmlformats.org/drawingml/2006/table">
            <a:tbl>
              <a:tblPr bandRow="1">
                <a:tableStyleId>{5C22544A-7EE6-4342-B048-85BDC9FD1C3A}</a:tableStyleId>
              </a:tblPr>
              <a:tblGrid>
                <a:gridCol w="8677276"/>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Connected Vehicles and Automation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12/17/2015 (1:00 to 2:30 pm EST)</a:t>
                      </a:r>
                    </a:p>
                  </a:txBody>
                  <a:tcPr>
                    <a:solidFill>
                      <a:schemeClr val="bg1">
                        <a:lumMod val="85000"/>
                      </a:schemeClr>
                    </a:solidFill>
                  </a:tcPr>
                </a:tc>
              </a:tr>
            </a:tbl>
          </a:graphicData>
        </a:graphic>
      </p:graphicFrame>
      <p:graphicFrame>
        <p:nvGraphicFramePr>
          <p:cNvPr id="12" name="Table 11"/>
          <p:cNvGraphicFramePr>
            <a:graphicFrameLocks noGrp="1"/>
          </p:cNvGraphicFramePr>
          <p:nvPr>
            <p:extLst/>
          </p:nvPr>
        </p:nvGraphicFramePr>
        <p:xfrm>
          <a:off x="313785" y="3002280"/>
          <a:ext cx="8677815" cy="914400"/>
        </p:xfrm>
        <a:graphic>
          <a:graphicData uri="http://schemas.openxmlformats.org/drawingml/2006/table">
            <a:tbl>
              <a:tblPr bandRow="1">
                <a:tableStyleId>{5C22544A-7EE6-4342-B048-85BDC9FD1C3A}</a:tableStyleId>
              </a:tblPr>
              <a:tblGrid>
                <a:gridCol w="8677815"/>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tx1"/>
                          </a:solidFill>
                          <a:latin typeface="+mn-lt"/>
                        </a:rPr>
                        <a:t>Sharing Economy, User-Focused</a:t>
                      </a:r>
                      <a:r>
                        <a:rPr lang="en-US" sz="1800" b="1" kern="0" baseline="0" dirty="0" smtClean="0">
                          <a:solidFill>
                            <a:schemeClr val="tx1"/>
                          </a:solidFill>
                          <a:latin typeface="+mn-lt"/>
                        </a:rPr>
                        <a:t> </a:t>
                      </a:r>
                      <a:r>
                        <a:rPr lang="en-US" sz="1800" b="1" kern="0" dirty="0" smtClean="0">
                          <a:solidFill>
                            <a:schemeClr val="tx1"/>
                          </a:solidFill>
                          <a:latin typeface="+mn-lt"/>
                        </a:rPr>
                        <a:t>Mobility, and Accessible</a:t>
                      </a:r>
                      <a:r>
                        <a:rPr lang="en-US" sz="1800" b="1" kern="0" baseline="0" dirty="0" smtClean="0">
                          <a:solidFill>
                            <a:schemeClr val="tx1"/>
                          </a:solidFill>
                          <a:latin typeface="+mn-lt"/>
                        </a:rPr>
                        <a:t> </a:t>
                      </a:r>
                      <a:r>
                        <a:rPr lang="en-US" sz="1800" b="1" kern="0" dirty="0" smtClean="0">
                          <a:solidFill>
                            <a:schemeClr val="tx1"/>
                          </a:solidFill>
                          <a:latin typeface="+mn-lt"/>
                        </a:rPr>
                        <a:t>Transportation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kern="0" dirty="0" smtClean="0">
                          <a:solidFill>
                            <a:schemeClr val="tx1"/>
                          </a:solidFill>
                          <a:latin typeface="+mn-lt"/>
                        </a:rPr>
                        <a:t>12/18/2015 (1:00 to 2:30 pm EST)</a:t>
                      </a:r>
                      <a:endParaRPr lang="en-US" sz="1800" dirty="0" smtClean="0">
                        <a:solidFill>
                          <a:schemeClr val="tx1"/>
                        </a:solidFill>
                        <a:latin typeface="+mn-lt"/>
                      </a:endParaRPr>
                    </a:p>
                  </a:txBody>
                  <a:tcPr>
                    <a:solidFill>
                      <a:srgbClr val="F4BD80"/>
                    </a:solidFill>
                  </a:tcPr>
                </a:tc>
              </a:tr>
            </a:tbl>
          </a:graphicData>
        </a:graphic>
      </p:graphicFrame>
      <p:graphicFrame>
        <p:nvGraphicFramePr>
          <p:cNvPr id="13" name="Table 12"/>
          <p:cNvGraphicFramePr>
            <a:graphicFrameLocks noGrp="1"/>
          </p:cNvGraphicFramePr>
          <p:nvPr>
            <p:extLst/>
          </p:nvPr>
        </p:nvGraphicFramePr>
        <p:xfrm>
          <a:off x="313785" y="3962400"/>
          <a:ext cx="8677815" cy="640080"/>
        </p:xfrm>
        <a:graphic>
          <a:graphicData uri="http://schemas.openxmlformats.org/drawingml/2006/table">
            <a:tbl>
              <a:tblPr bandRow="1">
                <a:tableStyleId>{5C22544A-7EE6-4342-B048-85BDC9FD1C3A}</a:tableStyleId>
              </a:tblPr>
              <a:tblGrid>
                <a:gridCol w="8677815"/>
              </a:tblGrid>
              <a:tr h="370840">
                <a:tc>
                  <a:txBody>
                    <a:bodyPr/>
                    <a:lstStyle/>
                    <a:p>
                      <a:pPr marL="230188" indent="0"/>
                      <a:r>
                        <a:rPr lang="en-US" sz="1800" b="1" dirty="0" smtClean="0">
                          <a:solidFill>
                            <a:schemeClr val="tx1"/>
                          </a:solidFill>
                        </a:rPr>
                        <a:t>The Smart City Challenge Application and Selection Process (Virtual)</a:t>
                      </a:r>
                    </a:p>
                    <a:p>
                      <a:pPr marL="230188" indent="0"/>
                      <a:r>
                        <a:rPr lang="en-US" sz="1800" kern="0" dirty="0" smtClean="0">
                          <a:solidFill>
                            <a:schemeClr val="tx1"/>
                          </a:solidFill>
                          <a:latin typeface="+mn-lt"/>
                        </a:rPr>
                        <a:t>12/21/2015 (1:00 to 2:00 pm EST)</a:t>
                      </a:r>
                    </a:p>
                  </a:txBody>
                  <a:tcPr>
                    <a:solidFill>
                      <a:schemeClr val="bg1">
                        <a:lumMod val="85000"/>
                      </a:schemeClr>
                    </a:solidFill>
                  </a:tcPr>
                </a:tc>
              </a:tr>
            </a:tbl>
          </a:graphicData>
        </a:graphic>
      </p:graphicFrame>
      <p:graphicFrame>
        <p:nvGraphicFramePr>
          <p:cNvPr id="11" name="Table 10"/>
          <p:cNvGraphicFramePr>
            <a:graphicFrameLocks noGrp="1"/>
          </p:cNvGraphicFramePr>
          <p:nvPr>
            <p:extLst/>
          </p:nvPr>
        </p:nvGraphicFramePr>
        <p:xfrm>
          <a:off x="313785" y="4648200"/>
          <a:ext cx="8677276" cy="640080"/>
        </p:xfrm>
        <a:graphic>
          <a:graphicData uri="http://schemas.openxmlformats.org/drawingml/2006/table">
            <a:tbl>
              <a:tblPr bandRow="1">
                <a:tableStyleId>{5C22544A-7EE6-4342-B048-85BDC9FD1C3A}</a:tableStyleId>
              </a:tblPr>
              <a:tblGrid>
                <a:gridCol w="8677276"/>
              </a:tblGrid>
              <a:tr h="370840">
                <a:tc>
                  <a:txBody>
                    <a:bodyPr/>
                    <a:lstStyle/>
                    <a:p>
                      <a:pPr marL="230188" indent="0"/>
                      <a:r>
                        <a:rPr lang="en-US" sz="1800" b="1" dirty="0" smtClean="0">
                          <a:solidFill>
                            <a:schemeClr val="tx1"/>
                          </a:solidFill>
                          <a:latin typeface="+mn-lt"/>
                        </a:rPr>
                        <a:t>Urban</a:t>
                      </a:r>
                      <a:r>
                        <a:rPr lang="en-US" sz="1800" b="1" baseline="0" dirty="0" smtClean="0">
                          <a:solidFill>
                            <a:schemeClr val="tx1"/>
                          </a:solidFill>
                          <a:latin typeface="+mn-lt"/>
                        </a:rPr>
                        <a:t> Freight Delivery and Logistics</a:t>
                      </a:r>
                      <a:r>
                        <a:rPr lang="en-US" sz="1800" b="1" dirty="0" smtClean="0">
                          <a:solidFill>
                            <a:schemeClr val="tx1"/>
                          </a:solidFill>
                          <a:latin typeface="+mn-lt"/>
                        </a:rPr>
                        <a:t>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1/6/2016 (11:30</a:t>
                      </a:r>
                      <a:r>
                        <a:rPr lang="en-US" sz="1800" baseline="0" dirty="0" smtClean="0">
                          <a:solidFill>
                            <a:schemeClr val="tx1"/>
                          </a:solidFill>
                          <a:latin typeface="+mn-lt"/>
                        </a:rPr>
                        <a:t> am</a:t>
                      </a:r>
                      <a:r>
                        <a:rPr lang="en-US" sz="1800" dirty="0" smtClean="0">
                          <a:solidFill>
                            <a:schemeClr val="tx1"/>
                          </a:solidFill>
                          <a:latin typeface="+mn-lt"/>
                        </a:rPr>
                        <a:t> to 1:00 pm EST)</a:t>
                      </a:r>
                    </a:p>
                  </a:txBody>
                  <a:tcPr>
                    <a:solidFill>
                      <a:srgbClr val="F4BD80"/>
                    </a:solidFill>
                  </a:tcPr>
                </a:tc>
              </a:tr>
            </a:tbl>
          </a:graphicData>
        </a:graphic>
      </p:graphicFrame>
    </p:spTree>
    <p:extLst>
      <p:ext uri="{BB962C8B-B14F-4D97-AF65-F5344CB8AC3E}">
        <p14:creationId xmlns:p14="http://schemas.microsoft.com/office/powerpoint/2010/main" val="107796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Bef>
                <a:spcPts val="600"/>
              </a:spcBef>
              <a:spcAft>
                <a:spcPts val="0"/>
              </a:spcAft>
              <a:buFontTx/>
              <a:buNone/>
            </a:pPr>
            <a:endParaRPr lang="en-US" sz="2400" b="1" dirty="0" smtClean="0">
              <a:solidFill>
                <a:srgbClr val="FFFFFF"/>
              </a:solidFill>
              <a:effectLst>
                <a:outerShdw blurRad="38100" dist="38100" dir="2700000" algn="tl">
                  <a:srgbClr val="000000">
                    <a:alpha val="43137"/>
                  </a:srgbClr>
                </a:outerShdw>
              </a:effectLst>
              <a:latin typeface="Arial"/>
            </a:endParaRPr>
          </a:p>
        </p:txBody>
      </p:sp>
      <p:graphicFrame>
        <p:nvGraphicFramePr>
          <p:cNvPr id="2" name="Table 1"/>
          <p:cNvGraphicFramePr>
            <a:graphicFrameLocks noGrp="1"/>
          </p:cNvGraphicFramePr>
          <p:nvPr>
            <p:extLst/>
          </p:nvPr>
        </p:nvGraphicFramePr>
        <p:xfrm>
          <a:off x="314325" y="1600200"/>
          <a:ext cx="8220076" cy="640080"/>
        </p:xfrm>
        <a:graphic>
          <a:graphicData uri="http://schemas.openxmlformats.org/drawingml/2006/table">
            <a:tbl>
              <a:tblPr bandRow="1">
                <a:tableStyleId>{5C22544A-7EE6-4342-B048-85BDC9FD1C3A}</a:tableStyleId>
              </a:tblPr>
              <a:tblGrid>
                <a:gridCol w="8220076"/>
              </a:tblGrid>
              <a:tr h="38100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Link Between Beyond</a:t>
                      </a:r>
                      <a:r>
                        <a:rPr lang="en-US" sz="1800" b="1" baseline="0" dirty="0" smtClean="0">
                          <a:solidFill>
                            <a:schemeClr val="tx1"/>
                          </a:solidFill>
                          <a:latin typeface="+mn-lt"/>
                        </a:rPr>
                        <a:t> Traffic and The Smart City Challenge </a:t>
                      </a:r>
                      <a:r>
                        <a:rPr lang="en-US" sz="1800" b="1" dirty="0" smtClean="0">
                          <a:solidFill>
                            <a:schemeClr val="tx1"/>
                          </a:solidFill>
                          <a:latin typeface="+mn-lt"/>
                        </a:rPr>
                        <a:t>(Virtual)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1/14/2016 (1:30 to 2:30 pm EST)</a:t>
                      </a:r>
                    </a:p>
                  </a:txBody>
                  <a:tcPr>
                    <a:solidFill>
                      <a:schemeClr val="bg1">
                        <a:lumMod val="85000"/>
                      </a:schemeClr>
                    </a:solidFill>
                  </a:tcPr>
                </a:tc>
              </a:tr>
            </a:tbl>
          </a:graphicData>
        </a:graphic>
      </p:graphicFrame>
      <p:sp>
        <p:nvSpPr>
          <p:cNvPr id="8" name="Rectangle 7"/>
          <p:cNvSpPr/>
          <p:nvPr/>
        </p:nvSpPr>
        <p:spPr>
          <a:xfrm>
            <a:off x="0" y="4876800"/>
            <a:ext cx="9144000" cy="646331"/>
          </a:xfrm>
          <a:prstGeom prst="rect">
            <a:avLst/>
          </a:prstGeom>
        </p:spPr>
        <p:txBody>
          <a:bodyPr wrap="square">
            <a:spAutoFit/>
          </a:bodyPr>
          <a:lstStyle/>
          <a:p>
            <a:pPr marL="173736" algn="ctr" eaLnBrk="1" fontAlgn="auto" hangingPunct="1">
              <a:spcBef>
                <a:spcPts val="0"/>
              </a:spcBef>
              <a:spcAft>
                <a:spcPts val="0"/>
              </a:spcAft>
              <a:buFont typeface="Wingdings" pitchFamily="2" charset="2"/>
              <a:buNone/>
            </a:pPr>
            <a:r>
              <a:rPr lang="en-US" sz="1800" b="1" kern="0" dirty="0">
                <a:solidFill>
                  <a:srgbClr val="000000"/>
                </a:solidFill>
                <a:latin typeface="Arial"/>
              </a:rPr>
              <a:t>For More Information and RSVP </a:t>
            </a:r>
            <a:r>
              <a:rPr lang="en-US" sz="1800" b="1" kern="0" dirty="0" smtClean="0">
                <a:solidFill>
                  <a:srgbClr val="000000"/>
                </a:solidFill>
                <a:latin typeface="Arial"/>
              </a:rPr>
              <a:t>Information on upcoming webinars, </a:t>
            </a:r>
            <a:r>
              <a:rPr lang="en-US" sz="1800" b="1" kern="0" dirty="0">
                <a:solidFill>
                  <a:srgbClr val="000000"/>
                </a:solidFill>
                <a:latin typeface="Arial"/>
              </a:rPr>
              <a:t>visit: </a:t>
            </a:r>
            <a:r>
              <a:rPr lang="en-US" sz="1800" b="1" kern="0" dirty="0">
                <a:solidFill>
                  <a:srgbClr val="000000"/>
                </a:solidFill>
                <a:latin typeface="Arial"/>
                <a:hlinkClick r:id="rId3"/>
              </a:rPr>
              <a:t>https://</a:t>
            </a:r>
            <a:r>
              <a:rPr lang="en-US" sz="1800" b="1" kern="0" dirty="0" smtClean="0">
                <a:solidFill>
                  <a:srgbClr val="000000"/>
                </a:solidFill>
                <a:latin typeface="Arial"/>
                <a:hlinkClick r:id="rId3"/>
              </a:rPr>
              <a:t>www.transportation.gov/smartcity/infosessions</a:t>
            </a:r>
            <a:r>
              <a:rPr lang="en-US" sz="1800" b="1" kern="0" dirty="0" smtClean="0">
                <a:solidFill>
                  <a:srgbClr val="000000"/>
                </a:solidFill>
                <a:latin typeface="Arial"/>
              </a:rPr>
              <a:t>  </a:t>
            </a:r>
            <a:endParaRPr lang="en-US" sz="1800" kern="0" dirty="0">
              <a:solidFill>
                <a:srgbClr val="000000"/>
              </a:solidFill>
              <a:latin typeface="Arial"/>
            </a:endParaRPr>
          </a:p>
        </p:txBody>
      </p:sp>
      <p:pic>
        <p:nvPicPr>
          <p:cNvPr id="6" name="Picture 5" descr="DOT-signature_white_cs3.png"/>
          <p:cNvPicPr>
            <a:picLocks noChangeAspect="1"/>
          </p:cNvPicPr>
          <p:nvPr/>
        </p:nvPicPr>
        <p:blipFill rotWithShape="1">
          <a:blip r:embed="rId4"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914400" y="228600"/>
            <a:ext cx="8229600" cy="830997"/>
          </a:xfrm>
          <a:prstGeom prst="rect">
            <a:avLst/>
          </a:prstGeom>
          <a:noFill/>
        </p:spPr>
        <p:txBody>
          <a:bodyPr wrap="square" rtlCol="0">
            <a:spAutoFit/>
          </a:bodyPr>
          <a:lstStyle/>
          <a:p>
            <a:pPr eaLnBrk="1" fontAlgn="auto" hangingPunct="1">
              <a:spcBef>
                <a:spcPts val="0"/>
              </a:spcBef>
              <a:spcAft>
                <a:spcPts val="0"/>
              </a:spcAft>
              <a:buFontTx/>
              <a:buNone/>
            </a:pPr>
            <a:r>
              <a:rPr lang="en-US" sz="2800" b="1" dirty="0" smtClean="0">
                <a:solidFill>
                  <a:srgbClr val="FFFFFF"/>
                </a:solidFill>
                <a:effectLst>
                  <a:outerShdw blurRad="38100" dist="38100" dir="2700000" algn="tl">
                    <a:srgbClr val="000000">
                      <a:alpha val="43137"/>
                    </a:srgbClr>
                  </a:outerShdw>
                </a:effectLst>
                <a:latin typeface="Arial"/>
              </a:rPr>
              <a:t>Beyond Traffic: The Smart City Challenge</a:t>
            </a:r>
          </a:p>
          <a:p>
            <a:pPr eaLnBrk="1" fontAlgn="auto" hangingPunct="1">
              <a:spcBef>
                <a:spcPts val="0"/>
              </a:spcBef>
              <a:spcAft>
                <a:spcPts val="0"/>
              </a:spcAft>
              <a:buFontTx/>
              <a:buNone/>
            </a:pPr>
            <a:r>
              <a:rPr lang="en-US" sz="2000" b="1" dirty="0" smtClean="0">
                <a:solidFill>
                  <a:srgbClr val="FFFFFF"/>
                </a:solidFill>
                <a:effectLst>
                  <a:outerShdw blurRad="38100" dist="38100" dir="2700000" algn="tl">
                    <a:srgbClr val="000000">
                      <a:alpha val="43137"/>
                    </a:srgbClr>
                  </a:outerShdw>
                </a:effectLst>
                <a:latin typeface="Arial"/>
              </a:rPr>
              <a:t>Information Sessions</a:t>
            </a:r>
          </a:p>
        </p:txBody>
      </p:sp>
      <p:graphicFrame>
        <p:nvGraphicFramePr>
          <p:cNvPr id="3" name="Table 2"/>
          <p:cNvGraphicFramePr>
            <a:graphicFrameLocks noGrp="1"/>
          </p:cNvGraphicFramePr>
          <p:nvPr>
            <p:extLst/>
          </p:nvPr>
        </p:nvGraphicFramePr>
        <p:xfrm>
          <a:off x="314325" y="2286000"/>
          <a:ext cx="8220076" cy="914400"/>
        </p:xfrm>
        <a:graphic>
          <a:graphicData uri="http://schemas.openxmlformats.org/drawingml/2006/table">
            <a:tbl>
              <a:tblPr bandRow="1">
                <a:tableStyleId>{5C22544A-7EE6-4342-B048-85BDC9FD1C3A}</a:tableStyleId>
              </a:tblPr>
              <a:tblGrid>
                <a:gridCol w="8220076"/>
              </a:tblGrid>
              <a:tr h="884955">
                <a:tc>
                  <a:txBody>
                    <a:bodyPr/>
                    <a:lstStyle/>
                    <a:p>
                      <a:pPr marL="230188" indent="0"/>
                      <a:r>
                        <a:rPr lang="en-US" sz="1800" b="1" dirty="0" smtClean="0">
                          <a:solidFill>
                            <a:schemeClr val="tx1"/>
                          </a:solidFill>
                          <a:latin typeface="+mn-lt"/>
                        </a:rPr>
                        <a:t>Smart City Challenge Application Homestretch – An Open Q&amp;A Session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1/19/2016 (12:00 to 1:00 pm EST)</a:t>
                      </a:r>
                    </a:p>
                  </a:txBody>
                  <a:tcPr>
                    <a:solidFill>
                      <a:srgbClr val="F4BD80"/>
                    </a:solidFill>
                  </a:tcPr>
                </a:tc>
              </a:tr>
            </a:tbl>
          </a:graphicData>
        </a:graphic>
      </p:graphicFrame>
      <p:graphicFrame>
        <p:nvGraphicFramePr>
          <p:cNvPr id="10" name="Table 9"/>
          <p:cNvGraphicFramePr>
            <a:graphicFrameLocks noGrp="1"/>
          </p:cNvGraphicFramePr>
          <p:nvPr>
            <p:extLst/>
          </p:nvPr>
        </p:nvGraphicFramePr>
        <p:xfrm>
          <a:off x="314325" y="3246120"/>
          <a:ext cx="8220076" cy="914400"/>
        </p:xfrm>
        <a:graphic>
          <a:graphicData uri="http://schemas.openxmlformats.org/drawingml/2006/table">
            <a:tbl>
              <a:tblPr bandRow="1">
                <a:tableStyleId>{5C22544A-7EE6-4342-B048-85BDC9FD1C3A}</a:tableStyleId>
              </a:tblPr>
              <a:tblGrid>
                <a:gridCol w="8220076"/>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Understanding Dedicated Short Range Communications (DSRC)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1/21/2016 (12:00 to 1:00 pm EST)</a:t>
                      </a:r>
                    </a:p>
                  </a:txBody>
                  <a:tcPr>
                    <a:solidFill>
                      <a:schemeClr val="bg1">
                        <a:lumMod val="85000"/>
                      </a:schemeClr>
                    </a:solidFill>
                  </a:tcPr>
                </a:tc>
              </a:tr>
            </a:tbl>
          </a:graphicData>
        </a:graphic>
      </p:graphicFrame>
    </p:spTree>
    <p:extLst>
      <p:ext uri="{BB962C8B-B14F-4D97-AF65-F5344CB8AC3E}">
        <p14:creationId xmlns:p14="http://schemas.microsoft.com/office/powerpoint/2010/main" val="132438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2400" b="1" dirty="0">
              <a:solidFill>
                <a:srgbClr val="FFFFFF"/>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457200" y="1722437"/>
            <a:ext cx="8229600" cy="4525963"/>
          </a:xfrm>
        </p:spPr>
        <p:txBody>
          <a:bodyPr/>
          <a:lstStyle/>
          <a:p>
            <a:pPr marL="173736" indent="0" algn="ctr">
              <a:buNone/>
            </a:pPr>
            <a:r>
              <a:rPr lang="en-US" sz="3200" b="1" dirty="0"/>
              <a:t>For More Information and Questions</a:t>
            </a:r>
          </a:p>
          <a:p>
            <a:pPr marL="173736" indent="0" algn="ctr">
              <a:buNone/>
            </a:pPr>
            <a:endParaRPr lang="en-US" sz="1200" b="1" dirty="0" smtClean="0">
              <a:solidFill>
                <a:srgbClr val="002060"/>
              </a:solidFill>
            </a:endParaRPr>
          </a:p>
          <a:p>
            <a:pPr marL="173736" indent="0" algn="ctr">
              <a:buNone/>
            </a:pPr>
            <a:r>
              <a:rPr lang="en-US" sz="2400" dirty="0"/>
              <a:t>Department of Transportation</a:t>
            </a:r>
          </a:p>
          <a:p>
            <a:pPr marL="173736" indent="0" algn="ctr">
              <a:buNone/>
            </a:pPr>
            <a:r>
              <a:rPr lang="en-US" sz="2400" dirty="0">
                <a:solidFill>
                  <a:srgbClr val="FF0000"/>
                </a:solidFill>
                <a:hlinkClick r:id="rId3"/>
              </a:rPr>
              <a:t>https://www.transportation.gov</a:t>
            </a:r>
            <a:r>
              <a:rPr lang="en-US" sz="2400" dirty="0" smtClean="0">
                <a:solidFill>
                  <a:srgbClr val="FF0000"/>
                </a:solidFill>
                <a:hlinkClick r:id="rId3"/>
              </a:rPr>
              <a:t>/</a:t>
            </a:r>
            <a:endParaRPr lang="en-US" sz="2400" dirty="0" smtClean="0">
              <a:solidFill>
                <a:srgbClr val="FF0000"/>
              </a:solidFill>
            </a:endParaRPr>
          </a:p>
          <a:p>
            <a:pPr marL="173736" indent="0" algn="ctr">
              <a:buNone/>
            </a:pPr>
            <a:endParaRPr lang="en-US" sz="2400" dirty="0"/>
          </a:p>
          <a:p>
            <a:pPr marL="173736" indent="0" algn="ctr">
              <a:buNone/>
            </a:pPr>
            <a:r>
              <a:rPr lang="en-US" sz="2400" dirty="0" smtClean="0"/>
              <a:t>Smart City Challenge</a:t>
            </a:r>
          </a:p>
          <a:p>
            <a:pPr marL="173736" indent="0" algn="ctr">
              <a:buNone/>
            </a:pPr>
            <a:r>
              <a:rPr lang="en-US" sz="2400" u="sng" dirty="0" smtClean="0">
                <a:hlinkClick r:id="rId4"/>
              </a:rPr>
              <a:t>www.transportation.gov/smartcity</a:t>
            </a:r>
            <a:endParaRPr lang="en-US" sz="2400" u="sng" dirty="0" smtClean="0"/>
          </a:p>
          <a:p>
            <a:endParaRPr lang="en-US" sz="2400" u="sng" dirty="0"/>
          </a:p>
          <a:p>
            <a:pPr marL="173736" indent="0" algn="ctr">
              <a:buNone/>
            </a:pPr>
            <a:r>
              <a:rPr lang="en-US" sz="2400" dirty="0" smtClean="0"/>
              <a:t>Questions? </a:t>
            </a:r>
          </a:p>
          <a:p>
            <a:pPr marL="173736" indent="0" algn="ctr">
              <a:buNone/>
            </a:pPr>
            <a:r>
              <a:rPr lang="en-US" sz="2400" u="sng" dirty="0" smtClean="0">
                <a:hlinkClick r:id="rId5"/>
              </a:rPr>
              <a:t>SmartCityChallenge@dot.gov</a:t>
            </a:r>
            <a:r>
              <a:rPr lang="en-US" sz="2400" dirty="0" smtClean="0"/>
              <a:t> </a:t>
            </a:r>
            <a:endParaRPr lang="en-US" sz="2400" dirty="0"/>
          </a:p>
        </p:txBody>
      </p:sp>
      <p:pic>
        <p:nvPicPr>
          <p:cNvPr id="7" name="Picture 6" descr="DOT-signature_white_cs3.png"/>
          <p:cNvPicPr>
            <a:picLocks noChangeAspect="1"/>
          </p:cNvPicPr>
          <p:nvPr/>
        </p:nvPicPr>
        <p:blipFill rotWithShape="1">
          <a:blip r:embed="rId6"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pPr>
              <a:buNone/>
            </a:pPr>
            <a:r>
              <a:rPr lang="en-US" sz="2800" b="1" dirty="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276424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smtClean="0">
              <a:solidFill>
                <a:srgbClr val="FFFFFF"/>
              </a:solidFill>
              <a:effectLst>
                <a:outerShdw blurRad="38100" dist="38100" dir="2700000" algn="tl">
                  <a:srgbClr val="000000">
                    <a:alpha val="43137"/>
                  </a:srgbClr>
                </a:outerShdw>
              </a:effectLst>
            </a:endParaRPr>
          </a:p>
        </p:txBody>
      </p:sp>
      <p:sp>
        <p:nvSpPr>
          <p:cNvPr id="6" name="Content Placeholder 4"/>
          <p:cNvSpPr txBox="1">
            <a:spLocks/>
          </p:cNvSpPr>
          <p:nvPr/>
        </p:nvSpPr>
        <p:spPr bwMode="auto">
          <a:xfrm>
            <a:off x="457200" y="3352800"/>
            <a:ext cx="8229600" cy="30480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173736" indent="0">
              <a:spcAft>
                <a:spcPts val="600"/>
              </a:spcAft>
              <a:buFont typeface="Wingdings" pitchFamily="2" charset="2"/>
              <a:buNone/>
            </a:pPr>
            <a:r>
              <a:rPr sz="2400" b="1" kern="0" dirty="0">
                <a:solidFill>
                  <a:srgbClr val="000000"/>
                </a:solidFill>
                <a:cs typeface="Times New Roman" panose="02020603050405020304" pitchFamily="18" charset="0"/>
              </a:rPr>
              <a:t>Phase 2 (Solicitation and Deadline TBD): </a:t>
            </a:r>
          </a:p>
          <a:p>
            <a:pPr marL="457200" indent="-284163">
              <a:spcAft>
                <a:spcPts val="600"/>
              </a:spcAft>
            </a:pPr>
            <a:r>
              <a:rPr sz="2000" kern="0" dirty="0">
                <a:solidFill>
                  <a:srgbClr val="000000"/>
                </a:solidFill>
                <a:cs typeface="Times New Roman" panose="02020603050405020304" pitchFamily="18" charset="0"/>
              </a:rPr>
              <a:t>Smart City Challenge Finalists </a:t>
            </a:r>
          </a:p>
          <a:p>
            <a:pPr marL="457200" indent="-284163">
              <a:spcAft>
                <a:spcPts val="600"/>
              </a:spcAft>
            </a:pPr>
            <a:r>
              <a:rPr sz="2000" kern="0" dirty="0">
                <a:solidFill>
                  <a:srgbClr val="000000"/>
                </a:solidFill>
                <a:cs typeface="Times New Roman" panose="02020603050405020304" pitchFamily="18" charset="0"/>
              </a:rPr>
              <a:t>Support implementation of their proposed demonstration </a:t>
            </a:r>
          </a:p>
          <a:p>
            <a:pPr marL="457200" indent="-284163">
              <a:spcAft>
                <a:spcPts val="600"/>
              </a:spcAft>
            </a:pPr>
            <a:r>
              <a:rPr sz="2000" kern="0" dirty="0">
                <a:solidFill>
                  <a:srgbClr val="000000"/>
                </a:solidFill>
                <a:cs typeface="Times New Roman" panose="02020603050405020304" pitchFamily="18" charset="0"/>
              </a:rPr>
              <a:t>$50 </a:t>
            </a:r>
            <a:r>
              <a:rPr sz="2000" kern="0" dirty="0" smtClean="0">
                <a:solidFill>
                  <a:srgbClr val="000000"/>
                </a:solidFill>
                <a:cs typeface="Times New Roman" panose="02020603050405020304" pitchFamily="18" charset="0"/>
              </a:rPr>
              <a:t>Million+</a:t>
            </a:r>
            <a:endParaRPr sz="2000" kern="0" dirty="0">
              <a:solidFill>
                <a:srgbClr val="000000"/>
              </a:solidFill>
              <a:cs typeface="Times New Roman" panose="02020603050405020304" pitchFamily="18" charset="0"/>
            </a:endParaRPr>
          </a:p>
          <a:p>
            <a:pPr lvl="1">
              <a:spcAft>
                <a:spcPts val="600"/>
              </a:spcAft>
            </a:pPr>
            <a:r>
              <a:rPr sz="1800" kern="0" dirty="0">
                <a:solidFill>
                  <a:srgbClr val="000000"/>
                </a:solidFill>
                <a:cs typeface="Times New Roman" panose="02020603050405020304" pitchFamily="18" charset="0"/>
              </a:rPr>
              <a:t>U.S. Department of Transportation: $40 Million</a:t>
            </a:r>
          </a:p>
          <a:p>
            <a:pPr lvl="1">
              <a:spcAft>
                <a:spcPts val="600"/>
              </a:spcAft>
            </a:pPr>
            <a:r>
              <a:rPr sz="1800" kern="0" dirty="0" smtClean="0">
                <a:solidFill>
                  <a:srgbClr val="000000"/>
                </a:solidFill>
                <a:cs typeface="Times New Roman" panose="02020603050405020304" pitchFamily="18" charset="0"/>
              </a:rPr>
              <a:t>Vulcan: </a:t>
            </a:r>
            <a:r>
              <a:rPr sz="1800" kern="0" dirty="0">
                <a:solidFill>
                  <a:srgbClr val="000000"/>
                </a:solidFill>
                <a:cs typeface="Times New Roman" panose="02020603050405020304" pitchFamily="18" charset="0"/>
              </a:rPr>
              <a:t>$10 </a:t>
            </a:r>
            <a:r>
              <a:rPr sz="1800" kern="0" dirty="0" smtClean="0">
                <a:solidFill>
                  <a:srgbClr val="000000"/>
                </a:solidFill>
                <a:cs typeface="Times New Roman" panose="02020603050405020304" pitchFamily="18" charset="0"/>
              </a:rPr>
              <a:t>Million</a:t>
            </a:r>
          </a:p>
          <a:p>
            <a:pPr lvl="1">
              <a:spcAft>
                <a:spcPts val="600"/>
              </a:spcAft>
            </a:pPr>
            <a:r>
              <a:rPr lang="en-US" sz="1800" kern="0" dirty="0" smtClean="0">
                <a:solidFill>
                  <a:srgbClr val="000000"/>
                </a:solidFill>
                <a:cs typeface="Times New Roman" panose="02020603050405020304" pitchFamily="18" charset="0"/>
              </a:rPr>
              <a:t>Mobileye: Installation of Mobileye’s Shield +</a:t>
            </a:r>
            <a:r>
              <a:rPr lang="en-US" sz="1800" kern="0" baseline="30000" dirty="0" smtClean="0">
                <a:solidFill>
                  <a:srgbClr val="000000"/>
                </a:solidFill>
                <a:cs typeface="Times New Roman" panose="02020603050405020304" pitchFamily="18" charset="0"/>
              </a:rPr>
              <a:t>TM</a:t>
            </a:r>
            <a:r>
              <a:rPr lang="en-US" sz="1800" kern="0" dirty="0" smtClean="0">
                <a:solidFill>
                  <a:srgbClr val="000000"/>
                </a:solidFill>
                <a:cs typeface="Times New Roman" panose="02020603050405020304" pitchFamily="18" charset="0"/>
              </a:rPr>
              <a:t> on every bus</a:t>
            </a:r>
            <a:endParaRPr sz="1800" kern="0" dirty="0">
              <a:solidFill>
                <a:srgbClr val="000000"/>
              </a:solidFill>
              <a:cs typeface="Times New Roman" panose="02020603050405020304" pitchFamily="18" charset="0"/>
            </a:endParaRPr>
          </a:p>
          <a:p>
            <a:pPr marL="384048" lvl="1" indent="0">
              <a:spcAft>
                <a:spcPts val="600"/>
              </a:spcAft>
              <a:buFont typeface="Arial Unicode MS" pitchFamily="34" charset="-128"/>
              <a:buNone/>
            </a:pPr>
            <a:endParaRPr kern="0" dirty="0">
              <a:solidFill>
                <a:srgbClr val="000000"/>
              </a:solidFill>
            </a:endParaRPr>
          </a:p>
        </p:txBody>
      </p:sp>
      <p:sp>
        <p:nvSpPr>
          <p:cNvPr id="3" name="Rectangle 2"/>
          <p:cNvSpPr/>
          <p:nvPr/>
        </p:nvSpPr>
        <p:spPr>
          <a:xfrm>
            <a:off x="457200" y="1498600"/>
            <a:ext cx="8229600" cy="1800493"/>
          </a:xfrm>
          <a:prstGeom prst="rect">
            <a:avLst/>
          </a:prstGeom>
          <a:solidFill>
            <a:schemeClr val="bg1">
              <a:lumMod val="95000"/>
            </a:schemeClr>
          </a:solidFill>
        </p:spPr>
        <p:txBody>
          <a:bodyPr wrap="square">
            <a:spAutoFit/>
          </a:bodyPr>
          <a:lstStyle/>
          <a:p>
            <a:pPr marL="173736">
              <a:spcAft>
                <a:spcPts val="600"/>
              </a:spcAft>
              <a:buFont typeface="Wingdings" pitchFamily="2" charset="2"/>
              <a:buNone/>
            </a:pPr>
            <a:r>
              <a:rPr lang="en-US" sz="2400" b="1" kern="0" dirty="0">
                <a:solidFill>
                  <a:srgbClr val="000000"/>
                </a:solidFill>
                <a:cs typeface="Times New Roman" panose="02020603050405020304" pitchFamily="18" charset="0"/>
              </a:rPr>
              <a:t>Phase 1 (Deadline February </a:t>
            </a:r>
            <a:r>
              <a:rPr lang="en-US" sz="2400" b="1" kern="0" dirty="0" smtClean="0">
                <a:solidFill>
                  <a:srgbClr val="000000"/>
                </a:solidFill>
                <a:cs typeface="Times New Roman" panose="02020603050405020304" pitchFamily="18" charset="0"/>
              </a:rPr>
              <a:t>4, 2016):</a:t>
            </a:r>
          </a:p>
          <a:p>
            <a:pPr marL="516636" indent="-342900">
              <a:spcAft>
                <a:spcPts val="600"/>
              </a:spcAft>
              <a:buFont typeface="Wingdings" panose="05000000000000000000" pitchFamily="2" charset="2"/>
              <a:buChar char="§"/>
            </a:pPr>
            <a:r>
              <a:rPr lang="en-US" sz="2000" kern="0" dirty="0" smtClean="0">
                <a:solidFill>
                  <a:srgbClr val="000000"/>
                </a:solidFill>
                <a:cs typeface="Times New Roman" panose="02020603050405020304" pitchFamily="18" charset="0"/>
              </a:rPr>
              <a:t>Support </a:t>
            </a:r>
            <a:r>
              <a:rPr lang="en-US" sz="2000" kern="0" dirty="0">
                <a:solidFill>
                  <a:srgbClr val="000000"/>
                </a:solidFill>
                <a:cs typeface="Times New Roman" panose="02020603050405020304" pitchFamily="18" charset="0"/>
              </a:rPr>
              <a:t>concept development and planning </a:t>
            </a:r>
            <a:r>
              <a:rPr lang="en-US" sz="2000" kern="0" dirty="0" smtClean="0">
                <a:solidFill>
                  <a:srgbClr val="000000"/>
                </a:solidFill>
                <a:cs typeface="Times New Roman" panose="02020603050405020304" pitchFamily="18" charset="0"/>
              </a:rPr>
              <a:t>activities</a:t>
            </a:r>
          </a:p>
          <a:p>
            <a:pPr marL="516636" indent="-342900">
              <a:spcAft>
                <a:spcPts val="600"/>
              </a:spcAft>
              <a:buFont typeface="Wingdings" panose="05000000000000000000" pitchFamily="2" charset="2"/>
              <a:buChar char="§"/>
            </a:pPr>
            <a:r>
              <a:rPr lang="en-US" sz="2000" kern="0" dirty="0" smtClean="0">
                <a:solidFill>
                  <a:srgbClr val="000000"/>
                </a:solidFill>
                <a:cs typeface="Times New Roman" panose="02020603050405020304" pitchFamily="18" charset="0"/>
              </a:rPr>
              <a:t>Estimated </a:t>
            </a:r>
            <a:r>
              <a:rPr lang="en-US" sz="2000" kern="0" dirty="0">
                <a:solidFill>
                  <a:srgbClr val="000000"/>
                </a:solidFill>
                <a:cs typeface="Times New Roman" panose="02020603050405020304" pitchFamily="18" charset="0"/>
              </a:rPr>
              <a:t>five Smart City Challenge Finalists  </a:t>
            </a:r>
            <a:endParaRPr lang="en-US" sz="2000" kern="0" dirty="0" smtClean="0">
              <a:solidFill>
                <a:srgbClr val="000000"/>
              </a:solidFill>
              <a:cs typeface="Times New Roman" panose="02020603050405020304" pitchFamily="18" charset="0"/>
            </a:endParaRPr>
          </a:p>
          <a:p>
            <a:pPr marL="516636" indent="-342900">
              <a:spcAft>
                <a:spcPts val="600"/>
              </a:spcAft>
              <a:buFont typeface="Wingdings" panose="05000000000000000000" pitchFamily="2" charset="2"/>
              <a:buChar char="§"/>
            </a:pPr>
            <a:r>
              <a:rPr lang="en-US" sz="2000" kern="0" dirty="0" smtClean="0">
                <a:solidFill>
                  <a:srgbClr val="000000"/>
                </a:solidFill>
                <a:cs typeface="Times New Roman" panose="02020603050405020304" pitchFamily="18" charset="0"/>
              </a:rPr>
              <a:t>$</a:t>
            </a:r>
            <a:r>
              <a:rPr lang="en-US" sz="2000" kern="0" dirty="0">
                <a:solidFill>
                  <a:srgbClr val="000000"/>
                </a:solidFill>
                <a:cs typeface="Times New Roman" panose="02020603050405020304" pitchFamily="18" charset="0"/>
              </a:rPr>
              <a:t>100K </a:t>
            </a:r>
            <a:r>
              <a:rPr lang="en-US" sz="2000" kern="0" dirty="0" smtClean="0">
                <a:solidFill>
                  <a:srgbClr val="000000"/>
                </a:solidFill>
                <a:cs typeface="Times New Roman" panose="02020603050405020304" pitchFamily="18" charset="0"/>
              </a:rPr>
              <a:t>each</a:t>
            </a:r>
          </a:p>
        </p:txBody>
      </p:sp>
      <p:pic>
        <p:nvPicPr>
          <p:cNvPr id="7" name="Picture 6"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pPr>
              <a:buNone/>
            </a:pPr>
            <a:r>
              <a:rPr lang="en-US" sz="2800" b="1" dirty="0" smtClean="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225424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74725" algn="ctr" fontAlgn="base">
              <a:spcBef>
                <a:spcPts val="600"/>
              </a:spcBef>
            </a:pPr>
            <a:endParaRPr lang="en-US" sz="3200" b="1" dirty="0" smtClean="0">
              <a:solidFill>
                <a:srgbClr val="FFFFFF"/>
              </a:solidFill>
              <a:effectLst>
                <a:outerShdw blurRad="38100" dist="38100" dir="2700000" algn="tl">
                  <a:srgbClr val="000000">
                    <a:alpha val="43137"/>
                  </a:srgbClr>
                </a:outerShdw>
              </a:effectLst>
            </a:endParaRPr>
          </a:p>
        </p:txBody>
      </p:sp>
      <p:pic>
        <p:nvPicPr>
          <p:cNvPr id="6" name="Picture 5" descr="DOT-signature_white_cs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914400" y="381000"/>
            <a:ext cx="8229600" cy="523220"/>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p:txBody>
      </p:sp>
      <p:graphicFrame>
        <p:nvGraphicFramePr>
          <p:cNvPr id="9" name="Table 8"/>
          <p:cNvGraphicFramePr>
            <a:graphicFrameLocks noGrp="1"/>
          </p:cNvGraphicFramePr>
          <p:nvPr>
            <p:extLst/>
          </p:nvPr>
        </p:nvGraphicFramePr>
        <p:xfrm>
          <a:off x="457200" y="1600199"/>
          <a:ext cx="8229600" cy="4267201"/>
        </p:xfrm>
        <a:graphic>
          <a:graphicData uri="http://schemas.openxmlformats.org/drawingml/2006/table">
            <a:tbl>
              <a:tblPr firstRow="1" firstCol="1" bandRow="1"/>
              <a:tblGrid>
                <a:gridCol w="2035277"/>
                <a:gridCol w="6194323"/>
              </a:tblGrid>
              <a:tr h="457201">
                <a:tc>
                  <a:txBody>
                    <a:bodyPr/>
                    <a:lstStyle/>
                    <a:p>
                      <a:pPr marL="0" marR="0" algn="ctr">
                        <a:lnSpc>
                          <a:spcPct val="115000"/>
                        </a:lnSpc>
                        <a:spcBef>
                          <a:spcPts val="0"/>
                        </a:spcBef>
                        <a:spcAft>
                          <a:spcPts val="1200"/>
                        </a:spcAft>
                      </a:pPr>
                      <a:r>
                        <a:rPr lang="en-US" sz="2000" b="1" dirty="0">
                          <a:solidFill>
                            <a:schemeClr val="bg1"/>
                          </a:solidFill>
                          <a:effectLst/>
                          <a:latin typeface="Arial"/>
                          <a:ea typeface="Times New Roman"/>
                          <a:cs typeface="Times New Roman"/>
                        </a:rPr>
                        <a:t>Estimated Date</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marL="0" marR="0" algn="ctr">
                        <a:lnSpc>
                          <a:spcPct val="115000"/>
                        </a:lnSpc>
                        <a:spcBef>
                          <a:spcPts val="0"/>
                        </a:spcBef>
                        <a:spcAft>
                          <a:spcPts val="1200"/>
                        </a:spcAft>
                      </a:pPr>
                      <a:r>
                        <a:rPr lang="en-US" sz="2000" b="1" dirty="0">
                          <a:solidFill>
                            <a:schemeClr val="bg1"/>
                          </a:solidFill>
                          <a:effectLst/>
                          <a:latin typeface="Arial"/>
                          <a:ea typeface="Times New Roman"/>
                          <a:cs typeface="Times New Roman"/>
                        </a:rPr>
                        <a:t>Action</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r>
              <a:tr h="5334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February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Applications Due </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r>
              <a:tr h="5334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March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Selected Smart City Challenge Finalists Announced</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5334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March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Awards Issued to Smart City Challenge Finalists </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r>
              <a:tr h="8382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March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The USDOT Solicits Applications from Finalists for Smart City Challenge Implementation </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5334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May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Applications Due from Finalists</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r>
              <a:tr h="8382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June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Selected Smart City Challenge Implementation Awardee Announced</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9723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72200" y="6252410"/>
            <a:ext cx="2743200" cy="568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4" name="Rounded Rectangle 3"/>
          <p:cNvSpPr/>
          <p:nvPr/>
        </p:nvSpPr>
        <p:spPr bwMode="auto">
          <a:xfrm>
            <a:off x="0" y="0"/>
            <a:ext cx="9144000" cy="1011047"/>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r>
              <a:rPr lang="en-US" sz="2800" b="1" dirty="0">
                <a:solidFill>
                  <a:srgbClr val="FFFFFF"/>
                </a:solidFill>
                <a:effectLst>
                  <a:outerShdw blurRad="38100" dist="38100" dir="2700000" algn="tl">
                    <a:srgbClr val="000000">
                      <a:alpha val="43137"/>
                    </a:srgbClr>
                  </a:outerShdw>
                </a:effectLst>
              </a:rPr>
              <a:t>Beyond Traffic: </a:t>
            </a:r>
            <a:r>
              <a:rPr lang="en-US" sz="2800" b="1" dirty="0" smtClean="0">
                <a:solidFill>
                  <a:srgbClr val="FFFFFF"/>
                </a:solidFill>
                <a:effectLst>
                  <a:outerShdw blurRad="38100" dist="38100" dir="2700000" algn="tl">
                    <a:srgbClr val="000000">
                      <a:alpha val="43137"/>
                    </a:srgbClr>
                  </a:outerShdw>
                </a:effectLst>
              </a:rPr>
              <a:t>The Smart </a:t>
            </a:r>
            <a:r>
              <a:rPr lang="en-US" sz="2800" b="1" dirty="0">
                <a:solidFill>
                  <a:srgbClr val="FFFFFF"/>
                </a:solidFill>
                <a:effectLst>
                  <a:outerShdw blurRad="38100" dist="38100" dir="2700000" algn="tl">
                    <a:srgbClr val="000000">
                      <a:alpha val="43137"/>
                    </a:srgbClr>
                  </a:outerShdw>
                </a:effectLst>
              </a:rPr>
              <a:t>City </a:t>
            </a:r>
            <a:r>
              <a:rPr lang="en-US" sz="2800" b="1" dirty="0" smtClean="0">
                <a:solidFill>
                  <a:srgbClr val="FFFFFF"/>
                </a:solidFill>
                <a:effectLst>
                  <a:outerShdw blurRad="38100" dist="38100" dir="2700000" algn="tl">
                    <a:srgbClr val="000000">
                      <a:alpha val="43137"/>
                    </a:srgbClr>
                  </a:outerShdw>
                </a:effectLst>
              </a:rPr>
              <a:t>Challenge</a:t>
            </a:r>
          </a:p>
        </p:txBody>
      </p:sp>
      <p:sp>
        <p:nvSpPr>
          <p:cNvPr id="5" name="Rectangle 4"/>
          <p:cNvSpPr/>
          <p:nvPr/>
        </p:nvSpPr>
        <p:spPr bwMode="auto">
          <a:xfrm>
            <a:off x="3302458" y="1611114"/>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smtClean="0">
                <a:solidFill>
                  <a:srgbClr val="EC881B"/>
                </a:solidFill>
                <a:latin typeface="Calibri" panose="020F0502020204030204" pitchFamily="34" charset="0"/>
              </a:rPr>
              <a:t>Vision Element #2 </a:t>
            </a:r>
          </a:p>
          <a:p>
            <a:pPr marL="685800"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Connected Vehicles</a:t>
            </a:r>
          </a:p>
        </p:txBody>
      </p:sp>
      <p:sp>
        <p:nvSpPr>
          <p:cNvPr id="6" name="Rectangle 5"/>
          <p:cNvSpPr/>
          <p:nvPr/>
        </p:nvSpPr>
        <p:spPr bwMode="auto">
          <a:xfrm>
            <a:off x="3299640" y="3178383"/>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#5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Urban Analytics</a:t>
            </a:r>
          </a:p>
        </p:txBody>
      </p:sp>
      <p:sp>
        <p:nvSpPr>
          <p:cNvPr id="12" name="Rectangle 11"/>
          <p:cNvSpPr/>
          <p:nvPr/>
        </p:nvSpPr>
        <p:spPr bwMode="auto">
          <a:xfrm>
            <a:off x="247650"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#10 </a:t>
            </a:r>
            <a:r>
              <a:rPr lang="en-US" sz="1600" b="1" dirty="0">
                <a:solidFill>
                  <a:srgbClr val="000000">
                    <a:lumMod val="50000"/>
                    <a:lumOff val="50000"/>
                  </a:srgbClr>
                </a:solidFill>
                <a:latin typeface="Calibri" panose="020F0502020204030204" pitchFamily="34" charset="0"/>
              </a:rPr>
              <a:t>Architecture and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Standards</a:t>
            </a:r>
            <a:endParaRPr lang="en-US" sz="1600" b="1" dirty="0">
              <a:solidFill>
                <a:srgbClr val="000000">
                  <a:lumMod val="50000"/>
                  <a:lumOff val="50000"/>
                </a:srgbClr>
              </a:solidFill>
              <a:latin typeface="Calibri" panose="020F0502020204030204" pitchFamily="34" charset="0"/>
            </a:endParaRPr>
          </a:p>
        </p:txBody>
      </p:sp>
      <p:sp>
        <p:nvSpPr>
          <p:cNvPr id="13" name="Rectangle 12"/>
          <p:cNvSpPr/>
          <p:nvPr/>
        </p:nvSpPr>
        <p:spPr bwMode="auto">
          <a:xfrm>
            <a:off x="6326167" y="4331968"/>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#9 </a:t>
            </a:r>
            <a:r>
              <a:rPr lang="en-US" sz="1600" b="1" dirty="0">
                <a:solidFill>
                  <a:srgbClr val="000000">
                    <a:lumMod val="50000"/>
                    <a:lumOff val="50000"/>
                  </a:srgbClr>
                </a:solidFill>
                <a:latin typeface="Calibri" panose="020F0502020204030204" pitchFamily="34" charset="0"/>
              </a:rPr>
              <a:t>Connected, Involved </a:t>
            </a:r>
            <a:r>
              <a:rPr lang="en-US" sz="1600" b="1" dirty="0" smtClean="0">
                <a:solidFill>
                  <a:srgbClr val="000000">
                    <a:lumMod val="50000"/>
                    <a:lumOff val="50000"/>
                  </a:srgbClr>
                </a:solidFill>
                <a:latin typeface="Calibri" panose="020F0502020204030204" pitchFamily="34" charset="0"/>
              </a:rPr>
              <a:t>Citizens</a:t>
            </a:r>
            <a:endParaRPr lang="en-US" sz="1600" b="1" dirty="0">
              <a:solidFill>
                <a:srgbClr val="000000">
                  <a:lumMod val="50000"/>
                  <a:lumOff val="50000"/>
                </a:srgbClr>
              </a:solidFill>
              <a:latin typeface="Calibri" panose="020F0502020204030204" pitchFamily="34" charset="0"/>
            </a:endParaRPr>
          </a:p>
        </p:txBody>
      </p:sp>
      <p:sp>
        <p:nvSpPr>
          <p:cNvPr id="14" name="Rectangle 13"/>
          <p:cNvSpPr/>
          <p:nvPr/>
        </p:nvSpPr>
        <p:spPr bwMode="auto">
          <a:xfrm>
            <a:off x="223078" y="3184502"/>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#4</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User-Focused </a:t>
            </a:r>
            <a:r>
              <a:rPr lang="en-US" sz="1600" b="1" dirty="0">
                <a:solidFill>
                  <a:srgbClr val="000000">
                    <a:lumMod val="50000"/>
                    <a:lumOff val="50000"/>
                  </a:srgbClr>
                </a:solidFill>
                <a:latin typeface="Calibri" panose="020F0502020204030204" pitchFamily="34" charset="0"/>
              </a:rPr>
              <a:t>Mobility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Services and Choices </a:t>
            </a:r>
          </a:p>
        </p:txBody>
      </p:sp>
      <p:sp>
        <p:nvSpPr>
          <p:cNvPr id="18" name="Rectangle 17"/>
          <p:cNvSpPr/>
          <p:nvPr/>
        </p:nvSpPr>
        <p:spPr bwMode="auto">
          <a:xfrm>
            <a:off x="3126054" y="144802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9" name="Rectangle 18"/>
          <p:cNvSpPr/>
          <p:nvPr/>
        </p:nvSpPr>
        <p:spPr bwMode="auto">
          <a:xfrm>
            <a:off x="6198289" y="4174634"/>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 name="Rectangle 19"/>
          <p:cNvSpPr/>
          <p:nvPr/>
        </p:nvSpPr>
        <p:spPr bwMode="auto">
          <a:xfrm>
            <a:off x="3125207" y="2998569"/>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1" name="Rectangle 20"/>
          <p:cNvSpPr/>
          <p:nvPr/>
        </p:nvSpPr>
        <p:spPr bwMode="auto">
          <a:xfrm>
            <a:off x="76200"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 name="Rectangle 21"/>
          <p:cNvSpPr/>
          <p:nvPr/>
        </p:nvSpPr>
        <p:spPr bwMode="auto">
          <a:xfrm>
            <a:off x="89728" y="299876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4" name="Rectangle 33"/>
          <p:cNvSpPr/>
          <p:nvPr/>
        </p:nvSpPr>
        <p:spPr bwMode="auto">
          <a:xfrm>
            <a:off x="6349652" y="1609605"/>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#3 </a:t>
            </a:r>
            <a:endParaRPr lang="en-US" b="1" dirty="0">
              <a:solidFill>
                <a:srgbClr val="EC881B"/>
              </a:solidFill>
              <a:latin typeface="Calibri" panose="020F0502020204030204" pitchFamily="34" charset="0"/>
            </a:endParaRP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Intelligent, </a:t>
            </a:r>
            <a:r>
              <a:rPr lang="en-US" sz="1600" b="1" dirty="0" smtClean="0">
                <a:solidFill>
                  <a:srgbClr val="000000">
                    <a:lumMod val="50000"/>
                    <a:lumOff val="50000"/>
                  </a:srgbClr>
                </a:solidFill>
                <a:latin typeface="Calibri" panose="020F0502020204030204" pitchFamily="34" charset="0"/>
              </a:rPr>
              <a:t>Sensor-</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Based Infrastructure</a:t>
            </a:r>
            <a:endParaRPr lang="en-US" sz="1600" b="1" dirty="0">
              <a:solidFill>
                <a:srgbClr val="000000">
                  <a:lumMod val="50000"/>
                  <a:lumOff val="50000"/>
                </a:srgbClr>
              </a:solidFill>
              <a:latin typeface="Calibri" panose="020F0502020204030204" pitchFamily="34" charset="0"/>
            </a:endParaRPr>
          </a:p>
        </p:txBody>
      </p:sp>
      <p:sp>
        <p:nvSpPr>
          <p:cNvPr id="35" name="Rectangle 34"/>
          <p:cNvSpPr/>
          <p:nvPr/>
        </p:nvSpPr>
        <p:spPr bwMode="auto">
          <a:xfrm>
            <a:off x="6172200" y="145044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2" name="Rectangle 51"/>
          <p:cNvSpPr/>
          <p:nvPr/>
        </p:nvSpPr>
        <p:spPr bwMode="auto">
          <a:xfrm>
            <a:off x="249504" y="160020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Urban </a:t>
            </a:r>
            <a:r>
              <a:rPr lang="en-US" sz="1600" b="1" dirty="0">
                <a:solidFill>
                  <a:srgbClr val="000000">
                    <a:lumMod val="50000"/>
                    <a:lumOff val="50000"/>
                  </a:srgbClr>
                </a:solidFill>
                <a:latin typeface="Calibri" panose="020F0502020204030204" pitchFamily="34" charset="0"/>
              </a:rPr>
              <a:t>Automation</a:t>
            </a:r>
          </a:p>
        </p:txBody>
      </p:sp>
      <p:sp>
        <p:nvSpPr>
          <p:cNvPr id="53" name="Rectangle 52"/>
          <p:cNvSpPr/>
          <p:nvPr/>
        </p:nvSpPr>
        <p:spPr bwMode="auto">
          <a:xfrm>
            <a:off x="3297504" y="4350760"/>
            <a:ext cx="2743199"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#8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Smart </a:t>
            </a:r>
            <a:r>
              <a:rPr lang="en-US" sz="1600" b="1" dirty="0">
                <a:solidFill>
                  <a:srgbClr val="000000">
                    <a:lumMod val="50000"/>
                    <a:lumOff val="50000"/>
                  </a:srgbClr>
                </a:solidFill>
                <a:latin typeface="Calibri" panose="020F0502020204030204" pitchFamily="34" charset="0"/>
              </a:rPr>
              <a:t>Grid, Roadway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Electrification, &amp; EVs</a:t>
            </a:r>
          </a:p>
        </p:txBody>
      </p:sp>
      <p:sp>
        <p:nvSpPr>
          <p:cNvPr id="54" name="Rectangle 53"/>
          <p:cNvSpPr/>
          <p:nvPr/>
        </p:nvSpPr>
        <p:spPr bwMode="auto">
          <a:xfrm>
            <a:off x="3297503" y="5906121"/>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#11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Low-Cost</a:t>
            </a:r>
            <a:r>
              <a:rPr lang="en-US" sz="1600" b="1" dirty="0">
                <a:solidFill>
                  <a:srgbClr val="000000">
                    <a:lumMod val="50000"/>
                    <a:lumOff val="50000"/>
                  </a:srgbClr>
                </a:solidFill>
                <a:latin typeface="Calibri" panose="020F0502020204030204" pitchFamily="34" charset="0"/>
              </a:rPr>
              <a:t>, Efficient,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Secure</a:t>
            </a:r>
            <a:r>
              <a:rPr lang="en-US" sz="1600" b="1" dirty="0">
                <a:solidFill>
                  <a:srgbClr val="000000">
                    <a:lumMod val="50000"/>
                    <a:lumOff val="50000"/>
                  </a:srgbClr>
                </a:solidFill>
                <a:latin typeface="Calibri" panose="020F0502020204030204" pitchFamily="34" charset="0"/>
              </a:rPr>
              <a:t>, </a:t>
            </a:r>
            <a:r>
              <a:rPr lang="en-US" sz="1600" b="1" dirty="0" smtClean="0">
                <a:solidFill>
                  <a:srgbClr val="000000">
                    <a:lumMod val="50000"/>
                    <a:lumOff val="50000"/>
                  </a:srgbClr>
                </a:solidFill>
                <a:latin typeface="Calibri" panose="020F0502020204030204" pitchFamily="34" charset="0"/>
              </a:rPr>
              <a:t>&amp; Resilient </a:t>
            </a:r>
            <a:r>
              <a:rPr lang="en-US" sz="1600" b="1" dirty="0">
                <a:solidFill>
                  <a:srgbClr val="000000">
                    <a:lumMod val="50000"/>
                    <a:lumOff val="50000"/>
                  </a:srgbClr>
                </a:solidFill>
                <a:latin typeface="Calibri" panose="020F0502020204030204" pitchFamily="34" charset="0"/>
              </a:rPr>
              <a:t>ICT</a:t>
            </a:r>
          </a:p>
        </p:txBody>
      </p:sp>
      <p:sp>
        <p:nvSpPr>
          <p:cNvPr id="55" name="Rectangle 54"/>
          <p:cNvSpPr/>
          <p:nvPr/>
        </p:nvSpPr>
        <p:spPr bwMode="auto">
          <a:xfrm>
            <a:off x="6402163" y="3179138"/>
            <a:ext cx="268605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#6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Urban </a:t>
            </a:r>
            <a:r>
              <a:rPr lang="en-US" sz="1600" b="1" dirty="0">
                <a:solidFill>
                  <a:srgbClr val="000000">
                    <a:lumMod val="50000"/>
                    <a:lumOff val="50000"/>
                  </a:srgbClr>
                </a:solidFill>
                <a:latin typeface="Calibri" panose="020F0502020204030204" pitchFamily="34" charset="0"/>
              </a:rPr>
              <a:t>Delivery and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Logistics</a:t>
            </a:r>
            <a:endParaRPr lang="en-US" sz="1600" b="1" dirty="0">
              <a:solidFill>
                <a:srgbClr val="000000">
                  <a:lumMod val="50000"/>
                  <a:lumOff val="50000"/>
                </a:srgbClr>
              </a:solidFill>
              <a:latin typeface="Calibri" panose="020F0502020204030204" pitchFamily="34" charset="0"/>
            </a:endParaRPr>
          </a:p>
        </p:txBody>
      </p:sp>
      <p:sp>
        <p:nvSpPr>
          <p:cNvPr id="56" name="Rectangle 55"/>
          <p:cNvSpPr/>
          <p:nvPr/>
        </p:nvSpPr>
        <p:spPr bwMode="auto">
          <a:xfrm>
            <a:off x="6316138"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#12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Smart </a:t>
            </a:r>
            <a:r>
              <a:rPr lang="en-US" sz="1600" b="1" dirty="0">
                <a:solidFill>
                  <a:srgbClr val="000000">
                    <a:lumMod val="50000"/>
                    <a:lumOff val="50000"/>
                  </a:srgbClr>
                </a:solidFill>
                <a:latin typeface="Calibri" panose="020F0502020204030204" pitchFamily="34" charset="0"/>
              </a:rPr>
              <a:t>Land Use</a:t>
            </a:r>
          </a:p>
        </p:txBody>
      </p:sp>
      <p:sp>
        <p:nvSpPr>
          <p:cNvPr id="57" name="Rectangle 56"/>
          <p:cNvSpPr/>
          <p:nvPr/>
        </p:nvSpPr>
        <p:spPr bwMode="auto">
          <a:xfrm>
            <a:off x="76200" y="1447800"/>
            <a:ext cx="782904"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8" name="Rectangle 57"/>
          <p:cNvSpPr/>
          <p:nvPr/>
        </p:nvSpPr>
        <p:spPr bwMode="auto">
          <a:xfrm>
            <a:off x="6179239" y="3073907"/>
            <a:ext cx="78105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9" name="Rectangle 58"/>
          <p:cNvSpPr/>
          <p:nvPr/>
        </p:nvSpPr>
        <p:spPr bwMode="auto">
          <a:xfrm>
            <a:off x="3125066" y="4172626"/>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0" name="Rectangle 59"/>
          <p:cNvSpPr/>
          <p:nvPr/>
        </p:nvSpPr>
        <p:spPr bwMode="auto">
          <a:xfrm>
            <a:off x="3126421"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1" name="Rectangle 60"/>
          <p:cNvSpPr/>
          <p:nvPr/>
        </p:nvSpPr>
        <p:spPr bwMode="auto">
          <a:xfrm>
            <a:off x="6198289" y="5715000"/>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4" name="Rectangle 63"/>
          <p:cNvSpPr/>
          <p:nvPr/>
        </p:nvSpPr>
        <p:spPr bwMode="auto">
          <a:xfrm>
            <a:off x="239294" y="4360644"/>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4675"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#7 </a:t>
            </a:r>
            <a:r>
              <a:rPr lang="en-US" sz="1600" b="1" dirty="0">
                <a:solidFill>
                  <a:srgbClr val="000000">
                    <a:lumMod val="50000"/>
                    <a:lumOff val="50000"/>
                  </a:srgbClr>
                </a:solidFill>
                <a:latin typeface="Calibri" panose="020F0502020204030204" pitchFamily="34" charset="0"/>
              </a:rPr>
              <a:t>Strategic </a:t>
            </a:r>
            <a:r>
              <a:rPr lang="en-US" sz="1600" b="1" dirty="0" smtClean="0">
                <a:solidFill>
                  <a:srgbClr val="000000">
                    <a:lumMod val="50000"/>
                    <a:lumOff val="50000"/>
                  </a:srgbClr>
                </a:solidFill>
                <a:latin typeface="Calibri" panose="020F0502020204030204" pitchFamily="34" charset="0"/>
              </a:rPr>
              <a:t>Business Models &amp; Partnering</a:t>
            </a:r>
            <a:endParaRPr lang="en-US" sz="1600" b="1" dirty="0">
              <a:solidFill>
                <a:srgbClr val="000000">
                  <a:lumMod val="50000"/>
                  <a:lumOff val="50000"/>
                </a:srgbClr>
              </a:solidFill>
              <a:latin typeface="Calibri" panose="020F0502020204030204" pitchFamily="34" charset="0"/>
            </a:endParaRPr>
          </a:p>
        </p:txBody>
      </p:sp>
      <p:sp>
        <p:nvSpPr>
          <p:cNvPr id="65" name="Rectangle 64"/>
          <p:cNvSpPr/>
          <p:nvPr/>
        </p:nvSpPr>
        <p:spPr bwMode="auto">
          <a:xfrm>
            <a:off x="86894" y="417490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07" name="Rounded Rectangle 106"/>
          <p:cNvSpPr/>
          <p:nvPr/>
        </p:nvSpPr>
        <p:spPr bwMode="auto">
          <a:xfrm>
            <a:off x="171450" y="5876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8" name="Rounded Rectangle 107"/>
          <p:cNvSpPr/>
          <p:nvPr/>
        </p:nvSpPr>
        <p:spPr bwMode="auto">
          <a:xfrm>
            <a:off x="285750" y="6257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9" name="Rounded Rectangle 108"/>
          <p:cNvSpPr/>
          <p:nvPr/>
        </p:nvSpPr>
        <p:spPr bwMode="auto">
          <a:xfrm>
            <a:off x="552450" y="5988878"/>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cxnSp>
        <p:nvCxnSpPr>
          <p:cNvPr id="110" name="Elbow Connector 109"/>
          <p:cNvCxnSpPr>
            <a:stCxn id="107" idx="1"/>
            <a:endCxn id="108" idx="1"/>
          </p:cNvCxnSpPr>
          <p:nvPr/>
        </p:nvCxnSpPr>
        <p:spPr bwMode="auto">
          <a:xfrm rot="10800000" flipH="1" flipV="1">
            <a:off x="171450" y="5952362"/>
            <a:ext cx="114300" cy="381000"/>
          </a:xfrm>
          <a:prstGeom prst="bentConnector3">
            <a:avLst>
              <a:gd name="adj1" fmla="val -33333"/>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1" name="Elbow Connector 110"/>
          <p:cNvCxnSpPr>
            <a:stCxn id="108" idx="3"/>
            <a:endCxn id="109" idx="2"/>
          </p:cNvCxnSpPr>
          <p:nvPr/>
        </p:nvCxnSpPr>
        <p:spPr bwMode="auto">
          <a:xfrm flipV="1">
            <a:off x="514350" y="6141278"/>
            <a:ext cx="152400" cy="192084"/>
          </a:xfrm>
          <a:prstGeom prst="bentConnector2">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2" name="Elbow Connector 111"/>
          <p:cNvCxnSpPr>
            <a:stCxn id="107" idx="2"/>
            <a:endCxn id="108" idx="0"/>
          </p:cNvCxnSpPr>
          <p:nvPr/>
        </p:nvCxnSpPr>
        <p:spPr bwMode="auto">
          <a:xfrm rot="16200000" flipH="1">
            <a:off x="228600" y="6085712"/>
            <a:ext cx="228600" cy="114300"/>
          </a:xfrm>
          <a:prstGeom prst="bentConnector3">
            <a:avLst>
              <a:gd name="adj1" fmla="val 50000"/>
            </a:avLst>
          </a:prstGeom>
          <a:noFill/>
          <a:ln w="9525" cap="flat" cmpd="sng" algn="ctr">
            <a:solidFill>
              <a:schemeClr val="tx1">
                <a:lumMod val="50000"/>
                <a:lumOff val="50000"/>
              </a:schemeClr>
            </a:solidFill>
            <a:prstDash val="dash"/>
            <a:round/>
            <a:headEnd type="none" w="med" len="med"/>
            <a:tailEnd type="none" w="med" len="med"/>
          </a:ln>
          <a:effectLst/>
        </p:spPr>
      </p:cxnSp>
      <p:grpSp>
        <p:nvGrpSpPr>
          <p:cNvPr id="114" name="Group 113"/>
          <p:cNvGrpSpPr/>
          <p:nvPr/>
        </p:nvGrpSpPr>
        <p:grpSpPr>
          <a:xfrm>
            <a:off x="6272635" y="3308717"/>
            <a:ext cx="609600" cy="369784"/>
            <a:chOff x="3880111" y="2362200"/>
            <a:chExt cx="1471510" cy="775518"/>
          </a:xfrm>
          <a:solidFill>
            <a:schemeClr val="accent3">
              <a:lumMod val="75000"/>
            </a:schemeClr>
          </a:solidFill>
        </p:grpSpPr>
        <p:sp>
          <p:nvSpPr>
            <p:cNvPr id="115" name="Rectangle 114"/>
            <p:cNvSpPr/>
            <p:nvPr/>
          </p:nvSpPr>
          <p:spPr>
            <a:xfrm>
              <a:off x="4351658" y="2909119"/>
              <a:ext cx="999963" cy="114300"/>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6" name="Rectangle 115"/>
            <p:cNvSpPr/>
            <p:nvPr/>
          </p:nvSpPr>
          <p:spPr>
            <a:xfrm>
              <a:off x="3880113" y="2743200"/>
              <a:ext cx="463289" cy="280219"/>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7" name="Right Triangle 116"/>
            <p:cNvSpPr/>
            <p:nvPr/>
          </p:nvSpPr>
          <p:spPr>
            <a:xfrm flipH="1">
              <a:off x="3880111" y="2451920"/>
              <a:ext cx="233516" cy="291282"/>
            </a:xfrm>
            <a:prstGeom prst="rtTriangle">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8" name="Rectangle 117"/>
            <p:cNvSpPr/>
            <p:nvPr/>
          </p:nvSpPr>
          <p:spPr>
            <a:xfrm>
              <a:off x="4114800" y="2451918"/>
              <a:ext cx="228603" cy="353434"/>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9" name="Rectangle 118"/>
            <p:cNvSpPr/>
            <p:nvPr/>
          </p:nvSpPr>
          <p:spPr>
            <a:xfrm>
              <a:off x="4338799" y="2362200"/>
              <a:ext cx="1012822" cy="533400"/>
            </a:xfrm>
            <a:prstGeom prst="rect">
              <a:avLst/>
            </a:prstGeom>
            <a:solidFill>
              <a:srgbClr val="EC881B"/>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20" name="Oval 119"/>
            <p:cNvSpPr/>
            <p:nvPr/>
          </p:nvSpPr>
          <p:spPr>
            <a:xfrm>
              <a:off x="4876800" y="2832917"/>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21" name="Oval 120"/>
            <p:cNvSpPr/>
            <p:nvPr/>
          </p:nvSpPr>
          <p:spPr>
            <a:xfrm>
              <a:off x="3962400" y="2832918"/>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grpSp>
      <p:grpSp>
        <p:nvGrpSpPr>
          <p:cNvPr id="32" name="Group 31"/>
          <p:cNvGrpSpPr/>
          <p:nvPr/>
        </p:nvGrpSpPr>
        <p:grpSpPr>
          <a:xfrm>
            <a:off x="215871" y="1590675"/>
            <a:ext cx="524465" cy="612638"/>
            <a:chOff x="161335" y="3973236"/>
            <a:chExt cx="621471" cy="745377"/>
          </a:xfrm>
        </p:grpSpPr>
        <p:sp>
          <p:nvSpPr>
            <p:cNvPr id="123" name="Donut 122"/>
            <p:cNvSpPr/>
            <p:nvPr/>
          </p:nvSpPr>
          <p:spPr bwMode="auto">
            <a:xfrm>
              <a:off x="217514" y="3973236"/>
              <a:ext cx="548640" cy="548640"/>
            </a:xfrm>
            <a:prstGeom prst="donut">
              <a:avLst>
                <a:gd name="adj" fmla="val 13384"/>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4" name="Flowchart: Stored Data 123"/>
            <p:cNvSpPr/>
            <p:nvPr/>
          </p:nvSpPr>
          <p:spPr bwMode="auto">
            <a:xfrm rot="5400000">
              <a:off x="440125" y="3992129"/>
              <a:ext cx="91439" cy="480375"/>
            </a:xfrm>
            <a:prstGeom prst="flowChartOnlineStora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5" name="Flowchart: Merge 124"/>
            <p:cNvSpPr/>
            <p:nvPr/>
          </p:nvSpPr>
          <p:spPr bwMode="auto">
            <a:xfrm>
              <a:off x="366453" y="4247556"/>
              <a:ext cx="250050" cy="274320"/>
            </a:xfrm>
            <a:prstGeom prst="flowChartMer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6" name="Oval 125"/>
            <p:cNvSpPr/>
            <p:nvPr/>
          </p:nvSpPr>
          <p:spPr bwMode="auto">
            <a:xfrm>
              <a:off x="433118" y="4201836"/>
              <a:ext cx="108589" cy="121920"/>
            </a:xfrm>
            <a:prstGeom prst="ellipse">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127" name="Group 126"/>
            <p:cNvGrpSpPr/>
            <p:nvPr/>
          </p:nvGrpSpPr>
          <p:grpSpPr>
            <a:xfrm>
              <a:off x="161335" y="4501095"/>
              <a:ext cx="199057" cy="213360"/>
              <a:chOff x="538181" y="3194859"/>
              <a:chExt cx="199057" cy="213360"/>
            </a:xfrm>
            <a:solidFill>
              <a:srgbClr val="EC881B"/>
            </a:solidFill>
          </p:grpSpPr>
          <p:sp>
            <p:nvSpPr>
              <p:cNvPr id="128" name="Rounded Rectangle 127"/>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9" name="Rounded Rectangle 128"/>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nvGrpSpPr>
            <p:cNvPr id="130" name="Group 129"/>
            <p:cNvGrpSpPr/>
            <p:nvPr/>
          </p:nvGrpSpPr>
          <p:grpSpPr>
            <a:xfrm flipH="1">
              <a:off x="583749" y="4505253"/>
              <a:ext cx="199057" cy="213360"/>
              <a:chOff x="538181" y="3194859"/>
              <a:chExt cx="199057" cy="213360"/>
            </a:xfrm>
            <a:solidFill>
              <a:srgbClr val="EC881B"/>
            </a:solidFill>
          </p:grpSpPr>
          <p:sp>
            <p:nvSpPr>
              <p:cNvPr id="131" name="Rounded Rectangle 130"/>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32" name="Rounded Rectangle 131"/>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grpSp>
        <p:nvGrpSpPr>
          <p:cNvPr id="133" name="Group 132"/>
          <p:cNvGrpSpPr/>
          <p:nvPr/>
        </p:nvGrpSpPr>
        <p:grpSpPr>
          <a:xfrm rot="702411">
            <a:off x="170261" y="3083213"/>
            <a:ext cx="139144" cy="291206"/>
            <a:chOff x="602950" y="1717753"/>
            <a:chExt cx="243840" cy="419100"/>
          </a:xfrm>
          <a:effectLst/>
        </p:grpSpPr>
        <p:sp>
          <p:nvSpPr>
            <p:cNvPr id="134" name="Rounded Rectangle 133"/>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35" name="Rectangle 134"/>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36" name="Oval 135"/>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37" name="Group 136"/>
          <p:cNvGrpSpPr/>
          <p:nvPr/>
        </p:nvGrpSpPr>
        <p:grpSpPr>
          <a:xfrm>
            <a:off x="305970" y="3285551"/>
            <a:ext cx="536547" cy="412390"/>
            <a:chOff x="718375" y="1493780"/>
            <a:chExt cx="536547" cy="360138"/>
          </a:xfrm>
        </p:grpSpPr>
        <p:grpSp>
          <p:nvGrpSpPr>
            <p:cNvPr id="138" name="Group 137"/>
            <p:cNvGrpSpPr/>
            <p:nvPr/>
          </p:nvGrpSpPr>
          <p:grpSpPr>
            <a:xfrm>
              <a:off x="718375" y="1493780"/>
              <a:ext cx="536547" cy="360138"/>
              <a:chOff x="754856" y="1725338"/>
              <a:chExt cx="601503" cy="362597"/>
            </a:xfrm>
          </p:grpSpPr>
          <p:grpSp>
            <p:nvGrpSpPr>
              <p:cNvPr id="140" name="Group 139"/>
              <p:cNvGrpSpPr/>
              <p:nvPr/>
            </p:nvGrpSpPr>
            <p:grpSpPr>
              <a:xfrm>
                <a:off x="754856" y="1725338"/>
                <a:ext cx="601503" cy="362597"/>
                <a:chOff x="835861" y="1816684"/>
                <a:chExt cx="471446" cy="278919"/>
              </a:xfrm>
            </p:grpSpPr>
            <p:sp>
              <p:nvSpPr>
                <p:cNvPr id="150" name="Rounded Rectangle 149"/>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1" name="Flowchart: Manual Operation 150"/>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2" name="Oval 151"/>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3" name="Oval 152"/>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54" name="Straight Connector 153"/>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55" name="Straight Connector 154"/>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56" name="Rectangle 155"/>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7" name="Rectangle 156"/>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8" name="Rectangle 157"/>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1" name="Group 140"/>
              <p:cNvGrpSpPr/>
              <p:nvPr/>
            </p:nvGrpSpPr>
            <p:grpSpPr>
              <a:xfrm>
                <a:off x="883001" y="1774745"/>
                <a:ext cx="105792" cy="147251"/>
                <a:chOff x="1109663" y="1090613"/>
                <a:chExt cx="105792" cy="147251"/>
              </a:xfrm>
            </p:grpSpPr>
            <p:sp>
              <p:nvSpPr>
                <p:cNvPr id="148" name="Oval 147"/>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9" name="Flowchart: Manual Operation 148"/>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2" name="Group 141"/>
              <p:cNvGrpSpPr/>
              <p:nvPr/>
            </p:nvGrpSpPr>
            <p:grpSpPr>
              <a:xfrm>
                <a:off x="998659" y="1774150"/>
                <a:ext cx="105792" cy="147390"/>
                <a:chOff x="1109663" y="1090613"/>
                <a:chExt cx="105792" cy="147390"/>
              </a:xfrm>
            </p:grpSpPr>
            <p:sp>
              <p:nvSpPr>
                <p:cNvPr id="146" name="Oval 145"/>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7" name="Flowchart: Manual Operation 146"/>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3" name="Group 142"/>
              <p:cNvGrpSpPr/>
              <p:nvPr/>
            </p:nvGrpSpPr>
            <p:grpSpPr>
              <a:xfrm>
                <a:off x="1113364" y="1775340"/>
                <a:ext cx="105792" cy="146200"/>
                <a:chOff x="1109663" y="1090613"/>
                <a:chExt cx="105792" cy="146200"/>
              </a:xfrm>
            </p:grpSpPr>
            <p:sp>
              <p:nvSpPr>
                <p:cNvPr id="144" name="Oval 143"/>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5" name="Flowchart: Manual Operation 144"/>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139" name="Rectangle 138"/>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8" name="Rectangle 7"/>
          <p:cNvSpPr/>
          <p:nvPr/>
        </p:nvSpPr>
        <p:spPr bwMode="auto">
          <a:xfrm>
            <a:off x="6670292" y="5891212"/>
            <a:ext cx="230054" cy="169207"/>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9" name="Isosceles Triangle 8"/>
          <p:cNvSpPr/>
          <p:nvPr/>
        </p:nvSpPr>
        <p:spPr bwMode="auto">
          <a:xfrm>
            <a:off x="6622851" y="5781674"/>
            <a:ext cx="324936" cy="119062"/>
          </a:xfrm>
          <a:prstGeom prst="triangl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0" name="Rectangle 9"/>
          <p:cNvSpPr/>
          <p:nvPr/>
        </p:nvSpPr>
        <p:spPr bwMode="auto">
          <a:xfrm>
            <a:off x="6847600" y="5800025"/>
            <a:ext cx="46921" cy="148761"/>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59" name="Rectangle 158"/>
          <p:cNvSpPr/>
          <p:nvPr/>
        </p:nvSpPr>
        <p:spPr bwMode="auto">
          <a:xfrm>
            <a:off x="6715224" y="5975816"/>
            <a:ext cx="52711" cy="8460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160" name="Group 159"/>
          <p:cNvGrpSpPr/>
          <p:nvPr/>
        </p:nvGrpSpPr>
        <p:grpSpPr>
          <a:xfrm>
            <a:off x="6264561" y="5826781"/>
            <a:ext cx="291588" cy="244009"/>
            <a:chOff x="718375" y="1493780"/>
            <a:chExt cx="536547" cy="360138"/>
          </a:xfrm>
        </p:grpSpPr>
        <p:grpSp>
          <p:nvGrpSpPr>
            <p:cNvPr id="161" name="Group 160"/>
            <p:cNvGrpSpPr/>
            <p:nvPr/>
          </p:nvGrpSpPr>
          <p:grpSpPr>
            <a:xfrm>
              <a:off x="718375" y="1493780"/>
              <a:ext cx="536547" cy="360138"/>
              <a:chOff x="754856" y="1725338"/>
              <a:chExt cx="601503" cy="362597"/>
            </a:xfrm>
          </p:grpSpPr>
          <p:grpSp>
            <p:nvGrpSpPr>
              <p:cNvPr id="163" name="Group 162"/>
              <p:cNvGrpSpPr/>
              <p:nvPr/>
            </p:nvGrpSpPr>
            <p:grpSpPr>
              <a:xfrm>
                <a:off x="754856" y="1725338"/>
                <a:ext cx="601503" cy="362597"/>
                <a:chOff x="835861" y="1816684"/>
                <a:chExt cx="471446" cy="278919"/>
              </a:xfrm>
            </p:grpSpPr>
            <p:sp>
              <p:nvSpPr>
                <p:cNvPr id="173" name="Rounded Rectangle 172"/>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4" name="Flowchart: Manual Operation 173"/>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5" name="Oval 174"/>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6" name="Oval 175"/>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77" name="Straight Connector 176"/>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78" name="Straight Connector 177"/>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79" name="Rectangle 178"/>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0" name="Rectangle 179"/>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1" name="Rectangle 180"/>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4" name="Group 163"/>
              <p:cNvGrpSpPr/>
              <p:nvPr/>
            </p:nvGrpSpPr>
            <p:grpSpPr>
              <a:xfrm>
                <a:off x="883001" y="1774745"/>
                <a:ext cx="105792" cy="147251"/>
                <a:chOff x="1109663" y="1090613"/>
                <a:chExt cx="105792" cy="147251"/>
              </a:xfrm>
            </p:grpSpPr>
            <p:sp>
              <p:nvSpPr>
                <p:cNvPr id="171" name="Oval 170"/>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2" name="Flowchart: Manual Operation 171"/>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5" name="Group 164"/>
              <p:cNvGrpSpPr/>
              <p:nvPr/>
            </p:nvGrpSpPr>
            <p:grpSpPr>
              <a:xfrm>
                <a:off x="998659" y="1774150"/>
                <a:ext cx="105792" cy="147390"/>
                <a:chOff x="1109663" y="1090613"/>
                <a:chExt cx="105792" cy="147390"/>
              </a:xfrm>
            </p:grpSpPr>
            <p:sp>
              <p:nvSpPr>
                <p:cNvPr id="169" name="Oval 16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0" name="Flowchart: Manual Operation 169"/>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6" name="Group 165"/>
              <p:cNvGrpSpPr/>
              <p:nvPr/>
            </p:nvGrpSpPr>
            <p:grpSpPr>
              <a:xfrm>
                <a:off x="1113364" y="1775340"/>
                <a:ext cx="105792" cy="146200"/>
                <a:chOff x="1109663" y="1090613"/>
                <a:chExt cx="105792" cy="146200"/>
              </a:xfrm>
            </p:grpSpPr>
            <p:sp>
              <p:nvSpPr>
                <p:cNvPr id="167" name="Oval 16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68" name="Flowchart: Manual Operation 16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162" name="Rectangle 161"/>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82" name="Group 181"/>
          <p:cNvGrpSpPr/>
          <p:nvPr/>
        </p:nvGrpSpPr>
        <p:grpSpPr>
          <a:xfrm>
            <a:off x="6255914" y="6186360"/>
            <a:ext cx="293543" cy="226307"/>
            <a:chOff x="521990" y="2686053"/>
            <a:chExt cx="733905" cy="481158"/>
          </a:xfrm>
        </p:grpSpPr>
        <p:sp>
          <p:nvSpPr>
            <p:cNvPr id="183" name="Oval 182"/>
            <p:cNvSpPr/>
            <p:nvPr/>
          </p:nvSpPr>
          <p:spPr bwMode="auto">
            <a:xfrm>
              <a:off x="981575" y="2892891"/>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4" name="Oval 183"/>
            <p:cNvSpPr/>
            <p:nvPr/>
          </p:nvSpPr>
          <p:spPr bwMode="auto">
            <a:xfrm>
              <a:off x="521990" y="2892889"/>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5" name="Flowchart: Sort 184"/>
            <p:cNvSpPr/>
            <p:nvPr/>
          </p:nvSpPr>
          <p:spPr bwMode="auto">
            <a:xfrm rot="3546439">
              <a:off x="702400" y="2707877"/>
              <a:ext cx="265435" cy="456502"/>
            </a:xfrm>
            <a:prstGeom prst="flowChartSort">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86" name="Straight Connector 185"/>
            <p:cNvCxnSpPr/>
            <p:nvPr/>
          </p:nvCxnSpPr>
          <p:spPr bwMode="auto">
            <a:xfrm flipH="1" flipV="1">
              <a:off x="997470" y="2743202"/>
              <a:ext cx="121266" cy="286847"/>
            </a:xfrm>
            <a:prstGeom prst="line">
              <a:avLst/>
            </a:prstGeom>
            <a:noFill/>
            <a:ln w="19050" cap="flat" cmpd="sng" algn="ctr">
              <a:solidFill>
                <a:srgbClr val="EC881B"/>
              </a:solidFill>
              <a:prstDash val="solid"/>
              <a:headEnd type="none" w="med" len="med"/>
              <a:tailEnd type="none" w="med" len="med"/>
            </a:ln>
            <a:effectLst/>
          </p:spPr>
        </p:cxnSp>
        <p:cxnSp>
          <p:nvCxnSpPr>
            <p:cNvPr id="187" name="Straight Connector 186"/>
            <p:cNvCxnSpPr>
              <a:stCxn id="185" idx="1"/>
            </p:cNvCxnSpPr>
            <p:nvPr/>
          </p:nvCxnSpPr>
          <p:spPr bwMode="auto">
            <a:xfrm flipH="1" flipV="1">
              <a:off x="723900" y="2747963"/>
              <a:ext cx="43076" cy="74276"/>
            </a:xfrm>
            <a:prstGeom prst="line">
              <a:avLst/>
            </a:prstGeom>
            <a:noFill/>
            <a:ln w="19050" cap="flat" cmpd="sng" algn="ctr">
              <a:solidFill>
                <a:srgbClr val="EC881B"/>
              </a:solidFill>
              <a:prstDash val="solid"/>
              <a:headEnd type="none" w="med" len="med"/>
              <a:tailEnd type="none" w="med" len="med"/>
            </a:ln>
            <a:effectLst/>
          </p:spPr>
        </p:cxnSp>
        <p:cxnSp>
          <p:nvCxnSpPr>
            <p:cNvPr id="188" name="Straight Connector 187"/>
            <p:cNvCxnSpPr>
              <a:endCxn id="189" idx="0"/>
            </p:cNvCxnSpPr>
            <p:nvPr/>
          </p:nvCxnSpPr>
          <p:spPr bwMode="auto">
            <a:xfrm flipV="1">
              <a:off x="993076" y="2749385"/>
              <a:ext cx="10927" cy="962"/>
            </a:xfrm>
            <a:prstGeom prst="line">
              <a:avLst/>
            </a:prstGeom>
            <a:noFill/>
            <a:ln w="19050" cap="flat" cmpd="sng" algn="ctr">
              <a:solidFill>
                <a:srgbClr val="EC881B"/>
              </a:solidFill>
              <a:prstDash val="solid"/>
              <a:headEnd type="none" w="med" len="med"/>
              <a:tailEnd type="none" w="med" len="med"/>
            </a:ln>
            <a:effectLst/>
          </p:spPr>
        </p:cxnSp>
        <p:sp>
          <p:nvSpPr>
            <p:cNvPr id="189" name="Arc 188"/>
            <p:cNvSpPr/>
            <p:nvPr/>
          </p:nvSpPr>
          <p:spPr bwMode="auto">
            <a:xfrm rot="10800000">
              <a:off x="922144" y="2686053"/>
              <a:ext cx="131731" cy="64294"/>
            </a:xfrm>
            <a:prstGeom prst="arc">
              <a:avLst>
                <a:gd name="adj1" fmla="val 14570949"/>
                <a:gd name="adj2" fmla="val 0"/>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6185A2"/>
                </a:solidFill>
                <a:latin typeface="Calibri"/>
              </a:endParaRPr>
            </a:p>
          </p:txBody>
        </p:sp>
        <p:cxnSp>
          <p:nvCxnSpPr>
            <p:cNvPr id="190" name="Straight Connector 189"/>
            <p:cNvCxnSpPr/>
            <p:nvPr/>
          </p:nvCxnSpPr>
          <p:spPr bwMode="auto">
            <a:xfrm>
              <a:off x="683466" y="2739003"/>
              <a:ext cx="112844" cy="0"/>
            </a:xfrm>
            <a:prstGeom prst="line">
              <a:avLst/>
            </a:prstGeom>
            <a:noFill/>
            <a:ln w="28575" cap="flat" cmpd="sng" algn="ctr">
              <a:solidFill>
                <a:srgbClr val="EC881B"/>
              </a:solidFill>
              <a:prstDash val="solid"/>
              <a:headEnd type="none" w="med" len="med"/>
              <a:tailEnd type="none" w="med" len="med"/>
            </a:ln>
            <a:effectLst/>
          </p:spPr>
        </p:cxnSp>
      </p:grpSp>
      <p:grpSp>
        <p:nvGrpSpPr>
          <p:cNvPr id="27" name="Group 26"/>
          <p:cNvGrpSpPr/>
          <p:nvPr/>
        </p:nvGrpSpPr>
        <p:grpSpPr>
          <a:xfrm>
            <a:off x="6682807" y="6146143"/>
            <a:ext cx="232604" cy="350546"/>
            <a:chOff x="6641837" y="5516854"/>
            <a:chExt cx="287439" cy="458678"/>
          </a:xfrm>
        </p:grpSpPr>
        <p:cxnSp>
          <p:nvCxnSpPr>
            <p:cNvPr id="191" name="Straight Connector 190"/>
            <p:cNvCxnSpPr>
              <a:endCxn id="195" idx="2"/>
            </p:cNvCxnSpPr>
            <p:nvPr/>
          </p:nvCxnSpPr>
          <p:spPr bwMode="auto">
            <a:xfrm flipV="1">
              <a:off x="6668119" y="5755607"/>
              <a:ext cx="121338" cy="214354"/>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cxnSp>
          <p:nvCxnSpPr>
            <p:cNvPr id="192" name="Straight Connector 191"/>
            <p:cNvCxnSpPr/>
            <p:nvPr/>
          </p:nvCxnSpPr>
          <p:spPr bwMode="auto">
            <a:xfrm flipH="1" flipV="1">
              <a:off x="6789457" y="5758782"/>
              <a:ext cx="105300" cy="216750"/>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sp>
          <p:nvSpPr>
            <p:cNvPr id="193" name="Rounded Rectangle 192"/>
            <p:cNvSpPr/>
            <p:nvPr/>
          </p:nvSpPr>
          <p:spPr bwMode="auto">
            <a:xfrm>
              <a:off x="6641837" y="5568923"/>
              <a:ext cx="287439" cy="339636"/>
            </a:xfrm>
            <a:prstGeom prst="round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4" name="Oval 193"/>
            <p:cNvSpPr/>
            <p:nvPr/>
          </p:nvSpPr>
          <p:spPr bwMode="auto">
            <a:xfrm>
              <a:off x="6744317" y="5783386"/>
              <a:ext cx="81741" cy="80326"/>
            </a:xfrm>
            <a:prstGeom prst="ellipse">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5" name="Rounded Rectangle 194"/>
            <p:cNvSpPr/>
            <p:nvPr/>
          </p:nvSpPr>
          <p:spPr bwMode="auto">
            <a:xfrm>
              <a:off x="6684157" y="5613371"/>
              <a:ext cx="210600" cy="142236"/>
            </a:xfrm>
            <a:prstGeom prst="roundRect">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96" name="Oval 195"/>
            <p:cNvSpPr/>
            <p:nvPr/>
          </p:nvSpPr>
          <p:spPr bwMode="auto">
            <a:xfrm>
              <a:off x="6718628" y="5517702"/>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7" name="Oval 196"/>
            <p:cNvSpPr/>
            <p:nvPr/>
          </p:nvSpPr>
          <p:spPr bwMode="auto">
            <a:xfrm>
              <a:off x="6807528" y="5516854"/>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grpSp>
      <p:grpSp>
        <p:nvGrpSpPr>
          <p:cNvPr id="33" name="Group 32"/>
          <p:cNvGrpSpPr/>
          <p:nvPr/>
        </p:nvGrpSpPr>
        <p:grpSpPr>
          <a:xfrm>
            <a:off x="3164321" y="4309112"/>
            <a:ext cx="701842" cy="559743"/>
            <a:chOff x="-1322963" y="5009667"/>
            <a:chExt cx="893225" cy="741052"/>
          </a:xfrm>
        </p:grpSpPr>
        <p:sp>
          <p:nvSpPr>
            <p:cNvPr id="198" name="Rectangle 197"/>
            <p:cNvSpPr/>
            <p:nvPr/>
          </p:nvSpPr>
          <p:spPr bwMode="auto">
            <a:xfrm>
              <a:off x="-1276570" y="5391184"/>
              <a:ext cx="751865" cy="45719"/>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9" name="Oval 198"/>
            <p:cNvSpPr/>
            <p:nvPr/>
          </p:nvSpPr>
          <p:spPr bwMode="auto">
            <a:xfrm>
              <a:off x="-1018138" y="5467383"/>
              <a:ext cx="274320" cy="27432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0" name="Oval 199"/>
            <p:cNvSpPr/>
            <p:nvPr/>
          </p:nvSpPr>
          <p:spPr bwMode="auto">
            <a:xfrm>
              <a:off x="-970264" y="5513103"/>
              <a:ext cx="182880" cy="18288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1" name="Oval 200"/>
            <p:cNvSpPr/>
            <p:nvPr/>
          </p:nvSpPr>
          <p:spPr bwMode="auto">
            <a:xfrm>
              <a:off x="-924492" y="5558823"/>
              <a:ext cx="91440" cy="9144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202" name="Group 201"/>
            <p:cNvGrpSpPr/>
            <p:nvPr/>
          </p:nvGrpSpPr>
          <p:grpSpPr>
            <a:xfrm>
              <a:off x="-1139804" y="5009667"/>
              <a:ext cx="536547" cy="360138"/>
              <a:chOff x="718375" y="1493780"/>
              <a:chExt cx="536547" cy="360138"/>
            </a:xfrm>
          </p:grpSpPr>
          <p:grpSp>
            <p:nvGrpSpPr>
              <p:cNvPr id="203" name="Group 202"/>
              <p:cNvGrpSpPr/>
              <p:nvPr/>
            </p:nvGrpSpPr>
            <p:grpSpPr>
              <a:xfrm>
                <a:off x="718375" y="1493780"/>
                <a:ext cx="536547" cy="360138"/>
                <a:chOff x="754856" y="1725338"/>
                <a:chExt cx="601503" cy="362597"/>
              </a:xfrm>
            </p:grpSpPr>
            <p:grpSp>
              <p:nvGrpSpPr>
                <p:cNvPr id="205" name="Group 204"/>
                <p:cNvGrpSpPr/>
                <p:nvPr/>
              </p:nvGrpSpPr>
              <p:grpSpPr>
                <a:xfrm>
                  <a:off x="754856" y="1725338"/>
                  <a:ext cx="601503" cy="362597"/>
                  <a:chOff x="835861" y="1816684"/>
                  <a:chExt cx="471446" cy="278919"/>
                </a:xfrm>
              </p:grpSpPr>
              <p:sp>
                <p:nvSpPr>
                  <p:cNvPr id="209" name="Rounded Rectangle 208"/>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0" name="Flowchart: Manual Operation 209"/>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1" name="Oval 210"/>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2" name="Oval 211"/>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213" name="Straight Connector 212"/>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214" name="Straight Connector 213"/>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215" name="Rectangle 214"/>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6" name="Rectangle 215"/>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7" name="Rectangle 216"/>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206" name="Group 205"/>
                <p:cNvGrpSpPr/>
                <p:nvPr/>
              </p:nvGrpSpPr>
              <p:grpSpPr>
                <a:xfrm>
                  <a:off x="1113364" y="1775340"/>
                  <a:ext cx="105792" cy="146200"/>
                  <a:chOff x="1109663" y="1090613"/>
                  <a:chExt cx="105792" cy="146200"/>
                </a:xfrm>
              </p:grpSpPr>
              <p:sp>
                <p:nvSpPr>
                  <p:cNvPr id="207" name="Oval 20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08" name="Flowchart: Manual Operation 20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204" name="Rectangle 20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18" name="Rectangle 217"/>
            <p:cNvSpPr/>
            <p:nvPr/>
          </p:nvSpPr>
          <p:spPr bwMode="auto">
            <a:xfrm>
              <a:off x="-1322963" y="5604543"/>
              <a:ext cx="893225" cy="146176"/>
            </a:xfrm>
            <a:prstGeom prst="rect">
              <a:avLst/>
            </a:prstGeom>
            <a:solidFill>
              <a:schemeClr val="bg1">
                <a:lumMod val="85000"/>
              </a:schemeClr>
            </a:solid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700" b="1" dirty="0">
                  <a:solidFill>
                    <a:srgbClr val="EC881B"/>
                  </a:solidFill>
                </a:rPr>
                <a:t>r</a:t>
              </a:r>
              <a:r>
                <a:rPr lang="en-US" sz="700" b="1" dirty="0" smtClean="0">
                  <a:solidFill>
                    <a:srgbClr val="EC881B"/>
                  </a:solidFill>
                </a:rPr>
                <a:t>e-charging</a:t>
              </a:r>
              <a:endParaRPr lang="en-US" sz="600" b="1" dirty="0" smtClean="0">
                <a:solidFill>
                  <a:srgbClr val="EC881B"/>
                </a:solidFill>
              </a:endParaRPr>
            </a:p>
          </p:txBody>
        </p:sp>
      </p:grpSp>
      <p:grpSp>
        <p:nvGrpSpPr>
          <p:cNvPr id="252" name="Group 251"/>
          <p:cNvGrpSpPr/>
          <p:nvPr/>
        </p:nvGrpSpPr>
        <p:grpSpPr>
          <a:xfrm>
            <a:off x="3185366" y="3158529"/>
            <a:ext cx="634463" cy="559177"/>
            <a:chOff x="136359" y="2810310"/>
            <a:chExt cx="634463" cy="559177"/>
          </a:xfrm>
        </p:grpSpPr>
        <p:sp>
          <p:nvSpPr>
            <p:cNvPr id="37" name="Rounded Rectangle 36"/>
            <p:cNvSpPr/>
            <p:nvPr/>
          </p:nvSpPr>
          <p:spPr bwMode="auto">
            <a:xfrm>
              <a:off x="136359" y="2810310"/>
              <a:ext cx="634463" cy="43637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9" name="Rectangle 228"/>
            <p:cNvSpPr/>
            <p:nvPr/>
          </p:nvSpPr>
          <p:spPr bwMode="auto">
            <a:xfrm>
              <a:off x="172812" y="2850167"/>
              <a:ext cx="553471" cy="3438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0" name="Rectangle 229"/>
            <p:cNvSpPr/>
            <p:nvPr/>
          </p:nvSpPr>
          <p:spPr bwMode="auto">
            <a:xfrm>
              <a:off x="249504" y="3052164"/>
              <a:ext cx="62721"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1" name="Rectangle 230"/>
            <p:cNvSpPr/>
            <p:nvPr/>
          </p:nvSpPr>
          <p:spPr bwMode="auto">
            <a:xfrm>
              <a:off x="357064"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2" name="Rectangle 231"/>
            <p:cNvSpPr/>
            <p:nvPr/>
          </p:nvSpPr>
          <p:spPr bwMode="auto">
            <a:xfrm>
              <a:off x="490415" y="3052164"/>
              <a:ext cx="61662"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4" name="Rectangle 233"/>
            <p:cNvSpPr/>
            <p:nvPr/>
          </p:nvSpPr>
          <p:spPr bwMode="auto">
            <a:xfrm>
              <a:off x="608853"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49" name="Freeform 248"/>
            <p:cNvSpPr/>
            <p:nvPr/>
          </p:nvSpPr>
          <p:spPr bwMode="auto">
            <a:xfrm>
              <a:off x="226219" y="2909888"/>
              <a:ext cx="445294" cy="107156"/>
            </a:xfrm>
            <a:custGeom>
              <a:avLst/>
              <a:gdLst>
                <a:gd name="connsiteX0" fmla="*/ 0 w 445294"/>
                <a:gd name="connsiteY0" fmla="*/ 107156 h 107156"/>
                <a:gd name="connsiteX1" fmla="*/ 164306 w 445294"/>
                <a:gd name="connsiteY1" fmla="*/ 14287 h 107156"/>
                <a:gd name="connsiteX2" fmla="*/ 290512 w 445294"/>
                <a:gd name="connsiteY2" fmla="*/ 92868 h 107156"/>
                <a:gd name="connsiteX3" fmla="*/ 445294 w 445294"/>
                <a:gd name="connsiteY3" fmla="*/ 0 h 107156"/>
              </a:gdLst>
              <a:ahLst/>
              <a:cxnLst>
                <a:cxn ang="0">
                  <a:pos x="connsiteX0" y="connsiteY0"/>
                </a:cxn>
                <a:cxn ang="0">
                  <a:pos x="connsiteX1" y="connsiteY1"/>
                </a:cxn>
                <a:cxn ang="0">
                  <a:pos x="connsiteX2" y="connsiteY2"/>
                </a:cxn>
                <a:cxn ang="0">
                  <a:pos x="connsiteX3" y="connsiteY3"/>
                </a:cxn>
              </a:cxnLst>
              <a:rect l="l" t="t" r="r" b="b"/>
              <a:pathLst>
                <a:path w="445294" h="107156">
                  <a:moveTo>
                    <a:pt x="0" y="107156"/>
                  </a:moveTo>
                  <a:lnTo>
                    <a:pt x="164306" y="14287"/>
                  </a:lnTo>
                  <a:lnTo>
                    <a:pt x="290512" y="92868"/>
                  </a:lnTo>
                  <a:lnTo>
                    <a:pt x="445294" y="0"/>
                  </a:lnTo>
                </a:path>
              </a:pathLst>
            </a:custGeom>
            <a:noFill/>
            <a:ln w="1905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0" name="Rounded Rectangle 249"/>
            <p:cNvSpPr/>
            <p:nvPr/>
          </p:nvSpPr>
          <p:spPr bwMode="auto">
            <a:xfrm>
              <a:off x="353651" y="3265604"/>
              <a:ext cx="207250" cy="70248"/>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1" name="Rounded Rectangle 250"/>
            <p:cNvSpPr/>
            <p:nvPr/>
          </p:nvSpPr>
          <p:spPr bwMode="auto">
            <a:xfrm>
              <a:off x="310085" y="3323768"/>
              <a:ext cx="295611" cy="45719"/>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pic>
        <p:nvPicPr>
          <p:cNvPr id="256" name="Picture 255"/>
          <p:cNvPicPr>
            <a:picLocks noChangeAspect="1"/>
          </p:cNvPicPr>
          <p:nvPr/>
        </p:nvPicPr>
        <p:blipFill>
          <a:blip r:embed="rId3" cstate="email">
            <a:clrChange>
              <a:clrFrom>
                <a:srgbClr val="FEFEFE"/>
              </a:clrFrom>
              <a:clrTo>
                <a:srgbClr val="FEFEFE">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47027" y="4355791"/>
            <a:ext cx="650225" cy="516243"/>
          </a:xfrm>
          <a:prstGeom prst="rect">
            <a:avLst/>
          </a:prstGeom>
        </p:spPr>
      </p:pic>
      <p:grpSp>
        <p:nvGrpSpPr>
          <p:cNvPr id="264" name="Group 263"/>
          <p:cNvGrpSpPr/>
          <p:nvPr/>
        </p:nvGrpSpPr>
        <p:grpSpPr>
          <a:xfrm>
            <a:off x="3303448" y="5840052"/>
            <a:ext cx="419100" cy="609981"/>
            <a:chOff x="3276600" y="5176361"/>
            <a:chExt cx="462966" cy="644515"/>
          </a:xfrm>
        </p:grpSpPr>
        <p:sp>
          <p:nvSpPr>
            <p:cNvPr id="257" name="Rounded Rectangle 256"/>
            <p:cNvSpPr/>
            <p:nvPr/>
          </p:nvSpPr>
          <p:spPr bwMode="auto">
            <a:xfrm>
              <a:off x="3276600" y="5452110"/>
              <a:ext cx="462966" cy="36876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8" name="Block Arc 257"/>
            <p:cNvSpPr/>
            <p:nvPr/>
          </p:nvSpPr>
          <p:spPr bwMode="auto">
            <a:xfrm>
              <a:off x="3336131" y="5176361"/>
              <a:ext cx="342900" cy="221761"/>
            </a:xfrm>
            <a:prstGeom prst="blockArc">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9" name="Rectangle 258"/>
            <p:cNvSpPr/>
            <p:nvPr/>
          </p:nvSpPr>
          <p:spPr bwMode="auto">
            <a:xfrm>
              <a:off x="3335604" y="5276086"/>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0" name="Rectangle 259"/>
            <p:cNvSpPr/>
            <p:nvPr/>
          </p:nvSpPr>
          <p:spPr bwMode="auto">
            <a:xfrm>
              <a:off x="3624216" y="5285535"/>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1" name="Oval 260"/>
            <p:cNvSpPr/>
            <p:nvPr/>
          </p:nvSpPr>
          <p:spPr bwMode="auto">
            <a:xfrm>
              <a:off x="3459151" y="5551615"/>
              <a:ext cx="84500" cy="73042"/>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3" name="Trapezoid 262"/>
            <p:cNvSpPr/>
            <p:nvPr/>
          </p:nvSpPr>
          <p:spPr bwMode="auto">
            <a:xfrm>
              <a:off x="3460060" y="5619980"/>
              <a:ext cx="88587" cy="100199"/>
            </a:xfrm>
            <a:prstGeom prst="trapezoid">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sp>
        <p:nvSpPr>
          <p:cNvPr id="265" name="Rounded Rectangle 264"/>
          <p:cNvSpPr/>
          <p:nvPr/>
        </p:nvSpPr>
        <p:spPr bwMode="auto">
          <a:xfrm rot="2761076">
            <a:off x="584809" y="4411867"/>
            <a:ext cx="210816" cy="96480"/>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273" name="Group 272"/>
          <p:cNvGrpSpPr/>
          <p:nvPr/>
        </p:nvGrpSpPr>
        <p:grpSpPr>
          <a:xfrm>
            <a:off x="6324600" y="1569506"/>
            <a:ext cx="457200" cy="648297"/>
            <a:chOff x="6178892" y="1494789"/>
            <a:chExt cx="457200" cy="648297"/>
          </a:xfrm>
        </p:grpSpPr>
        <p:sp>
          <p:nvSpPr>
            <p:cNvPr id="269" name="Isosceles Triangle 268"/>
            <p:cNvSpPr/>
            <p:nvPr/>
          </p:nvSpPr>
          <p:spPr bwMode="auto">
            <a:xfrm>
              <a:off x="6374836" y="1780540"/>
              <a:ext cx="60587" cy="36254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270" name="Oval 269"/>
            <p:cNvSpPr/>
            <p:nvPr/>
          </p:nvSpPr>
          <p:spPr bwMode="auto">
            <a:xfrm>
              <a:off x="6356932" y="1676399"/>
              <a:ext cx="91440" cy="9144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1" name="Oval 270"/>
            <p:cNvSpPr/>
            <p:nvPr/>
          </p:nvSpPr>
          <p:spPr bwMode="auto">
            <a:xfrm>
              <a:off x="6270332" y="1583848"/>
              <a:ext cx="274320" cy="274320"/>
            </a:xfrm>
            <a:prstGeom prst="ellipse">
              <a:avLst/>
            </a:prstGeom>
            <a:noFill/>
            <a:ln w="28575"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2" name="Oval 271"/>
            <p:cNvSpPr/>
            <p:nvPr/>
          </p:nvSpPr>
          <p:spPr bwMode="auto">
            <a:xfrm>
              <a:off x="6178892" y="1494789"/>
              <a:ext cx="457200" cy="457200"/>
            </a:xfrm>
            <a:prstGeom prst="ellipse">
              <a:avLst/>
            </a:prstGeom>
            <a:noFill/>
            <a:ln w="19050"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nvGrpSpPr>
          <p:cNvPr id="274" name="Group 273"/>
          <p:cNvGrpSpPr/>
          <p:nvPr/>
        </p:nvGrpSpPr>
        <p:grpSpPr>
          <a:xfrm rot="702411">
            <a:off x="6316769" y="4332281"/>
            <a:ext cx="139144" cy="291206"/>
            <a:chOff x="602950" y="1717753"/>
            <a:chExt cx="243840" cy="419100"/>
          </a:xfrm>
          <a:effectLst/>
        </p:grpSpPr>
        <p:sp>
          <p:nvSpPr>
            <p:cNvPr id="275" name="Rounded Rectangle 274"/>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76" name="Rectangle 275"/>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77" name="Oval 276"/>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80" name="Trapezoid 279"/>
          <p:cNvSpPr/>
          <p:nvPr/>
        </p:nvSpPr>
        <p:spPr bwMode="auto">
          <a:xfrm rot="10800000">
            <a:off x="6635059" y="4661731"/>
            <a:ext cx="216425" cy="213644"/>
          </a:xfrm>
          <a:prstGeom prst="trapezoid">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81" name="Oval 280"/>
          <p:cNvSpPr/>
          <p:nvPr/>
        </p:nvSpPr>
        <p:spPr bwMode="auto">
          <a:xfrm>
            <a:off x="6654951" y="4452721"/>
            <a:ext cx="176639" cy="190773"/>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8" name="Oval 277"/>
          <p:cNvSpPr/>
          <p:nvPr/>
        </p:nvSpPr>
        <p:spPr bwMode="auto">
          <a:xfrm>
            <a:off x="6520988" y="4411332"/>
            <a:ext cx="176639" cy="190773"/>
          </a:xfrm>
          <a:prstGeom prst="ellips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9" name="Trapezoid 278"/>
          <p:cNvSpPr/>
          <p:nvPr/>
        </p:nvSpPr>
        <p:spPr bwMode="auto">
          <a:xfrm rot="10800000">
            <a:off x="6496523" y="4614079"/>
            <a:ext cx="216425" cy="213644"/>
          </a:xfrm>
          <a:prstGeom prst="trapezoid">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04" name="Oval 303"/>
          <p:cNvSpPr/>
          <p:nvPr/>
        </p:nvSpPr>
        <p:spPr bwMode="auto">
          <a:xfrm>
            <a:off x="3299358" y="1626068"/>
            <a:ext cx="415526" cy="320931"/>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05" name="Oval 304"/>
          <p:cNvSpPr/>
          <p:nvPr/>
        </p:nvSpPr>
        <p:spPr bwMode="auto">
          <a:xfrm>
            <a:off x="3182174" y="1523346"/>
            <a:ext cx="638502" cy="489187"/>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282" name="Group 281"/>
          <p:cNvGrpSpPr/>
          <p:nvPr/>
        </p:nvGrpSpPr>
        <p:grpSpPr>
          <a:xfrm>
            <a:off x="3239590" y="1713111"/>
            <a:ext cx="536547" cy="412390"/>
            <a:chOff x="718375" y="1493780"/>
            <a:chExt cx="536547" cy="360138"/>
          </a:xfrm>
        </p:grpSpPr>
        <p:grpSp>
          <p:nvGrpSpPr>
            <p:cNvPr id="283" name="Group 282"/>
            <p:cNvGrpSpPr/>
            <p:nvPr/>
          </p:nvGrpSpPr>
          <p:grpSpPr>
            <a:xfrm>
              <a:off x="718375" y="1493780"/>
              <a:ext cx="536547" cy="360138"/>
              <a:chOff x="754856" y="1725338"/>
              <a:chExt cx="601503" cy="362597"/>
            </a:xfrm>
          </p:grpSpPr>
          <p:grpSp>
            <p:nvGrpSpPr>
              <p:cNvPr id="285" name="Group 284"/>
              <p:cNvGrpSpPr/>
              <p:nvPr/>
            </p:nvGrpSpPr>
            <p:grpSpPr>
              <a:xfrm>
                <a:off x="754856" y="1725338"/>
                <a:ext cx="601503" cy="362597"/>
                <a:chOff x="835861" y="1816684"/>
                <a:chExt cx="471446" cy="278919"/>
              </a:xfrm>
            </p:grpSpPr>
            <p:sp>
              <p:nvSpPr>
                <p:cNvPr id="295" name="Rounded Rectangle 294"/>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6" name="Flowchart: Manual Operation 295"/>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7" name="Oval 296"/>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8" name="Oval 297"/>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299" name="Straight Connector 298"/>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300" name="Straight Connector 299"/>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301" name="Rectangle 300"/>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302" name="Rectangle 301"/>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303" name="Rectangle 302"/>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288" name="Group 287"/>
              <p:cNvGrpSpPr/>
              <p:nvPr/>
            </p:nvGrpSpPr>
            <p:grpSpPr>
              <a:xfrm>
                <a:off x="1113364" y="1775340"/>
                <a:ext cx="105792" cy="146200"/>
                <a:chOff x="1109663" y="1090613"/>
                <a:chExt cx="105792" cy="146200"/>
              </a:xfrm>
            </p:grpSpPr>
            <p:sp>
              <p:nvSpPr>
                <p:cNvPr id="289" name="Oval 28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0" name="Flowchart: Manual Operation 289"/>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284" name="Rectangle 28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 name="TextBox 1"/>
          <p:cNvSpPr txBox="1"/>
          <p:nvPr/>
        </p:nvSpPr>
        <p:spPr>
          <a:xfrm>
            <a:off x="0" y="10668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Technology Elements </a:t>
            </a:r>
            <a:r>
              <a:rPr lang="en-US" i="1" dirty="0" smtClean="0">
                <a:solidFill>
                  <a:srgbClr val="000000">
                    <a:lumMod val="50000"/>
                    <a:lumOff val="50000"/>
                  </a:srgbClr>
                </a:solidFill>
              </a:rPr>
              <a:t>(Highest Priority)</a:t>
            </a:r>
          </a:p>
        </p:txBody>
      </p:sp>
      <p:sp>
        <p:nvSpPr>
          <p:cNvPr id="219" name="TextBox 218"/>
          <p:cNvSpPr txBox="1"/>
          <p:nvPr/>
        </p:nvSpPr>
        <p:spPr>
          <a:xfrm>
            <a:off x="0" y="25908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Innovative Approaches to Urban Transportation Elements </a:t>
            </a:r>
            <a:r>
              <a:rPr lang="en-US" i="1" dirty="0" smtClean="0">
                <a:solidFill>
                  <a:srgbClr val="000000">
                    <a:lumMod val="50000"/>
                    <a:lumOff val="50000"/>
                  </a:srgbClr>
                </a:solidFill>
              </a:rPr>
              <a:t>(High Priority)</a:t>
            </a:r>
          </a:p>
        </p:txBody>
      </p:sp>
      <p:sp>
        <p:nvSpPr>
          <p:cNvPr id="220" name="TextBox 219"/>
          <p:cNvSpPr txBox="1"/>
          <p:nvPr/>
        </p:nvSpPr>
        <p:spPr>
          <a:xfrm>
            <a:off x="0" y="53340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Smart City Elements </a:t>
            </a:r>
            <a:r>
              <a:rPr lang="en-US" i="1" dirty="0" smtClean="0">
                <a:solidFill>
                  <a:srgbClr val="000000">
                    <a:lumMod val="50000"/>
                    <a:lumOff val="50000"/>
                  </a:srgbClr>
                </a:solidFill>
              </a:rPr>
              <a:t>(Priority</a:t>
            </a:r>
            <a:r>
              <a:rPr lang="en-US" b="1" dirty="0" smtClean="0">
                <a:solidFill>
                  <a:srgbClr val="000000">
                    <a:lumMod val="50000"/>
                    <a:lumOff val="50000"/>
                  </a:srgbClr>
                </a:solidFill>
              </a:rPr>
              <a:t>)</a:t>
            </a:r>
          </a:p>
        </p:txBody>
      </p:sp>
      <p:pic>
        <p:nvPicPr>
          <p:cNvPr id="221" name="Picture 220" descr="DOT-signature_white_cs3.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762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0114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4400"/>
            <a:ext cx="9144001" cy="5564301"/>
          </a:xfrm>
          <a:prstGeom prst="rect">
            <a:avLst/>
          </a:prstGeom>
        </p:spPr>
      </p:pic>
      <p:sp>
        <p:nvSpPr>
          <p:cNvPr id="7" name="Rectangle 6"/>
          <p:cNvSpPr/>
          <p:nvPr/>
        </p:nvSpPr>
        <p:spPr bwMode="auto">
          <a:xfrm>
            <a:off x="-2" y="1"/>
            <a:ext cx="9144001" cy="914399"/>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0" b="1" u="none" strike="noStrike" cap="none" normalizeH="0" baseline="0" dirty="0" smtClean="0">
                <a:ln>
                  <a:noFill/>
                </a:ln>
                <a:solidFill>
                  <a:schemeClr val="bg1"/>
                </a:solidFill>
                <a:effectLst/>
                <a:latin typeface="Arial" charset="0"/>
              </a:rPr>
              <a:t>Connected Vehicles</a:t>
            </a:r>
          </a:p>
        </p:txBody>
      </p:sp>
      <p:sp>
        <p:nvSpPr>
          <p:cNvPr id="8" name="Rectangle 7"/>
          <p:cNvSpPr/>
          <p:nvPr/>
        </p:nvSpPr>
        <p:spPr bwMode="auto">
          <a:xfrm>
            <a:off x="0" y="6478701"/>
            <a:ext cx="9144001" cy="379299"/>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1"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20208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System-Level User Needs</a:t>
            </a:r>
            <a:endParaRPr lang="en-US" dirty="0"/>
          </a:p>
        </p:txBody>
      </p:sp>
      <p:sp>
        <p:nvSpPr>
          <p:cNvPr id="3" name="Content Placeholder 2"/>
          <p:cNvSpPr>
            <a:spLocks noGrp="1"/>
          </p:cNvSpPr>
          <p:nvPr>
            <p:ph idx="1"/>
          </p:nvPr>
        </p:nvSpPr>
        <p:spPr/>
        <p:txBody>
          <a:bodyPr/>
          <a:lstStyle/>
          <a:p>
            <a:pPr>
              <a:spcAft>
                <a:spcPts val="1200"/>
              </a:spcAft>
            </a:pPr>
            <a:r>
              <a:rPr lang="en-US" sz="2400" dirty="0" smtClean="0"/>
              <a:t>DSRC was developed to satisfy certain, key system-level user needs</a:t>
            </a:r>
          </a:p>
          <a:p>
            <a:pPr>
              <a:spcAft>
                <a:spcPts val="1200"/>
              </a:spcAft>
            </a:pPr>
            <a:r>
              <a:rPr lang="en-US" sz="2400" dirty="0" smtClean="0"/>
              <a:t>First, the system</a:t>
            </a:r>
          </a:p>
          <a:p>
            <a:pPr>
              <a:spcAft>
                <a:spcPts val="1200"/>
              </a:spcAft>
            </a:pPr>
            <a:r>
              <a:rPr lang="en-US" sz="2400" dirty="0" smtClean="0"/>
              <a:t>All of the resources available</a:t>
            </a:r>
          </a:p>
          <a:p>
            <a:pPr>
              <a:spcAft>
                <a:spcPts val="1200"/>
              </a:spcAft>
            </a:pPr>
            <a:r>
              <a:rPr lang="en-US" sz="2400" dirty="0" smtClean="0"/>
              <a:t>Where DSRC fits in</a:t>
            </a:r>
            <a:endParaRPr lang="en-US" sz="2400" dirty="0"/>
          </a:p>
        </p:txBody>
      </p:sp>
    </p:spTree>
    <p:extLst>
      <p:ext uri="{BB962C8B-B14F-4D97-AF65-F5344CB8AC3E}">
        <p14:creationId xmlns:p14="http://schemas.microsoft.com/office/powerpoint/2010/main" val="204609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Uniform Implementations </a:t>
            </a:r>
            <a:endParaRPr lang="en-US" sz="3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090953"/>
            <a:ext cx="7907705" cy="4852647"/>
          </a:xfrm>
          <a:prstGeom prst="rect">
            <a:avLst/>
          </a:prstGeom>
        </p:spPr>
      </p:pic>
      <p:sp>
        <p:nvSpPr>
          <p:cNvPr id="5" name="TextBox 4"/>
          <p:cNvSpPr txBox="1"/>
          <p:nvPr/>
        </p:nvSpPr>
        <p:spPr>
          <a:xfrm>
            <a:off x="8107860" y="1868895"/>
            <a:ext cx="1050288" cy="230832"/>
          </a:xfrm>
          <a:prstGeom prst="rect">
            <a:avLst/>
          </a:prstGeom>
          <a:noFill/>
        </p:spPr>
        <p:txBody>
          <a:bodyPr wrap="none" rtlCol="0">
            <a:spAutoFit/>
          </a:bodyPr>
          <a:lstStyle/>
          <a:p>
            <a:r>
              <a:rPr lang="en-US" sz="900" i="0" dirty="0" smtClean="0">
                <a:solidFill>
                  <a:schemeClr val="tx1"/>
                </a:solidFill>
              </a:rPr>
              <a:t>Source:  USDOT</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597"/>
          <a:stretch/>
        </p:blipFill>
        <p:spPr>
          <a:xfrm>
            <a:off x="6744304" y="1310095"/>
            <a:ext cx="1380489" cy="1117600"/>
          </a:xfrm>
          <a:prstGeom prst="rect">
            <a:avLst/>
          </a:prstGeom>
          <a:ln w="25400">
            <a:noFill/>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1" y="4241801"/>
            <a:ext cx="1106551" cy="1199236"/>
          </a:xfrm>
          <a:prstGeom prst="rect">
            <a:avLst/>
          </a:prstGeom>
          <a:noFill/>
          <a:ln w="25400">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676401" y="5441036"/>
            <a:ext cx="986167" cy="230832"/>
          </a:xfrm>
          <a:prstGeom prst="rect">
            <a:avLst/>
          </a:prstGeom>
          <a:noFill/>
        </p:spPr>
        <p:txBody>
          <a:bodyPr wrap="none" rtlCol="0">
            <a:spAutoFit/>
          </a:bodyPr>
          <a:lstStyle/>
          <a:p>
            <a:r>
              <a:rPr lang="en-US" sz="900" i="0" dirty="0" smtClean="0">
                <a:solidFill>
                  <a:schemeClr val="tx1"/>
                </a:solidFill>
              </a:rPr>
              <a:t>Source:  Flicker</a:t>
            </a:r>
          </a:p>
        </p:txBody>
      </p:sp>
      <p:sp>
        <p:nvSpPr>
          <p:cNvPr id="6" name="TextBox 5"/>
          <p:cNvSpPr txBox="1"/>
          <p:nvPr/>
        </p:nvSpPr>
        <p:spPr>
          <a:xfrm>
            <a:off x="5105400" y="4617184"/>
            <a:ext cx="3843500" cy="1708160"/>
          </a:xfrm>
          <a:prstGeom prst="rect">
            <a:avLst/>
          </a:prstGeom>
          <a:solidFill>
            <a:srgbClr val="EC881B"/>
          </a:solidFill>
          <a:ln w="25400">
            <a:noFill/>
          </a:ln>
          <a:effectLst>
            <a:outerShdw blurRad="50800" dist="38100" dir="2700000" algn="tl" rotWithShape="0">
              <a:prstClr val="black">
                <a:alpha val="40000"/>
              </a:prstClr>
            </a:outerShdw>
          </a:effectLst>
        </p:spPr>
        <p:txBody>
          <a:bodyPr wrap="square" rtlCol="0">
            <a:spAutoFit/>
          </a:bodyPr>
          <a:lstStyle/>
          <a:p>
            <a:pPr>
              <a:spcAft>
                <a:spcPts val="600"/>
              </a:spcAft>
            </a:pPr>
            <a:r>
              <a:rPr lang="en-US" sz="2000" b="1" dirty="0" smtClean="0">
                <a:solidFill>
                  <a:schemeClr val="bg1"/>
                </a:solidFill>
              </a:rPr>
              <a:t>The Internet of Something Big</a:t>
            </a:r>
          </a:p>
          <a:p>
            <a:pPr marL="285750" indent="-285750">
              <a:buFont typeface="Arial" panose="020B0604020202020204" pitchFamily="34" charset="0"/>
              <a:buChar char="•"/>
            </a:pPr>
            <a:r>
              <a:rPr lang="en-US" sz="2000" dirty="0" smtClean="0">
                <a:solidFill>
                  <a:schemeClr val="bg1"/>
                </a:solidFill>
              </a:rPr>
              <a:t>Reference architecture</a:t>
            </a:r>
          </a:p>
          <a:p>
            <a:pPr marL="285750" indent="-285750">
              <a:buFont typeface="Arial" panose="020B0604020202020204" pitchFamily="34" charset="0"/>
              <a:buChar char="•"/>
            </a:pPr>
            <a:r>
              <a:rPr lang="en-US" sz="2000" dirty="0" smtClean="0">
                <a:solidFill>
                  <a:schemeClr val="bg1"/>
                </a:solidFill>
              </a:rPr>
              <a:t>Consensus definitions</a:t>
            </a:r>
          </a:p>
          <a:p>
            <a:pPr marL="285750" indent="-285750">
              <a:buFont typeface="Arial" panose="020B0604020202020204" pitchFamily="34" charset="0"/>
              <a:buChar char="•"/>
            </a:pPr>
            <a:r>
              <a:rPr lang="en-US" sz="2000" dirty="0" smtClean="0">
                <a:solidFill>
                  <a:schemeClr val="bg1"/>
                </a:solidFill>
              </a:rPr>
              <a:t>Opportunity for a common experience, ability to do more</a:t>
            </a:r>
            <a:endParaRPr lang="en-US" sz="2000" dirty="0">
              <a:solidFill>
                <a:schemeClr val="bg1"/>
              </a:solidFill>
            </a:endParaRPr>
          </a:p>
        </p:txBody>
      </p:sp>
    </p:spTree>
    <p:extLst>
      <p:ext uri="{BB962C8B-B14F-4D97-AF65-F5344CB8AC3E}">
        <p14:creationId xmlns:p14="http://schemas.microsoft.com/office/powerpoint/2010/main" val="158712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Vehicle Physical View</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003" t="-1457" r="-1423" b="-2041"/>
          <a:stretch/>
        </p:blipFill>
        <p:spPr bwMode="auto">
          <a:xfrm>
            <a:off x="838200" y="1143000"/>
            <a:ext cx="7620000" cy="5410200"/>
          </a:xfrm>
          <a:prstGeom prst="rect">
            <a:avLst/>
          </a:prstGeom>
          <a:noFill/>
          <a:ln w="9525">
            <a:noFill/>
          </a:ln>
        </p:spPr>
      </p:pic>
      <p:sp>
        <p:nvSpPr>
          <p:cNvPr id="8" name="Down Arrow 7"/>
          <p:cNvSpPr/>
          <p:nvPr/>
        </p:nvSpPr>
        <p:spPr bwMode="auto">
          <a:xfrm rot="10800000">
            <a:off x="2209800" y="5562600"/>
            <a:ext cx="685800" cy="685800"/>
          </a:xfrm>
          <a:prstGeom prst="downArrow">
            <a:avLst/>
          </a:prstGeom>
          <a:solidFill>
            <a:srgbClr val="EC881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9" name="Down Arrow 8"/>
          <p:cNvSpPr/>
          <p:nvPr/>
        </p:nvSpPr>
        <p:spPr bwMode="auto">
          <a:xfrm rot="10800000">
            <a:off x="5181600" y="5562600"/>
            <a:ext cx="685800" cy="685800"/>
          </a:xfrm>
          <a:prstGeom prst="downArrow">
            <a:avLst/>
          </a:prstGeom>
          <a:solidFill>
            <a:srgbClr val="EC881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0" name="Down Arrow 9"/>
          <p:cNvSpPr/>
          <p:nvPr/>
        </p:nvSpPr>
        <p:spPr bwMode="auto">
          <a:xfrm rot="21387222">
            <a:off x="2552701" y="3676110"/>
            <a:ext cx="685800" cy="685800"/>
          </a:xfrm>
          <a:prstGeom prst="downArrow">
            <a:avLst/>
          </a:prstGeom>
          <a:solidFill>
            <a:srgbClr val="EC881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1" name="Down Arrow 10"/>
          <p:cNvSpPr/>
          <p:nvPr/>
        </p:nvSpPr>
        <p:spPr bwMode="auto">
          <a:xfrm rot="21387222">
            <a:off x="4592553" y="3868653"/>
            <a:ext cx="685800" cy="685800"/>
          </a:xfrm>
          <a:prstGeom prst="downArrow">
            <a:avLst/>
          </a:prstGeom>
          <a:solidFill>
            <a:srgbClr val="EC881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2" name="TextBox 11"/>
          <p:cNvSpPr txBox="1"/>
          <p:nvPr/>
        </p:nvSpPr>
        <p:spPr>
          <a:xfrm rot="21327245">
            <a:off x="2590799" y="4495800"/>
            <a:ext cx="990601" cy="246221"/>
          </a:xfrm>
          <a:prstGeom prst="rect">
            <a:avLst/>
          </a:prstGeom>
          <a:noFill/>
        </p:spPr>
        <p:txBody>
          <a:bodyPr wrap="square" rtlCol="0">
            <a:spAutoFit/>
          </a:bodyPr>
          <a:lstStyle/>
          <a:p>
            <a:r>
              <a:rPr lang="en-US" sz="1000" i="0" dirty="0" smtClean="0">
                <a:solidFill>
                  <a:schemeClr val="tx1"/>
                </a:solidFill>
                <a:latin typeface="Calibri" panose="020F0502020204030204" pitchFamily="34" charset="0"/>
              </a:rPr>
              <a:t>5.9 GHz DSRC</a:t>
            </a:r>
          </a:p>
        </p:txBody>
      </p:sp>
    </p:spTree>
    <p:extLst>
      <p:ext uri="{BB962C8B-B14F-4D97-AF65-F5344CB8AC3E}">
        <p14:creationId xmlns:p14="http://schemas.microsoft.com/office/powerpoint/2010/main" val="3092171422"/>
      </p:ext>
    </p:extLst>
  </p:cSld>
  <p:clrMapOvr>
    <a:masterClrMapping/>
  </p:clrMapOvr>
</p:sld>
</file>

<file path=ppt/theme/theme1.xml><?xml version="1.0" encoding="utf-8"?>
<a:theme xmlns:a="http://schemas.openxmlformats.org/drawingml/2006/main" name="EnergySaving Cover Master">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EnergySaving Inside">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4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3">
      <a:dk1>
        <a:srgbClr val="000000"/>
      </a:dk1>
      <a:lt1>
        <a:srgbClr val="FFFFFF"/>
      </a:lt1>
      <a:dk2>
        <a:srgbClr val="000000"/>
      </a:dk2>
      <a:lt2>
        <a:srgbClr val="808080"/>
      </a:lt2>
      <a:accent1>
        <a:srgbClr val="BBE0E3"/>
      </a:accent1>
      <a:accent2>
        <a:srgbClr val="3366CC"/>
      </a:accent2>
      <a:accent3>
        <a:srgbClr val="FFFFFF"/>
      </a:accent3>
      <a:accent4>
        <a:srgbClr val="000000"/>
      </a:accent4>
      <a:accent5>
        <a:srgbClr val="DAEDEF"/>
      </a:accent5>
      <a:accent6>
        <a:srgbClr val="3366C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80CDC0E7D5DE47B5761A92098B29F3" ma:contentTypeVersion="" ma:contentTypeDescription="Create a new document." ma:contentTypeScope="" ma:versionID="b43099d92a422463fd3457dd49fd2b9a">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0EDEB4-21C7-4BF3-827B-4E9FDCAB2C8A}">
  <ds:schemaRef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852C713E-CDD4-4367-A3B3-1B706157194D}">
  <ds:schemaRefs>
    <ds:schemaRef ds:uri="http://schemas.microsoft.com/sharepoint/v3/contenttype/forms"/>
  </ds:schemaRefs>
</ds:datastoreItem>
</file>

<file path=customXml/itemProps3.xml><?xml version="1.0" encoding="utf-8"?>
<ds:datastoreItem xmlns:ds="http://schemas.openxmlformats.org/officeDocument/2006/customXml" ds:itemID="{2D38137E-D0F6-40B6-90FA-F3F6A8B9D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16191</TotalTime>
  <Words>2818</Words>
  <Application>Microsoft Office PowerPoint</Application>
  <PresentationFormat>On-screen Show (4:3)</PresentationFormat>
  <Paragraphs>376</Paragraphs>
  <Slides>27</Slides>
  <Notes>22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27</vt:i4>
      </vt:variant>
    </vt:vector>
  </HeadingPairs>
  <TitlesOfParts>
    <vt:vector size="43" baseType="lpstr">
      <vt:lpstr>Arial Unicode MS</vt:lpstr>
      <vt:lpstr>ＭＳ Ｐゴシック</vt:lpstr>
      <vt:lpstr>ＭＳ Ｐゴシック</vt:lpstr>
      <vt:lpstr>Arial</vt:lpstr>
      <vt:lpstr>Arial Rounded MT Bold</vt:lpstr>
      <vt:lpstr>Calibri</vt:lpstr>
      <vt:lpstr>Courier New</vt:lpstr>
      <vt:lpstr>Tahoma</vt:lpstr>
      <vt:lpstr>Times New Roman</vt:lpstr>
      <vt:lpstr>Wingdings</vt:lpstr>
      <vt:lpstr>EnergySaving Cover Master</vt:lpstr>
      <vt:lpstr>EnergySaving Inside</vt:lpstr>
      <vt:lpstr>4_RITA_Template_rev_2</vt:lpstr>
      <vt:lpstr>2_RITA_Template_rev_2</vt:lpstr>
      <vt:lpstr>2_Custom Design</vt:lpstr>
      <vt:lpstr>6_RITA_Template_rev_2</vt:lpstr>
      <vt:lpstr> Beyond Traffic: The Smart City Challenge Information Session #8: Understanding Dedicated Short Range Communications (DSRC) </vt:lpstr>
      <vt:lpstr>PowerPoint Presentation</vt:lpstr>
      <vt:lpstr>PowerPoint Presentation</vt:lpstr>
      <vt:lpstr>PowerPoint Presentation</vt:lpstr>
      <vt:lpstr>PowerPoint Presentation</vt:lpstr>
      <vt:lpstr>PowerPoint Presentation</vt:lpstr>
      <vt:lpstr>System-Level User Needs</vt:lpstr>
      <vt:lpstr>Uniform Implementations </vt:lpstr>
      <vt:lpstr>Connected Vehicle Physical View</vt:lpstr>
      <vt:lpstr>Unified Implementation of the CVRIA</vt:lpstr>
      <vt:lpstr>USDOT System-Level User Needs</vt:lpstr>
      <vt:lpstr>A Variety of Communication Media, Data Needs</vt:lpstr>
      <vt:lpstr>Dedicated Short Range Communications</vt:lpstr>
      <vt:lpstr>DSRC Basics</vt:lpstr>
      <vt:lpstr>Why DSRC?</vt:lpstr>
      <vt:lpstr>PowerPoint Presentation</vt:lpstr>
      <vt:lpstr>PowerPoint Presentation</vt:lpstr>
      <vt:lpstr>DSRC in the Reference Architecture</vt:lpstr>
      <vt:lpstr>WSMP Transported SAE J2735 Data Units</vt:lpstr>
      <vt:lpstr>Maturity Levels</vt:lpstr>
      <vt:lpstr>DSRC – a Key Part of Communications</vt:lpstr>
      <vt:lpstr>Looking Forward to the Next Generation</vt:lpstr>
      <vt:lpstr>Main Points</vt:lpstr>
      <vt:lpstr>PowerPoint Presentation</vt:lpstr>
      <vt:lpstr>PowerPoint Presentation</vt:lpstr>
      <vt:lpstr>PowerPoint Presentation</vt:lpstr>
      <vt:lpstr>PowerPoint Presentation</vt:lpstr>
    </vt:vector>
  </TitlesOfParts>
  <Company>Noblis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Schneeberger, JD</cp:lastModifiedBy>
  <cp:revision>1236</cp:revision>
  <cp:lastPrinted>2016-01-04T15:20:08Z</cp:lastPrinted>
  <dcterms:created xsi:type="dcterms:W3CDTF">2014-08-22T15:49:38Z</dcterms:created>
  <dcterms:modified xsi:type="dcterms:W3CDTF">2016-01-20T15:50:16Z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0x010100B880CDC0E7D5DE47B5761A92098B29F3</vt:lpwstr>
  </property>
</Properties>
</file>