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4"/>
    <p:sldMasterId id="2147483737" r:id="rId5"/>
    <p:sldMasterId id="2147483757" r:id="rId6"/>
    <p:sldMasterId id="2147483824" r:id="rId7"/>
    <p:sldMasterId id="2147483843" r:id="rId8"/>
    <p:sldMasterId id="2147483855" r:id="rId9"/>
  </p:sldMasterIdLst>
  <p:notesMasterIdLst>
    <p:notesMasterId r:id="rId52"/>
  </p:notesMasterIdLst>
  <p:handoutMasterIdLst>
    <p:handoutMasterId r:id="rId53"/>
  </p:handoutMasterIdLst>
  <p:sldIdLst>
    <p:sldId id="619" r:id="rId10"/>
    <p:sldId id="691" r:id="rId11"/>
    <p:sldId id="623" r:id="rId12"/>
    <p:sldId id="624" r:id="rId13"/>
    <p:sldId id="688" r:id="rId14"/>
    <p:sldId id="689" r:id="rId15"/>
    <p:sldId id="627" r:id="rId16"/>
    <p:sldId id="632" r:id="rId17"/>
    <p:sldId id="705" r:id="rId18"/>
    <p:sldId id="685" r:id="rId19"/>
    <p:sldId id="686" r:id="rId20"/>
    <p:sldId id="687" r:id="rId21"/>
    <p:sldId id="654" r:id="rId22"/>
    <p:sldId id="655" r:id="rId23"/>
    <p:sldId id="656" r:id="rId24"/>
    <p:sldId id="657" r:id="rId25"/>
    <p:sldId id="658" r:id="rId26"/>
    <p:sldId id="659" r:id="rId27"/>
    <p:sldId id="660" r:id="rId28"/>
    <p:sldId id="661" r:id="rId29"/>
    <p:sldId id="662" r:id="rId30"/>
    <p:sldId id="663" r:id="rId31"/>
    <p:sldId id="664" r:id="rId32"/>
    <p:sldId id="666" r:id="rId33"/>
    <p:sldId id="667" r:id="rId34"/>
    <p:sldId id="668" r:id="rId35"/>
    <p:sldId id="692" r:id="rId36"/>
    <p:sldId id="693" r:id="rId37"/>
    <p:sldId id="694" r:id="rId38"/>
    <p:sldId id="706" r:id="rId39"/>
    <p:sldId id="695" r:id="rId40"/>
    <p:sldId id="696" r:id="rId41"/>
    <p:sldId id="704" r:id="rId42"/>
    <p:sldId id="701" r:id="rId43"/>
    <p:sldId id="700" r:id="rId44"/>
    <p:sldId id="698" r:id="rId45"/>
    <p:sldId id="699" r:id="rId46"/>
    <p:sldId id="678" r:id="rId47"/>
    <p:sldId id="702" r:id="rId48"/>
    <p:sldId id="682" r:id="rId49"/>
    <p:sldId id="683" r:id="rId50"/>
    <p:sldId id="684" r:id="rId51"/>
  </p:sldIdLst>
  <p:sldSz cx="9144000" cy="6858000" type="screen4x3"/>
  <p:notesSz cx="6881813" cy="9296400"/>
  <p:defaultTextStyle>
    <a:defPPr>
      <a:defRPr lang="en-US"/>
    </a:defPPr>
    <a:lvl1pPr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1pPr>
    <a:lvl2pPr marL="4572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2pPr>
    <a:lvl3pPr marL="9144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3pPr>
    <a:lvl4pPr marL="13716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4pPr>
    <a:lvl5pPr marL="1828800" algn="l" rtl="0" eaLnBrk="0" fontAlgn="base" hangingPunct="0">
      <a:spcBef>
        <a:spcPct val="20000"/>
      </a:spcBef>
      <a:spcAft>
        <a:spcPct val="0"/>
      </a:spcAft>
      <a:buFont typeface="Arial" charset="0"/>
      <a:buChar char="•"/>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7" clrIdx="0"/>
  <p:cmAuthor id="1" name="Yousuf, Mohammed (FHWA)" initials="YM" lastIdx="17" clrIdx="1"/>
  <p:cmAuthor id="2" name="Noblis" initials="Noblis_DH" lastIdx="5" clrIdx="2"/>
  <p:cmAuthor id="3" name="Carolina Burnier" initials="CB" lastIdx="3" clrIdx="3"/>
  <p:cmAuthor id="4" name="Lowman, Alexa J." initials="LAJ" lastIdx="1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061"/>
    <a:srgbClr val="EC7701"/>
    <a:srgbClr val="FFC489"/>
    <a:srgbClr val="81C0C5"/>
    <a:srgbClr val="EA7300"/>
    <a:srgbClr val="73B5FD"/>
    <a:srgbClr val="000000"/>
    <a:srgbClr val="FFD5AB"/>
    <a:srgbClr val="FFB66D"/>
    <a:srgbClr val="FAE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64442" autoAdjust="0"/>
  </p:normalViewPr>
  <p:slideViewPr>
    <p:cSldViewPr>
      <p:cViewPr varScale="1">
        <p:scale>
          <a:sx n="75" d="100"/>
          <a:sy n="75" d="100"/>
        </p:scale>
        <p:origin x="2496" y="198"/>
      </p:cViewPr>
      <p:guideLst>
        <p:guide orient="horz" pos="2160"/>
        <p:guide pos="2880"/>
      </p:guideLst>
    </p:cSldViewPr>
  </p:slideViewPr>
  <p:outlineViewPr>
    <p:cViewPr>
      <p:scale>
        <a:sx n="33" d="100"/>
        <a:sy n="33" d="100"/>
      </p:scale>
      <p:origin x="0" y="504"/>
    </p:cViewPr>
  </p:outlineViewPr>
  <p:notesTextViewPr>
    <p:cViewPr>
      <p:scale>
        <a:sx n="100" d="100"/>
        <a:sy n="100" d="100"/>
      </p:scale>
      <p:origin x="0" y="0"/>
    </p:cViewPr>
  </p:notesTextViewPr>
  <p:sorterViewPr>
    <p:cViewPr varScale="1">
      <p:scale>
        <a:sx n="1" d="1"/>
        <a:sy n="1" d="1"/>
      </p:scale>
      <p:origin x="0" y="-2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diagrams/_rels/data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7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5C6A4-D1A3-4DC5-8F8A-FBCB9DB472AA}"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24B1BAC-DD4D-4B71-B4C7-08C26F5AFB4E}">
      <dgm:prSet phldrT="[Text]"/>
      <dgm:spPr>
        <a:solidFill>
          <a:srgbClr val="EC881B"/>
        </a:solidFill>
        <a:ln>
          <a:solidFill>
            <a:srgbClr val="EC881B"/>
          </a:solidFill>
        </a:ln>
      </dgm:spPr>
      <dgm:t>
        <a:bodyPr/>
        <a:lstStyle/>
        <a:p>
          <a:r>
            <a:rPr lang="en-US" dirty="0" smtClean="0"/>
            <a:t>Overview of the Beyond Traffic: The Smart City Challenge</a:t>
          </a:r>
          <a:endParaRPr lang="en-US" dirty="0"/>
        </a:p>
      </dgm:t>
    </dgm:pt>
    <dgm:pt modelId="{DE24798C-9989-42D8-BE3A-7395677D81DE}" type="parTrans" cxnId="{AE69F850-8A71-44A0-8EDD-E2E497BE5537}">
      <dgm:prSet/>
      <dgm:spPr/>
      <dgm:t>
        <a:bodyPr/>
        <a:lstStyle/>
        <a:p>
          <a:endParaRPr lang="en-US"/>
        </a:p>
      </dgm:t>
    </dgm:pt>
    <dgm:pt modelId="{E971A4B0-6C26-468C-88BF-982E01467867}" type="sibTrans" cxnId="{AE69F850-8A71-44A0-8EDD-E2E497BE5537}">
      <dgm:prSet/>
      <dgm:spPr>
        <a:ln>
          <a:solidFill>
            <a:schemeClr val="tx1">
              <a:lumMod val="50000"/>
              <a:lumOff val="50000"/>
            </a:schemeClr>
          </a:solidFill>
        </a:ln>
      </dgm:spPr>
      <dgm:t>
        <a:bodyPr/>
        <a:lstStyle/>
        <a:p>
          <a:endParaRPr lang="en-US"/>
        </a:p>
      </dgm:t>
    </dgm:pt>
    <dgm:pt modelId="{B0103BED-B1CA-486A-9440-39CB28CEC4CD}">
      <dgm:prSet/>
      <dgm:spPr>
        <a:solidFill>
          <a:srgbClr val="EC881B"/>
        </a:solidFill>
        <a:ln>
          <a:solidFill>
            <a:srgbClr val="EC881B"/>
          </a:solidFill>
        </a:ln>
      </dgm:spPr>
      <dgm:t>
        <a:bodyPr/>
        <a:lstStyle/>
        <a:p>
          <a:r>
            <a:rPr lang="en-US" dirty="0" smtClean="0"/>
            <a:t>An Evolving Transportation Ecosystem</a:t>
          </a:r>
        </a:p>
      </dgm:t>
    </dgm:pt>
    <dgm:pt modelId="{1DEAFB6D-A13D-4FC8-B730-1773C43F66DA}" type="parTrans" cxnId="{013C2C1C-7ED9-49FF-BFE5-C688681FF00C}">
      <dgm:prSet/>
      <dgm:spPr/>
      <dgm:t>
        <a:bodyPr/>
        <a:lstStyle/>
        <a:p>
          <a:endParaRPr lang="en-US"/>
        </a:p>
      </dgm:t>
    </dgm:pt>
    <dgm:pt modelId="{D356F24B-9BA2-48E4-BB46-6F170A446883}" type="sibTrans" cxnId="{013C2C1C-7ED9-49FF-BFE5-C688681FF00C}">
      <dgm:prSet/>
      <dgm:spPr/>
      <dgm:t>
        <a:bodyPr/>
        <a:lstStyle/>
        <a:p>
          <a:endParaRPr lang="en-US"/>
        </a:p>
      </dgm:t>
    </dgm:pt>
    <dgm:pt modelId="{F5A9CCFC-0949-4959-B75D-CD58712FBA3C}">
      <dgm:prSet/>
      <dgm:spPr>
        <a:solidFill>
          <a:srgbClr val="EC881B"/>
        </a:solidFill>
        <a:ln>
          <a:solidFill>
            <a:srgbClr val="EC881B"/>
          </a:solidFill>
        </a:ln>
      </dgm:spPr>
      <dgm:t>
        <a:bodyPr/>
        <a:lstStyle/>
        <a:p>
          <a:r>
            <a:rPr lang="en-US" dirty="0" smtClean="0"/>
            <a:t>Enabling Factors and Trends</a:t>
          </a:r>
        </a:p>
      </dgm:t>
    </dgm:pt>
    <dgm:pt modelId="{34928967-17F5-45FA-B07D-AE0CF9342132}" type="parTrans" cxnId="{95C2EE59-10AE-4B1B-B230-5718AFC9C085}">
      <dgm:prSet/>
      <dgm:spPr/>
      <dgm:t>
        <a:bodyPr/>
        <a:lstStyle/>
        <a:p>
          <a:endParaRPr lang="en-US"/>
        </a:p>
      </dgm:t>
    </dgm:pt>
    <dgm:pt modelId="{4E8B0609-5BCF-4E0C-A186-FFC9430E8085}" type="sibTrans" cxnId="{95C2EE59-10AE-4B1B-B230-5718AFC9C085}">
      <dgm:prSet/>
      <dgm:spPr/>
      <dgm:t>
        <a:bodyPr/>
        <a:lstStyle/>
        <a:p>
          <a:endParaRPr lang="en-US"/>
        </a:p>
      </dgm:t>
    </dgm:pt>
    <dgm:pt modelId="{4F53FA5D-52C7-459A-967D-51285EF92090}">
      <dgm:prSet/>
      <dgm:spPr>
        <a:solidFill>
          <a:srgbClr val="EC881B"/>
        </a:solidFill>
        <a:ln>
          <a:solidFill>
            <a:srgbClr val="EC881B"/>
          </a:solidFill>
        </a:ln>
      </dgm:spPr>
      <dgm:t>
        <a:bodyPr/>
        <a:lstStyle/>
        <a:p>
          <a:r>
            <a:rPr lang="en-US" dirty="0" smtClean="0"/>
            <a:t>Current Initiatives and Programs</a:t>
          </a:r>
        </a:p>
      </dgm:t>
    </dgm:pt>
    <dgm:pt modelId="{2A5D165B-B674-4A2F-B12A-51301F865B89}" type="parTrans" cxnId="{F76DBBF7-0947-40E0-B527-72B71ABE3487}">
      <dgm:prSet/>
      <dgm:spPr/>
      <dgm:t>
        <a:bodyPr/>
        <a:lstStyle/>
        <a:p>
          <a:endParaRPr lang="en-US"/>
        </a:p>
      </dgm:t>
    </dgm:pt>
    <dgm:pt modelId="{786D1667-32EA-4EAA-9228-F16915435066}" type="sibTrans" cxnId="{F76DBBF7-0947-40E0-B527-72B71ABE3487}">
      <dgm:prSet/>
      <dgm:spPr/>
      <dgm:t>
        <a:bodyPr/>
        <a:lstStyle/>
        <a:p>
          <a:endParaRPr lang="en-US"/>
        </a:p>
      </dgm:t>
    </dgm:pt>
    <dgm:pt modelId="{4377D6EF-51D0-469B-AA46-3FA6ED39582D}">
      <dgm:prSet/>
      <dgm:spPr>
        <a:solidFill>
          <a:srgbClr val="EC881B"/>
        </a:solidFill>
        <a:ln>
          <a:solidFill>
            <a:srgbClr val="EC881B"/>
          </a:solidFill>
        </a:ln>
      </dgm:spPr>
      <dgm:t>
        <a:bodyPr/>
        <a:lstStyle/>
        <a:p>
          <a:r>
            <a:rPr lang="en-US" dirty="0" smtClean="0"/>
            <a:t>Changing Perceptions</a:t>
          </a:r>
        </a:p>
      </dgm:t>
    </dgm:pt>
    <dgm:pt modelId="{34019164-C915-4D80-A5A2-F2AFEDA5A1CA}" type="parTrans" cxnId="{F5995B17-C39E-46B9-A141-CC92A2CC2C80}">
      <dgm:prSet/>
      <dgm:spPr/>
      <dgm:t>
        <a:bodyPr/>
        <a:lstStyle/>
        <a:p>
          <a:endParaRPr lang="en-US"/>
        </a:p>
      </dgm:t>
    </dgm:pt>
    <dgm:pt modelId="{F5EDA0D5-38E5-4992-ABD6-B8F24384C132}" type="sibTrans" cxnId="{F5995B17-C39E-46B9-A141-CC92A2CC2C80}">
      <dgm:prSet/>
      <dgm:spPr/>
      <dgm:t>
        <a:bodyPr/>
        <a:lstStyle/>
        <a:p>
          <a:endParaRPr lang="en-US"/>
        </a:p>
      </dgm:t>
    </dgm:pt>
    <dgm:pt modelId="{7FC5BBC4-7CA7-4F43-9676-69D034291002}">
      <dgm:prSet/>
      <dgm:spPr>
        <a:solidFill>
          <a:srgbClr val="EC881B"/>
        </a:solidFill>
        <a:ln>
          <a:solidFill>
            <a:srgbClr val="EC881B"/>
          </a:solidFill>
        </a:ln>
      </dgm:spPr>
      <dgm:t>
        <a:bodyPr/>
        <a:lstStyle/>
        <a:p>
          <a:r>
            <a:rPr lang="en-US" smtClean="0"/>
            <a:t>For More Information</a:t>
          </a:r>
          <a:endParaRPr lang="en-US" dirty="0"/>
        </a:p>
      </dgm:t>
    </dgm:pt>
    <dgm:pt modelId="{2BA998A7-2589-4309-B750-B363AF024194}" type="parTrans" cxnId="{36CD2E6B-34A0-4E06-9B90-6F720F73518E}">
      <dgm:prSet/>
      <dgm:spPr/>
      <dgm:t>
        <a:bodyPr/>
        <a:lstStyle/>
        <a:p>
          <a:endParaRPr lang="en-US"/>
        </a:p>
      </dgm:t>
    </dgm:pt>
    <dgm:pt modelId="{260D7623-8312-4874-BEE5-4EA907823736}" type="sibTrans" cxnId="{36CD2E6B-34A0-4E06-9B90-6F720F73518E}">
      <dgm:prSet/>
      <dgm:spPr/>
      <dgm:t>
        <a:bodyPr/>
        <a:lstStyle/>
        <a:p>
          <a:endParaRPr lang="en-US"/>
        </a:p>
      </dgm:t>
    </dgm:pt>
    <dgm:pt modelId="{463D9F03-61D3-495E-A14A-A66FE74226A8}" type="pres">
      <dgm:prSet presAssocID="{6975C6A4-D1A3-4DC5-8F8A-FBCB9DB472AA}" presName="Name0" presStyleCnt="0">
        <dgm:presLayoutVars>
          <dgm:chMax val="7"/>
          <dgm:chPref val="7"/>
          <dgm:dir/>
        </dgm:presLayoutVars>
      </dgm:prSet>
      <dgm:spPr/>
      <dgm:t>
        <a:bodyPr/>
        <a:lstStyle/>
        <a:p>
          <a:endParaRPr lang="en-US"/>
        </a:p>
      </dgm:t>
    </dgm:pt>
    <dgm:pt modelId="{CD746237-0ED6-4A08-B3E8-0B985D10B0E8}" type="pres">
      <dgm:prSet presAssocID="{6975C6A4-D1A3-4DC5-8F8A-FBCB9DB472AA}" presName="Name1" presStyleCnt="0"/>
      <dgm:spPr/>
    </dgm:pt>
    <dgm:pt modelId="{CB04900C-31AB-4A8F-BD64-18352FC77531}" type="pres">
      <dgm:prSet presAssocID="{6975C6A4-D1A3-4DC5-8F8A-FBCB9DB472AA}" presName="cycle" presStyleCnt="0"/>
      <dgm:spPr/>
    </dgm:pt>
    <dgm:pt modelId="{997FF59C-0725-421E-8BBE-815F2D152B34}" type="pres">
      <dgm:prSet presAssocID="{6975C6A4-D1A3-4DC5-8F8A-FBCB9DB472AA}" presName="srcNode" presStyleLbl="node1" presStyleIdx="0" presStyleCnt="6"/>
      <dgm:spPr/>
    </dgm:pt>
    <dgm:pt modelId="{8A69110D-FD68-4850-BE49-324D41753823}" type="pres">
      <dgm:prSet presAssocID="{6975C6A4-D1A3-4DC5-8F8A-FBCB9DB472AA}" presName="conn" presStyleLbl="parChTrans1D2" presStyleIdx="0" presStyleCnt="1"/>
      <dgm:spPr/>
      <dgm:t>
        <a:bodyPr/>
        <a:lstStyle/>
        <a:p>
          <a:endParaRPr lang="en-US"/>
        </a:p>
      </dgm:t>
    </dgm:pt>
    <dgm:pt modelId="{15E08348-F6DB-4E0E-B5C8-1A23DC50E474}" type="pres">
      <dgm:prSet presAssocID="{6975C6A4-D1A3-4DC5-8F8A-FBCB9DB472AA}" presName="extraNode" presStyleLbl="node1" presStyleIdx="0" presStyleCnt="6"/>
      <dgm:spPr/>
    </dgm:pt>
    <dgm:pt modelId="{CCEC1634-4A72-4C2A-A51B-240CBA0AB6CA}" type="pres">
      <dgm:prSet presAssocID="{6975C6A4-D1A3-4DC5-8F8A-FBCB9DB472AA}" presName="dstNode" presStyleLbl="node1" presStyleIdx="0" presStyleCnt="6"/>
      <dgm:spPr/>
    </dgm:pt>
    <dgm:pt modelId="{6BFE2857-7397-4A00-89BC-5590F7737121}" type="pres">
      <dgm:prSet presAssocID="{E24B1BAC-DD4D-4B71-B4C7-08C26F5AFB4E}" presName="text_1" presStyleLbl="node1" presStyleIdx="0" presStyleCnt="6">
        <dgm:presLayoutVars>
          <dgm:bulletEnabled val="1"/>
        </dgm:presLayoutVars>
      </dgm:prSet>
      <dgm:spPr/>
      <dgm:t>
        <a:bodyPr/>
        <a:lstStyle/>
        <a:p>
          <a:endParaRPr lang="en-US"/>
        </a:p>
      </dgm:t>
    </dgm:pt>
    <dgm:pt modelId="{8BFC2CBB-F87C-4D7A-AB2F-B8A9739199A7}" type="pres">
      <dgm:prSet presAssocID="{E24B1BAC-DD4D-4B71-B4C7-08C26F5AFB4E}" presName="accent_1" presStyleCnt="0"/>
      <dgm:spPr/>
    </dgm:pt>
    <dgm:pt modelId="{70488442-43CF-4195-92E4-82415D16BD1C}" type="pres">
      <dgm:prSet presAssocID="{E24B1BAC-DD4D-4B71-B4C7-08C26F5AFB4E}" presName="accentRepeatNode" presStyleLbl="solidFgAcc1" presStyleIdx="0" presStyleCnt="6"/>
      <dgm:spPr>
        <a:solidFill>
          <a:schemeClr val="bg1">
            <a:lumMod val="95000"/>
          </a:schemeClr>
        </a:solidFill>
        <a:ln>
          <a:solidFill>
            <a:schemeClr val="tx1">
              <a:lumMod val="50000"/>
              <a:lumOff val="50000"/>
            </a:schemeClr>
          </a:solidFill>
        </a:ln>
      </dgm:spPr>
    </dgm:pt>
    <dgm:pt modelId="{6C2450C0-2A3C-450D-9700-6F4E024714BA}" type="pres">
      <dgm:prSet presAssocID="{B0103BED-B1CA-486A-9440-39CB28CEC4CD}" presName="text_2" presStyleLbl="node1" presStyleIdx="1" presStyleCnt="6">
        <dgm:presLayoutVars>
          <dgm:bulletEnabled val="1"/>
        </dgm:presLayoutVars>
      </dgm:prSet>
      <dgm:spPr/>
      <dgm:t>
        <a:bodyPr/>
        <a:lstStyle/>
        <a:p>
          <a:endParaRPr lang="en-US"/>
        </a:p>
      </dgm:t>
    </dgm:pt>
    <dgm:pt modelId="{29865621-9B1F-4600-B382-A6A7DD685970}" type="pres">
      <dgm:prSet presAssocID="{B0103BED-B1CA-486A-9440-39CB28CEC4CD}" presName="accent_2" presStyleCnt="0"/>
      <dgm:spPr/>
    </dgm:pt>
    <dgm:pt modelId="{7CE4BFF6-B790-4FB6-8003-C4FBB391E569}" type="pres">
      <dgm:prSet presAssocID="{B0103BED-B1CA-486A-9440-39CB28CEC4CD}" presName="accentRepeatNode" presStyleLbl="solidFgAcc1" presStyleIdx="1" presStyleCnt="6"/>
      <dgm:spPr>
        <a:solidFill>
          <a:schemeClr val="bg1">
            <a:lumMod val="95000"/>
          </a:schemeClr>
        </a:solidFill>
        <a:ln>
          <a:solidFill>
            <a:schemeClr val="tx1">
              <a:lumMod val="50000"/>
              <a:lumOff val="50000"/>
            </a:schemeClr>
          </a:solidFill>
        </a:ln>
      </dgm:spPr>
    </dgm:pt>
    <dgm:pt modelId="{4F9BB05D-A075-42B0-833D-2AEBD3238E0B}" type="pres">
      <dgm:prSet presAssocID="{F5A9CCFC-0949-4959-B75D-CD58712FBA3C}" presName="text_3" presStyleLbl="node1" presStyleIdx="2" presStyleCnt="6">
        <dgm:presLayoutVars>
          <dgm:bulletEnabled val="1"/>
        </dgm:presLayoutVars>
      </dgm:prSet>
      <dgm:spPr/>
      <dgm:t>
        <a:bodyPr/>
        <a:lstStyle/>
        <a:p>
          <a:endParaRPr lang="en-US"/>
        </a:p>
      </dgm:t>
    </dgm:pt>
    <dgm:pt modelId="{80FD464A-C90E-459C-AA4D-82DC420F600E}" type="pres">
      <dgm:prSet presAssocID="{F5A9CCFC-0949-4959-B75D-CD58712FBA3C}" presName="accent_3" presStyleCnt="0"/>
      <dgm:spPr/>
    </dgm:pt>
    <dgm:pt modelId="{3E353611-2C87-46CA-94B4-449EF24D4FCA}" type="pres">
      <dgm:prSet presAssocID="{F5A9CCFC-0949-4959-B75D-CD58712FBA3C}" presName="accentRepeatNode" presStyleLbl="solidFgAcc1" presStyleIdx="2" presStyleCnt="6"/>
      <dgm:spPr>
        <a:solidFill>
          <a:schemeClr val="bg1">
            <a:lumMod val="95000"/>
          </a:schemeClr>
        </a:solidFill>
        <a:ln>
          <a:solidFill>
            <a:schemeClr val="tx1">
              <a:lumMod val="50000"/>
              <a:lumOff val="50000"/>
            </a:schemeClr>
          </a:solidFill>
        </a:ln>
      </dgm:spPr>
    </dgm:pt>
    <dgm:pt modelId="{E708C041-15EB-446A-B4D3-3FD0B658153E}" type="pres">
      <dgm:prSet presAssocID="{4F53FA5D-52C7-459A-967D-51285EF92090}" presName="text_4" presStyleLbl="node1" presStyleIdx="3" presStyleCnt="6">
        <dgm:presLayoutVars>
          <dgm:bulletEnabled val="1"/>
        </dgm:presLayoutVars>
      </dgm:prSet>
      <dgm:spPr/>
      <dgm:t>
        <a:bodyPr/>
        <a:lstStyle/>
        <a:p>
          <a:endParaRPr lang="en-US"/>
        </a:p>
      </dgm:t>
    </dgm:pt>
    <dgm:pt modelId="{1D298EC7-B0BA-4456-8759-111BC087B953}" type="pres">
      <dgm:prSet presAssocID="{4F53FA5D-52C7-459A-967D-51285EF92090}" presName="accent_4" presStyleCnt="0"/>
      <dgm:spPr/>
    </dgm:pt>
    <dgm:pt modelId="{04299139-60A1-4F9A-B41F-C4A0C7F13E28}" type="pres">
      <dgm:prSet presAssocID="{4F53FA5D-52C7-459A-967D-51285EF92090}" presName="accentRepeatNode" presStyleLbl="solidFgAcc1" presStyleIdx="3" presStyleCnt="6"/>
      <dgm:spPr>
        <a:solidFill>
          <a:schemeClr val="bg1">
            <a:lumMod val="95000"/>
          </a:schemeClr>
        </a:solidFill>
        <a:ln>
          <a:solidFill>
            <a:schemeClr val="tx1">
              <a:lumMod val="50000"/>
              <a:lumOff val="50000"/>
            </a:schemeClr>
          </a:solidFill>
        </a:ln>
      </dgm:spPr>
    </dgm:pt>
    <dgm:pt modelId="{DE1A5022-F27A-4C56-95B4-1077F27D903E}" type="pres">
      <dgm:prSet presAssocID="{4377D6EF-51D0-469B-AA46-3FA6ED39582D}" presName="text_5" presStyleLbl="node1" presStyleIdx="4" presStyleCnt="6">
        <dgm:presLayoutVars>
          <dgm:bulletEnabled val="1"/>
        </dgm:presLayoutVars>
      </dgm:prSet>
      <dgm:spPr/>
      <dgm:t>
        <a:bodyPr/>
        <a:lstStyle/>
        <a:p>
          <a:endParaRPr lang="en-US"/>
        </a:p>
      </dgm:t>
    </dgm:pt>
    <dgm:pt modelId="{0FF5E5FC-5457-4BD7-B21A-CD9C6AE5913E}" type="pres">
      <dgm:prSet presAssocID="{4377D6EF-51D0-469B-AA46-3FA6ED39582D}" presName="accent_5" presStyleCnt="0"/>
      <dgm:spPr/>
    </dgm:pt>
    <dgm:pt modelId="{D37AC4CA-0473-4E5E-8705-8C5A8F6FB460}" type="pres">
      <dgm:prSet presAssocID="{4377D6EF-51D0-469B-AA46-3FA6ED39582D}" presName="accentRepeatNode" presStyleLbl="solidFgAcc1" presStyleIdx="4" presStyleCnt="6"/>
      <dgm:spPr>
        <a:solidFill>
          <a:schemeClr val="bg1">
            <a:lumMod val="95000"/>
          </a:schemeClr>
        </a:solidFill>
        <a:ln>
          <a:solidFill>
            <a:schemeClr val="tx1">
              <a:lumMod val="50000"/>
              <a:lumOff val="50000"/>
            </a:schemeClr>
          </a:solidFill>
        </a:ln>
      </dgm:spPr>
    </dgm:pt>
    <dgm:pt modelId="{DD59A988-7849-4684-9968-7FDB2A9E714C}" type="pres">
      <dgm:prSet presAssocID="{7FC5BBC4-7CA7-4F43-9676-69D034291002}" presName="text_6" presStyleLbl="node1" presStyleIdx="5" presStyleCnt="6">
        <dgm:presLayoutVars>
          <dgm:bulletEnabled val="1"/>
        </dgm:presLayoutVars>
      </dgm:prSet>
      <dgm:spPr/>
      <dgm:t>
        <a:bodyPr/>
        <a:lstStyle/>
        <a:p>
          <a:endParaRPr lang="en-US"/>
        </a:p>
      </dgm:t>
    </dgm:pt>
    <dgm:pt modelId="{65E43909-D49E-43F4-ACDA-0AE6609F3F19}" type="pres">
      <dgm:prSet presAssocID="{7FC5BBC4-7CA7-4F43-9676-69D034291002}" presName="accent_6" presStyleCnt="0"/>
      <dgm:spPr/>
    </dgm:pt>
    <dgm:pt modelId="{081774A1-CB12-4192-B2C9-0E554E437D5E}" type="pres">
      <dgm:prSet presAssocID="{7FC5BBC4-7CA7-4F43-9676-69D034291002}" presName="accentRepeatNode" presStyleLbl="solidFgAcc1" presStyleIdx="5" presStyleCnt="6"/>
      <dgm:spPr>
        <a:solidFill>
          <a:schemeClr val="bg1">
            <a:lumMod val="95000"/>
          </a:schemeClr>
        </a:solidFill>
        <a:ln>
          <a:solidFill>
            <a:schemeClr val="tx1">
              <a:lumMod val="50000"/>
              <a:lumOff val="50000"/>
            </a:schemeClr>
          </a:solidFill>
        </a:ln>
      </dgm:spPr>
    </dgm:pt>
  </dgm:ptLst>
  <dgm:cxnLst>
    <dgm:cxn modelId="{013C2C1C-7ED9-49FF-BFE5-C688681FF00C}" srcId="{6975C6A4-D1A3-4DC5-8F8A-FBCB9DB472AA}" destId="{B0103BED-B1CA-486A-9440-39CB28CEC4CD}" srcOrd="1" destOrd="0" parTransId="{1DEAFB6D-A13D-4FC8-B730-1773C43F66DA}" sibTransId="{D356F24B-9BA2-48E4-BB46-6F170A446883}"/>
    <dgm:cxn modelId="{F76DBBF7-0947-40E0-B527-72B71ABE3487}" srcId="{6975C6A4-D1A3-4DC5-8F8A-FBCB9DB472AA}" destId="{4F53FA5D-52C7-459A-967D-51285EF92090}" srcOrd="3" destOrd="0" parTransId="{2A5D165B-B674-4A2F-B12A-51301F865B89}" sibTransId="{786D1667-32EA-4EAA-9228-F16915435066}"/>
    <dgm:cxn modelId="{9077D8AC-BC7C-437B-96E5-73A8453D593E}" type="presOf" srcId="{E971A4B0-6C26-468C-88BF-982E01467867}" destId="{8A69110D-FD68-4850-BE49-324D41753823}" srcOrd="0" destOrd="0" presId="urn:microsoft.com/office/officeart/2008/layout/VerticalCurvedList"/>
    <dgm:cxn modelId="{23F65880-7FC7-49F9-8029-946649AB4AB7}" type="presOf" srcId="{4377D6EF-51D0-469B-AA46-3FA6ED39582D}" destId="{DE1A5022-F27A-4C56-95B4-1077F27D903E}" srcOrd="0" destOrd="0" presId="urn:microsoft.com/office/officeart/2008/layout/VerticalCurvedList"/>
    <dgm:cxn modelId="{5411E3D2-757E-4E78-983B-BE30A300BA9B}" type="presOf" srcId="{F5A9CCFC-0949-4959-B75D-CD58712FBA3C}" destId="{4F9BB05D-A075-42B0-833D-2AEBD3238E0B}" srcOrd="0" destOrd="0" presId="urn:microsoft.com/office/officeart/2008/layout/VerticalCurvedList"/>
    <dgm:cxn modelId="{95C2EE59-10AE-4B1B-B230-5718AFC9C085}" srcId="{6975C6A4-D1A3-4DC5-8F8A-FBCB9DB472AA}" destId="{F5A9CCFC-0949-4959-B75D-CD58712FBA3C}" srcOrd="2" destOrd="0" parTransId="{34928967-17F5-45FA-B07D-AE0CF9342132}" sibTransId="{4E8B0609-5BCF-4E0C-A186-FFC9430E8085}"/>
    <dgm:cxn modelId="{E3B5FBEA-47B7-4377-8B48-04830DD3D095}" type="presOf" srcId="{6975C6A4-D1A3-4DC5-8F8A-FBCB9DB472AA}" destId="{463D9F03-61D3-495E-A14A-A66FE74226A8}" srcOrd="0" destOrd="0" presId="urn:microsoft.com/office/officeart/2008/layout/VerticalCurvedList"/>
    <dgm:cxn modelId="{36CD2E6B-34A0-4E06-9B90-6F720F73518E}" srcId="{6975C6A4-D1A3-4DC5-8F8A-FBCB9DB472AA}" destId="{7FC5BBC4-7CA7-4F43-9676-69D034291002}" srcOrd="5" destOrd="0" parTransId="{2BA998A7-2589-4309-B750-B363AF024194}" sibTransId="{260D7623-8312-4874-BEE5-4EA907823736}"/>
    <dgm:cxn modelId="{99CCF032-F011-44E0-89DD-89C9DBFFC4F5}" type="presOf" srcId="{4F53FA5D-52C7-459A-967D-51285EF92090}" destId="{E708C041-15EB-446A-B4D3-3FD0B658153E}" srcOrd="0" destOrd="0" presId="urn:microsoft.com/office/officeart/2008/layout/VerticalCurvedList"/>
    <dgm:cxn modelId="{DCE35641-252C-4889-831E-C7ABE751821B}" type="presOf" srcId="{E24B1BAC-DD4D-4B71-B4C7-08C26F5AFB4E}" destId="{6BFE2857-7397-4A00-89BC-5590F7737121}" srcOrd="0" destOrd="0" presId="urn:microsoft.com/office/officeart/2008/layout/VerticalCurvedList"/>
    <dgm:cxn modelId="{AE69F850-8A71-44A0-8EDD-E2E497BE5537}" srcId="{6975C6A4-D1A3-4DC5-8F8A-FBCB9DB472AA}" destId="{E24B1BAC-DD4D-4B71-B4C7-08C26F5AFB4E}" srcOrd="0" destOrd="0" parTransId="{DE24798C-9989-42D8-BE3A-7395677D81DE}" sibTransId="{E971A4B0-6C26-468C-88BF-982E01467867}"/>
    <dgm:cxn modelId="{3B9FA498-4E34-4E97-A778-FBF0CF63FB50}" type="presOf" srcId="{7FC5BBC4-7CA7-4F43-9676-69D034291002}" destId="{DD59A988-7849-4684-9968-7FDB2A9E714C}" srcOrd="0" destOrd="0" presId="urn:microsoft.com/office/officeart/2008/layout/VerticalCurvedList"/>
    <dgm:cxn modelId="{CFE722C3-21C8-4ACB-8C9E-AA71D8D4FCCF}" type="presOf" srcId="{B0103BED-B1CA-486A-9440-39CB28CEC4CD}" destId="{6C2450C0-2A3C-450D-9700-6F4E024714BA}" srcOrd="0" destOrd="0" presId="urn:microsoft.com/office/officeart/2008/layout/VerticalCurvedList"/>
    <dgm:cxn modelId="{F5995B17-C39E-46B9-A141-CC92A2CC2C80}" srcId="{6975C6A4-D1A3-4DC5-8F8A-FBCB9DB472AA}" destId="{4377D6EF-51D0-469B-AA46-3FA6ED39582D}" srcOrd="4" destOrd="0" parTransId="{34019164-C915-4D80-A5A2-F2AFEDA5A1CA}" sibTransId="{F5EDA0D5-38E5-4992-ABD6-B8F24384C132}"/>
    <dgm:cxn modelId="{14979B23-043B-4D22-9D1F-98588020AAA1}" type="presParOf" srcId="{463D9F03-61D3-495E-A14A-A66FE74226A8}" destId="{CD746237-0ED6-4A08-B3E8-0B985D10B0E8}" srcOrd="0" destOrd="0" presId="urn:microsoft.com/office/officeart/2008/layout/VerticalCurvedList"/>
    <dgm:cxn modelId="{8619ABE5-B501-47D2-A948-BE4CF95D7218}" type="presParOf" srcId="{CD746237-0ED6-4A08-B3E8-0B985D10B0E8}" destId="{CB04900C-31AB-4A8F-BD64-18352FC77531}" srcOrd="0" destOrd="0" presId="urn:microsoft.com/office/officeart/2008/layout/VerticalCurvedList"/>
    <dgm:cxn modelId="{58BCD6F6-BDA9-44C8-9B32-32D9C9F40844}" type="presParOf" srcId="{CB04900C-31AB-4A8F-BD64-18352FC77531}" destId="{997FF59C-0725-421E-8BBE-815F2D152B34}" srcOrd="0" destOrd="0" presId="urn:microsoft.com/office/officeart/2008/layout/VerticalCurvedList"/>
    <dgm:cxn modelId="{2EF21A11-DDEE-417F-97D1-1729BE228387}" type="presParOf" srcId="{CB04900C-31AB-4A8F-BD64-18352FC77531}" destId="{8A69110D-FD68-4850-BE49-324D41753823}" srcOrd="1" destOrd="0" presId="urn:microsoft.com/office/officeart/2008/layout/VerticalCurvedList"/>
    <dgm:cxn modelId="{CC26C021-EC5C-43DD-BEDE-7499AE590841}" type="presParOf" srcId="{CB04900C-31AB-4A8F-BD64-18352FC77531}" destId="{15E08348-F6DB-4E0E-B5C8-1A23DC50E474}" srcOrd="2" destOrd="0" presId="urn:microsoft.com/office/officeart/2008/layout/VerticalCurvedList"/>
    <dgm:cxn modelId="{277D693A-A2E2-4B20-890A-4D0A31858C95}" type="presParOf" srcId="{CB04900C-31AB-4A8F-BD64-18352FC77531}" destId="{CCEC1634-4A72-4C2A-A51B-240CBA0AB6CA}" srcOrd="3" destOrd="0" presId="urn:microsoft.com/office/officeart/2008/layout/VerticalCurvedList"/>
    <dgm:cxn modelId="{3986ADF5-0750-4D1E-BC24-DC0A8FDEE53F}" type="presParOf" srcId="{CD746237-0ED6-4A08-B3E8-0B985D10B0E8}" destId="{6BFE2857-7397-4A00-89BC-5590F7737121}" srcOrd="1" destOrd="0" presId="urn:microsoft.com/office/officeart/2008/layout/VerticalCurvedList"/>
    <dgm:cxn modelId="{A4EA0C71-5572-42D4-94DF-3D6D97A61117}" type="presParOf" srcId="{CD746237-0ED6-4A08-B3E8-0B985D10B0E8}" destId="{8BFC2CBB-F87C-4D7A-AB2F-B8A9739199A7}" srcOrd="2" destOrd="0" presId="urn:microsoft.com/office/officeart/2008/layout/VerticalCurvedList"/>
    <dgm:cxn modelId="{D10A6718-E9AD-4432-95D4-121B7E3EF3AA}" type="presParOf" srcId="{8BFC2CBB-F87C-4D7A-AB2F-B8A9739199A7}" destId="{70488442-43CF-4195-92E4-82415D16BD1C}" srcOrd="0" destOrd="0" presId="urn:microsoft.com/office/officeart/2008/layout/VerticalCurvedList"/>
    <dgm:cxn modelId="{1C45E9AC-4829-4508-94A4-2FD58C431B36}" type="presParOf" srcId="{CD746237-0ED6-4A08-B3E8-0B985D10B0E8}" destId="{6C2450C0-2A3C-450D-9700-6F4E024714BA}" srcOrd="3" destOrd="0" presId="urn:microsoft.com/office/officeart/2008/layout/VerticalCurvedList"/>
    <dgm:cxn modelId="{EC5FA46C-0B34-4F03-A27B-FD3F7D938804}" type="presParOf" srcId="{CD746237-0ED6-4A08-B3E8-0B985D10B0E8}" destId="{29865621-9B1F-4600-B382-A6A7DD685970}" srcOrd="4" destOrd="0" presId="urn:microsoft.com/office/officeart/2008/layout/VerticalCurvedList"/>
    <dgm:cxn modelId="{AD787000-704D-448F-BFD0-ACD907C2069A}" type="presParOf" srcId="{29865621-9B1F-4600-B382-A6A7DD685970}" destId="{7CE4BFF6-B790-4FB6-8003-C4FBB391E569}" srcOrd="0" destOrd="0" presId="urn:microsoft.com/office/officeart/2008/layout/VerticalCurvedList"/>
    <dgm:cxn modelId="{71322F1A-C12A-4A07-8571-5D0548E713E8}" type="presParOf" srcId="{CD746237-0ED6-4A08-B3E8-0B985D10B0E8}" destId="{4F9BB05D-A075-42B0-833D-2AEBD3238E0B}" srcOrd="5" destOrd="0" presId="urn:microsoft.com/office/officeart/2008/layout/VerticalCurvedList"/>
    <dgm:cxn modelId="{B3B2CA0B-B8A2-49A0-997C-CA4BEB0197C5}" type="presParOf" srcId="{CD746237-0ED6-4A08-B3E8-0B985D10B0E8}" destId="{80FD464A-C90E-459C-AA4D-82DC420F600E}" srcOrd="6" destOrd="0" presId="urn:microsoft.com/office/officeart/2008/layout/VerticalCurvedList"/>
    <dgm:cxn modelId="{FAB2FC7D-B5DE-42BB-8822-E9DD708A9637}" type="presParOf" srcId="{80FD464A-C90E-459C-AA4D-82DC420F600E}" destId="{3E353611-2C87-46CA-94B4-449EF24D4FCA}" srcOrd="0" destOrd="0" presId="urn:microsoft.com/office/officeart/2008/layout/VerticalCurvedList"/>
    <dgm:cxn modelId="{8C36880E-D298-4011-9E8E-A65726BB17DC}" type="presParOf" srcId="{CD746237-0ED6-4A08-B3E8-0B985D10B0E8}" destId="{E708C041-15EB-446A-B4D3-3FD0B658153E}" srcOrd="7" destOrd="0" presId="urn:microsoft.com/office/officeart/2008/layout/VerticalCurvedList"/>
    <dgm:cxn modelId="{B7EE5E51-7212-4EB8-981E-C9347301D71C}" type="presParOf" srcId="{CD746237-0ED6-4A08-B3E8-0B985D10B0E8}" destId="{1D298EC7-B0BA-4456-8759-111BC087B953}" srcOrd="8" destOrd="0" presId="urn:microsoft.com/office/officeart/2008/layout/VerticalCurvedList"/>
    <dgm:cxn modelId="{BE9C0C37-3CA8-431D-8514-44716E98DDC9}" type="presParOf" srcId="{1D298EC7-B0BA-4456-8759-111BC087B953}" destId="{04299139-60A1-4F9A-B41F-C4A0C7F13E28}" srcOrd="0" destOrd="0" presId="urn:microsoft.com/office/officeart/2008/layout/VerticalCurvedList"/>
    <dgm:cxn modelId="{A9F82CD2-1C1E-427C-A66C-4DDC82748384}" type="presParOf" srcId="{CD746237-0ED6-4A08-B3E8-0B985D10B0E8}" destId="{DE1A5022-F27A-4C56-95B4-1077F27D903E}" srcOrd="9" destOrd="0" presId="urn:microsoft.com/office/officeart/2008/layout/VerticalCurvedList"/>
    <dgm:cxn modelId="{1F7AF90B-4A96-4E80-81C7-561F8C6AE2C5}" type="presParOf" srcId="{CD746237-0ED6-4A08-B3E8-0B985D10B0E8}" destId="{0FF5E5FC-5457-4BD7-B21A-CD9C6AE5913E}" srcOrd="10" destOrd="0" presId="urn:microsoft.com/office/officeart/2008/layout/VerticalCurvedList"/>
    <dgm:cxn modelId="{BE2A4E32-B7E8-499B-8F77-65B541A2C88F}" type="presParOf" srcId="{0FF5E5FC-5457-4BD7-B21A-CD9C6AE5913E}" destId="{D37AC4CA-0473-4E5E-8705-8C5A8F6FB460}" srcOrd="0" destOrd="0" presId="urn:microsoft.com/office/officeart/2008/layout/VerticalCurvedList"/>
    <dgm:cxn modelId="{3394AF56-5E6B-494C-9FC1-E0144BFEA9BC}" type="presParOf" srcId="{CD746237-0ED6-4A08-B3E8-0B985D10B0E8}" destId="{DD59A988-7849-4684-9968-7FDB2A9E714C}" srcOrd="11" destOrd="0" presId="urn:microsoft.com/office/officeart/2008/layout/VerticalCurvedList"/>
    <dgm:cxn modelId="{169EE98E-9DFC-4278-A291-EDC0101B4E41}" type="presParOf" srcId="{CD746237-0ED6-4A08-B3E8-0B985D10B0E8}" destId="{65E43909-D49E-43F4-ACDA-0AE6609F3F19}" srcOrd="12" destOrd="0" presId="urn:microsoft.com/office/officeart/2008/layout/VerticalCurvedList"/>
    <dgm:cxn modelId="{39531A66-ED6D-4D7A-93A4-AEA010937BBA}" type="presParOf" srcId="{65E43909-D49E-43F4-ACDA-0AE6609F3F19}" destId="{081774A1-CB12-4192-B2C9-0E554E437D5E}" srcOrd="0" destOrd="0" presId="urn:microsoft.com/office/officeart/2008/layout/VerticalCurved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4006-2ADF-46EC-93CE-450BB3DD99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973EAB-1E4C-4492-B9F7-E419EBEF6ABA}">
      <dgm:prSet phldrT="[Text]"/>
      <dgm:spPr>
        <a:solidFill>
          <a:srgbClr val="EC7701"/>
        </a:solidFill>
      </dgm:spPr>
      <dgm:t>
        <a:bodyPr/>
        <a:lstStyle/>
        <a:p>
          <a:r>
            <a:rPr lang="en-US" dirty="0" smtClean="0"/>
            <a:t>Customer</a:t>
          </a:r>
          <a:endParaRPr lang="en-US" dirty="0"/>
        </a:p>
      </dgm:t>
    </dgm:pt>
    <dgm:pt modelId="{10F0F4EE-EB57-418F-B8A7-128ADEDC7892}" type="parTrans" cxnId="{CB3BFB58-8254-437D-A1B8-3B5025ABB638}">
      <dgm:prSet/>
      <dgm:spPr/>
      <dgm:t>
        <a:bodyPr/>
        <a:lstStyle/>
        <a:p>
          <a:endParaRPr lang="en-US"/>
        </a:p>
      </dgm:t>
    </dgm:pt>
    <dgm:pt modelId="{EFFB86B6-1BCE-4C0E-A41B-AD66643DA54F}" type="sibTrans" cxnId="{CB3BFB58-8254-437D-A1B8-3B5025ABB638}">
      <dgm:prSet/>
      <dgm:spPr/>
      <dgm:t>
        <a:bodyPr/>
        <a:lstStyle/>
        <a:p>
          <a:endParaRPr lang="en-US"/>
        </a:p>
      </dgm:t>
    </dgm:pt>
    <dgm:pt modelId="{A91616E8-A075-4F3B-AB9E-E8B2A3F4A8AE}">
      <dgm:prSet phldrT="[Text]"/>
      <dgm:spPr>
        <a:solidFill>
          <a:srgbClr val="FFC489">
            <a:alpha val="89804"/>
          </a:srgbClr>
        </a:solidFill>
      </dgm:spPr>
      <dgm:t>
        <a:bodyPr/>
        <a:lstStyle/>
        <a:p>
          <a:pPr>
            <a:lnSpc>
              <a:spcPct val="100000"/>
            </a:lnSpc>
            <a:spcAft>
              <a:spcPts val="600"/>
            </a:spcAft>
          </a:pPr>
          <a:r>
            <a:rPr lang="en-US" dirty="0" smtClean="0"/>
            <a:t>Simplified Access</a:t>
          </a:r>
          <a:endParaRPr lang="en-US" dirty="0"/>
        </a:p>
      </dgm:t>
    </dgm:pt>
    <dgm:pt modelId="{DD046FC6-2787-4470-825A-C93C76D938EA}" type="parTrans" cxnId="{BC6A125B-7025-4CE9-895A-AD9586B3BB45}">
      <dgm:prSet/>
      <dgm:spPr/>
      <dgm:t>
        <a:bodyPr/>
        <a:lstStyle/>
        <a:p>
          <a:endParaRPr lang="en-US"/>
        </a:p>
      </dgm:t>
    </dgm:pt>
    <dgm:pt modelId="{A2830587-DAA5-4E3D-A18B-697C54E807A5}" type="sibTrans" cxnId="{BC6A125B-7025-4CE9-895A-AD9586B3BB45}">
      <dgm:prSet/>
      <dgm:spPr/>
      <dgm:t>
        <a:bodyPr/>
        <a:lstStyle/>
        <a:p>
          <a:endParaRPr lang="en-US"/>
        </a:p>
      </dgm:t>
    </dgm:pt>
    <dgm:pt modelId="{A65F8025-0695-4552-9952-C55BA7D4E7D7}">
      <dgm:prSet phldrT="[Text]"/>
      <dgm:spPr>
        <a:solidFill>
          <a:srgbClr val="EC7701"/>
        </a:solidFill>
      </dgm:spPr>
      <dgm:t>
        <a:bodyPr/>
        <a:lstStyle/>
        <a:p>
          <a:r>
            <a:rPr lang="en-US" dirty="0" smtClean="0"/>
            <a:t>Provider</a:t>
          </a:r>
        </a:p>
      </dgm:t>
    </dgm:pt>
    <dgm:pt modelId="{F320CA42-360A-432C-93FD-08DA950519BF}" type="parTrans" cxnId="{A7519424-4E71-4034-9268-692EC999A391}">
      <dgm:prSet/>
      <dgm:spPr/>
      <dgm:t>
        <a:bodyPr/>
        <a:lstStyle/>
        <a:p>
          <a:endParaRPr lang="en-US"/>
        </a:p>
      </dgm:t>
    </dgm:pt>
    <dgm:pt modelId="{AA11B72D-77A1-4A8E-AB1F-8487945148E5}" type="sibTrans" cxnId="{A7519424-4E71-4034-9268-692EC999A391}">
      <dgm:prSet/>
      <dgm:spPr/>
      <dgm:t>
        <a:bodyPr/>
        <a:lstStyle/>
        <a:p>
          <a:endParaRPr lang="en-US"/>
        </a:p>
      </dgm:t>
    </dgm:pt>
    <dgm:pt modelId="{50F689BA-04F5-4453-8FEC-B484456E0202}">
      <dgm:prSet phldrT="[Text]"/>
      <dgm:spPr>
        <a:solidFill>
          <a:srgbClr val="FFC489">
            <a:alpha val="89804"/>
          </a:srgbClr>
        </a:solidFill>
      </dgm:spPr>
      <dgm:t>
        <a:bodyPr/>
        <a:lstStyle/>
        <a:p>
          <a:pPr>
            <a:lnSpc>
              <a:spcPct val="100000"/>
            </a:lnSpc>
            <a:spcAft>
              <a:spcPts val="600"/>
            </a:spcAft>
          </a:pPr>
          <a:r>
            <a:rPr lang="en-US" dirty="0" smtClean="0"/>
            <a:t>Operational Efficiency</a:t>
          </a:r>
          <a:endParaRPr lang="en-US" dirty="0"/>
        </a:p>
      </dgm:t>
    </dgm:pt>
    <dgm:pt modelId="{EC0AAADB-8701-487A-BFC6-A339B9496208}" type="parTrans" cxnId="{30AF56BA-67EC-49A8-925F-F4FB19E72993}">
      <dgm:prSet/>
      <dgm:spPr/>
      <dgm:t>
        <a:bodyPr/>
        <a:lstStyle/>
        <a:p>
          <a:endParaRPr lang="en-US"/>
        </a:p>
      </dgm:t>
    </dgm:pt>
    <dgm:pt modelId="{46D73807-21E0-4C1E-BA70-59987DE5774C}" type="sibTrans" cxnId="{30AF56BA-67EC-49A8-925F-F4FB19E72993}">
      <dgm:prSet/>
      <dgm:spPr/>
      <dgm:t>
        <a:bodyPr/>
        <a:lstStyle/>
        <a:p>
          <a:endParaRPr lang="en-US"/>
        </a:p>
      </dgm:t>
    </dgm:pt>
    <dgm:pt modelId="{50A5A390-5F62-4375-9E03-98A7AB5900CC}">
      <dgm:prSet phldrT="[Text]"/>
      <dgm:spPr>
        <a:solidFill>
          <a:srgbClr val="EC7701"/>
        </a:solidFill>
      </dgm:spPr>
      <dgm:t>
        <a:bodyPr/>
        <a:lstStyle/>
        <a:p>
          <a:r>
            <a:rPr lang="en-US" dirty="0" smtClean="0"/>
            <a:t>Human Service Program</a:t>
          </a:r>
          <a:endParaRPr lang="en-US" dirty="0"/>
        </a:p>
      </dgm:t>
    </dgm:pt>
    <dgm:pt modelId="{E1518AA1-FADC-458D-937A-D0C69FCEA895}" type="parTrans" cxnId="{1305A082-10DF-433E-B34C-00C858778AA7}">
      <dgm:prSet/>
      <dgm:spPr/>
      <dgm:t>
        <a:bodyPr/>
        <a:lstStyle/>
        <a:p>
          <a:endParaRPr lang="en-US"/>
        </a:p>
      </dgm:t>
    </dgm:pt>
    <dgm:pt modelId="{F71102BC-6040-4FE5-A820-434F36479D28}" type="sibTrans" cxnId="{1305A082-10DF-433E-B34C-00C858778AA7}">
      <dgm:prSet/>
      <dgm:spPr/>
      <dgm:t>
        <a:bodyPr/>
        <a:lstStyle/>
        <a:p>
          <a:endParaRPr lang="en-US"/>
        </a:p>
      </dgm:t>
    </dgm:pt>
    <dgm:pt modelId="{3E5E0AA4-7DA1-460D-94D3-F6E4BC72F867}">
      <dgm:prSet phldrT="[Text]"/>
      <dgm:spPr>
        <a:solidFill>
          <a:srgbClr val="FFC489">
            <a:alpha val="89804"/>
          </a:srgbClr>
        </a:solidFill>
      </dgm:spPr>
      <dgm:t>
        <a:bodyPr/>
        <a:lstStyle/>
        <a:p>
          <a:pPr>
            <a:lnSpc>
              <a:spcPct val="100000"/>
            </a:lnSpc>
            <a:spcAft>
              <a:spcPts val="600"/>
            </a:spcAft>
          </a:pPr>
          <a:r>
            <a:rPr lang="en-US" dirty="0" smtClean="0"/>
            <a:t>Streamlined program management</a:t>
          </a:r>
          <a:endParaRPr lang="en-US" dirty="0"/>
        </a:p>
      </dgm:t>
    </dgm:pt>
    <dgm:pt modelId="{0524F520-F5B5-4F57-8FEF-E193BB868786}" type="parTrans" cxnId="{A8766C00-D5C0-4C6B-A49D-3938AB4559AD}">
      <dgm:prSet/>
      <dgm:spPr/>
      <dgm:t>
        <a:bodyPr/>
        <a:lstStyle/>
        <a:p>
          <a:endParaRPr lang="en-US"/>
        </a:p>
      </dgm:t>
    </dgm:pt>
    <dgm:pt modelId="{DEB7E25A-C376-4D02-949B-564929A43FBB}" type="sibTrans" cxnId="{A8766C00-D5C0-4C6B-A49D-3938AB4559AD}">
      <dgm:prSet/>
      <dgm:spPr/>
      <dgm:t>
        <a:bodyPr/>
        <a:lstStyle/>
        <a:p>
          <a:endParaRPr lang="en-US"/>
        </a:p>
      </dgm:t>
    </dgm:pt>
    <dgm:pt modelId="{2DDB3BFD-FE2D-4C79-BD70-24EAA73CC4D9}">
      <dgm:prSet phldrT="[Text]"/>
      <dgm:spPr>
        <a:solidFill>
          <a:srgbClr val="FFC489">
            <a:alpha val="89804"/>
          </a:srgbClr>
        </a:solidFill>
      </dgm:spPr>
      <dgm:t>
        <a:bodyPr/>
        <a:lstStyle/>
        <a:p>
          <a:pPr>
            <a:lnSpc>
              <a:spcPct val="100000"/>
            </a:lnSpc>
            <a:spcAft>
              <a:spcPts val="600"/>
            </a:spcAft>
          </a:pPr>
          <a:r>
            <a:rPr lang="en-US" dirty="0" smtClean="0"/>
            <a:t>Trip Planning &amp; Real-Time Information</a:t>
          </a:r>
          <a:endParaRPr lang="en-US" dirty="0"/>
        </a:p>
      </dgm:t>
    </dgm:pt>
    <dgm:pt modelId="{493673D9-0758-407F-9840-A1FC45DE76AF}" type="parTrans" cxnId="{6EF9D62C-0269-46B7-8E84-698ED33ABBBD}">
      <dgm:prSet/>
      <dgm:spPr/>
      <dgm:t>
        <a:bodyPr/>
        <a:lstStyle/>
        <a:p>
          <a:endParaRPr lang="en-US"/>
        </a:p>
      </dgm:t>
    </dgm:pt>
    <dgm:pt modelId="{F1EA8323-394B-4CD5-A9AF-B81A8114979E}" type="sibTrans" cxnId="{6EF9D62C-0269-46B7-8E84-698ED33ABBBD}">
      <dgm:prSet/>
      <dgm:spPr/>
      <dgm:t>
        <a:bodyPr/>
        <a:lstStyle/>
        <a:p>
          <a:endParaRPr lang="en-US"/>
        </a:p>
      </dgm:t>
    </dgm:pt>
    <dgm:pt modelId="{26203994-CD35-46E9-A4F2-2D4CF9BE22F9}">
      <dgm:prSet phldrT="[Text]"/>
      <dgm:spPr>
        <a:solidFill>
          <a:srgbClr val="FFC489">
            <a:alpha val="89804"/>
          </a:srgbClr>
        </a:solidFill>
      </dgm:spPr>
      <dgm:t>
        <a:bodyPr/>
        <a:lstStyle/>
        <a:p>
          <a:pPr>
            <a:lnSpc>
              <a:spcPct val="100000"/>
            </a:lnSpc>
            <a:spcAft>
              <a:spcPts val="600"/>
            </a:spcAft>
          </a:pPr>
          <a:r>
            <a:rPr lang="en-US" dirty="0" smtClean="0"/>
            <a:t>Enhanced Service &amp; Optimized Resources</a:t>
          </a:r>
          <a:endParaRPr lang="en-US" dirty="0"/>
        </a:p>
      </dgm:t>
    </dgm:pt>
    <dgm:pt modelId="{E2E0BA16-BD60-480C-94D1-C6D5FBD1943A}" type="parTrans" cxnId="{94A4553A-1F1D-4A9D-B548-310A206064B0}">
      <dgm:prSet/>
      <dgm:spPr/>
      <dgm:t>
        <a:bodyPr/>
        <a:lstStyle/>
        <a:p>
          <a:endParaRPr lang="en-US"/>
        </a:p>
      </dgm:t>
    </dgm:pt>
    <dgm:pt modelId="{ABAD3764-E187-49F8-ACDC-8D84C278B70A}" type="sibTrans" cxnId="{94A4553A-1F1D-4A9D-B548-310A206064B0}">
      <dgm:prSet/>
      <dgm:spPr/>
      <dgm:t>
        <a:bodyPr/>
        <a:lstStyle/>
        <a:p>
          <a:endParaRPr lang="en-US"/>
        </a:p>
      </dgm:t>
    </dgm:pt>
    <dgm:pt modelId="{8843DC91-68DD-41D5-8AAD-4611999A33C6}">
      <dgm:prSet phldrT="[Text]"/>
      <dgm:spPr>
        <a:solidFill>
          <a:srgbClr val="FFC489">
            <a:alpha val="89804"/>
          </a:srgbClr>
        </a:solidFill>
      </dgm:spPr>
      <dgm:t>
        <a:bodyPr/>
        <a:lstStyle/>
        <a:p>
          <a:pPr>
            <a:lnSpc>
              <a:spcPct val="100000"/>
            </a:lnSpc>
            <a:spcAft>
              <a:spcPts val="600"/>
            </a:spcAft>
          </a:pPr>
          <a:r>
            <a:rPr lang="en-US" dirty="0" smtClean="0"/>
            <a:t>Integrated Billing &amp; Accounting</a:t>
          </a:r>
          <a:endParaRPr lang="en-US" dirty="0"/>
        </a:p>
      </dgm:t>
    </dgm:pt>
    <dgm:pt modelId="{71F8DD74-A3F8-48A4-930A-828F330F6229}" type="parTrans" cxnId="{1A3B17B3-7195-4C35-BAE2-087776517CEC}">
      <dgm:prSet/>
      <dgm:spPr/>
      <dgm:t>
        <a:bodyPr/>
        <a:lstStyle/>
        <a:p>
          <a:endParaRPr lang="en-US"/>
        </a:p>
      </dgm:t>
    </dgm:pt>
    <dgm:pt modelId="{FDAF0D7B-CEE4-419F-8B78-EF5F8038D03D}" type="sibTrans" cxnId="{1A3B17B3-7195-4C35-BAE2-087776517CEC}">
      <dgm:prSet/>
      <dgm:spPr/>
      <dgm:t>
        <a:bodyPr/>
        <a:lstStyle/>
        <a:p>
          <a:endParaRPr lang="en-US"/>
        </a:p>
      </dgm:t>
    </dgm:pt>
    <dgm:pt modelId="{5F65A68D-AE3D-4B2F-8266-25E4A6E5A86F}" type="pres">
      <dgm:prSet presAssocID="{F9344006-2ADF-46EC-93CE-450BB3DD9948}" presName="Name0" presStyleCnt="0">
        <dgm:presLayoutVars>
          <dgm:dir/>
          <dgm:animLvl val="lvl"/>
          <dgm:resizeHandles val="exact"/>
        </dgm:presLayoutVars>
      </dgm:prSet>
      <dgm:spPr/>
      <dgm:t>
        <a:bodyPr/>
        <a:lstStyle/>
        <a:p>
          <a:endParaRPr lang="en-US"/>
        </a:p>
      </dgm:t>
    </dgm:pt>
    <dgm:pt modelId="{8FE4210E-69B9-494B-AA75-E5D9240244D8}" type="pres">
      <dgm:prSet presAssocID="{DE973EAB-1E4C-4492-B9F7-E419EBEF6ABA}" presName="composite" presStyleCnt="0"/>
      <dgm:spPr/>
    </dgm:pt>
    <dgm:pt modelId="{BBFD3B33-0999-47C6-9556-65A807515BFE}" type="pres">
      <dgm:prSet presAssocID="{DE973EAB-1E4C-4492-B9F7-E419EBEF6ABA}" presName="parTx" presStyleLbl="alignNode1" presStyleIdx="0" presStyleCnt="3">
        <dgm:presLayoutVars>
          <dgm:chMax val="0"/>
          <dgm:chPref val="0"/>
          <dgm:bulletEnabled val="1"/>
        </dgm:presLayoutVars>
      </dgm:prSet>
      <dgm:spPr/>
      <dgm:t>
        <a:bodyPr/>
        <a:lstStyle/>
        <a:p>
          <a:endParaRPr lang="en-US"/>
        </a:p>
      </dgm:t>
    </dgm:pt>
    <dgm:pt modelId="{52CCF551-6D2E-4F93-92CD-95743D4ED70C}" type="pres">
      <dgm:prSet presAssocID="{DE973EAB-1E4C-4492-B9F7-E419EBEF6ABA}" presName="desTx" presStyleLbl="alignAccFollowNode1" presStyleIdx="0" presStyleCnt="3">
        <dgm:presLayoutVars>
          <dgm:bulletEnabled val="1"/>
        </dgm:presLayoutVars>
      </dgm:prSet>
      <dgm:spPr/>
      <dgm:t>
        <a:bodyPr/>
        <a:lstStyle/>
        <a:p>
          <a:endParaRPr lang="en-US"/>
        </a:p>
      </dgm:t>
    </dgm:pt>
    <dgm:pt modelId="{95E470A9-9E87-4409-906F-D7028DAC73F7}" type="pres">
      <dgm:prSet presAssocID="{EFFB86B6-1BCE-4C0E-A41B-AD66643DA54F}" presName="space" presStyleCnt="0"/>
      <dgm:spPr/>
    </dgm:pt>
    <dgm:pt modelId="{29BF654A-A422-461F-9C91-6A82305C0B07}" type="pres">
      <dgm:prSet presAssocID="{A65F8025-0695-4552-9952-C55BA7D4E7D7}" presName="composite" presStyleCnt="0"/>
      <dgm:spPr/>
    </dgm:pt>
    <dgm:pt modelId="{2E8D1E40-50AD-4A30-B264-9EF7185565B5}" type="pres">
      <dgm:prSet presAssocID="{A65F8025-0695-4552-9952-C55BA7D4E7D7}" presName="parTx" presStyleLbl="alignNode1" presStyleIdx="1" presStyleCnt="3">
        <dgm:presLayoutVars>
          <dgm:chMax val="0"/>
          <dgm:chPref val="0"/>
          <dgm:bulletEnabled val="1"/>
        </dgm:presLayoutVars>
      </dgm:prSet>
      <dgm:spPr/>
      <dgm:t>
        <a:bodyPr/>
        <a:lstStyle/>
        <a:p>
          <a:endParaRPr lang="en-US"/>
        </a:p>
      </dgm:t>
    </dgm:pt>
    <dgm:pt modelId="{760A1934-CD4A-4102-BF9D-C7D8E815C42D}" type="pres">
      <dgm:prSet presAssocID="{A65F8025-0695-4552-9952-C55BA7D4E7D7}" presName="desTx" presStyleLbl="alignAccFollowNode1" presStyleIdx="1" presStyleCnt="3">
        <dgm:presLayoutVars>
          <dgm:bulletEnabled val="1"/>
        </dgm:presLayoutVars>
      </dgm:prSet>
      <dgm:spPr/>
      <dgm:t>
        <a:bodyPr/>
        <a:lstStyle/>
        <a:p>
          <a:endParaRPr lang="en-US"/>
        </a:p>
      </dgm:t>
    </dgm:pt>
    <dgm:pt modelId="{8638B9F9-C753-4E3F-B652-657337BF198A}" type="pres">
      <dgm:prSet presAssocID="{AA11B72D-77A1-4A8E-AB1F-8487945148E5}" presName="space" presStyleCnt="0"/>
      <dgm:spPr/>
    </dgm:pt>
    <dgm:pt modelId="{44DB437C-5C5E-4053-AE36-19D0ADB69AE0}" type="pres">
      <dgm:prSet presAssocID="{50A5A390-5F62-4375-9E03-98A7AB5900CC}" presName="composite" presStyleCnt="0"/>
      <dgm:spPr/>
    </dgm:pt>
    <dgm:pt modelId="{7ACC0AD3-17AD-4ADF-89D9-C0FC50F2A694}" type="pres">
      <dgm:prSet presAssocID="{50A5A390-5F62-4375-9E03-98A7AB5900CC}" presName="parTx" presStyleLbl="alignNode1" presStyleIdx="2" presStyleCnt="3">
        <dgm:presLayoutVars>
          <dgm:chMax val="0"/>
          <dgm:chPref val="0"/>
          <dgm:bulletEnabled val="1"/>
        </dgm:presLayoutVars>
      </dgm:prSet>
      <dgm:spPr/>
      <dgm:t>
        <a:bodyPr/>
        <a:lstStyle/>
        <a:p>
          <a:endParaRPr lang="en-US"/>
        </a:p>
      </dgm:t>
    </dgm:pt>
    <dgm:pt modelId="{31100AAD-75F4-471F-97DD-6480238F7D71}" type="pres">
      <dgm:prSet presAssocID="{50A5A390-5F62-4375-9E03-98A7AB5900CC}" presName="desTx" presStyleLbl="alignAccFollowNode1" presStyleIdx="2" presStyleCnt="3">
        <dgm:presLayoutVars>
          <dgm:bulletEnabled val="1"/>
        </dgm:presLayoutVars>
      </dgm:prSet>
      <dgm:spPr/>
      <dgm:t>
        <a:bodyPr/>
        <a:lstStyle/>
        <a:p>
          <a:endParaRPr lang="en-US"/>
        </a:p>
      </dgm:t>
    </dgm:pt>
  </dgm:ptLst>
  <dgm:cxnLst>
    <dgm:cxn modelId="{CB3BFB58-8254-437D-A1B8-3B5025ABB638}" srcId="{F9344006-2ADF-46EC-93CE-450BB3DD9948}" destId="{DE973EAB-1E4C-4492-B9F7-E419EBEF6ABA}" srcOrd="0" destOrd="0" parTransId="{10F0F4EE-EB57-418F-B8A7-128ADEDC7892}" sibTransId="{EFFB86B6-1BCE-4C0E-A41B-AD66643DA54F}"/>
    <dgm:cxn modelId="{94A4553A-1F1D-4A9D-B548-310A206064B0}" srcId="{A65F8025-0695-4552-9952-C55BA7D4E7D7}" destId="{26203994-CD35-46E9-A4F2-2D4CF9BE22F9}" srcOrd="1" destOrd="0" parTransId="{E2E0BA16-BD60-480C-94D1-C6D5FBD1943A}" sibTransId="{ABAD3764-E187-49F8-ACDC-8D84C278B70A}"/>
    <dgm:cxn modelId="{BC6A125B-7025-4CE9-895A-AD9586B3BB45}" srcId="{DE973EAB-1E4C-4492-B9F7-E419EBEF6ABA}" destId="{A91616E8-A075-4F3B-AB9E-E8B2A3F4A8AE}" srcOrd="0" destOrd="0" parTransId="{DD046FC6-2787-4470-825A-C93C76D938EA}" sibTransId="{A2830587-DAA5-4E3D-A18B-697C54E807A5}"/>
    <dgm:cxn modelId="{13E7B7A0-E3F3-4075-B62D-6C5EBA3D9F5A}" type="presOf" srcId="{DE973EAB-1E4C-4492-B9F7-E419EBEF6ABA}" destId="{BBFD3B33-0999-47C6-9556-65A807515BFE}" srcOrd="0" destOrd="0" presId="urn:microsoft.com/office/officeart/2005/8/layout/hList1"/>
    <dgm:cxn modelId="{2E81A9CF-D998-46DB-80DB-2F570434FF42}" type="presOf" srcId="{2DDB3BFD-FE2D-4C79-BD70-24EAA73CC4D9}" destId="{52CCF551-6D2E-4F93-92CD-95743D4ED70C}" srcOrd="0" destOrd="1" presId="urn:microsoft.com/office/officeart/2005/8/layout/hList1"/>
    <dgm:cxn modelId="{A7519424-4E71-4034-9268-692EC999A391}" srcId="{F9344006-2ADF-46EC-93CE-450BB3DD9948}" destId="{A65F8025-0695-4552-9952-C55BA7D4E7D7}" srcOrd="1" destOrd="0" parTransId="{F320CA42-360A-432C-93FD-08DA950519BF}" sibTransId="{AA11B72D-77A1-4A8E-AB1F-8487945148E5}"/>
    <dgm:cxn modelId="{1305A082-10DF-433E-B34C-00C858778AA7}" srcId="{F9344006-2ADF-46EC-93CE-450BB3DD9948}" destId="{50A5A390-5F62-4375-9E03-98A7AB5900CC}" srcOrd="2" destOrd="0" parTransId="{E1518AA1-FADC-458D-937A-D0C69FCEA895}" sibTransId="{F71102BC-6040-4FE5-A820-434F36479D28}"/>
    <dgm:cxn modelId="{0C5C23A8-705F-4EC1-B46A-326FFD6EEAD8}" type="presOf" srcId="{3E5E0AA4-7DA1-460D-94D3-F6E4BC72F867}" destId="{31100AAD-75F4-471F-97DD-6480238F7D71}" srcOrd="0" destOrd="0" presId="urn:microsoft.com/office/officeart/2005/8/layout/hList1"/>
    <dgm:cxn modelId="{A5CB013F-8706-4F7F-8711-A67AF2AB2175}" type="presOf" srcId="{A65F8025-0695-4552-9952-C55BA7D4E7D7}" destId="{2E8D1E40-50AD-4A30-B264-9EF7185565B5}" srcOrd="0" destOrd="0" presId="urn:microsoft.com/office/officeart/2005/8/layout/hList1"/>
    <dgm:cxn modelId="{9D461C1A-AEAD-4E05-8F3E-2DF99537EC49}" type="presOf" srcId="{50A5A390-5F62-4375-9E03-98A7AB5900CC}" destId="{7ACC0AD3-17AD-4ADF-89D9-C0FC50F2A694}" srcOrd="0" destOrd="0" presId="urn:microsoft.com/office/officeart/2005/8/layout/hList1"/>
    <dgm:cxn modelId="{30AF56BA-67EC-49A8-925F-F4FB19E72993}" srcId="{A65F8025-0695-4552-9952-C55BA7D4E7D7}" destId="{50F689BA-04F5-4453-8FEC-B484456E0202}" srcOrd="0" destOrd="0" parTransId="{EC0AAADB-8701-487A-BFC6-A339B9496208}" sibTransId="{46D73807-21E0-4C1E-BA70-59987DE5774C}"/>
    <dgm:cxn modelId="{A8766C00-D5C0-4C6B-A49D-3938AB4559AD}" srcId="{50A5A390-5F62-4375-9E03-98A7AB5900CC}" destId="{3E5E0AA4-7DA1-460D-94D3-F6E4BC72F867}" srcOrd="0" destOrd="0" parTransId="{0524F520-F5B5-4F57-8FEF-E193BB868786}" sibTransId="{DEB7E25A-C376-4D02-949B-564929A43FBB}"/>
    <dgm:cxn modelId="{1A3B17B3-7195-4C35-BAE2-087776517CEC}" srcId="{50A5A390-5F62-4375-9E03-98A7AB5900CC}" destId="{8843DC91-68DD-41D5-8AAD-4611999A33C6}" srcOrd="1" destOrd="0" parTransId="{71F8DD74-A3F8-48A4-930A-828F330F6229}" sibTransId="{FDAF0D7B-CEE4-419F-8B78-EF5F8038D03D}"/>
    <dgm:cxn modelId="{6EF9D62C-0269-46B7-8E84-698ED33ABBBD}" srcId="{DE973EAB-1E4C-4492-B9F7-E419EBEF6ABA}" destId="{2DDB3BFD-FE2D-4C79-BD70-24EAA73CC4D9}" srcOrd="1" destOrd="0" parTransId="{493673D9-0758-407F-9840-A1FC45DE76AF}" sibTransId="{F1EA8323-394B-4CD5-A9AF-B81A8114979E}"/>
    <dgm:cxn modelId="{EA482DA2-970D-40BF-AA66-F5F1C3D2D7D0}" type="presOf" srcId="{A91616E8-A075-4F3B-AB9E-E8B2A3F4A8AE}" destId="{52CCF551-6D2E-4F93-92CD-95743D4ED70C}" srcOrd="0" destOrd="0" presId="urn:microsoft.com/office/officeart/2005/8/layout/hList1"/>
    <dgm:cxn modelId="{03F81131-9802-489A-9DEE-28595FAE25B4}" type="presOf" srcId="{26203994-CD35-46E9-A4F2-2D4CF9BE22F9}" destId="{760A1934-CD4A-4102-BF9D-C7D8E815C42D}" srcOrd="0" destOrd="1" presId="urn:microsoft.com/office/officeart/2005/8/layout/hList1"/>
    <dgm:cxn modelId="{22C55AB0-B86D-4396-AA1F-17D9D2D0F543}" type="presOf" srcId="{50F689BA-04F5-4453-8FEC-B484456E0202}" destId="{760A1934-CD4A-4102-BF9D-C7D8E815C42D}" srcOrd="0" destOrd="0" presId="urn:microsoft.com/office/officeart/2005/8/layout/hList1"/>
    <dgm:cxn modelId="{93BEAA16-525A-4BD8-870F-67DB4260C82C}" type="presOf" srcId="{F9344006-2ADF-46EC-93CE-450BB3DD9948}" destId="{5F65A68D-AE3D-4B2F-8266-25E4A6E5A86F}" srcOrd="0" destOrd="0" presId="urn:microsoft.com/office/officeart/2005/8/layout/hList1"/>
    <dgm:cxn modelId="{CC5F9785-E5D0-458D-A991-896A586ECFBC}" type="presOf" srcId="{8843DC91-68DD-41D5-8AAD-4611999A33C6}" destId="{31100AAD-75F4-471F-97DD-6480238F7D71}" srcOrd="0" destOrd="1" presId="urn:microsoft.com/office/officeart/2005/8/layout/hList1"/>
    <dgm:cxn modelId="{B7FF2F76-E80A-4540-BA2D-65FAC09FA23D}" type="presParOf" srcId="{5F65A68D-AE3D-4B2F-8266-25E4A6E5A86F}" destId="{8FE4210E-69B9-494B-AA75-E5D9240244D8}" srcOrd="0" destOrd="0" presId="urn:microsoft.com/office/officeart/2005/8/layout/hList1"/>
    <dgm:cxn modelId="{609C1D30-5D7B-44EC-8BDB-6992963EC26D}" type="presParOf" srcId="{8FE4210E-69B9-494B-AA75-E5D9240244D8}" destId="{BBFD3B33-0999-47C6-9556-65A807515BFE}" srcOrd="0" destOrd="0" presId="urn:microsoft.com/office/officeart/2005/8/layout/hList1"/>
    <dgm:cxn modelId="{243A8DA4-1695-41DA-B7CB-5581EE0FD2B7}" type="presParOf" srcId="{8FE4210E-69B9-494B-AA75-E5D9240244D8}" destId="{52CCF551-6D2E-4F93-92CD-95743D4ED70C}" srcOrd="1" destOrd="0" presId="urn:microsoft.com/office/officeart/2005/8/layout/hList1"/>
    <dgm:cxn modelId="{E183E4DC-5698-4D44-9870-F95716D6F0A7}" type="presParOf" srcId="{5F65A68D-AE3D-4B2F-8266-25E4A6E5A86F}" destId="{95E470A9-9E87-4409-906F-D7028DAC73F7}" srcOrd="1" destOrd="0" presId="urn:microsoft.com/office/officeart/2005/8/layout/hList1"/>
    <dgm:cxn modelId="{3B2D8957-5B94-4034-9FFE-6B37BF86DACC}" type="presParOf" srcId="{5F65A68D-AE3D-4B2F-8266-25E4A6E5A86F}" destId="{29BF654A-A422-461F-9C91-6A82305C0B07}" srcOrd="2" destOrd="0" presId="urn:microsoft.com/office/officeart/2005/8/layout/hList1"/>
    <dgm:cxn modelId="{16E3336D-56C8-4558-AD30-3D7724863619}" type="presParOf" srcId="{29BF654A-A422-461F-9C91-6A82305C0B07}" destId="{2E8D1E40-50AD-4A30-B264-9EF7185565B5}" srcOrd="0" destOrd="0" presId="urn:microsoft.com/office/officeart/2005/8/layout/hList1"/>
    <dgm:cxn modelId="{5548EBE9-EA1A-47AB-8892-662F301EDC71}" type="presParOf" srcId="{29BF654A-A422-461F-9C91-6A82305C0B07}" destId="{760A1934-CD4A-4102-BF9D-C7D8E815C42D}" srcOrd="1" destOrd="0" presId="urn:microsoft.com/office/officeart/2005/8/layout/hList1"/>
    <dgm:cxn modelId="{816A188B-F589-45D5-B8AF-338D4017EB76}" type="presParOf" srcId="{5F65A68D-AE3D-4B2F-8266-25E4A6E5A86F}" destId="{8638B9F9-C753-4E3F-B652-657337BF198A}" srcOrd="3" destOrd="0" presId="urn:microsoft.com/office/officeart/2005/8/layout/hList1"/>
    <dgm:cxn modelId="{B1CE3056-26A5-4DA6-B4C4-7F135D17424E}" type="presParOf" srcId="{5F65A68D-AE3D-4B2F-8266-25E4A6E5A86F}" destId="{44DB437C-5C5E-4053-AE36-19D0ADB69AE0}" srcOrd="4" destOrd="0" presId="urn:microsoft.com/office/officeart/2005/8/layout/hList1"/>
    <dgm:cxn modelId="{1641968B-E6C7-4C8E-BC69-2F710AB47FFC}" type="presParOf" srcId="{44DB437C-5C5E-4053-AE36-19D0ADB69AE0}" destId="{7ACC0AD3-17AD-4ADF-89D9-C0FC50F2A694}" srcOrd="0" destOrd="0" presId="urn:microsoft.com/office/officeart/2005/8/layout/hList1"/>
    <dgm:cxn modelId="{A04FE974-C9DC-4A9B-B34E-B52C0454342D}" type="presParOf" srcId="{44DB437C-5C5E-4053-AE36-19D0ADB69AE0}" destId="{31100AAD-75F4-471F-97DD-6480238F7D7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C2D79-F1C4-4E6F-8EE8-78A49BB31993}" type="doc">
      <dgm:prSet loTypeId="urn:microsoft.com/office/officeart/2005/8/layout/equation2" loCatId="process" qsTypeId="urn:microsoft.com/office/officeart/2005/8/quickstyle/simple1" qsCatId="simple" csTypeId="urn:microsoft.com/office/officeart/2005/8/colors/accent1_2" csCatId="accent1" phldr="1"/>
      <dgm:spPr/>
    </dgm:pt>
    <dgm:pt modelId="{78DCB138-FA22-4B18-A85D-2BAE0A63CB21}">
      <dgm:prSet phldrT="[Text]" custT="1"/>
      <dgm:spPr>
        <a:solidFill>
          <a:srgbClr val="EC7701"/>
        </a:solidFill>
        <a:ln>
          <a:solidFill>
            <a:schemeClr val="lt1">
              <a:hueOff val="0"/>
              <a:satOff val="0"/>
              <a:lumOff val="0"/>
            </a:schemeClr>
          </a:solidFill>
        </a:ln>
      </dgm:spPr>
      <dgm:t>
        <a:bodyPr/>
        <a:lstStyle/>
        <a:p>
          <a:r>
            <a:rPr lang="en-US" sz="1050" dirty="0" smtClean="0"/>
            <a:t>Service</a:t>
          </a:r>
        </a:p>
        <a:p>
          <a:r>
            <a:rPr lang="en-US" sz="1050" dirty="0" smtClean="0"/>
            <a:t>Coordination</a:t>
          </a:r>
          <a:endParaRPr lang="en-US" sz="1050" dirty="0"/>
        </a:p>
      </dgm:t>
    </dgm:pt>
    <dgm:pt modelId="{5CD75CE3-E3FB-454B-9332-401013899DD3}" type="parTrans" cxnId="{CE979ED3-4378-4C96-8801-312792672906}">
      <dgm:prSet/>
      <dgm:spPr/>
      <dgm:t>
        <a:bodyPr/>
        <a:lstStyle/>
        <a:p>
          <a:endParaRPr lang="en-US"/>
        </a:p>
      </dgm:t>
    </dgm:pt>
    <dgm:pt modelId="{05315762-11D9-44ED-A1F0-54569222D77C}" type="sibTrans" cxnId="{CE979ED3-4378-4C96-8801-312792672906}">
      <dgm:prSet/>
      <dgm:spPr>
        <a:solidFill>
          <a:schemeClr val="tx1"/>
        </a:solidFill>
      </dgm:spPr>
      <dgm:t>
        <a:bodyPr/>
        <a:lstStyle/>
        <a:p>
          <a:endParaRPr lang="en-US"/>
        </a:p>
      </dgm:t>
    </dgm:pt>
    <dgm:pt modelId="{4F3734AE-11C3-4F5B-A119-B30287572364}">
      <dgm:prSet phldrT="[Text]" custT="1"/>
      <dgm:spPr>
        <a:solidFill>
          <a:srgbClr val="EC7701"/>
        </a:solidFill>
      </dgm:spPr>
      <dgm:t>
        <a:bodyPr/>
        <a:lstStyle/>
        <a:p>
          <a:r>
            <a:rPr lang="en-US" sz="1050" dirty="0" smtClean="0"/>
            <a:t>Technology Integration</a:t>
          </a:r>
          <a:endParaRPr lang="en-US" sz="1050" dirty="0"/>
        </a:p>
      </dgm:t>
    </dgm:pt>
    <dgm:pt modelId="{734342CD-063D-4C83-9BE7-0BC71CA39203}" type="parTrans" cxnId="{E69367F5-10B6-42E9-90A4-467AA2F33601}">
      <dgm:prSet/>
      <dgm:spPr/>
      <dgm:t>
        <a:bodyPr/>
        <a:lstStyle/>
        <a:p>
          <a:endParaRPr lang="en-US"/>
        </a:p>
      </dgm:t>
    </dgm:pt>
    <dgm:pt modelId="{385BACFE-2F5D-411B-9A4F-697D8FC70D6A}" type="sibTrans" cxnId="{E69367F5-10B6-42E9-90A4-467AA2F33601}">
      <dgm:prSet/>
      <dgm:spPr>
        <a:solidFill>
          <a:schemeClr val="bg2"/>
        </a:solidFill>
      </dgm:spPr>
      <dgm:t>
        <a:bodyPr/>
        <a:lstStyle/>
        <a:p>
          <a:endParaRPr lang="en-US"/>
        </a:p>
      </dgm:t>
    </dgm:pt>
    <dgm:pt modelId="{FF504899-EFAD-46E2-A897-2D61330CA14F}">
      <dgm:prSet phldrT="[Text]"/>
      <dgm:spPr>
        <a:solidFill>
          <a:srgbClr val="FFC489"/>
        </a:solidFill>
      </dgm:spPr>
      <dgm:t>
        <a:bodyPr/>
        <a:lstStyle/>
        <a:p>
          <a:r>
            <a:rPr lang="en-US" dirty="0" smtClean="0"/>
            <a:t>TMCC</a:t>
          </a:r>
          <a:endParaRPr lang="en-US" dirty="0"/>
        </a:p>
      </dgm:t>
    </dgm:pt>
    <dgm:pt modelId="{A676842A-AEBA-430E-BB22-FADF966C7321}" type="parTrans" cxnId="{EDB0F698-71E3-4C5B-BDCF-5734D72C86EF}">
      <dgm:prSet/>
      <dgm:spPr/>
      <dgm:t>
        <a:bodyPr/>
        <a:lstStyle/>
        <a:p>
          <a:endParaRPr lang="en-US"/>
        </a:p>
      </dgm:t>
    </dgm:pt>
    <dgm:pt modelId="{BFA96870-10B2-4082-A3A9-91913B1D4DA9}" type="sibTrans" cxnId="{EDB0F698-71E3-4C5B-BDCF-5734D72C86EF}">
      <dgm:prSet/>
      <dgm:spPr/>
      <dgm:t>
        <a:bodyPr/>
        <a:lstStyle/>
        <a:p>
          <a:endParaRPr lang="en-US"/>
        </a:p>
      </dgm:t>
    </dgm:pt>
    <dgm:pt modelId="{503EA14F-9C1B-4EBA-8C75-0C6F57694193}" type="pres">
      <dgm:prSet presAssocID="{CBFC2D79-F1C4-4E6F-8EE8-78A49BB31993}" presName="Name0" presStyleCnt="0">
        <dgm:presLayoutVars>
          <dgm:dir/>
          <dgm:resizeHandles val="exact"/>
        </dgm:presLayoutVars>
      </dgm:prSet>
      <dgm:spPr/>
    </dgm:pt>
    <dgm:pt modelId="{8CACDB8D-F0EA-44C9-AB33-1556B1069EA9}" type="pres">
      <dgm:prSet presAssocID="{CBFC2D79-F1C4-4E6F-8EE8-78A49BB31993}" presName="vNodes" presStyleCnt="0"/>
      <dgm:spPr/>
    </dgm:pt>
    <dgm:pt modelId="{D80F0730-7251-4B42-AF6C-FD880C844ED6}" type="pres">
      <dgm:prSet presAssocID="{78DCB138-FA22-4B18-A85D-2BAE0A63CB21}" presName="node" presStyleLbl="node1" presStyleIdx="0" presStyleCnt="3" custScaleX="160956" custScaleY="160956" custLinFactNeighborX="1757" custLinFactNeighborY="-411">
        <dgm:presLayoutVars>
          <dgm:bulletEnabled val="1"/>
        </dgm:presLayoutVars>
      </dgm:prSet>
      <dgm:spPr/>
      <dgm:t>
        <a:bodyPr/>
        <a:lstStyle/>
        <a:p>
          <a:endParaRPr lang="en-US"/>
        </a:p>
      </dgm:t>
    </dgm:pt>
    <dgm:pt modelId="{452019AC-B044-4986-9CEF-60724B7A5A1A}" type="pres">
      <dgm:prSet presAssocID="{05315762-11D9-44ED-A1F0-54569222D77C}" presName="spacerT" presStyleCnt="0"/>
      <dgm:spPr/>
    </dgm:pt>
    <dgm:pt modelId="{0528C03F-C954-4428-8440-439830DBB59E}" type="pres">
      <dgm:prSet presAssocID="{05315762-11D9-44ED-A1F0-54569222D77C}" presName="sibTrans" presStyleLbl="sibTrans2D1" presStyleIdx="0" presStyleCnt="2"/>
      <dgm:spPr/>
      <dgm:t>
        <a:bodyPr/>
        <a:lstStyle/>
        <a:p>
          <a:endParaRPr lang="en-US"/>
        </a:p>
      </dgm:t>
    </dgm:pt>
    <dgm:pt modelId="{0E6DD886-CB4B-425F-9547-616389934F31}" type="pres">
      <dgm:prSet presAssocID="{05315762-11D9-44ED-A1F0-54569222D77C}" presName="spacerB" presStyleCnt="0"/>
      <dgm:spPr/>
    </dgm:pt>
    <dgm:pt modelId="{F13FB3CA-1C56-4C19-B5EF-9606DC091295}" type="pres">
      <dgm:prSet presAssocID="{4F3734AE-11C3-4F5B-A119-B30287572364}" presName="node" presStyleLbl="node1" presStyleIdx="1" presStyleCnt="3" custScaleX="154915" custScaleY="154915">
        <dgm:presLayoutVars>
          <dgm:bulletEnabled val="1"/>
        </dgm:presLayoutVars>
      </dgm:prSet>
      <dgm:spPr/>
      <dgm:t>
        <a:bodyPr/>
        <a:lstStyle/>
        <a:p>
          <a:endParaRPr lang="en-US"/>
        </a:p>
      </dgm:t>
    </dgm:pt>
    <dgm:pt modelId="{8C499951-95C9-4984-ABF7-2AB141BB3BC2}" type="pres">
      <dgm:prSet presAssocID="{CBFC2D79-F1C4-4E6F-8EE8-78A49BB31993}" presName="sibTransLast" presStyleLbl="sibTrans2D1" presStyleIdx="1" presStyleCnt="2" custScaleX="158256"/>
      <dgm:spPr/>
      <dgm:t>
        <a:bodyPr/>
        <a:lstStyle/>
        <a:p>
          <a:endParaRPr lang="en-US"/>
        </a:p>
      </dgm:t>
    </dgm:pt>
    <dgm:pt modelId="{437183C4-A8F1-4B82-8044-158C524FAA8D}" type="pres">
      <dgm:prSet presAssocID="{CBFC2D79-F1C4-4E6F-8EE8-78A49BB31993}" presName="connectorText" presStyleLbl="sibTrans2D1" presStyleIdx="1" presStyleCnt="2"/>
      <dgm:spPr/>
      <dgm:t>
        <a:bodyPr/>
        <a:lstStyle/>
        <a:p>
          <a:endParaRPr lang="en-US"/>
        </a:p>
      </dgm:t>
    </dgm:pt>
    <dgm:pt modelId="{16B704B0-6D43-4BE8-9F82-976BD5E4FE05}" type="pres">
      <dgm:prSet presAssocID="{CBFC2D79-F1C4-4E6F-8EE8-78A49BB31993}" presName="lastNode" presStyleLbl="node1" presStyleIdx="2" presStyleCnt="3" custScaleX="96822" custScaleY="100000">
        <dgm:presLayoutVars>
          <dgm:bulletEnabled val="1"/>
        </dgm:presLayoutVars>
      </dgm:prSet>
      <dgm:spPr/>
      <dgm:t>
        <a:bodyPr/>
        <a:lstStyle/>
        <a:p>
          <a:endParaRPr lang="en-US"/>
        </a:p>
      </dgm:t>
    </dgm:pt>
  </dgm:ptLst>
  <dgm:cxnLst>
    <dgm:cxn modelId="{EDB0F698-71E3-4C5B-BDCF-5734D72C86EF}" srcId="{CBFC2D79-F1C4-4E6F-8EE8-78A49BB31993}" destId="{FF504899-EFAD-46E2-A897-2D61330CA14F}" srcOrd="2" destOrd="0" parTransId="{A676842A-AEBA-430E-BB22-FADF966C7321}" sibTransId="{BFA96870-10B2-4082-A3A9-91913B1D4DA9}"/>
    <dgm:cxn modelId="{E69367F5-10B6-42E9-90A4-467AA2F33601}" srcId="{CBFC2D79-F1C4-4E6F-8EE8-78A49BB31993}" destId="{4F3734AE-11C3-4F5B-A119-B30287572364}" srcOrd="1" destOrd="0" parTransId="{734342CD-063D-4C83-9BE7-0BC71CA39203}" sibTransId="{385BACFE-2F5D-411B-9A4F-697D8FC70D6A}"/>
    <dgm:cxn modelId="{CE979ED3-4378-4C96-8801-312792672906}" srcId="{CBFC2D79-F1C4-4E6F-8EE8-78A49BB31993}" destId="{78DCB138-FA22-4B18-A85D-2BAE0A63CB21}" srcOrd="0" destOrd="0" parTransId="{5CD75CE3-E3FB-454B-9332-401013899DD3}" sibTransId="{05315762-11D9-44ED-A1F0-54569222D77C}"/>
    <dgm:cxn modelId="{89A57D20-DFE5-4B0A-B41C-C51089392996}" type="presOf" srcId="{78DCB138-FA22-4B18-A85D-2BAE0A63CB21}" destId="{D80F0730-7251-4B42-AF6C-FD880C844ED6}" srcOrd="0" destOrd="0" presId="urn:microsoft.com/office/officeart/2005/8/layout/equation2"/>
    <dgm:cxn modelId="{9B44C175-DDA6-49BF-B0F8-D36DEE4C5778}" type="presOf" srcId="{FF504899-EFAD-46E2-A897-2D61330CA14F}" destId="{16B704B0-6D43-4BE8-9F82-976BD5E4FE05}" srcOrd="0" destOrd="0" presId="urn:microsoft.com/office/officeart/2005/8/layout/equation2"/>
    <dgm:cxn modelId="{A528F95B-8FE4-4B53-BDC8-047364B5E8F9}" type="presOf" srcId="{CBFC2D79-F1C4-4E6F-8EE8-78A49BB31993}" destId="{503EA14F-9C1B-4EBA-8C75-0C6F57694193}" srcOrd="0" destOrd="0" presId="urn:microsoft.com/office/officeart/2005/8/layout/equation2"/>
    <dgm:cxn modelId="{3D2E2421-99BB-4852-AD0B-681D606330A2}" type="presOf" srcId="{05315762-11D9-44ED-A1F0-54569222D77C}" destId="{0528C03F-C954-4428-8440-439830DBB59E}" srcOrd="0" destOrd="0" presId="urn:microsoft.com/office/officeart/2005/8/layout/equation2"/>
    <dgm:cxn modelId="{45E282A4-8119-4FE3-8DB8-380DE4B5C40F}" type="presOf" srcId="{385BACFE-2F5D-411B-9A4F-697D8FC70D6A}" destId="{437183C4-A8F1-4B82-8044-158C524FAA8D}" srcOrd="1" destOrd="0" presId="urn:microsoft.com/office/officeart/2005/8/layout/equation2"/>
    <dgm:cxn modelId="{81AF8FF8-3AA5-4AA2-BB1E-B26431706291}" type="presOf" srcId="{385BACFE-2F5D-411B-9A4F-697D8FC70D6A}" destId="{8C499951-95C9-4984-ABF7-2AB141BB3BC2}" srcOrd="0" destOrd="0" presId="urn:microsoft.com/office/officeart/2005/8/layout/equation2"/>
    <dgm:cxn modelId="{0C82C9D3-BAD4-4280-ABAF-1F6EBEA9AE8D}" type="presOf" srcId="{4F3734AE-11C3-4F5B-A119-B30287572364}" destId="{F13FB3CA-1C56-4C19-B5EF-9606DC091295}" srcOrd="0" destOrd="0" presId="urn:microsoft.com/office/officeart/2005/8/layout/equation2"/>
    <dgm:cxn modelId="{62116509-FDE2-4B6A-B9A4-35893766B50D}" type="presParOf" srcId="{503EA14F-9C1B-4EBA-8C75-0C6F57694193}" destId="{8CACDB8D-F0EA-44C9-AB33-1556B1069EA9}" srcOrd="0" destOrd="0" presId="urn:microsoft.com/office/officeart/2005/8/layout/equation2"/>
    <dgm:cxn modelId="{330FF419-5422-45BC-A363-39FAF6434C78}" type="presParOf" srcId="{8CACDB8D-F0EA-44C9-AB33-1556B1069EA9}" destId="{D80F0730-7251-4B42-AF6C-FD880C844ED6}" srcOrd="0" destOrd="0" presId="urn:microsoft.com/office/officeart/2005/8/layout/equation2"/>
    <dgm:cxn modelId="{2FB496FE-CFE7-4C71-9761-F4D1D3DF575F}" type="presParOf" srcId="{8CACDB8D-F0EA-44C9-AB33-1556B1069EA9}" destId="{452019AC-B044-4986-9CEF-60724B7A5A1A}" srcOrd="1" destOrd="0" presId="urn:microsoft.com/office/officeart/2005/8/layout/equation2"/>
    <dgm:cxn modelId="{A7875D79-C7CB-4D36-84DF-3F9303364211}" type="presParOf" srcId="{8CACDB8D-F0EA-44C9-AB33-1556B1069EA9}" destId="{0528C03F-C954-4428-8440-439830DBB59E}" srcOrd="2" destOrd="0" presId="urn:microsoft.com/office/officeart/2005/8/layout/equation2"/>
    <dgm:cxn modelId="{1A6FB153-75D1-4A69-B0C9-8D9135082C03}" type="presParOf" srcId="{8CACDB8D-F0EA-44C9-AB33-1556B1069EA9}" destId="{0E6DD886-CB4B-425F-9547-616389934F31}" srcOrd="3" destOrd="0" presId="urn:microsoft.com/office/officeart/2005/8/layout/equation2"/>
    <dgm:cxn modelId="{7F209414-E9B9-4619-88D0-D1FF8F0B07FA}" type="presParOf" srcId="{8CACDB8D-F0EA-44C9-AB33-1556B1069EA9}" destId="{F13FB3CA-1C56-4C19-B5EF-9606DC091295}" srcOrd="4" destOrd="0" presId="urn:microsoft.com/office/officeart/2005/8/layout/equation2"/>
    <dgm:cxn modelId="{CDA5C435-8991-4C83-AB2F-841CACAA6AF2}" type="presParOf" srcId="{503EA14F-9C1B-4EBA-8C75-0C6F57694193}" destId="{8C499951-95C9-4984-ABF7-2AB141BB3BC2}" srcOrd="1" destOrd="0" presId="urn:microsoft.com/office/officeart/2005/8/layout/equation2"/>
    <dgm:cxn modelId="{DBC4B034-21F1-4DE7-A3A9-747D6CAE2277}" type="presParOf" srcId="{8C499951-95C9-4984-ABF7-2AB141BB3BC2}" destId="{437183C4-A8F1-4B82-8044-158C524FAA8D}" srcOrd="0" destOrd="0" presId="urn:microsoft.com/office/officeart/2005/8/layout/equation2"/>
    <dgm:cxn modelId="{02C4E547-FCF7-483D-B6B9-78222AC81673}" type="presParOf" srcId="{503EA14F-9C1B-4EBA-8C75-0C6F57694193}" destId="{16B704B0-6D43-4BE8-9F82-976BD5E4FE05}"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CE409C-F748-49D4-800D-41A1E2F6294B}" type="doc">
      <dgm:prSet loTypeId="urn:microsoft.com/office/officeart/2005/8/layout/hList7" loCatId="list" qsTypeId="urn:microsoft.com/office/officeart/2005/8/quickstyle/simple1" qsCatId="simple" csTypeId="urn:microsoft.com/office/officeart/2005/8/colors/accent1_2" csCatId="accent1" phldr="1"/>
      <dgm:spPr/>
    </dgm:pt>
    <dgm:pt modelId="{2A67A15D-639F-4FDA-A60A-33D49EB87BF1}">
      <dgm:prSet phldrT="[Text]" custT="1"/>
      <dgm:spPr>
        <a:solidFill>
          <a:srgbClr val="FAEAA4"/>
        </a:solidFill>
      </dgm:spPr>
      <dgm:t>
        <a:bodyPr/>
        <a:lstStyle/>
        <a:p>
          <a:r>
            <a:rPr lang="en-US" sz="1600" b="1" dirty="0" smtClean="0">
              <a:solidFill>
                <a:srgbClr val="485979"/>
              </a:solidFill>
              <a:latin typeface="Calibri"/>
            </a:rPr>
            <a:t>Wayfinding &amp; </a:t>
          </a:r>
          <a:br>
            <a:rPr lang="en-US" sz="1600" b="1" dirty="0" smtClean="0">
              <a:solidFill>
                <a:srgbClr val="485979"/>
              </a:solidFill>
              <a:latin typeface="Calibri"/>
            </a:rPr>
          </a:br>
          <a:r>
            <a:rPr lang="en-US" sz="1600" b="1" dirty="0" smtClean="0">
              <a:solidFill>
                <a:srgbClr val="485979"/>
              </a:solidFill>
              <a:latin typeface="Calibri"/>
            </a:rPr>
            <a:t>Navigation Solutions</a:t>
          </a:r>
        </a:p>
        <a:p>
          <a:endParaRPr lang="en-US" sz="1600" b="1" dirty="0" smtClean="0">
            <a:solidFill>
              <a:srgbClr val="485979"/>
            </a:solidFill>
            <a:latin typeface="Calibri"/>
          </a:endParaRPr>
        </a:p>
        <a:p>
          <a:endParaRPr lang="en-US" sz="1600" b="1" dirty="0" smtClean="0">
            <a:solidFill>
              <a:srgbClr val="485979"/>
            </a:solidFill>
            <a:latin typeface="Calibri"/>
          </a:endParaRPr>
        </a:p>
        <a:p>
          <a:endParaRPr lang="en-US" sz="1600" b="1" dirty="0" smtClean="0">
            <a:solidFill>
              <a:srgbClr val="485979"/>
            </a:solidFill>
            <a:latin typeface="Calibri"/>
          </a:endParaRPr>
        </a:p>
        <a:p>
          <a:endParaRPr lang="en-US" sz="1800" b="1" dirty="0" smtClean="0">
            <a:solidFill>
              <a:srgbClr val="485979"/>
            </a:solidFill>
            <a:latin typeface="Calibri"/>
          </a:endParaRPr>
        </a:p>
        <a:p>
          <a:endParaRPr lang="en-US" sz="1800" b="1" dirty="0" smtClean="0">
            <a:solidFill>
              <a:srgbClr val="485979"/>
            </a:solidFill>
            <a:latin typeface="Calibri"/>
          </a:endParaRPr>
        </a:p>
        <a:p>
          <a:endParaRPr lang="en-US" sz="1400" b="1" dirty="0" smtClean="0">
            <a:solidFill>
              <a:srgbClr val="485979"/>
            </a:solidFill>
          </a:endParaRPr>
        </a:p>
      </dgm:t>
    </dgm:pt>
    <dgm:pt modelId="{00BACB71-63BB-43CA-96F7-5C0EEDFEA2DA}" type="parTrans" cxnId="{57545971-41B9-4CEC-BD20-633C1DD3CE52}">
      <dgm:prSet/>
      <dgm:spPr/>
      <dgm:t>
        <a:bodyPr/>
        <a:lstStyle/>
        <a:p>
          <a:endParaRPr lang="en-US"/>
        </a:p>
      </dgm:t>
    </dgm:pt>
    <dgm:pt modelId="{02374C4F-0506-48D2-82C2-7C2720089800}" type="sibTrans" cxnId="{57545971-41B9-4CEC-BD20-633C1DD3CE52}">
      <dgm:prSet/>
      <dgm:spPr/>
      <dgm:t>
        <a:bodyPr/>
        <a:lstStyle/>
        <a:p>
          <a:endParaRPr lang="en-US"/>
        </a:p>
      </dgm:t>
    </dgm:pt>
    <dgm:pt modelId="{C37442C6-D7D3-45E6-9EA2-92B965B7A98E}">
      <dgm:prSet phldrT="[Text]" custT="1"/>
      <dgm:spPr>
        <a:solidFill>
          <a:srgbClr val="FAEAA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solidFill>
                <a:srgbClr val="485979"/>
              </a:solidFill>
              <a:latin typeface="Calibri"/>
            </a:rPr>
            <a:t>ITS &amp; Assistive Technologies</a:t>
          </a: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solidFill>
              <a:srgbClr val="485979"/>
            </a:solidFill>
            <a:latin typeface="Calibri"/>
          </a:endParaRPr>
        </a:p>
        <a:p>
          <a:pPr defTabSz="711200">
            <a:lnSpc>
              <a:spcPct val="90000"/>
            </a:lnSpc>
            <a:spcBef>
              <a:spcPct val="0"/>
            </a:spcBef>
            <a:spcAft>
              <a:spcPct val="35000"/>
            </a:spcAft>
          </a:pPr>
          <a:endParaRPr lang="en-US" sz="1600" b="1" dirty="0" smtClean="0">
            <a:solidFill>
              <a:srgbClr val="485979"/>
            </a:solidFill>
            <a:latin typeface="Calibri"/>
          </a:endParaRPr>
        </a:p>
        <a:p>
          <a:pPr defTabSz="711200">
            <a:lnSpc>
              <a:spcPct val="90000"/>
            </a:lnSpc>
            <a:spcBef>
              <a:spcPct val="0"/>
            </a:spcBef>
            <a:spcAft>
              <a:spcPct val="35000"/>
            </a:spcAft>
          </a:pPr>
          <a:endParaRPr lang="en-US" sz="1600" b="1" dirty="0" smtClean="0">
            <a:solidFill>
              <a:srgbClr val="485979"/>
            </a:solidFill>
            <a:latin typeface="Calibri"/>
          </a:endParaRPr>
        </a:p>
        <a:p>
          <a:pPr defTabSz="711200">
            <a:lnSpc>
              <a:spcPct val="90000"/>
            </a:lnSpc>
            <a:spcBef>
              <a:spcPct val="0"/>
            </a:spcBef>
            <a:spcAft>
              <a:spcPct val="35000"/>
            </a:spcAft>
          </a:pPr>
          <a:endParaRPr lang="en-US" sz="1600" b="1" dirty="0" smtClean="0">
            <a:solidFill>
              <a:srgbClr val="485979"/>
            </a:solidFill>
            <a:latin typeface="Calibri"/>
          </a:endParaRPr>
        </a:p>
        <a:p>
          <a:pPr defTabSz="711200">
            <a:lnSpc>
              <a:spcPct val="90000"/>
            </a:lnSpc>
            <a:spcBef>
              <a:spcPct val="0"/>
            </a:spcBef>
            <a:spcAft>
              <a:spcPct val="35000"/>
            </a:spcAft>
          </a:pPr>
          <a:endParaRPr lang="en-US" sz="1800" b="1" dirty="0" smtClean="0">
            <a:solidFill>
              <a:srgbClr val="485979"/>
            </a:solidFill>
            <a:latin typeface="Calibri"/>
          </a:endParaRPr>
        </a:p>
        <a:p>
          <a:pPr defTabSz="711200">
            <a:lnSpc>
              <a:spcPct val="90000"/>
            </a:lnSpc>
            <a:spcBef>
              <a:spcPct val="0"/>
            </a:spcBef>
            <a:spcAft>
              <a:spcPct val="35000"/>
            </a:spcAft>
          </a:pPr>
          <a:endParaRPr lang="en-US" sz="1400" b="1" dirty="0" smtClean="0">
            <a:solidFill>
              <a:srgbClr val="485979"/>
            </a:solidFill>
          </a:endParaRPr>
        </a:p>
        <a:p>
          <a:pPr defTabSz="711200">
            <a:lnSpc>
              <a:spcPct val="90000"/>
            </a:lnSpc>
            <a:spcBef>
              <a:spcPct val="0"/>
            </a:spcBef>
            <a:spcAft>
              <a:spcPct val="35000"/>
            </a:spcAft>
          </a:pPr>
          <a:endParaRPr lang="en-US" sz="1700" dirty="0" smtClean="0">
            <a:solidFill>
              <a:schemeClr val="tx1"/>
            </a:solidFill>
          </a:endParaRPr>
        </a:p>
      </dgm:t>
    </dgm:pt>
    <dgm:pt modelId="{A3936CFD-7E43-4026-A44D-16B6D799EC8C}" type="parTrans" cxnId="{964544DB-C94C-472C-A64C-89D9320D82FA}">
      <dgm:prSet/>
      <dgm:spPr/>
      <dgm:t>
        <a:bodyPr/>
        <a:lstStyle/>
        <a:p>
          <a:endParaRPr lang="en-US"/>
        </a:p>
      </dgm:t>
    </dgm:pt>
    <dgm:pt modelId="{B340E0FD-EB99-4693-B1AC-97F7C4393409}" type="sibTrans" cxnId="{964544DB-C94C-472C-A64C-89D9320D82FA}">
      <dgm:prSet/>
      <dgm:spPr/>
      <dgm:t>
        <a:bodyPr/>
        <a:lstStyle/>
        <a:p>
          <a:endParaRPr lang="en-US"/>
        </a:p>
      </dgm:t>
    </dgm:pt>
    <dgm:pt modelId="{E21C2D67-0CDD-4EF9-BBE0-185E8462ED6D}">
      <dgm:prSet phldrT="[Text]" custT="1"/>
      <dgm:spPr>
        <a:solidFill>
          <a:srgbClr val="FAEAA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solidFill>
              <a:srgbClr val="485979"/>
            </a:solidFill>
          </a:endParaRPr>
        </a:p>
        <a:p>
          <a:pPr marL="0" marR="0" indent="0" defTabSz="914400" eaLnBrk="1" fontAlgn="auto" latinLnBrk="0" hangingPunct="1">
            <a:lnSpc>
              <a:spcPct val="100000"/>
            </a:lnSpc>
            <a:spcBef>
              <a:spcPts val="0"/>
            </a:spcBef>
            <a:spcAft>
              <a:spcPts val="0"/>
            </a:spcAft>
            <a:buClrTx/>
            <a:buSzTx/>
            <a:buFontTx/>
            <a:buNone/>
            <a:tabLst/>
            <a:defRPr/>
          </a:pPr>
          <a:endParaRPr lang="en-US" sz="10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en-US" sz="1600" b="1" dirty="0" smtClean="0">
              <a:solidFill>
                <a:srgbClr val="485979"/>
              </a:solidFill>
              <a:latin typeface="Calibri"/>
            </a:rPr>
            <a:t>Automation &amp; Robotics</a:t>
          </a: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6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800" b="1" dirty="0" smtClean="0">
            <a:solidFill>
              <a:srgbClr val="485979"/>
            </a:solidFill>
            <a:latin typeface="Calibri"/>
          </a:endParaRPr>
        </a:p>
        <a:p>
          <a:pPr marL="0" marR="0" indent="0" defTabSz="914400" eaLnBrk="1" fontAlgn="auto" latinLnBrk="0" hangingPunct="1">
            <a:lnSpc>
              <a:spcPct val="100000"/>
            </a:lnSpc>
            <a:spcBef>
              <a:spcPts val="0"/>
            </a:spcBef>
            <a:spcAft>
              <a:spcPts val="0"/>
            </a:spcAft>
            <a:buClrTx/>
            <a:buSzTx/>
            <a:buFontTx/>
            <a:buNone/>
            <a:tabLst/>
            <a:defRPr/>
          </a:pPr>
          <a:endParaRPr lang="en-US" sz="1400" b="1" dirty="0" smtClean="0">
            <a:solidFill>
              <a:srgbClr val="485979"/>
            </a:solidFill>
          </a:endParaRPr>
        </a:p>
      </dgm:t>
    </dgm:pt>
    <dgm:pt modelId="{D9778D33-4849-4DEA-B8CE-336EDFAB5BB8}" type="parTrans" cxnId="{92F72514-0ECA-4312-8821-69F91FFC4BB6}">
      <dgm:prSet/>
      <dgm:spPr/>
      <dgm:t>
        <a:bodyPr/>
        <a:lstStyle/>
        <a:p>
          <a:endParaRPr lang="en-US"/>
        </a:p>
      </dgm:t>
    </dgm:pt>
    <dgm:pt modelId="{FCCC1C84-89BF-46CF-8AED-9A98D0543046}" type="sibTrans" cxnId="{92F72514-0ECA-4312-8821-69F91FFC4BB6}">
      <dgm:prSet/>
      <dgm:spPr/>
      <dgm:t>
        <a:bodyPr/>
        <a:lstStyle/>
        <a:p>
          <a:endParaRPr lang="en-US"/>
        </a:p>
      </dgm:t>
    </dgm:pt>
    <dgm:pt modelId="{C8863CF9-0195-4768-8265-76FCA19B955E}">
      <dgm:prSet phldrT="[Text]" custT="1"/>
      <dgm:spPr>
        <a:solidFill>
          <a:srgbClr val="FAEAA4"/>
        </a:solidFill>
      </dgm:spPr>
      <dgm:t>
        <a:bodyPr/>
        <a:lstStyle/>
        <a:p>
          <a:endParaRPr lang="en-US" sz="1800" b="1" dirty="0" smtClean="0">
            <a:solidFill>
              <a:srgbClr val="485979"/>
            </a:solidFill>
          </a:endParaRPr>
        </a:p>
        <a:p>
          <a:r>
            <a:rPr lang="en-US" sz="1600" b="1" dirty="0" smtClean="0">
              <a:solidFill>
                <a:srgbClr val="485979"/>
              </a:solidFill>
              <a:latin typeface="Calibri"/>
            </a:rPr>
            <a:t>Data Integration</a:t>
          </a:r>
        </a:p>
        <a:p>
          <a:endParaRPr lang="en-US" sz="1600" b="1" dirty="0" smtClean="0">
            <a:solidFill>
              <a:srgbClr val="485979"/>
            </a:solidFill>
            <a:latin typeface="Calibri"/>
          </a:endParaRPr>
        </a:p>
        <a:p>
          <a:endParaRPr lang="en-US" sz="1600" b="1" dirty="0" smtClean="0">
            <a:solidFill>
              <a:srgbClr val="485979"/>
            </a:solidFill>
            <a:latin typeface="Calibri"/>
          </a:endParaRPr>
        </a:p>
        <a:p>
          <a:endParaRPr lang="en-US" sz="1600" b="1" dirty="0" smtClean="0">
            <a:solidFill>
              <a:srgbClr val="485979"/>
            </a:solidFill>
            <a:latin typeface="Calibri"/>
          </a:endParaRPr>
        </a:p>
        <a:p>
          <a:endParaRPr lang="en-US" sz="1800" b="1" dirty="0" smtClean="0">
            <a:solidFill>
              <a:srgbClr val="485979"/>
            </a:solidFill>
            <a:latin typeface="Calibri"/>
          </a:endParaRPr>
        </a:p>
        <a:p>
          <a:endParaRPr lang="en-US" sz="1800" b="1" dirty="0" smtClean="0">
            <a:solidFill>
              <a:srgbClr val="485979"/>
            </a:solidFill>
            <a:latin typeface="Calibri"/>
          </a:endParaRPr>
        </a:p>
        <a:p>
          <a:endParaRPr lang="en-US" sz="1800" b="1" dirty="0" smtClean="0">
            <a:solidFill>
              <a:srgbClr val="485979"/>
            </a:solidFill>
            <a:latin typeface="Calibri"/>
          </a:endParaRPr>
        </a:p>
        <a:p>
          <a:endParaRPr lang="en-US" sz="1800" b="1" dirty="0" smtClean="0">
            <a:solidFill>
              <a:srgbClr val="485979"/>
            </a:solidFill>
            <a:latin typeface="Calibri"/>
          </a:endParaRPr>
        </a:p>
        <a:p>
          <a:endParaRPr lang="en-US" sz="1300" dirty="0" smtClean="0">
            <a:solidFill>
              <a:schemeClr val="tx1"/>
            </a:solidFill>
          </a:endParaRPr>
        </a:p>
      </dgm:t>
    </dgm:pt>
    <dgm:pt modelId="{DDCFCF0C-B9DA-4569-A847-7CBE886B29D2}" type="parTrans" cxnId="{3B852000-C028-4A71-9928-852EAA4386A3}">
      <dgm:prSet/>
      <dgm:spPr/>
      <dgm:t>
        <a:bodyPr/>
        <a:lstStyle/>
        <a:p>
          <a:endParaRPr lang="en-US"/>
        </a:p>
      </dgm:t>
    </dgm:pt>
    <dgm:pt modelId="{11E4EFFE-03B4-48D2-96C2-2261E10D02DF}" type="sibTrans" cxnId="{3B852000-C028-4A71-9928-852EAA4386A3}">
      <dgm:prSet/>
      <dgm:spPr/>
      <dgm:t>
        <a:bodyPr/>
        <a:lstStyle/>
        <a:p>
          <a:endParaRPr lang="en-US"/>
        </a:p>
      </dgm:t>
    </dgm:pt>
    <dgm:pt modelId="{35BB93A5-DFF8-474C-85C2-2D4A7BCB6963}">
      <dgm:prSet phldrT="[Text]" custT="1"/>
      <dgm:spPr>
        <a:solidFill>
          <a:srgbClr val="FAEAA4"/>
        </a:solidFill>
      </dgm:spPr>
      <dgm:t>
        <a:bodyPr/>
        <a:lstStyle/>
        <a:p>
          <a:r>
            <a:rPr lang="en-US" sz="1600" b="1" dirty="0" smtClean="0">
              <a:solidFill>
                <a:srgbClr val="485979"/>
              </a:solidFill>
              <a:latin typeface="Calibri"/>
            </a:rPr>
            <a:t>Enhanced Human Services Transportation</a:t>
          </a:r>
        </a:p>
        <a:p>
          <a:endParaRPr lang="en-US" sz="1600" b="1" dirty="0" smtClean="0">
            <a:solidFill>
              <a:srgbClr val="485979"/>
            </a:solidFill>
            <a:latin typeface="Calibri"/>
          </a:endParaRPr>
        </a:p>
        <a:p>
          <a:endParaRPr lang="en-US" sz="1600" b="1" dirty="0" smtClean="0">
            <a:solidFill>
              <a:srgbClr val="485979"/>
            </a:solidFill>
            <a:latin typeface="Calibri"/>
          </a:endParaRPr>
        </a:p>
        <a:p>
          <a:endParaRPr lang="en-US" sz="1700" b="1" i="1" dirty="0" smtClean="0">
            <a:solidFill>
              <a:srgbClr val="485979"/>
            </a:solidFill>
            <a:latin typeface="Calibri"/>
          </a:endParaRPr>
        </a:p>
        <a:p>
          <a:endParaRPr lang="en-US" sz="1700" b="1" i="1" dirty="0" smtClean="0">
            <a:solidFill>
              <a:srgbClr val="485979"/>
            </a:solidFill>
            <a:latin typeface="Calibri"/>
          </a:endParaRPr>
        </a:p>
        <a:p>
          <a:endParaRPr lang="en-US" sz="1700" b="1" i="1" dirty="0" smtClean="0">
            <a:solidFill>
              <a:srgbClr val="485979"/>
            </a:solidFill>
            <a:latin typeface="Calibri"/>
          </a:endParaRPr>
        </a:p>
        <a:p>
          <a:endParaRPr lang="en-US" sz="1700" i="1" dirty="0">
            <a:solidFill>
              <a:schemeClr val="tx1">
                <a:lumMod val="50000"/>
                <a:lumOff val="50000"/>
              </a:schemeClr>
            </a:solidFill>
          </a:endParaRPr>
        </a:p>
      </dgm:t>
    </dgm:pt>
    <dgm:pt modelId="{94C05D17-29CC-41B3-9938-944764B6627E}" type="parTrans" cxnId="{2DD78A6E-7908-4E14-B509-67ED03F3B07F}">
      <dgm:prSet/>
      <dgm:spPr/>
      <dgm:t>
        <a:bodyPr/>
        <a:lstStyle/>
        <a:p>
          <a:endParaRPr lang="en-US"/>
        </a:p>
      </dgm:t>
    </dgm:pt>
    <dgm:pt modelId="{AEB62728-B60F-4B46-8E9F-0F0EE14A1B42}" type="sibTrans" cxnId="{2DD78A6E-7908-4E14-B509-67ED03F3B07F}">
      <dgm:prSet/>
      <dgm:spPr/>
      <dgm:t>
        <a:bodyPr/>
        <a:lstStyle/>
        <a:p>
          <a:endParaRPr lang="en-US"/>
        </a:p>
      </dgm:t>
    </dgm:pt>
    <dgm:pt modelId="{C91E98CC-B153-4679-95CE-6996FD9CF302}" type="pres">
      <dgm:prSet presAssocID="{78CE409C-F748-49D4-800D-41A1E2F6294B}" presName="Name0" presStyleCnt="0">
        <dgm:presLayoutVars>
          <dgm:dir/>
          <dgm:resizeHandles val="exact"/>
        </dgm:presLayoutVars>
      </dgm:prSet>
      <dgm:spPr/>
    </dgm:pt>
    <dgm:pt modelId="{328D3AAC-2D5C-46BE-A469-302CDBF759FA}" type="pres">
      <dgm:prSet presAssocID="{78CE409C-F748-49D4-800D-41A1E2F6294B}" presName="fgShape" presStyleLbl="fgShp" presStyleIdx="0" presStyleCnt="1" custFlipVert="1" custFlipHor="1" custScaleX="3501" custScaleY="42003" custLinFactNeighborX="-395" custLinFactNeighborY="28829"/>
      <dgm:spPr>
        <a:noFill/>
        <a:ln>
          <a:noFill/>
        </a:ln>
      </dgm:spPr>
    </dgm:pt>
    <dgm:pt modelId="{52C1ACE8-6F07-4248-B701-0E76B0C2BB69}" type="pres">
      <dgm:prSet presAssocID="{78CE409C-F748-49D4-800D-41A1E2F6294B}" presName="linComp" presStyleCnt="0"/>
      <dgm:spPr/>
    </dgm:pt>
    <dgm:pt modelId="{ABD8F401-83E5-43C7-9571-F32E00D81F30}" type="pres">
      <dgm:prSet presAssocID="{2A67A15D-639F-4FDA-A60A-33D49EB87BF1}" presName="compNode" presStyleCnt="0"/>
      <dgm:spPr/>
    </dgm:pt>
    <dgm:pt modelId="{E89B9E0F-9FE9-4199-AC91-24160EF53D02}" type="pres">
      <dgm:prSet presAssocID="{2A67A15D-639F-4FDA-A60A-33D49EB87BF1}" presName="bkgdShape" presStyleLbl="node1" presStyleIdx="0" presStyleCnt="5" custLinFactNeighborX="-4312" custLinFactNeighborY="591"/>
      <dgm:spPr/>
      <dgm:t>
        <a:bodyPr/>
        <a:lstStyle/>
        <a:p>
          <a:endParaRPr lang="en-US"/>
        </a:p>
      </dgm:t>
    </dgm:pt>
    <dgm:pt modelId="{27C7CE65-5AB4-4142-B26D-15B3411DCE00}" type="pres">
      <dgm:prSet presAssocID="{2A67A15D-639F-4FDA-A60A-33D49EB87BF1}" presName="nodeTx" presStyleLbl="node1" presStyleIdx="0" presStyleCnt="5">
        <dgm:presLayoutVars>
          <dgm:bulletEnabled val="1"/>
        </dgm:presLayoutVars>
      </dgm:prSet>
      <dgm:spPr/>
      <dgm:t>
        <a:bodyPr/>
        <a:lstStyle/>
        <a:p>
          <a:endParaRPr lang="en-US"/>
        </a:p>
      </dgm:t>
    </dgm:pt>
    <dgm:pt modelId="{598671EF-435F-49B5-A7CE-0790F8C17D64}" type="pres">
      <dgm:prSet presAssocID="{2A67A15D-639F-4FDA-A60A-33D49EB87BF1}" presName="invisiNode" presStyleLbl="node1" presStyleIdx="0" presStyleCnt="5"/>
      <dgm:spPr/>
    </dgm:pt>
    <dgm:pt modelId="{0EA8256C-F041-4F70-8871-E22AEA43CD2C}" type="pres">
      <dgm:prSet presAssocID="{2A67A15D-639F-4FDA-A60A-33D49EB87BF1}" presName="imagNode" presStyleLbl="fgImgPlace1" presStyleIdx="0" presStyleCnt="5" custScaleX="75968" custScaleY="75968" custLinFactNeighborY="-20295"/>
      <dgm:spPr/>
    </dgm:pt>
    <dgm:pt modelId="{C6A2C39E-EF67-4EA2-891F-636E315BBC07}" type="pres">
      <dgm:prSet presAssocID="{02374C4F-0506-48D2-82C2-7C2720089800}" presName="sibTrans" presStyleLbl="sibTrans2D1" presStyleIdx="0" presStyleCnt="0"/>
      <dgm:spPr/>
      <dgm:t>
        <a:bodyPr/>
        <a:lstStyle/>
        <a:p>
          <a:endParaRPr lang="en-US"/>
        </a:p>
      </dgm:t>
    </dgm:pt>
    <dgm:pt modelId="{0FB815B3-4BAB-4020-BDA3-1E7BF28FA6BB}" type="pres">
      <dgm:prSet presAssocID="{C37442C6-D7D3-45E6-9EA2-92B965B7A98E}" presName="compNode" presStyleCnt="0"/>
      <dgm:spPr/>
    </dgm:pt>
    <dgm:pt modelId="{2768A637-6700-4092-8816-9F90A1B4CA5D}" type="pres">
      <dgm:prSet presAssocID="{C37442C6-D7D3-45E6-9EA2-92B965B7A98E}" presName="bkgdShape" presStyleLbl="node1" presStyleIdx="1" presStyleCnt="5"/>
      <dgm:spPr/>
      <dgm:t>
        <a:bodyPr/>
        <a:lstStyle/>
        <a:p>
          <a:endParaRPr lang="en-US"/>
        </a:p>
      </dgm:t>
    </dgm:pt>
    <dgm:pt modelId="{15414984-DE5B-49DC-BED1-EFF2FB24517B}" type="pres">
      <dgm:prSet presAssocID="{C37442C6-D7D3-45E6-9EA2-92B965B7A98E}" presName="nodeTx" presStyleLbl="node1" presStyleIdx="1" presStyleCnt="5">
        <dgm:presLayoutVars>
          <dgm:bulletEnabled val="1"/>
        </dgm:presLayoutVars>
      </dgm:prSet>
      <dgm:spPr/>
      <dgm:t>
        <a:bodyPr/>
        <a:lstStyle/>
        <a:p>
          <a:endParaRPr lang="en-US"/>
        </a:p>
      </dgm:t>
    </dgm:pt>
    <dgm:pt modelId="{2BC2A2A0-1881-45A6-9F87-FB4D8060785B}" type="pres">
      <dgm:prSet presAssocID="{C37442C6-D7D3-45E6-9EA2-92B965B7A98E}" presName="invisiNode" presStyleLbl="node1" presStyleIdx="1" presStyleCnt="5"/>
      <dgm:spPr/>
    </dgm:pt>
    <dgm:pt modelId="{1FBFA564-548D-412B-AEF5-183416EBE7E9}" type="pres">
      <dgm:prSet presAssocID="{C37442C6-D7D3-45E6-9EA2-92B965B7A98E}" presName="imagNode" presStyleLbl="fgImgPlace1" presStyleIdx="1" presStyleCnt="5" custScaleX="75968" custScaleY="75968" custLinFactNeighborY="-20295"/>
      <dgm:spPr/>
    </dgm:pt>
    <dgm:pt modelId="{5931B37F-229B-4B77-BD0E-5FD14B3CF912}" type="pres">
      <dgm:prSet presAssocID="{B340E0FD-EB99-4693-B1AC-97F7C4393409}" presName="sibTrans" presStyleLbl="sibTrans2D1" presStyleIdx="0" presStyleCnt="0"/>
      <dgm:spPr/>
      <dgm:t>
        <a:bodyPr/>
        <a:lstStyle/>
        <a:p>
          <a:endParaRPr lang="en-US"/>
        </a:p>
      </dgm:t>
    </dgm:pt>
    <dgm:pt modelId="{CA579DE7-0EE4-488F-A1E8-6922AD6F8ACD}" type="pres">
      <dgm:prSet presAssocID="{E21C2D67-0CDD-4EF9-BBE0-185E8462ED6D}" presName="compNode" presStyleCnt="0"/>
      <dgm:spPr/>
    </dgm:pt>
    <dgm:pt modelId="{E982CC0A-D037-4787-96A4-4D10D1504CB1}" type="pres">
      <dgm:prSet presAssocID="{E21C2D67-0CDD-4EF9-BBE0-185E8462ED6D}" presName="bkgdShape" presStyleLbl="node1" presStyleIdx="2" presStyleCnt="5" custLinFactNeighborX="9" custLinFactNeighborY="43630"/>
      <dgm:spPr/>
      <dgm:t>
        <a:bodyPr/>
        <a:lstStyle/>
        <a:p>
          <a:endParaRPr lang="en-US"/>
        </a:p>
      </dgm:t>
    </dgm:pt>
    <dgm:pt modelId="{AF022FD1-2412-4D09-9F6F-094E70E6FBDE}" type="pres">
      <dgm:prSet presAssocID="{E21C2D67-0CDD-4EF9-BBE0-185E8462ED6D}" presName="nodeTx" presStyleLbl="node1" presStyleIdx="2" presStyleCnt="5">
        <dgm:presLayoutVars>
          <dgm:bulletEnabled val="1"/>
        </dgm:presLayoutVars>
      </dgm:prSet>
      <dgm:spPr/>
      <dgm:t>
        <a:bodyPr/>
        <a:lstStyle/>
        <a:p>
          <a:endParaRPr lang="en-US"/>
        </a:p>
      </dgm:t>
    </dgm:pt>
    <dgm:pt modelId="{4A6B11C8-9FD6-479D-A613-B8BA65706160}" type="pres">
      <dgm:prSet presAssocID="{E21C2D67-0CDD-4EF9-BBE0-185E8462ED6D}" presName="invisiNode" presStyleLbl="node1" presStyleIdx="2" presStyleCnt="5"/>
      <dgm:spPr/>
    </dgm:pt>
    <dgm:pt modelId="{7B3CD919-B168-4825-B7B2-194CEF783032}" type="pres">
      <dgm:prSet presAssocID="{E21C2D67-0CDD-4EF9-BBE0-185E8462ED6D}" presName="imagNode" presStyleLbl="fgImgPlace1" presStyleIdx="2" presStyleCnt="5" custScaleX="75968" custScaleY="75968" custLinFactNeighborY="-20295"/>
      <dgm:spPr/>
    </dgm:pt>
    <dgm:pt modelId="{98DF268E-FDEF-40B8-9CD9-54A0282ACDA9}" type="pres">
      <dgm:prSet presAssocID="{FCCC1C84-89BF-46CF-8AED-9A98D0543046}" presName="sibTrans" presStyleLbl="sibTrans2D1" presStyleIdx="0" presStyleCnt="0"/>
      <dgm:spPr/>
      <dgm:t>
        <a:bodyPr/>
        <a:lstStyle/>
        <a:p>
          <a:endParaRPr lang="en-US"/>
        </a:p>
      </dgm:t>
    </dgm:pt>
    <dgm:pt modelId="{5E3B3FF7-95E0-4463-9E16-C0959B93A024}" type="pres">
      <dgm:prSet presAssocID="{C8863CF9-0195-4768-8265-76FCA19B955E}" presName="compNode" presStyleCnt="0"/>
      <dgm:spPr/>
    </dgm:pt>
    <dgm:pt modelId="{EE42B952-247C-4DCB-94A5-662595BBCA60}" type="pres">
      <dgm:prSet presAssocID="{C8863CF9-0195-4768-8265-76FCA19B955E}" presName="bkgdShape" presStyleLbl="node1" presStyleIdx="3" presStyleCnt="5"/>
      <dgm:spPr/>
      <dgm:t>
        <a:bodyPr/>
        <a:lstStyle/>
        <a:p>
          <a:endParaRPr lang="en-US"/>
        </a:p>
      </dgm:t>
    </dgm:pt>
    <dgm:pt modelId="{F4D8680C-9BBC-4457-9393-7F318D873A15}" type="pres">
      <dgm:prSet presAssocID="{C8863CF9-0195-4768-8265-76FCA19B955E}" presName="nodeTx" presStyleLbl="node1" presStyleIdx="3" presStyleCnt="5">
        <dgm:presLayoutVars>
          <dgm:bulletEnabled val="1"/>
        </dgm:presLayoutVars>
      </dgm:prSet>
      <dgm:spPr/>
      <dgm:t>
        <a:bodyPr/>
        <a:lstStyle/>
        <a:p>
          <a:endParaRPr lang="en-US"/>
        </a:p>
      </dgm:t>
    </dgm:pt>
    <dgm:pt modelId="{26A465E5-8C06-487F-82AA-3C1807A1F52F}" type="pres">
      <dgm:prSet presAssocID="{C8863CF9-0195-4768-8265-76FCA19B955E}" presName="invisiNode" presStyleLbl="node1" presStyleIdx="3" presStyleCnt="5"/>
      <dgm:spPr/>
    </dgm:pt>
    <dgm:pt modelId="{18227342-30D8-4A1B-B322-54E87E5058C4}" type="pres">
      <dgm:prSet presAssocID="{C8863CF9-0195-4768-8265-76FCA19B955E}" presName="imagNode" presStyleLbl="fgImgPlace1" presStyleIdx="3" presStyleCnt="5" custScaleX="75968" custScaleY="75968" custLinFactNeighborY="-20295"/>
      <dgm:spPr/>
    </dgm:pt>
    <dgm:pt modelId="{DD9BF049-58DE-48CF-9038-761A361349C7}" type="pres">
      <dgm:prSet presAssocID="{11E4EFFE-03B4-48D2-96C2-2261E10D02DF}" presName="sibTrans" presStyleLbl="sibTrans2D1" presStyleIdx="0" presStyleCnt="0"/>
      <dgm:spPr/>
      <dgm:t>
        <a:bodyPr/>
        <a:lstStyle/>
        <a:p>
          <a:endParaRPr lang="en-US"/>
        </a:p>
      </dgm:t>
    </dgm:pt>
    <dgm:pt modelId="{219E73BF-F5DF-4F32-BF12-F6236B5D8AD4}" type="pres">
      <dgm:prSet presAssocID="{35BB93A5-DFF8-474C-85C2-2D4A7BCB6963}" presName="compNode" presStyleCnt="0"/>
      <dgm:spPr/>
    </dgm:pt>
    <dgm:pt modelId="{B278B07A-747D-4061-8340-D46FCA2B5AE1}" type="pres">
      <dgm:prSet presAssocID="{35BB93A5-DFF8-474C-85C2-2D4A7BCB6963}" presName="bkgdShape" presStyleLbl="node1" presStyleIdx="4" presStyleCnt="5"/>
      <dgm:spPr/>
      <dgm:t>
        <a:bodyPr/>
        <a:lstStyle/>
        <a:p>
          <a:endParaRPr lang="en-US"/>
        </a:p>
      </dgm:t>
    </dgm:pt>
    <dgm:pt modelId="{E3E9ABBB-63AD-4CC9-9ADD-779A4D12F609}" type="pres">
      <dgm:prSet presAssocID="{35BB93A5-DFF8-474C-85C2-2D4A7BCB6963}" presName="nodeTx" presStyleLbl="node1" presStyleIdx="4" presStyleCnt="5">
        <dgm:presLayoutVars>
          <dgm:bulletEnabled val="1"/>
        </dgm:presLayoutVars>
      </dgm:prSet>
      <dgm:spPr/>
      <dgm:t>
        <a:bodyPr/>
        <a:lstStyle/>
        <a:p>
          <a:endParaRPr lang="en-US"/>
        </a:p>
      </dgm:t>
    </dgm:pt>
    <dgm:pt modelId="{B2EAFC2D-1AAA-45E5-9704-75089771C20E}" type="pres">
      <dgm:prSet presAssocID="{35BB93A5-DFF8-474C-85C2-2D4A7BCB6963}" presName="invisiNode" presStyleLbl="node1" presStyleIdx="4" presStyleCnt="5"/>
      <dgm:spPr/>
    </dgm:pt>
    <dgm:pt modelId="{C3943D9B-5C9D-47D3-A355-C3A483BDA0F4}" type="pres">
      <dgm:prSet presAssocID="{35BB93A5-DFF8-474C-85C2-2D4A7BCB6963}" presName="imagNode" presStyleLbl="fgImgPlace1" presStyleIdx="4" presStyleCnt="5" custScaleX="75968" custScaleY="75968" custLinFactNeighborY="-20295"/>
      <dgm:spPr/>
    </dgm:pt>
  </dgm:ptLst>
  <dgm:cxnLst>
    <dgm:cxn modelId="{57545971-41B9-4CEC-BD20-633C1DD3CE52}" srcId="{78CE409C-F748-49D4-800D-41A1E2F6294B}" destId="{2A67A15D-639F-4FDA-A60A-33D49EB87BF1}" srcOrd="0" destOrd="0" parTransId="{00BACB71-63BB-43CA-96F7-5C0EEDFEA2DA}" sibTransId="{02374C4F-0506-48D2-82C2-7C2720089800}"/>
    <dgm:cxn modelId="{AB4DE9DA-B21B-451A-8E9C-FF0F77A1D621}" type="presOf" srcId="{C8863CF9-0195-4768-8265-76FCA19B955E}" destId="{EE42B952-247C-4DCB-94A5-662595BBCA60}" srcOrd="0" destOrd="0" presId="urn:microsoft.com/office/officeart/2005/8/layout/hList7"/>
    <dgm:cxn modelId="{DFC9B4B3-587F-4FB4-95BD-A66237D27F69}" type="presOf" srcId="{78CE409C-F748-49D4-800D-41A1E2F6294B}" destId="{C91E98CC-B153-4679-95CE-6996FD9CF302}" srcOrd="0" destOrd="0" presId="urn:microsoft.com/office/officeart/2005/8/layout/hList7"/>
    <dgm:cxn modelId="{3B852000-C028-4A71-9928-852EAA4386A3}" srcId="{78CE409C-F748-49D4-800D-41A1E2F6294B}" destId="{C8863CF9-0195-4768-8265-76FCA19B955E}" srcOrd="3" destOrd="0" parTransId="{DDCFCF0C-B9DA-4569-A847-7CBE886B29D2}" sibTransId="{11E4EFFE-03B4-48D2-96C2-2261E10D02DF}"/>
    <dgm:cxn modelId="{6B754974-BDD9-4B1E-AC84-967D517ED786}" type="presOf" srcId="{C37442C6-D7D3-45E6-9EA2-92B965B7A98E}" destId="{2768A637-6700-4092-8816-9F90A1B4CA5D}" srcOrd="0" destOrd="0" presId="urn:microsoft.com/office/officeart/2005/8/layout/hList7"/>
    <dgm:cxn modelId="{500D33AC-7F54-40CE-B26C-4B4C5E44C5D8}" type="presOf" srcId="{02374C4F-0506-48D2-82C2-7C2720089800}" destId="{C6A2C39E-EF67-4EA2-891F-636E315BBC07}" srcOrd="0" destOrd="0" presId="urn:microsoft.com/office/officeart/2005/8/layout/hList7"/>
    <dgm:cxn modelId="{6F2004C9-C409-438F-B81B-0A11FD709F99}" type="presOf" srcId="{FCCC1C84-89BF-46CF-8AED-9A98D0543046}" destId="{98DF268E-FDEF-40B8-9CD9-54A0282ACDA9}" srcOrd="0" destOrd="0" presId="urn:microsoft.com/office/officeart/2005/8/layout/hList7"/>
    <dgm:cxn modelId="{89816BE2-5D13-4972-BF8A-CA5B325A0554}" type="presOf" srcId="{35BB93A5-DFF8-474C-85C2-2D4A7BCB6963}" destId="{B278B07A-747D-4061-8340-D46FCA2B5AE1}" srcOrd="0" destOrd="0" presId="urn:microsoft.com/office/officeart/2005/8/layout/hList7"/>
    <dgm:cxn modelId="{6FCE9CF9-EEB7-4C66-A88A-A209705E0E7F}" type="presOf" srcId="{E21C2D67-0CDD-4EF9-BBE0-185E8462ED6D}" destId="{AF022FD1-2412-4D09-9F6F-094E70E6FBDE}" srcOrd="1" destOrd="0" presId="urn:microsoft.com/office/officeart/2005/8/layout/hList7"/>
    <dgm:cxn modelId="{92F72514-0ECA-4312-8821-69F91FFC4BB6}" srcId="{78CE409C-F748-49D4-800D-41A1E2F6294B}" destId="{E21C2D67-0CDD-4EF9-BBE0-185E8462ED6D}" srcOrd="2" destOrd="0" parTransId="{D9778D33-4849-4DEA-B8CE-336EDFAB5BB8}" sibTransId="{FCCC1C84-89BF-46CF-8AED-9A98D0543046}"/>
    <dgm:cxn modelId="{EBA1D60E-35B1-47D9-BF79-A44C887650F9}" type="presOf" srcId="{E21C2D67-0CDD-4EF9-BBE0-185E8462ED6D}" destId="{E982CC0A-D037-4787-96A4-4D10D1504CB1}" srcOrd="0" destOrd="0" presId="urn:microsoft.com/office/officeart/2005/8/layout/hList7"/>
    <dgm:cxn modelId="{D91EFBD8-84A0-46FF-9FA8-661E08A169B6}" type="presOf" srcId="{C37442C6-D7D3-45E6-9EA2-92B965B7A98E}" destId="{15414984-DE5B-49DC-BED1-EFF2FB24517B}" srcOrd="1" destOrd="0" presId="urn:microsoft.com/office/officeart/2005/8/layout/hList7"/>
    <dgm:cxn modelId="{1FEAC479-1684-4803-95BD-F3A66460042B}" type="presOf" srcId="{35BB93A5-DFF8-474C-85C2-2D4A7BCB6963}" destId="{E3E9ABBB-63AD-4CC9-9ADD-779A4D12F609}" srcOrd="1" destOrd="0" presId="urn:microsoft.com/office/officeart/2005/8/layout/hList7"/>
    <dgm:cxn modelId="{3B713FB6-9E40-46C9-931A-C6C05BBDAC63}" type="presOf" srcId="{11E4EFFE-03B4-48D2-96C2-2261E10D02DF}" destId="{DD9BF049-58DE-48CF-9038-761A361349C7}" srcOrd="0" destOrd="0" presId="urn:microsoft.com/office/officeart/2005/8/layout/hList7"/>
    <dgm:cxn modelId="{964544DB-C94C-472C-A64C-89D9320D82FA}" srcId="{78CE409C-F748-49D4-800D-41A1E2F6294B}" destId="{C37442C6-D7D3-45E6-9EA2-92B965B7A98E}" srcOrd="1" destOrd="0" parTransId="{A3936CFD-7E43-4026-A44D-16B6D799EC8C}" sibTransId="{B340E0FD-EB99-4693-B1AC-97F7C4393409}"/>
    <dgm:cxn modelId="{F2FE4335-1EEF-4407-A402-CDB00A9A576B}" type="presOf" srcId="{2A67A15D-639F-4FDA-A60A-33D49EB87BF1}" destId="{27C7CE65-5AB4-4142-B26D-15B3411DCE00}" srcOrd="1" destOrd="0" presId="urn:microsoft.com/office/officeart/2005/8/layout/hList7"/>
    <dgm:cxn modelId="{8C09712D-4624-42EC-B16F-D0F84E231B72}" type="presOf" srcId="{B340E0FD-EB99-4693-B1AC-97F7C4393409}" destId="{5931B37F-229B-4B77-BD0E-5FD14B3CF912}" srcOrd="0" destOrd="0" presId="urn:microsoft.com/office/officeart/2005/8/layout/hList7"/>
    <dgm:cxn modelId="{0291073D-A50D-4726-8085-C909E01B679A}" type="presOf" srcId="{2A67A15D-639F-4FDA-A60A-33D49EB87BF1}" destId="{E89B9E0F-9FE9-4199-AC91-24160EF53D02}" srcOrd="0" destOrd="0" presId="urn:microsoft.com/office/officeart/2005/8/layout/hList7"/>
    <dgm:cxn modelId="{2DD78A6E-7908-4E14-B509-67ED03F3B07F}" srcId="{78CE409C-F748-49D4-800D-41A1E2F6294B}" destId="{35BB93A5-DFF8-474C-85C2-2D4A7BCB6963}" srcOrd="4" destOrd="0" parTransId="{94C05D17-29CC-41B3-9938-944764B6627E}" sibTransId="{AEB62728-B60F-4B46-8E9F-0F0EE14A1B42}"/>
    <dgm:cxn modelId="{96CBC75F-8FEF-4F76-A0D5-855B0EEEFA65}" type="presOf" srcId="{C8863CF9-0195-4768-8265-76FCA19B955E}" destId="{F4D8680C-9BBC-4457-9393-7F318D873A15}" srcOrd="1" destOrd="0" presId="urn:microsoft.com/office/officeart/2005/8/layout/hList7"/>
    <dgm:cxn modelId="{C4F8F223-8838-4EBB-B36A-61668B8DC484}" type="presParOf" srcId="{C91E98CC-B153-4679-95CE-6996FD9CF302}" destId="{328D3AAC-2D5C-46BE-A469-302CDBF759FA}" srcOrd="0" destOrd="0" presId="urn:microsoft.com/office/officeart/2005/8/layout/hList7"/>
    <dgm:cxn modelId="{2E0979F9-CDB3-4640-A339-E2240914A6CE}" type="presParOf" srcId="{C91E98CC-B153-4679-95CE-6996FD9CF302}" destId="{52C1ACE8-6F07-4248-B701-0E76B0C2BB69}" srcOrd="1" destOrd="0" presId="urn:microsoft.com/office/officeart/2005/8/layout/hList7"/>
    <dgm:cxn modelId="{7BA67D45-3E09-45DC-9A92-B09C4D53FE27}" type="presParOf" srcId="{52C1ACE8-6F07-4248-B701-0E76B0C2BB69}" destId="{ABD8F401-83E5-43C7-9571-F32E00D81F30}" srcOrd="0" destOrd="0" presId="urn:microsoft.com/office/officeart/2005/8/layout/hList7"/>
    <dgm:cxn modelId="{B0E36837-1193-4584-A494-AE7306F38B01}" type="presParOf" srcId="{ABD8F401-83E5-43C7-9571-F32E00D81F30}" destId="{E89B9E0F-9FE9-4199-AC91-24160EF53D02}" srcOrd="0" destOrd="0" presId="urn:microsoft.com/office/officeart/2005/8/layout/hList7"/>
    <dgm:cxn modelId="{0840F2A2-7C7B-4636-A3DD-E8E73FE1676D}" type="presParOf" srcId="{ABD8F401-83E5-43C7-9571-F32E00D81F30}" destId="{27C7CE65-5AB4-4142-B26D-15B3411DCE00}" srcOrd="1" destOrd="0" presId="urn:microsoft.com/office/officeart/2005/8/layout/hList7"/>
    <dgm:cxn modelId="{807D388B-8771-408C-BC0D-BA30188266A2}" type="presParOf" srcId="{ABD8F401-83E5-43C7-9571-F32E00D81F30}" destId="{598671EF-435F-49B5-A7CE-0790F8C17D64}" srcOrd="2" destOrd="0" presId="urn:microsoft.com/office/officeart/2005/8/layout/hList7"/>
    <dgm:cxn modelId="{AB254167-EC2C-444C-A6C2-4D3080F499C6}" type="presParOf" srcId="{ABD8F401-83E5-43C7-9571-F32E00D81F30}" destId="{0EA8256C-F041-4F70-8871-E22AEA43CD2C}" srcOrd="3" destOrd="0" presId="urn:microsoft.com/office/officeart/2005/8/layout/hList7"/>
    <dgm:cxn modelId="{8CC4ACB3-06DE-452E-9F8C-099396829180}" type="presParOf" srcId="{52C1ACE8-6F07-4248-B701-0E76B0C2BB69}" destId="{C6A2C39E-EF67-4EA2-891F-636E315BBC07}" srcOrd="1" destOrd="0" presId="urn:microsoft.com/office/officeart/2005/8/layout/hList7"/>
    <dgm:cxn modelId="{489E3E99-F033-4E5D-9A84-20265770C810}" type="presParOf" srcId="{52C1ACE8-6F07-4248-B701-0E76B0C2BB69}" destId="{0FB815B3-4BAB-4020-BDA3-1E7BF28FA6BB}" srcOrd="2" destOrd="0" presId="urn:microsoft.com/office/officeart/2005/8/layout/hList7"/>
    <dgm:cxn modelId="{595C87B5-C8DF-4FCE-A954-C648BEC62E90}" type="presParOf" srcId="{0FB815B3-4BAB-4020-BDA3-1E7BF28FA6BB}" destId="{2768A637-6700-4092-8816-9F90A1B4CA5D}" srcOrd="0" destOrd="0" presId="urn:microsoft.com/office/officeart/2005/8/layout/hList7"/>
    <dgm:cxn modelId="{6E98345E-7962-4C9C-92D3-1E9BE7261A9E}" type="presParOf" srcId="{0FB815B3-4BAB-4020-BDA3-1E7BF28FA6BB}" destId="{15414984-DE5B-49DC-BED1-EFF2FB24517B}" srcOrd="1" destOrd="0" presId="urn:microsoft.com/office/officeart/2005/8/layout/hList7"/>
    <dgm:cxn modelId="{15F1299E-84DF-4EB7-B969-E9C2D27BA353}" type="presParOf" srcId="{0FB815B3-4BAB-4020-BDA3-1E7BF28FA6BB}" destId="{2BC2A2A0-1881-45A6-9F87-FB4D8060785B}" srcOrd="2" destOrd="0" presId="urn:microsoft.com/office/officeart/2005/8/layout/hList7"/>
    <dgm:cxn modelId="{3A539BD7-C415-40A6-86E4-3D114FB39BF7}" type="presParOf" srcId="{0FB815B3-4BAB-4020-BDA3-1E7BF28FA6BB}" destId="{1FBFA564-548D-412B-AEF5-183416EBE7E9}" srcOrd="3" destOrd="0" presId="urn:microsoft.com/office/officeart/2005/8/layout/hList7"/>
    <dgm:cxn modelId="{2BACE9F9-82A3-4EEE-B209-8E4CD2D9F3A2}" type="presParOf" srcId="{52C1ACE8-6F07-4248-B701-0E76B0C2BB69}" destId="{5931B37F-229B-4B77-BD0E-5FD14B3CF912}" srcOrd="3" destOrd="0" presId="urn:microsoft.com/office/officeart/2005/8/layout/hList7"/>
    <dgm:cxn modelId="{864668C7-9452-4AA7-8F93-08331DFD6150}" type="presParOf" srcId="{52C1ACE8-6F07-4248-B701-0E76B0C2BB69}" destId="{CA579DE7-0EE4-488F-A1E8-6922AD6F8ACD}" srcOrd="4" destOrd="0" presId="urn:microsoft.com/office/officeart/2005/8/layout/hList7"/>
    <dgm:cxn modelId="{A5C1E171-0693-43B9-9820-F9720BACD304}" type="presParOf" srcId="{CA579DE7-0EE4-488F-A1E8-6922AD6F8ACD}" destId="{E982CC0A-D037-4787-96A4-4D10D1504CB1}" srcOrd="0" destOrd="0" presId="urn:microsoft.com/office/officeart/2005/8/layout/hList7"/>
    <dgm:cxn modelId="{EE78CFCC-8DED-45A7-ABAD-004AF8B9CE94}" type="presParOf" srcId="{CA579DE7-0EE4-488F-A1E8-6922AD6F8ACD}" destId="{AF022FD1-2412-4D09-9F6F-094E70E6FBDE}" srcOrd="1" destOrd="0" presId="urn:microsoft.com/office/officeart/2005/8/layout/hList7"/>
    <dgm:cxn modelId="{83B527FE-FF0B-4A20-87D3-BAD0E9A250FB}" type="presParOf" srcId="{CA579DE7-0EE4-488F-A1E8-6922AD6F8ACD}" destId="{4A6B11C8-9FD6-479D-A613-B8BA65706160}" srcOrd="2" destOrd="0" presId="urn:microsoft.com/office/officeart/2005/8/layout/hList7"/>
    <dgm:cxn modelId="{36605C6E-D8CA-4FCF-B584-70B5667E833B}" type="presParOf" srcId="{CA579DE7-0EE4-488F-A1E8-6922AD6F8ACD}" destId="{7B3CD919-B168-4825-B7B2-194CEF783032}" srcOrd="3" destOrd="0" presId="urn:microsoft.com/office/officeart/2005/8/layout/hList7"/>
    <dgm:cxn modelId="{2DE452DF-388A-4313-A336-343EC01B7A41}" type="presParOf" srcId="{52C1ACE8-6F07-4248-B701-0E76B0C2BB69}" destId="{98DF268E-FDEF-40B8-9CD9-54A0282ACDA9}" srcOrd="5" destOrd="0" presId="urn:microsoft.com/office/officeart/2005/8/layout/hList7"/>
    <dgm:cxn modelId="{CE55C033-DBF8-4592-962A-21EE34E8489B}" type="presParOf" srcId="{52C1ACE8-6F07-4248-B701-0E76B0C2BB69}" destId="{5E3B3FF7-95E0-4463-9E16-C0959B93A024}" srcOrd="6" destOrd="0" presId="urn:microsoft.com/office/officeart/2005/8/layout/hList7"/>
    <dgm:cxn modelId="{2DEDBAD0-0E6F-4C91-AB8F-47A418CB92EA}" type="presParOf" srcId="{5E3B3FF7-95E0-4463-9E16-C0959B93A024}" destId="{EE42B952-247C-4DCB-94A5-662595BBCA60}" srcOrd="0" destOrd="0" presId="urn:microsoft.com/office/officeart/2005/8/layout/hList7"/>
    <dgm:cxn modelId="{F7987A2C-5D1D-477A-B8F0-8C98869F2F0E}" type="presParOf" srcId="{5E3B3FF7-95E0-4463-9E16-C0959B93A024}" destId="{F4D8680C-9BBC-4457-9393-7F318D873A15}" srcOrd="1" destOrd="0" presId="urn:microsoft.com/office/officeart/2005/8/layout/hList7"/>
    <dgm:cxn modelId="{18A0922E-A0DC-4268-A872-012C96B9F02C}" type="presParOf" srcId="{5E3B3FF7-95E0-4463-9E16-C0959B93A024}" destId="{26A465E5-8C06-487F-82AA-3C1807A1F52F}" srcOrd="2" destOrd="0" presId="urn:microsoft.com/office/officeart/2005/8/layout/hList7"/>
    <dgm:cxn modelId="{376E2A56-AC1A-4D47-B25C-047F3DAD181F}" type="presParOf" srcId="{5E3B3FF7-95E0-4463-9E16-C0959B93A024}" destId="{18227342-30D8-4A1B-B322-54E87E5058C4}" srcOrd="3" destOrd="0" presId="urn:microsoft.com/office/officeart/2005/8/layout/hList7"/>
    <dgm:cxn modelId="{730C53F0-9575-4F0E-BE58-633B2D5DC8BC}" type="presParOf" srcId="{52C1ACE8-6F07-4248-B701-0E76B0C2BB69}" destId="{DD9BF049-58DE-48CF-9038-761A361349C7}" srcOrd="7" destOrd="0" presId="urn:microsoft.com/office/officeart/2005/8/layout/hList7"/>
    <dgm:cxn modelId="{716964F8-3382-4E1C-B515-8739BC716311}" type="presParOf" srcId="{52C1ACE8-6F07-4248-B701-0E76B0C2BB69}" destId="{219E73BF-F5DF-4F32-BF12-F6236B5D8AD4}" srcOrd="8" destOrd="0" presId="urn:microsoft.com/office/officeart/2005/8/layout/hList7"/>
    <dgm:cxn modelId="{FF9DBC94-E5F5-477F-8D55-2DBCFAF8B239}" type="presParOf" srcId="{219E73BF-F5DF-4F32-BF12-F6236B5D8AD4}" destId="{B278B07A-747D-4061-8340-D46FCA2B5AE1}" srcOrd="0" destOrd="0" presId="urn:microsoft.com/office/officeart/2005/8/layout/hList7"/>
    <dgm:cxn modelId="{8C26C35B-CEE0-48C4-938E-94BA63A0E09D}" type="presParOf" srcId="{219E73BF-F5DF-4F32-BF12-F6236B5D8AD4}" destId="{E3E9ABBB-63AD-4CC9-9ADD-779A4D12F609}" srcOrd="1" destOrd="0" presId="urn:microsoft.com/office/officeart/2005/8/layout/hList7"/>
    <dgm:cxn modelId="{3B77C338-23EA-4CCB-B302-992090126216}" type="presParOf" srcId="{219E73BF-F5DF-4F32-BF12-F6236B5D8AD4}" destId="{B2EAFC2D-1AAA-45E5-9704-75089771C20E}" srcOrd="2" destOrd="0" presId="urn:microsoft.com/office/officeart/2005/8/layout/hList7"/>
    <dgm:cxn modelId="{139E00EC-96C0-464C-883D-8820C9C86933}" type="presParOf" srcId="{219E73BF-F5DF-4F32-BF12-F6236B5D8AD4}" destId="{C3943D9B-5C9D-47D3-A355-C3A483BDA0F4}"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CE409C-F748-49D4-800D-41A1E2F6294B}" type="doc">
      <dgm:prSet loTypeId="urn:microsoft.com/office/officeart/2005/8/layout/hList7" loCatId="list" qsTypeId="urn:microsoft.com/office/officeart/2005/8/quickstyle/simple1" qsCatId="simple" csTypeId="urn:microsoft.com/office/officeart/2005/8/colors/accent1_2" csCatId="accent1" phldr="1"/>
      <dgm:spPr/>
    </dgm:pt>
    <dgm:pt modelId="{2A67A15D-639F-4FDA-A60A-33D49EB87BF1}">
      <dgm:prSet phldrT="[Text]" custT="1"/>
      <dgm:spPr>
        <a:solidFill>
          <a:srgbClr val="CCCFD2"/>
        </a:solidFill>
      </dgm:spPr>
      <dgm:t>
        <a:bodyPr/>
        <a:lstStyle/>
        <a:p>
          <a:pPr algn="ctr"/>
          <a:endParaRPr lang="en-US" sz="1200" b="1" dirty="0" smtClean="0">
            <a:solidFill>
              <a:srgbClr val="485979"/>
            </a:solidFill>
          </a:endParaRPr>
        </a:p>
        <a:p>
          <a:pPr algn="ctr"/>
          <a:r>
            <a:rPr lang="en-US" sz="1200" b="1" dirty="0" smtClean="0">
              <a:solidFill>
                <a:srgbClr val="485979"/>
              </a:solidFill>
            </a:rPr>
            <a:t>Smart Wayfinding </a:t>
          </a:r>
          <a:br>
            <a:rPr lang="en-US" sz="1200" b="1" dirty="0" smtClean="0">
              <a:solidFill>
                <a:srgbClr val="485979"/>
              </a:solidFill>
            </a:rPr>
          </a:br>
          <a:r>
            <a:rPr lang="en-US" sz="1200" b="1" dirty="0" smtClean="0">
              <a:solidFill>
                <a:srgbClr val="485979"/>
              </a:solidFill>
            </a:rPr>
            <a:t>&amp; Navigation Systems</a:t>
          </a:r>
        </a:p>
        <a:p>
          <a:pPr algn="ctr"/>
          <a:endParaRPr lang="en-US" sz="1200" b="1" dirty="0" smtClean="0">
            <a:solidFill>
              <a:srgbClr val="485979"/>
            </a:solidFill>
          </a:endParaRPr>
        </a:p>
        <a:p>
          <a:pPr algn="ctr"/>
          <a:endParaRPr lang="en-US" sz="1200" b="1" dirty="0" smtClean="0">
            <a:solidFill>
              <a:srgbClr val="485979"/>
            </a:solidFill>
          </a:endParaRPr>
        </a:p>
        <a:p>
          <a:pPr algn="ctr"/>
          <a:endParaRPr lang="en-US" sz="1200" b="1" dirty="0" smtClean="0">
            <a:solidFill>
              <a:srgbClr val="485979"/>
            </a:solidFill>
          </a:endParaRPr>
        </a:p>
        <a:p>
          <a:pPr algn="ctr"/>
          <a:endParaRPr lang="en-US" sz="1200" b="1" dirty="0" smtClean="0">
            <a:solidFill>
              <a:srgbClr val="485979"/>
            </a:solidFill>
          </a:endParaRPr>
        </a:p>
        <a:p>
          <a:pPr algn="ctr"/>
          <a:endParaRPr lang="en-US" sz="1200" b="1" dirty="0" smtClean="0">
            <a:solidFill>
              <a:srgbClr val="485979"/>
            </a:solidFill>
          </a:endParaRPr>
        </a:p>
      </dgm:t>
    </dgm:pt>
    <dgm:pt modelId="{00BACB71-63BB-43CA-96F7-5C0EEDFEA2DA}" type="parTrans" cxnId="{57545971-41B9-4CEC-BD20-633C1DD3CE52}">
      <dgm:prSet/>
      <dgm:spPr/>
      <dgm:t>
        <a:bodyPr/>
        <a:lstStyle/>
        <a:p>
          <a:endParaRPr lang="en-US"/>
        </a:p>
      </dgm:t>
    </dgm:pt>
    <dgm:pt modelId="{02374C4F-0506-48D2-82C2-7C2720089800}" type="sibTrans" cxnId="{57545971-41B9-4CEC-BD20-633C1DD3CE52}">
      <dgm:prSet/>
      <dgm:spPr/>
      <dgm:t>
        <a:bodyPr/>
        <a:lstStyle/>
        <a:p>
          <a:endParaRPr lang="en-US"/>
        </a:p>
      </dgm:t>
    </dgm:pt>
    <dgm:pt modelId="{C37442C6-D7D3-45E6-9EA2-92B965B7A98E}">
      <dgm:prSet phldrT="[Text]" custT="1"/>
      <dgm:spPr>
        <a:solidFill>
          <a:srgbClr val="CCCFD2"/>
        </a:solidFill>
      </dgm:spPr>
      <dgm:t>
        <a:bodyPr/>
        <a:lstStyle/>
        <a:p>
          <a:r>
            <a:rPr lang="en-US" sz="1200" b="1" dirty="0" smtClean="0">
              <a:solidFill>
                <a:srgbClr val="485979"/>
              </a:solidFill>
            </a:rPr>
            <a:t>Pre-Trip Concierge &amp; Virtualization</a:t>
          </a:r>
        </a:p>
        <a:p>
          <a:endParaRPr lang="en-US" sz="1200" b="1" dirty="0" smtClean="0">
            <a:solidFill>
              <a:srgbClr val="485979"/>
            </a:solidFill>
          </a:endParaRPr>
        </a:p>
        <a:p>
          <a:endParaRPr lang="en-US" sz="1200" b="1" dirty="0" smtClean="0">
            <a:solidFill>
              <a:srgbClr val="485979"/>
            </a:solidFill>
          </a:endParaRPr>
        </a:p>
        <a:p>
          <a:endParaRPr lang="en-US" sz="1200" b="1" dirty="0" smtClean="0">
            <a:solidFill>
              <a:srgbClr val="485979"/>
            </a:solidFill>
          </a:endParaRPr>
        </a:p>
        <a:p>
          <a:endParaRPr lang="en-US" sz="1200" b="1" dirty="0" smtClean="0">
            <a:solidFill>
              <a:srgbClr val="485979"/>
            </a:solidFill>
          </a:endParaRPr>
        </a:p>
      </dgm:t>
    </dgm:pt>
    <dgm:pt modelId="{A3936CFD-7E43-4026-A44D-16B6D799EC8C}" type="parTrans" cxnId="{964544DB-C94C-472C-A64C-89D9320D82FA}">
      <dgm:prSet/>
      <dgm:spPr/>
      <dgm:t>
        <a:bodyPr/>
        <a:lstStyle/>
        <a:p>
          <a:endParaRPr lang="en-US"/>
        </a:p>
      </dgm:t>
    </dgm:pt>
    <dgm:pt modelId="{B340E0FD-EB99-4693-B1AC-97F7C4393409}" type="sibTrans" cxnId="{964544DB-C94C-472C-A64C-89D9320D82FA}">
      <dgm:prSet/>
      <dgm:spPr/>
      <dgm:t>
        <a:bodyPr/>
        <a:lstStyle/>
        <a:p>
          <a:endParaRPr lang="en-US"/>
        </a:p>
      </dgm:t>
    </dgm:pt>
    <dgm:pt modelId="{E21C2D67-0CDD-4EF9-BBE0-185E8462ED6D}">
      <dgm:prSet phldrT="[Text]" custT="1"/>
      <dgm:spPr>
        <a:solidFill>
          <a:srgbClr val="CCCFD2"/>
        </a:solidFill>
      </dgm:spPr>
      <dgm:t>
        <a:bodyPr/>
        <a:lstStyle/>
        <a:p>
          <a:r>
            <a:rPr lang="en-US" sz="1200" b="1" dirty="0" smtClean="0">
              <a:solidFill>
                <a:srgbClr val="485979"/>
              </a:solidFill>
            </a:rPr>
            <a:t>Shared Use, Automation &amp; Robotics </a:t>
          </a:r>
        </a:p>
        <a:p>
          <a:endParaRPr lang="en-US" sz="1200" b="1" dirty="0" smtClean="0">
            <a:solidFill>
              <a:srgbClr val="485979"/>
            </a:solidFill>
          </a:endParaRPr>
        </a:p>
        <a:p>
          <a:endParaRPr lang="en-US" sz="1100" b="1" dirty="0" smtClean="0">
            <a:solidFill>
              <a:srgbClr val="485979"/>
            </a:solidFill>
          </a:endParaRPr>
        </a:p>
        <a:p>
          <a:endParaRPr lang="en-US" sz="1100" b="1" dirty="0" smtClean="0">
            <a:solidFill>
              <a:srgbClr val="485979"/>
            </a:solidFill>
          </a:endParaRPr>
        </a:p>
        <a:p>
          <a:endParaRPr lang="en-US" sz="1100" b="1" dirty="0" smtClean="0">
            <a:solidFill>
              <a:srgbClr val="485979"/>
            </a:solidFill>
          </a:endParaRPr>
        </a:p>
      </dgm:t>
    </dgm:pt>
    <dgm:pt modelId="{D9778D33-4849-4DEA-B8CE-336EDFAB5BB8}" type="parTrans" cxnId="{92F72514-0ECA-4312-8821-69F91FFC4BB6}">
      <dgm:prSet/>
      <dgm:spPr/>
      <dgm:t>
        <a:bodyPr/>
        <a:lstStyle/>
        <a:p>
          <a:endParaRPr lang="en-US"/>
        </a:p>
      </dgm:t>
    </dgm:pt>
    <dgm:pt modelId="{FCCC1C84-89BF-46CF-8AED-9A98D0543046}" type="sibTrans" cxnId="{92F72514-0ECA-4312-8821-69F91FFC4BB6}">
      <dgm:prSet/>
      <dgm:spPr/>
      <dgm:t>
        <a:bodyPr/>
        <a:lstStyle/>
        <a:p>
          <a:endParaRPr lang="en-US"/>
        </a:p>
      </dgm:t>
    </dgm:pt>
    <dgm:pt modelId="{C8863CF9-0195-4768-8265-76FCA19B955E}">
      <dgm:prSet phldrT="[Text]" custT="1"/>
      <dgm:spPr>
        <a:solidFill>
          <a:srgbClr val="CCCFD2"/>
        </a:solidFill>
      </dgm:spPr>
      <dgm:t>
        <a:bodyPr/>
        <a:lstStyle/>
        <a:p>
          <a:r>
            <a:rPr lang="en-US" sz="1200" b="1" dirty="0" smtClean="0">
              <a:solidFill>
                <a:srgbClr val="485979"/>
              </a:solidFill>
            </a:rPr>
            <a:t>Safe Intersection Crossing</a:t>
          </a:r>
        </a:p>
        <a:p>
          <a:endParaRPr lang="en-US" sz="1200" b="1" dirty="0" smtClean="0">
            <a:solidFill>
              <a:srgbClr val="485979"/>
            </a:solidFill>
          </a:endParaRPr>
        </a:p>
        <a:p>
          <a:endParaRPr lang="en-US" sz="1100" b="1" dirty="0" smtClean="0">
            <a:solidFill>
              <a:srgbClr val="485979"/>
            </a:solidFill>
          </a:endParaRPr>
        </a:p>
        <a:p>
          <a:endParaRPr lang="en-US" sz="1100" b="1" dirty="0" smtClean="0">
            <a:solidFill>
              <a:srgbClr val="485979"/>
            </a:solidFill>
          </a:endParaRPr>
        </a:p>
        <a:p>
          <a:endParaRPr lang="en-US" sz="1100" b="1" dirty="0" smtClean="0">
            <a:solidFill>
              <a:srgbClr val="485979"/>
            </a:solidFill>
          </a:endParaRPr>
        </a:p>
      </dgm:t>
    </dgm:pt>
    <dgm:pt modelId="{DDCFCF0C-B9DA-4569-A847-7CBE886B29D2}" type="parTrans" cxnId="{3B852000-C028-4A71-9928-852EAA4386A3}">
      <dgm:prSet/>
      <dgm:spPr/>
      <dgm:t>
        <a:bodyPr/>
        <a:lstStyle/>
        <a:p>
          <a:endParaRPr lang="en-US"/>
        </a:p>
      </dgm:t>
    </dgm:pt>
    <dgm:pt modelId="{11E4EFFE-03B4-48D2-96C2-2261E10D02DF}" type="sibTrans" cxnId="{3B852000-C028-4A71-9928-852EAA4386A3}">
      <dgm:prSet/>
      <dgm:spPr/>
      <dgm:t>
        <a:bodyPr/>
        <a:lstStyle/>
        <a:p>
          <a:endParaRPr lang="en-US"/>
        </a:p>
      </dgm:t>
    </dgm:pt>
    <dgm:pt modelId="{C91E98CC-B153-4679-95CE-6996FD9CF302}" type="pres">
      <dgm:prSet presAssocID="{78CE409C-F748-49D4-800D-41A1E2F6294B}" presName="Name0" presStyleCnt="0">
        <dgm:presLayoutVars>
          <dgm:dir/>
          <dgm:resizeHandles val="exact"/>
        </dgm:presLayoutVars>
      </dgm:prSet>
      <dgm:spPr/>
    </dgm:pt>
    <dgm:pt modelId="{328D3AAC-2D5C-46BE-A469-302CDBF759FA}" type="pres">
      <dgm:prSet presAssocID="{78CE409C-F748-49D4-800D-41A1E2F6294B}" presName="fgShape" presStyleLbl="fgShp" presStyleIdx="0" presStyleCnt="1" custFlipVert="1" custFlipHor="1" custScaleX="7203" custScaleY="11628" custLinFactNeighborX="2292" custLinFactNeighborY="51052"/>
      <dgm:spPr>
        <a:noFill/>
        <a:ln>
          <a:noFill/>
        </a:ln>
      </dgm:spPr>
    </dgm:pt>
    <dgm:pt modelId="{52C1ACE8-6F07-4248-B701-0E76B0C2BB69}" type="pres">
      <dgm:prSet presAssocID="{78CE409C-F748-49D4-800D-41A1E2F6294B}" presName="linComp" presStyleCnt="0"/>
      <dgm:spPr/>
    </dgm:pt>
    <dgm:pt modelId="{ABD8F401-83E5-43C7-9571-F32E00D81F30}" type="pres">
      <dgm:prSet presAssocID="{2A67A15D-639F-4FDA-A60A-33D49EB87BF1}" presName="compNode" presStyleCnt="0"/>
      <dgm:spPr/>
    </dgm:pt>
    <dgm:pt modelId="{E89B9E0F-9FE9-4199-AC91-24160EF53D02}" type="pres">
      <dgm:prSet presAssocID="{2A67A15D-639F-4FDA-A60A-33D49EB87BF1}" presName="bkgdShape" presStyleLbl="node1" presStyleIdx="0" presStyleCnt="4"/>
      <dgm:spPr/>
      <dgm:t>
        <a:bodyPr/>
        <a:lstStyle/>
        <a:p>
          <a:endParaRPr lang="en-US"/>
        </a:p>
      </dgm:t>
    </dgm:pt>
    <dgm:pt modelId="{27C7CE65-5AB4-4142-B26D-15B3411DCE00}" type="pres">
      <dgm:prSet presAssocID="{2A67A15D-639F-4FDA-A60A-33D49EB87BF1}" presName="nodeTx" presStyleLbl="node1" presStyleIdx="0" presStyleCnt="4">
        <dgm:presLayoutVars>
          <dgm:bulletEnabled val="1"/>
        </dgm:presLayoutVars>
      </dgm:prSet>
      <dgm:spPr/>
      <dgm:t>
        <a:bodyPr/>
        <a:lstStyle/>
        <a:p>
          <a:endParaRPr lang="en-US"/>
        </a:p>
      </dgm:t>
    </dgm:pt>
    <dgm:pt modelId="{598671EF-435F-49B5-A7CE-0790F8C17D64}" type="pres">
      <dgm:prSet presAssocID="{2A67A15D-639F-4FDA-A60A-33D49EB87BF1}" presName="invisiNode" presStyleLbl="node1" presStyleIdx="0" presStyleCnt="4"/>
      <dgm:spPr/>
    </dgm:pt>
    <dgm:pt modelId="{0EA8256C-F041-4F70-8871-E22AEA43CD2C}" type="pres">
      <dgm:prSet presAssocID="{2A67A15D-639F-4FDA-A60A-33D49EB87BF1}"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C6A2C39E-EF67-4EA2-891F-636E315BBC07}" type="pres">
      <dgm:prSet presAssocID="{02374C4F-0506-48D2-82C2-7C2720089800}" presName="sibTrans" presStyleLbl="sibTrans2D1" presStyleIdx="0" presStyleCnt="0"/>
      <dgm:spPr/>
      <dgm:t>
        <a:bodyPr/>
        <a:lstStyle/>
        <a:p>
          <a:endParaRPr lang="en-US"/>
        </a:p>
      </dgm:t>
    </dgm:pt>
    <dgm:pt modelId="{0FB815B3-4BAB-4020-BDA3-1E7BF28FA6BB}" type="pres">
      <dgm:prSet presAssocID="{C37442C6-D7D3-45E6-9EA2-92B965B7A98E}" presName="compNode" presStyleCnt="0"/>
      <dgm:spPr/>
    </dgm:pt>
    <dgm:pt modelId="{2768A637-6700-4092-8816-9F90A1B4CA5D}" type="pres">
      <dgm:prSet presAssocID="{C37442C6-D7D3-45E6-9EA2-92B965B7A98E}" presName="bkgdShape" presStyleLbl="node1" presStyleIdx="1" presStyleCnt="4"/>
      <dgm:spPr/>
      <dgm:t>
        <a:bodyPr/>
        <a:lstStyle/>
        <a:p>
          <a:endParaRPr lang="en-US"/>
        </a:p>
      </dgm:t>
    </dgm:pt>
    <dgm:pt modelId="{15414984-DE5B-49DC-BED1-EFF2FB24517B}" type="pres">
      <dgm:prSet presAssocID="{C37442C6-D7D3-45E6-9EA2-92B965B7A98E}" presName="nodeTx" presStyleLbl="node1" presStyleIdx="1" presStyleCnt="4">
        <dgm:presLayoutVars>
          <dgm:bulletEnabled val="1"/>
        </dgm:presLayoutVars>
      </dgm:prSet>
      <dgm:spPr/>
      <dgm:t>
        <a:bodyPr/>
        <a:lstStyle/>
        <a:p>
          <a:endParaRPr lang="en-US"/>
        </a:p>
      </dgm:t>
    </dgm:pt>
    <dgm:pt modelId="{2BC2A2A0-1881-45A6-9F87-FB4D8060785B}" type="pres">
      <dgm:prSet presAssocID="{C37442C6-D7D3-45E6-9EA2-92B965B7A98E}" presName="invisiNode" presStyleLbl="node1" presStyleIdx="1" presStyleCnt="4"/>
      <dgm:spPr/>
    </dgm:pt>
    <dgm:pt modelId="{1FBFA564-548D-412B-AEF5-183416EBE7E9}" type="pres">
      <dgm:prSet presAssocID="{C37442C6-D7D3-45E6-9EA2-92B965B7A98E}" presName="imagNode" presStyleLbl="f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5931B37F-229B-4B77-BD0E-5FD14B3CF912}" type="pres">
      <dgm:prSet presAssocID="{B340E0FD-EB99-4693-B1AC-97F7C4393409}" presName="sibTrans" presStyleLbl="sibTrans2D1" presStyleIdx="0" presStyleCnt="0"/>
      <dgm:spPr/>
      <dgm:t>
        <a:bodyPr/>
        <a:lstStyle/>
        <a:p>
          <a:endParaRPr lang="en-US"/>
        </a:p>
      </dgm:t>
    </dgm:pt>
    <dgm:pt modelId="{CA579DE7-0EE4-488F-A1E8-6922AD6F8ACD}" type="pres">
      <dgm:prSet presAssocID="{E21C2D67-0CDD-4EF9-BBE0-185E8462ED6D}" presName="compNode" presStyleCnt="0"/>
      <dgm:spPr/>
    </dgm:pt>
    <dgm:pt modelId="{E982CC0A-D037-4787-96A4-4D10D1504CB1}" type="pres">
      <dgm:prSet presAssocID="{E21C2D67-0CDD-4EF9-BBE0-185E8462ED6D}" presName="bkgdShape" presStyleLbl="node1" presStyleIdx="2" presStyleCnt="4"/>
      <dgm:spPr/>
      <dgm:t>
        <a:bodyPr/>
        <a:lstStyle/>
        <a:p>
          <a:endParaRPr lang="en-US"/>
        </a:p>
      </dgm:t>
    </dgm:pt>
    <dgm:pt modelId="{AF022FD1-2412-4D09-9F6F-094E70E6FBDE}" type="pres">
      <dgm:prSet presAssocID="{E21C2D67-0CDD-4EF9-BBE0-185E8462ED6D}" presName="nodeTx" presStyleLbl="node1" presStyleIdx="2" presStyleCnt="4">
        <dgm:presLayoutVars>
          <dgm:bulletEnabled val="1"/>
        </dgm:presLayoutVars>
      </dgm:prSet>
      <dgm:spPr/>
      <dgm:t>
        <a:bodyPr/>
        <a:lstStyle/>
        <a:p>
          <a:endParaRPr lang="en-US"/>
        </a:p>
      </dgm:t>
    </dgm:pt>
    <dgm:pt modelId="{4A6B11C8-9FD6-479D-A613-B8BA65706160}" type="pres">
      <dgm:prSet presAssocID="{E21C2D67-0CDD-4EF9-BBE0-185E8462ED6D}" presName="invisiNode" presStyleLbl="node1" presStyleIdx="2" presStyleCnt="4"/>
      <dgm:spPr/>
    </dgm:pt>
    <dgm:pt modelId="{7B3CD919-B168-4825-B7B2-194CEF783032}" type="pres">
      <dgm:prSet presAssocID="{E21C2D67-0CDD-4EF9-BBE0-185E8462ED6D}" presName="imagNode" presStyleLbl="fgImgPlac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98DF268E-FDEF-40B8-9CD9-54A0282ACDA9}" type="pres">
      <dgm:prSet presAssocID="{FCCC1C84-89BF-46CF-8AED-9A98D0543046}" presName="sibTrans" presStyleLbl="sibTrans2D1" presStyleIdx="0" presStyleCnt="0"/>
      <dgm:spPr/>
      <dgm:t>
        <a:bodyPr/>
        <a:lstStyle/>
        <a:p>
          <a:endParaRPr lang="en-US"/>
        </a:p>
      </dgm:t>
    </dgm:pt>
    <dgm:pt modelId="{5E3B3FF7-95E0-4463-9E16-C0959B93A024}" type="pres">
      <dgm:prSet presAssocID="{C8863CF9-0195-4768-8265-76FCA19B955E}" presName="compNode" presStyleCnt="0"/>
      <dgm:spPr/>
    </dgm:pt>
    <dgm:pt modelId="{EE42B952-247C-4DCB-94A5-662595BBCA60}" type="pres">
      <dgm:prSet presAssocID="{C8863CF9-0195-4768-8265-76FCA19B955E}" presName="bkgdShape" presStyleLbl="node1" presStyleIdx="3" presStyleCnt="4"/>
      <dgm:spPr/>
      <dgm:t>
        <a:bodyPr/>
        <a:lstStyle/>
        <a:p>
          <a:endParaRPr lang="en-US"/>
        </a:p>
      </dgm:t>
    </dgm:pt>
    <dgm:pt modelId="{F4D8680C-9BBC-4457-9393-7F318D873A15}" type="pres">
      <dgm:prSet presAssocID="{C8863CF9-0195-4768-8265-76FCA19B955E}" presName="nodeTx" presStyleLbl="node1" presStyleIdx="3" presStyleCnt="4">
        <dgm:presLayoutVars>
          <dgm:bulletEnabled val="1"/>
        </dgm:presLayoutVars>
      </dgm:prSet>
      <dgm:spPr/>
      <dgm:t>
        <a:bodyPr/>
        <a:lstStyle/>
        <a:p>
          <a:endParaRPr lang="en-US"/>
        </a:p>
      </dgm:t>
    </dgm:pt>
    <dgm:pt modelId="{26A465E5-8C06-487F-82AA-3C1807A1F52F}" type="pres">
      <dgm:prSet presAssocID="{C8863CF9-0195-4768-8265-76FCA19B955E}" presName="invisiNode" presStyleLbl="node1" presStyleIdx="3" presStyleCnt="4"/>
      <dgm:spPr/>
    </dgm:pt>
    <dgm:pt modelId="{18227342-30D8-4A1B-B322-54E87E5058C4}" type="pres">
      <dgm:prSet presAssocID="{C8863CF9-0195-4768-8265-76FCA19B955E}" presName="imagNode" presStyleLbl="fgImgPlace1" presStyleIdx="3"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Lst>
  <dgm:cxnLst>
    <dgm:cxn modelId="{6E034A1B-8CC9-4643-BB91-B1BE44EE7CE1}" type="presOf" srcId="{E21C2D67-0CDD-4EF9-BBE0-185E8462ED6D}" destId="{AF022FD1-2412-4D09-9F6F-094E70E6FBDE}" srcOrd="1" destOrd="0" presId="urn:microsoft.com/office/officeart/2005/8/layout/hList7"/>
    <dgm:cxn modelId="{030580B2-C956-4E36-BEEB-E89B1EFFF211}" type="presOf" srcId="{02374C4F-0506-48D2-82C2-7C2720089800}" destId="{C6A2C39E-EF67-4EA2-891F-636E315BBC07}" srcOrd="0" destOrd="0" presId="urn:microsoft.com/office/officeart/2005/8/layout/hList7"/>
    <dgm:cxn modelId="{57545971-41B9-4CEC-BD20-633C1DD3CE52}" srcId="{78CE409C-F748-49D4-800D-41A1E2F6294B}" destId="{2A67A15D-639F-4FDA-A60A-33D49EB87BF1}" srcOrd="0" destOrd="0" parTransId="{00BACB71-63BB-43CA-96F7-5C0EEDFEA2DA}" sibTransId="{02374C4F-0506-48D2-82C2-7C2720089800}"/>
    <dgm:cxn modelId="{408B0C4B-BF02-4D2A-A3AF-29C1A7B3CBEA}" type="presOf" srcId="{78CE409C-F748-49D4-800D-41A1E2F6294B}" destId="{C91E98CC-B153-4679-95CE-6996FD9CF302}" srcOrd="0" destOrd="0" presId="urn:microsoft.com/office/officeart/2005/8/layout/hList7"/>
    <dgm:cxn modelId="{8C052BD2-1516-4DE3-82AA-876521DCC80E}" type="presOf" srcId="{FCCC1C84-89BF-46CF-8AED-9A98D0543046}" destId="{98DF268E-FDEF-40B8-9CD9-54A0282ACDA9}" srcOrd="0" destOrd="0" presId="urn:microsoft.com/office/officeart/2005/8/layout/hList7"/>
    <dgm:cxn modelId="{8CB29983-BB30-4BC5-8CDC-31A9018E8D36}" type="presOf" srcId="{C37442C6-D7D3-45E6-9EA2-92B965B7A98E}" destId="{2768A637-6700-4092-8816-9F90A1B4CA5D}" srcOrd="0" destOrd="0" presId="urn:microsoft.com/office/officeart/2005/8/layout/hList7"/>
    <dgm:cxn modelId="{964544DB-C94C-472C-A64C-89D9320D82FA}" srcId="{78CE409C-F748-49D4-800D-41A1E2F6294B}" destId="{C37442C6-D7D3-45E6-9EA2-92B965B7A98E}" srcOrd="1" destOrd="0" parTransId="{A3936CFD-7E43-4026-A44D-16B6D799EC8C}" sibTransId="{B340E0FD-EB99-4693-B1AC-97F7C4393409}"/>
    <dgm:cxn modelId="{6519FE1F-B0DA-4049-88CE-854FBE650ABC}" type="presOf" srcId="{2A67A15D-639F-4FDA-A60A-33D49EB87BF1}" destId="{27C7CE65-5AB4-4142-B26D-15B3411DCE00}" srcOrd="1" destOrd="0" presId="urn:microsoft.com/office/officeart/2005/8/layout/hList7"/>
    <dgm:cxn modelId="{F9DC8340-6CF0-4AB1-B940-7BE5BECC5993}" type="presOf" srcId="{C37442C6-D7D3-45E6-9EA2-92B965B7A98E}" destId="{15414984-DE5B-49DC-BED1-EFF2FB24517B}" srcOrd="1" destOrd="0" presId="urn:microsoft.com/office/officeart/2005/8/layout/hList7"/>
    <dgm:cxn modelId="{DD6C5F57-9867-44D7-9E80-4656DF7EC145}" type="presOf" srcId="{C8863CF9-0195-4768-8265-76FCA19B955E}" destId="{EE42B952-247C-4DCB-94A5-662595BBCA60}" srcOrd="0" destOrd="0" presId="urn:microsoft.com/office/officeart/2005/8/layout/hList7"/>
    <dgm:cxn modelId="{92F72514-0ECA-4312-8821-69F91FFC4BB6}" srcId="{78CE409C-F748-49D4-800D-41A1E2F6294B}" destId="{E21C2D67-0CDD-4EF9-BBE0-185E8462ED6D}" srcOrd="2" destOrd="0" parTransId="{D9778D33-4849-4DEA-B8CE-336EDFAB5BB8}" sibTransId="{FCCC1C84-89BF-46CF-8AED-9A98D0543046}"/>
    <dgm:cxn modelId="{1022E6B1-1882-4DFC-A1D3-6D542A137C06}" type="presOf" srcId="{E21C2D67-0CDD-4EF9-BBE0-185E8462ED6D}" destId="{E982CC0A-D037-4787-96A4-4D10D1504CB1}" srcOrd="0" destOrd="0" presId="urn:microsoft.com/office/officeart/2005/8/layout/hList7"/>
    <dgm:cxn modelId="{9554E765-79D4-42D1-90D1-FBC5E97F9478}" type="presOf" srcId="{2A67A15D-639F-4FDA-A60A-33D49EB87BF1}" destId="{E89B9E0F-9FE9-4199-AC91-24160EF53D02}" srcOrd="0" destOrd="0" presId="urn:microsoft.com/office/officeart/2005/8/layout/hList7"/>
    <dgm:cxn modelId="{6424B699-0435-4012-9BA2-64915406AEDF}" type="presOf" srcId="{C8863CF9-0195-4768-8265-76FCA19B955E}" destId="{F4D8680C-9BBC-4457-9393-7F318D873A15}" srcOrd="1" destOrd="0" presId="urn:microsoft.com/office/officeart/2005/8/layout/hList7"/>
    <dgm:cxn modelId="{15D726C5-663D-44AB-998B-70E9EFA76CEA}" type="presOf" srcId="{B340E0FD-EB99-4693-B1AC-97F7C4393409}" destId="{5931B37F-229B-4B77-BD0E-5FD14B3CF912}" srcOrd="0" destOrd="0" presId="urn:microsoft.com/office/officeart/2005/8/layout/hList7"/>
    <dgm:cxn modelId="{3B852000-C028-4A71-9928-852EAA4386A3}" srcId="{78CE409C-F748-49D4-800D-41A1E2F6294B}" destId="{C8863CF9-0195-4768-8265-76FCA19B955E}" srcOrd="3" destOrd="0" parTransId="{DDCFCF0C-B9DA-4569-A847-7CBE886B29D2}" sibTransId="{11E4EFFE-03B4-48D2-96C2-2261E10D02DF}"/>
    <dgm:cxn modelId="{CBDA35E1-C29F-44CF-A846-D46E469133DF}" type="presParOf" srcId="{C91E98CC-B153-4679-95CE-6996FD9CF302}" destId="{328D3AAC-2D5C-46BE-A469-302CDBF759FA}" srcOrd="0" destOrd="0" presId="urn:microsoft.com/office/officeart/2005/8/layout/hList7"/>
    <dgm:cxn modelId="{90B6180E-AC7C-41BE-9381-25F147D63465}" type="presParOf" srcId="{C91E98CC-B153-4679-95CE-6996FD9CF302}" destId="{52C1ACE8-6F07-4248-B701-0E76B0C2BB69}" srcOrd="1" destOrd="0" presId="urn:microsoft.com/office/officeart/2005/8/layout/hList7"/>
    <dgm:cxn modelId="{AF124073-40D0-4F5B-8EA8-5E6948437787}" type="presParOf" srcId="{52C1ACE8-6F07-4248-B701-0E76B0C2BB69}" destId="{ABD8F401-83E5-43C7-9571-F32E00D81F30}" srcOrd="0" destOrd="0" presId="urn:microsoft.com/office/officeart/2005/8/layout/hList7"/>
    <dgm:cxn modelId="{55707CCB-1B4D-42F3-AE0C-BF72D4FCD22A}" type="presParOf" srcId="{ABD8F401-83E5-43C7-9571-F32E00D81F30}" destId="{E89B9E0F-9FE9-4199-AC91-24160EF53D02}" srcOrd="0" destOrd="0" presId="urn:microsoft.com/office/officeart/2005/8/layout/hList7"/>
    <dgm:cxn modelId="{7723F0A1-5191-43CA-8B8B-73E0A0C1A9AA}" type="presParOf" srcId="{ABD8F401-83E5-43C7-9571-F32E00D81F30}" destId="{27C7CE65-5AB4-4142-B26D-15B3411DCE00}" srcOrd="1" destOrd="0" presId="urn:microsoft.com/office/officeart/2005/8/layout/hList7"/>
    <dgm:cxn modelId="{A3A61966-C58C-4DFB-83B4-DECA49BE5253}" type="presParOf" srcId="{ABD8F401-83E5-43C7-9571-F32E00D81F30}" destId="{598671EF-435F-49B5-A7CE-0790F8C17D64}" srcOrd="2" destOrd="0" presId="urn:microsoft.com/office/officeart/2005/8/layout/hList7"/>
    <dgm:cxn modelId="{CC64522C-814F-4EC2-8F04-DC4885240745}" type="presParOf" srcId="{ABD8F401-83E5-43C7-9571-F32E00D81F30}" destId="{0EA8256C-F041-4F70-8871-E22AEA43CD2C}" srcOrd="3" destOrd="0" presId="urn:microsoft.com/office/officeart/2005/8/layout/hList7"/>
    <dgm:cxn modelId="{E9A6F3A9-4AF1-4B04-B1E8-5310F2D55E3F}" type="presParOf" srcId="{52C1ACE8-6F07-4248-B701-0E76B0C2BB69}" destId="{C6A2C39E-EF67-4EA2-891F-636E315BBC07}" srcOrd="1" destOrd="0" presId="urn:microsoft.com/office/officeart/2005/8/layout/hList7"/>
    <dgm:cxn modelId="{6B82129A-FBF0-4D5F-9095-FABC1A7B6A9D}" type="presParOf" srcId="{52C1ACE8-6F07-4248-B701-0E76B0C2BB69}" destId="{0FB815B3-4BAB-4020-BDA3-1E7BF28FA6BB}" srcOrd="2" destOrd="0" presId="urn:microsoft.com/office/officeart/2005/8/layout/hList7"/>
    <dgm:cxn modelId="{A3776D5F-AF37-426B-9864-D2CEBCEC4990}" type="presParOf" srcId="{0FB815B3-4BAB-4020-BDA3-1E7BF28FA6BB}" destId="{2768A637-6700-4092-8816-9F90A1B4CA5D}" srcOrd="0" destOrd="0" presId="urn:microsoft.com/office/officeart/2005/8/layout/hList7"/>
    <dgm:cxn modelId="{301C7E0A-C39A-4568-A369-0DF7737162FA}" type="presParOf" srcId="{0FB815B3-4BAB-4020-BDA3-1E7BF28FA6BB}" destId="{15414984-DE5B-49DC-BED1-EFF2FB24517B}" srcOrd="1" destOrd="0" presId="urn:microsoft.com/office/officeart/2005/8/layout/hList7"/>
    <dgm:cxn modelId="{DE283F0C-26B5-4DE6-81FE-B2E72CB5376D}" type="presParOf" srcId="{0FB815B3-4BAB-4020-BDA3-1E7BF28FA6BB}" destId="{2BC2A2A0-1881-45A6-9F87-FB4D8060785B}" srcOrd="2" destOrd="0" presId="urn:microsoft.com/office/officeart/2005/8/layout/hList7"/>
    <dgm:cxn modelId="{8CE91086-2201-48B5-B560-B98139CB8FCC}" type="presParOf" srcId="{0FB815B3-4BAB-4020-BDA3-1E7BF28FA6BB}" destId="{1FBFA564-548D-412B-AEF5-183416EBE7E9}" srcOrd="3" destOrd="0" presId="urn:microsoft.com/office/officeart/2005/8/layout/hList7"/>
    <dgm:cxn modelId="{AF2FC355-154F-41E7-8439-B5F78584BE9F}" type="presParOf" srcId="{52C1ACE8-6F07-4248-B701-0E76B0C2BB69}" destId="{5931B37F-229B-4B77-BD0E-5FD14B3CF912}" srcOrd="3" destOrd="0" presId="urn:microsoft.com/office/officeart/2005/8/layout/hList7"/>
    <dgm:cxn modelId="{193D612A-9E6A-4D74-86B2-1724D999E4C2}" type="presParOf" srcId="{52C1ACE8-6F07-4248-B701-0E76B0C2BB69}" destId="{CA579DE7-0EE4-488F-A1E8-6922AD6F8ACD}" srcOrd="4" destOrd="0" presId="urn:microsoft.com/office/officeart/2005/8/layout/hList7"/>
    <dgm:cxn modelId="{9CE30004-F035-48F0-B1B7-B324E4FE63C5}" type="presParOf" srcId="{CA579DE7-0EE4-488F-A1E8-6922AD6F8ACD}" destId="{E982CC0A-D037-4787-96A4-4D10D1504CB1}" srcOrd="0" destOrd="0" presId="urn:microsoft.com/office/officeart/2005/8/layout/hList7"/>
    <dgm:cxn modelId="{D05B2A3E-2616-4F9B-82B0-3B3F103AC05D}" type="presParOf" srcId="{CA579DE7-0EE4-488F-A1E8-6922AD6F8ACD}" destId="{AF022FD1-2412-4D09-9F6F-094E70E6FBDE}" srcOrd="1" destOrd="0" presId="urn:microsoft.com/office/officeart/2005/8/layout/hList7"/>
    <dgm:cxn modelId="{C967FF6F-62AA-44E0-AE87-12A5B6403DD7}" type="presParOf" srcId="{CA579DE7-0EE4-488F-A1E8-6922AD6F8ACD}" destId="{4A6B11C8-9FD6-479D-A613-B8BA65706160}" srcOrd="2" destOrd="0" presId="urn:microsoft.com/office/officeart/2005/8/layout/hList7"/>
    <dgm:cxn modelId="{7AC21585-C9BD-4C39-9CB6-5818DA6E612F}" type="presParOf" srcId="{CA579DE7-0EE4-488F-A1E8-6922AD6F8ACD}" destId="{7B3CD919-B168-4825-B7B2-194CEF783032}" srcOrd="3" destOrd="0" presId="urn:microsoft.com/office/officeart/2005/8/layout/hList7"/>
    <dgm:cxn modelId="{FE3E8207-05FA-4D98-B09E-1631B8F7FF1A}" type="presParOf" srcId="{52C1ACE8-6F07-4248-B701-0E76B0C2BB69}" destId="{98DF268E-FDEF-40B8-9CD9-54A0282ACDA9}" srcOrd="5" destOrd="0" presId="urn:microsoft.com/office/officeart/2005/8/layout/hList7"/>
    <dgm:cxn modelId="{162B928E-AC34-42F1-9C79-C231971662F4}" type="presParOf" srcId="{52C1ACE8-6F07-4248-B701-0E76B0C2BB69}" destId="{5E3B3FF7-95E0-4463-9E16-C0959B93A024}" srcOrd="6" destOrd="0" presId="urn:microsoft.com/office/officeart/2005/8/layout/hList7"/>
    <dgm:cxn modelId="{8EA578D0-DE75-4940-8B4D-7CD76049B16A}" type="presParOf" srcId="{5E3B3FF7-95E0-4463-9E16-C0959B93A024}" destId="{EE42B952-247C-4DCB-94A5-662595BBCA60}" srcOrd="0" destOrd="0" presId="urn:microsoft.com/office/officeart/2005/8/layout/hList7"/>
    <dgm:cxn modelId="{38D183B3-1911-4B2B-93AE-933616ACD474}" type="presParOf" srcId="{5E3B3FF7-95E0-4463-9E16-C0959B93A024}" destId="{F4D8680C-9BBC-4457-9393-7F318D873A15}" srcOrd="1" destOrd="0" presId="urn:microsoft.com/office/officeart/2005/8/layout/hList7"/>
    <dgm:cxn modelId="{21C98F54-9EF9-4A9F-974B-470348EB3D4A}" type="presParOf" srcId="{5E3B3FF7-95E0-4463-9E16-C0959B93A024}" destId="{26A465E5-8C06-487F-82AA-3C1807A1F52F}" srcOrd="2" destOrd="0" presId="urn:microsoft.com/office/officeart/2005/8/layout/hList7"/>
    <dgm:cxn modelId="{1B36A9C2-F765-41E9-8E1D-CF6AF8F22818}" type="presParOf" srcId="{5E3B3FF7-95E0-4463-9E16-C0959B93A024}" destId="{18227342-30D8-4A1B-B322-54E87E5058C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C18D3B-F107-4DB6-83AC-75EB7B5142B8}" type="doc">
      <dgm:prSet loTypeId="urn:microsoft.com/office/officeart/2005/8/layout/arrow2" loCatId="process" qsTypeId="urn:microsoft.com/office/officeart/2005/8/quickstyle/simple1" qsCatId="simple" csTypeId="urn:microsoft.com/office/officeart/2005/8/colors/colorful3" csCatId="colorful" phldr="1"/>
      <dgm:spPr/>
    </dgm:pt>
    <dgm:pt modelId="{D337BDC7-2FB3-4078-90D9-AFAD8490D227}">
      <dgm:prSet phldrT="[Text]" custT="1"/>
      <dgm:spPr>
        <a:xfrm>
          <a:off x="1382522" y="2554887"/>
          <a:ext cx="1892714" cy="862060"/>
        </a:xfrm>
        <a:noFill/>
        <a:ln>
          <a:noFill/>
        </a:ln>
        <a:effectLst/>
      </dgm:spPr>
      <dgm:t>
        <a:bodyPr/>
        <a:lstStyle/>
        <a:p>
          <a:r>
            <a:rPr lang="en-US" sz="1400" b="1" dirty="0" smtClean="0">
              <a:solidFill>
                <a:srgbClr val="000000">
                  <a:hueOff val="0"/>
                  <a:satOff val="0"/>
                  <a:lumOff val="0"/>
                  <a:alphaOff val="0"/>
                </a:srgbClr>
              </a:solidFill>
              <a:latin typeface="Arial"/>
              <a:ea typeface="+mn-ea"/>
              <a:cs typeface="+mn-cs"/>
            </a:rPr>
            <a:t>Intelligent Transportation Systems</a:t>
          </a:r>
        </a:p>
      </dgm:t>
    </dgm:pt>
    <dgm:pt modelId="{97A6E99E-15BB-4017-9F6D-96E57503EBCF}" type="parTrans" cxnId="{2605FB27-0993-4250-A35A-AF19F9814A85}">
      <dgm:prSet/>
      <dgm:spPr/>
      <dgm:t>
        <a:bodyPr/>
        <a:lstStyle/>
        <a:p>
          <a:endParaRPr lang="en-US" sz="1600"/>
        </a:p>
      </dgm:t>
    </dgm:pt>
    <dgm:pt modelId="{BC85F082-2DAA-422C-B82A-4FA6FDC5A88A}" type="sibTrans" cxnId="{2605FB27-0993-4250-A35A-AF19F9814A85}">
      <dgm:prSet/>
      <dgm:spPr/>
      <dgm:t>
        <a:bodyPr/>
        <a:lstStyle/>
        <a:p>
          <a:endParaRPr lang="en-US" sz="1600"/>
        </a:p>
      </dgm:t>
    </dgm:pt>
    <dgm:pt modelId="{DF005AA1-7109-418F-9C40-5031DDC99BC4}">
      <dgm:prSet phldrT="[Text]" custT="1"/>
      <dgm:spPr>
        <a:xfrm>
          <a:off x="5543105" y="1477018"/>
          <a:ext cx="2216131" cy="943351"/>
        </a:xfrm>
        <a:noFill/>
        <a:ln>
          <a:noFill/>
        </a:ln>
        <a:effectLst/>
      </dgm:spPr>
      <dgm:t>
        <a:bodyPr/>
        <a:lstStyle/>
        <a:p>
          <a:pPr algn="ctr"/>
          <a:r>
            <a:rPr lang="en-US" sz="1400" b="1" dirty="0" smtClean="0">
              <a:solidFill>
                <a:srgbClr val="000000">
                  <a:hueOff val="0"/>
                  <a:satOff val="0"/>
                  <a:lumOff val="0"/>
                  <a:alphaOff val="0"/>
                </a:srgbClr>
              </a:solidFill>
              <a:latin typeface="Arial"/>
              <a:ea typeface="+mn-ea"/>
              <a:cs typeface="+mn-cs"/>
            </a:rPr>
            <a:t>Integrated, Dynamic Transportation in a Connected Society</a:t>
          </a:r>
          <a:endParaRPr lang="en-US" sz="1400" b="1" dirty="0">
            <a:solidFill>
              <a:srgbClr val="000000">
                <a:hueOff val="0"/>
                <a:satOff val="0"/>
                <a:lumOff val="0"/>
                <a:alphaOff val="0"/>
              </a:srgbClr>
            </a:solidFill>
            <a:latin typeface="Arial"/>
            <a:ea typeface="+mn-ea"/>
            <a:cs typeface="+mn-cs"/>
          </a:endParaRPr>
        </a:p>
      </dgm:t>
    </dgm:pt>
    <dgm:pt modelId="{8E5FECE3-6AF3-4C5D-8DB4-54AA24735EF5}" type="parTrans" cxnId="{2132D1D5-4FC5-4FE8-B16D-3217541F89EE}">
      <dgm:prSet/>
      <dgm:spPr/>
      <dgm:t>
        <a:bodyPr/>
        <a:lstStyle/>
        <a:p>
          <a:endParaRPr lang="en-US" sz="1600"/>
        </a:p>
      </dgm:t>
    </dgm:pt>
    <dgm:pt modelId="{B95346BA-EB6C-4D43-BB92-D82F7DE16291}" type="sibTrans" cxnId="{2132D1D5-4FC5-4FE8-B16D-3217541F89EE}">
      <dgm:prSet/>
      <dgm:spPr/>
      <dgm:t>
        <a:bodyPr/>
        <a:lstStyle/>
        <a:p>
          <a:endParaRPr lang="en-US" sz="1600"/>
        </a:p>
      </dgm:t>
    </dgm:pt>
    <dgm:pt modelId="{55FE8D61-0EA8-48C1-BE8E-0B235A6DB44E}">
      <dgm:prSet phldrT="[Text]" custT="1"/>
      <dgm:spPr>
        <a:xfrm>
          <a:off x="4302541" y="1605977"/>
          <a:ext cx="1540742" cy="644205"/>
        </a:xfrm>
        <a:noFill/>
        <a:ln>
          <a:noFill/>
        </a:ln>
        <a:effectLst/>
      </dgm:spPr>
      <dgm:t>
        <a:bodyPr/>
        <a:lstStyle/>
        <a:p>
          <a:pPr algn="l"/>
          <a:r>
            <a:rPr lang="en-US" sz="1400" b="1" dirty="0" smtClean="0">
              <a:solidFill>
                <a:srgbClr val="000000">
                  <a:hueOff val="0"/>
                  <a:satOff val="0"/>
                  <a:lumOff val="0"/>
                  <a:alphaOff val="0"/>
                </a:srgbClr>
              </a:solidFill>
              <a:latin typeface="Arial"/>
              <a:ea typeface="+mn-ea"/>
              <a:cs typeface="+mn-cs"/>
            </a:rPr>
            <a:t>Connected &amp; Automated Vehicles</a:t>
          </a:r>
          <a:endParaRPr lang="en-US" sz="1400" b="1" dirty="0">
            <a:solidFill>
              <a:srgbClr val="000000">
                <a:hueOff val="0"/>
                <a:satOff val="0"/>
                <a:lumOff val="0"/>
                <a:alphaOff val="0"/>
              </a:srgbClr>
            </a:solidFill>
            <a:latin typeface="Arial"/>
            <a:ea typeface="+mn-ea"/>
            <a:cs typeface="+mn-cs"/>
          </a:endParaRPr>
        </a:p>
      </dgm:t>
    </dgm:pt>
    <dgm:pt modelId="{80D14903-2A9D-4692-8CE5-9D16DF262E8B}" type="parTrans" cxnId="{F227EB60-96B9-4990-AB50-1B1B663E9A2F}">
      <dgm:prSet/>
      <dgm:spPr/>
      <dgm:t>
        <a:bodyPr/>
        <a:lstStyle/>
        <a:p>
          <a:endParaRPr lang="en-US" sz="1600"/>
        </a:p>
      </dgm:t>
    </dgm:pt>
    <dgm:pt modelId="{B91629EC-FDD1-435E-B00C-E9AD2F3D8154}" type="sibTrans" cxnId="{F227EB60-96B9-4990-AB50-1B1B663E9A2F}">
      <dgm:prSet/>
      <dgm:spPr/>
      <dgm:t>
        <a:bodyPr/>
        <a:lstStyle/>
        <a:p>
          <a:endParaRPr lang="en-US" sz="1600"/>
        </a:p>
      </dgm:t>
    </dgm:pt>
    <dgm:pt modelId="{8768343B-C0E3-4A7C-BB9E-F23F69F51617}">
      <dgm:prSet phldrT="[Text]" custT="1"/>
      <dgm:spPr>
        <a:xfrm>
          <a:off x="2527828" y="2055682"/>
          <a:ext cx="2094026" cy="577583"/>
        </a:xfrm>
        <a:noFill/>
        <a:ln>
          <a:noFill/>
        </a:ln>
        <a:effectLst/>
      </dgm:spPr>
      <dgm:t>
        <a:bodyPr/>
        <a:lstStyle/>
        <a:p>
          <a:pPr algn="l"/>
          <a:r>
            <a:rPr lang="en-US" sz="1400" b="1" dirty="0" smtClean="0">
              <a:solidFill>
                <a:srgbClr val="000000">
                  <a:hueOff val="0"/>
                  <a:satOff val="0"/>
                  <a:lumOff val="0"/>
                  <a:alphaOff val="0"/>
                </a:srgbClr>
              </a:solidFill>
              <a:latin typeface="Arial"/>
              <a:ea typeface="+mn-ea"/>
              <a:cs typeface="+mn-cs"/>
            </a:rPr>
            <a:t>Transportation Systems Management and Operations</a:t>
          </a:r>
          <a:endParaRPr lang="en-US" sz="1400" b="1" dirty="0">
            <a:solidFill>
              <a:srgbClr val="000000">
                <a:hueOff val="0"/>
                <a:satOff val="0"/>
                <a:lumOff val="0"/>
                <a:alphaOff val="0"/>
              </a:srgbClr>
            </a:solidFill>
            <a:latin typeface="Arial"/>
            <a:ea typeface="+mn-ea"/>
            <a:cs typeface="+mn-cs"/>
          </a:endParaRPr>
        </a:p>
      </dgm:t>
    </dgm:pt>
    <dgm:pt modelId="{868F13A2-1E96-4402-80D0-16241E5C1043}" type="sibTrans" cxnId="{65D12C81-53D9-484E-A1DD-88D5D73A9018}">
      <dgm:prSet/>
      <dgm:spPr/>
      <dgm:t>
        <a:bodyPr/>
        <a:lstStyle/>
        <a:p>
          <a:endParaRPr lang="en-US" sz="1600"/>
        </a:p>
      </dgm:t>
    </dgm:pt>
    <dgm:pt modelId="{3E183EEA-1BDB-4C1F-A02D-D2E0388275F3}" type="parTrans" cxnId="{65D12C81-53D9-484E-A1DD-88D5D73A9018}">
      <dgm:prSet/>
      <dgm:spPr/>
      <dgm:t>
        <a:bodyPr/>
        <a:lstStyle/>
        <a:p>
          <a:endParaRPr lang="en-US" sz="1600"/>
        </a:p>
      </dgm:t>
    </dgm:pt>
    <dgm:pt modelId="{2452B452-CFE0-46B7-97AD-8E4F2440CE9E}">
      <dgm:prSet phldrT="[Text]" custT="1"/>
      <dgm:spPr>
        <a:xfrm>
          <a:off x="1382522" y="2554887"/>
          <a:ext cx="1892714" cy="862060"/>
        </a:xfrm>
        <a:noFill/>
        <a:ln>
          <a:noFill/>
        </a:ln>
        <a:effectLst/>
      </dgm:spPr>
      <dgm:t>
        <a:bodyPr/>
        <a:lstStyle/>
        <a:p>
          <a:r>
            <a:rPr lang="en-US" sz="1400" b="1" dirty="0" smtClean="0">
              <a:solidFill>
                <a:srgbClr val="000000">
                  <a:hueOff val="0"/>
                  <a:satOff val="0"/>
                  <a:lumOff val="0"/>
                  <a:alphaOff val="0"/>
                </a:srgbClr>
              </a:solidFill>
              <a:latin typeface="Arial"/>
              <a:ea typeface="+mn-ea"/>
              <a:cs typeface="+mn-cs"/>
            </a:rPr>
            <a:t>Traditional Transportation Options</a:t>
          </a:r>
        </a:p>
      </dgm:t>
    </dgm:pt>
    <dgm:pt modelId="{BC3608BA-2335-423E-A339-80FCF2061304}" type="parTrans" cxnId="{272CE2EB-8571-464B-A230-178006B448C7}">
      <dgm:prSet/>
      <dgm:spPr/>
      <dgm:t>
        <a:bodyPr/>
        <a:lstStyle/>
        <a:p>
          <a:endParaRPr lang="en-US"/>
        </a:p>
      </dgm:t>
    </dgm:pt>
    <dgm:pt modelId="{7B3959AC-B01B-4FED-91DD-B1F0CA636F7A}" type="sibTrans" cxnId="{272CE2EB-8571-464B-A230-178006B448C7}">
      <dgm:prSet/>
      <dgm:spPr/>
      <dgm:t>
        <a:bodyPr/>
        <a:lstStyle/>
        <a:p>
          <a:endParaRPr lang="en-US"/>
        </a:p>
      </dgm:t>
    </dgm:pt>
    <dgm:pt modelId="{4D80D075-A78C-4338-9151-4FEFC0F40750}" type="pres">
      <dgm:prSet presAssocID="{D6C18D3B-F107-4DB6-83AC-75EB7B5142B8}" presName="arrowDiagram" presStyleCnt="0">
        <dgm:presLayoutVars>
          <dgm:chMax val="5"/>
          <dgm:dir/>
          <dgm:resizeHandles val="exact"/>
        </dgm:presLayoutVars>
      </dgm:prSet>
      <dgm:spPr/>
    </dgm:pt>
    <dgm:pt modelId="{04FF341B-64B0-4A2B-85C8-0C4D3D264DEA}" type="pres">
      <dgm:prSet presAssocID="{D6C18D3B-F107-4DB6-83AC-75EB7B5142B8}" presName="arrow" presStyleLbl="bgShp" presStyleIdx="0" presStyleCnt="1" custScaleX="119304" custLinFactNeighborX="2529"/>
      <dgm:spPr>
        <a:xfrm>
          <a:off x="449459" y="0"/>
          <a:ext cx="6914098" cy="3622101"/>
        </a:xfrm>
        <a:prstGeom prst="swooshArrow">
          <a:avLst>
            <a:gd name="adj1" fmla="val 25000"/>
            <a:gd name="adj2" fmla="val 25000"/>
          </a:avLst>
        </a:prstGeom>
        <a:solidFill>
          <a:srgbClr val="EC7701"/>
        </a:solidFill>
        <a:ln>
          <a:noFill/>
        </a:ln>
        <a:effectLst/>
      </dgm:spPr>
    </dgm:pt>
    <dgm:pt modelId="{5E1E4DFC-5A05-455A-8D98-0BACA335172F}" type="pres">
      <dgm:prSet presAssocID="{D6C18D3B-F107-4DB6-83AC-75EB7B5142B8}" presName="arrowDiagram5" presStyleCnt="0"/>
      <dgm:spPr/>
    </dgm:pt>
    <dgm:pt modelId="{1F795EAA-2B78-435F-A8B0-72A2132A48C0}" type="pres">
      <dgm:prSet presAssocID="{2452B452-CFE0-46B7-97AD-8E4F2440CE9E}" presName="bullet5a" presStyleLbl="node1" presStyleIdx="0" presStyleCnt="5" custLinFactX="-100000" custLinFactY="-7336" custLinFactNeighborX="-122015" custLinFactNeighborY="-100000"/>
      <dgm:spPr/>
    </dgm:pt>
    <dgm:pt modelId="{DA5E2C2C-E05C-4A04-AADF-B1207B32D1E1}" type="pres">
      <dgm:prSet presAssocID="{2452B452-CFE0-46B7-97AD-8E4F2440CE9E}" presName="textBox5a" presStyleLbl="revTx" presStyleIdx="0" presStyleCnt="5" custScaleX="207626" custLinFactX="-3521" custLinFactNeighborX="-100000" custLinFactNeighborY="91466">
        <dgm:presLayoutVars>
          <dgm:bulletEnabled val="1"/>
        </dgm:presLayoutVars>
      </dgm:prSet>
      <dgm:spPr/>
      <dgm:t>
        <a:bodyPr/>
        <a:lstStyle/>
        <a:p>
          <a:endParaRPr lang="en-US"/>
        </a:p>
      </dgm:t>
    </dgm:pt>
    <dgm:pt modelId="{B3085A42-D80B-4C03-A4DF-78DD1A75D248}" type="pres">
      <dgm:prSet presAssocID="{D337BDC7-2FB3-4078-90D9-AFAD8490D227}" presName="bullet5b" presStyleLbl="node1" presStyleIdx="1" presStyleCnt="5" custLinFactNeighborX="-33215" custLinFactNeighborY="-43470"/>
      <dgm:spPr/>
      <dgm:t>
        <a:bodyPr/>
        <a:lstStyle/>
        <a:p>
          <a:endParaRPr lang="en-US"/>
        </a:p>
      </dgm:t>
    </dgm:pt>
    <dgm:pt modelId="{C1D9F95A-0377-4C54-96ED-A43C44DD567C}" type="pres">
      <dgm:prSet presAssocID="{D337BDC7-2FB3-4078-90D9-AFAD8490D227}" presName="textBox5b" presStyleLbl="revTx" presStyleIdx="1" presStyleCnt="5" custScaleX="169306" custScaleY="30496" custLinFactNeighborX="-9430" custLinFactNeighborY="-26693">
        <dgm:presLayoutVars>
          <dgm:bulletEnabled val="1"/>
        </dgm:presLayoutVars>
      </dgm:prSet>
      <dgm:spPr/>
      <dgm:t>
        <a:bodyPr/>
        <a:lstStyle/>
        <a:p>
          <a:endParaRPr lang="en-US"/>
        </a:p>
      </dgm:t>
    </dgm:pt>
    <dgm:pt modelId="{54952CB0-B6C9-4C1D-A9FB-29DA6876F5DC}" type="pres">
      <dgm:prSet presAssocID="{8768343B-C0E3-4A7C-BB9E-F23F69F51617}" presName="bullet5c" presStyleLbl="node1" presStyleIdx="2" presStyleCnt="5" custLinFactX="24697" custLinFactNeighborX="100000" custLinFactNeighborY="-56287"/>
      <dgm:spPr/>
    </dgm:pt>
    <dgm:pt modelId="{275D60BE-BCBF-4F01-8643-2B28A470D3A4}" type="pres">
      <dgm:prSet presAssocID="{8768343B-C0E3-4A7C-BB9E-F23F69F51617}" presName="textBox5c" presStyleLbl="revTx" presStyleIdx="2" presStyleCnt="5" custScaleX="128039" custScaleY="47778" custLinFactNeighborX="-1813" custLinFactNeighborY="-24587">
        <dgm:presLayoutVars>
          <dgm:bulletEnabled val="1"/>
        </dgm:presLayoutVars>
      </dgm:prSet>
      <dgm:spPr/>
      <dgm:t>
        <a:bodyPr/>
        <a:lstStyle/>
        <a:p>
          <a:endParaRPr lang="en-US"/>
        </a:p>
      </dgm:t>
    </dgm:pt>
    <dgm:pt modelId="{8331CDA0-9D38-4BD8-ADBA-1399203B817D}" type="pres">
      <dgm:prSet presAssocID="{55FE8D61-0EA8-48C1-BE8E-0B235A6DB44E}" presName="bullet5d" presStyleLbl="node1" presStyleIdx="3" presStyleCnt="5" custLinFactX="56013" custLinFactNeighborX="100000" custLinFactNeighborY="-15505"/>
      <dgm:spPr/>
    </dgm:pt>
    <dgm:pt modelId="{414B74EA-1C85-47C6-AB0B-3095483FDFCE}" type="pres">
      <dgm:prSet presAssocID="{55FE8D61-0EA8-48C1-BE8E-0B235A6DB44E}" presName="textBox5d" presStyleLbl="revTx" presStyleIdx="3" presStyleCnt="5" custFlipVert="0" custScaleY="30150" custLinFactNeighborX="5243" custLinFactNeighborY="-25258">
        <dgm:presLayoutVars>
          <dgm:bulletEnabled val="1"/>
        </dgm:presLayoutVars>
      </dgm:prSet>
      <dgm:spPr/>
      <dgm:t>
        <a:bodyPr/>
        <a:lstStyle/>
        <a:p>
          <a:endParaRPr lang="en-US"/>
        </a:p>
      </dgm:t>
    </dgm:pt>
    <dgm:pt modelId="{0C7EF8F5-AEBC-492D-A56B-B2CDAF63242A}" type="pres">
      <dgm:prSet presAssocID="{DF005AA1-7109-418F-9C40-5031DDC99BC4}" presName="bullet5e" presStyleLbl="node1" presStyleIdx="4" presStyleCnt="5" custLinFactX="100000" custLinFactNeighborX="115687" custLinFactNeighborY="-15824"/>
      <dgm:spPr/>
    </dgm:pt>
    <dgm:pt modelId="{4AEF86A2-320D-4BA5-8F53-ECE71E3FF8D8}" type="pres">
      <dgm:prSet presAssocID="{DF005AA1-7109-418F-9C40-5031DDC99BC4}" presName="textBox5e" presStyleLbl="revTx" presStyleIdx="4" presStyleCnt="5" custScaleX="141378" custScaleY="36414" custLinFactNeighborX="26495" custLinFactNeighborY="-22941">
        <dgm:presLayoutVars>
          <dgm:bulletEnabled val="1"/>
        </dgm:presLayoutVars>
      </dgm:prSet>
      <dgm:spPr/>
      <dgm:t>
        <a:bodyPr/>
        <a:lstStyle/>
        <a:p>
          <a:endParaRPr lang="en-US"/>
        </a:p>
      </dgm:t>
    </dgm:pt>
  </dgm:ptLst>
  <dgm:cxnLst>
    <dgm:cxn modelId="{C41A9711-0988-4AD6-8D45-9EEA0EDA5470}" type="presOf" srcId="{D6C18D3B-F107-4DB6-83AC-75EB7B5142B8}" destId="{4D80D075-A78C-4338-9151-4FEFC0F40750}" srcOrd="0" destOrd="0" presId="urn:microsoft.com/office/officeart/2005/8/layout/arrow2"/>
    <dgm:cxn modelId="{400D08EA-03CF-4007-8C11-39D62739F318}" type="presOf" srcId="{DF005AA1-7109-418F-9C40-5031DDC99BC4}" destId="{4AEF86A2-320D-4BA5-8F53-ECE71E3FF8D8}" srcOrd="0" destOrd="0" presId="urn:microsoft.com/office/officeart/2005/8/layout/arrow2"/>
    <dgm:cxn modelId="{F7A34133-C4AC-4B7C-9F98-9885A380C0E4}" type="presOf" srcId="{D337BDC7-2FB3-4078-90D9-AFAD8490D227}" destId="{C1D9F95A-0377-4C54-96ED-A43C44DD567C}" srcOrd="0" destOrd="0" presId="urn:microsoft.com/office/officeart/2005/8/layout/arrow2"/>
    <dgm:cxn modelId="{65D12C81-53D9-484E-A1DD-88D5D73A9018}" srcId="{D6C18D3B-F107-4DB6-83AC-75EB7B5142B8}" destId="{8768343B-C0E3-4A7C-BB9E-F23F69F51617}" srcOrd="2" destOrd="0" parTransId="{3E183EEA-1BDB-4C1F-A02D-D2E0388275F3}" sibTransId="{868F13A2-1E96-4402-80D0-16241E5C1043}"/>
    <dgm:cxn modelId="{2605FB27-0993-4250-A35A-AF19F9814A85}" srcId="{D6C18D3B-F107-4DB6-83AC-75EB7B5142B8}" destId="{D337BDC7-2FB3-4078-90D9-AFAD8490D227}" srcOrd="1" destOrd="0" parTransId="{97A6E99E-15BB-4017-9F6D-96E57503EBCF}" sibTransId="{BC85F082-2DAA-422C-B82A-4FA6FDC5A88A}"/>
    <dgm:cxn modelId="{00EF5006-40A1-462A-A1DE-6F32731CA03A}" type="presOf" srcId="{2452B452-CFE0-46B7-97AD-8E4F2440CE9E}" destId="{DA5E2C2C-E05C-4A04-AADF-B1207B32D1E1}" srcOrd="0" destOrd="0" presId="urn:microsoft.com/office/officeart/2005/8/layout/arrow2"/>
    <dgm:cxn modelId="{6754445F-0CE0-42B3-A6EC-E6D6A366A3AB}" type="presOf" srcId="{55FE8D61-0EA8-48C1-BE8E-0B235A6DB44E}" destId="{414B74EA-1C85-47C6-AB0B-3095483FDFCE}" srcOrd="0" destOrd="0" presId="urn:microsoft.com/office/officeart/2005/8/layout/arrow2"/>
    <dgm:cxn modelId="{2132D1D5-4FC5-4FE8-B16D-3217541F89EE}" srcId="{D6C18D3B-F107-4DB6-83AC-75EB7B5142B8}" destId="{DF005AA1-7109-418F-9C40-5031DDC99BC4}" srcOrd="4" destOrd="0" parTransId="{8E5FECE3-6AF3-4C5D-8DB4-54AA24735EF5}" sibTransId="{B95346BA-EB6C-4D43-BB92-D82F7DE16291}"/>
    <dgm:cxn modelId="{272CE2EB-8571-464B-A230-178006B448C7}" srcId="{D6C18D3B-F107-4DB6-83AC-75EB7B5142B8}" destId="{2452B452-CFE0-46B7-97AD-8E4F2440CE9E}" srcOrd="0" destOrd="0" parTransId="{BC3608BA-2335-423E-A339-80FCF2061304}" sibTransId="{7B3959AC-B01B-4FED-91DD-B1F0CA636F7A}"/>
    <dgm:cxn modelId="{0E34C145-3A93-4B93-A15B-C220B5BBACDB}" type="presOf" srcId="{8768343B-C0E3-4A7C-BB9E-F23F69F51617}" destId="{275D60BE-BCBF-4F01-8643-2B28A470D3A4}" srcOrd="0" destOrd="0" presId="urn:microsoft.com/office/officeart/2005/8/layout/arrow2"/>
    <dgm:cxn modelId="{F227EB60-96B9-4990-AB50-1B1B663E9A2F}" srcId="{D6C18D3B-F107-4DB6-83AC-75EB7B5142B8}" destId="{55FE8D61-0EA8-48C1-BE8E-0B235A6DB44E}" srcOrd="3" destOrd="0" parTransId="{80D14903-2A9D-4692-8CE5-9D16DF262E8B}" sibTransId="{B91629EC-FDD1-435E-B00C-E9AD2F3D8154}"/>
    <dgm:cxn modelId="{F59C8D5B-F94D-4949-9E73-6EA9B5C7122E}" type="presParOf" srcId="{4D80D075-A78C-4338-9151-4FEFC0F40750}" destId="{04FF341B-64B0-4A2B-85C8-0C4D3D264DEA}" srcOrd="0" destOrd="0" presId="urn:microsoft.com/office/officeart/2005/8/layout/arrow2"/>
    <dgm:cxn modelId="{B04F1DAA-A9E7-4E64-A138-9F1262D1BBD3}" type="presParOf" srcId="{4D80D075-A78C-4338-9151-4FEFC0F40750}" destId="{5E1E4DFC-5A05-455A-8D98-0BACA335172F}" srcOrd="1" destOrd="0" presId="urn:microsoft.com/office/officeart/2005/8/layout/arrow2"/>
    <dgm:cxn modelId="{917BAE16-235E-443A-8C74-7D4AFDDAD132}" type="presParOf" srcId="{5E1E4DFC-5A05-455A-8D98-0BACA335172F}" destId="{1F795EAA-2B78-435F-A8B0-72A2132A48C0}" srcOrd="0" destOrd="0" presId="urn:microsoft.com/office/officeart/2005/8/layout/arrow2"/>
    <dgm:cxn modelId="{CDDC11CE-62BC-4059-BD40-6B75775A6952}" type="presParOf" srcId="{5E1E4DFC-5A05-455A-8D98-0BACA335172F}" destId="{DA5E2C2C-E05C-4A04-AADF-B1207B32D1E1}" srcOrd="1" destOrd="0" presId="urn:microsoft.com/office/officeart/2005/8/layout/arrow2"/>
    <dgm:cxn modelId="{47710410-E484-49A3-8502-E9C1A1F008F1}" type="presParOf" srcId="{5E1E4DFC-5A05-455A-8D98-0BACA335172F}" destId="{B3085A42-D80B-4C03-A4DF-78DD1A75D248}" srcOrd="2" destOrd="0" presId="urn:microsoft.com/office/officeart/2005/8/layout/arrow2"/>
    <dgm:cxn modelId="{7704E339-C46E-4CDE-B775-36B6E080F1FF}" type="presParOf" srcId="{5E1E4DFC-5A05-455A-8D98-0BACA335172F}" destId="{C1D9F95A-0377-4C54-96ED-A43C44DD567C}" srcOrd="3" destOrd="0" presId="urn:microsoft.com/office/officeart/2005/8/layout/arrow2"/>
    <dgm:cxn modelId="{9721F683-2169-403E-84D3-442633CDDC2E}" type="presParOf" srcId="{5E1E4DFC-5A05-455A-8D98-0BACA335172F}" destId="{54952CB0-B6C9-4C1D-A9FB-29DA6876F5DC}" srcOrd="4" destOrd="0" presId="urn:microsoft.com/office/officeart/2005/8/layout/arrow2"/>
    <dgm:cxn modelId="{523A22DF-6E79-45E6-BD8C-DE18984D2A03}" type="presParOf" srcId="{5E1E4DFC-5A05-455A-8D98-0BACA335172F}" destId="{275D60BE-BCBF-4F01-8643-2B28A470D3A4}" srcOrd="5" destOrd="0" presId="urn:microsoft.com/office/officeart/2005/8/layout/arrow2"/>
    <dgm:cxn modelId="{AEBF4E7C-DA28-4C17-893E-0484E52EFEBD}" type="presParOf" srcId="{5E1E4DFC-5A05-455A-8D98-0BACA335172F}" destId="{8331CDA0-9D38-4BD8-ADBA-1399203B817D}" srcOrd="6" destOrd="0" presId="urn:microsoft.com/office/officeart/2005/8/layout/arrow2"/>
    <dgm:cxn modelId="{A16BFF75-906B-4FF6-BD82-2D48D149A745}" type="presParOf" srcId="{5E1E4DFC-5A05-455A-8D98-0BACA335172F}" destId="{414B74EA-1C85-47C6-AB0B-3095483FDFCE}" srcOrd="7" destOrd="0" presId="urn:microsoft.com/office/officeart/2005/8/layout/arrow2"/>
    <dgm:cxn modelId="{14EBA7EA-F0BA-4D45-BC9A-A5D5F006CA49}" type="presParOf" srcId="{5E1E4DFC-5A05-455A-8D98-0BACA335172F}" destId="{0C7EF8F5-AEBC-492D-A56B-B2CDAF63242A}" srcOrd="8" destOrd="0" presId="urn:microsoft.com/office/officeart/2005/8/layout/arrow2"/>
    <dgm:cxn modelId="{57D8737C-0F43-4DCF-B7B6-F310A6AA5EAF}" type="presParOf" srcId="{5E1E4DFC-5A05-455A-8D98-0BACA335172F}" destId="{4AEF86A2-320D-4BA5-8F53-ECE71E3FF8D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9110D-FD68-4850-BE49-324D41753823}">
      <dsp:nvSpPr>
        <dsp:cNvPr id="0" name=""/>
        <dsp:cNvSpPr/>
      </dsp:nvSpPr>
      <dsp:spPr>
        <a:xfrm>
          <a:off x="-5341500" y="-817996"/>
          <a:ext cx="6360393" cy="6360393"/>
        </a:xfrm>
        <a:prstGeom prst="blockArc">
          <a:avLst>
            <a:gd name="adj1" fmla="val 18900000"/>
            <a:gd name="adj2" fmla="val 2700000"/>
            <a:gd name="adj3" fmla="val 340"/>
          </a:avLst>
        </a:prstGeom>
        <a:noFill/>
        <a:ln w="25400" cap="flat" cmpd="sng" algn="ctr">
          <a:solidFill>
            <a:schemeClr val="tx1">
              <a:lumMod val="50000"/>
              <a:lumOff val="50000"/>
            </a:schemeClr>
          </a:solidFill>
          <a:prstDash val="solid"/>
        </a:ln>
        <a:effectLst/>
      </dsp:spPr>
      <dsp:style>
        <a:lnRef idx="2">
          <a:scrgbClr r="0" g="0" b="0"/>
        </a:lnRef>
        <a:fillRef idx="0">
          <a:scrgbClr r="0" g="0" b="0"/>
        </a:fillRef>
        <a:effectRef idx="0">
          <a:scrgbClr r="0" g="0" b="0"/>
        </a:effectRef>
        <a:fontRef idx="minor"/>
      </dsp:style>
    </dsp:sp>
    <dsp:sp modelId="{6BFE2857-7397-4A00-89BC-5590F7737121}">
      <dsp:nvSpPr>
        <dsp:cNvPr id="0" name=""/>
        <dsp:cNvSpPr/>
      </dsp:nvSpPr>
      <dsp:spPr>
        <a:xfrm>
          <a:off x="379894" y="248786"/>
          <a:ext cx="755548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Overview of the Beyond Traffic: The Smart City Challenge</a:t>
          </a:r>
          <a:endParaRPr lang="en-US" sz="2100" kern="1200" dirty="0"/>
        </a:p>
      </dsp:txBody>
      <dsp:txXfrm>
        <a:off x="379894" y="248786"/>
        <a:ext cx="7555489" cy="497384"/>
      </dsp:txXfrm>
    </dsp:sp>
    <dsp:sp modelId="{70488442-43CF-4195-92E4-82415D16BD1C}">
      <dsp:nvSpPr>
        <dsp:cNvPr id="0" name=""/>
        <dsp:cNvSpPr/>
      </dsp:nvSpPr>
      <dsp:spPr>
        <a:xfrm>
          <a:off x="69028" y="186613"/>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6C2450C0-2A3C-450D-9700-6F4E024714BA}">
      <dsp:nvSpPr>
        <dsp:cNvPr id="0" name=""/>
        <dsp:cNvSpPr/>
      </dsp:nvSpPr>
      <dsp:spPr>
        <a:xfrm>
          <a:off x="789027" y="994769"/>
          <a:ext cx="7146356"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An Evolving Transportation Ecosystem</a:t>
          </a:r>
        </a:p>
      </dsp:txBody>
      <dsp:txXfrm>
        <a:off x="789027" y="994769"/>
        <a:ext cx="7146356" cy="497384"/>
      </dsp:txXfrm>
    </dsp:sp>
    <dsp:sp modelId="{7CE4BFF6-B790-4FB6-8003-C4FBB391E569}">
      <dsp:nvSpPr>
        <dsp:cNvPr id="0" name=""/>
        <dsp:cNvSpPr/>
      </dsp:nvSpPr>
      <dsp:spPr>
        <a:xfrm>
          <a:off x="478161" y="932596"/>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4F9BB05D-A075-42B0-833D-2AEBD3238E0B}">
      <dsp:nvSpPr>
        <dsp:cNvPr id="0" name=""/>
        <dsp:cNvSpPr/>
      </dsp:nvSpPr>
      <dsp:spPr>
        <a:xfrm>
          <a:off x="976113" y="1740752"/>
          <a:ext cx="695926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Enabling Factors and Trends</a:t>
          </a:r>
        </a:p>
      </dsp:txBody>
      <dsp:txXfrm>
        <a:off x="976113" y="1740752"/>
        <a:ext cx="6959269" cy="497384"/>
      </dsp:txXfrm>
    </dsp:sp>
    <dsp:sp modelId="{3E353611-2C87-46CA-94B4-449EF24D4FCA}">
      <dsp:nvSpPr>
        <dsp:cNvPr id="0" name=""/>
        <dsp:cNvSpPr/>
      </dsp:nvSpPr>
      <dsp:spPr>
        <a:xfrm>
          <a:off x="665247" y="1678579"/>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E708C041-15EB-446A-B4D3-3FD0B658153E}">
      <dsp:nvSpPr>
        <dsp:cNvPr id="0" name=""/>
        <dsp:cNvSpPr/>
      </dsp:nvSpPr>
      <dsp:spPr>
        <a:xfrm>
          <a:off x="976113" y="2486262"/>
          <a:ext cx="695926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Current Initiatives and Programs</a:t>
          </a:r>
        </a:p>
      </dsp:txBody>
      <dsp:txXfrm>
        <a:off x="976113" y="2486262"/>
        <a:ext cx="6959269" cy="497384"/>
      </dsp:txXfrm>
    </dsp:sp>
    <dsp:sp modelId="{04299139-60A1-4F9A-B41F-C4A0C7F13E28}">
      <dsp:nvSpPr>
        <dsp:cNvPr id="0" name=""/>
        <dsp:cNvSpPr/>
      </dsp:nvSpPr>
      <dsp:spPr>
        <a:xfrm>
          <a:off x="665247" y="2424089"/>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DE1A5022-F27A-4C56-95B4-1077F27D903E}">
      <dsp:nvSpPr>
        <dsp:cNvPr id="0" name=""/>
        <dsp:cNvSpPr/>
      </dsp:nvSpPr>
      <dsp:spPr>
        <a:xfrm>
          <a:off x="789027" y="3232245"/>
          <a:ext cx="7146356"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dirty="0" smtClean="0"/>
            <a:t>Changing Perceptions</a:t>
          </a:r>
        </a:p>
      </dsp:txBody>
      <dsp:txXfrm>
        <a:off x="789027" y="3232245"/>
        <a:ext cx="7146356" cy="497384"/>
      </dsp:txXfrm>
    </dsp:sp>
    <dsp:sp modelId="{D37AC4CA-0473-4E5E-8705-8C5A8F6FB460}">
      <dsp:nvSpPr>
        <dsp:cNvPr id="0" name=""/>
        <dsp:cNvSpPr/>
      </dsp:nvSpPr>
      <dsp:spPr>
        <a:xfrm>
          <a:off x="478161" y="3170072"/>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DD59A988-7849-4684-9968-7FDB2A9E714C}">
      <dsp:nvSpPr>
        <dsp:cNvPr id="0" name=""/>
        <dsp:cNvSpPr/>
      </dsp:nvSpPr>
      <dsp:spPr>
        <a:xfrm>
          <a:off x="379894" y="3978228"/>
          <a:ext cx="7555489" cy="497384"/>
        </a:xfrm>
        <a:prstGeom prst="rect">
          <a:avLst/>
        </a:prstGeom>
        <a:solidFill>
          <a:srgbClr val="EC881B"/>
        </a:solidFill>
        <a:ln w="25400" cap="flat" cmpd="sng" algn="ctr">
          <a:solidFill>
            <a:srgbClr val="EC88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4799" tIns="53340" rIns="53340" bIns="53340" numCol="1" spcCol="1270" anchor="ctr" anchorCtr="0">
          <a:noAutofit/>
        </a:bodyPr>
        <a:lstStyle/>
        <a:p>
          <a:pPr lvl="0" algn="l" defTabSz="933450">
            <a:lnSpc>
              <a:spcPct val="90000"/>
            </a:lnSpc>
            <a:spcBef>
              <a:spcPct val="0"/>
            </a:spcBef>
            <a:spcAft>
              <a:spcPct val="35000"/>
            </a:spcAft>
          </a:pPr>
          <a:r>
            <a:rPr lang="en-US" sz="2100" kern="1200" smtClean="0"/>
            <a:t>For More Information</a:t>
          </a:r>
          <a:endParaRPr lang="en-US" sz="2100" kern="1200" dirty="0"/>
        </a:p>
      </dsp:txBody>
      <dsp:txXfrm>
        <a:off x="379894" y="3978228"/>
        <a:ext cx="7555489" cy="497384"/>
      </dsp:txXfrm>
    </dsp:sp>
    <dsp:sp modelId="{081774A1-CB12-4192-B2C9-0E554E437D5E}">
      <dsp:nvSpPr>
        <dsp:cNvPr id="0" name=""/>
        <dsp:cNvSpPr/>
      </dsp:nvSpPr>
      <dsp:spPr>
        <a:xfrm>
          <a:off x="69028" y="3916055"/>
          <a:ext cx="621731" cy="621731"/>
        </a:xfrm>
        <a:prstGeom prst="ellipse">
          <a:avLst/>
        </a:prstGeom>
        <a:solidFill>
          <a:schemeClr val="bg1">
            <a:lumMod val="9500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D3B33-0999-47C6-9556-65A807515BFE}">
      <dsp:nvSpPr>
        <dsp:cNvPr id="0" name=""/>
        <dsp:cNvSpPr/>
      </dsp:nvSpPr>
      <dsp:spPr>
        <a:xfrm>
          <a:off x="1630" y="671363"/>
          <a:ext cx="1589826" cy="521219"/>
        </a:xfrm>
        <a:prstGeom prst="rect">
          <a:avLst/>
        </a:prstGeom>
        <a:solidFill>
          <a:srgbClr val="EC770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Customer</a:t>
          </a:r>
          <a:endParaRPr lang="en-US" sz="1500" kern="1200" dirty="0"/>
        </a:p>
      </dsp:txBody>
      <dsp:txXfrm>
        <a:off x="1630" y="671363"/>
        <a:ext cx="1589826" cy="521219"/>
      </dsp:txXfrm>
    </dsp:sp>
    <dsp:sp modelId="{52CCF551-6D2E-4F93-92CD-95743D4ED70C}">
      <dsp:nvSpPr>
        <dsp:cNvPr id="0" name=""/>
        <dsp:cNvSpPr/>
      </dsp:nvSpPr>
      <dsp:spPr>
        <a:xfrm>
          <a:off x="1630" y="1192582"/>
          <a:ext cx="1589826" cy="1618692"/>
        </a:xfrm>
        <a:prstGeom prst="rect">
          <a:avLst/>
        </a:prstGeom>
        <a:solidFill>
          <a:srgbClr val="FFC48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600"/>
            </a:spcAft>
            <a:buChar char="••"/>
          </a:pPr>
          <a:r>
            <a:rPr lang="en-US" sz="1500" kern="1200" dirty="0" smtClean="0"/>
            <a:t>Simplified Access</a:t>
          </a:r>
          <a:endParaRPr lang="en-US" sz="1500" kern="1200" dirty="0"/>
        </a:p>
        <a:p>
          <a:pPr marL="114300" lvl="1" indent="-114300" algn="l" defTabSz="666750">
            <a:lnSpc>
              <a:spcPct val="100000"/>
            </a:lnSpc>
            <a:spcBef>
              <a:spcPct val="0"/>
            </a:spcBef>
            <a:spcAft>
              <a:spcPts val="600"/>
            </a:spcAft>
            <a:buChar char="••"/>
          </a:pPr>
          <a:r>
            <a:rPr lang="en-US" sz="1500" kern="1200" dirty="0" smtClean="0"/>
            <a:t>Trip Planning &amp; Real-Time Information</a:t>
          </a:r>
          <a:endParaRPr lang="en-US" sz="1500" kern="1200" dirty="0"/>
        </a:p>
      </dsp:txBody>
      <dsp:txXfrm>
        <a:off x="1630" y="1192582"/>
        <a:ext cx="1589826" cy="1618692"/>
      </dsp:txXfrm>
    </dsp:sp>
    <dsp:sp modelId="{2E8D1E40-50AD-4A30-B264-9EF7185565B5}">
      <dsp:nvSpPr>
        <dsp:cNvPr id="0" name=""/>
        <dsp:cNvSpPr/>
      </dsp:nvSpPr>
      <dsp:spPr>
        <a:xfrm>
          <a:off x="1814033" y="671363"/>
          <a:ext cx="1589826" cy="521219"/>
        </a:xfrm>
        <a:prstGeom prst="rect">
          <a:avLst/>
        </a:prstGeom>
        <a:solidFill>
          <a:srgbClr val="EC770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Provider</a:t>
          </a:r>
        </a:p>
      </dsp:txBody>
      <dsp:txXfrm>
        <a:off x="1814033" y="671363"/>
        <a:ext cx="1589826" cy="521219"/>
      </dsp:txXfrm>
    </dsp:sp>
    <dsp:sp modelId="{760A1934-CD4A-4102-BF9D-C7D8E815C42D}">
      <dsp:nvSpPr>
        <dsp:cNvPr id="0" name=""/>
        <dsp:cNvSpPr/>
      </dsp:nvSpPr>
      <dsp:spPr>
        <a:xfrm>
          <a:off x="1814033" y="1192582"/>
          <a:ext cx="1589826" cy="1618692"/>
        </a:xfrm>
        <a:prstGeom prst="rect">
          <a:avLst/>
        </a:prstGeom>
        <a:solidFill>
          <a:srgbClr val="FFC48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600"/>
            </a:spcAft>
            <a:buChar char="••"/>
          </a:pPr>
          <a:r>
            <a:rPr lang="en-US" sz="1500" kern="1200" dirty="0" smtClean="0"/>
            <a:t>Operational Efficiency</a:t>
          </a:r>
          <a:endParaRPr lang="en-US" sz="1500" kern="1200" dirty="0"/>
        </a:p>
        <a:p>
          <a:pPr marL="114300" lvl="1" indent="-114300" algn="l" defTabSz="666750">
            <a:lnSpc>
              <a:spcPct val="100000"/>
            </a:lnSpc>
            <a:spcBef>
              <a:spcPct val="0"/>
            </a:spcBef>
            <a:spcAft>
              <a:spcPts val="600"/>
            </a:spcAft>
            <a:buChar char="••"/>
          </a:pPr>
          <a:r>
            <a:rPr lang="en-US" sz="1500" kern="1200" dirty="0" smtClean="0"/>
            <a:t>Enhanced Service &amp; Optimized Resources</a:t>
          </a:r>
          <a:endParaRPr lang="en-US" sz="1500" kern="1200" dirty="0"/>
        </a:p>
      </dsp:txBody>
      <dsp:txXfrm>
        <a:off x="1814033" y="1192582"/>
        <a:ext cx="1589826" cy="1618692"/>
      </dsp:txXfrm>
    </dsp:sp>
    <dsp:sp modelId="{7ACC0AD3-17AD-4ADF-89D9-C0FC50F2A694}">
      <dsp:nvSpPr>
        <dsp:cNvPr id="0" name=""/>
        <dsp:cNvSpPr/>
      </dsp:nvSpPr>
      <dsp:spPr>
        <a:xfrm>
          <a:off x="3626435" y="671363"/>
          <a:ext cx="1589826" cy="521219"/>
        </a:xfrm>
        <a:prstGeom prst="rect">
          <a:avLst/>
        </a:prstGeom>
        <a:solidFill>
          <a:srgbClr val="EC770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Human Service Program</a:t>
          </a:r>
          <a:endParaRPr lang="en-US" sz="1500" kern="1200" dirty="0"/>
        </a:p>
      </dsp:txBody>
      <dsp:txXfrm>
        <a:off x="3626435" y="671363"/>
        <a:ext cx="1589826" cy="521219"/>
      </dsp:txXfrm>
    </dsp:sp>
    <dsp:sp modelId="{31100AAD-75F4-471F-97DD-6480238F7D71}">
      <dsp:nvSpPr>
        <dsp:cNvPr id="0" name=""/>
        <dsp:cNvSpPr/>
      </dsp:nvSpPr>
      <dsp:spPr>
        <a:xfrm>
          <a:off x="3626435" y="1192582"/>
          <a:ext cx="1589826" cy="1618692"/>
        </a:xfrm>
        <a:prstGeom prst="rect">
          <a:avLst/>
        </a:prstGeom>
        <a:solidFill>
          <a:srgbClr val="FFC48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ts val="600"/>
            </a:spcAft>
            <a:buChar char="••"/>
          </a:pPr>
          <a:r>
            <a:rPr lang="en-US" sz="1500" kern="1200" dirty="0" smtClean="0"/>
            <a:t>Streamlined program management</a:t>
          </a:r>
          <a:endParaRPr lang="en-US" sz="1500" kern="1200" dirty="0"/>
        </a:p>
        <a:p>
          <a:pPr marL="114300" lvl="1" indent="-114300" algn="l" defTabSz="666750">
            <a:lnSpc>
              <a:spcPct val="100000"/>
            </a:lnSpc>
            <a:spcBef>
              <a:spcPct val="0"/>
            </a:spcBef>
            <a:spcAft>
              <a:spcPts val="600"/>
            </a:spcAft>
            <a:buChar char="••"/>
          </a:pPr>
          <a:r>
            <a:rPr lang="en-US" sz="1500" kern="1200" dirty="0" smtClean="0"/>
            <a:t>Integrated Billing &amp; Accounting</a:t>
          </a:r>
          <a:endParaRPr lang="en-US" sz="1500" kern="1200" dirty="0"/>
        </a:p>
      </dsp:txBody>
      <dsp:txXfrm>
        <a:off x="3626435" y="1192582"/>
        <a:ext cx="1589826" cy="1618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F0730-7251-4B42-AF6C-FD880C844ED6}">
      <dsp:nvSpPr>
        <dsp:cNvPr id="0" name=""/>
        <dsp:cNvSpPr/>
      </dsp:nvSpPr>
      <dsp:spPr>
        <a:xfrm>
          <a:off x="488649" y="471"/>
          <a:ext cx="1140072" cy="1140072"/>
        </a:xfrm>
        <a:prstGeom prst="ellipse">
          <a:avLst/>
        </a:prstGeom>
        <a:solidFill>
          <a:srgbClr val="EC7701"/>
        </a:solidFill>
        <a:ln w="2540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Service</a:t>
          </a:r>
        </a:p>
        <a:p>
          <a:pPr lvl="0" algn="ctr" defTabSz="466725">
            <a:lnSpc>
              <a:spcPct val="90000"/>
            </a:lnSpc>
            <a:spcBef>
              <a:spcPct val="0"/>
            </a:spcBef>
            <a:spcAft>
              <a:spcPct val="35000"/>
            </a:spcAft>
          </a:pPr>
          <a:r>
            <a:rPr lang="en-US" sz="1050" kern="1200" dirty="0" smtClean="0"/>
            <a:t>Coordination</a:t>
          </a:r>
          <a:endParaRPr lang="en-US" sz="1050" kern="1200" dirty="0"/>
        </a:p>
      </dsp:txBody>
      <dsp:txXfrm>
        <a:off x="655609" y="167431"/>
        <a:ext cx="806152" cy="806152"/>
      </dsp:txXfrm>
    </dsp:sp>
    <dsp:sp modelId="{0528C03F-C954-4428-8440-439830DBB59E}">
      <dsp:nvSpPr>
        <dsp:cNvPr id="0" name=""/>
        <dsp:cNvSpPr/>
      </dsp:nvSpPr>
      <dsp:spPr>
        <a:xfrm>
          <a:off x="840830" y="1198294"/>
          <a:ext cx="410821" cy="410821"/>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895284" y="1355392"/>
        <a:ext cx="301913" cy="96625"/>
      </dsp:txXfrm>
    </dsp:sp>
    <dsp:sp modelId="{F13FB3CA-1C56-4C19-B5EF-9606DC091295}">
      <dsp:nvSpPr>
        <dsp:cNvPr id="0" name=""/>
        <dsp:cNvSpPr/>
      </dsp:nvSpPr>
      <dsp:spPr>
        <a:xfrm>
          <a:off x="497599" y="1666631"/>
          <a:ext cx="1097283" cy="1097283"/>
        </a:xfrm>
        <a:prstGeom prst="ellipse">
          <a:avLst/>
        </a:prstGeom>
        <a:solidFill>
          <a:srgbClr val="EC77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Technology Integration</a:t>
          </a:r>
          <a:endParaRPr lang="en-US" sz="1050" kern="1200" dirty="0"/>
        </a:p>
      </dsp:txBody>
      <dsp:txXfrm>
        <a:off x="658292" y="1827324"/>
        <a:ext cx="775897" cy="775897"/>
      </dsp:txXfrm>
    </dsp:sp>
    <dsp:sp modelId="{8C499951-95C9-4984-ABF7-2AB141BB3BC2}">
      <dsp:nvSpPr>
        <dsp:cNvPr id="0" name=""/>
        <dsp:cNvSpPr/>
      </dsp:nvSpPr>
      <dsp:spPr>
        <a:xfrm rot="244">
          <a:off x="1668169" y="1250502"/>
          <a:ext cx="346023" cy="263492"/>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68169" y="1303197"/>
        <a:ext cx="266975" cy="158096"/>
      </dsp:txXfrm>
    </dsp:sp>
    <dsp:sp modelId="{16B704B0-6D43-4BE8-9F82-976BD5E4FE05}">
      <dsp:nvSpPr>
        <dsp:cNvPr id="0" name=""/>
        <dsp:cNvSpPr/>
      </dsp:nvSpPr>
      <dsp:spPr>
        <a:xfrm>
          <a:off x="2041264" y="673998"/>
          <a:ext cx="1371605" cy="1416625"/>
        </a:xfrm>
        <a:prstGeom prst="ellipse">
          <a:avLst/>
        </a:prstGeom>
        <a:solidFill>
          <a:srgbClr val="FFC4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TMCC</a:t>
          </a:r>
          <a:endParaRPr lang="en-US" sz="2400" kern="1200" dirty="0"/>
        </a:p>
      </dsp:txBody>
      <dsp:txXfrm>
        <a:off x="2242131" y="881458"/>
        <a:ext cx="969871" cy="1001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B9E0F-9FE9-4199-AC91-24160EF53D02}">
      <dsp:nvSpPr>
        <dsp:cNvPr id="0" name=""/>
        <dsp:cNvSpPr/>
      </dsp:nvSpPr>
      <dsp:spPr>
        <a:xfrm>
          <a:off x="0" y="0"/>
          <a:ext cx="1709519" cy="4800600"/>
        </a:xfrm>
        <a:prstGeom prst="roundRect">
          <a:avLst>
            <a:gd name="adj" fmla="val 10000"/>
          </a:avLst>
        </a:prstGeom>
        <a:solidFill>
          <a:srgbClr val="FAEA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485979"/>
              </a:solidFill>
              <a:latin typeface="Calibri"/>
            </a:rPr>
            <a:t>Wayfinding &amp; </a:t>
          </a:r>
          <a:br>
            <a:rPr lang="en-US" sz="1600" b="1" kern="1200" dirty="0" smtClean="0">
              <a:solidFill>
                <a:srgbClr val="485979"/>
              </a:solidFill>
              <a:latin typeface="Calibri"/>
            </a:rPr>
          </a:br>
          <a:r>
            <a:rPr lang="en-US" sz="1600" b="1" kern="1200" dirty="0" smtClean="0">
              <a:solidFill>
                <a:srgbClr val="485979"/>
              </a:solidFill>
              <a:latin typeface="Calibri"/>
            </a:rPr>
            <a:t>Navigation Solutions</a:t>
          </a: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800" b="1" kern="1200" dirty="0" smtClean="0">
            <a:solidFill>
              <a:srgbClr val="485979"/>
            </a:solidFill>
            <a:latin typeface="Calibri"/>
          </a:endParaRPr>
        </a:p>
        <a:p>
          <a:pPr lvl="0" algn="ctr" defTabSz="711200">
            <a:lnSpc>
              <a:spcPct val="90000"/>
            </a:lnSpc>
            <a:spcBef>
              <a:spcPct val="0"/>
            </a:spcBef>
            <a:spcAft>
              <a:spcPct val="35000"/>
            </a:spcAft>
          </a:pPr>
          <a:endParaRPr lang="en-US" sz="1800" b="1" kern="1200" dirty="0" smtClean="0">
            <a:solidFill>
              <a:srgbClr val="485979"/>
            </a:solidFill>
            <a:latin typeface="Calibri"/>
          </a:endParaRPr>
        </a:p>
        <a:p>
          <a:pPr lvl="0" algn="ctr" defTabSz="711200">
            <a:lnSpc>
              <a:spcPct val="90000"/>
            </a:lnSpc>
            <a:spcBef>
              <a:spcPct val="0"/>
            </a:spcBef>
            <a:spcAft>
              <a:spcPct val="35000"/>
            </a:spcAft>
          </a:pPr>
          <a:endParaRPr lang="en-US" sz="1400" b="1" kern="1200" dirty="0" smtClean="0">
            <a:solidFill>
              <a:srgbClr val="485979"/>
            </a:solidFill>
          </a:endParaRPr>
        </a:p>
      </dsp:txBody>
      <dsp:txXfrm>
        <a:off x="0" y="1920240"/>
        <a:ext cx="1709519" cy="1920240"/>
      </dsp:txXfrm>
    </dsp:sp>
    <dsp:sp modelId="{0EA8256C-F041-4F70-8871-E22AEA43CD2C}">
      <dsp:nvSpPr>
        <dsp:cNvPr id="0" name=""/>
        <dsp:cNvSpPr/>
      </dsp:nvSpPr>
      <dsp:spPr>
        <a:xfrm>
          <a:off x="247547" y="155687"/>
          <a:ext cx="1214424" cy="12144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8A637-6700-4092-8816-9F90A1B4CA5D}">
      <dsp:nvSpPr>
        <dsp:cNvPr id="0" name=""/>
        <dsp:cNvSpPr/>
      </dsp:nvSpPr>
      <dsp:spPr>
        <a:xfrm>
          <a:off x="1760805" y="0"/>
          <a:ext cx="1709519" cy="4800600"/>
        </a:xfrm>
        <a:prstGeom prst="roundRect">
          <a:avLst>
            <a:gd name="adj" fmla="val 10000"/>
          </a:avLst>
        </a:prstGeom>
        <a:solidFill>
          <a:srgbClr val="FAEA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solidFill>
                <a:srgbClr val="485979"/>
              </a:solidFill>
              <a:latin typeface="Calibri"/>
            </a:rPr>
            <a:t>ITS &amp; Assistive Technologies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800" b="1" kern="1200" dirty="0" smtClean="0">
            <a:solidFill>
              <a:srgbClr val="485979"/>
            </a:solidFill>
            <a:latin typeface="Calibri"/>
          </a:endParaRPr>
        </a:p>
        <a:p>
          <a:pPr lvl="0" algn="ctr" defTabSz="711200">
            <a:lnSpc>
              <a:spcPct val="90000"/>
            </a:lnSpc>
            <a:spcBef>
              <a:spcPct val="0"/>
            </a:spcBef>
            <a:spcAft>
              <a:spcPct val="35000"/>
            </a:spcAft>
          </a:pPr>
          <a:endParaRPr lang="en-US" sz="1400" b="1" kern="1200" dirty="0" smtClean="0">
            <a:solidFill>
              <a:srgbClr val="485979"/>
            </a:solidFill>
          </a:endParaRPr>
        </a:p>
        <a:p>
          <a:pPr lvl="0" algn="ctr" defTabSz="711200">
            <a:lnSpc>
              <a:spcPct val="90000"/>
            </a:lnSpc>
            <a:spcBef>
              <a:spcPct val="0"/>
            </a:spcBef>
            <a:spcAft>
              <a:spcPct val="35000"/>
            </a:spcAft>
          </a:pPr>
          <a:endParaRPr lang="en-US" sz="1700" kern="1200" dirty="0" smtClean="0">
            <a:solidFill>
              <a:schemeClr val="tx1"/>
            </a:solidFill>
          </a:endParaRPr>
        </a:p>
      </dsp:txBody>
      <dsp:txXfrm>
        <a:off x="1760805" y="1920240"/>
        <a:ext cx="1709519" cy="1920240"/>
      </dsp:txXfrm>
    </dsp:sp>
    <dsp:sp modelId="{1FBFA564-548D-412B-AEF5-183416EBE7E9}">
      <dsp:nvSpPr>
        <dsp:cNvPr id="0" name=""/>
        <dsp:cNvSpPr/>
      </dsp:nvSpPr>
      <dsp:spPr>
        <a:xfrm>
          <a:off x="2008353" y="155687"/>
          <a:ext cx="1214424" cy="12144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2CC0A-D037-4787-96A4-4D10D1504CB1}">
      <dsp:nvSpPr>
        <dsp:cNvPr id="0" name=""/>
        <dsp:cNvSpPr/>
      </dsp:nvSpPr>
      <dsp:spPr>
        <a:xfrm>
          <a:off x="3521764" y="0"/>
          <a:ext cx="1709519" cy="4800600"/>
        </a:xfrm>
        <a:prstGeom prst="roundRect">
          <a:avLst>
            <a:gd name="adj" fmla="val 10000"/>
          </a:avLst>
        </a:prstGeom>
        <a:solidFill>
          <a:srgbClr val="FAEA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rgbClr val="485979"/>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0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solidFill>
                <a:srgbClr val="485979"/>
              </a:solidFill>
              <a:latin typeface="Calibri"/>
            </a:rPr>
            <a:t>Automation &amp; Robotics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smtClean="0">
            <a:solidFill>
              <a:srgbClr val="485979"/>
            </a:solidFill>
            <a:latin typeface="Calibri"/>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400" b="1" kern="1200" dirty="0" smtClean="0">
            <a:solidFill>
              <a:srgbClr val="485979"/>
            </a:solidFill>
          </a:endParaRPr>
        </a:p>
      </dsp:txBody>
      <dsp:txXfrm>
        <a:off x="3521764" y="1920240"/>
        <a:ext cx="1709519" cy="1920240"/>
      </dsp:txXfrm>
    </dsp:sp>
    <dsp:sp modelId="{7B3CD919-B168-4825-B7B2-194CEF783032}">
      <dsp:nvSpPr>
        <dsp:cNvPr id="0" name=""/>
        <dsp:cNvSpPr/>
      </dsp:nvSpPr>
      <dsp:spPr>
        <a:xfrm>
          <a:off x="3769158" y="155687"/>
          <a:ext cx="1214424" cy="12144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42B952-247C-4DCB-94A5-662595BBCA60}">
      <dsp:nvSpPr>
        <dsp:cNvPr id="0" name=""/>
        <dsp:cNvSpPr/>
      </dsp:nvSpPr>
      <dsp:spPr>
        <a:xfrm>
          <a:off x="5282416" y="0"/>
          <a:ext cx="1709519" cy="4800600"/>
        </a:xfrm>
        <a:prstGeom prst="roundRect">
          <a:avLst>
            <a:gd name="adj" fmla="val 10000"/>
          </a:avLst>
        </a:prstGeom>
        <a:solidFill>
          <a:srgbClr val="FAEA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smtClean="0">
            <a:solidFill>
              <a:srgbClr val="485979"/>
            </a:solidFill>
          </a:endParaRPr>
        </a:p>
        <a:p>
          <a:pPr lvl="0" algn="ctr" defTabSz="800100">
            <a:lnSpc>
              <a:spcPct val="90000"/>
            </a:lnSpc>
            <a:spcBef>
              <a:spcPct val="0"/>
            </a:spcBef>
            <a:spcAft>
              <a:spcPct val="35000"/>
            </a:spcAft>
          </a:pPr>
          <a:r>
            <a:rPr lang="en-US" sz="1600" b="1" kern="1200" dirty="0" smtClean="0">
              <a:solidFill>
                <a:srgbClr val="485979"/>
              </a:solidFill>
              <a:latin typeface="Calibri"/>
            </a:rPr>
            <a:t>Data Integration</a:t>
          </a:r>
        </a:p>
        <a:p>
          <a:pPr lvl="0" algn="ctr" defTabSz="800100">
            <a:lnSpc>
              <a:spcPct val="90000"/>
            </a:lnSpc>
            <a:spcBef>
              <a:spcPct val="0"/>
            </a:spcBef>
            <a:spcAft>
              <a:spcPct val="35000"/>
            </a:spcAft>
          </a:pPr>
          <a:endParaRPr lang="en-US" sz="1600" b="1" kern="1200" dirty="0" smtClean="0">
            <a:solidFill>
              <a:srgbClr val="485979"/>
            </a:solidFill>
            <a:latin typeface="Calibri"/>
          </a:endParaRPr>
        </a:p>
        <a:p>
          <a:pPr lvl="0" algn="ctr" defTabSz="800100">
            <a:lnSpc>
              <a:spcPct val="90000"/>
            </a:lnSpc>
            <a:spcBef>
              <a:spcPct val="0"/>
            </a:spcBef>
            <a:spcAft>
              <a:spcPct val="35000"/>
            </a:spcAft>
          </a:pPr>
          <a:endParaRPr lang="en-US" sz="1600" b="1" kern="1200" dirty="0" smtClean="0">
            <a:solidFill>
              <a:srgbClr val="485979"/>
            </a:solidFill>
            <a:latin typeface="Calibri"/>
          </a:endParaRPr>
        </a:p>
        <a:p>
          <a:pPr lvl="0" algn="ctr" defTabSz="800100">
            <a:lnSpc>
              <a:spcPct val="90000"/>
            </a:lnSpc>
            <a:spcBef>
              <a:spcPct val="0"/>
            </a:spcBef>
            <a:spcAft>
              <a:spcPct val="35000"/>
            </a:spcAft>
          </a:pPr>
          <a:endParaRPr lang="en-US" sz="1600" b="1" kern="1200" dirty="0" smtClean="0">
            <a:solidFill>
              <a:srgbClr val="485979"/>
            </a:solidFill>
            <a:latin typeface="Calibri"/>
          </a:endParaRPr>
        </a:p>
        <a:p>
          <a:pPr lvl="0" algn="ctr" defTabSz="800100">
            <a:lnSpc>
              <a:spcPct val="90000"/>
            </a:lnSpc>
            <a:spcBef>
              <a:spcPct val="0"/>
            </a:spcBef>
            <a:spcAft>
              <a:spcPct val="35000"/>
            </a:spcAft>
          </a:pPr>
          <a:endParaRPr lang="en-US" sz="1800" b="1" kern="1200" dirty="0" smtClean="0">
            <a:solidFill>
              <a:srgbClr val="485979"/>
            </a:solidFill>
            <a:latin typeface="Calibri"/>
          </a:endParaRPr>
        </a:p>
        <a:p>
          <a:pPr lvl="0" algn="ctr" defTabSz="800100">
            <a:lnSpc>
              <a:spcPct val="90000"/>
            </a:lnSpc>
            <a:spcBef>
              <a:spcPct val="0"/>
            </a:spcBef>
            <a:spcAft>
              <a:spcPct val="35000"/>
            </a:spcAft>
          </a:pPr>
          <a:endParaRPr lang="en-US" sz="1800" b="1" kern="1200" dirty="0" smtClean="0">
            <a:solidFill>
              <a:srgbClr val="485979"/>
            </a:solidFill>
            <a:latin typeface="Calibri"/>
          </a:endParaRPr>
        </a:p>
        <a:p>
          <a:pPr lvl="0" algn="ctr" defTabSz="800100">
            <a:lnSpc>
              <a:spcPct val="90000"/>
            </a:lnSpc>
            <a:spcBef>
              <a:spcPct val="0"/>
            </a:spcBef>
            <a:spcAft>
              <a:spcPct val="35000"/>
            </a:spcAft>
          </a:pPr>
          <a:endParaRPr lang="en-US" sz="1800" b="1" kern="1200" dirty="0" smtClean="0">
            <a:solidFill>
              <a:srgbClr val="485979"/>
            </a:solidFill>
            <a:latin typeface="Calibri"/>
          </a:endParaRPr>
        </a:p>
        <a:p>
          <a:pPr lvl="0" algn="ctr" defTabSz="800100">
            <a:lnSpc>
              <a:spcPct val="90000"/>
            </a:lnSpc>
            <a:spcBef>
              <a:spcPct val="0"/>
            </a:spcBef>
            <a:spcAft>
              <a:spcPct val="35000"/>
            </a:spcAft>
          </a:pPr>
          <a:endParaRPr lang="en-US" sz="1800" b="1" kern="1200" dirty="0" smtClean="0">
            <a:solidFill>
              <a:srgbClr val="485979"/>
            </a:solidFill>
            <a:latin typeface="Calibri"/>
          </a:endParaRPr>
        </a:p>
        <a:p>
          <a:pPr lvl="0" algn="ctr" defTabSz="800100">
            <a:lnSpc>
              <a:spcPct val="90000"/>
            </a:lnSpc>
            <a:spcBef>
              <a:spcPct val="0"/>
            </a:spcBef>
            <a:spcAft>
              <a:spcPct val="35000"/>
            </a:spcAft>
          </a:pPr>
          <a:endParaRPr lang="en-US" sz="1300" kern="1200" dirty="0" smtClean="0">
            <a:solidFill>
              <a:schemeClr val="tx1"/>
            </a:solidFill>
          </a:endParaRPr>
        </a:p>
      </dsp:txBody>
      <dsp:txXfrm>
        <a:off x="5282416" y="1920240"/>
        <a:ext cx="1709519" cy="1920240"/>
      </dsp:txXfrm>
    </dsp:sp>
    <dsp:sp modelId="{18227342-30D8-4A1B-B322-54E87E5058C4}">
      <dsp:nvSpPr>
        <dsp:cNvPr id="0" name=""/>
        <dsp:cNvSpPr/>
      </dsp:nvSpPr>
      <dsp:spPr>
        <a:xfrm>
          <a:off x="5529964" y="155687"/>
          <a:ext cx="1214424" cy="12144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8B07A-747D-4061-8340-D46FCA2B5AE1}">
      <dsp:nvSpPr>
        <dsp:cNvPr id="0" name=""/>
        <dsp:cNvSpPr/>
      </dsp:nvSpPr>
      <dsp:spPr>
        <a:xfrm>
          <a:off x="7043222" y="0"/>
          <a:ext cx="1709519" cy="4800600"/>
        </a:xfrm>
        <a:prstGeom prst="roundRect">
          <a:avLst>
            <a:gd name="adj" fmla="val 10000"/>
          </a:avLst>
        </a:prstGeom>
        <a:solidFill>
          <a:srgbClr val="FAEA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485979"/>
              </a:solidFill>
              <a:latin typeface="Calibri"/>
            </a:rPr>
            <a:t>Enhanced Human Services Transportation</a:t>
          </a: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600" b="1" kern="1200" dirty="0" smtClean="0">
            <a:solidFill>
              <a:srgbClr val="485979"/>
            </a:solidFill>
            <a:latin typeface="Calibri"/>
          </a:endParaRPr>
        </a:p>
        <a:p>
          <a:pPr lvl="0" algn="ctr" defTabSz="711200">
            <a:lnSpc>
              <a:spcPct val="90000"/>
            </a:lnSpc>
            <a:spcBef>
              <a:spcPct val="0"/>
            </a:spcBef>
            <a:spcAft>
              <a:spcPct val="35000"/>
            </a:spcAft>
          </a:pPr>
          <a:endParaRPr lang="en-US" sz="1700" b="1" i="1" kern="1200" dirty="0" smtClean="0">
            <a:solidFill>
              <a:srgbClr val="485979"/>
            </a:solidFill>
            <a:latin typeface="Calibri"/>
          </a:endParaRPr>
        </a:p>
        <a:p>
          <a:pPr lvl="0" algn="ctr" defTabSz="711200">
            <a:lnSpc>
              <a:spcPct val="90000"/>
            </a:lnSpc>
            <a:spcBef>
              <a:spcPct val="0"/>
            </a:spcBef>
            <a:spcAft>
              <a:spcPct val="35000"/>
            </a:spcAft>
          </a:pPr>
          <a:endParaRPr lang="en-US" sz="1700" b="1" i="1" kern="1200" dirty="0" smtClean="0">
            <a:solidFill>
              <a:srgbClr val="485979"/>
            </a:solidFill>
            <a:latin typeface="Calibri"/>
          </a:endParaRPr>
        </a:p>
        <a:p>
          <a:pPr lvl="0" algn="ctr" defTabSz="711200">
            <a:lnSpc>
              <a:spcPct val="90000"/>
            </a:lnSpc>
            <a:spcBef>
              <a:spcPct val="0"/>
            </a:spcBef>
            <a:spcAft>
              <a:spcPct val="35000"/>
            </a:spcAft>
          </a:pPr>
          <a:endParaRPr lang="en-US" sz="1700" b="1" i="1" kern="1200" dirty="0" smtClean="0">
            <a:solidFill>
              <a:srgbClr val="485979"/>
            </a:solidFill>
            <a:latin typeface="Calibri"/>
          </a:endParaRPr>
        </a:p>
        <a:p>
          <a:pPr lvl="0" algn="ctr" defTabSz="711200">
            <a:lnSpc>
              <a:spcPct val="90000"/>
            </a:lnSpc>
            <a:spcBef>
              <a:spcPct val="0"/>
            </a:spcBef>
            <a:spcAft>
              <a:spcPct val="35000"/>
            </a:spcAft>
          </a:pPr>
          <a:endParaRPr lang="en-US" sz="1700" i="1" kern="1200" dirty="0">
            <a:solidFill>
              <a:schemeClr val="tx1">
                <a:lumMod val="50000"/>
                <a:lumOff val="50000"/>
              </a:schemeClr>
            </a:solidFill>
          </a:endParaRPr>
        </a:p>
      </dsp:txBody>
      <dsp:txXfrm>
        <a:off x="7043222" y="1920240"/>
        <a:ext cx="1709519" cy="1920240"/>
      </dsp:txXfrm>
    </dsp:sp>
    <dsp:sp modelId="{C3943D9B-5C9D-47D3-A355-C3A483BDA0F4}">
      <dsp:nvSpPr>
        <dsp:cNvPr id="0" name=""/>
        <dsp:cNvSpPr/>
      </dsp:nvSpPr>
      <dsp:spPr>
        <a:xfrm>
          <a:off x="7290769" y="155687"/>
          <a:ext cx="1214424" cy="121442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D3AAC-2D5C-46BE-A469-302CDBF759FA}">
      <dsp:nvSpPr>
        <dsp:cNvPr id="0" name=""/>
        <dsp:cNvSpPr/>
      </dsp:nvSpPr>
      <dsp:spPr>
        <a:xfrm flipH="1" flipV="1">
          <a:off x="4203604" y="4256890"/>
          <a:ext cx="281918" cy="302459"/>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B9E0F-9FE9-4199-AC91-24160EF53D02}">
      <dsp:nvSpPr>
        <dsp:cNvPr id="0" name=""/>
        <dsp:cNvSpPr/>
      </dsp:nvSpPr>
      <dsp:spPr>
        <a:xfrm>
          <a:off x="2072" y="0"/>
          <a:ext cx="2172580" cy="3076733"/>
        </a:xfrm>
        <a:prstGeom prst="roundRect">
          <a:avLst>
            <a:gd name="adj" fmla="val 10000"/>
          </a:avLst>
        </a:prstGeom>
        <a:solidFill>
          <a:srgbClr val="CCC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r>
            <a:rPr lang="en-US" sz="1200" b="1" kern="1200" dirty="0" smtClean="0">
              <a:solidFill>
                <a:srgbClr val="485979"/>
              </a:solidFill>
            </a:rPr>
            <a:t>Smart Wayfinding </a:t>
          </a:r>
          <a:br>
            <a:rPr lang="en-US" sz="1200" b="1" kern="1200" dirty="0" smtClean="0">
              <a:solidFill>
                <a:srgbClr val="485979"/>
              </a:solidFill>
            </a:rPr>
          </a:br>
          <a:r>
            <a:rPr lang="en-US" sz="1200" b="1" kern="1200" dirty="0" smtClean="0">
              <a:solidFill>
                <a:srgbClr val="485979"/>
              </a:solidFill>
            </a:rPr>
            <a:t>&amp; Navigation Systems</a:t>
          </a: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dsp:txBody>
      <dsp:txXfrm>
        <a:off x="2072" y="1230693"/>
        <a:ext cx="2172580" cy="1230693"/>
      </dsp:txXfrm>
    </dsp:sp>
    <dsp:sp modelId="{0EA8256C-F041-4F70-8871-E22AEA43CD2C}">
      <dsp:nvSpPr>
        <dsp:cNvPr id="0" name=""/>
        <dsp:cNvSpPr/>
      </dsp:nvSpPr>
      <dsp:spPr>
        <a:xfrm>
          <a:off x="576086" y="184603"/>
          <a:ext cx="1024552" cy="102455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8A637-6700-4092-8816-9F90A1B4CA5D}">
      <dsp:nvSpPr>
        <dsp:cNvPr id="0" name=""/>
        <dsp:cNvSpPr/>
      </dsp:nvSpPr>
      <dsp:spPr>
        <a:xfrm>
          <a:off x="2239830" y="0"/>
          <a:ext cx="2172580" cy="3076733"/>
        </a:xfrm>
        <a:prstGeom prst="roundRect">
          <a:avLst>
            <a:gd name="adj" fmla="val 10000"/>
          </a:avLst>
        </a:prstGeom>
        <a:solidFill>
          <a:srgbClr val="CCC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485979"/>
              </a:solidFill>
            </a:rPr>
            <a:t>Pre-Trip Concierge &amp; Virtualization</a:t>
          </a: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200" b="1" kern="1200" dirty="0" smtClean="0">
            <a:solidFill>
              <a:srgbClr val="485979"/>
            </a:solidFill>
          </a:endParaRPr>
        </a:p>
      </dsp:txBody>
      <dsp:txXfrm>
        <a:off x="2239830" y="1230693"/>
        <a:ext cx="2172580" cy="1230693"/>
      </dsp:txXfrm>
    </dsp:sp>
    <dsp:sp modelId="{1FBFA564-548D-412B-AEF5-183416EBE7E9}">
      <dsp:nvSpPr>
        <dsp:cNvPr id="0" name=""/>
        <dsp:cNvSpPr/>
      </dsp:nvSpPr>
      <dsp:spPr>
        <a:xfrm>
          <a:off x="2813844" y="184603"/>
          <a:ext cx="1024552" cy="102455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2CC0A-D037-4787-96A4-4D10D1504CB1}">
      <dsp:nvSpPr>
        <dsp:cNvPr id="0" name=""/>
        <dsp:cNvSpPr/>
      </dsp:nvSpPr>
      <dsp:spPr>
        <a:xfrm>
          <a:off x="4477588" y="0"/>
          <a:ext cx="2172580" cy="3076733"/>
        </a:xfrm>
        <a:prstGeom prst="roundRect">
          <a:avLst>
            <a:gd name="adj" fmla="val 10000"/>
          </a:avLst>
        </a:prstGeom>
        <a:solidFill>
          <a:srgbClr val="CCC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485979"/>
              </a:solidFill>
            </a:rPr>
            <a:t>Shared Use, Automation &amp; Robotics </a:t>
          </a: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100" b="1" kern="1200" dirty="0" smtClean="0">
            <a:solidFill>
              <a:srgbClr val="485979"/>
            </a:solidFill>
          </a:endParaRPr>
        </a:p>
        <a:p>
          <a:pPr lvl="0" algn="ctr" defTabSz="533400">
            <a:lnSpc>
              <a:spcPct val="90000"/>
            </a:lnSpc>
            <a:spcBef>
              <a:spcPct val="0"/>
            </a:spcBef>
            <a:spcAft>
              <a:spcPct val="35000"/>
            </a:spcAft>
          </a:pPr>
          <a:endParaRPr lang="en-US" sz="1100" b="1" kern="1200" dirty="0" smtClean="0">
            <a:solidFill>
              <a:srgbClr val="485979"/>
            </a:solidFill>
          </a:endParaRPr>
        </a:p>
        <a:p>
          <a:pPr lvl="0" algn="ctr" defTabSz="533400">
            <a:lnSpc>
              <a:spcPct val="90000"/>
            </a:lnSpc>
            <a:spcBef>
              <a:spcPct val="0"/>
            </a:spcBef>
            <a:spcAft>
              <a:spcPct val="35000"/>
            </a:spcAft>
          </a:pPr>
          <a:endParaRPr lang="en-US" sz="1100" b="1" kern="1200" dirty="0" smtClean="0">
            <a:solidFill>
              <a:srgbClr val="485979"/>
            </a:solidFill>
          </a:endParaRPr>
        </a:p>
      </dsp:txBody>
      <dsp:txXfrm>
        <a:off x="4477588" y="1230693"/>
        <a:ext cx="2172580" cy="1230693"/>
      </dsp:txXfrm>
    </dsp:sp>
    <dsp:sp modelId="{7B3CD919-B168-4825-B7B2-194CEF783032}">
      <dsp:nvSpPr>
        <dsp:cNvPr id="0" name=""/>
        <dsp:cNvSpPr/>
      </dsp:nvSpPr>
      <dsp:spPr>
        <a:xfrm>
          <a:off x="5051602" y="184603"/>
          <a:ext cx="1024552" cy="102455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42B952-247C-4DCB-94A5-662595BBCA60}">
      <dsp:nvSpPr>
        <dsp:cNvPr id="0" name=""/>
        <dsp:cNvSpPr/>
      </dsp:nvSpPr>
      <dsp:spPr>
        <a:xfrm>
          <a:off x="6715346" y="0"/>
          <a:ext cx="2172580" cy="3076733"/>
        </a:xfrm>
        <a:prstGeom prst="roundRect">
          <a:avLst>
            <a:gd name="adj" fmla="val 10000"/>
          </a:avLst>
        </a:prstGeom>
        <a:solidFill>
          <a:srgbClr val="CCC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485979"/>
              </a:solidFill>
            </a:rPr>
            <a:t>Safe Intersection Crossing</a:t>
          </a:r>
        </a:p>
        <a:p>
          <a:pPr lvl="0" algn="ctr" defTabSz="533400">
            <a:lnSpc>
              <a:spcPct val="90000"/>
            </a:lnSpc>
            <a:spcBef>
              <a:spcPct val="0"/>
            </a:spcBef>
            <a:spcAft>
              <a:spcPct val="35000"/>
            </a:spcAft>
          </a:pPr>
          <a:endParaRPr lang="en-US" sz="1200" b="1" kern="1200" dirty="0" smtClean="0">
            <a:solidFill>
              <a:srgbClr val="485979"/>
            </a:solidFill>
          </a:endParaRPr>
        </a:p>
        <a:p>
          <a:pPr lvl="0" algn="ctr" defTabSz="533400">
            <a:lnSpc>
              <a:spcPct val="90000"/>
            </a:lnSpc>
            <a:spcBef>
              <a:spcPct val="0"/>
            </a:spcBef>
            <a:spcAft>
              <a:spcPct val="35000"/>
            </a:spcAft>
          </a:pPr>
          <a:endParaRPr lang="en-US" sz="1100" b="1" kern="1200" dirty="0" smtClean="0">
            <a:solidFill>
              <a:srgbClr val="485979"/>
            </a:solidFill>
          </a:endParaRPr>
        </a:p>
        <a:p>
          <a:pPr lvl="0" algn="ctr" defTabSz="533400">
            <a:lnSpc>
              <a:spcPct val="90000"/>
            </a:lnSpc>
            <a:spcBef>
              <a:spcPct val="0"/>
            </a:spcBef>
            <a:spcAft>
              <a:spcPct val="35000"/>
            </a:spcAft>
          </a:pPr>
          <a:endParaRPr lang="en-US" sz="1100" b="1" kern="1200" dirty="0" smtClean="0">
            <a:solidFill>
              <a:srgbClr val="485979"/>
            </a:solidFill>
          </a:endParaRPr>
        </a:p>
        <a:p>
          <a:pPr lvl="0" algn="ctr" defTabSz="533400">
            <a:lnSpc>
              <a:spcPct val="90000"/>
            </a:lnSpc>
            <a:spcBef>
              <a:spcPct val="0"/>
            </a:spcBef>
            <a:spcAft>
              <a:spcPct val="35000"/>
            </a:spcAft>
          </a:pPr>
          <a:endParaRPr lang="en-US" sz="1100" b="1" kern="1200" dirty="0" smtClean="0">
            <a:solidFill>
              <a:srgbClr val="485979"/>
            </a:solidFill>
          </a:endParaRPr>
        </a:p>
      </dsp:txBody>
      <dsp:txXfrm>
        <a:off x="6715346" y="1230693"/>
        <a:ext cx="2172580" cy="1230693"/>
      </dsp:txXfrm>
    </dsp:sp>
    <dsp:sp modelId="{18227342-30D8-4A1B-B322-54E87E5058C4}">
      <dsp:nvSpPr>
        <dsp:cNvPr id="0" name=""/>
        <dsp:cNvSpPr/>
      </dsp:nvSpPr>
      <dsp:spPr>
        <a:xfrm>
          <a:off x="7289360" y="184603"/>
          <a:ext cx="1024552" cy="1024552"/>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D3AAC-2D5C-46BE-A469-302CDBF759FA}">
      <dsp:nvSpPr>
        <dsp:cNvPr id="0" name=""/>
        <dsp:cNvSpPr/>
      </dsp:nvSpPr>
      <dsp:spPr>
        <a:xfrm flipH="1" flipV="1">
          <a:off x="4337898" y="2900919"/>
          <a:ext cx="589118" cy="53664"/>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F341B-64B0-4A2B-85C8-0C4D3D264DEA}">
      <dsp:nvSpPr>
        <dsp:cNvPr id="0" name=""/>
        <dsp:cNvSpPr/>
      </dsp:nvSpPr>
      <dsp:spPr>
        <a:xfrm>
          <a:off x="-735482" y="117023"/>
          <a:ext cx="9090964" cy="4762500"/>
        </a:xfrm>
        <a:prstGeom prst="swooshArrow">
          <a:avLst>
            <a:gd name="adj1" fmla="val 25000"/>
            <a:gd name="adj2" fmla="val 25000"/>
          </a:avLst>
        </a:prstGeom>
        <a:solidFill>
          <a:srgbClr val="EC7701"/>
        </a:solidFill>
        <a:ln>
          <a:noFill/>
        </a:ln>
        <a:effectLst/>
      </dsp:spPr>
      <dsp:style>
        <a:lnRef idx="0">
          <a:scrgbClr r="0" g="0" b="0"/>
        </a:lnRef>
        <a:fillRef idx="1">
          <a:scrgbClr r="0" g="0" b="0"/>
        </a:fillRef>
        <a:effectRef idx="0">
          <a:scrgbClr r="0" g="0" b="0"/>
        </a:effectRef>
        <a:fontRef idx="minor"/>
      </dsp:style>
    </dsp:sp>
    <dsp:sp modelId="{1F795EAA-2B78-435F-A8B0-72A2132A48C0}">
      <dsp:nvSpPr>
        <dsp:cNvPr id="0" name=""/>
        <dsp:cNvSpPr/>
      </dsp:nvSpPr>
      <dsp:spPr>
        <a:xfrm>
          <a:off x="361466" y="3470301"/>
          <a:ext cx="175260" cy="1752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E2C2C-E05C-4A04-AADF-B1207B32D1E1}">
      <dsp:nvSpPr>
        <dsp:cNvPr id="0" name=""/>
        <dsp:cNvSpPr/>
      </dsp:nvSpPr>
      <dsp:spPr>
        <a:xfrm>
          <a:off x="0" y="3863072"/>
          <a:ext cx="2072564"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67"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Traditional Transportation Options</a:t>
          </a:r>
        </a:p>
      </dsp:txBody>
      <dsp:txXfrm>
        <a:off x="0" y="3863072"/>
        <a:ext cx="2072564" cy="1133475"/>
      </dsp:txXfrm>
    </dsp:sp>
    <dsp:sp modelId="{B3085A42-D80B-4C03-A4DF-78DD1A75D248}">
      <dsp:nvSpPr>
        <dsp:cNvPr id="0" name=""/>
        <dsp:cNvSpPr/>
      </dsp:nvSpPr>
      <dsp:spPr>
        <a:xfrm>
          <a:off x="1608144" y="2627629"/>
          <a:ext cx="274320" cy="274320"/>
        </a:xfrm>
        <a:prstGeom prst="ellipse">
          <a:avLst/>
        </a:prstGeom>
        <a:solidFill>
          <a:schemeClr val="accent3">
            <a:hueOff val="0"/>
            <a:satOff val="0"/>
            <a:lumOff val="-2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D9F95A-0377-4C54-96ED-A43C44DD567C}">
      <dsp:nvSpPr>
        <dsp:cNvPr id="0" name=""/>
        <dsp:cNvSpPr/>
      </dsp:nvSpPr>
      <dsp:spPr>
        <a:xfrm>
          <a:off x="1278805" y="3044852"/>
          <a:ext cx="2141585" cy="60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356"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Intelligent Transportation Systems</a:t>
          </a:r>
        </a:p>
      </dsp:txBody>
      <dsp:txXfrm>
        <a:off x="1278805" y="3044852"/>
        <a:ext cx="2141585" cy="608543"/>
      </dsp:txXfrm>
    </dsp:sp>
    <dsp:sp modelId="{54952CB0-B6C9-4C1D-A9FB-29DA6876F5DC}">
      <dsp:nvSpPr>
        <dsp:cNvPr id="0" name=""/>
        <dsp:cNvSpPr/>
      </dsp:nvSpPr>
      <dsp:spPr>
        <a:xfrm>
          <a:off x="3374551" y="1814243"/>
          <a:ext cx="365760" cy="365760"/>
        </a:xfrm>
        <a:prstGeom prst="ellipse">
          <a:avLst/>
        </a:prstGeom>
        <a:solidFill>
          <a:schemeClr val="accent3">
            <a:hueOff val="0"/>
            <a:satOff val="0"/>
            <a:lumOff val="-5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D60BE-BCBF-4F01-8643-2B28A470D3A4}">
      <dsp:nvSpPr>
        <dsp:cNvPr id="0" name=""/>
        <dsp:cNvSpPr/>
      </dsp:nvSpPr>
      <dsp:spPr>
        <a:xfrm>
          <a:off x="2868497" y="2243788"/>
          <a:ext cx="1883018" cy="127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Transportation Systems Management and Operations</a:t>
          </a:r>
          <a:endParaRPr lang="en-US" sz="1400" b="1" kern="1200" dirty="0">
            <a:solidFill>
              <a:srgbClr val="000000">
                <a:hueOff val="0"/>
                <a:satOff val="0"/>
                <a:lumOff val="0"/>
                <a:alphaOff val="0"/>
              </a:srgbClr>
            </a:solidFill>
            <a:latin typeface="Arial"/>
            <a:ea typeface="+mn-ea"/>
            <a:cs typeface="+mn-cs"/>
          </a:endParaRPr>
        </a:p>
      </dsp:txBody>
      <dsp:txXfrm>
        <a:off x="2868497" y="2243788"/>
        <a:ext cx="1883018" cy="1278790"/>
      </dsp:txXfrm>
    </dsp:sp>
    <dsp:sp modelId="{8331CDA0-9D38-4BD8-ADBA-1399203B817D}">
      <dsp:nvSpPr>
        <dsp:cNvPr id="0" name=""/>
        <dsp:cNvSpPr/>
      </dsp:nvSpPr>
      <dsp:spPr>
        <a:xfrm>
          <a:off x="5072847" y="1379176"/>
          <a:ext cx="472440" cy="472440"/>
        </a:xfrm>
        <a:prstGeom prst="ellipse">
          <a:avLst/>
        </a:prstGeom>
        <a:solidFill>
          <a:schemeClr val="accent3">
            <a:hueOff val="0"/>
            <a:satOff val="0"/>
            <a:lumOff val="-7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B74EA-1C85-47C6-AB0B-3095483FDFCE}">
      <dsp:nvSpPr>
        <dsp:cNvPr id="0" name=""/>
        <dsp:cNvSpPr/>
      </dsp:nvSpPr>
      <dsp:spPr>
        <a:xfrm>
          <a:off x="4651903" y="1997110"/>
          <a:ext cx="1524000" cy="962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36" tIns="0" rIns="0" bIns="0" numCol="1" spcCol="1270" anchor="t" anchorCtr="0">
          <a:noAutofit/>
        </a:bodyPr>
        <a:lstStyle/>
        <a:p>
          <a:pPr lvl="0" algn="l"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Connected &amp; Automated Vehicles</a:t>
          </a:r>
          <a:endParaRPr lang="en-US" sz="1400" b="1" kern="1200" dirty="0">
            <a:solidFill>
              <a:srgbClr val="000000">
                <a:hueOff val="0"/>
                <a:satOff val="0"/>
                <a:lumOff val="0"/>
                <a:alphaOff val="0"/>
              </a:srgbClr>
            </a:solidFill>
            <a:latin typeface="Arial"/>
            <a:ea typeface="+mn-ea"/>
            <a:cs typeface="+mn-cs"/>
          </a:endParaRPr>
        </a:p>
      </dsp:txBody>
      <dsp:txXfrm>
        <a:off x="4651903" y="1997110"/>
        <a:ext cx="1524000" cy="962048"/>
      </dsp:txXfrm>
    </dsp:sp>
    <dsp:sp modelId="{0C7EF8F5-AEBC-492D-A56B-B2CDAF63242A}">
      <dsp:nvSpPr>
        <dsp:cNvPr id="0" name=""/>
        <dsp:cNvSpPr/>
      </dsp:nvSpPr>
      <dsp:spPr>
        <a:xfrm>
          <a:off x="7018020" y="978076"/>
          <a:ext cx="601980" cy="601980"/>
        </a:xfrm>
        <a:prstGeom prst="ellipse">
          <a:avLst/>
        </a:prstGeom>
        <a:solidFill>
          <a:schemeClr val="accent3">
            <a:hueOff val="0"/>
            <a:satOff val="0"/>
            <a:lumOff val="-10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F86A2-320D-4BA5-8F53-ECE71E3FF8D8}">
      <dsp:nvSpPr>
        <dsp:cNvPr id="0" name=""/>
        <dsp:cNvSpPr/>
      </dsp:nvSpPr>
      <dsp:spPr>
        <a:xfrm>
          <a:off x="5780699" y="1684603"/>
          <a:ext cx="2154600" cy="127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977" tIns="0" rIns="0" bIns="0" numCol="1" spcCol="1270" anchor="t" anchorCtr="0">
          <a:noAutofit/>
        </a:bodyPr>
        <a:lstStyle/>
        <a:p>
          <a:pPr lvl="0" algn="ctr" defTabSz="622300">
            <a:lnSpc>
              <a:spcPct val="90000"/>
            </a:lnSpc>
            <a:spcBef>
              <a:spcPct val="0"/>
            </a:spcBef>
            <a:spcAft>
              <a:spcPct val="35000"/>
            </a:spcAft>
          </a:pPr>
          <a:r>
            <a:rPr lang="en-US" sz="1400" b="1" kern="1200" dirty="0" smtClean="0">
              <a:solidFill>
                <a:srgbClr val="000000">
                  <a:hueOff val="0"/>
                  <a:satOff val="0"/>
                  <a:lumOff val="0"/>
                  <a:alphaOff val="0"/>
                </a:srgbClr>
              </a:solidFill>
              <a:latin typeface="Arial"/>
              <a:ea typeface="+mn-ea"/>
              <a:cs typeface="+mn-cs"/>
            </a:rPr>
            <a:t>Integrated, Dynamic Transportation in a Connected Society</a:t>
          </a:r>
          <a:endParaRPr lang="en-US" sz="1400" b="1" kern="1200" dirty="0">
            <a:solidFill>
              <a:srgbClr val="000000">
                <a:hueOff val="0"/>
                <a:satOff val="0"/>
                <a:lumOff val="0"/>
                <a:alphaOff val="0"/>
              </a:srgbClr>
            </a:solidFill>
            <a:latin typeface="Arial"/>
            <a:ea typeface="+mn-ea"/>
            <a:cs typeface="+mn-cs"/>
          </a:endParaRPr>
        </a:p>
      </dsp:txBody>
      <dsp:txXfrm>
        <a:off x="5780699" y="1684603"/>
        <a:ext cx="2154600" cy="127638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0888" tIns="45444" rIns="90888" bIns="45444" rtlCol="0"/>
          <a:lstStyle>
            <a:lvl1pPr algn="l">
              <a:defRPr sz="1200"/>
            </a:lvl1pPr>
          </a:lstStyle>
          <a:p>
            <a:endParaRPr lang="en-US"/>
          </a:p>
        </p:txBody>
      </p:sp>
      <p:sp>
        <p:nvSpPr>
          <p:cNvPr id="3" name="Date Placeholder 2"/>
          <p:cNvSpPr>
            <a:spLocks noGrp="1"/>
          </p:cNvSpPr>
          <p:nvPr>
            <p:ph type="dt" sz="quarter" idx="1"/>
          </p:nvPr>
        </p:nvSpPr>
        <p:spPr>
          <a:xfrm>
            <a:off x="3897514" y="0"/>
            <a:ext cx="2982742" cy="465138"/>
          </a:xfrm>
          <a:prstGeom prst="rect">
            <a:avLst/>
          </a:prstGeom>
        </p:spPr>
        <p:txBody>
          <a:bodyPr vert="horz" lIns="90888" tIns="45444" rIns="90888" bIns="45444" rtlCol="0"/>
          <a:lstStyle>
            <a:lvl1pPr algn="r">
              <a:defRPr sz="1200"/>
            </a:lvl1pPr>
          </a:lstStyle>
          <a:p>
            <a:fld id="{397E1AEC-D6BB-4A4D-B7B4-4B0E8C394F62}" type="datetimeFigureOut">
              <a:rPr lang="en-US" smtClean="0"/>
              <a:t>12/16/2015</a:t>
            </a:fld>
            <a:endParaRPr lang="en-US"/>
          </a:p>
        </p:txBody>
      </p:sp>
      <p:sp>
        <p:nvSpPr>
          <p:cNvPr id="4" name="Footer Placeholder 3"/>
          <p:cNvSpPr>
            <a:spLocks noGrp="1"/>
          </p:cNvSpPr>
          <p:nvPr>
            <p:ph type="ftr" sz="quarter" idx="2"/>
          </p:nvPr>
        </p:nvSpPr>
        <p:spPr>
          <a:xfrm>
            <a:off x="1" y="8829676"/>
            <a:ext cx="2982742" cy="465138"/>
          </a:xfrm>
          <a:prstGeom prst="rect">
            <a:avLst/>
          </a:prstGeom>
        </p:spPr>
        <p:txBody>
          <a:bodyPr vert="horz" lIns="90888" tIns="45444" rIns="90888" bIns="45444" rtlCol="0" anchor="b"/>
          <a:lstStyle>
            <a:lvl1pPr algn="l">
              <a:defRPr sz="1200"/>
            </a:lvl1pPr>
          </a:lstStyle>
          <a:p>
            <a:endParaRPr lang="en-US"/>
          </a:p>
        </p:txBody>
      </p:sp>
      <p:sp>
        <p:nvSpPr>
          <p:cNvPr id="5" name="Slide Number Placeholder 4"/>
          <p:cNvSpPr>
            <a:spLocks noGrp="1"/>
          </p:cNvSpPr>
          <p:nvPr>
            <p:ph type="sldNum" sz="quarter" idx="3"/>
          </p:nvPr>
        </p:nvSpPr>
        <p:spPr>
          <a:xfrm>
            <a:off x="3897514" y="8829676"/>
            <a:ext cx="2982742" cy="465138"/>
          </a:xfrm>
          <a:prstGeom prst="rect">
            <a:avLst/>
          </a:prstGeom>
        </p:spPr>
        <p:txBody>
          <a:bodyPr vert="horz" lIns="90888" tIns="45444" rIns="90888" bIns="45444" rtlCol="0" anchor="b"/>
          <a:lstStyle>
            <a:lvl1pPr algn="r">
              <a:defRPr sz="1200"/>
            </a:lvl1pPr>
          </a:lstStyle>
          <a:p>
            <a:fld id="{904B8D06-2BFE-4A60-884A-87EF24F05C21}" type="slidenum">
              <a:rPr lang="en-US" smtClean="0"/>
              <a:t>‹#›</a:t>
            </a:fld>
            <a:endParaRPr lang="en-US"/>
          </a:p>
        </p:txBody>
      </p:sp>
    </p:spTree>
    <p:extLst>
      <p:ext uri="{BB962C8B-B14F-4D97-AF65-F5344CB8AC3E}">
        <p14:creationId xmlns:p14="http://schemas.microsoft.com/office/powerpoint/2010/main" val="1191843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82742" cy="465138"/>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l" defTabSz="926233" eaLnBrk="1" hangingPunct="1">
              <a:lnSpc>
                <a:spcPct val="100000"/>
              </a:lnSpc>
              <a:spcBef>
                <a:spcPct val="0"/>
              </a:spcBef>
              <a:buFontTx/>
              <a:buNone/>
              <a:defRPr sz="1200" b="0" i="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3897514" y="0"/>
            <a:ext cx="2982742" cy="465138"/>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defTabSz="926233" eaLnBrk="1" hangingPunct="1">
              <a:lnSpc>
                <a:spcPct val="100000"/>
              </a:lnSpc>
              <a:spcBef>
                <a:spcPct val="0"/>
              </a:spcBef>
              <a:buFontTx/>
              <a:buNone/>
              <a:defRPr sz="1200" b="0" i="0">
                <a:solidFill>
                  <a:schemeClr val="tx1"/>
                </a:solidFill>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8805" y="4416426"/>
            <a:ext cx="5504204" cy="41830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29676"/>
            <a:ext cx="2982742" cy="465138"/>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l" defTabSz="926233" eaLnBrk="1" hangingPunct="1">
              <a:lnSpc>
                <a:spcPct val="100000"/>
              </a:lnSpc>
              <a:spcBef>
                <a:spcPct val="0"/>
              </a:spcBef>
              <a:buFontTx/>
              <a:buNone/>
              <a:defRPr sz="1200" b="0" i="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3897514" y="8829676"/>
            <a:ext cx="2982742" cy="465138"/>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defTabSz="926233" eaLnBrk="1" hangingPunct="1">
              <a:lnSpc>
                <a:spcPct val="100000"/>
              </a:lnSpc>
              <a:spcBef>
                <a:spcPct val="0"/>
              </a:spcBef>
              <a:buFontTx/>
              <a:buNone/>
              <a:defRPr sz="1200" b="0" i="0">
                <a:solidFill>
                  <a:schemeClr val="tx1"/>
                </a:solidFill>
              </a:defRPr>
            </a:lvl1pPr>
          </a:lstStyle>
          <a:p>
            <a:pPr>
              <a:defRPr/>
            </a:pPr>
            <a:fld id="{5CC99AB2-73DD-4F6A-9A81-3CB251087EA4}" type="slidenum">
              <a:rPr lang="en-US"/>
              <a:pPr>
                <a:defRPr/>
              </a:pPr>
              <a:t>‹#›</a:t>
            </a:fld>
            <a:endParaRPr lang="en-US" dirty="0"/>
          </a:p>
        </p:txBody>
      </p:sp>
    </p:spTree>
    <p:extLst>
      <p:ext uri="{BB962C8B-B14F-4D97-AF65-F5344CB8AC3E}">
        <p14:creationId xmlns:p14="http://schemas.microsoft.com/office/powerpoint/2010/main" val="2613231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sl.org/documents/transportation/aging-in-place-2011.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usatoday.com/story/money/personalfinance/2014/04/24/millennials-prefer-public-transportation/8097555/" TargetMode="External"/><Relationship Id="rId4" Type="http://schemas.openxmlformats.org/officeDocument/2006/relationships/hyperlink" Target="http://www.apta.com/resources/reportsandpublications/Documents/APTA-Millennials-and-Mobility.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84275" y="698500"/>
            <a:ext cx="4645025" cy="3484563"/>
          </a:xfrm>
          <a:ln/>
        </p:spPr>
      </p:sp>
      <p:sp>
        <p:nvSpPr>
          <p:cNvPr id="51203" name="Notes Placeholder 2"/>
          <p:cNvSpPr>
            <a:spLocks noGrp="1"/>
          </p:cNvSpPr>
          <p:nvPr>
            <p:ph type="body" idx="1"/>
          </p:nvPr>
        </p:nvSpPr>
        <p:spPr>
          <a:xfrm>
            <a:off x="701352" y="4417040"/>
            <a:ext cx="5607700" cy="4181194"/>
          </a:xfrm>
          <a:noFill/>
          <a:ln/>
        </p:spPr>
        <p:txBody>
          <a:bodyPr lIns="93087" tIns="46543" rIns="93087" bIns="46543"/>
          <a:lstStyle/>
          <a:p>
            <a:r>
              <a:rPr lang="en-US" dirty="0" smtClean="0"/>
              <a:t>Gwo-Wei:</a:t>
            </a:r>
          </a:p>
          <a:p>
            <a:endParaRPr lang="en-US" baseline="0" dirty="0" smtClean="0"/>
          </a:p>
          <a:p>
            <a:r>
              <a:rPr lang="en-US" baseline="0" dirty="0" smtClean="0"/>
              <a:t>Greetings, everyone.  Thank you for joining us today for the third webinar in a series of informational presentations on the Smart City Challenge.</a:t>
            </a:r>
          </a:p>
          <a:p>
            <a:endParaRPr lang="en-US" baseline="0" dirty="0" smtClean="0"/>
          </a:p>
          <a:p>
            <a:r>
              <a:rPr lang="en-US" baseline="0" dirty="0" smtClean="0"/>
              <a:t>I am Gwo-Wei </a:t>
            </a:r>
            <a:r>
              <a:rPr lang="en-US" baseline="0" dirty="0" err="1" smtClean="0"/>
              <a:t>Torng</a:t>
            </a:r>
            <a:r>
              <a:rPr lang="en-US" baseline="0" dirty="0" smtClean="0"/>
              <a:t>, Director of Mobility Innovation at the Federal Transit Administration, or FTA.  I will be one of three presenters today and we look forward to discussing with you how the sharing economy, new user-focused mobility models and accessible transportation support a Smart City. </a:t>
            </a:r>
          </a:p>
          <a:p>
            <a:endParaRPr lang="en-US" baseline="0" dirty="0" smtClean="0"/>
          </a:p>
          <a:p>
            <a:r>
              <a:rPr lang="en-US" baseline="0" dirty="0" smtClean="0"/>
              <a:t>NEXT</a:t>
            </a:r>
            <a:endParaRPr lang="en-US" dirty="0" smtClean="0"/>
          </a:p>
        </p:txBody>
      </p:sp>
    </p:spTree>
    <p:extLst>
      <p:ext uri="{BB962C8B-B14F-4D97-AF65-F5344CB8AC3E}">
        <p14:creationId xmlns:p14="http://schemas.microsoft.com/office/powerpoint/2010/main" val="369178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Gwo-Wei:</a:t>
            </a:r>
            <a:endParaRPr lang="en-US" dirty="0"/>
          </a:p>
          <a:p>
            <a:endParaRPr lang="en-US" dirty="0"/>
          </a:p>
          <a:p>
            <a:r>
              <a:rPr lang="en-US" dirty="0"/>
              <a:t>At a </a:t>
            </a:r>
            <a:r>
              <a:rPr lang="en-US" dirty="0" smtClean="0"/>
              <a:t>high </a:t>
            </a:r>
            <a:r>
              <a:rPr lang="en-US" dirty="0"/>
              <a:t>level, the </a:t>
            </a:r>
            <a:r>
              <a:rPr lang="en-US" dirty="0" smtClean="0"/>
              <a:t>U.S.DOT </a:t>
            </a:r>
            <a:r>
              <a:rPr lang="en-US" dirty="0"/>
              <a:t>is changing its way of thinking and setting policies to ensure that we have a </a:t>
            </a:r>
            <a:r>
              <a:rPr lang="en-US" dirty="0" smtClean="0"/>
              <a:t>world-class transportation </a:t>
            </a:r>
            <a:r>
              <a:rPr lang="en-US" dirty="0"/>
              <a:t>system in the future. One example, is </a:t>
            </a:r>
            <a:r>
              <a:rPr lang="en-US" dirty="0" smtClean="0"/>
              <a:t>the </a:t>
            </a:r>
            <a:r>
              <a:rPr lang="en-US" dirty="0"/>
              <a:t>Beyond Traffic 2045 report and the</a:t>
            </a:r>
            <a:r>
              <a:rPr lang="en-US" baseline="0" dirty="0"/>
              <a:t> subsequent Smart City Challenge</a:t>
            </a:r>
            <a:r>
              <a:rPr lang="en-US" dirty="0"/>
              <a:t>. Beyond Traffic is intended to drive discussion for stakeholders to have a conversation about the shape, size, and condition of the future transportation system and how it will meet the needs and goals of our nation for decades to come. </a:t>
            </a:r>
            <a:endParaRPr lang="en-US" dirty="0" smtClean="0"/>
          </a:p>
          <a:p>
            <a:endParaRPr lang="en-US" dirty="0" smtClean="0"/>
          </a:p>
          <a:p>
            <a:r>
              <a:rPr lang="en-US" dirty="0" smtClean="0"/>
              <a:t>Today</a:t>
            </a:r>
            <a:r>
              <a:rPr lang="en-US" dirty="0"/>
              <a:t>, we</a:t>
            </a:r>
            <a:r>
              <a:rPr lang="en-US" baseline="0" dirty="0"/>
              <a:t> want to take that conversation one step further and engage you on what a Smart City looks like</a:t>
            </a:r>
            <a:r>
              <a:rPr lang="en-US" baseline="0" dirty="0" smtClean="0"/>
              <a:t>.  In particular, how shared-use, user-focused mobility and accessibility are essential to a Smart City.</a:t>
            </a:r>
            <a:endParaRPr lang="en-US" dirty="0"/>
          </a:p>
          <a:p>
            <a:endParaRPr lang="en-US" dirty="0"/>
          </a:p>
          <a:p>
            <a:r>
              <a:rPr lang="en-US" dirty="0"/>
              <a:t>If 30 years in the future looks </a:t>
            </a:r>
            <a:r>
              <a:rPr lang="en-US" dirty="0" smtClean="0"/>
              <a:t>far </a:t>
            </a:r>
            <a:r>
              <a:rPr lang="en-US" dirty="0"/>
              <a:t>away, look back just 15-years ago.  Now look forward just 15-years.  A lot has changed and will change and we need to be prepared to accommodate population growths, changes in demographics,  and financial and infrastructure challenges. </a:t>
            </a:r>
            <a:endParaRPr lang="en-US" dirty="0" smtClean="0"/>
          </a:p>
          <a:p>
            <a:endParaRPr lang="en-US" dirty="0" smtClean="0"/>
          </a:p>
          <a:p>
            <a:r>
              <a:rPr lang="en-US" dirty="0" smtClean="0"/>
              <a:t>We </a:t>
            </a:r>
            <a:r>
              <a:rPr lang="en-US" dirty="0"/>
              <a:t>need to </a:t>
            </a:r>
            <a:r>
              <a:rPr lang="en-US" dirty="0" smtClean="0"/>
              <a:t>begin </a:t>
            </a:r>
            <a:r>
              <a:rPr lang="en-US" dirty="0"/>
              <a:t>leveraging technological advances and </a:t>
            </a:r>
            <a:r>
              <a:rPr lang="en-US" dirty="0" smtClean="0"/>
              <a:t>finding </a:t>
            </a:r>
            <a:r>
              <a:rPr lang="en-US" dirty="0"/>
              <a:t>new ways to meet the challenges of tomorrow</a:t>
            </a:r>
            <a:r>
              <a:rPr lang="en-US" baseline="0" dirty="0"/>
              <a:t> as well as addressing new trends and demographics</a:t>
            </a:r>
            <a:r>
              <a:rPr lang="en-US" baseline="0" dirty="0" smtClean="0"/>
              <a:t>.</a:t>
            </a:r>
          </a:p>
          <a:p>
            <a:endParaRPr lang="en-US" baseline="0" dirty="0" smtClean="0"/>
          </a:p>
          <a:p>
            <a:r>
              <a:rPr lang="en-US" baseline="0" dirty="0" smtClean="0"/>
              <a:t>This is an infographic from Beyond Traffic that nicely depicts some of the trends documented in the report.  If you have not read it, I highly suggest you do.</a:t>
            </a:r>
          </a:p>
          <a:p>
            <a:endParaRPr lang="en-US" baseline="0" dirty="0" smtClean="0"/>
          </a:p>
          <a:p>
            <a:r>
              <a:rPr lang="en-US" baseline="0" smtClean="0"/>
              <a:t>NEXT</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227553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Gwo</a:t>
            </a:r>
            <a:r>
              <a:rPr lang="en-US" dirty="0" smtClean="0"/>
              <a:t>-Wei:</a:t>
            </a:r>
            <a:endParaRPr lang="en-US" dirty="0"/>
          </a:p>
          <a:p>
            <a:endParaRPr lang="en-US" dirty="0"/>
          </a:p>
          <a:p>
            <a:r>
              <a:rPr lang="en-US" baseline="0" dirty="0"/>
              <a:t>Our transportation Ecosystem is evolving.  There are new ways of doing business, new demands on our infrastructure, and new technological tools to take advantage of </a:t>
            </a:r>
            <a:r>
              <a:rPr lang="en-US" baseline="0" dirty="0" smtClean="0"/>
              <a:t>as </a:t>
            </a:r>
            <a:r>
              <a:rPr lang="en-US" baseline="0" dirty="0"/>
              <a:t>we design our Smart Cities of the future.  </a:t>
            </a:r>
            <a:r>
              <a:rPr lang="en-US" dirty="0"/>
              <a:t>Whole this </a:t>
            </a:r>
            <a:r>
              <a:rPr lang="en-US" baseline="0" dirty="0" smtClean="0"/>
              <a:t>new </a:t>
            </a:r>
            <a:r>
              <a:rPr lang="en-US" baseline="0" dirty="0"/>
              <a:t>environment </a:t>
            </a:r>
            <a:r>
              <a:rPr lang="en-US" dirty="0"/>
              <a:t>may pose </a:t>
            </a:r>
            <a:r>
              <a:rPr lang="en-US" baseline="0" dirty="0" smtClean="0"/>
              <a:t>new </a:t>
            </a:r>
            <a:r>
              <a:rPr lang="en-US" baseline="0" dirty="0"/>
              <a:t>challenges, </a:t>
            </a:r>
            <a:r>
              <a:rPr lang="en-US" baseline="0" dirty="0" smtClean="0"/>
              <a:t>opportunities </a:t>
            </a:r>
            <a:r>
              <a:rPr lang="en-US" dirty="0"/>
              <a:t>abound.</a:t>
            </a:r>
          </a:p>
          <a:p>
            <a:endParaRPr lang="en-US" dirty="0"/>
          </a:p>
          <a:p>
            <a:r>
              <a:rPr lang="en-US" dirty="0"/>
              <a:t>Here at U.S.DOT we see a natural progression from traditional transportation operations to those that are smart, utilizing ITS technology, leveraging new business models, and focusing on unique customer needs will create an environment where individual mobility demands are met </a:t>
            </a:r>
            <a:r>
              <a:rPr lang="en-US" dirty="0" smtClean="0"/>
              <a:t>seamlessly</a:t>
            </a:r>
            <a:r>
              <a:rPr lang="en-US" baseline="0" dirty="0" smtClean="0"/>
              <a:t>.</a:t>
            </a:r>
            <a:endParaRPr lang="en-US" baseline="0" dirty="0"/>
          </a:p>
          <a:p>
            <a:endParaRPr lang="en-US" baseline="0" dirty="0"/>
          </a:p>
          <a:p>
            <a:pPr lvl="0"/>
            <a:r>
              <a:rPr lang="en-US" dirty="0">
                <a:ea typeface="Geneva" charset="-128"/>
                <a:cs typeface="Geneva" charset="-128"/>
              </a:rPr>
              <a:t>From a transit perspective, among </a:t>
            </a:r>
            <a:r>
              <a:rPr lang="en-US" sz="1200" kern="1200" dirty="0" smtClean="0">
                <a:solidFill>
                  <a:schemeClr val="tx1"/>
                </a:solidFill>
                <a:effectLst/>
                <a:latin typeface="Arial" charset="0"/>
                <a:ea typeface="Geneva" charset="-128"/>
                <a:cs typeface="Geneva" charset="-128"/>
              </a:rPr>
              <a:t>the </a:t>
            </a:r>
            <a:r>
              <a:rPr lang="en-US" dirty="0">
                <a:ea typeface="Geneva" charset="-128"/>
                <a:cs typeface="Geneva" charset="-128"/>
              </a:rPr>
              <a:t>challenges and opportunities we see include </a:t>
            </a:r>
            <a:r>
              <a:rPr lang="en-US" sz="1200" kern="1200" dirty="0">
                <a:solidFill>
                  <a:schemeClr val="tx1"/>
                </a:solidFill>
                <a:effectLst/>
                <a:latin typeface="Arial" charset="0"/>
                <a:ea typeface="Geneva" charset="-128"/>
                <a:cs typeface="Geneva" charset="-128"/>
              </a:rPr>
              <a:t>:</a:t>
            </a:r>
            <a:endParaRPr lang="en-US" sz="1050" kern="1200" dirty="0">
              <a:solidFill>
                <a:schemeClr val="tx1"/>
              </a:solidFill>
              <a:effectLst/>
              <a:latin typeface="Arial" charset="0"/>
              <a:ea typeface="Geneva" charset="-128"/>
              <a:cs typeface="Geneva" charset="-128"/>
            </a:endParaRPr>
          </a:p>
          <a:p>
            <a:r>
              <a:rPr lang="en-US" sz="1200" kern="1200" dirty="0">
                <a:solidFill>
                  <a:schemeClr val="tx1"/>
                </a:solidFill>
                <a:effectLst/>
                <a:latin typeface="Arial" charset="0"/>
                <a:ea typeface="Geneva" charset="-128"/>
                <a:cs typeface="Geneva" charset="-128"/>
              </a:rPr>
              <a:t> </a:t>
            </a:r>
            <a:endParaRPr lang="en-US" sz="1050" kern="1200" dirty="0">
              <a:solidFill>
                <a:schemeClr val="tx1"/>
              </a:solidFill>
              <a:effectLst/>
              <a:latin typeface="Arial" charset="0"/>
              <a:ea typeface="Geneva" charset="-128"/>
              <a:cs typeface="Geneva" charset="-128"/>
            </a:endParaRPr>
          </a:p>
          <a:p>
            <a:pPr marL="171450" indent="-171450">
              <a:buFont typeface="Arial" panose="020B0604020202020204" pitchFamily="34" charset="0"/>
              <a:buChar char="•"/>
            </a:pPr>
            <a:r>
              <a:rPr lang="en-US" sz="1200" kern="1200" dirty="0">
                <a:solidFill>
                  <a:schemeClr val="tx1"/>
                </a:solidFill>
                <a:effectLst/>
                <a:latin typeface="Arial" charset="0"/>
                <a:ea typeface="Geneva" charset="-128"/>
                <a:cs typeface="Geneva"/>
              </a:rPr>
              <a:t>Today we have the highest transit ridership since the 1950s.</a:t>
            </a:r>
            <a:r>
              <a:rPr lang="en-US" sz="1200" kern="1200" dirty="0">
                <a:solidFill>
                  <a:schemeClr val="tx1"/>
                </a:solidFill>
                <a:effectLst/>
                <a:latin typeface="Arial" charset="0"/>
                <a:ea typeface="Geneva" charset="-128"/>
                <a:cs typeface="Geneva" charset="-128"/>
              </a:rPr>
              <a:t> </a:t>
            </a:r>
            <a:endParaRPr lang="en-US" sz="1050" dirty="0">
              <a:ea typeface="Geneva" charset="-128"/>
              <a:cs typeface="Geneva" charset="-128"/>
            </a:endParaRPr>
          </a:p>
          <a:p>
            <a:pPr marL="171450" indent="-171450">
              <a:buFont typeface="Arial" panose="020B0604020202020204" pitchFamily="34" charset="0"/>
              <a:buChar char="•"/>
            </a:pPr>
            <a:r>
              <a:rPr lang="en-US" sz="1200" kern="1200" dirty="0">
                <a:solidFill>
                  <a:schemeClr val="tx1"/>
                </a:solidFill>
                <a:effectLst/>
                <a:latin typeface="Arial" charset="0"/>
                <a:ea typeface="Geneva" charset="-128"/>
                <a:cs typeface="Geneva"/>
              </a:rPr>
              <a:t>That will continue grow as the U.S. population both increases and becomes proportionally older.</a:t>
            </a:r>
            <a:endParaRPr lang="en-US" sz="1050" dirty="0">
              <a:ea typeface="Geneva" charset="-128"/>
              <a:cs typeface="Geneva" charset="-128"/>
            </a:endParaRPr>
          </a:p>
          <a:p>
            <a:pPr marL="171450" indent="-171450">
              <a:buFont typeface="Arial" panose="020B0604020202020204" pitchFamily="34" charset="0"/>
              <a:buChar char="•"/>
            </a:pPr>
            <a:r>
              <a:rPr lang="en-US" sz="1200" kern="1200" dirty="0">
                <a:solidFill>
                  <a:schemeClr val="tx1"/>
                </a:solidFill>
                <a:effectLst/>
                <a:latin typeface="Arial" charset="0"/>
                <a:ea typeface="Geneva" charset="-128"/>
                <a:cs typeface="Geneva"/>
              </a:rPr>
              <a:t>Many of the fastest growing jobs and industry sectors are the very ones whose employees rely most heavily on transit.</a:t>
            </a:r>
            <a:endParaRPr lang="en-US" sz="1050" dirty="0">
              <a:ea typeface="Geneva" charset="-128"/>
              <a:cs typeface="Geneva"/>
            </a:endParaRPr>
          </a:p>
          <a:p>
            <a:pPr marL="171450" indent="-171450">
              <a:buFont typeface="Arial" panose="020B0604020202020204" pitchFamily="34" charset="0"/>
              <a:buChar char="•"/>
            </a:pPr>
            <a:r>
              <a:rPr lang="en-US" sz="1200" kern="1200" dirty="0">
                <a:solidFill>
                  <a:schemeClr val="tx1"/>
                </a:solidFill>
                <a:effectLst/>
                <a:latin typeface="Arial" charset="0"/>
                <a:ea typeface="Geneva" charset="-128"/>
                <a:cs typeface="Geneva" charset="-128"/>
              </a:rPr>
              <a:t> </a:t>
            </a:r>
            <a:r>
              <a:rPr lang="en-US" sz="1200" kern="1200" dirty="0" smtClean="0">
                <a:solidFill>
                  <a:schemeClr val="tx1"/>
                </a:solidFill>
                <a:effectLst/>
                <a:latin typeface="Arial" charset="0"/>
                <a:ea typeface="Geneva" charset="-128"/>
                <a:cs typeface="Geneva"/>
              </a:rPr>
              <a:t>That </a:t>
            </a:r>
            <a:r>
              <a:rPr lang="en-US" sz="1200" kern="1200" dirty="0">
                <a:solidFill>
                  <a:schemeClr val="tx1"/>
                </a:solidFill>
                <a:effectLst/>
                <a:latin typeface="Arial" charset="0"/>
                <a:ea typeface="Geneva" charset="-128"/>
                <a:cs typeface="Geneva"/>
              </a:rPr>
              <a:t>includes technology that’s already here today and technology that’s on the horizon.</a:t>
            </a:r>
            <a:endParaRPr lang="en-US" sz="1050" dirty="0">
              <a:ea typeface="Geneva" charset="-128"/>
              <a:cs typeface="Geneva" charset="-128"/>
            </a:endParaRPr>
          </a:p>
          <a:p>
            <a:pPr marL="171450" indent="-171450">
              <a:buFont typeface="Arial" panose="020B0604020202020204" pitchFamily="34" charset="0"/>
              <a:buChar char="•"/>
            </a:pPr>
            <a:r>
              <a:rPr lang="en-US" sz="1200" kern="1200" dirty="0">
                <a:solidFill>
                  <a:schemeClr val="tx1"/>
                </a:solidFill>
                <a:effectLst/>
                <a:latin typeface="Arial" charset="0"/>
                <a:ea typeface="Geneva" charset="-128"/>
                <a:cs typeface="Geneva"/>
              </a:rPr>
              <a:t>With the collective know-how of transit agencies across the country – and the world – we can apply that technology to continue providing a safe and reliable transportation option.</a:t>
            </a:r>
            <a:endParaRPr lang="en-US" sz="1050" dirty="0">
              <a:ea typeface="Geneva" charset="-128"/>
              <a:cs typeface="Geneva"/>
            </a:endParaRPr>
          </a:p>
          <a:p>
            <a:endParaRPr lang="en-US" b="1" baseline="0" dirty="0"/>
          </a:p>
          <a:p>
            <a:pPr>
              <a:spcAft>
                <a:spcPts val="600"/>
              </a:spcAft>
            </a:pPr>
            <a:r>
              <a:rPr lang="en-US" sz="1200" b="0" dirty="0"/>
              <a:t>In the end, we must be reactive and proactive</a:t>
            </a:r>
            <a:r>
              <a:rPr lang="en-US" sz="1200" b="0" baseline="0" dirty="0"/>
              <a:t> to meet future mobility needs</a:t>
            </a:r>
            <a:r>
              <a:rPr lang="en-US" dirty="0"/>
              <a:t>.</a:t>
            </a:r>
          </a:p>
          <a:p>
            <a:pPr>
              <a:spcAft>
                <a:spcPts val="600"/>
              </a:spcAft>
            </a:pPr>
            <a:endParaRPr lang="en-US" dirty="0"/>
          </a:p>
          <a:p>
            <a:pPr>
              <a:spcAft>
                <a:spcPts val="600"/>
              </a:spcAft>
            </a:pPr>
            <a:r>
              <a:rPr lang="en-US" dirty="0"/>
              <a:t>NEXT</a:t>
            </a:r>
          </a:p>
          <a:p>
            <a:pPr>
              <a:spcAft>
                <a:spcPts val="600"/>
              </a:spcAft>
            </a:pPr>
            <a:endParaRPr lang="en-US" dirty="0"/>
          </a:p>
          <a:p>
            <a:pPr>
              <a:spcAft>
                <a:spcPts val="600"/>
              </a:spcAft>
            </a:pPr>
            <a:endParaRPr lang="en-US" dirty="0"/>
          </a:p>
          <a:p>
            <a:pPr>
              <a:spcAft>
                <a:spcPts val="600"/>
              </a:spcAft>
            </a:pPr>
            <a:endParaRPr lang="en-US" sz="1200" b="0" dirty="0"/>
          </a:p>
          <a:p>
            <a:pPr>
              <a:spcAft>
                <a:spcPts val="600"/>
              </a:spcAft>
            </a:pPr>
            <a:endParaRPr lang="en-US" sz="1200" b="1"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42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1026" y="4343400"/>
            <a:ext cx="5819775" cy="4114800"/>
          </a:xfrm>
        </p:spPr>
        <p:txBody>
          <a:bodyPr>
            <a:normAutofit fontScale="70000" lnSpcReduction="20000"/>
          </a:bodyPr>
          <a:lstStyle/>
          <a:p>
            <a:r>
              <a:rPr lang="en-US" smtClean="0"/>
              <a:t>Gwo-Wei:</a:t>
            </a:r>
            <a:endParaRPr lang="en-US" dirty="0"/>
          </a:p>
          <a:p>
            <a:endParaRPr lang="en-US" dirty="0"/>
          </a:p>
          <a:p>
            <a:r>
              <a:rPr lang="en-US" dirty="0"/>
              <a:t>There are three main reasons </a:t>
            </a:r>
            <a:r>
              <a:rPr lang="en-US"/>
              <a:t>why </a:t>
            </a:r>
            <a:r>
              <a:rPr lang="en-US" smtClean="0"/>
              <a:t>new mobility </a:t>
            </a:r>
            <a:r>
              <a:rPr lang="en-US" dirty="0"/>
              <a:t>concepts</a:t>
            </a:r>
            <a:r>
              <a:rPr lang="en-US"/>
              <a:t> within a Smart City are </a:t>
            </a:r>
            <a:r>
              <a:rPr lang="en-US" smtClean="0"/>
              <a:t>critical </a:t>
            </a:r>
            <a:r>
              <a:rPr lang="en-US" dirty="0"/>
              <a:t>to the future of </a:t>
            </a:r>
            <a:r>
              <a:rPr lang="en-US"/>
              <a:t>the </a:t>
            </a:r>
            <a:r>
              <a:rPr lang="en-US" dirty="0"/>
              <a:t>U.S</a:t>
            </a:r>
            <a:r>
              <a:rPr lang="en-US"/>
              <a:t>. and its </a:t>
            </a:r>
            <a:r>
              <a:rPr lang="en-US" smtClean="0"/>
              <a:t>transport </a:t>
            </a:r>
            <a:r>
              <a:rPr lang="en-US" dirty="0"/>
              <a:t>system:</a:t>
            </a:r>
          </a:p>
          <a:p>
            <a:endParaRPr lang="en-US" dirty="0"/>
          </a:p>
          <a:p>
            <a:pPr marL="228587" indent="-228587">
              <a:buFont typeface="+mj-lt"/>
              <a:buAutoNum type="arabicPeriod"/>
            </a:pPr>
            <a:r>
              <a:rPr lang="en-US" dirty="0"/>
              <a:t>The number of older Americans is rapidly increasing as the Baby Boomers begin to retire. There will be 30 million additional people age 60 or older in 2020 than there were in 2005. While many older Americans are still driving today, those individuals will at some point be unable to provide their own transportation due to either physical or mental disabilities or possibly because they may no longer be able to afford to own and maintain their own vehicles. MOD affords older Americans the opportunity to age in place and live independently for longer periods of time than they can currently. </a:t>
            </a:r>
          </a:p>
          <a:p>
            <a:r>
              <a:rPr lang="en-US" u="sng" dirty="0">
                <a:hlinkClick r:id="rId3"/>
              </a:rPr>
              <a:t>http://www.ncsl.org/documents/transportation/aging-in-place-2011.pdf</a:t>
            </a:r>
            <a:endParaRPr lang="en-US" u="sng" dirty="0"/>
          </a:p>
          <a:p>
            <a:pPr marL="228587" indent="-228587">
              <a:buFont typeface="+mj-lt"/>
              <a:buAutoNum type="arabicPeriod"/>
            </a:pPr>
            <a:endParaRPr lang="en-US" dirty="0"/>
          </a:p>
          <a:p>
            <a:pPr marL="228587" indent="-228587">
              <a:buFont typeface="+mj-lt"/>
              <a:buAutoNum type="arabicPeriod" startAt="2"/>
            </a:pPr>
            <a:r>
              <a:rPr lang="en-US" dirty="0"/>
              <a:t>Americans who rely on paratransit services, including the elderly, those with disabilities, and low income individuals, </a:t>
            </a:r>
            <a:r>
              <a:rPr lang="en-US" u="sng" dirty="0"/>
              <a:t>need</a:t>
            </a:r>
            <a:r>
              <a:rPr lang="en-US" dirty="0"/>
              <a:t> improved personal mobility options. They currently are generally required to request trips at least 24 hours in advance, through systems that can be confusing to individuals. They also may experience lengthy rides that can be over an hour long to go a few miles from home. When the vision of MOD is realized, these individuals will be afforded levels of personal mobility that are comparable with those of individuals driving their own vehicles.</a:t>
            </a:r>
          </a:p>
          <a:p>
            <a:endParaRPr lang="en-US" dirty="0"/>
          </a:p>
          <a:p>
            <a:pPr marL="228587" indent="-228587">
              <a:buFont typeface="+mj-lt"/>
              <a:buAutoNum type="arabicPeriod" startAt="3"/>
            </a:pPr>
            <a:r>
              <a:rPr lang="en-US" dirty="0"/>
              <a:t>Lastly, Millennial Americans </a:t>
            </a:r>
            <a:r>
              <a:rPr lang="en-US" u="sng" dirty="0"/>
              <a:t>want</a:t>
            </a:r>
            <a:r>
              <a:rPr lang="en-US" dirty="0"/>
              <a:t> MOD. Studies and surveys of Millennials show that they are choosing to take public transit (for both convenience and cost savings) and that for 66%, it factored into deciding where to live. The success of companies such as Uber and RideScout show that there is a market demand for door-to-door services at varying price points.  </a:t>
            </a:r>
          </a:p>
          <a:p>
            <a:r>
              <a:rPr lang="en-US" u="sng" dirty="0">
                <a:hlinkClick r:id="rId4"/>
              </a:rPr>
              <a:t>http://www.apta.com/resources/reportsandpublications/Documents/APTA-Millennials-and-Mobility.pdf</a:t>
            </a:r>
            <a:endParaRPr lang="en-US" dirty="0"/>
          </a:p>
          <a:p>
            <a:r>
              <a:rPr lang="en-US" u="sng" dirty="0">
                <a:hlinkClick r:id="rId5"/>
              </a:rPr>
              <a:t>http://www.usatoday.com/story/money/personalfinance/2014/04/24/millennials-prefer-public-transportation/8097555/</a:t>
            </a:r>
            <a:endParaRPr lang="en-US" dirty="0"/>
          </a:p>
          <a:p>
            <a:endParaRPr lang="en-US" dirty="0"/>
          </a:p>
          <a:p>
            <a:r>
              <a:rPr lang="en-US" dirty="0"/>
              <a:t>Thank</a:t>
            </a:r>
            <a:r>
              <a:rPr lang="en-US"/>
              <a:t> you for listening.  Now that we have covered some of the trends and demands of our Evolving Transportation Ecosystem, Bob will take over and review some enabling technologies and solutions appearing within the marketplace which enable a Smart City.</a:t>
            </a:r>
            <a:endParaRPr lang="en-US" dirty="0"/>
          </a:p>
          <a:p>
            <a:endParaRPr lang="en-US" dirty="0"/>
          </a:p>
          <a:p>
            <a:r>
              <a:rPr lang="en-US"/>
              <a:t>BOB,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93568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Bob</a:t>
            </a:r>
            <a:r>
              <a:rPr lang="en-US" dirty="0"/>
              <a:t>:</a:t>
            </a:r>
          </a:p>
          <a:p>
            <a:endParaRPr lang="en-US" dirty="0"/>
          </a:p>
          <a:p>
            <a:r>
              <a:rPr lang="en-US"/>
              <a:t>Thanks, Gwo-Wei.  I really appreciate the opportunity to be with you all here today.  These are all topics I am highly passionate about and I can’t say how excited I am to be involved in this new effort, the Smart City Challenge</a:t>
            </a:r>
            <a:endParaRPr lang="en-US" dirty="0"/>
          </a:p>
          <a:p>
            <a:endParaRPr lang="en-US" dirty="0"/>
          </a:p>
          <a:p>
            <a:r>
              <a:rPr lang="en-US" dirty="0">
                <a:solidFill>
                  <a:schemeClr val="tx2">
                    <a:lumMod val="95000"/>
                    <a:lumOff val="5000"/>
                  </a:schemeClr>
                </a:solidFill>
              </a:rPr>
              <a:t>For</a:t>
            </a:r>
            <a:r>
              <a:rPr lang="en-US">
                <a:solidFill>
                  <a:schemeClr val="tx2">
                    <a:lumMod val="95000"/>
                    <a:lumOff val="5000"/>
                  </a:schemeClr>
                </a:solidFill>
              </a:rPr>
              <a:t> my part, I would like to review with you some new </a:t>
            </a:r>
            <a:r>
              <a:rPr lang="en-US" sz="1200" kern="1200" smtClean="0">
                <a:solidFill>
                  <a:schemeClr val="tx2">
                    <a:lumMod val="95000"/>
                    <a:lumOff val="5000"/>
                  </a:schemeClr>
                </a:solidFill>
                <a:latin typeface="Arial" charset="0"/>
              </a:rPr>
              <a:t>technological </a:t>
            </a:r>
            <a:r>
              <a:rPr lang="en-US" sz="1200" kern="1200" dirty="0">
                <a:solidFill>
                  <a:schemeClr val="tx2">
                    <a:lumMod val="95000"/>
                    <a:lumOff val="5000"/>
                  </a:schemeClr>
                </a:solidFill>
                <a:latin typeface="Arial" charset="0"/>
              </a:rPr>
              <a:t>and operational </a:t>
            </a:r>
            <a:r>
              <a:rPr lang="en-US" sz="1200" kern="1200">
                <a:solidFill>
                  <a:schemeClr val="tx2">
                    <a:lumMod val="95000"/>
                    <a:lumOff val="5000"/>
                  </a:schemeClr>
                </a:solidFill>
                <a:latin typeface="Arial" charset="0"/>
              </a:rPr>
              <a:t>solutions </a:t>
            </a:r>
            <a:r>
              <a:rPr lang="en-US" dirty="0">
                <a:solidFill>
                  <a:schemeClr val="tx2">
                    <a:lumMod val="95000"/>
                    <a:lumOff val="5000"/>
                  </a:schemeClr>
                </a:solidFill>
              </a:rPr>
              <a:t>that</a:t>
            </a:r>
            <a:r>
              <a:rPr lang="en-US">
                <a:solidFill>
                  <a:schemeClr val="tx2">
                    <a:lumMod val="95000"/>
                    <a:lumOff val="5000"/>
                  </a:schemeClr>
                </a:solidFill>
              </a:rPr>
              <a:t> </a:t>
            </a:r>
            <a:r>
              <a:rPr lang="en-US" sz="1200" kern="1200">
                <a:solidFill>
                  <a:schemeClr val="tx2">
                    <a:lumMod val="95000"/>
                    <a:lumOff val="5000"/>
                  </a:schemeClr>
                </a:solidFill>
                <a:latin typeface="Arial" charset="0"/>
              </a:rPr>
              <a:t>have </a:t>
            </a:r>
            <a:r>
              <a:rPr lang="en-US" sz="1200" kern="1200" dirty="0">
                <a:solidFill>
                  <a:schemeClr val="tx2">
                    <a:lumMod val="95000"/>
                    <a:lumOff val="5000"/>
                  </a:schemeClr>
                </a:solidFill>
                <a:latin typeface="Arial" charset="0"/>
              </a:rPr>
              <a:t>emerged including new business models and partnerships that can be leveraged to solve transportation problems in new ways.  These solutions can assist breaking down institutional, technological and operational barriers and provide new opportunities for individual mobility.</a:t>
            </a:r>
          </a:p>
          <a:p>
            <a:endParaRPr lang="en-US" sz="1200" kern="1200" dirty="0">
              <a:solidFill>
                <a:schemeClr val="tx2">
                  <a:lumMod val="95000"/>
                  <a:lumOff val="5000"/>
                </a:schemeClr>
              </a:solidFill>
              <a:latin typeface="Arial" charset="0"/>
            </a:endParaRPr>
          </a:p>
          <a:p>
            <a:r>
              <a:rPr lang="en-US" dirty="0">
                <a:solidFill>
                  <a:schemeClr val="tx2">
                    <a:lumMod val="95000"/>
                    <a:lumOff val="5000"/>
                  </a:schemeClr>
                </a:solidFill>
              </a:rPr>
              <a:t>Let’s</a:t>
            </a:r>
            <a:r>
              <a:rPr lang="en-US">
                <a:solidFill>
                  <a:schemeClr val="tx2">
                    <a:lumMod val="95000"/>
                    <a:lumOff val="5000"/>
                  </a:schemeClr>
                </a:solidFill>
              </a:rPr>
              <a:t> review </a:t>
            </a:r>
            <a:r>
              <a:rPr lang="en-US" sz="1200" kern="1200" smtClean="0">
                <a:solidFill>
                  <a:schemeClr val="tx2">
                    <a:lumMod val="95000"/>
                    <a:lumOff val="5000"/>
                  </a:schemeClr>
                </a:solidFill>
                <a:latin typeface="Arial" charset="0"/>
              </a:rPr>
              <a:t>some </a:t>
            </a:r>
            <a:r>
              <a:rPr lang="en-US" sz="1200" kern="1200" dirty="0">
                <a:solidFill>
                  <a:schemeClr val="tx2">
                    <a:lumMod val="95000"/>
                    <a:lumOff val="5000"/>
                  </a:schemeClr>
                </a:solidFill>
                <a:latin typeface="Arial" charset="0"/>
              </a:rPr>
              <a:t>examples.</a:t>
            </a:r>
          </a:p>
          <a:p>
            <a:endParaRPr lang="en-US" dirty="0">
              <a:solidFill>
                <a:schemeClr val="tx2">
                  <a:lumMod val="95000"/>
                  <a:lumOff val="5000"/>
                </a:schemeClr>
              </a:solidFill>
            </a:endParaRPr>
          </a:p>
          <a:p>
            <a:r>
              <a:rPr lang="en-US">
                <a:solidFill>
                  <a:schemeClr val="tx2">
                    <a:lumMod val="95000"/>
                    <a:lumOff val="5000"/>
                  </a:schemeClr>
                </a:solidFill>
              </a:rPr>
              <a:t>NEXT</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13</a:t>
            </a:fld>
            <a:endParaRPr lang="en-US" dirty="0"/>
          </a:p>
        </p:txBody>
      </p:sp>
    </p:spTree>
    <p:extLst>
      <p:ext uri="{BB962C8B-B14F-4D97-AF65-F5344CB8AC3E}">
        <p14:creationId xmlns:p14="http://schemas.microsoft.com/office/powerpoint/2010/main" val="584938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14</a:t>
            </a:fld>
            <a:endParaRPr lang="en-US" dirty="0"/>
          </a:p>
        </p:txBody>
      </p:sp>
    </p:spTree>
    <p:extLst>
      <p:ext uri="{BB962C8B-B14F-4D97-AF65-F5344CB8AC3E}">
        <p14:creationId xmlns:p14="http://schemas.microsoft.com/office/powerpoint/2010/main" val="381571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p>
        </p:txBody>
      </p:sp>
      <p:sp>
        <p:nvSpPr>
          <p:cNvPr id="4" name="Slide Number Placeholder 3"/>
          <p:cNvSpPr>
            <a:spLocks noGrp="1"/>
          </p:cNvSpPr>
          <p:nvPr>
            <p:ph type="sldNum" sz="quarter" idx="10"/>
          </p:nvPr>
        </p:nvSpPr>
        <p:spPr/>
        <p:txBody>
          <a:bodyPr/>
          <a:lstStyle/>
          <a:p>
            <a:fld id="{B1AE2975-D812-4AA3-A63B-C61F894B222C}" type="slidenum">
              <a:rPr lang="en-US" smtClean="0"/>
              <a:t>15</a:t>
            </a:fld>
            <a:endParaRPr lang="en-US" dirty="0"/>
          </a:p>
        </p:txBody>
      </p:sp>
    </p:spTree>
    <p:extLst>
      <p:ext uri="{BB962C8B-B14F-4D97-AF65-F5344CB8AC3E}">
        <p14:creationId xmlns:p14="http://schemas.microsoft.com/office/powerpoint/2010/main" val="3203863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16</a:t>
            </a:fld>
            <a:endParaRPr lang="en-US" dirty="0"/>
          </a:p>
        </p:txBody>
      </p:sp>
    </p:spTree>
    <p:extLst>
      <p:ext uri="{BB962C8B-B14F-4D97-AF65-F5344CB8AC3E}">
        <p14:creationId xmlns:p14="http://schemas.microsoft.com/office/powerpoint/2010/main" val="384569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17</a:t>
            </a:fld>
            <a:endParaRPr lang="en-US" dirty="0"/>
          </a:p>
        </p:txBody>
      </p:sp>
    </p:spTree>
    <p:extLst>
      <p:ext uri="{BB962C8B-B14F-4D97-AF65-F5344CB8AC3E}">
        <p14:creationId xmlns:p14="http://schemas.microsoft.com/office/powerpoint/2010/main" val="77194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Bob</a:t>
            </a:r>
            <a:r>
              <a:rPr lang="en-US" dirty="0"/>
              <a:t>:</a:t>
            </a:r>
          </a:p>
          <a:p>
            <a:endParaRPr lang="en-US" dirty="0"/>
          </a:p>
          <a:p>
            <a:r>
              <a:rPr lang="en-US" dirty="0"/>
              <a:t>One</a:t>
            </a:r>
            <a:r>
              <a:rPr lang="en-US" baseline="0" dirty="0"/>
              <a:t> great example of how FTA and public transportation is relevant in this new transportation environment is in the context of payment systems. Historically, public transportation has evolved in this arena from cash and tokens to now using mobile technology. Throughout history, it has been transit’s role to establish relationships with its customer and technologies are allowing this relationship to develop more so.</a:t>
            </a:r>
          </a:p>
          <a:p>
            <a:endParaRPr lang="en-US" baseline="0" dirty="0"/>
          </a:p>
          <a:p>
            <a:r>
              <a:rPr lang="en-US" baseline="0" dirty="0"/>
              <a:t>As payment systems become more flexible, integrated and connected, so must our transportation systems. This integration will create more flexibility, additional transportation options and greater individual mobility.</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4507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21478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Gwo-Wei:</a:t>
            </a:r>
          </a:p>
          <a:p>
            <a:endParaRPr lang="en-US" dirty="0"/>
          </a:p>
          <a:p>
            <a:r>
              <a:rPr lang="en-US" dirty="0"/>
              <a:t>As I stated,</a:t>
            </a:r>
            <a:r>
              <a:rPr lang="en-US" baseline="0" dirty="0"/>
              <a:t> I will be one of three presenters today.  </a:t>
            </a:r>
          </a:p>
          <a:p>
            <a:endParaRPr lang="en-US" baseline="0" dirty="0"/>
          </a:p>
          <a:p>
            <a:r>
              <a:rPr lang="en-US" baseline="0" dirty="0"/>
              <a:t>First, I would like to introduce Bob Sheehan from the Intelligent Transportation Systems (ITS) Joint Program Office, or as we call it, ITS JPO.  Bob is a program manager at JPO for various program and initiatives which work across U.S.DOT including the Vehicle to Infrastructure initiative within the Connected Vehicle program and all things multimodal.  We will discuss a few of his programs later.</a:t>
            </a:r>
          </a:p>
          <a:p>
            <a:endParaRPr lang="en-US" baseline="0" dirty="0"/>
          </a:p>
          <a:p>
            <a:r>
              <a:rPr lang="en-US" baseline="0" dirty="0"/>
              <a:t>Second, I would like to welcome Mohammed Yousuf.  Mohammed leads up a very innovative program that works across the department, bringing attention to and developing solutions for accessible transportation.  We will also cover the Accessible Transportation Technology Research Initiative or ATTRI today.</a:t>
            </a:r>
          </a:p>
          <a:p>
            <a:endParaRPr lang="en-US" baseline="0" dirty="0"/>
          </a:p>
          <a:p>
            <a:r>
              <a:rPr lang="en-US" baseline="0" dirty="0"/>
              <a:t>Before we get started, though, I want to pass the microphone over to </a:t>
            </a:r>
            <a:r>
              <a:rPr lang="en-US" baseline="0"/>
              <a:t>Brian Cronin</a:t>
            </a:r>
            <a:r>
              <a:rPr lang="en-US" dirty="0"/>
              <a:t>,</a:t>
            </a:r>
            <a:r>
              <a:rPr lang="en-US"/>
              <a:t> ITS Team Leader</a:t>
            </a:r>
            <a:r>
              <a:rPr lang="en-US" baseline="0"/>
              <a:t> </a:t>
            </a:r>
            <a:r>
              <a:rPr lang="en-US" baseline="0" dirty="0"/>
              <a:t>of the Intelligent Transportation Systems Joint Program Office, who will review some overarching general information on the Smart City Challenge.</a:t>
            </a:r>
          </a:p>
          <a:p>
            <a:endParaRPr lang="en-US" baseline="0" dirty="0"/>
          </a:p>
          <a:p>
            <a:r>
              <a:rPr lang="en-US" baseline="0" dirty="0"/>
              <a:t>BRIAN, …</a:t>
            </a:r>
          </a:p>
          <a:p>
            <a:endParaRPr lang="en-US" baseline="0" dirty="0"/>
          </a:p>
          <a:p>
            <a:r>
              <a:rPr lang="en-US" baseline="0" dirty="0"/>
              <a:t>NEXT</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a:t>
            </a:fld>
            <a:endParaRPr lang="en-US" dirty="0"/>
          </a:p>
        </p:txBody>
      </p:sp>
    </p:spTree>
    <p:extLst>
      <p:ext uri="{BB962C8B-B14F-4D97-AF65-F5344CB8AC3E}">
        <p14:creationId xmlns:p14="http://schemas.microsoft.com/office/powerpoint/2010/main" val="1666159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20</a:t>
            </a:fld>
            <a:endParaRPr lang="en-US" dirty="0"/>
          </a:p>
        </p:txBody>
      </p:sp>
    </p:spTree>
    <p:extLst>
      <p:ext uri="{BB962C8B-B14F-4D97-AF65-F5344CB8AC3E}">
        <p14:creationId xmlns:p14="http://schemas.microsoft.com/office/powerpoint/2010/main" val="2196556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Bob</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21</a:t>
            </a:fld>
            <a:endParaRPr lang="en-US" dirty="0"/>
          </a:p>
        </p:txBody>
      </p:sp>
    </p:spTree>
    <p:extLst>
      <p:ext uri="{BB962C8B-B14F-4D97-AF65-F5344CB8AC3E}">
        <p14:creationId xmlns:p14="http://schemas.microsoft.com/office/powerpoint/2010/main" val="1421687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Bob</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22</a:t>
            </a:fld>
            <a:endParaRPr lang="en-US" dirty="0"/>
          </a:p>
        </p:txBody>
      </p:sp>
    </p:spTree>
    <p:extLst>
      <p:ext uri="{BB962C8B-B14F-4D97-AF65-F5344CB8AC3E}">
        <p14:creationId xmlns:p14="http://schemas.microsoft.com/office/powerpoint/2010/main" val="308780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Bob</a:t>
            </a:r>
            <a:r>
              <a:rPr lang="en-US" dirty="0"/>
              <a:t>:</a:t>
            </a:r>
          </a:p>
          <a:p>
            <a:pPr>
              <a:defRPr/>
            </a:pPr>
            <a:endParaRPr lang="en-US" dirty="0"/>
          </a:p>
          <a:p>
            <a:pPr>
              <a:defRPr/>
            </a:pPr>
            <a:r>
              <a:rPr lang="en-US"/>
              <a:t>AFTER DISCUSSING SLIDE:</a:t>
            </a:r>
            <a:endParaRPr lang="en-US" dirty="0"/>
          </a:p>
          <a:p>
            <a:pPr>
              <a:defRPr/>
            </a:pPr>
            <a:endParaRPr lang="en-US" dirty="0"/>
          </a:p>
          <a:p>
            <a:pPr>
              <a:defRPr/>
            </a:pPr>
            <a:r>
              <a:rPr lang="en-US"/>
              <a:t>Well, at this point, we have reviewed several of the enabling factors which are encouraging the development of Smart Cities across the U.S. and the world.  I have appreciated reviewing a few of these technological and operational tools with you.</a:t>
            </a:r>
            <a:endParaRPr lang="en-US" dirty="0"/>
          </a:p>
          <a:p>
            <a:pPr>
              <a:defRPr/>
            </a:pPr>
            <a:endParaRPr lang="en-US" dirty="0"/>
          </a:p>
          <a:p>
            <a:pPr>
              <a:defRPr/>
            </a:pPr>
            <a:r>
              <a:rPr lang="en-US"/>
              <a:t>I would now like to turn the presentation, once again, to Gwo-Wei.</a:t>
            </a:r>
            <a:endParaRPr lang="en-US" dirty="0"/>
          </a:p>
          <a:p>
            <a:pPr>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t>Gwo-Wei,…</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23</a:t>
            </a:fld>
            <a:endParaRPr lang="en-US" dirty="0"/>
          </a:p>
        </p:txBody>
      </p:sp>
    </p:spTree>
    <p:extLst>
      <p:ext uri="{BB962C8B-B14F-4D97-AF65-F5344CB8AC3E}">
        <p14:creationId xmlns:p14="http://schemas.microsoft.com/office/powerpoint/2010/main" val="344372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Gwo</a:t>
            </a:r>
            <a:r>
              <a:rPr lang="en-US" dirty="0"/>
              <a:t>-Wei: </a:t>
            </a:r>
          </a:p>
          <a:p>
            <a:endParaRPr lang="en-US" dirty="0"/>
          </a:p>
          <a:p>
            <a:r>
              <a:rPr lang="en-US" dirty="0"/>
              <a:t>Thank you, Bob.  As Bob mention, those were just a few examples.  I would like to remind you that additional trends and information can be found in Beyond Traffic.</a:t>
            </a:r>
          </a:p>
          <a:p>
            <a:endParaRPr lang="en-US" dirty="0"/>
          </a:p>
          <a:p>
            <a:r>
              <a:rPr lang="en-US" dirty="0"/>
              <a:t>Now, we wanted to take the opportunity to review with you a few examples of research initiative here at U.S.DOT which are currently working on a few of the challenges</a:t>
            </a:r>
            <a:r>
              <a:rPr lang="en-US" baseline="0" dirty="0"/>
              <a:t> </a:t>
            </a:r>
            <a:r>
              <a:rPr lang="en-US" dirty="0"/>
              <a:t>documented </a:t>
            </a:r>
            <a:r>
              <a:rPr lang="en-US" baseline="0" dirty="0"/>
              <a:t>in Beyond Traffic</a:t>
            </a:r>
            <a:r>
              <a:rPr lang="en-US" dirty="0"/>
              <a:t>.  May of these research activities</a:t>
            </a:r>
            <a:r>
              <a:rPr lang="en-US" baseline="0" dirty="0"/>
              <a:t> and the </a:t>
            </a:r>
            <a:r>
              <a:rPr lang="en-US" dirty="0"/>
              <a:t>preliminary findings and results could add to a Smart City</a:t>
            </a:r>
            <a:r>
              <a:rPr lang="en-US" baseline="0" dirty="0"/>
              <a:t>. They should be looked at as tools and components of a smart city</a:t>
            </a:r>
            <a:r>
              <a:rPr lang="en-US" dirty="0"/>
              <a:t>.</a:t>
            </a:r>
          </a:p>
          <a:p>
            <a:endParaRPr lang="en-US" dirty="0"/>
          </a:p>
          <a:p>
            <a:r>
              <a:rPr lang="en-US" dirty="0"/>
              <a:t>They are:</a:t>
            </a:r>
          </a:p>
          <a:p>
            <a:endParaRPr lang="en-US" dirty="0"/>
          </a:p>
          <a:p>
            <a:pPr marL="384048" indent="-210312">
              <a:spcBef>
                <a:spcPct val="20000"/>
              </a:spcBef>
              <a:buSzPct val="101000"/>
              <a:buFont typeface="Arial" panose="020B0604020202020204" pitchFamily="34" charset="0"/>
              <a:buChar char="•"/>
              <a:defRPr/>
            </a:pPr>
            <a:r>
              <a:rPr lang="en-US" sz="1800" b="1" kern="0" dirty="0">
                <a:solidFill>
                  <a:srgbClr val="000000"/>
                </a:solidFill>
                <a:latin typeface="Arial"/>
              </a:rPr>
              <a:t>Mobility on Demand (MOD), </a:t>
            </a:r>
            <a:r>
              <a:rPr lang="en-US" sz="1800" kern="0" dirty="0">
                <a:solidFill>
                  <a:srgbClr val="000000"/>
                </a:solidFill>
                <a:latin typeface="Arial"/>
              </a:rPr>
              <a:t>a concept working on </a:t>
            </a:r>
            <a:r>
              <a:rPr lang="en-US" sz="1600" kern="0" dirty="0">
                <a:solidFill>
                  <a:srgbClr val="000000"/>
                </a:solidFill>
                <a:latin typeface="Arial"/>
              </a:rPr>
              <a:t>Providing Traveler centric Personal Mobility Options, Embracing Shared Use Mobility</a:t>
            </a:r>
          </a:p>
          <a:p>
            <a:pPr marL="384048" indent="-210312">
              <a:spcBef>
                <a:spcPct val="20000"/>
              </a:spcBef>
              <a:buSzPct val="101000"/>
              <a:buFont typeface="Arial" panose="020B0604020202020204" pitchFamily="34" charset="0"/>
              <a:buChar char="•"/>
              <a:defRPr/>
            </a:pPr>
            <a:r>
              <a:rPr lang="en-US" sz="1800" b="1" kern="0" dirty="0">
                <a:solidFill>
                  <a:srgbClr val="000000"/>
                </a:solidFill>
                <a:latin typeface="Arial"/>
              </a:rPr>
              <a:t>Accessible Transportation Technology Research Initiative (ATTRI), </a:t>
            </a:r>
            <a:r>
              <a:rPr lang="en-US" sz="1800" kern="0" dirty="0">
                <a:solidFill>
                  <a:srgbClr val="000000"/>
                </a:solidFill>
                <a:latin typeface="Arial"/>
              </a:rPr>
              <a:t>which has been </a:t>
            </a:r>
            <a:r>
              <a:rPr lang="en-US" sz="1600" kern="0" dirty="0">
                <a:solidFill>
                  <a:srgbClr val="000000"/>
                </a:solidFill>
                <a:latin typeface="Arial"/>
              </a:rPr>
              <a:t>Documenting User Needs of travelers by focusing on accessibility, and has Established Foundation Consideration which are useful components to any Smart City</a:t>
            </a:r>
          </a:p>
          <a:p>
            <a:pPr marL="384048" indent="-210312">
              <a:spcBef>
                <a:spcPct val="20000"/>
              </a:spcBef>
              <a:buSzPct val="101000"/>
              <a:buFont typeface="Arial" panose="020B0604020202020204" pitchFamily="34" charset="0"/>
              <a:buChar char="•"/>
              <a:defRPr/>
            </a:pPr>
            <a:endParaRPr lang="en-US" sz="1600" kern="0" dirty="0">
              <a:solidFill>
                <a:srgbClr val="000000"/>
              </a:solidFill>
              <a:latin typeface="Arial"/>
            </a:endParaRPr>
          </a:p>
          <a:p>
            <a:pPr marL="173736">
              <a:spcBef>
                <a:spcPct val="20000"/>
              </a:spcBef>
              <a:buSzPct val="101000"/>
              <a:buFont typeface="Arial" panose="020B0604020202020204" pitchFamily="34" charset="0"/>
              <a:buNone/>
              <a:defRPr/>
            </a:pPr>
            <a:r>
              <a:rPr lang="en-US" sz="1600" kern="0" dirty="0">
                <a:solidFill>
                  <a:srgbClr val="000000"/>
                </a:solidFill>
                <a:latin typeface="Arial"/>
              </a:rPr>
              <a:t>We then have:</a:t>
            </a:r>
          </a:p>
          <a:p>
            <a:pPr marL="384048" indent="-210312">
              <a:spcBef>
                <a:spcPct val="20000"/>
              </a:spcBef>
              <a:buSzPct val="101000"/>
              <a:buFont typeface="Arial" panose="020B0604020202020204" pitchFamily="34" charset="0"/>
              <a:buChar char="•"/>
              <a:defRPr/>
            </a:pPr>
            <a:endParaRPr lang="en-US" sz="1600" kern="0" dirty="0">
              <a:solidFill>
                <a:srgbClr val="000000"/>
              </a:solidFill>
              <a:latin typeface="Arial"/>
            </a:endParaRPr>
          </a:p>
          <a:p>
            <a:pPr marL="384048" indent="-210312">
              <a:spcBef>
                <a:spcPct val="20000"/>
              </a:spcBef>
              <a:buSzPct val="101000"/>
              <a:buFont typeface="Arial" panose="020B0604020202020204" pitchFamily="34" charset="0"/>
              <a:buChar char="•"/>
              <a:defRPr/>
            </a:pPr>
            <a:r>
              <a:rPr lang="en-US" sz="1800" b="1" kern="0" dirty="0">
                <a:solidFill>
                  <a:srgbClr val="000000"/>
                </a:solidFill>
                <a:latin typeface="Arial"/>
              </a:rPr>
              <a:t>Mobility Services for All Americans (MSAA), </a:t>
            </a:r>
            <a:r>
              <a:rPr lang="en-US" sz="1800" kern="0" dirty="0">
                <a:solidFill>
                  <a:srgbClr val="000000"/>
                </a:solidFill>
                <a:latin typeface="Arial"/>
              </a:rPr>
              <a:t>a program that is working on </a:t>
            </a:r>
            <a:r>
              <a:rPr lang="en-US" sz="1600" kern="0" dirty="0">
                <a:solidFill>
                  <a:srgbClr val="000000"/>
                </a:solidFill>
                <a:latin typeface="Arial"/>
              </a:rPr>
              <a:t>Institutional &amp; Service Integration through Data Interoperability within human service transportation </a:t>
            </a:r>
          </a:p>
          <a:p>
            <a:pPr marL="384048" indent="-210312">
              <a:spcBef>
                <a:spcPct val="20000"/>
              </a:spcBef>
              <a:buSzPct val="101000"/>
              <a:buFont typeface="Arial" panose="020B0604020202020204" pitchFamily="34" charset="0"/>
              <a:buChar char="•"/>
              <a:defRPr/>
            </a:pPr>
            <a:r>
              <a:rPr lang="en-US" sz="1800" b="1" kern="0" dirty="0">
                <a:solidFill>
                  <a:srgbClr val="000000"/>
                </a:solidFill>
                <a:latin typeface="Arial"/>
              </a:rPr>
              <a:t>Integrated Corridor Management (ICM), </a:t>
            </a:r>
            <a:r>
              <a:rPr lang="en-US" sz="1800" kern="0" dirty="0">
                <a:solidFill>
                  <a:srgbClr val="000000"/>
                </a:solidFill>
                <a:latin typeface="Arial"/>
              </a:rPr>
              <a:t>an </a:t>
            </a:r>
            <a:r>
              <a:rPr lang="en-US" sz="1600" kern="0" dirty="0">
                <a:solidFill>
                  <a:srgbClr val="000000"/>
                </a:solidFill>
                <a:latin typeface="Arial"/>
              </a:rPr>
              <a:t>Infrastructure Management and Optimization program that looks toward providing Transit and Shared Use Prioritization on existing infrastructure</a:t>
            </a:r>
          </a:p>
          <a:p>
            <a:pPr marL="384048" indent="-210312">
              <a:spcBef>
                <a:spcPct val="20000"/>
              </a:spcBef>
              <a:buSzPct val="101000"/>
              <a:buFont typeface="Arial" panose="020B0604020202020204" pitchFamily="34" charset="0"/>
              <a:buChar char="•"/>
              <a:defRPr/>
            </a:pPr>
            <a:endParaRPr lang="en-US" sz="1600" kern="0" dirty="0">
              <a:solidFill>
                <a:srgbClr val="000000"/>
              </a:solidFill>
              <a:latin typeface="Arial"/>
            </a:endParaRPr>
          </a:p>
          <a:p>
            <a:pPr marL="173736">
              <a:spcBef>
                <a:spcPct val="20000"/>
              </a:spcBef>
              <a:buSzPct val="101000"/>
              <a:buFont typeface="Arial" panose="020B0604020202020204" pitchFamily="34" charset="0"/>
              <a:buNone/>
              <a:defRPr/>
            </a:pPr>
            <a:r>
              <a:rPr lang="en-US" sz="1600" kern="0" dirty="0">
                <a:solidFill>
                  <a:srgbClr val="000000"/>
                </a:solidFill>
                <a:latin typeface="Arial"/>
              </a:rPr>
              <a:t>and, the</a:t>
            </a:r>
          </a:p>
          <a:p>
            <a:pPr marL="173736">
              <a:spcBef>
                <a:spcPct val="20000"/>
              </a:spcBef>
              <a:buSzPct val="101000"/>
              <a:buFont typeface="Arial" panose="020B0604020202020204" pitchFamily="34" charset="0"/>
              <a:buNone/>
              <a:defRPr/>
            </a:pPr>
            <a:r>
              <a:rPr lang="en-US" sz="1600" kern="0" dirty="0">
                <a:solidFill>
                  <a:srgbClr val="000000"/>
                </a:solidFill>
                <a:latin typeface="Arial"/>
              </a:rPr>
              <a:t> </a:t>
            </a:r>
          </a:p>
          <a:p>
            <a:pPr marL="384048" indent="-210312">
              <a:spcBef>
                <a:spcPct val="20000"/>
              </a:spcBef>
              <a:buSzPct val="101000"/>
              <a:buFont typeface="Arial" panose="020B0604020202020204" pitchFamily="34" charset="0"/>
              <a:buChar char="•"/>
              <a:defRPr/>
            </a:pPr>
            <a:r>
              <a:rPr lang="en-US" sz="1800" b="1" kern="0" dirty="0">
                <a:solidFill>
                  <a:srgbClr val="000000"/>
                </a:solidFill>
                <a:latin typeface="Arial"/>
              </a:rPr>
              <a:t>Connected Vehicle Program, </a:t>
            </a:r>
            <a:r>
              <a:rPr lang="en-US" sz="1600" kern="0" dirty="0">
                <a:solidFill>
                  <a:srgbClr val="000000"/>
                </a:solidFill>
                <a:latin typeface="Arial"/>
              </a:rPr>
              <a:t>Connecting vehicles and infrastructure for enhanced safety and mobility with Real-time and predictive traveler information</a:t>
            </a:r>
          </a:p>
          <a:p>
            <a:pPr marL="384048" indent="-210312">
              <a:spcBef>
                <a:spcPct val="20000"/>
              </a:spcBef>
              <a:buSzPct val="101000"/>
              <a:buFont typeface="Arial" panose="020B0604020202020204" pitchFamily="34" charset="0"/>
              <a:buChar char="•"/>
              <a:defRPr/>
            </a:pPr>
            <a:endParaRPr lang="en-US" sz="1600" kern="0" dirty="0">
              <a:solidFill>
                <a:srgbClr val="000000"/>
              </a:solidFill>
              <a:latin typeface="Arial"/>
            </a:endParaRPr>
          </a:p>
          <a:p>
            <a:pPr marL="173736">
              <a:spcBef>
                <a:spcPct val="20000"/>
              </a:spcBef>
              <a:buSzPct val="101000"/>
              <a:buFont typeface="Arial" panose="020B0604020202020204" pitchFamily="34" charset="0"/>
              <a:buNone/>
              <a:defRPr/>
            </a:pPr>
            <a:r>
              <a:rPr lang="en-US" sz="1600" kern="0" dirty="0">
                <a:solidFill>
                  <a:srgbClr val="000000"/>
                </a:solidFill>
                <a:latin typeface="Arial"/>
              </a:rPr>
              <a:t>Last but not least, we will briefly touch upon,</a:t>
            </a:r>
          </a:p>
          <a:p>
            <a:pPr marL="594360" lvl="1" indent="-210312">
              <a:spcBef>
                <a:spcPct val="20000"/>
              </a:spcBef>
              <a:buSzPct val="101000"/>
              <a:buFont typeface="Arial" panose="020B0604020202020204" pitchFamily="34" charset="0"/>
              <a:buChar char="•"/>
              <a:defRPr/>
            </a:pPr>
            <a:endParaRPr lang="en-US" sz="1600" kern="0" dirty="0">
              <a:solidFill>
                <a:srgbClr val="000000"/>
              </a:solidFill>
              <a:latin typeface="Arial"/>
            </a:endParaRPr>
          </a:p>
          <a:p>
            <a:pPr marL="594360" lvl="1" indent="-210312">
              <a:spcBef>
                <a:spcPct val="20000"/>
              </a:spcBef>
              <a:buSzPct val="101000"/>
              <a:buFont typeface="Arial" panose="020B0604020202020204" pitchFamily="34" charset="0"/>
              <a:buChar char="•"/>
              <a:defRPr/>
            </a:pPr>
            <a:r>
              <a:rPr lang="en-US" sz="1600" b="1" kern="0" dirty="0">
                <a:solidFill>
                  <a:srgbClr val="FF0000"/>
                </a:solidFill>
                <a:latin typeface="Arial"/>
              </a:rPr>
              <a:t>UACT, or </a:t>
            </a:r>
            <a:r>
              <a:rPr lang="en-US" sz="1600" kern="0" dirty="0">
                <a:solidFill>
                  <a:srgbClr val="FF0000"/>
                </a:solidFill>
                <a:latin typeface="Arial"/>
              </a:rPr>
              <a:t>Universal Automated Community Transport, providing first/last mile solutions with community-based automation</a:t>
            </a:r>
          </a:p>
          <a:p>
            <a:pPr marL="594360" lvl="1" indent="-210312">
              <a:spcBef>
                <a:spcPct val="20000"/>
              </a:spcBef>
              <a:buSzPct val="101000"/>
              <a:buFont typeface="Arial" panose="020B0604020202020204" pitchFamily="34" charset="0"/>
              <a:buChar char="•"/>
              <a:defRPr/>
            </a:pPr>
            <a:endParaRPr lang="en-US" sz="1600" b="1" kern="0" dirty="0">
              <a:solidFill>
                <a:srgbClr val="FF0000"/>
              </a:solidFill>
              <a:latin typeface="Arial"/>
            </a:endParaRPr>
          </a:p>
          <a:p>
            <a:r>
              <a:rPr lang="en-US" dirty="0"/>
              <a:t>NEXT</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24</a:t>
            </a:fld>
            <a:endParaRPr lang="en-US" dirty="0"/>
          </a:p>
        </p:txBody>
      </p:sp>
    </p:spTree>
    <p:extLst>
      <p:ext uri="{BB962C8B-B14F-4D97-AF65-F5344CB8AC3E}">
        <p14:creationId xmlns:p14="http://schemas.microsoft.com/office/powerpoint/2010/main" val="3995005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Gwo-Wei:</a:t>
            </a:r>
            <a:endParaRPr lang="en-US" dirty="0"/>
          </a:p>
          <a:p>
            <a:endParaRPr lang="en-US" dirty="0"/>
          </a:p>
          <a:p>
            <a:r>
              <a:rPr lang="en-US" dirty="0"/>
              <a:t>Let</a:t>
            </a:r>
            <a:r>
              <a:rPr lang="en-US"/>
              <a:t> me begin our brief review of ongoing initiatives by describing Mobility on Demand, or MOD.  MOD brings together new on-demand services like those we are familiar with in ride-sourcing or new micro transit operations with bike-sharing, carsharing, and the like.  The third component, but certainly the most important is the traveler.  MOD is a traveler-centric approach to mobility.  </a:t>
            </a:r>
            <a:endParaRPr lang="en-US" dirty="0"/>
          </a:p>
          <a:p>
            <a:endParaRPr lang="en-US" dirty="0"/>
          </a:p>
          <a:p>
            <a:r>
              <a:rPr lang="en-US"/>
              <a:t>MOD promotes choice in personal mobility and optimizes the transportation system through ITS and other technology and innovative business practices.</a:t>
            </a:r>
            <a:endParaRPr lang="en-US" dirty="0"/>
          </a:p>
          <a:p>
            <a:endParaRPr lang="en-US" dirty="0"/>
          </a:p>
          <a:p>
            <a:r>
              <a:rPr lang="en-US"/>
              <a:t>It also advances connected vehicles &amp; automation applications by providing and consuming data and providing that data for management of the transportation </a:t>
            </a:r>
            <a:r>
              <a:rPr lang="en-US" smtClean="0"/>
              <a:t>system.</a:t>
            </a:r>
            <a:endParaRPr lang="en-US" dirty="0"/>
          </a:p>
          <a:p>
            <a:endParaRPr lang="en-US" dirty="0"/>
          </a:p>
          <a:p>
            <a:r>
              <a:rPr lang="en-US" dirty="0"/>
              <a:t>MOD</a:t>
            </a:r>
            <a:r>
              <a:rPr lang="en-US"/>
              <a:t> Utilizes emerging technologies and this data exchange to enable personal mobility by Encourages multimodal connectivity &amp; system interoperability to provide a seamless experience for the user by providing real-time information to individuals so that they might be able to make informed decisions throughout their point-to-point trip.</a:t>
            </a:r>
            <a:endParaRPr lang="en-US" dirty="0"/>
          </a:p>
          <a:p>
            <a:endParaRPr lang="en-US" dirty="0"/>
          </a:p>
          <a:p>
            <a:r>
              <a:rPr lang="en-US" dirty="0"/>
              <a:t>NEXT</a:t>
            </a:r>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25</a:t>
            </a:fld>
            <a:endParaRPr lang="en-US" dirty="0"/>
          </a:p>
        </p:txBody>
      </p:sp>
    </p:spTree>
    <p:extLst>
      <p:ext uri="{BB962C8B-B14F-4D97-AF65-F5344CB8AC3E}">
        <p14:creationId xmlns:p14="http://schemas.microsoft.com/office/powerpoint/2010/main" val="2519751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Gwo-Wei:</a:t>
            </a:r>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900" dirty="0">
              <a:solidFill>
                <a:schemeClr val="bg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900" dirty="0">
                <a:solidFill>
                  <a:schemeClr val="bg1"/>
                </a:solidFill>
              </a:rPr>
              <a:t>The real key to MOD is managing the system</a:t>
            </a:r>
            <a:r>
              <a:rPr lang="en-US" sz="1900" baseline="0" dirty="0">
                <a:solidFill>
                  <a:schemeClr val="bg1"/>
                </a:solidFill>
              </a:rPr>
              <a:t> of systems, providing real time information to support individual traveler demands.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900" baseline="0" dirty="0">
              <a:solidFill>
                <a:schemeClr val="bg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kern="1200" dirty="0">
                <a:solidFill>
                  <a:schemeClr val="tx1"/>
                </a:solidFill>
                <a:latin typeface="Arial" charset="0"/>
                <a:ea typeface="+mn-ea"/>
                <a:cs typeface="+mn-cs"/>
              </a:rPr>
              <a:t>The travel options and choices made by the traveler are provided by an overarching “management” </a:t>
            </a:r>
            <a:r>
              <a:rPr lang="en-US" sz="2000" kern="1200">
                <a:solidFill>
                  <a:schemeClr val="tx1"/>
                </a:solidFill>
                <a:latin typeface="Arial" charset="0"/>
                <a:ea typeface="+mn-ea"/>
                <a:cs typeface="+mn-cs"/>
              </a:rPr>
              <a:t>type </a:t>
            </a:r>
            <a:r>
              <a:rPr lang="en-US" sz="2000" kern="1200" smtClean="0">
                <a:solidFill>
                  <a:schemeClr val="tx1"/>
                </a:solidFill>
                <a:latin typeface="Arial" charset="0"/>
                <a:ea typeface="+mn-ea"/>
                <a:cs typeface="+mn-cs"/>
              </a:rPr>
              <a:t>function </a:t>
            </a:r>
            <a:r>
              <a:rPr lang="en-US" sz="2000" kern="1200" dirty="0">
                <a:solidFill>
                  <a:schemeClr val="tx1"/>
                </a:solidFill>
                <a:latin typeface="Arial" charset="0"/>
                <a:ea typeface="+mn-ea"/>
                <a:cs typeface="+mn-cs"/>
              </a:rPr>
              <a:t>that supports a system optimal objective, rather than individual optimal decisions. Travel choices are simplified through open data and communications technology that provides personalized information – including traveler information, travel options, and integrated mobile payment – directly to the user.</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900" dirty="0">
              <a:solidFill>
                <a:schemeClr val="bg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900" dirty="0">
                <a:solidFill>
                  <a:schemeClr val="bg1"/>
                </a:solidFill>
              </a:rPr>
              <a:t>MOD</a:t>
            </a:r>
            <a:r>
              <a:rPr lang="en-US" sz="1900" baseline="0" dirty="0">
                <a:solidFill>
                  <a:schemeClr val="bg1"/>
                </a:solidFill>
              </a:rPr>
              <a:t> is e</a:t>
            </a:r>
            <a:r>
              <a:rPr lang="en-US" sz="1900" dirty="0">
                <a:solidFill>
                  <a:schemeClr val="bg1"/>
                </a:solidFill>
              </a:rPr>
              <a:t>xpected to enable smarter, more efficient, and safer mobility within a multimodal ecosystem that benefits individual travelers, transportation operators, and system managers alike.</a:t>
            </a:r>
          </a:p>
          <a:p>
            <a:endParaRPr lang="en-US" dirty="0"/>
          </a:p>
          <a:p>
            <a:r>
              <a:rPr lang="en-US" dirty="0"/>
              <a:t>NEXT</a:t>
            </a:r>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26</a:t>
            </a:fld>
            <a:endParaRPr lang="en-US" dirty="0"/>
          </a:p>
        </p:txBody>
      </p:sp>
    </p:spTree>
    <p:extLst>
      <p:ext uri="{BB962C8B-B14F-4D97-AF65-F5344CB8AC3E}">
        <p14:creationId xmlns:p14="http://schemas.microsoft.com/office/powerpoint/2010/main" val="894450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Gwo-Wei</a:t>
            </a:r>
            <a:r>
              <a:rPr lang="en-US"/>
              <a:t>:</a:t>
            </a:r>
            <a:endParaRPr lang="en-US" dirty="0"/>
          </a:p>
          <a:p>
            <a:endParaRPr lang="en-US" dirty="0"/>
          </a:p>
          <a:p>
            <a:r>
              <a:rPr lang="en-US"/>
              <a:t>Next, really a backbone to MOD and the new mobility ecosystem is the development of interoperable data across multiple service providers and modes.  Through the Mobility Services for All Americans, U.S.DOT is working in this arena.  </a:t>
            </a:r>
            <a:endParaRPr lang="en-US" dirty="0"/>
          </a:p>
          <a:p>
            <a:endParaRPr lang="en-US" dirty="0"/>
          </a:p>
          <a:p>
            <a:r>
              <a:rPr lang="en-US"/>
              <a:t>MSAA focuses on the Human Transportation Services, Paratransit, and Demand Response Transportation fields by attempting to optimize service and operations through Travel Management Coordination Centers, or TMCCs.  </a:t>
            </a:r>
            <a:endParaRPr lang="en-US" dirty="0"/>
          </a:p>
          <a:p>
            <a:endParaRPr lang="en-US" dirty="0"/>
          </a:p>
          <a:p>
            <a:r>
              <a:rPr lang="en-US"/>
              <a:t>TMCCs Provide one-stop, unified, customer-based travel information and trip planning services and supports coordinated human service transportation.  Three new locations recently received deployment planning funds under MSAA.  They are San Luis Obispo, Atlanta and Denver.  More information on these activities can by located on FTA’s website.</a:t>
            </a:r>
            <a:endParaRPr lang="en-US" dirty="0"/>
          </a:p>
          <a:p>
            <a:endParaRPr lang="en-US" dirty="0"/>
          </a:p>
          <a:p>
            <a:r>
              <a:rPr lang="en-US"/>
              <a:t>In the end, MSAA is pursuing interoperable systems that add value to the customer, service provider, human service transportation industry by simplifying access to services, assisting with operational efficiency, and streamlining management issues. </a:t>
            </a:r>
            <a:endParaRPr lang="en-US" dirty="0"/>
          </a:p>
          <a:p>
            <a:endParaRPr lang="en-US" dirty="0"/>
          </a:p>
          <a:p>
            <a:r>
              <a:rPr lang="en-US"/>
              <a:t>At this point, I will say my good bye.  It has been a pleasure.  However, I would like to introduce you to Mohammed Yousuf.  Mohammed will talk in more detail about accessibility.  </a:t>
            </a:r>
            <a:endParaRPr lang="en-US" dirty="0"/>
          </a:p>
          <a:p>
            <a:endParaRPr lang="en-US" dirty="0"/>
          </a:p>
          <a:p>
            <a:r>
              <a:rPr lang="en-US"/>
              <a:t>MOHAMMED,…</a:t>
            </a:r>
            <a:endParaRPr lang="en-US" dirty="0"/>
          </a:p>
          <a:p>
            <a:endParaRPr lang="en-US" dirty="0"/>
          </a:p>
          <a:p>
            <a:endParaRPr lang="en-US" dirty="0"/>
          </a:p>
          <a:p>
            <a:endParaRPr lang="en-US" dirty="0"/>
          </a:p>
          <a:p>
            <a:r>
              <a:rPr lang="en-US"/>
              <a:t>GW </a:t>
            </a:r>
            <a:r>
              <a:rPr lang="en-US" dirty="0"/>
              <a:t>--- </a:t>
            </a:r>
            <a:r>
              <a:rPr lang="en-US" dirty="0" err="1"/>
              <a:t>partransit</a:t>
            </a:r>
            <a:r>
              <a:rPr lang="en-US" dirty="0"/>
              <a:t> and demand response focus</a:t>
            </a:r>
            <a:r>
              <a:rPr lang="en-US" baseline="0" dirty="0"/>
              <a:t>  .  Ties to MOD</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27</a:t>
            </a:fld>
            <a:endParaRPr lang="en-US" dirty="0"/>
          </a:p>
        </p:txBody>
      </p:sp>
    </p:spTree>
    <p:extLst>
      <p:ext uri="{BB962C8B-B14F-4D97-AF65-F5344CB8AC3E}">
        <p14:creationId xmlns:p14="http://schemas.microsoft.com/office/powerpoint/2010/main" val="224622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Mohammed</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28</a:t>
            </a:fld>
            <a:endParaRPr lang="en-US" dirty="0"/>
          </a:p>
        </p:txBody>
      </p:sp>
    </p:spTree>
    <p:extLst>
      <p:ext uri="{BB962C8B-B14F-4D97-AF65-F5344CB8AC3E}">
        <p14:creationId xmlns:p14="http://schemas.microsoft.com/office/powerpoint/2010/main" val="3054812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Mohammed:</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29</a:t>
            </a:fld>
            <a:endParaRPr lang="en-US" dirty="0"/>
          </a:p>
        </p:txBody>
      </p:sp>
    </p:spTree>
    <p:extLst>
      <p:ext uri="{BB962C8B-B14F-4D97-AF65-F5344CB8AC3E}">
        <p14:creationId xmlns:p14="http://schemas.microsoft.com/office/powerpoint/2010/main" val="188739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smtClean="0"/>
              <a:t>Brian Cronin</a:t>
            </a:r>
            <a:endParaRPr lang="en-US" dirty="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35077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 is looking at 5 technology areas in order to research and develop accessible transportation applications:</a:t>
            </a:r>
          </a:p>
          <a:p>
            <a:endParaRPr lang="en-US" baseline="0" dirty="0" smtClean="0"/>
          </a:p>
          <a:p>
            <a:pPr marL="171450" indent="-171450">
              <a:buFont typeface="Arial" panose="020B0604020202020204" pitchFamily="34" charset="0"/>
              <a:buChar char="•"/>
            </a:pPr>
            <a:r>
              <a:rPr lang="en-US" baseline="0" dirty="0" err="1" smtClean="0"/>
              <a:t>wayfinding</a:t>
            </a:r>
            <a:r>
              <a:rPr lang="en-US" baseline="0" dirty="0" smtClean="0"/>
              <a:t> and navigation, </a:t>
            </a:r>
          </a:p>
          <a:p>
            <a:pPr marL="171450" indent="-171450">
              <a:buFont typeface="Arial" panose="020B0604020202020204" pitchFamily="34" charset="0"/>
              <a:buChar char="•"/>
            </a:pPr>
            <a:r>
              <a:rPr lang="en-US" baseline="0" dirty="0" smtClean="0"/>
              <a:t>automation and robotics, </a:t>
            </a:r>
          </a:p>
          <a:p>
            <a:pPr marL="171450" indent="-171450">
              <a:buFont typeface="Arial" panose="020B0604020202020204" pitchFamily="34" charset="0"/>
              <a:buChar char="•"/>
            </a:pPr>
            <a:r>
              <a:rPr lang="en-US" baseline="0" dirty="0" smtClean="0"/>
              <a:t>ITS and assistive technologies, </a:t>
            </a:r>
          </a:p>
          <a:p>
            <a:pPr marL="171450" indent="-171450">
              <a:buFont typeface="Arial" panose="020B0604020202020204" pitchFamily="34" charset="0"/>
              <a:buChar char="•"/>
            </a:pPr>
            <a:r>
              <a:rPr lang="en-US" baseline="0" dirty="0" smtClean="0"/>
              <a:t>data integration, and </a:t>
            </a:r>
          </a:p>
          <a:p>
            <a:pPr marL="171450" indent="-171450">
              <a:buFont typeface="Arial" panose="020B0604020202020204" pitchFamily="34" charset="0"/>
              <a:buChar char="•"/>
            </a:pPr>
            <a:r>
              <a:rPr lang="en-US" baseline="0" dirty="0" err="1" smtClean="0"/>
              <a:t>enhhanced</a:t>
            </a:r>
            <a:r>
              <a:rPr lang="en-US" baseline="0" dirty="0" smtClean="0"/>
              <a:t> human service transportation</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3534492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Mohammed</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31</a:t>
            </a:fld>
            <a:endParaRPr lang="en-US" dirty="0"/>
          </a:p>
        </p:txBody>
      </p:sp>
    </p:spTree>
    <p:extLst>
      <p:ext uri="{BB962C8B-B14F-4D97-AF65-F5344CB8AC3E}">
        <p14:creationId xmlns:p14="http://schemas.microsoft.com/office/powerpoint/2010/main" val="3523751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solidFill>
                  <a:srgbClr val="000000"/>
                </a:solidFill>
              </a:rPr>
              <a:t>Mohammed</a:t>
            </a:r>
          </a:p>
          <a:p>
            <a:pPr lvl="0"/>
            <a:endParaRPr lang="en-US" sz="1200" dirty="0" smtClean="0">
              <a:solidFill>
                <a:srgbClr val="000000"/>
              </a:solidFill>
            </a:endParaRPr>
          </a:p>
          <a:p>
            <a:pPr lvl="0"/>
            <a:r>
              <a:rPr lang="en-US" sz="1200" dirty="0" smtClean="0">
                <a:solidFill>
                  <a:srgbClr val="000000"/>
                </a:solidFill>
              </a:rPr>
              <a:t>These foundation considerations</a:t>
            </a:r>
            <a:r>
              <a:rPr lang="en-US" sz="1200" baseline="0" dirty="0" smtClean="0">
                <a:solidFill>
                  <a:srgbClr val="000000"/>
                </a:solidFill>
              </a:rPr>
              <a:t> should be a considered and include in any future transportation system to ensure that people, regardless of ability, have access and means to personal mobility.</a:t>
            </a:r>
            <a:endParaRPr lang="en-US" sz="1200" dirty="0" smtClean="0">
              <a:solidFill>
                <a:srgbClr val="000000"/>
              </a:solidFill>
            </a:endParaRPr>
          </a:p>
          <a:p>
            <a:pPr lvl="0"/>
            <a:endParaRPr lang="en-US" sz="1200" dirty="0" smtClean="0">
              <a:solidFill>
                <a:srgbClr val="000000"/>
              </a:solidFill>
            </a:endParaRPr>
          </a:p>
          <a:p>
            <a:pPr marL="0" marR="0" lvl="1" indent="0" algn="l" defTabSz="925513"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A204B42D-4982-4CE7-923A-2B511054FDA1}"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4049436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Mohammed</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33</a:t>
            </a:fld>
            <a:endParaRPr lang="en-US" dirty="0"/>
          </a:p>
        </p:txBody>
      </p:sp>
    </p:spTree>
    <p:extLst>
      <p:ext uri="{BB962C8B-B14F-4D97-AF65-F5344CB8AC3E}">
        <p14:creationId xmlns:p14="http://schemas.microsoft.com/office/powerpoint/2010/main" val="4048261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Mohammed</a:t>
            </a:r>
            <a:r>
              <a:rPr lang="en-US"/>
              <a:t>:</a:t>
            </a:r>
            <a:endParaRPr lang="en-US" dirty="0"/>
          </a:p>
          <a:p>
            <a:endParaRPr lang="en-US" dirty="0"/>
          </a:p>
          <a:p>
            <a:r>
              <a:rPr lang="en-US"/>
              <a:t>AFTER DISCUSSING SLIDE:</a:t>
            </a:r>
            <a:endParaRPr lang="en-US" dirty="0"/>
          </a:p>
          <a:p>
            <a:endParaRPr lang="en-US" dirty="0"/>
          </a:p>
          <a:p>
            <a:r>
              <a:rPr lang="en-US"/>
              <a:t>Thank you all for sharing time with me today.  At this point I would like to turn back the presentation to Bob for a few final slides:</a:t>
            </a:r>
            <a:endParaRPr lang="en-US"/>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34</a:t>
            </a:fld>
            <a:endParaRPr lang="en-US" dirty="0"/>
          </a:p>
        </p:txBody>
      </p:sp>
    </p:spTree>
    <p:extLst>
      <p:ext uri="{BB962C8B-B14F-4D97-AF65-F5344CB8AC3E}">
        <p14:creationId xmlns:p14="http://schemas.microsoft.com/office/powerpoint/2010/main" val="1667644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35</a:t>
            </a:fld>
            <a:endParaRPr lang="en-US" dirty="0"/>
          </a:p>
        </p:txBody>
      </p:sp>
    </p:spTree>
    <p:extLst>
      <p:ext uri="{BB962C8B-B14F-4D97-AF65-F5344CB8AC3E}">
        <p14:creationId xmlns:p14="http://schemas.microsoft.com/office/powerpoint/2010/main" val="3385786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Bob</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36</a:t>
            </a:fld>
            <a:endParaRPr lang="en-US" dirty="0"/>
          </a:p>
        </p:txBody>
      </p:sp>
    </p:spTree>
    <p:extLst>
      <p:ext uri="{BB962C8B-B14F-4D97-AF65-F5344CB8AC3E}">
        <p14:creationId xmlns:p14="http://schemas.microsoft.com/office/powerpoint/2010/main" val="1413897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37</a:t>
            </a:fld>
            <a:endParaRPr lang="en-US" dirty="0"/>
          </a:p>
        </p:txBody>
      </p:sp>
    </p:spTree>
    <p:extLst>
      <p:ext uri="{BB962C8B-B14F-4D97-AF65-F5344CB8AC3E}">
        <p14:creationId xmlns:p14="http://schemas.microsoft.com/office/powerpoint/2010/main" val="3895318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p>
          <a:p>
            <a:endParaRPr lang="en-US" dirty="0" smtClean="0"/>
          </a:p>
          <a:p>
            <a:r>
              <a:rPr lang="en-US" dirty="0" smtClean="0"/>
              <a:t>USDOT visualizes</a:t>
            </a:r>
            <a:r>
              <a:rPr lang="en-US" baseline="0" dirty="0" smtClean="0"/>
              <a:t> a progression from traditional transportation options to those that are integrated. Dynamic and driven by real time information and new innovative services.  This eco systems will be driven by the shared-use economy, strategies on managing demand and incorporating the needs of all users independent of their abilities for a transportation system that is accessible, connected and smart.</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38</a:t>
            </a:fld>
            <a:endParaRPr lang="en-US" dirty="0"/>
          </a:p>
        </p:txBody>
      </p:sp>
    </p:spTree>
    <p:extLst>
      <p:ext uri="{BB962C8B-B14F-4D97-AF65-F5344CB8AC3E}">
        <p14:creationId xmlns:p14="http://schemas.microsoft.com/office/powerpoint/2010/main" val="684892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endParaRPr lang="en-US" dirty="0"/>
          </a:p>
          <a:p>
            <a:r>
              <a:rPr lang="en-US"/>
              <a:t>Many </a:t>
            </a:r>
            <a:r>
              <a:rPr lang="en-US" dirty="0"/>
              <a:t>“things” are about to be automated and/or wirelessly connected and will communicate with other “things”</a:t>
            </a:r>
          </a:p>
          <a:p>
            <a:r>
              <a:rPr lang="en-US" dirty="0"/>
              <a:t>Connected things will enable us to understand transportation systems differently, better</a:t>
            </a:r>
          </a:p>
          <a:p>
            <a:r>
              <a:rPr lang="en-US" dirty="0"/>
              <a:t>Connectivity provides powerful new information for personal mobility</a:t>
            </a:r>
          </a:p>
          <a:p>
            <a:r>
              <a:rPr lang="en-US" dirty="0"/>
              <a:t>The demand for personal mobility is giving rise to the mobility consumer</a:t>
            </a:r>
          </a:p>
          <a:p>
            <a:r>
              <a:rPr lang="en-US" dirty="0"/>
              <a:t>Individuals want Mobility on Demand</a:t>
            </a:r>
          </a:p>
          <a:p>
            <a:endParaRPr lang="en-US" dirty="0"/>
          </a:p>
          <a:p>
            <a:r>
              <a:rPr lang="en-US"/>
              <a:t>Wow, That has been great.  If you can’t tell, we are all excited to be here and engaged with you in the Smart City Challenge.  We hope you have enjoyed your time with us today and we highly encourage you to send us your vision of a smart city.</a:t>
            </a:r>
            <a:endParaRPr lang="en-US" dirty="0"/>
          </a:p>
          <a:p>
            <a:endParaRPr lang="en-US" dirty="0"/>
          </a:p>
          <a:p>
            <a:r>
              <a:rPr lang="en-US"/>
              <a:t>While we are finished here this afternoon, I am going to pass the microphone back over to Brian for a few closing words and reminders.</a:t>
            </a:r>
            <a:endParaRPr lang="en-US" dirty="0"/>
          </a:p>
          <a:p>
            <a:endParaRPr lang="en-US" dirty="0"/>
          </a:p>
          <a:p>
            <a:r>
              <a:rPr lang="en-US"/>
              <a:t>BRIAN</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39</a:t>
            </a:fld>
            <a:endParaRPr lang="en-US" dirty="0"/>
          </a:p>
        </p:txBody>
      </p:sp>
    </p:spTree>
    <p:extLst>
      <p:ext uri="{BB962C8B-B14F-4D97-AF65-F5344CB8AC3E}">
        <p14:creationId xmlns:p14="http://schemas.microsoft.com/office/powerpoint/2010/main" val="121485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smtClean="0"/>
              <a:t>Brian Cronin</a:t>
            </a:r>
            <a:endParaRPr lang="en-US" dirty="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0346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r>
              <a:rPr lang="en-US" baseline="0" dirty="0" smtClean="0"/>
              <a:t> Cronin</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40</a:t>
            </a:fld>
            <a:endParaRPr lang="en-US" dirty="0"/>
          </a:p>
        </p:txBody>
      </p:sp>
    </p:spTree>
    <p:extLst>
      <p:ext uri="{BB962C8B-B14F-4D97-AF65-F5344CB8AC3E}">
        <p14:creationId xmlns:p14="http://schemas.microsoft.com/office/powerpoint/2010/main" val="2479622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smtClean="0"/>
              <a:t>Brian </a:t>
            </a:r>
            <a:r>
              <a:rPr lang="en-US" dirty="0" smtClean="0"/>
              <a:t>Cronin</a:t>
            </a:r>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218896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61"/>
              </a:spcAft>
            </a:pPr>
            <a:r>
              <a:rPr lang="en-US" dirty="0" smtClean="0"/>
              <a:t>Brian Cronin</a:t>
            </a:r>
            <a:endParaRPr lang="en-US" dirty="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05307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t>
            </a:r>
            <a:r>
              <a:rPr lang="en-US" baseline="0" dirty="0" smtClean="0"/>
              <a:t> Cronin</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5</a:t>
            </a:fld>
            <a:endParaRPr lang="en-US" dirty="0"/>
          </a:p>
        </p:txBody>
      </p:sp>
    </p:spTree>
    <p:extLst>
      <p:ext uri="{BB962C8B-B14F-4D97-AF65-F5344CB8AC3E}">
        <p14:creationId xmlns:p14="http://schemas.microsoft.com/office/powerpoint/2010/main" val="251659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 Cronin</a:t>
            </a:r>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6</a:t>
            </a:fld>
            <a:endParaRPr lang="en-US" dirty="0"/>
          </a:p>
        </p:txBody>
      </p:sp>
    </p:spTree>
    <p:extLst>
      <p:ext uri="{BB962C8B-B14F-4D97-AF65-F5344CB8AC3E}">
        <p14:creationId xmlns:p14="http://schemas.microsoft.com/office/powerpoint/2010/main" val="1237366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smtClean="0"/>
              <a:t>Brian Cronin</a:t>
            </a:r>
          </a:p>
          <a:p>
            <a:pPr>
              <a:spcAft>
                <a:spcPts val="1200"/>
              </a:spcAft>
            </a:pPr>
            <a:endParaRPr lang="en-US" sz="1200" dirty="0" smtClean="0"/>
          </a:p>
          <a:p>
            <a:pPr>
              <a:spcAft>
                <a:spcPts val="1200"/>
              </a:spcAft>
            </a:pPr>
            <a:r>
              <a:rPr lang="en-US" sz="1200" dirty="0" smtClean="0"/>
              <a:t>The USDOT is encouraging Applicants to consider the twelve elements in developing ideas for developing their city’s vision for a Smart City. </a:t>
            </a:r>
          </a:p>
          <a:p>
            <a:pPr>
              <a:spcAft>
                <a:spcPts val="1200"/>
              </a:spcAft>
            </a:pPr>
            <a:endParaRPr lang="en-US" sz="1200" dirty="0" smtClean="0"/>
          </a:p>
          <a:p>
            <a:pPr>
              <a:spcAft>
                <a:spcPts val="1200"/>
              </a:spcAft>
            </a:pPr>
            <a:r>
              <a:rPr lang="en-US" sz="1200" dirty="0" smtClean="0"/>
              <a:t>Applicants should consider how emerging transportation data, technologies, and applications can be integrated with existing systems across a city, helping both cities, citizens, and businesses achieve goals for safety, mobility, sustainability, and economic vitality in an increasingly complex, interdependent and multimodal world.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9093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smtClean="0"/>
              <a:t>Brian Cronin</a:t>
            </a:r>
          </a:p>
          <a:p>
            <a:pPr>
              <a:spcAft>
                <a:spcPts val="1200"/>
              </a:spcAft>
            </a:pPr>
            <a:endParaRPr lang="en-US" sz="1200" dirty="0" smtClean="0"/>
          </a:p>
          <a:p>
            <a:pPr>
              <a:spcAft>
                <a:spcPts val="1200"/>
              </a:spcAft>
            </a:pPr>
            <a:r>
              <a:rPr lang="en-US" sz="1200" dirty="0" smtClean="0"/>
              <a:t>In this session, we will hope</a:t>
            </a:r>
            <a:r>
              <a:rPr lang="en-US" sz="1200" baseline="0" dirty="0" smtClean="0"/>
              <a:t> to touch upon a few of the growing trends which are mobilizing opportunities for the creation of a smart city such as the sharing economy, review a recently conceived program of USDOT that will engage these trends in personal mobility, known at Mobility on Demand (MOD) and encourage a discussion about other aspects of a Smart City.</a:t>
            </a:r>
          </a:p>
          <a:p>
            <a:pPr>
              <a:spcAft>
                <a:spcPts val="1200"/>
              </a:spcAft>
            </a:pPr>
            <a:endParaRPr lang="en-US" sz="1200" baseline="0" dirty="0" smtClean="0"/>
          </a:p>
          <a:p>
            <a:pPr>
              <a:spcAft>
                <a:spcPts val="1200"/>
              </a:spcAft>
            </a:pPr>
            <a:r>
              <a:rPr lang="en-US" sz="1200" baseline="0" dirty="0" smtClean="0"/>
              <a:t>Thanks for your attention.  At this time I will turn the presentation back over to Gwo-Wei.</a:t>
            </a:r>
          </a:p>
          <a:p>
            <a:pPr>
              <a:spcAft>
                <a:spcPts val="1200"/>
              </a:spcAft>
            </a:pPr>
            <a:endParaRPr lang="en-US" sz="1200" baseline="0" dirty="0" smtClean="0"/>
          </a:p>
          <a:p>
            <a:pPr>
              <a:spcAft>
                <a:spcPts val="1200"/>
              </a:spcAft>
            </a:pPr>
            <a:r>
              <a:rPr lang="en-US" sz="1200" baseline="0" dirty="0" smtClean="0"/>
              <a:t>Gwo-Wei,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63965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Gwo-Wei:</a:t>
            </a:r>
          </a:p>
          <a:p>
            <a:endParaRPr lang="en-US" dirty="0" smtClean="0"/>
          </a:p>
          <a:p>
            <a:r>
              <a:rPr lang="en-US" dirty="0" smtClean="0"/>
              <a:t>Thanks</a:t>
            </a:r>
            <a:r>
              <a:rPr lang="en-US" baseline="0" dirty="0" smtClean="0"/>
              <a:t> for the information Brian.  At the end of our presentation we will provide you with some additional information and websites where you can continue to receive information on the Smart City Challenge.</a:t>
            </a:r>
          </a:p>
          <a:p>
            <a:endParaRPr lang="en-US" baseline="0" dirty="0" smtClean="0"/>
          </a:p>
          <a:p>
            <a:r>
              <a:rPr lang="en-US" baseline="0" dirty="0" smtClean="0"/>
              <a:t>Okay, let’s get started.  Let’s quickly review our agenda.</a:t>
            </a:r>
          </a:p>
          <a:p>
            <a:endParaRPr lang="en-US" baseline="0" dirty="0" smtClean="0"/>
          </a:p>
          <a:p>
            <a:r>
              <a:rPr lang="en-US" baseline="0" dirty="0" smtClean="0"/>
              <a:t>Today will briefly discuss Beyond Traffic, an effort Secretary Foxx has led which is the genesis of the Smart City Challenge, we will discuss trends leading to an evolution in our transportation ecosystem, some additional factors enabling this evolution, we will highlight some examples of current and ongoing research initiatives which support Smart Cities, and end with a conversation around changing perceptions of transportation.</a:t>
            </a:r>
          </a:p>
          <a:p>
            <a:endParaRPr lang="en-US" baseline="0" dirty="0" smtClean="0"/>
          </a:p>
          <a:p>
            <a:r>
              <a:rPr lang="en-US" baseline="0" dirty="0" smtClean="0"/>
              <a:t>At the end, we will review how you can stay connected with the Smart City Challenge</a:t>
            </a:r>
          </a:p>
          <a:p>
            <a:endParaRPr lang="en-US" baseline="0" dirty="0" smtClean="0"/>
          </a:p>
          <a:p>
            <a:r>
              <a:rPr lang="en-US" baseline="0" dirty="0" smtClean="0"/>
              <a:t>NEXT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55728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715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470647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168377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31646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150770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958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hasCustomPrompt="1"/>
          </p:nvPr>
        </p:nvSpPr>
        <p:spPr>
          <a:xfrm>
            <a:off x="457200" y="152400"/>
            <a:ext cx="5486400" cy="838200"/>
          </a:xfrm>
          <a:prstGeom prst="rect">
            <a:avLst/>
          </a:prstGeom>
        </p:spPr>
        <p:txBody>
          <a:bodyPr/>
          <a:lstStyle>
            <a:lvl1pPr>
              <a:defRPr b="1">
                <a:solidFill>
                  <a:srgbClr val="F2F2F2"/>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4161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5486400" cy="838200"/>
          </a:xfrm>
          <a:prstGeom prst="rect">
            <a:avLst/>
          </a:prstGeom>
        </p:spPr>
        <p:txBody>
          <a:bodyPr/>
          <a:lstStyle>
            <a:lvl1pPr>
              <a:defRPr b="1">
                <a:solidFill>
                  <a:srgbClr val="F2F2F2"/>
                </a:solidFill>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419600"/>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419600"/>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707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152400"/>
            <a:ext cx="5486400" cy="838200"/>
          </a:xfrm>
          <a:prstGeom prst="rect">
            <a:avLst/>
          </a:prstGeom>
        </p:spPr>
        <p:txBody>
          <a:bodyPr/>
          <a:lstStyle>
            <a:lvl1pPr>
              <a:defRPr b="1">
                <a:solidFill>
                  <a:srgbClr val="F2F2F2"/>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469074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4013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3638338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233121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5795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234657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256203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3686007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217327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58401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402298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1144850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1895733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EE0E-4983-4563-B371-31416B67100E}" type="slidenum">
              <a:rPr lang="en-US" smtClean="0"/>
              <a:t>‹#›</a:t>
            </a:fld>
            <a:endParaRPr lang="en-US"/>
          </a:p>
        </p:txBody>
      </p:sp>
    </p:spTree>
    <p:extLst>
      <p:ext uri="{BB962C8B-B14F-4D97-AF65-F5344CB8AC3E}">
        <p14:creationId xmlns:p14="http://schemas.microsoft.com/office/powerpoint/2010/main" val="3817045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79139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1559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660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222025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273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4943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2296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60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747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85282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650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409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20690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35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316231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6566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5713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315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98206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889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54069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58746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655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2696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357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2550525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019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527061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2154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eaLnBrk="1" hangingPunct="1">
              <a:spcBef>
                <a:spcPct val="0"/>
              </a:spcBef>
              <a:buFontTx/>
              <a:buNone/>
              <a:defRPr/>
            </a:pPr>
            <a:endParaRPr lang="en-US" sz="1800" dirty="0">
              <a:solidFill>
                <a:srgbClr val="000000"/>
              </a:solidFill>
              <a:latin typeface="Aria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eaLnBrk="1" hangingPunct="1">
              <a:spcBef>
                <a:spcPct val="0"/>
              </a:spcBef>
              <a:buFontTx/>
              <a:buNone/>
              <a:defRPr/>
            </a:pPr>
            <a:endParaRPr lang="en-US" i="1" dirty="0">
              <a:solidFill>
                <a:srgbClr val="FFFFFF"/>
              </a:solidFill>
              <a:latin typeface="Aria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eaLnBrk="1" hangingPunct="1">
              <a:spcBef>
                <a:spcPct val="50000"/>
              </a:spcBef>
              <a:buFontTx/>
              <a:buNone/>
              <a:defRPr/>
            </a:pPr>
            <a:fld id="{BACFF32A-43BF-4AAD-BB95-F94CCFDC5FCC}" type="slidenum">
              <a:rPr lang="en-US" sz="1200">
                <a:solidFill>
                  <a:srgbClr val="000000"/>
                </a:solidFill>
                <a:latin typeface="Arial"/>
                <a:ea typeface="ＭＳ Ｐゴシック" pitchFamily="-112" charset="-128"/>
              </a:rPr>
              <a:pPr algn="r" eaLnBrk="1" hangingPunct="1">
                <a:spcBef>
                  <a:spcPct val="50000"/>
                </a:spcBef>
                <a:buFontTx/>
                <a:buNone/>
                <a:defRPr/>
              </a:pPr>
              <a:t>‹#›</a:t>
            </a:fld>
            <a:endParaRPr lang="en-US" sz="1200" dirty="0">
              <a:solidFill>
                <a:srgbClr val="000000"/>
              </a:solidFill>
              <a:latin typeface="Aria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a:lnSpc>
                <a:spcPts val="900"/>
              </a:lnSpc>
              <a:spcBef>
                <a:spcPct val="0"/>
              </a:spcBef>
              <a:buFont typeface="Arial" charset="0"/>
              <a:buNone/>
              <a:defRPr/>
            </a:pPr>
            <a:r>
              <a:rPr lang="en-US" sz="1000" b="1" dirty="0">
                <a:solidFill>
                  <a:srgbClr val="000000"/>
                </a:solidFill>
                <a:latin typeface="Aria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8684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0966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227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9000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3667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2756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24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3443179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1963521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811850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8269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5075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8573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1418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9720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572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203219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3701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40523-8A8D-834A-B591-D0A3DA1AB7E6}" type="slidenum">
              <a:rPr lang="en-US" smtClean="0"/>
              <a:t>‹#›</a:t>
            </a:fld>
            <a:endParaRPr lang="en-US"/>
          </a:p>
        </p:txBody>
      </p:sp>
    </p:spTree>
    <p:extLst>
      <p:ext uri="{BB962C8B-B14F-4D97-AF65-F5344CB8AC3E}">
        <p14:creationId xmlns:p14="http://schemas.microsoft.com/office/powerpoint/2010/main" val="337570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6.jpe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TTRICoverImage.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6096000" y="0"/>
            <a:ext cx="3048000" cy="6858000"/>
          </a:xfrm>
          <a:prstGeom prst="rect">
            <a:avLst/>
          </a:prstGeom>
        </p:spPr>
      </p:pic>
      <p:pic>
        <p:nvPicPr>
          <p:cNvPr id="7" name="Picture 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9143999" cy="685745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40523-8A8D-834A-B591-D0A3DA1AB7E6}" type="slidenum">
              <a:rPr lang="en-US" smtClean="0"/>
              <a:t>‹#›</a:t>
            </a:fld>
            <a:endParaRPr lang="en-US"/>
          </a:p>
        </p:txBody>
      </p:sp>
    </p:spTree>
    <p:extLst>
      <p:ext uri="{BB962C8B-B14F-4D97-AF65-F5344CB8AC3E}">
        <p14:creationId xmlns:p14="http://schemas.microsoft.com/office/powerpoint/2010/main" val="33533890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3999" cy="6857450"/>
          </a:xfrm>
          <a:prstGeom prst="rect">
            <a:avLst/>
          </a:prstGeom>
        </p:spPr>
      </p:pic>
      <p:sp>
        <p:nvSpPr>
          <p:cNvPr id="1027" name="Rectangle 3"/>
          <p:cNvSpPr>
            <a:spLocks noGrp="1" noChangeArrowheads="1"/>
          </p:cNvSpPr>
          <p:nvPr>
            <p:ph type="body" idx="1"/>
          </p:nvPr>
        </p:nvSpPr>
        <p:spPr bwMode="auto">
          <a:xfrm>
            <a:off x="457200" y="1676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MAIN HEADING</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3"/>
          <p:cNvSpPr/>
          <p:nvPr userDrawn="1"/>
        </p:nvSpPr>
        <p:spPr bwMode="auto">
          <a:xfrm>
            <a:off x="0" y="0"/>
            <a:ext cx="9144000"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5" name="Rectangle 4"/>
          <p:cNvSpPr/>
          <p:nvPr userDrawn="1"/>
        </p:nvSpPr>
        <p:spPr bwMode="auto">
          <a:xfrm>
            <a:off x="-2362200" y="-609600"/>
            <a:ext cx="9144000"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67787551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FF9900"/>
        </a:buClr>
        <a:buSzPct val="140000"/>
        <a:buFont typeface="Arial"/>
        <a:buChar char="•"/>
        <a:defRPr sz="1600">
          <a:solidFill>
            <a:schemeClr val="tx1"/>
          </a:solidFill>
          <a:latin typeface="+mn-lt"/>
          <a:ea typeface="+mn-ea"/>
          <a:cs typeface="+mn-cs"/>
        </a:defRPr>
      </a:lvl1pPr>
      <a:lvl2pPr marL="657225" indent="-285750" algn="l" rtl="0" eaLnBrk="0" fontAlgn="base" hangingPunct="0">
        <a:spcBef>
          <a:spcPct val="20000"/>
        </a:spcBef>
        <a:spcAft>
          <a:spcPct val="0"/>
        </a:spcAft>
        <a:buClr>
          <a:srgbClr val="FF9900"/>
        </a:buClr>
        <a:buSzPct val="120000"/>
        <a:buFont typeface="Arial Unicode MS" pitchFamily="34" charset="-128"/>
        <a:buChar char="□"/>
        <a:defRPr sz="1600">
          <a:solidFill>
            <a:schemeClr val="tx1"/>
          </a:solidFill>
          <a:latin typeface="+mn-lt"/>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4EE0E-4983-4563-B371-31416B67100E}" type="slidenum">
              <a:rPr lang="en-US" smtClean="0"/>
              <a:t>‹#›</a:t>
            </a:fld>
            <a:endParaRPr lang="en-US"/>
          </a:p>
        </p:txBody>
      </p:sp>
    </p:spTree>
    <p:extLst>
      <p:ext uri="{BB962C8B-B14F-4D97-AF65-F5344CB8AC3E}">
        <p14:creationId xmlns:p14="http://schemas.microsoft.com/office/powerpoint/2010/main" val="26439712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2895600" y="-1066800"/>
            <a:chExt cx="9144000" cy="6858000"/>
          </a:xfrm>
          <a:noFill/>
        </p:grpSpPr>
        <p:sp>
          <p:nvSpPr>
            <p:cNvPr id="7" name="Rectangle 6"/>
            <p:cNvSpPr/>
            <p:nvPr userDrawn="1"/>
          </p:nvSpPr>
          <p:spPr bwMode="auto">
            <a:xfrm>
              <a:off x="2895600" y="-1066800"/>
              <a:ext cx="9144000" cy="68580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pic>
          <p:nvPicPr>
            <p:cNvPr id="9" name="Picture 8" descr="ITS JPO_Header_Retina.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895600" y="-1066800"/>
              <a:ext cx="9144000" cy="822960"/>
            </a:xfrm>
            <a:prstGeom prst="rect">
              <a:avLst/>
            </a:prstGeom>
            <a:grpFill/>
          </p:spPr>
        </p:pic>
      </p:grpSp>
      <p:sp>
        <p:nvSpPr>
          <p:cNvPr id="1027"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Rectangle 3"/>
          <p:cNvSpPr/>
          <p:nvPr userDrawn="1"/>
        </p:nvSpPr>
        <p:spPr bwMode="auto">
          <a:xfrm>
            <a:off x="0" y="0"/>
            <a:ext cx="9144000"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sp>
        <p:nvSpPr>
          <p:cNvPr id="5" name="Rectangle 4"/>
          <p:cNvSpPr/>
          <p:nvPr userDrawn="1"/>
        </p:nvSpPr>
        <p:spPr bwMode="auto">
          <a:xfrm>
            <a:off x="-2362200" y="-609600"/>
            <a:ext cx="9144000"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smtClean="0">
              <a:solidFill>
                <a:srgbClr val="FFFFFF"/>
              </a:solidFill>
            </a:endParaRPr>
          </a:p>
        </p:txBody>
      </p:sp>
    </p:spTree>
    <p:extLst>
      <p:ext uri="{BB962C8B-B14F-4D97-AF65-F5344CB8AC3E}">
        <p14:creationId xmlns:p14="http://schemas.microsoft.com/office/powerpoint/2010/main" val="176081085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userDrawn="1"/>
        </p:nvSpPr>
        <p:spPr bwMode="auto">
          <a:xfrm>
            <a:off x="0" y="0"/>
            <a:ext cx="9144000" cy="12954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dirty="0">
              <a:solidFill>
                <a:srgbClr val="FFFFFF"/>
              </a:solidFill>
              <a:latin typeface="Arial"/>
              <a:ea typeface="MS PGothic"/>
            </a:endParaRPr>
          </a:p>
        </p:txBody>
      </p:sp>
      <p:pic>
        <p:nvPicPr>
          <p:cNvPr id="7" name="Picture 6" descr="DOT-signature_white_cs3.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131566769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eaLnBrk="1" hangingPunct="1">
              <a:spcBef>
                <a:spcPct val="0"/>
              </a:spcBef>
              <a:buFontTx/>
              <a:buNone/>
              <a:defRPr/>
            </a:pPr>
            <a:endParaRPr lang="en-US" sz="1800" dirty="0">
              <a:solidFill>
                <a:srgbClr val="000000"/>
              </a:solidFill>
              <a:latin typeface="Aria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eaLnBrk="1" hangingPunct="1">
              <a:spcBef>
                <a:spcPct val="0"/>
              </a:spcBef>
              <a:buFontTx/>
              <a:buNone/>
              <a:defRPr/>
            </a:pPr>
            <a:endParaRPr lang="en-US" i="1" dirty="0">
              <a:solidFill>
                <a:srgbClr val="FFFFFF"/>
              </a:solidFill>
              <a:latin typeface="Aria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eaLnBrk="1" hangingPunct="1">
              <a:spcBef>
                <a:spcPct val="50000"/>
              </a:spcBef>
              <a:buFontTx/>
              <a:buNone/>
              <a:defRPr/>
            </a:pPr>
            <a:fld id="{B1D065D0-2F10-4734-AED7-1455BD7B92D5}" type="slidenum">
              <a:rPr lang="en-US" sz="1200">
                <a:solidFill>
                  <a:srgbClr val="000000"/>
                </a:solidFill>
                <a:latin typeface="Arial"/>
                <a:ea typeface="ＭＳ Ｐゴシック" pitchFamily="-112" charset="-128"/>
              </a:rPr>
              <a:pPr eaLnBrk="1" hangingPunct="1">
                <a:spcBef>
                  <a:spcPct val="50000"/>
                </a:spcBef>
                <a:buFontTx/>
                <a:buNone/>
                <a:defRPr/>
              </a:pPr>
              <a:t>‹#›</a:t>
            </a:fld>
            <a:endParaRPr lang="en-US" sz="1200" dirty="0">
              <a:solidFill>
                <a:srgbClr val="000000"/>
              </a:solidFill>
              <a:latin typeface="Aria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a:lnSpc>
                <a:spcPts val="900"/>
              </a:lnSpc>
              <a:spcBef>
                <a:spcPct val="0"/>
              </a:spcBef>
              <a:buFont typeface="Arial" charset="0"/>
              <a:buNone/>
              <a:defRPr/>
            </a:pPr>
            <a:r>
              <a:rPr lang="en-US" sz="1000" b="1" dirty="0">
                <a:solidFill>
                  <a:srgbClr val="000000"/>
                </a:solidFill>
                <a:latin typeface="Aria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327479464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Lst>
  <p:hf hdr="0" dt="0"/>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0.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50.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5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50.xml"/><Relationship Id="rId6" Type="http://schemas.microsoft.com/office/2007/relationships/hdphoto" Target="../media/hdphoto2.wdp"/><Relationship Id="rId11" Type="http://schemas.openxmlformats.org/officeDocument/2006/relationships/image" Target="../media/image47.jpeg"/><Relationship Id="rId5" Type="http://schemas.openxmlformats.org/officeDocument/2006/relationships/image" Target="../media/image43.png"/><Relationship Id="rId10" Type="http://schemas.openxmlformats.org/officeDocument/2006/relationships/image" Target="../media/image46.jpeg"/><Relationship Id="rId4" Type="http://schemas.microsoft.com/office/2007/relationships/hdphoto" Target="../media/hdphoto1.wdp"/><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50.xml"/><Relationship Id="rId5" Type="http://schemas.microsoft.com/office/2007/relationships/hdphoto" Target="../media/hdphoto4.wdp"/><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1.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50.xml"/><Relationship Id="rId6" Type="http://schemas.openxmlformats.org/officeDocument/2006/relationships/diagramColors" Target="../diagrams/colors4.xml"/><Relationship Id="rId11" Type="http://schemas.openxmlformats.org/officeDocument/2006/relationships/image" Target="../media/image55.png"/><Relationship Id="rId5" Type="http://schemas.openxmlformats.org/officeDocument/2006/relationships/diagramQuickStyle" Target="../diagrams/quickStyle4.xml"/><Relationship Id="rId10" Type="http://schemas.openxmlformats.org/officeDocument/2006/relationships/image" Target="../media/image54.png"/><Relationship Id="rId4" Type="http://schemas.openxmlformats.org/officeDocument/2006/relationships/diagramLayout" Target="../diagrams/layout4.xml"/><Relationship Id="rId9" Type="http://schemas.openxmlformats.org/officeDocument/2006/relationships/image" Target="../media/image53.png"/><Relationship Id="rId14" Type="http://schemas.microsoft.com/office/2007/relationships/hdphoto" Target="../media/hdphoto4.wdp"/></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jpe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50.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9.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5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3.xml"/><Relationship Id="rId1" Type="http://schemas.openxmlformats.org/officeDocument/2006/relationships/slideLayout" Target="../slideLayouts/slideLayout50.xml"/><Relationship Id="rId5" Type="http://schemas.openxmlformats.org/officeDocument/2006/relationships/image" Target="../media/image76.jpeg"/><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50.xml"/><Relationship Id="rId5" Type="http://schemas.openxmlformats.org/officeDocument/2006/relationships/image" Target="../media/image79.pn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hyperlink" Target="http://www.transportation.gov/smartcity" TargetMode="External"/><Relationship Id="rId2" Type="http://schemas.openxmlformats.org/officeDocument/2006/relationships/notesSlide" Target="../notesSlides/notesSlide41.xml"/><Relationship Id="rId1" Type="http://schemas.openxmlformats.org/officeDocument/2006/relationships/slideLayout" Target="../slideLayouts/slideLayout50.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2" Type="http://schemas.openxmlformats.org/officeDocument/2006/relationships/notesSlide" Target="../notesSlides/notesSlide42.xm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hyperlink" Target="mailto:SmartCityChallenge@dot.gov" TargetMode="External"/><Relationship Id="rId4" Type="http://schemas.openxmlformats.org/officeDocument/2006/relationships/hyperlink" Target="https://www.transportation.gov/smartci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667000"/>
            <a:ext cx="9144000" cy="2555128"/>
          </a:xfrm>
        </p:spPr>
        <p:txBody>
          <a:bodyPr/>
          <a:lstStyle/>
          <a:p>
            <a:pPr algn="ctr"/>
            <a:r>
              <a:rPr lang="en-US" sz="3200" dirty="0" smtClean="0">
                <a:solidFill>
                  <a:schemeClr val="tx1"/>
                </a:solidFill>
              </a:rPr>
              <a:t/>
            </a:r>
            <a:br>
              <a:rPr lang="en-US" sz="3200" dirty="0" smtClean="0">
                <a:solidFill>
                  <a:schemeClr val="tx1"/>
                </a:solidFill>
              </a:rPr>
            </a:br>
            <a:r>
              <a:rPr lang="en-US" sz="3200" dirty="0" smtClean="0">
                <a:solidFill>
                  <a:schemeClr val="tx1"/>
                </a:solidFill>
              </a:rPr>
              <a:t>Beyond Traffic: The Smart City Challenge</a:t>
            </a:r>
            <a:br>
              <a:rPr lang="en-US" sz="3200" dirty="0" smtClean="0">
                <a:solidFill>
                  <a:schemeClr val="tx1"/>
                </a:solidFill>
              </a:rPr>
            </a:br>
            <a:r>
              <a:rPr lang="en-US" sz="2400" dirty="0" smtClean="0">
                <a:solidFill>
                  <a:srgbClr val="EC881B"/>
                </a:solidFill>
              </a:rPr>
              <a:t>Information Session #3: </a:t>
            </a:r>
            <a:br>
              <a:rPr lang="en-US" sz="2400" dirty="0" smtClean="0">
                <a:solidFill>
                  <a:srgbClr val="EC881B"/>
                </a:solidFill>
              </a:rPr>
            </a:br>
            <a:r>
              <a:rPr lang="en-US" sz="2400" dirty="0" smtClean="0">
                <a:solidFill>
                  <a:srgbClr val="EC881B"/>
                </a:solidFill>
              </a:rPr>
              <a:t>The </a:t>
            </a:r>
            <a:r>
              <a:rPr lang="en-US" sz="2400" dirty="0">
                <a:solidFill>
                  <a:srgbClr val="EC881B"/>
                </a:solidFill>
              </a:rPr>
              <a:t>Sharing Economy, User-Focused Mobility, and Accessible Transportation</a:t>
            </a:r>
            <a:r>
              <a:rPr lang="en-US" sz="2400" dirty="0">
                <a:solidFill>
                  <a:srgbClr val="FF0000"/>
                </a:solidFill>
              </a:rPr>
              <a:t/>
            </a:r>
            <a:br>
              <a:rPr lang="en-US" sz="2400" dirty="0">
                <a:solidFill>
                  <a:srgbClr val="FF0000"/>
                </a:solidFill>
              </a:rPr>
            </a:br>
            <a:endParaRPr lang="en-US" sz="2400" dirty="0" smtClean="0">
              <a:solidFill>
                <a:srgbClr val="FF0000"/>
              </a:solidFill>
            </a:endParaRPr>
          </a:p>
        </p:txBody>
      </p:sp>
      <p:sp>
        <p:nvSpPr>
          <p:cNvPr id="5" name="Rectangle 3"/>
          <p:cNvSpPr>
            <a:spLocks noGrp="1" noChangeArrowheads="1"/>
          </p:cNvSpPr>
          <p:nvPr>
            <p:ph type="subTitle" idx="1"/>
          </p:nvPr>
        </p:nvSpPr>
        <p:spPr>
          <a:xfrm>
            <a:off x="-19318" y="5135451"/>
            <a:ext cx="9144000" cy="1752600"/>
          </a:xfrm>
        </p:spPr>
        <p:txBody>
          <a:bodyPr/>
          <a:lstStyle/>
          <a:p>
            <a:endParaRPr lang="en-US" sz="2000" b="1" dirty="0" smtClean="0"/>
          </a:p>
          <a:p>
            <a:r>
              <a:rPr lang="en-US" sz="2000" b="1" dirty="0" smtClean="0"/>
              <a:t>December 18, 2015</a:t>
            </a:r>
          </a:p>
          <a:p>
            <a:r>
              <a:rPr lang="en-US" sz="2000" b="1" dirty="0" smtClean="0"/>
              <a:t>U.S. Department of Transportation (USDOT)</a:t>
            </a:r>
          </a:p>
        </p:txBody>
      </p:sp>
      <p:pic>
        <p:nvPicPr>
          <p:cNvPr id="6" name="Picture 2" descr="image00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19922"/>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4724400" y="1926925"/>
            <a:ext cx="2070867" cy="990277"/>
          </a:xfrm>
          <a:prstGeom prst="rect">
            <a:avLst/>
          </a:prstGeom>
        </p:spPr>
      </p:pic>
    </p:spTree>
    <p:extLst>
      <p:ext uri="{BB962C8B-B14F-4D97-AF65-F5344CB8AC3E}">
        <p14:creationId xmlns:p14="http://schemas.microsoft.com/office/powerpoint/2010/main" val="216717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6888" y="1047344"/>
            <a:ext cx="7658912" cy="53534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6553200"/>
            <a:ext cx="2401619" cy="253916"/>
          </a:xfrm>
          <a:prstGeom prst="rect">
            <a:avLst/>
          </a:prstGeom>
          <a:noFill/>
        </p:spPr>
        <p:txBody>
          <a:bodyPr wrap="none" rtlCol="0">
            <a:spAutoFit/>
          </a:bodyPr>
          <a:lstStyle/>
          <a:p>
            <a:pPr>
              <a:buFont typeface="Arial" charset="0"/>
              <a:buNone/>
            </a:pPr>
            <a:r>
              <a:rPr lang="en-US" sz="1050" dirty="0" smtClean="0"/>
              <a:t>Source: USDOT Beyond Traffic 2045</a:t>
            </a:r>
            <a:endParaRPr lang="en-US" sz="1050" dirty="0"/>
          </a:p>
        </p:txBody>
      </p:sp>
      <p:sp>
        <p:nvSpPr>
          <p:cNvPr id="2" name="Rectangle 1"/>
          <p:cNvSpPr/>
          <p:nvPr/>
        </p:nvSpPr>
        <p:spPr>
          <a:xfrm>
            <a:off x="152400" y="228600"/>
            <a:ext cx="8153400" cy="954107"/>
          </a:xfrm>
          <a:prstGeom prst="rect">
            <a:avLst/>
          </a:prstGeom>
        </p:spPr>
        <p:txBody>
          <a:bodyPr wrap="square">
            <a:spAutoFit/>
          </a:bodyPr>
          <a:lstStyle/>
          <a:p>
            <a:pPr algn="ctr">
              <a:spcBef>
                <a:spcPts val="600"/>
              </a:spcBef>
              <a:spcAft>
                <a:spcPts val="600"/>
              </a:spcAft>
              <a:buNone/>
            </a:pPr>
            <a:r>
              <a:rPr lang="en-US" sz="2800" b="1" dirty="0">
                <a:solidFill>
                  <a:srgbClr val="EA7300"/>
                </a:solidFill>
                <a:latin typeface="+mj-lt"/>
                <a:ea typeface="MS PGothic"/>
                <a:cs typeface="MS PGothic"/>
              </a:rPr>
              <a:t>Beyond Traffic 2015 - How Will We Move? </a:t>
            </a:r>
            <a:br>
              <a:rPr lang="en-US" sz="2800" b="1" dirty="0">
                <a:solidFill>
                  <a:srgbClr val="EA7300"/>
                </a:solidFill>
                <a:latin typeface="+mj-lt"/>
                <a:ea typeface="MS PGothic"/>
                <a:cs typeface="MS PGothic"/>
              </a:rPr>
            </a:br>
            <a:endParaRPr lang="en-US" sz="2800" b="1" dirty="0">
              <a:solidFill>
                <a:srgbClr val="EA7300"/>
              </a:solidFill>
              <a:latin typeface="+mj-lt"/>
              <a:ea typeface="MS PGothic"/>
              <a:cs typeface="MS PGothic"/>
            </a:endParaRPr>
          </a:p>
        </p:txBody>
      </p:sp>
    </p:spTree>
    <p:extLst>
      <p:ext uri="{BB962C8B-B14F-4D97-AF65-F5344CB8AC3E}">
        <p14:creationId xmlns:p14="http://schemas.microsoft.com/office/powerpoint/2010/main" val="1296096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bwMode="auto">
          <a:xfrm>
            <a:off x="0" y="4495082"/>
            <a:ext cx="9144000" cy="1981918"/>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i="1" smtClean="0">
              <a:solidFill>
                <a:srgbClr val="FFFFFF"/>
              </a:solidFill>
            </a:endParaRPr>
          </a:p>
        </p:txBody>
      </p:sp>
      <p:sp>
        <p:nvSpPr>
          <p:cNvPr id="2" name="Title 1"/>
          <p:cNvSpPr>
            <a:spLocks noGrp="1"/>
          </p:cNvSpPr>
          <p:nvPr>
            <p:ph type="title"/>
          </p:nvPr>
        </p:nvSpPr>
        <p:spPr>
          <a:xfrm>
            <a:off x="457200" y="216722"/>
            <a:ext cx="8229600" cy="593725"/>
          </a:xfrm>
        </p:spPr>
        <p:txBody>
          <a:bodyPr/>
          <a:lstStyle/>
          <a:p>
            <a:pPr>
              <a:spcBef>
                <a:spcPct val="20000"/>
              </a:spcBef>
            </a:pPr>
            <a:r>
              <a:rPr lang="en-US" sz="2800" b="1" kern="1200" dirty="0">
                <a:solidFill>
                  <a:srgbClr val="EC7701"/>
                </a:solidFill>
              </a:rPr>
              <a:t>Evolving Transportation Ecosystem</a:t>
            </a:r>
            <a:endParaRPr lang="en-US" sz="2800" b="1" kern="1200" dirty="0">
              <a:solidFill>
                <a:srgbClr val="EC7701"/>
              </a:solidFill>
              <a:latin typeface="Arial"/>
              <a:ea typeface="+mn-ea"/>
              <a:cs typeface="+mn-cs"/>
            </a:endParaRPr>
          </a:p>
        </p:txBody>
      </p:sp>
      <p:sp>
        <p:nvSpPr>
          <p:cNvPr id="3" name="Content Placeholder 2"/>
          <p:cNvSpPr>
            <a:spLocks noGrp="1"/>
          </p:cNvSpPr>
          <p:nvPr>
            <p:ph idx="1"/>
          </p:nvPr>
        </p:nvSpPr>
        <p:spPr>
          <a:xfrm>
            <a:off x="372677" y="1295400"/>
            <a:ext cx="8229600" cy="4343400"/>
          </a:xfrm>
        </p:spPr>
        <p:txBody>
          <a:bodyPr/>
          <a:lstStyle/>
          <a:p>
            <a:pPr>
              <a:spcBef>
                <a:spcPts val="0"/>
              </a:spcBef>
              <a:spcAft>
                <a:spcPts val="450"/>
              </a:spcAft>
              <a:buFont typeface="Arial" panose="020B0604020202020204" pitchFamily="34" charset="0"/>
              <a:buChar char="•"/>
            </a:pPr>
            <a:r>
              <a:rPr lang="en-US" sz="2200" dirty="0" smtClean="0"/>
              <a:t>Population </a:t>
            </a:r>
            <a:r>
              <a:rPr lang="en-US" sz="2200" dirty="0"/>
              <a:t>growth</a:t>
            </a:r>
          </a:p>
          <a:p>
            <a:pPr>
              <a:spcBef>
                <a:spcPts val="0"/>
              </a:spcBef>
              <a:spcAft>
                <a:spcPts val="450"/>
              </a:spcAft>
              <a:buFont typeface="Arial" panose="020B0604020202020204" pitchFamily="34" charset="0"/>
              <a:buChar char="•"/>
            </a:pPr>
            <a:r>
              <a:rPr lang="en-US" sz="2200" dirty="0"/>
              <a:t>Changes in </a:t>
            </a:r>
            <a:r>
              <a:rPr lang="en-US" sz="2200" dirty="0" smtClean="0"/>
              <a:t>demographics</a:t>
            </a:r>
            <a:endParaRPr lang="en-US" sz="2200" dirty="0"/>
          </a:p>
          <a:p>
            <a:pPr>
              <a:spcBef>
                <a:spcPts val="0"/>
              </a:spcBef>
              <a:spcAft>
                <a:spcPts val="450"/>
              </a:spcAft>
              <a:buFont typeface="Arial" panose="020B0604020202020204" pitchFamily="34" charset="0"/>
              <a:buChar char="•"/>
            </a:pPr>
            <a:r>
              <a:rPr lang="en-US" sz="2200" dirty="0"/>
              <a:t>Highest transit ridership since 1950s</a:t>
            </a:r>
          </a:p>
          <a:p>
            <a:pPr>
              <a:spcBef>
                <a:spcPts val="0"/>
              </a:spcBef>
              <a:spcAft>
                <a:spcPts val="450"/>
              </a:spcAft>
              <a:buFont typeface="Arial" panose="020B0604020202020204" pitchFamily="34" charset="0"/>
              <a:buChar char="•"/>
            </a:pPr>
            <a:r>
              <a:rPr lang="en-US" sz="2200" dirty="0"/>
              <a:t>Technological advances</a:t>
            </a:r>
          </a:p>
          <a:p>
            <a:pPr>
              <a:spcBef>
                <a:spcPts val="0"/>
              </a:spcBef>
              <a:spcAft>
                <a:spcPts val="450"/>
              </a:spcAft>
              <a:buFont typeface="Arial" panose="020B0604020202020204" pitchFamily="34" charset="0"/>
              <a:buChar char="•"/>
            </a:pPr>
            <a:r>
              <a:rPr lang="en-US" sz="2200" dirty="0"/>
              <a:t>Financial and infrastructure challenges</a:t>
            </a:r>
          </a:p>
          <a:p>
            <a:pPr>
              <a:spcBef>
                <a:spcPts val="0"/>
              </a:spcBef>
              <a:spcAft>
                <a:spcPts val="450"/>
              </a:spcAft>
              <a:buFont typeface="Arial" panose="020B0604020202020204" pitchFamily="34" charset="0"/>
              <a:buChar char="•"/>
            </a:pPr>
            <a:r>
              <a:rPr lang="en-US" sz="2200" dirty="0"/>
              <a:t>Need new approach to meet challenges of </a:t>
            </a:r>
            <a:r>
              <a:rPr lang="en-US" sz="2200" dirty="0" smtClean="0"/>
              <a:t>tomorrow</a:t>
            </a:r>
          </a:p>
        </p:txBody>
      </p:sp>
      <p:sp>
        <p:nvSpPr>
          <p:cNvPr id="6" name="Oval 5"/>
          <p:cNvSpPr/>
          <p:nvPr/>
        </p:nvSpPr>
        <p:spPr bwMode="auto">
          <a:xfrm>
            <a:off x="6987775" y="4700781"/>
            <a:ext cx="1610916" cy="1607393"/>
          </a:xfrm>
          <a:prstGeom prst="ellipse">
            <a:avLst/>
          </a:prstGeom>
          <a:solidFill>
            <a:srgbClr val="EC770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114300" eaLnBrk="1" hangingPunct="1">
              <a:spcBef>
                <a:spcPct val="0"/>
              </a:spcBef>
            </a:pPr>
            <a:endParaRPr lang="en-US" sz="900" b="1" dirty="0" smtClean="0">
              <a:solidFill>
                <a:srgbClr val="FFFFFF"/>
              </a:solidFill>
            </a:endParaRPr>
          </a:p>
          <a:p>
            <a:pPr marL="114300" indent="-114300" eaLnBrk="1" hangingPunct="1">
              <a:spcBef>
                <a:spcPct val="0"/>
              </a:spcBef>
            </a:pPr>
            <a:endParaRPr lang="en-US" sz="900" b="1" dirty="0" smtClean="0">
              <a:solidFill>
                <a:srgbClr val="FFFFFF"/>
              </a:solidFill>
            </a:endParaRPr>
          </a:p>
        </p:txBody>
      </p:sp>
      <p:sp>
        <p:nvSpPr>
          <p:cNvPr id="7" name="Oval 6"/>
          <p:cNvSpPr/>
          <p:nvPr/>
        </p:nvSpPr>
        <p:spPr bwMode="auto">
          <a:xfrm>
            <a:off x="1778791" y="4691256"/>
            <a:ext cx="1657944" cy="1602952"/>
          </a:xfrm>
          <a:prstGeom prst="ellipse">
            <a:avLst/>
          </a:prstGeom>
          <a:solidFill>
            <a:srgbClr val="73B5F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114300" eaLnBrk="1" hangingPunct="1">
              <a:spcBef>
                <a:spcPct val="0"/>
              </a:spcBef>
            </a:pPr>
            <a:endParaRPr lang="en-US" sz="1000" b="1" dirty="0">
              <a:solidFill>
                <a:srgbClr val="FFFFFF"/>
              </a:solidFill>
            </a:endParaRPr>
          </a:p>
        </p:txBody>
      </p:sp>
      <p:sp>
        <p:nvSpPr>
          <p:cNvPr id="8" name="Oval 7"/>
          <p:cNvSpPr/>
          <p:nvPr/>
        </p:nvSpPr>
        <p:spPr bwMode="auto">
          <a:xfrm>
            <a:off x="3486744" y="4661573"/>
            <a:ext cx="1727285" cy="1709564"/>
          </a:xfrm>
          <a:prstGeom prst="ellipse">
            <a:avLst/>
          </a:prstGeom>
          <a:solidFill>
            <a:srgbClr val="EC770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114300" eaLnBrk="1" hangingPunct="1">
              <a:spcBef>
                <a:spcPct val="0"/>
              </a:spcBef>
            </a:pPr>
            <a:endParaRPr lang="en-US" sz="1000" b="1" dirty="0">
              <a:solidFill>
                <a:srgbClr val="FFFFFF"/>
              </a:solidFill>
            </a:endParaRPr>
          </a:p>
        </p:txBody>
      </p:sp>
      <p:sp>
        <p:nvSpPr>
          <p:cNvPr id="10" name="TextBox 9"/>
          <p:cNvSpPr txBox="1"/>
          <p:nvPr/>
        </p:nvSpPr>
        <p:spPr>
          <a:xfrm>
            <a:off x="-90488" y="4357304"/>
            <a:ext cx="2133600" cy="307777"/>
          </a:xfrm>
          <a:prstGeom prst="rect">
            <a:avLst/>
          </a:prstGeom>
          <a:noFill/>
        </p:spPr>
        <p:txBody>
          <a:bodyPr wrap="square" rtlCol="0">
            <a:spAutoFit/>
          </a:bodyPr>
          <a:lstStyle/>
          <a:p>
            <a:pPr algn="ctr">
              <a:buFont typeface="Arial" charset="0"/>
              <a:buNone/>
            </a:pPr>
            <a:r>
              <a:rPr lang="en-US"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TRADITIONAL</a:t>
            </a:r>
            <a:endParaRPr lang="en-US"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326010" y="4359828"/>
            <a:ext cx="2133600" cy="307777"/>
          </a:xfrm>
          <a:prstGeom prst="rect">
            <a:avLst/>
          </a:prstGeom>
          <a:noFill/>
        </p:spPr>
        <p:txBody>
          <a:bodyPr wrap="square" rtlCol="0">
            <a:spAutoFit/>
          </a:bodyPr>
          <a:lstStyle/>
          <a:p>
            <a:pPr algn="ctr">
              <a:buFont typeface="Arial" charset="0"/>
              <a:buNone/>
            </a:pPr>
            <a:r>
              <a:rPr lang="en-US"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TRENDING</a:t>
            </a:r>
            <a:endParaRPr lang="en-US"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051820" y="4362515"/>
            <a:ext cx="2133600" cy="307777"/>
          </a:xfrm>
          <a:prstGeom prst="rect">
            <a:avLst/>
          </a:prstGeom>
          <a:noFill/>
        </p:spPr>
        <p:txBody>
          <a:bodyPr wrap="square" rtlCol="0">
            <a:spAutoFit/>
          </a:bodyPr>
          <a:lstStyle/>
          <a:p>
            <a:pPr algn="ctr">
              <a:buFont typeface="Arial" charset="0"/>
              <a:buNone/>
            </a:pPr>
            <a:r>
              <a:rPr lang="en-US"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CONNECTED</a:t>
            </a:r>
            <a:endParaRPr lang="en-US"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3657291" y="4846480"/>
            <a:ext cx="1538885" cy="1446550"/>
          </a:xfrm>
          <a:prstGeom prst="rect">
            <a:avLst/>
          </a:prstGeom>
        </p:spPr>
        <p:txBody>
          <a:bodyPr wrap="square">
            <a:spAutoFit/>
          </a:bodyPr>
          <a:lstStyle/>
          <a:p>
            <a:pPr marL="114300" indent="-114300" eaLnBrk="1" hangingPunct="1">
              <a:spcBef>
                <a:spcPct val="0"/>
              </a:spcBef>
            </a:pPr>
            <a:r>
              <a:rPr lang="en-US" sz="1100" b="1" dirty="0" smtClean="0">
                <a:solidFill>
                  <a:srgbClr val="FFFFFF"/>
                </a:solidFill>
              </a:rPr>
              <a:t>Mobility </a:t>
            </a:r>
            <a:r>
              <a:rPr lang="en-US" sz="1100" b="1" dirty="0">
                <a:solidFill>
                  <a:srgbClr val="FFFFFF"/>
                </a:solidFill>
              </a:rPr>
              <a:t>options presented through mobile technology</a:t>
            </a:r>
          </a:p>
          <a:p>
            <a:pPr marL="114300" indent="-114300" eaLnBrk="1" hangingPunct="1">
              <a:spcBef>
                <a:spcPct val="0"/>
              </a:spcBef>
            </a:pPr>
            <a:r>
              <a:rPr lang="en-US" sz="1100" b="1" dirty="0">
                <a:solidFill>
                  <a:srgbClr val="FFFFFF"/>
                </a:solidFill>
              </a:rPr>
              <a:t>Personalized mobility choices</a:t>
            </a:r>
          </a:p>
          <a:p>
            <a:pPr marL="114300" indent="-114300" eaLnBrk="1" hangingPunct="1">
              <a:spcBef>
                <a:spcPct val="0"/>
              </a:spcBef>
            </a:pPr>
            <a:r>
              <a:rPr lang="en-US" sz="1100" b="1" dirty="0">
                <a:solidFill>
                  <a:srgbClr val="FFFFFF"/>
                </a:solidFill>
              </a:rPr>
              <a:t>Growing shared use business models</a:t>
            </a:r>
          </a:p>
        </p:txBody>
      </p:sp>
      <p:sp>
        <p:nvSpPr>
          <p:cNvPr id="14" name="TextBox 13"/>
          <p:cNvSpPr txBox="1"/>
          <p:nvPr/>
        </p:nvSpPr>
        <p:spPr>
          <a:xfrm>
            <a:off x="1600200" y="4351764"/>
            <a:ext cx="2133600" cy="307777"/>
          </a:xfrm>
          <a:prstGeom prst="rect">
            <a:avLst/>
          </a:prstGeom>
          <a:noFill/>
        </p:spPr>
        <p:txBody>
          <a:bodyPr wrap="square" rtlCol="0">
            <a:spAutoFit/>
          </a:bodyPr>
          <a:lstStyle/>
          <a:p>
            <a:pPr algn="ctr">
              <a:buFont typeface="Arial" charset="0"/>
              <a:buNone/>
            </a:pPr>
            <a:r>
              <a:rPr lang="en-US"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ITS ENABLED</a:t>
            </a:r>
            <a:endParaRPr lang="en-US"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6743101" y="4357304"/>
            <a:ext cx="2133600" cy="307777"/>
          </a:xfrm>
          <a:prstGeom prst="rect">
            <a:avLst/>
          </a:prstGeom>
          <a:noFill/>
        </p:spPr>
        <p:txBody>
          <a:bodyPr wrap="square" rtlCol="0">
            <a:spAutoFit/>
          </a:bodyPr>
          <a:lstStyle/>
          <a:p>
            <a:pPr algn="ctr">
              <a:buFont typeface="Arial" charset="0"/>
              <a:buNone/>
            </a:pPr>
            <a:r>
              <a:rPr lang="en-US"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SMART</a:t>
            </a:r>
            <a:endParaRPr lang="en-US"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Oval 15"/>
          <p:cNvSpPr/>
          <p:nvPr/>
        </p:nvSpPr>
        <p:spPr bwMode="auto">
          <a:xfrm>
            <a:off x="5276252" y="4700781"/>
            <a:ext cx="1709928" cy="1709928"/>
          </a:xfrm>
          <a:prstGeom prst="ellipse">
            <a:avLst/>
          </a:prstGeom>
          <a:solidFill>
            <a:srgbClr val="73B5F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114300" eaLnBrk="1" hangingPunct="1">
              <a:spcBef>
                <a:spcPct val="0"/>
              </a:spcBef>
            </a:pPr>
            <a:endParaRPr lang="en-US" sz="1000" b="1" dirty="0">
              <a:solidFill>
                <a:srgbClr val="FFFFFF"/>
              </a:solidFill>
            </a:endParaRPr>
          </a:p>
        </p:txBody>
      </p:sp>
      <p:sp>
        <p:nvSpPr>
          <p:cNvPr id="17" name="Oval 16"/>
          <p:cNvSpPr/>
          <p:nvPr/>
        </p:nvSpPr>
        <p:spPr bwMode="auto">
          <a:xfrm>
            <a:off x="113704" y="4666101"/>
            <a:ext cx="1610916" cy="1607393"/>
          </a:xfrm>
          <a:prstGeom prst="ellipse">
            <a:avLst/>
          </a:prstGeom>
          <a:solidFill>
            <a:schemeClr val="bg1">
              <a:lumMod val="5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91440" indent="-91440" defTabSz="457200" eaLnBrk="1" hangingPunct="1">
              <a:spcBef>
                <a:spcPct val="0"/>
              </a:spcBef>
            </a:pPr>
            <a:endParaRPr lang="en-US" sz="900" b="1" dirty="0" smtClean="0">
              <a:solidFill>
                <a:srgbClr val="FFFFFF"/>
              </a:solidFill>
            </a:endParaRPr>
          </a:p>
        </p:txBody>
      </p:sp>
      <p:sp>
        <p:nvSpPr>
          <p:cNvPr id="18" name="Rectangle 17"/>
          <p:cNvSpPr/>
          <p:nvPr/>
        </p:nvSpPr>
        <p:spPr>
          <a:xfrm>
            <a:off x="5422793" y="4861173"/>
            <a:ext cx="1554476" cy="1446550"/>
          </a:xfrm>
          <a:prstGeom prst="rect">
            <a:avLst/>
          </a:prstGeom>
        </p:spPr>
        <p:txBody>
          <a:bodyPr wrap="square">
            <a:spAutoFit/>
          </a:bodyPr>
          <a:lstStyle/>
          <a:p>
            <a:pPr marL="114300" indent="-114300" eaLnBrk="1" hangingPunct="1">
              <a:spcBef>
                <a:spcPct val="0"/>
              </a:spcBef>
            </a:pPr>
            <a:r>
              <a:rPr lang="en-US" sz="1070" b="1" dirty="0">
                <a:solidFill>
                  <a:srgbClr val="FFFFFF"/>
                </a:solidFill>
              </a:rPr>
              <a:t>Real-time multimodal information</a:t>
            </a:r>
          </a:p>
          <a:p>
            <a:pPr marL="114300" indent="-114300" eaLnBrk="1" hangingPunct="1">
              <a:spcBef>
                <a:spcPct val="0"/>
              </a:spcBef>
            </a:pPr>
            <a:r>
              <a:rPr lang="en-US" sz="1070" b="1" dirty="0">
                <a:solidFill>
                  <a:srgbClr val="FFFFFF"/>
                </a:solidFill>
              </a:rPr>
              <a:t>Dynamic management of infrastructure</a:t>
            </a:r>
          </a:p>
          <a:p>
            <a:pPr marL="114300" indent="-114300" eaLnBrk="1" hangingPunct="1">
              <a:spcBef>
                <a:spcPct val="0"/>
              </a:spcBef>
            </a:pPr>
            <a:r>
              <a:rPr lang="en-US" sz="1070" b="1" dirty="0">
                <a:solidFill>
                  <a:srgbClr val="FFFFFF"/>
                </a:solidFill>
              </a:rPr>
              <a:t>Universal payment systems</a:t>
            </a:r>
          </a:p>
        </p:txBody>
      </p:sp>
      <p:sp>
        <p:nvSpPr>
          <p:cNvPr id="4" name="TextBox 3"/>
          <p:cNvSpPr txBox="1"/>
          <p:nvPr/>
        </p:nvSpPr>
        <p:spPr>
          <a:xfrm>
            <a:off x="220883" y="4953926"/>
            <a:ext cx="1584509" cy="938719"/>
          </a:xfrm>
          <a:prstGeom prst="rect">
            <a:avLst/>
          </a:prstGeom>
          <a:noFill/>
        </p:spPr>
        <p:txBody>
          <a:bodyPr wrap="square" rtlCol="0">
            <a:spAutoFit/>
          </a:bodyPr>
          <a:lstStyle/>
          <a:p>
            <a:pPr marL="114300" indent="-114300" eaLnBrk="1" hangingPunct="1">
              <a:spcBef>
                <a:spcPct val="0"/>
              </a:spcBef>
            </a:pPr>
            <a:r>
              <a:rPr lang="en-US" sz="1100" b="1" dirty="0">
                <a:solidFill>
                  <a:srgbClr val="FFFFFF"/>
                </a:solidFill>
              </a:rPr>
              <a:t>Privately owned vehicles</a:t>
            </a:r>
          </a:p>
          <a:p>
            <a:pPr marL="114300" indent="-114300" eaLnBrk="1" hangingPunct="1">
              <a:spcBef>
                <a:spcPct val="0"/>
              </a:spcBef>
            </a:pPr>
            <a:r>
              <a:rPr lang="en-US" sz="1100" b="1" dirty="0">
                <a:solidFill>
                  <a:srgbClr val="FFFFFF"/>
                </a:solidFill>
              </a:rPr>
              <a:t>Lack of mobility options</a:t>
            </a:r>
          </a:p>
          <a:p>
            <a:pPr marL="114300" indent="-114300" eaLnBrk="1" hangingPunct="1">
              <a:spcBef>
                <a:spcPct val="0"/>
              </a:spcBef>
            </a:pPr>
            <a:r>
              <a:rPr lang="en-US" sz="1100" b="1" dirty="0">
                <a:solidFill>
                  <a:srgbClr val="FFFFFF"/>
                </a:solidFill>
              </a:rPr>
              <a:t>Services in Siloes </a:t>
            </a:r>
            <a:endParaRPr lang="en-US" sz="1050" b="1" dirty="0">
              <a:solidFill>
                <a:srgbClr val="FFFFFF"/>
              </a:solidFill>
            </a:endParaRPr>
          </a:p>
        </p:txBody>
      </p:sp>
      <p:sp>
        <p:nvSpPr>
          <p:cNvPr id="19" name="TextBox 18"/>
          <p:cNvSpPr txBox="1"/>
          <p:nvPr/>
        </p:nvSpPr>
        <p:spPr>
          <a:xfrm>
            <a:off x="1966912" y="4846480"/>
            <a:ext cx="1372789" cy="1277273"/>
          </a:xfrm>
          <a:prstGeom prst="rect">
            <a:avLst/>
          </a:prstGeom>
          <a:noFill/>
        </p:spPr>
        <p:txBody>
          <a:bodyPr wrap="square" rtlCol="0">
            <a:spAutoFit/>
          </a:bodyPr>
          <a:lstStyle/>
          <a:p>
            <a:pPr marL="114300" indent="-114300" eaLnBrk="1" hangingPunct="1">
              <a:spcBef>
                <a:spcPct val="0"/>
              </a:spcBef>
            </a:pPr>
            <a:r>
              <a:rPr lang="en-US" sz="1100" b="1" dirty="0">
                <a:solidFill>
                  <a:srgbClr val="FFFFFF"/>
                </a:solidFill>
              </a:rPr>
              <a:t>Integrated services and payment</a:t>
            </a:r>
          </a:p>
          <a:p>
            <a:pPr marL="114300" indent="-114300" eaLnBrk="1" hangingPunct="1">
              <a:spcBef>
                <a:spcPct val="0"/>
              </a:spcBef>
            </a:pPr>
            <a:r>
              <a:rPr lang="en-US" sz="1100" b="1" dirty="0">
                <a:solidFill>
                  <a:srgbClr val="FFFFFF"/>
                </a:solidFill>
              </a:rPr>
              <a:t>Transit prioritization</a:t>
            </a:r>
          </a:p>
          <a:p>
            <a:pPr marL="114300" indent="-114300" eaLnBrk="1" hangingPunct="1">
              <a:spcBef>
                <a:spcPct val="0"/>
              </a:spcBef>
            </a:pPr>
            <a:r>
              <a:rPr lang="en-US" sz="1100" b="1" dirty="0">
                <a:solidFill>
                  <a:srgbClr val="FFFFFF"/>
                </a:solidFill>
              </a:rPr>
              <a:t>Trip planning applications</a:t>
            </a:r>
          </a:p>
        </p:txBody>
      </p:sp>
      <p:sp>
        <p:nvSpPr>
          <p:cNvPr id="20" name="Rectangle 19"/>
          <p:cNvSpPr/>
          <p:nvPr/>
        </p:nvSpPr>
        <p:spPr>
          <a:xfrm>
            <a:off x="7085919" y="4906579"/>
            <a:ext cx="1544851" cy="1277273"/>
          </a:xfrm>
          <a:prstGeom prst="rect">
            <a:avLst/>
          </a:prstGeom>
        </p:spPr>
        <p:txBody>
          <a:bodyPr wrap="square">
            <a:spAutoFit/>
          </a:bodyPr>
          <a:lstStyle/>
          <a:p>
            <a:pPr marL="114300" indent="-114300" eaLnBrk="1" hangingPunct="1">
              <a:spcBef>
                <a:spcPct val="0"/>
              </a:spcBef>
            </a:pPr>
            <a:r>
              <a:rPr lang="en-US" sz="1100" b="1" dirty="0">
                <a:solidFill>
                  <a:srgbClr val="FFFFFF"/>
                </a:solidFill>
              </a:rPr>
              <a:t>Automated vehicles</a:t>
            </a:r>
          </a:p>
          <a:p>
            <a:pPr marL="114300" indent="-114300" eaLnBrk="1" hangingPunct="1">
              <a:spcBef>
                <a:spcPct val="0"/>
              </a:spcBef>
            </a:pPr>
            <a:r>
              <a:rPr lang="en-US" sz="1100" b="1" dirty="0">
                <a:solidFill>
                  <a:srgbClr val="FFFFFF"/>
                </a:solidFill>
              </a:rPr>
              <a:t>Seamless mobility connections</a:t>
            </a:r>
          </a:p>
          <a:p>
            <a:pPr marL="114300" indent="-114300" eaLnBrk="1" hangingPunct="1">
              <a:spcBef>
                <a:spcPct val="0"/>
              </a:spcBef>
            </a:pPr>
            <a:r>
              <a:rPr lang="en-US" sz="1100" b="1" dirty="0">
                <a:solidFill>
                  <a:srgbClr val="FFFFFF"/>
                </a:solidFill>
              </a:rPr>
              <a:t>Predictive data and real-time info exchange</a:t>
            </a:r>
          </a:p>
        </p:txBody>
      </p:sp>
    </p:spTree>
    <p:extLst>
      <p:ext uri="{BB962C8B-B14F-4D97-AF65-F5344CB8AC3E}">
        <p14:creationId xmlns:p14="http://schemas.microsoft.com/office/powerpoint/2010/main" val="55410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256" y="4191000"/>
            <a:ext cx="8636502" cy="571500"/>
          </a:xfrm>
        </p:spPr>
        <p:txBody>
          <a:bodyPr/>
          <a:lstStyle/>
          <a:p>
            <a:r>
              <a:rPr lang="en-US" b="1" dirty="0">
                <a:solidFill>
                  <a:schemeClr val="bg1"/>
                </a:solidFill>
              </a:rPr>
              <a:t>Growing Mobility Demands</a:t>
            </a:r>
          </a:p>
        </p:txBody>
      </p:sp>
      <p:sp>
        <p:nvSpPr>
          <p:cNvPr id="11" name="Rectangle 10"/>
          <p:cNvSpPr/>
          <p:nvPr/>
        </p:nvSpPr>
        <p:spPr>
          <a:xfrm>
            <a:off x="533400" y="1152305"/>
            <a:ext cx="8068878" cy="4752070"/>
          </a:xfrm>
          <a:prstGeom prst="rect">
            <a:avLst/>
          </a:prstGeom>
        </p:spPr>
        <p:txBody>
          <a:bodyPr wrap="square">
            <a:spAutoFit/>
          </a:bodyPr>
          <a:lstStyle/>
          <a:p>
            <a:pPr marL="342900" indent="-342900">
              <a:spcAft>
                <a:spcPts val="1200"/>
              </a:spcAft>
              <a:buSzPct val="115000"/>
              <a:buFont typeface="Arial" panose="020B0604020202020204" pitchFamily="34" charset="0"/>
              <a:buChar char="•"/>
            </a:pPr>
            <a:r>
              <a:rPr lang="en-US" sz="1800" b="1" dirty="0">
                <a:solidFill>
                  <a:schemeClr val="tx2">
                    <a:lumMod val="95000"/>
                    <a:lumOff val="5000"/>
                  </a:schemeClr>
                </a:solidFill>
              </a:rPr>
              <a:t>Aging Americans Require Mobility </a:t>
            </a:r>
            <a:r>
              <a:rPr lang="en-US" sz="1800" b="1" dirty="0" smtClean="0">
                <a:solidFill>
                  <a:schemeClr val="tx2">
                    <a:lumMod val="95000"/>
                    <a:lumOff val="5000"/>
                  </a:schemeClr>
                </a:solidFill>
              </a:rPr>
              <a:t>Choice: </a:t>
            </a:r>
            <a:r>
              <a:rPr lang="en-US" sz="1800" dirty="0" smtClean="0"/>
              <a:t>The </a:t>
            </a:r>
            <a:r>
              <a:rPr lang="en-US" sz="1800" dirty="0"/>
              <a:t>number of older Americans is rapidly </a:t>
            </a:r>
            <a:r>
              <a:rPr lang="en-US" sz="1800" dirty="0" smtClean="0"/>
              <a:t>increasing. In 20</a:t>
            </a:r>
            <a:r>
              <a:rPr lang="en-US" sz="1800" dirty="0" smtClean="0">
                <a:solidFill>
                  <a:schemeClr val="tx2">
                    <a:lumMod val="95000"/>
                    <a:lumOff val="5000"/>
                  </a:schemeClr>
                </a:solidFill>
              </a:rPr>
              <a:t>20 </a:t>
            </a:r>
            <a:r>
              <a:rPr lang="en-US" sz="1800" dirty="0">
                <a:solidFill>
                  <a:schemeClr val="tx2">
                    <a:lumMod val="95000"/>
                    <a:lumOff val="5000"/>
                  </a:schemeClr>
                </a:solidFill>
              </a:rPr>
              <a:t>there will be 30 million additional people age 60 or older </a:t>
            </a:r>
            <a:r>
              <a:rPr lang="en-US" sz="1800" dirty="0" smtClean="0">
                <a:solidFill>
                  <a:schemeClr val="tx2">
                    <a:lumMod val="95000"/>
                    <a:lumOff val="5000"/>
                  </a:schemeClr>
                </a:solidFill>
              </a:rPr>
              <a:t>than there were in 2005. Unique mobility options are needed for “Aging </a:t>
            </a:r>
            <a:r>
              <a:rPr lang="en-US" sz="1800" dirty="0">
                <a:solidFill>
                  <a:schemeClr val="tx2">
                    <a:lumMod val="95000"/>
                    <a:lumOff val="5000"/>
                  </a:schemeClr>
                </a:solidFill>
              </a:rPr>
              <a:t>in </a:t>
            </a:r>
            <a:r>
              <a:rPr lang="en-US" sz="1800" dirty="0" smtClean="0">
                <a:solidFill>
                  <a:schemeClr val="tx2">
                    <a:lumMod val="95000"/>
                    <a:lumOff val="5000"/>
                  </a:schemeClr>
                </a:solidFill>
              </a:rPr>
              <a:t>place”.</a:t>
            </a:r>
          </a:p>
          <a:p>
            <a:pPr marL="342900" indent="-342900">
              <a:spcAft>
                <a:spcPts val="1200"/>
              </a:spcAft>
              <a:buSzPct val="115000"/>
              <a:buFont typeface="Arial" panose="020B0604020202020204" pitchFamily="34" charset="0"/>
              <a:buChar char="•"/>
            </a:pPr>
            <a:r>
              <a:rPr lang="en-US" sz="1800" b="1" dirty="0" smtClean="0">
                <a:solidFill>
                  <a:schemeClr val="tx2">
                    <a:lumMod val="95000"/>
                    <a:lumOff val="5000"/>
                  </a:schemeClr>
                </a:solidFill>
              </a:rPr>
              <a:t>All </a:t>
            </a:r>
            <a:r>
              <a:rPr lang="en-US" sz="1800" b="1" dirty="0">
                <a:solidFill>
                  <a:schemeClr val="tx2">
                    <a:lumMod val="95000"/>
                    <a:lumOff val="5000"/>
                  </a:schemeClr>
                </a:solidFill>
              </a:rPr>
              <a:t>Travelers Need Mobility </a:t>
            </a:r>
            <a:r>
              <a:rPr lang="en-US" sz="1800" b="1" dirty="0" smtClean="0">
                <a:solidFill>
                  <a:schemeClr val="tx2">
                    <a:lumMod val="95000"/>
                    <a:lumOff val="5000"/>
                  </a:schemeClr>
                </a:solidFill>
              </a:rPr>
              <a:t>Choice: </a:t>
            </a:r>
            <a:r>
              <a:rPr lang="en-US" sz="1800" dirty="0">
                <a:solidFill>
                  <a:schemeClr val="tx2">
                    <a:lumMod val="95000"/>
                    <a:lumOff val="5000"/>
                  </a:schemeClr>
                </a:solidFill>
              </a:rPr>
              <a:t>All travelers including travelers with disabilities, low income individuals and minors need better </a:t>
            </a:r>
            <a:r>
              <a:rPr lang="en-US" sz="1800" dirty="0" smtClean="0">
                <a:solidFill>
                  <a:schemeClr val="tx2">
                    <a:lumMod val="95000"/>
                    <a:lumOff val="5000"/>
                  </a:schemeClr>
                </a:solidFill>
              </a:rPr>
              <a:t>mobility choices </a:t>
            </a:r>
            <a:r>
              <a:rPr lang="en-US" sz="1800" dirty="0">
                <a:solidFill>
                  <a:schemeClr val="tx2">
                    <a:lumMod val="95000"/>
                    <a:lumOff val="5000"/>
                  </a:schemeClr>
                </a:solidFill>
              </a:rPr>
              <a:t>for their </a:t>
            </a:r>
            <a:r>
              <a:rPr lang="en-US" sz="1800" dirty="0" smtClean="0">
                <a:solidFill>
                  <a:schemeClr val="tx2">
                    <a:lumMod val="95000"/>
                    <a:lumOff val="5000"/>
                  </a:schemeClr>
                </a:solidFill>
              </a:rPr>
              <a:t>independent travel. Reliable and accessible point to point transportation is essential for all travelers.</a:t>
            </a:r>
          </a:p>
          <a:p>
            <a:pPr marL="342900" indent="-342900">
              <a:spcAft>
                <a:spcPts val="1200"/>
              </a:spcAft>
              <a:buSzPct val="115000"/>
              <a:buFont typeface="Arial" panose="020B0604020202020204" pitchFamily="34" charset="0"/>
              <a:buChar char="•"/>
            </a:pPr>
            <a:r>
              <a:rPr lang="en-US" sz="1800" b="1" dirty="0">
                <a:solidFill>
                  <a:schemeClr val="tx2">
                    <a:lumMod val="95000"/>
                    <a:lumOff val="5000"/>
                  </a:schemeClr>
                </a:solidFill>
              </a:rPr>
              <a:t>Millennial Americans Want Mobility Choice: </a:t>
            </a:r>
            <a:r>
              <a:rPr lang="en-US" sz="1800" dirty="0">
                <a:solidFill>
                  <a:schemeClr val="tx2">
                    <a:lumMod val="95000"/>
                    <a:lumOff val="5000"/>
                  </a:schemeClr>
                </a:solidFill>
              </a:rPr>
              <a:t>Public transportation utilization is on the rise. Younger generations want both convenience and cost savings and over 65% of Millennials consider transportation as an important factor in housing decisions. </a:t>
            </a:r>
          </a:p>
          <a:p>
            <a:pPr marL="342900" indent="-342900">
              <a:spcAft>
                <a:spcPts val="1200"/>
              </a:spcAft>
              <a:buSzPct val="115000"/>
              <a:buFont typeface="Arial" panose="020B0604020202020204" pitchFamily="34" charset="0"/>
              <a:buChar char="•"/>
            </a:pPr>
            <a:endParaRPr lang="en-US" sz="1800" dirty="0">
              <a:solidFill>
                <a:schemeClr val="tx2">
                  <a:lumMod val="95000"/>
                  <a:lumOff val="5000"/>
                </a:schemeClr>
              </a:solidFill>
            </a:endParaRPr>
          </a:p>
          <a:p>
            <a:pPr lvl="1">
              <a:buNone/>
            </a:pPr>
            <a:endParaRPr lang="en-US" sz="1500" dirty="0">
              <a:solidFill>
                <a:prstClr val="black"/>
              </a:solidFill>
              <a:latin typeface="Calibri" panose="020F0502020204030204" pitchFamily="34" charset="0"/>
            </a:endParaRPr>
          </a:p>
        </p:txBody>
      </p:sp>
      <p:pic>
        <p:nvPicPr>
          <p:cNvPr id="12" name="Picture 4" descr="\\itsnt\share\ATTRI\ATTRI Image Library\Thinkstock\9616453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526" t="6898" r="10526" b="5610"/>
          <a:stretch/>
        </p:blipFill>
        <p:spPr bwMode="auto">
          <a:xfrm>
            <a:off x="7985440" y="5168680"/>
            <a:ext cx="1158560" cy="16801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2" descr="C:\Users\m29040\AppData\Local\Microsoft\Windows\Temporary Internet Files\Content.Outlook\5Y5PL7R1\46674098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7806" y="5178620"/>
            <a:ext cx="2653347" cy="16793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itsnt\share\ATTRI\ATTRI Image Library\Thinkstock\8778645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5178620"/>
            <a:ext cx="1169691" cy="16793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itsnt\share\ATTRI\ATTRI Image Library\Thinkstock\14826652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2559" y="5168681"/>
            <a:ext cx="2670449" cy="16793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9" name="Picture 5" descr="\\itsnt\share\ATTRI\ATTRI Image Library\Thinkstock\9709688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92818" y="5178619"/>
            <a:ext cx="1600553" cy="16793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bwMode="auto">
          <a:xfrm>
            <a:off x="372678" y="256749"/>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spcBef>
                <a:spcPct val="20000"/>
              </a:spcBef>
              <a:buFontTx/>
              <a:buNone/>
            </a:pPr>
            <a:r>
              <a:rPr lang="en-US" sz="2800" dirty="0" smtClean="0">
                <a:solidFill>
                  <a:srgbClr val="EC7701"/>
                </a:solidFill>
                <a:cs typeface="+mn-cs"/>
              </a:rPr>
              <a:t>Growing Mobility Demands</a:t>
            </a:r>
            <a:endParaRPr lang="en-US" sz="2800" kern="1200" dirty="0">
              <a:solidFill>
                <a:srgbClr val="EC7701"/>
              </a:solidFill>
              <a:latin typeface="Arial"/>
              <a:ea typeface="+mn-ea"/>
              <a:cs typeface="+mn-cs"/>
            </a:endParaRPr>
          </a:p>
        </p:txBody>
      </p:sp>
    </p:spTree>
    <p:extLst>
      <p:ext uri="{BB962C8B-B14F-4D97-AF65-F5344CB8AC3E}">
        <p14:creationId xmlns:p14="http://schemas.microsoft.com/office/powerpoint/2010/main" val="196511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53"/>
            <a:ext cx="8229600" cy="762000"/>
          </a:xfrm>
        </p:spPr>
        <p:txBody>
          <a:bodyPr/>
          <a:lstStyle/>
          <a:p>
            <a:r>
              <a:rPr lang="en-US" sz="2800" kern="1200" dirty="0">
                <a:solidFill>
                  <a:srgbClr val="EC7701"/>
                </a:solidFill>
                <a:cs typeface="+mn-cs"/>
              </a:rPr>
              <a:t>Enabling Technological and Operational Solutions</a:t>
            </a:r>
          </a:p>
        </p:txBody>
      </p:sp>
      <p:sp>
        <p:nvSpPr>
          <p:cNvPr id="3" name="Content Placeholder 2"/>
          <p:cNvSpPr>
            <a:spLocks noGrp="1"/>
          </p:cNvSpPr>
          <p:nvPr>
            <p:ph idx="1"/>
          </p:nvPr>
        </p:nvSpPr>
        <p:spPr>
          <a:xfrm>
            <a:off x="457200" y="1219200"/>
            <a:ext cx="8229600" cy="5628042"/>
          </a:xfrm>
        </p:spPr>
        <p:txBody>
          <a:bodyPr/>
          <a:lstStyle/>
          <a:p>
            <a:pPr>
              <a:buSzPct val="101000"/>
              <a:buFont typeface="Arial" panose="020B0604020202020204" pitchFamily="34" charset="0"/>
              <a:buChar char="•"/>
            </a:pPr>
            <a:r>
              <a:rPr lang="en-US" sz="2000" kern="1200" dirty="0" smtClean="0">
                <a:solidFill>
                  <a:schemeClr val="tx2">
                    <a:lumMod val="95000"/>
                    <a:lumOff val="5000"/>
                  </a:schemeClr>
                </a:solidFill>
                <a:latin typeface="Arial" charset="0"/>
              </a:rPr>
              <a:t>New </a:t>
            </a:r>
            <a:r>
              <a:rPr lang="en-US" sz="2000" kern="1200" dirty="0">
                <a:solidFill>
                  <a:schemeClr val="tx2">
                    <a:lumMod val="95000"/>
                    <a:lumOff val="5000"/>
                  </a:schemeClr>
                </a:solidFill>
                <a:latin typeface="Arial" charset="0"/>
              </a:rPr>
              <a:t>technological and operational solutions have </a:t>
            </a:r>
            <a:r>
              <a:rPr lang="en-US" sz="2000" kern="1200" dirty="0" smtClean="0">
                <a:solidFill>
                  <a:schemeClr val="tx2">
                    <a:lumMod val="95000"/>
                    <a:lumOff val="5000"/>
                  </a:schemeClr>
                </a:solidFill>
                <a:latin typeface="Arial" charset="0"/>
              </a:rPr>
              <a:t>emerged including </a:t>
            </a:r>
            <a:r>
              <a:rPr lang="en-US" sz="2000" kern="1200" dirty="0">
                <a:solidFill>
                  <a:schemeClr val="tx2">
                    <a:lumMod val="95000"/>
                    <a:lumOff val="5000"/>
                  </a:schemeClr>
                </a:solidFill>
                <a:latin typeface="Arial" charset="0"/>
              </a:rPr>
              <a:t>new business models and partnerships that can be leveraged to solve transportation problems in new ways.  These solutions can assist breaking down institutional, technological and operational barriers and provide new opportunities for individual </a:t>
            </a:r>
            <a:r>
              <a:rPr lang="en-US" sz="2000" kern="1200" dirty="0" smtClean="0">
                <a:solidFill>
                  <a:schemeClr val="tx2">
                    <a:lumMod val="95000"/>
                    <a:lumOff val="5000"/>
                  </a:schemeClr>
                </a:solidFill>
                <a:latin typeface="Arial" charset="0"/>
              </a:rPr>
              <a:t>mobility. Some examples include:</a:t>
            </a:r>
          </a:p>
          <a:p>
            <a:pPr marL="173736" indent="0">
              <a:buSzPct val="101000"/>
              <a:buNone/>
            </a:pPr>
            <a:endParaRPr lang="en-US" sz="2000" kern="1200" dirty="0" smtClean="0">
              <a:solidFill>
                <a:schemeClr val="tx2">
                  <a:lumMod val="95000"/>
                  <a:lumOff val="5000"/>
                </a:schemeClr>
              </a:solidFill>
              <a:latin typeface="Arial" charset="0"/>
            </a:endParaRPr>
          </a:p>
          <a:p>
            <a:pPr lvl="1">
              <a:buFont typeface="Arial" panose="020B0604020202020204" pitchFamily="34" charset="0"/>
              <a:buChar char="•"/>
            </a:pPr>
            <a:r>
              <a:rPr lang="en-US" sz="1800" dirty="0"/>
              <a:t>Shared Use Economy</a:t>
            </a:r>
          </a:p>
          <a:p>
            <a:pPr lvl="1">
              <a:buFont typeface="Arial" panose="020B0604020202020204" pitchFamily="34" charset="0"/>
              <a:buChar char="•"/>
            </a:pPr>
            <a:r>
              <a:rPr lang="en-US" sz="1800" dirty="0" smtClean="0"/>
              <a:t>Advances </a:t>
            </a:r>
            <a:r>
              <a:rPr lang="en-US" sz="1800" dirty="0"/>
              <a:t>in </a:t>
            </a:r>
            <a:r>
              <a:rPr lang="en-US" sz="1800" dirty="0" smtClean="0"/>
              <a:t>ITS</a:t>
            </a:r>
            <a:endParaRPr lang="en-US" sz="1800" dirty="0"/>
          </a:p>
          <a:p>
            <a:pPr lvl="1">
              <a:buFont typeface="Arial" panose="020B0604020202020204" pitchFamily="34" charset="0"/>
              <a:buChar char="•"/>
            </a:pPr>
            <a:r>
              <a:rPr lang="en-US" sz="1800" dirty="0"/>
              <a:t>Smart </a:t>
            </a:r>
            <a:r>
              <a:rPr lang="en-US" sz="1800" dirty="0" smtClean="0"/>
              <a:t>Payment </a:t>
            </a:r>
            <a:r>
              <a:rPr lang="en-US" sz="1800" dirty="0"/>
              <a:t>and </a:t>
            </a:r>
            <a:r>
              <a:rPr lang="en-US" sz="1800" dirty="0" smtClean="0"/>
              <a:t>Parking</a:t>
            </a:r>
            <a:endParaRPr lang="en-US" sz="1800" dirty="0"/>
          </a:p>
          <a:p>
            <a:pPr lvl="1">
              <a:buFont typeface="Arial" panose="020B0604020202020204" pitchFamily="34" charset="0"/>
              <a:buChar char="•"/>
            </a:pPr>
            <a:r>
              <a:rPr lang="en-US" sz="1800" dirty="0" smtClean="0"/>
              <a:t>Integration of Data and Systems </a:t>
            </a:r>
          </a:p>
          <a:p>
            <a:pPr lvl="1">
              <a:buFont typeface="Arial" panose="020B0604020202020204" pitchFamily="34" charset="0"/>
              <a:buChar char="•"/>
            </a:pPr>
            <a:r>
              <a:rPr lang="en-US" sz="1800" dirty="0" smtClean="0"/>
              <a:t>Connected Travelers</a:t>
            </a:r>
          </a:p>
          <a:p>
            <a:pPr lvl="1">
              <a:buFont typeface="Arial" panose="020B0604020202020204" pitchFamily="34" charset="0"/>
              <a:buChar char="•"/>
            </a:pPr>
            <a:r>
              <a:rPr lang="en-US" sz="1800" dirty="0" smtClean="0"/>
              <a:t>Bus Rapid Transit (BRT)</a:t>
            </a:r>
            <a:endParaRPr lang="en-US" sz="1800" dirty="0"/>
          </a:p>
          <a:p>
            <a:pPr lvl="1">
              <a:buFont typeface="Arial" panose="020B0604020202020204" pitchFamily="34" charset="0"/>
              <a:buChar char="•"/>
            </a:pPr>
            <a:r>
              <a:rPr lang="en-US" sz="1800" dirty="0" smtClean="0"/>
              <a:t>Wayfinding </a:t>
            </a:r>
            <a:r>
              <a:rPr lang="en-US" sz="1800" dirty="0"/>
              <a:t>and </a:t>
            </a:r>
            <a:r>
              <a:rPr lang="en-US" sz="1800" dirty="0" smtClean="0"/>
              <a:t>Navigation</a:t>
            </a:r>
            <a:endParaRPr lang="en-US" sz="1800" dirty="0"/>
          </a:p>
          <a:p>
            <a:pPr lvl="1">
              <a:buFont typeface="Arial" panose="020B0604020202020204" pitchFamily="34" charset="0"/>
              <a:buChar char="•"/>
            </a:pPr>
            <a:endParaRPr lang="en-US" sz="2000" dirty="0"/>
          </a:p>
          <a:p>
            <a:pPr>
              <a:buSzPct val="101000"/>
              <a:buFont typeface="Arial" panose="020B0604020202020204" pitchFamily="34" charset="0"/>
              <a:buChar char="•"/>
            </a:pPr>
            <a:endParaRPr lang="en-US" sz="2000" kern="1200" dirty="0">
              <a:solidFill>
                <a:schemeClr val="tx2">
                  <a:lumMod val="95000"/>
                  <a:lumOff val="5000"/>
                </a:schemeClr>
              </a:solidFill>
              <a:latin typeface="Arial" charset="0"/>
            </a:endParaRPr>
          </a:p>
          <a:p>
            <a:pPr>
              <a:buFont typeface="Arial" panose="020B0604020202020204" pitchFamily="34" charset="0"/>
              <a:buChar char="•"/>
            </a:pPr>
            <a:endParaRPr lang="en-US" dirty="0"/>
          </a:p>
        </p:txBody>
      </p:sp>
      <p:sp>
        <p:nvSpPr>
          <p:cNvPr id="4" name="Rectangle 3"/>
          <p:cNvSpPr/>
          <p:nvPr/>
        </p:nvSpPr>
        <p:spPr>
          <a:xfrm>
            <a:off x="4343400" y="3434274"/>
            <a:ext cx="4572000" cy="2308324"/>
          </a:xfrm>
          <a:prstGeom prst="rect">
            <a:avLst/>
          </a:prstGeom>
        </p:spPr>
        <p:txBody>
          <a:bodyPr>
            <a:spAutoFit/>
          </a:bodyPr>
          <a:lstStyle/>
          <a:p>
            <a:pPr marL="594360" indent="-210312">
              <a:buSzPct val="65000"/>
              <a:buFont typeface="Arial" panose="020B0604020202020204" pitchFamily="34" charset="0"/>
              <a:buChar char="•"/>
            </a:pPr>
            <a:r>
              <a:rPr lang="en-US" sz="1800" dirty="0">
                <a:latin typeface="+mn-lt"/>
              </a:rPr>
              <a:t>Open Data Standards</a:t>
            </a:r>
          </a:p>
          <a:p>
            <a:pPr marL="594360" indent="-210312">
              <a:buSzPct val="65000"/>
              <a:buFont typeface="Arial" panose="020B0604020202020204" pitchFamily="34" charset="0"/>
              <a:buChar char="•"/>
            </a:pPr>
            <a:r>
              <a:rPr lang="en-US" sz="1800" dirty="0">
                <a:latin typeface="+mn-lt"/>
              </a:rPr>
              <a:t>Connected Automation</a:t>
            </a:r>
          </a:p>
          <a:p>
            <a:pPr marL="594360" indent="-210312">
              <a:buSzPct val="65000"/>
              <a:buFont typeface="Arial" panose="020B0604020202020204" pitchFamily="34" charset="0"/>
              <a:buChar char="•"/>
            </a:pPr>
            <a:r>
              <a:rPr lang="en-US" sz="1800" dirty="0" smtClean="0">
                <a:latin typeface="+mn-lt"/>
              </a:rPr>
              <a:t>Wearable and Mobile Technologies</a:t>
            </a:r>
          </a:p>
          <a:p>
            <a:pPr marL="594360" indent="-210312">
              <a:buSzPct val="65000"/>
              <a:buFont typeface="Arial" panose="020B0604020202020204" pitchFamily="34" charset="0"/>
              <a:buChar char="•"/>
            </a:pPr>
            <a:r>
              <a:rPr lang="en-US" sz="1800" dirty="0" smtClean="0">
                <a:latin typeface="+mn-lt"/>
              </a:rPr>
              <a:t>Robotics </a:t>
            </a:r>
            <a:r>
              <a:rPr lang="en-US" sz="1800" dirty="0">
                <a:latin typeface="+mn-lt"/>
              </a:rPr>
              <a:t>and Machine Vision</a:t>
            </a:r>
          </a:p>
          <a:p>
            <a:pPr marL="594360" indent="-210312">
              <a:buSzPct val="65000"/>
              <a:buFont typeface="Arial" panose="020B0604020202020204" pitchFamily="34" charset="0"/>
              <a:buChar char="•"/>
            </a:pPr>
            <a:r>
              <a:rPr lang="en-US" sz="1800" dirty="0">
                <a:latin typeface="+mn-lt"/>
              </a:rPr>
              <a:t>Innovative Partnerships and Business </a:t>
            </a:r>
            <a:r>
              <a:rPr lang="en-US" sz="1800" dirty="0" smtClean="0">
                <a:latin typeface="+mn-lt"/>
              </a:rPr>
              <a:t>Models</a:t>
            </a:r>
          </a:p>
          <a:p>
            <a:pPr marL="594360" indent="-210312">
              <a:buSzPct val="65000"/>
              <a:buFont typeface="Arial" panose="020B0604020202020204" pitchFamily="34" charset="0"/>
              <a:buChar char="•"/>
            </a:pPr>
            <a:r>
              <a:rPr lang="en-US" sz="1800" dirty="0" smtClean="0">
                <a:latin typeface="+mn-lt"/>
              </a:rPr>
              <a:t>Transportation Network Companies</a:t>
            </a:r>
            <a:endParaRPr lang="en-US" sz="1800" dirty="0">
              <a:latin typeface="+mn-lt"/>
            </a:endParaRPr>
          </a:p>
        </p:txBody>
      </p:sp>
    </p:spTree>
    <p:extLst>
      <p:ext uri="{BB962C8B-B14F-4D97-AF65-F5344CB8AC3E}">
        <p14:creationId xmlns:p14="http://schemas.microsoft.com/office/powerpoint/2010/main" val="218475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2837"/>
            <a:ext cx="9144000" cy="3274623"/>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ts val="1200"/>
              </a:spcAft>
              <a:buNone/>
            </a:pPr>
            <a:r>
              <a:rPr lang="en-US" sz="3200" b="1" dirty="0" smtClean="0">
                <a:solidFill>
                  <a:srgbClr val="FFFFFF"/>
                </a:solidFill>
                <a:effectLst>
                  <a:outerShdw blurRad="38100" dist="38100" dir="2700000" algn="tl">
                    <a:srgbClr val="000000">
                      <a:alpha val="43137"/>
                    </a:srgbClr>
                  </a:outerShdw>
                </a:effectLst>
              </a:rPr>
              <a:t>Shared Use Economy</a:t>
            </a:r>
          </a:p>
          <a:p>
            <a:pPr marL="342900" indent="-342900"/>
            <a:r>
              <a:rPr lang="en-US" sz="2000" dirty="0">
                <a:solidFill>
                  <a:schemeClr val="bg1"/>
                </a:solidFill>
              </a:rPr>
              <a:t>The sharing economy uses the Internet and mobile apps to allow individuals to monetize underutilized space, assets, and skills. </a:t>
            </a:r>
            <a:endParaRPr lang="en-US" sz="1900" dirty="0" smtClean="0">
              <a:solidFill>
                <a:schemeClr val="bg1"/>
              </a:solidFill>
            </a:endParaRPr>
          </a:p>
          <a:p>
            <a:pPr marL="342900" indent="-342900"/>
            <a:r>
              <a:rPr lang="en-US" sz="2000" dirty="0">
                <a:solidFill>
                  <a:schemeClr val="bg1"/>
                </a:solidFill>
              </a:rPr>
              <a:t>New business models are proliferating faster than the legal and regulatory arenas can adapt to them. </a:t>
            </a:r>
            <a:endParaRPr lang="en-US" sz="1900" dirty="0" smtClean="0">
              <a:solidFill>
                <a:schemeClr val="bg1"/>
              </a:solidFill>
            </a:endParaRPr>
          </a:p>
          <a:p>
            <a:pPr marL="342900" indent="-342900"/>
            <a:r>
              <a:rPr lang="en-US" sz="2000" dirty="0">
                <a:solidFill>
                  <a:schemeClr val="bg1"/>
                </a:solidFill>
              </a:rPr>
              <a:t>Over the next 30 years, our legal and regulatory system may be increasingly challenged by emerging forms of business and travel that transcend traditional legal and planning concepts.</a:t>
            </a:r>
            <a:endParaRPr lang="en-US" sz="1900" b="1" dirty="0" smtClean="0">
              <a:solidFill>
                <a:srgbClr val="FFFFFF"/>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281413"/>
            <a:ext cx="6096001" cy="388903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1" y="3276600"/>
            <a:ext cx="3047999" cy="3889036"/>
          </a:xfrm>
          <a:prstGeom prst="rect">
            <a:avLst/>
          </a:prstGeom>
        </p:spPr>
      </p:pic>
    </p:spTree>
    <p:extLst>
      <p:ext uri="{BB962C8B-B14F-4D97-AF65-F5344CB8AC3E}">
        <p14:creationId xmlns:p14="http://schemas.microsoft.com/office/powerpoint/2010/main" val="1910290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 y="0"/>
            <a:ext cx="6248401" cy="6858000"/>
          </a:xfrm>
        </p:spPr>
      </p:pic>
      <p:sp>
        <p:nvSpPr>
          <p:cNvPr id="9" name="Rectangle 8"/>
          <p:cNvSpPr/>
          <p:nvPr/>
        </p:nvSpPr>
        <p:spPr bwMode="auto">
          <a:xfrm>
            <a:off x="5638800" y="0"/>
            <a:ext cx="3505200" cy="68580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buNone/>
            </a:pPr>
            <a:r>
              <a:rPr lang="en-US" sz="3200" b="1" dirty="0" smtClean="0">
                <a:solidFill>
                  <a:srgbClr val="FFFFFF"/>
                </a:solidFill>
                <a:effectLst>
                  <a:outerShdw blurRad="38100" dist="38100" dir="2700000" algn="tl">
                    <a:srgbClr val="000000">
                      <a:alpha val="43137"/>
                    </a:srgbClr>
                  </a:outerShdw>
                </a:effectLst>
              </a:rPr>
              <a:t>Connected, Involved Citizens</a:t>
            </a:r>
          </a:p>
          <a:p>
            <a:pPr marL="457200" indent="-457200" fontAlgn="base">
              <a:spcBef>
                <a:spcPct val="0"/>
              </a:spcBef>
              <a:spcAft>
                <a:spcPct val="0"/>
              </a:spcAft>
              <a:buFont typeface="Arial" panose="020B0604020202020204" pitchFamily="34" charset="0"/>
              <a:buChar char="•"/>
            </a:pPr>
            <a:endParaRPr lang="en-US" sz="1600" b="1" dirty="0">
              <a:solidFill>
                <a:srgbClr val="FFFFFF"/>
              </a:solidFill>
              <a:effectLst>
                <a:outerShdw blurRad="38100" dist="38100" dir="2700000" algn="tl">
                  <a:srgbClr val="000000">
                    <a:alpha val="43137"/>
                  </a:srgbClr>
                </a:outerShdw>
              </a:effectLst>
            </a:endParaRPr>
          </a:p>
          <a:p>
            <a:pPr marL="342900" lvl="0" indent="-342900" fontAlgn="base">
              <a:spcBef>
                <a:spcPct val="0"/>
              </a:spcBef>
              <a:spcAft>
                <a:spcPct val="0"/>
              </a:spcAft>
              <a:buFont typeface="Arial" panose="020B0604020202020204" pitchFamily="34" charset="0"/>
              <a:buChar char="•"/>
            </a:pPr>
            <a:r>
              <a:rPr lang="en-US" sz="2000" dirty="0" smtClean="0">
                <a:solidFill>
                  <a:schemeClr val="bg1"/>
                </a:solidFill>
              </a:rPr>
              <a:t>Cities are deploying mobile apps that make </a:t>
            </a:r>
            <a:r>
              <a:rPr lang="en-US" sz="2000" dirty="0">
                <a:solidFill>
                  <a:schemeClr val="bg1"/>
                </a:solidFill>
              </a:rPr>
              <a:t>it easy for citizens to report a problem. </a:t>
            </a:r>
            <a:endParaRPr lang="en-US" sz="2000" dirty="0" smtClean="0">
              <a:solidFill>
                <a:schemeClr val="bg1"/>
              </a:solidFill>
            </a:endParaRPr>
          </a:p>
          <a:p>
            <a:pPr marL="342900" lvl="0" indent="-342900" fontAlgn="base">
              <a:spcBef>
                <a:spcPct val="0"/>
              </a:spcBef>
              <a:spcAft>
                <a:spcPct val="0"/>
              </a:spcAft>
              <a:buFont typeface="Arial" panose="020B0604020202020204" pitchFamily="34" charset="0"/>
              <a:buChar char="•"/>
            </a:pPr>
            <a:endParaRPr lang="en-US" sz="2000" dirty="0">
              <a:solidFill>
                <a:schemeClr val="bg1"/>
              </a:solidFill>
            </a:endParaRPr>
          </a:p>
          <a:p>
            <a:pPr marL="342900" lvl="0" indent="-342900" fontAlgn="base">
              <a:spcBef>
                <a:spcPct val="0"/>
              </a:spcBef>
              <a:spcAft>
                <a:spcPct val="0"/>
              </a:spcAft>
              <a:buFont typeface="Arial" panose="020B0604020202020204" pitchFamily="34" charset="0"/>
              <a:buChar char="•"/>
            </a:pPr>
            <a:r>
              <a:rPr lang="en-US" sz="2000" dirty="0" smtClean="0">
                <a:solidFill>
                  <a:schemeClr val="bg1"/>
                </a:solidFill>
              </a:rPr>
              <a:t>Using </a:t>
            </a:r>
            <a:r>
              <a:rPr lang="en-US" sz="2000" dirty="0">
                <a:solidFill>
                  <a:schemeClr val="bg1"/>
                </a:solidFill>
              </a:rPr>
              <a:t>the problem’s location and category, it sends a report by email </a:t>
            </a:r>
            <a:r>
              <a:rPr lang="en-US" sz="2000" dirty="0" smtClean="0">
                <a:solidFill>
                  <a:schemeClr val="bg1"/>
                </a:solidFill>
              </a:rPr>
              <a:t>to </a:t>
            </a:r>
            <a:r>
              <a:rPr lang="en-US" sz="2000" dirty="0">
                <a:solidFill>
                  <a:schemeClr val="bg1"/>
                </a:solidFill>
              </a:rPr>
              <a:t>the responsible </a:t>
            </a:r>
            <a:r>
              <a:rPr lang="en-US" sz="2000" dirty="0" smtClean="0">
                <a:solidFill>
                  <a:schemeClr val="bg1"/>
                </a:solidFill>
              </a:rPr>
              <a:t>department for action. </a:t>
            </a:r>
          </a:p>
          <a:p>
            <a:pPr marL="342900" lvl="0" indent="-342900" fontAlgn="base">
              <a:spcBef>
                <a:spcPct val="0"/>
              </a:spcBef>
              <a:spcAft>
                <a:spcPct val="0"/>
              </a:spcAft>
              <a:buFont typeface="Arial" panose="020B0604020202020204" pitchFamily="34" charset="0"/>
              <a:buChar char="•"/>
            </a:pPr>
            <a:endParaRPr lang="en-US" sz="2000" dirty="0">
              <a:solidFill>
                <a:schemeClr val="bg1"/>
              </a:solidFill>
            </a:endParaRPr>
          </a:p>
          <a:p>
            <a:pPr marL="342900" lvl="0" indent="-342900" fontAlgn="base">
              <a:spcBef>
                <a:spcPct val="0"/>
              </a:spcBef>
              <a:spcAft>
                <a:spcPct val="0"/>
              </a:spcAft>
              <a:buFont typeface="Arial" panose="020B0604020202020204" pitchFamily="34" charset="0"/>
              <a:buChar char="•"/>
            </a:pPr>
            <a:r>
              <a:rPr lang="en-US" sz="2000" dirty="0" smtClean="0">
                <a:solidFill>
                  <a:schemeClr val="bg1"/>
                </a:solidFill>
              </a:rPr>
              <a:t>Reports </a:t>
            </a:r>
            <a:r>
              <a:rPr lang="en-US" sz="2000" dirty="0">
                <a:solidFill>
                  <a:schemeClr val="bg1"/>
                </a:solidFill>
              </a:rPr>
              <a:t>are visible to everyone on a public </a:t>
            </a:r>
            <a:r>
              <a:rPr lang="en-US" sz="2000" dirty="0" smtClean="0">
                <a:solidFill>
                  <a:schemeClr val="bg1"/>
                </a:solidFill>
              </a:rPr>
              <a:t>site – anyone </a:t>
            </a:r>
            <a:r>
              <a:rPr lang="en-US" sz="2000" dirty="0">
                <a:solidFill>
                  <a:schemeClr val="bg1"/>
                </a:solidFill>
              </a:rPr>
              <a:t>can see what’s already been reported, leave updates, or subscribe to alerts.</a:t>
            </a:r>
          </a:p>
          <a:p>
            <a:pPr algn="r" fontAlgn="base">
              <a:spcBef>
                <a:spcPct val="0"/>
              </a:spcBef>
              <a:spcAft>
                <a:spcPct val="0"/>
              </a:spcAft>
            </a:pPr>
            <a:endParaRPr lang="en-US" sz="3200" b="1" dirty="0" smtClean="0">
              <a:solidFill>
                <a:srgbClr val="FFFFFF"/>
              </a:solidFill>
              <a:effectLst>
                <a:outerShdw blurRad="38100" dist="38100" dir="2700000" algn="tl">
                  <a:srgbClr val="000000">
                    <a:alpha val="43137"/>
                  </a:srgbClr>
                </a:outerShdw>
              </a:effectLst>
            </a:endParaRPr>
          </a:p>
          <a:p>
            <a:pPr lvl="0" algn="r"/>
            <a:endParaRPr lang="en-US" dirty="0" smtClean="0">
              <a:solidFill>
                <a:schemeClr val="bg1"/>
              </a:solidFill>
            </a:endParaRPr>
          </a:p>
        </p:txBody>
      </p:sp>
    </p:spTree>
    <p:extLst>
      <p:ext uri="{BB962C8B-B14F-4D97-AF65-F5344CB8AC3E}">
        <p14:creationId xmlns:p14="http://schemas.microsoft.com/office/powerpoint/2010/main" val="869107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836"/>
            <a:ext cx="9144000" cy="3584236"/>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ts val="1200"/>
              </a:spcAft>
              <a:buNone/>
            </a:pPr>
            <a:r>
              <a:rPr lang="en-US" sz="3200" b="1" dirty="0" smtClean="0">
                <a:solidFill>
                  <a:srgbClr val="FFFFFF"/>
                </a:solidFill>
                <a:effectLst>
                  <a:outerShdw blurRad="38100" dist="38100" dir="2700000" algn="tl">
                    <a:srgbClr val="000000">
                      <a:alpha val="43137"/>
                    </a:srgbClr>
                  </a:outerShdw>
                </a:effectLst>
              </a:rPr>
              <a:t>On-Demand Services &amp; Ride Sourcing</a:t>
            </a:r>
            <a:endParaRPr lang="en-US" sz="3200" b="1" dirty="0" smtClean="0">
              <a:solidFill>
                <a:srgbClr val="FF0000"/>
              </a:solidFill>
              <a:effectLst>
                <a:outerShdw blurRad="38100" dist="38100" dir="2700000" algn="tl">
                  <a:srgbClr val="000000">
                    <a:alpha val="43137"/>
                  </a:srgbClr>
                </a:outerShdw>
              </a:effectLst>
            </a:endParaRPr>
          </a:p>
          <a:p>
            <a:pPr marL="342900" indent="-342900">
              <a:spcBef>
                <a:spcPct val="0"/>
              </a:spcBef>
              <a:spcAft>
                <a:spcPts val="1200"/>
              </a:spcAft>
            </a:pPr>
            <a:r>
              <a:rPr lang="en-US" sz="2000" dirty="0" smtClean="0">
                <a:solidFill>
                  <a:schemeClr val="bg1"/>
                </a:solidFill>
              </a:rPr>
              <a:t>On-demand systems such as </a:t>
            </a:r>
            <a:r>
              <a:rPr lang="en-US" sz="2000" dirty="0" err="1" smtClean="0">
                <a:solidFill>
                  <a:schemeClr val="bg1"/>
                </a:solidFill>
              </a:rPr>
              <a:t>bikesharing</a:t>
            </a:r>
            <a:r>
              <a:rPr lang="en-US" sz="2000" dirty="0">
                <a:solidFill>
                  <a:schemeClr val="bg1"/>
                </a:solidFill>
              </a:rPr>
              <a:t> </a:t>
            </a:r>
            <a:r>
              <a:rPr lang="en-US" sz="2000" dirty="0" smtClean="0">
                <a:solidFill>
                  <a:schemeClr val="bg1"/>
                </a:solidFill>
              </a:rPr>
              <a:t>and </a:t>
            </a:r>
            <a:r>
              <a:rPr lang="en-US" sz="2000" dirty="0" err="1" smtClean="0">
                <a:solidFill>
                  <a:schemeClr val="bg1"/>
                </a:solidFill>
              </a:rPr>
              <a:t>carsharing</a:t>
            </a:r>
            <a:r>
              <a:rPr lang="en-US" sz="2000" dirty="0" smtClean="0">
                <a:solidFill>
                  <a:schemeClr val="bg1"/>
                </a:solidFill>
              </a:rPr>
              <a:t> combined with new ride sourcing application and transportation network companies are changing the people move about.</a:t>
            </a:r>
          </a:p>
          <a:p>
            <a:pPr marL="342900" indent="-342900">
              <a:spcBef>
                <a:spcPct val="0"/>
              </a:spcBef>
              <a:spcAft>
                <a:spcPts val="1200"/>
              </a:spcAft>
            </a:pPr>
            <a:r>
              <a:rPr lang="en-US" sz="2000" dirty="0" err="1" smtClean="0">
                <a:solidFill>
                  <a:schemeClr val="bg1"/>
                </a:solidFill>
              </a:rPr>
              <a:t>Microtransit</a:t>
            </a:r>
            <a:r>
              <a:rPr lang="en-US" sz="2000" dirty="0" smtClean="0">
                <a:solidFill>
                  <a:schemeClr val="bg1"/>
                </a:solidFill>
              </a:rPr>
              <a:t> companies engaging the public sector through new partnerships are changing the way we think about integrating transit and solving first and last mile access issues.</a:t>
            </a:r>
          </a:p>
          <a:p>
            <a:pPr marL="342900" indent="-342900">
              <a:spcBef>
                <a:spcPct val="0"/>
              </a:spcBef>
              <a:spcAft>
                <a:spcPts val="1200"/>
              </a:spcAft>
            </a:pPr>
            <a:r>
              <a:rPr lang="en-US" sz="2000" dirty="0" smtClean="0">
                <a:solidFill>
                  <a:schemeClr val="bg1"/>
                </a:solidFill>
              </a:rPr>
              <a:t>These new opportunities are changing the way we travel throughout our cities and provide real point-to-point mobility in real-time.</a:t>
            </a:r>
          </a:p>
          <a:p>
            <a:pPr fontAlgn="base">
              <a:spcBef>
                <a:spcPct val="0"/>
              </a:spcBef>
              <a:spcAft>
                <a:spcPts val="1200"/>
              </a:spcAft>
              <a:buNone/>
            </a:pPr>
            <a:endParaRPr lang="en-US" sz="3200" b="1" dirty="0" smtClean="0">
              <a:solidFill>
                <a:srgbClr val="FFFFFF"/>
              </a:solidFill>
              <a:effectLst>
                <a:outerShdw blurRad="38100" dist="38100" dir="2700000" algn="tl">
                  <a:srgbClr val="000000">
                    <a:alpha val="43137"/>
                  </a:srgbClr>
                </a:outerShdw>
              </a:effectLst>
            </a:endParaRPr>
          </a:p>
          <a:p>
            <a:pPr fontAlgn="base">
              <a:spcBef>
                <a:spcPct val="0"/>
              </a:spcBef>
              <a:spcAft>
                <a:spcPct val="0"/>
              </a:spcAft>
              <a:buNone/>
            </a:pPr>
            <a:endParaRPr lang="en-US" sz="900" b="1" dirty="0" smtClean="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3581380"/>
            <a:ext cx="4953000" cy="330157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581380"/>
            <a:ext cx="4953641" cy="3301574"/>
          </a:xfrm>
          <a:prstGeom prst="rect">
            <a:avLst/>
          </a:prstGeom>
        </p:spPr>
      </p:pic>
    </p:spTree>
    <p:extLst>
      <p:ext uri="{BB962C8B-B14F-4D97-AF65-F5344CB8AC3E}">
        <p14:creationId xmlns:p14="http://schemas.microsoft.com/office/powerpoint/2010/main" val="2995961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228600"/>
            <a:ext cx="7363893" cy="762000"/>
          </a:xfrm>
        </p:spPr>
        <p:txBody>
          <a:bodyPr/>
          <a:lstStyle/>
          <a:p>
            <a:r>
              <a:rPr lang="en-US" sz="2400" dirty="0" smtClean="0"/>
              <a:t>Vision Element #6: User-Focused Mobility </a:t>
            </a:r>
            <a:br>
              <a:rPr lang="en-US" sz="2400" dirty="0" smtClean="0"/>
            </a:br>
            <a:r>
              <a:rPr lang="en-US" sz="2400" dirty="0" smtClean="0"/>
              <a:t>Services and Choices </a:t>
            </a:r>
            <a:endParaRPr lang="en-US" sz="24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38865"/>
          </a:xfrm>
          <a:prstGeom prst="rect">
            <a:avLst/>
          </a:prstGeom>
        </p:spPr>
      </p:pic>
      <p:sp>
        <p:nvSpPr>
          <p:cNvPr id="8" name="Rectangle 7"/>
          <p:cNvSpPr/>
          <p:nvPr/>
        </p:nvSpPr>
        <p:spPr bwMode="auto">
          <a:xfrm>
            <a:off x="5257800" y="1"/>
            <a:ext cx="3886200" cy="68580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ts val="1200"/>
              </a:spcAft>
              <a:buNone/>
            </a:pPr>
            <a:r>
              <a:rPr lang="en-US" sz="3200" b="1" dirty="0" smtClean="0">
                <a:solidFill>
                  <a:srgbClr val="FFFFFF"/>
                </a:solidFill>
                <a:effectLst>
                  <a:outerShdw blurRad="38100" dist="38100" dir="2700000" algn="tl">
                    <a:srgbClr val="000000">
                      <a:alpha val="43137"/>
                    </a:srgbClr>
                  </a:outerShdw>
                </a:effectLst>
              </a:rPr>
              <a:t>Mobility as a Service (</a:t>
            </a:r>
            <a:r>
              <a:rPr lang="en-US" sz="3200" b="1" dirty="0" err="1" smtClean="0">
                <a:solidFill>
                  <a:srgbClr val="FFFFFF"/>
                </a:solidFill>
                <a:effectLst>
                  <a:outerShdw blurRad="38100" dist="38100" dir="2700000" algn="tl">
                    <a:srgbClr val="000000">
                      <a:alpha val="43137"/>
                    </a:srgbClr>
                  </a:outerShdw>
                </a:effectLst>
              </a:rPr>
              <a:t>MaaS</a:t>
            </a:r>
            <a:r>
              <a:rPr lang="en-US" sz="3200" b="1" dirty="0" smtClean="0">
                <a:solidFill>
                  <a:srgbClr val="FFFFFF"/>
                </a:solidFill>
                <a:effectLst>
                  <a:outerShdw blurRad="38100" dist="38100" dir="2700000" algn="tl">
                    <a:srgbClr val="000000">
                      <a:alpha val="43137"/>
                    </a:srgbClr>
                  </a:outerShdw>
                </a:effectLst>
              </a:rPr>
              <a:t>)</a:t>
            </a:r>
            <a:endParaRPr lang="en-US" sz="2000" b="1" dirty="0">
              <a:solidFill>
                <a:srgbClr val="FFFFFF"/>
              </a:solidFill>
              <a:effectLst>
                <a:outerShdw blurRad="38100" dist="38100" dir="2700000" algn="tl">
                  <a:srgbClr val="000000">
                    <a:alpha val="43137"/>
                  </a:srgbClr>
                </a:outerShdw>
              </a:effectLst>
            </a:endParaRPr>
          </a:p>
          <a:p>
            <a:pPr marL="342900" lvl="0" indent="-342900">
              <a:spcAft>
                <a:spcPts val="1200"/>
              </a:spcAft>
              <a:buFont typeface="Arial" panose="020B0604020202020204" pitchFamily="34" charset="0"/>
              <a:buChar char="•"/>
            </a:pPr>
            <a:r>
              <a:rPr lang="en-US" sz="2000" dirty="0" smtClean="0">
                <a:solidFill>
                  <a:schemeClr val="bg1"/>
                </a:solidFill>
              </a:rPr>
              <a:t>Across Europe, cities are deploying </a:t>
            </a:r>
            <a:r>
              <a:rPr lang="en-US" sz="2000" dirty="0">
                <a:solidFill>
                  <a:schemeClr val="bg1"/>
                </a:solidFill>
              </a:rPr>
              <a:t>a </a:t>
            </a:r>
            <a:r>
              <a:rPr lang="en-US" sz="2000" dirty="0" smtClean="0">
                <a:solidFill>
                  <a:schemeClr val="bg1"/>
                </a:solidFill>
              </a:rPr>
              <a:t>systems </a:t>
            </a:r>
            <a:r>
              <a:rPr lang="en-US" sz="2000" dirty="0">
                <a:solidFill>
                  <a:schemeClr val="bg1"/>
                </a:solidFill>
              </a:rPr>
              <a:t>that </a:t>
            </a:r>
            <a:r>
              <a:rPr lang="en-US" sz="2000" dirty="0" smtClean="0">
                <a:solidFill>
                  <a:schemeClr val="bg1"/>
                </a:solidFill>
              </a:rPr>
              <a:t>integrate various forms </a:t>
            </a:r>
            <a:r>
              <a:rPr lang="en-US" sz="2000" dirty="0">
                <a:solidFill>
                  <a:schemeClr val="bg1"/>
                </a:solidFill>
              </a:rPr>
              <a:t>of shared and public transport in a single payment </a:t>
            </a:r>
            <a:r>
              <a:rPr lang="en-US" sz="2000" dirty="0" smtClean="0">
                <a:solidFill>
                  <a:schemeClr val="bg1"/>
                </a:solidFill>
              </a:rPr>
              <a:t>network.</a:t>
            </a:r>
            <a:endParaRPr lang="en-US" sz="2000" dirty="0">
              <a:solidFill>
                <a:schemeClr val="bg1"/>
              </a:solidFill>
            </a:endParaRPr>
          </a:p>
          <a:p>
            <a:pPr marL="342900" lvl="0" indent="-342900">
              <a:spcAft>
                <a:spcPts val="1200"/>
              </a:spcAft>
              <a:buFont typeface="Arial" panose="020B0604020202020204" pitchFamily="34" charset="0"/>
              <a:buChar char="•"/>
            </a:pPr>
            <a:r>
              <a:rPr lang="en-US" sz="2000" dirty="0" smtClean="0">
                <a:solidFill>
                  <a:schemeClr val="bg1"/>
                </a:solidFill>
              </a:rPr>
              <a:t>These systems allow </a:t>
            </a:r>
            <a:r>
              <a:rPr lang="en-US" sz="2000" dirty="0">
                <a:solidFill>
                  <a:schemeClr val="bg1"/>
                </a:solidFill>
              </a:rPr>
              <a:t>people to purchase mobility in </a:t>
            </a:r>
            <a:r>
              <a:rPr lang="en-US" sz="2000" dirty="0" smtClean="0">
                <a:solidFill>
                  <a:schemeClr val="bg1"/>
                </a:solidFill>
              </a:rPr>
              <a:t>real-time</a:t>
            </a:r>
            <a:r>
              <a:rPr lang="en-US" sz="2000" dirty="0">
                <a:solidFill>
                  <a:schemeClr val="bg1"/>
                </a:solidFill>
              </a:rPr>
              <a:t>, straight from their smartphones. </a:t>
            </a:r>
          </a:p>
          <a:p>
            <a:pPr marL="342900" lvl="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hope is to furnish riders with an array of </a:t>
            </a:r>
            <a:r>
              <a:rPr lang="en-US" sz="2000" dirty="0" smtClean="0">
                <a:solidFill>
                  <a:schemeClr val="bg1"/>
                </a:solidFill>
              </a:rPr>
              <a:t>flexible </a:t>
            </a:r>
            <a:r>
              <a:rPr lang="en-US" sz="2000" dirty="0">
                <a:solidFill>
                  <a:schemeClr val="bg1"/>
                </a:solidFill>
              </a:rPr>
              <a:t>and well-coordinated options so </a:t>
            </a:r>
            <a:r>
              <a:rPr lang="en-US" sz="2000" dirty="0" smtClean="0">
                <a:solidFill>
                  <a:schemeClr val="bg1"/>
                </a:solidFill>
              </a:rPr>
              <a:t>that alternative modes become more </a:t>
            </a:r>
            <a:r>
              <a:rPr lang="en-US" sz="2000" dirty="0">
                <a:solidFill>
                  <a:schemeClr val="bg1"/>
                </a:solidFill>
              </a:rPr>
              <a:t>competitive with private car </a:t>
            </a:r>
            <a:r>
              <a:rPr lang="en-US" sz="2000" dirty="0" smtClean="0">
                <a:solidFill>
                  <a:schemeClr val="bg1"/>
                </a:solidFill>
              </a:rPr>
              <a:t>ownership.</a:t>
            </a:r>
            <a:endParaRPr lang="en-US" dirty="0">
              <a:solidFill>
                <a:schemeClr val="bg1"/>
              </a:solidFill>
            </a:endParaRPr>
          </a:p>
          <a:p>
            <a:pPr algn="r" fontAlgn="base">
              <a:spcBef>
                <a:spcPct val="0"/>
              </a:spcBef>
              <a:spcAft>
                <a:spcPct val="0"/>
              </a:spcAft>
            </a:pPr>
            <a:endParaRPr lang="en-US" sz="1600" b="1" dirty="0">
              <a:solidFill>
                <a:srgbClr val="FFFFFF"/>
              </a:solidFill>
              <a:effectLst>
                <a:outerShdw blurRad="38100" dist="38100" dir="2700000" algn="tl">
                  <a:srgbClr val="000000">
                    <a:alpha val="43137"/>
                  </a:srgbClr>
                </a:outerShdw>
              </a:effectLst>
            </a:endParaRPr>
          </a:p>
          <a:p>
            <a:pPr algn="r"/>
            <a:endParaRPr lang="en-US" dirty="0" smtClean="0">
              <a:solidFill>
                <a:schemeClr val="bg1"/>
              </a:solidFill>
            </a:endParaRPr>
          </a:p>
          <a:p>
            <a:pPr algn="r" fontAlgn="base">
              <a:spcBef>
                <a:spcPct val="0"/>
              </a:spcBef>
              <a:spcAft>
                <a:spcPct val="0"/>
              </a:spcAft>
            </a:pPr>
            <a:endParaRPr lang="en-US" sz="3600" b="1" dirty="0" smtClean="0">
              <a:solidFill>
                <a:srgbClr val="FFFFFF"/>
              </a:solidFill>
            </a:endParaRPr>
          </a:p>
        </p:txBody>
      </p:sp>
      <p:pic>
        <p:nvPicPr>
          <p:cNvPr id="9" name="Picture 8" descr="C:\Users\m29498\AppData\Local\Microsoft\Windows\Temporary Internet Files\Content.Outlook\J25PLSAX\46719457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3217988"/>
            <a:ext cx="5257799" cy="3640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2"/>
            <a:ext cx="5257799" cy="3640014"/>
          </a:xfrm>
          <a:prstGeom prst="rect">
            <a:avLst/>
          </a:prstGeom>
        </p:spPr>
      </p:pic>
    </p:spTree>
    <p:extLst>
      <p:ext uri="{BB962C8B-B14F-4D97-AF65-F5344CB8AC3E}">
        <p14:creationId xmlns:p14="http://schemas.microsoft.com/office/powerpoint/2010/main" val="63529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
            <a:ext cx="9144000" cy="3276599"/>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spcAft>
                <a:spcPts val="1200"/>
              </a:spcAft>
              <a:buNone/>
            </a:pPr>
            <a:r>
              <a:rPr lang="en-US" sz="3200" b="1" dirty="0">
                <a:solidFill>
                  <a:srgbClr val="FFFFFF"/>
                </a:solidFill>
                <a:effectLst>
                  <a:outerShdw blurRad="38100" dist="38100" dir="2700000" algn="tl">
                    <a:srgbClr val="000000">
                      <a:alpha val="43137"/>
                    </a:srgbClr>
                  </a:outerShdw>
                </a:effectLst>
              </a:rPr>
              <a:t>Payment – Connected, Integrated, </a:t>
            </a:r>
            <a:br>
              <a:rPr lang="en-US" sz="3200" b="1" dirty="0">
                <a:solidFill>
                  <a:srgbClr val="FFFFFF"/>
                </a:solidFill>
                <a:effectLst>
                  <a:outerShdw blurRad="38100" dist="38100" dir="2700000" algn="tl">
                    <a:srgbClr val="000000">
                      <a:alpha val="43137"/>
                    </a:srgbClr>
                  </a:outerShdw>
                </a:effectLst>
              </a:rPr>
            </a:br>
            <a:r>
              <a:rPr lang="en-US" sz="3200" b="1" dirty="0">
                <a:solidFill>
                  <a:srgbClr val="FFFFFF"/>
                </a:solidFill>
                <a:effectLst>
                  <a:outerShdw blurRad="38100" dist="38100" dir="2700000" algn="tl">
                    <a:srgbClr val="000000">
                      <a:alpha val="43137"/>
                    </a:srgbClr>
                  </a:outerShdw>
                </a:effectLst>
              </a:rPr>
              <a:t>&amp; Customer </a:t>
            </a:r>
            <a:r>
              <a:rPr lang="en-US" sz="3200" b="1" dirty="0" smtClean="0">
                <a:solidFill>
                  <a:srgbClr val="FFFFFF"/>
                </a:solidFill>
                <a:effectLst>
                  <a:outerShdw blurRad="38100" dist="38100" dir="2700000" algn="tl">
                    <a:srgbClr val="000000">
                      <a:alpha val="43137"/>
                    </a:srgbClr>
                  </a:outerShdw>
                </a:effectLst>
              </a:rPr>
              <a:t>Centric</a:t>
            </a:r>
            <a:endParaRPr lang="en-US" sz="3200" b="1" dirty="0">
              <a:solidFill>
                <a:srgbClr val="FFFFFF"/>
              </a:solidFill>
              <a:effectLst>
                <a:outerShdw blurRad="38100" dist="38100" dir="2700000" algn="tl">
                  <a:srgbClr val="000000">
                    <a:alpha val="43137"/>
                  </a:srgbClr>
                </a:outerShdw>
              </a:effectLst>
            </a:endParaRPr>
          </a:p>
          <a:p>
            <a:pPr marL="342900" indent="-342900">
              <a:spcAft>
                <a:spcPts val="1200"/>
              </a:spcAft>
            </a:pPr>
            <a:r>
              <a:rPr lang="en-US" sz="2000" dirty="0">
                <a:solidFill>
                  <a:schemeClr val="bg1"/>
                </a:solidFill>
              </a:rPr>
              <a:t>Collecting cash is slow, requires lots of handling, leads to inflexible payment schedules, is expensive to collect,  and insecure.</a:t>
            </a:r>
          </a:p>
          <a:p>
            <a:pPr marL="342900" indent="-342900">
              <a:spcAft>
                <a:spcPts val="1200"/>
              </a:spcAft>
            </a:pPr>
            <a:r>
              <a:rPr lang="en-US" sz="2000" dirty="0">
                <a:solidFill>
                  <a:schemeClr val="bg1"/>
                </a:solidFill>
              </a:rPr>
              <a:t>Payment systems create a relationship with a service provider and connect the individual to the system.</a:t>
            </a:r>
          </a:p>
          <a:p>
            <a:pPr marL="342900" indent="-342900">
              <a:spcAft>
                <a:spcPts val="1200"/>
              </a:spcAft>
            </a:pPr>
            <a:r>
              <a:rPr lang="en-US" sz="2000" dirty="0">
                <a:solidFill>
                  <a:schemeClr val="bg1"/>
                </a:solidFill>
              </a:rPr>
              <a:t>Payment systems are becoming more integrated, flexible and connected</a:t>
            </a:r>
            <a:r>
              <a:rPr lang="en-US" sz="2000" dirty="0" smtClean="0">
                <a:solidFill>
                  <a:schemeClr val="bg1"/>
                </a:solidFill>
              </a:rPr>
              <a:t>.</a:t>
            </a:r>
            <a:endParaRPr lang="en-US" sz="2000"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9584" y="3423744"/>
            <a:ext cx="6524831" cy="2988167"/>
          </a:xfrm>
          <a:prstGeom prst="rect">
            <a:avLst/>
          </a:prstGeom>
        </p:spPr>
      </p:pic>
    </p:spTree>
    <p:extLst>
      <p:ext uri="{BB962C8B-B14F-4D97-AF65-F5344CB8AC3E}">
        <p14:creationId xmlns:p14="http://schemas.microsoft.com/office/powerpoint/2010/main" val="311128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164314" y="0"/>
            <a:ext cx="2979686"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
        <p:nvSpPr>
          <p:cNvPr id="5" name="Rectangle 4"/>
          <p:cNvSpPr/>
          <p:nvPr/>
        </p:nvSpPr>
        <p:spPr bwMode="auto">
          <a:xfrm>
            <a:off x="0" y="1"/>
            <a:ext cx="6164314" cy="6857999"/>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spcAft>
                <a:spcPts val="1200"/>
              </a:spcAft>
              <a:buNone/>
            </a:pPr>
            <a:r>
              <a:rPr lang="en-US" sz="3200" b="1" dirty="0">
                <a:solidFill>
                  <a:srgbClr val="FFFFFF"/>
                </a:solidFill>
                <a:effectLst>
                  <a:outerShdw blurRad="38100" dist="38100" dir="2700000" algn="tl">
                    <a:srgbClr val="000000">
                      <a:alpha val="43137"/>
                    </a:srgbClr>
                  </a:outerShdw>
                </a:effectLst>
              </a:rPr>
              <a:t>Traveler Behavior, Gamification, Smartphones and Public Agency </a:t>
            </a:r>
            <a:r>
              <a:rPr lang="en-US" sz="3200" b="1" dirty="0" smtClean="0">
                <a:solidFill>
                  <a:srgbClr val="FFFFFF"/>
                </a:solidFill>
                <a:effectLst>
                  <a:outerShdw blurRad="38100" dist="38100" dir="2700000" algn="tl">
                    <a:srgbClr val="000000">
                      <a:alpha val="43137"/>
                    </a:srgbClr>
                  </a:outerShdw>
                </a:effectLst>
              </a:rPr>
              <a:t>Partnerships</a:t>
            </a:r>
            <a:endParaRPr lang="en-US" sz="3200" b="1" dirty="0">
              <a:solidFill>
                <a:srgbClr val="FFFFFF"/>
              </a:solidFill>
              <a:effectLst>
                <a:outerShdw blurRad="38100" dist="38100" dir="2700000" algn="tl">
                  <a:srgbClr val="000000">
                    <a:alpha val="43137"/>
                  </a:srgbClr>
                </a:outerShdw>
              </a:effectLst>
            </a:endParaRPr>
          </a:p>
          <a:p>
            <a:pPr marL="285750" indent="-285750">
              <a:spcAft>
                <a:spcPts val="1200"/>
              </a:spcAft>
            </a:pPr>
            <a:r>
              <a:rPr lang="en-US" sz="1800" dirty="0">
                <a:solidFill>
                  <a:schemeClr val="bg1"/>
                </a:solidFill>
              </a:rPr>
              <a:t>Transportation agencies and third parties are obtaining a variety of crowdsourced data via “passive” users whose mobile phones and vehicles act as probes for data </a:t>
            </a:r>
            <a:r>
              <a:rPr lang="en-US" sz="1800" dirty="0" smtClean="0">
                <a:solidFill>
                  <a:schemeClr val="bg1"/>
                </a:solidFill>
              </a:rPr>
              <a:t>collection.</a:t>
            </a:r>
            <a:endParaRPr lang="en-US" sz="1800" dirty="0">
              <a:solidFill>
                <a:schemeClr val="bg1"/>
              </a:solidFill>
            </a:endParaRPr>
          </a:p>
          <a:p>
            <a:pPr marL="285750" indent="-285750">
              <a:spcAft>
                <a:spcPts val="1200"/>
              </a:spcAft>
            </a:pPr>
            <a:r>
              <a:rPr lang="en-US" sz="1800" dirty="0" smtClean="0">
                <a:solidFill>
                  <a:schemeClr val="bg1"/>
                </a:solidFill>
              </a:rPr>
              <a:t>Artificial intelligence and enhanced data analytics linked with personal profiles and user needs can assist with individual mobility choices.</a:t>
            </a:r>
            <a:endParaRPr lang="en-US" sz="1800" dirty="0">
              <a:solidFill>
                <a:schemeClr val="bg1"/>
              </a:solidFill>
            </a:endParaRPr>
          </a:p>
          <a:p>
            <a:pPr marL="285750" indent="-285750">
              <a:spcAft>
                <a:spcPts val="1200"/>
              </a:spcAft>
            </a:pPr>
            <a:r>
              <a:rPr lang="en-US" sz="1800" dirty="0">
                <a:solidFill>
                  <a:schemeClr val="bg1"/>
                </a:solidFill>
              </a:rPr>
              <a:t>Technologies and applications are being developed to aggregate and infer further data, such as volumes, incident detection, and additional weather and infrastructure condition </a:t>
            </a:r>
            <a:r>
              <a:rPr lang="en-US" sz="1800" dirty="0" smtClean="0">
                <a:solidFill>
                  <a:schemeClr val="bg1"/>
                </a:solidFill>
              </a:rPr>
              <a:t>information.</a:t>
            </a:r>
            <a:endParaRPr lang="en-US" sz="1800" dirty="0">
              <a:solidFill>
                <a:schemeClr val="bg1"/>
              </a:solidFill>
            </a:endParaRPr>
          </a:p>
          <a:p>
            <a:pPr marL="285750" indent="-285750">
              <a:spcAft>
                <a:spcPts val="1200"/>
              </a:spcAft>
            </a:pPr>
            <a:r>
              <a:rPr lang="en-US" sz="1800" dirty="0">
                <a:solidFill>
                  <a:schemeClr val="bg1"/>
                </a:solidFill>
              </a:rPr>
              <a:t>Gamification and incentives are also techniques are also be further </a:t>
            </a:r>
            <a:r>
              <a:rPr lang="en-GB" sz="1800" dirty="0">
                <a:solidFill>
                  <a:schemeClr val="bg1"/>
                </a:solidFill>
              </a:rPr>
              <a:t>engage, persuade and empower participants to solve large-scale, real-world </a:t>
            </a:r>
            <a:r>
              <a:rPr lang="en-GB" sz="1800" dirty="0" smtClean="0">
                <a:solidFill>
                  <a:schemeClr val="bg1"/>
                </a:solidFill>
              </a:rPr>
              <a:t>challenges.</a:t>
            </a:r>
            <a:endParaRPr lang="en-US" sz="1800" dirty="0">
              <a:solidFill>
                <a:schemeClr val="bg1"/>
              </a:solidFill>
            </a:endParaRPr>
          </a:p>
          <a:p>
            <a:pPr>
              <a:spcAft>
                <a:spcPts val="1200"/>
              </a:spcAft>
              <a:buNone/>
            </a:pPr>
            <a:endParaRPr lang="en-US" sz="2000" dirty="0">
              <a:solidFill>
                <a:schemeClr val="bg1"/>
              </a:solidFill>
            </a:endParaRPr>
          </a:p>
        </p:txBody>
      </p:sp>
      <p:grpSp>
        <p:nvGrpSpPr>
          <p:cNvPr id="7" name="Group 2"/>
          <p:cNvGrpSpPr/>
          <p:nvPr/>
        </p:nvGrpSpPr>
        <p:grpSpPr>
          <a:xfrm>
            <a:off x="6637045" y="914400"/>
            <a:ext cx="2055243" cy="4580779"/>
            <a:chOff x="4343400" y="1640409"/>
            <a:chExt cx="2055243" cy="4580779"/>
          </a:xfrm>
        </p:grpSpPr>
        <p:grpSp>
          <p:nvGrpSpPr>
            <p:cNvPr id="8" name="Group 3"/>
            <p:cNvGrpSpPr/>
            <p:nvPr/>
          </p:nvGrpSpPr>
          <p:grpSpPr>
            <a:xfrm>
              <a:off x="4343400" y="1640409"/>
              <a:ext cx="2055243" cy="4580779"/>
              <a:chOff x="3048000" y="2400301"/>
              <a:chExt cx="1866900" cy="3771899"/>
            </a:xfrm>
            <a:effectLst/>
          </p:grpSpPr>
          <p:sp>
            <p:nvSpPr>
              <p:cNvPr id="10" name="Rounded Rectangle 18"/>
              <p:cNvSpPr/>
              <p:nvPr/>
            </p:nvSpPr>
            <p:spPr bwMode="auto">
              <a:xfrm rot="5400000">
                <a:off x="4381499" y="2362201"/>
                <a:ext cx="228600" cy="304800"/>
              </a:xfrm>
              <a:prstGeom prst="roundRect">
                <a:avLst/>
              </a:prstGeom>
              <a:solidFill>
                <a:schemeClr val="tx1">
                  <a:lumMod val="85000"/>
                  <a:lumOff val="1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1" name="Rounded Rectangle 19"/>
              <p:cNvSpPr/>
              <p:nvPr/>
            </p:nvSpPr>
            <p:spPr bwMode="auto">
              <a:xfrm>
                <a:off x="3048000" y="3307081"/>
                <a:ext cx="228600" cy="121919"/>
              </a:xfrm>
              <a:prstGeom prst="roundRect">
                <a:avLst/>
              </a:prstGeom>
              <a:solidFill>
                <a:schemeClr val="tx1">
                  <a:lumMod val="85000"/>
                  <a:lumOff val="1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2" name="Rounded Rectangle 20"/>
              <p:cNvSpPr/>
              <p:nvPr/>
            </p:nvSpPr>
            <p:spPr bwMode="auto">
              <a:xfrm>
                <a:off x="3048000" y="3078481"/>
                <a:ext cx="228600" cy="121919"/>
              </a:xfrm>
              <a:prstGeom prst="roundRect">
                <a:avLst/>
              </a:prstGeom>
              <a:solidFill>
                <a:schemeClr val="tx1">
                  <a:lumMod val="85000"/>
                  <a:lumOff val="1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3" name="Rounded Rectangle 21"/>
              <p:cNvSpPr/>
              <p:nvPr/>
            </p:nvSpPr>
            <p:spPr bwMode="auto">
              <a:xfrm>
                <a:off x="3086100" y="2438400"/>
                <a:ext cx="1828800" cy="3733800"/>
              </a:xfrm>
              <a:prstGeom prst="roundRect">
                <a:avLst/>
              </a:prstGeom>
              <a:solidFill>
                <a:schemeClr val="tx1">
                  <a:lumMod val="85000"/>
                  <a:lumOff val="15000"/>
                </a:schemeClr>
              </a:solidFill>
              <a:ln>
                <a:solidFill>
                  <a:schemeClr val="tx1">
                    <a:lumMod val="50000"/>
                    <a:lumOff val="50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4" name="Rounded Rectangle 22"/>
              <p:cNvSpPr/>
              <p:nvPr/>
            </p:nvSpPr>
            <p:spPr bwMode="auto">
              <a:xfrm>
                <a:off x="3810000" y="2686052"/>
                <a:ext cx="381000" cy="45719"/>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5" name="Oval 23"/>
              <p:cNvSpPr/>
              <p:nvPr/>
            </p:nvSpPr>
            <p:spPr bwMode="auto">
              <a:xfrm>
                <a:off x="3962400" y="2514600"/>
                <a:ext cx="76200" cy="76200"/>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6" name="Oval 24"/>
              <p:cNvSpPr/>
              <p:nvPr/>
            </p:nvSpPr>
            <p:spPr bwMode="auto">
              <a:xfrm>
                <a:off x="3886200" y="5791200"/>
                <a:ext cx="228600" cy="228600"/>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17" name="Rounded Rectangle 25"/>
              <p:cNvSpPr/>
              <p:nvPr/>
            </p:nvSpPr>
            <p:spPr bwMode="auto">
              <a:xfrm>
                <a:off x="3962400" y="5867400"/>
                <a:ext cx="76200" cy="76200"/>
              </a:xfrm>
              <a:prstGeom prst="roundRect">
                <a:avLst/>
              </a:prstGeom>
              <a:no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grpSp>
        <p:pic>
          <p:nvPicPr>
            <p:cNvPr id="9"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3808" y="2215027"/>
              <a:ext cx="1889582" cy="3467100"/>
            </a:xfrm>
            <a:prstGeom prst="rect">
              <a:avLst/>
            </a:prstGeom>
            <a:ln>
              <a:solidFill>
                <a:schemeClr val="tx1"/>
              </a:solidFill>
            </a:ln>
          </p:spPr>
        </p:pic>
      </p:grpSp>
      <p:sp>
        <p:nvSpPr>
          <p:cNvPr id="18" name="TextBox 17"/>
          <p:cNvSpPr txBox="1"/>
          <p:nvPr/>
        </p:nvSpPr>
        <p:spPr>
          <a:xfrm>
            <a:off x="7249378" y="6096313"/>
            <a:ext cx="1894622" cy="246221"/>
          </a:xfrm>
          <a:prstGeom prst="rect">
            <a:avLst/>
          </a:prstGeom>
          <a:noFill/>
        </p:spPr>
        <p:txBody>
          <a:bodyPr wrap="square" rtlCol="0">
            <a:spAutoFit/>
          </a:bodyPr>
          <a:lstStyle/>
          <a:p>
            <a:pPr algn="r">
              <a:buNone/>
            </a:pPr>
            <a:r>
              <a:rPr lang="en-US" sz="1000" i="1" dirty="0" smtClean="0">
                <a:solidFill>
                  <a:schemeClr val="tx1"/>
                </a:solidFill>
              </a:rPr>
              <a:t>Source: Metropia</a:t>
            </a:r>
          </a:p>
        </p:txBody>
      </p:sp>
    </p:spTree>
    <p:extLst>
      <p:ext uri="{BB962C8B-B14F-4D97-AF65-F5344CB8AC3E}">
        <p14:creationId xmlns:p14="http://schemas.microsoft.com/office/powerpoint/2010/main" val="307189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025514"/>
            <a:ext cx="5791200" cy="4343400"/>
          </a:xfrm>
        </p:spPr>
        <p:txBody>
          <a:bodyPr/>
          <a:lstStyle/>
          <a:p>
            <a:pPr marL="0" lvl="0" indent="0">
              <a:buClr>
                <a:srgbClr val="FF9900"/>
              </a:buClr>
              <a:buSzPct val="140000"/>
              <a:buNone/>
            </a:pPr>
            <a:r>
              <a:rPr lang="en-US" sz="2200" b="1" dirty="0">
                <a:solidFill>
                  <a:srgbClr val="F36B22"/>
                </a:solidFill>
              </a:rPr>
              <a:t>Mohammed Yousuf </a:t>
            </a:r>
          </a:p>
          <a:p>
            <a:pPr marL="0" indent="0">
              <a:buClr>
                <a:srgbClr val="FF9900"/>
              </a:buClr>
              <a:buSzPct val="140000"/>
              <a:buNone/>
            </a:pPr>
            <a:r>
              <a:rPr lang="en-US" sz="1800" dirty="0">
                <a:solidFill>
                  <a:srgbClr val="000000"/>
                </a:solidFill>
              </a:rPr>
              <a:t>ATTRI Program Manager</a:t>
            </a:r>
          </a:p>
          <a:p>
            <a:pPr marL="0" indent="0">
              <a:buClr>
                <a:srgbClr val="FF9900"/>
              </a:buClr>
              <a:buSzPct val="140000"/>
              <a:buNone/>
            </a:pPr>
            <a:r>
              <a:rPr lang="en-US" sz="1800" dirty="0">
                <a:solidFill>
                  <a:srgbClr val="000000"/>
                </a:solidFill>
              </a:rPr>
              <a:t>Federal Highway Administration</a:t>
            </a:r>
          </a:p>
          <a:p>
            <a:pPr marL="57150" lvl="0" indent="0">
              <a:buClr>
                <a:srgbClr val="FF9900"/>
              </a:buClr>
              <a:buSzPct val="140000"/>
              <a:buNone/>
            </a:pPr>
            <a:r>
              <a:rPr lang="en-US" sz="1800" dirty="0">
                <a:solidFill>
                  <a:srgbClr val="F36B22"/>
                </a:solidFill>
              </a:rPr>
              <a:t>Mohammed.Yousuf@dot.gov</a:t>
            </a:r>
          </a:p>
          <a:p>
            <a:pPr marL="0" lvl="0" indent="0">
              <a:buClr>
                <a:srgbClr val="FF9900"/>
              </a:buClr>
              <a:buSzPct val="140000"/>
              <a:buNone/>
            </a:pPr>
            <a:r>
              <a:rPr lang="en-US" sz="1800" dirty="0">
                <a:solidFill>
                  <a:srgbClr val="F36B22"/>
                </a:solidFill>
              </a:rPr>
              <a:t> </a:t>
            </a:r>
          </a:p>
          <a:p>
            <a:pPr marL="0" lvl="0" indent="0">
              <a:buClr>
                <a:srgbClr val="FF9900"/>
              </a:buClr>
              <a:buSzPct val="140000"/>
              <a:buNone/>
            </a:pPr>
            <a:r>
              <a:rPr lang="en-US" sz="2200" b="1" dirty="0">
                <a:solidFill>
                  <a:srgbClr val="F36B22"/>
                </a:solidFill>
              </a:rPr>
              <a:t>Bob Sheehan</a:t>
            </a:r>
          </a:p>
          <a:p>
            <a:pPr marL="0" lvl="0" indent="0">
              <a:buClr>
                <a:srgbClr val="FF9900"/>
              </a:buClr>
              <a:buSzPct val="140000"/>
              <a:buNone/>
            </a:pPr>
            <a:r>
              <a:rPr lang="en-US" sz="1800" dirty="0" smtClean="0">
                <a:solidFill>
                  <a:srgbClr val="000000"/>
                </a:solidFill>
              </a:rPr>
              <a:t>Multimodal and V2I Program </a:t>
            </a:r>
            <a:r>
              <a:rPr lang="en-US" sz="1800" dirty="0">
                <a:solidFill>
                  <a:srgbClr val="000000"/>
                </a:solidFill>
              </a:rPr>
              <a:t>Manager</a:t>
            </a:r>
          </a:p>
          <a:p>
            <a:pPr marL="0" lvl="0" indent="0">
              <a:buClr>
                <a:srgbClr val="FF9900"/>
              </a:buClr>
              <a:buSzPct val="140000"/>
              <a:buNone/>
            </a:pPr>
            <a:r>
              <a:rPr lang="en-US" sz="1800" dirty="0">
                <a:solidFill>
                  <a:srgbClr val="000000"/>
                </a:solidFill>
              </a:rPr>
              <a:t>ITS Joint Program Office</a:t>
            </a:r>
          </a:p>
          <a:p>
            <a:pPr marL="0" lvl="0" indent="0">
              <a:buClr>
                <a:srgbClr val="FF9900"/>
              </a:buClr>
              <a:buSzPct val="140000"/>
              <a:buNone/>
            </a:pPr>
            <a:r>
              <a:rPr lang="en-US" sz="1800" dirty="0">
                <a:solidFill>
                  <a:srgbClr val="F36B22"/>
                </a:solidFill>
              </a:rPr>
              <a:t>Robert.Sheehan@dot.gov</a:t>
            </a:r>
          </a:p>
          <a:p>
            <a:pPr marL="0" lvl="0" indent="0">
              <a:buClr>
                <a:srgbClr val="FF9900"/>
              </a:buClr>
              <a:buSzPct val="140000"/>
              <a:buNone/>
            </a:pPr>
            <a:endParaRPr lang="en-US" sz="2200" dirty="0">
              <a:solidFill>
                <a:srgbClr val="000000"/>
              </a:solidFill>
            </a:endParaRPr>
          </a:p>
          <a:p>
            <a:pPr marL="0" lvl="0" indent="0">
              <a:buClr>
                <a:srgbClr val="FF9900"/>
              </a:buClr>
              <a:buSzPct val="140000"/>
              <a:buNone/>
            </a:pPr>
            <a:r>
              <a:rPr lang="en-US" sz="2200" b="1" dirty="0" smtClean="0">
                <a:solidFill>
                  <a:srgbClr val="F36B22"/>
                </a:solidFill>
              </a:rPr>
              <a:t>Gwo-Wei </a:t>
            </a:r>
            <a:r>
              <a:rPr lang="en-US" sz="2200" b="1" dirty="0" err="1" smtClean="0">
                <a:solidFill>
                  <a:srgbClr val="F36B22"/>
                </a:solidFill>
              </a:rPr>
              <a:t>Torng</a:t>
            </a:r>
            <a:endParaRPr lang="en-US" sz="2200" b="1" dirty="0">
              <a:solidFill>
                <a:srgbClr val="F36B22"/>
              </a:solidFill>
            </a:endParaRPr>
          </a:p>
          <a:p>
            <a:pPr marL="0" lvl="0" indent="0">
              <a:buClr>
                <a:srgbClr val="FF9900"/>
              </a:buClr>
              <a:buSzPct val="140000"/>
              <a:buNone/>
            </a:pPr>
            <a:r>
              <a:rPr lang="en-US" sz="1800" dirty="0">
                <a:solidFill>
                  <a:srgbClr val="000000"/>
                </a:solidFill>
              </a:rPr>
              <a:t>Director, Mobility Innovation</a:t>
            </a:r>
          </a:p>
          <a:p>
            <a:pPr marL="0" lvl="0" indent="0">
              <a:buClr>
                <a:srgbClr val="FF9900"/>
              </a:buClr>
              <a:buSzPct val="140000"/>
              <a:buNone/>
            </a:pPr>
            <a:r>
              <a:rPr lang="en-US" sz="1800" dirty="0">
                <a:solidFill>
                  <a:srgbClr val="000000"/>
                </a:solidFill>
              </a:rPr>
              <a:t>Federal Transit Administration</a:t>
            </a:r>
          </a:p>
          <a:p>
            <a:pPr marL="0" indent="0">
              <a:buClr>
                <a:srgbClr val="FF9900"/>
              </a:buClr>
              <a:buSzPct val="140000"/>
              <a:buNone/>
            </a:pPr>
            <a:r>
              <a:rPr lang="en-US" sz="1800" dirty="0">
                <a:solidFill>
                  <a:srgbClr val="F36B22"/>
                </a:solidFill>
              </a:rPr>
              <a:t>Gwo-</a:t>
            </a:r>
            <a:r>
              <a:rPr lang="en-US" sz="1800" dirty="0" err="1">
                <a:solidFill>
                  <a:srgbClr val="F36B22"/>
                </a:solidFill>
              </a:rPr>
              <a:t>Wei.Torng</a:t>
            </a:r>
            <a:r>
              <a:rPr lang="en-US" sz="1800" dirty="0">
                <a:solidFill>
                  <a:srgbClr val="F36B22"/>
                </a:solidFill>
              </a:rPr>
              <a:t> @dot.gov</a:t>
            </a:r>
          </a:p>
          <a:p>
            <a:endParaRPr lang="en-US" dirty="0"/>
          </a:p>
        </p:txBody>
      </p:sp>
      <p:pic>
        <p:nvPicPr>
          <p:cNvPr id="4" name="Picture 3" descr="Bob Sheeha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2743200"/>
            <a:ext cx="1164016" cy="1117240"/>
          </a:xfrm>
          <a:prstGeom prst="rect">
            <a:avLst/>
          </a:prstGeom>
        </p:spPr>
      </p:pic>
      <p:pic>
        <p:nvPicPr>
          <p:cNvPr id="5" name="Picture 4" descr="Mohammed Yous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1143000"/>
            <a:ext cx="1164016" cy="116401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3659" y="4191000"/>
            <a:ext cx="1164016" cy="1619992"/>
          </a:xfrm>
          <a:prstGeom prst="rect">
            <a:avLst/>
          </a:prstGeom>
        </p:spPr>
      </p:pic>
      <p:sp>
        <p:nvSpPr>
          <p:cNvPr id="2" name="Rectangle 1"/>
          <p:cNvSpPr/>
          <p:nvPr/>
        </p:nvSpPr>
        <p:spPr bwMode="auto">
          <a:xfrm>
            <a:off x="381000" y="609600"/>
            <a:ext cx="86868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02208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21" y="1905000"/>
            <a:ext cx="9144000" cy="5715000"/>
          </a:xfrm>
          <a:prstGeom prst="rect">
            <a:avLst/>
          </a:prstGeom>
        </p:spPr>
      </p:pic>
      <p:sp>
        <p:nvSpPr>
          <p:cNvPr id="6" name="Rectangle 5"/>
          <p:cNvSpPr/>
          <p:nvPr/>
        </p:nvSpPr>
        <p:spPr bwMode="auto">
          <a:xfrm>
            <a:off x="0" y="0"/>
            <a:ext cx="9144000" cy="37338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ts val="600"/>
              </a:spcAft>
              <a:buNone/>
            </a:pPr>
            <a:r>
              <a:rPr lang="en-US" sz="3200" b="1" dirty="0" smtClean="0">
                <a:solidFill>
                  <a:srgbClr val="FFFFFF"/>
                </a:solidFill>
                <a:effectLst>
                  <a:outerShdw blurRad="38100" dist="38100" dir="2700000" algn="tl">
                    <a:srgbClr val="000000">
                      <a:alpha val="43137"/>
                    </a:srgbClr>
                  </a:outerShdw>
                </a:effectLst>
              </a:rPr>
              <a:t>Incentives</a:t>
            </a:r>
          </a:p>
          <a:p>
            <a:pPr marL="285750" indent="-285750" fontAlgn="base">
              <a:spcBef>
                <a:spcPct val="0"/>
              </a:spcBef>
              <a:spcAft>
                <a:spcPts val="1200"/>
              </a:spcAft>
              <a:buFont typeface="Arial" panose="020B0604020202020204" pitchFamily="34" charset="0"/>
              <a:buChar char="•"/>
            </a:pPr>
            <a:r>
              <a:rPr lang="en-US" sz="2000" dirty="0">
                <a:solidFill>
                  <a:schemeClr val="bg1"/>
                </a:solidFill>
              </a:rPr>
              <a:t>Seoul’s eco-mileage program is aimed at reducing greenhouse gas (GHG) emissions and global warming by improving energy efficiency and saving energy. </a:t>
            </a:r>
            <a:endParaRPr lang="en-US" sz="1800" dirty="0" smtClean="0">
              <a:solidFill>
                <a:schemeClr val="bg1"/>
              </a:solidFill>
            </a:endParaRPr>
          </a:p>
          <a:p>
            <a:pPr marL="285750" indent="-285750" fontAlgn="base">
              <a:spcBef>
                <a:spcPct val="0"/>
              </a:spcBef>
              <a:spcAft>
                <a:spcPts val="1200"/>
              </a:spcAft>
              <a:buFont typeface="Arial" panose="020B0604020202020204" pitchFamily="34" charset="0"/>
              <a:buChar char="•"/>
            </a:pPr>
            <a:r>
              <a:rPr lang="en-US" sz="2000" dirty="0">
                <a:solidFill>
                  <a:schemeClr val="bg1"/>
                </a:solidFill>
              </a:rPr>
              <a:t>Citizens may earn card points by using public transportation and other eco-friendly forms of transportation; this is possible through the city administration’s memorandum of understanding (MOU) with BC Card, Korea’s biggest credit card company. </a:t>
            </a:r>
            <a:endParaRPr lang="en-US" sz="1800" dirty="0" smtClean="0">
              <a:solidFill>
                <a:schemeClr val="bg1"/>
              </a:solidFill>
            </a:endParaRPr>
          </a:p>
          <a:p>
            <a:pPr marL="285750" indent="-285750" fontAlgn="base">
              <a:spcBef>
                <a:spcPct val="0"/>
              </a:spcBef>
              <a:spcAft>
                <a:spcPts val="1200"/>
              </a:spcAft>
              <a:buFont typeface="Arial" panose="020B0604020202020204" pitchFamily="34" charset="0"/>
              <a:buChar char="•"/>
            </a:pPr>
            <a:r>
              <a:rPr lang="en-US" sz="2000" dirty="0">
                <a:solidFill>
                  <a:schemeClr val="bg1"/>
                </a:solidFill>
              </a:rPr>
              <a:t>The incentives are a motivating factor for energy conservation for many citizens, and enhancing their commitment to environmental protection.</a:t>
            </a:r>
            <a:endParaRPr lang="en-US" sz="2000" b="1" dirty="0" smtClean="0">
              <a:solidFill>
                <a:schemeClr val="bg1"/>
              </a:solidFill>
            </a:endParaRPr>
          </a:p>
        </p:txBody>
      </p:sp>
    </p:spTree>
    <p:extLst>
      <p:ext uri="{BB962C8B-B14F-4D97-AF65-F5344CB8AC3E}">
        <p14:creationId xmlns:p14="http://schemas.microsoft.com/office/powerpoint/2010/main" val="2870563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31962"/>
          <a:stretch/>
        </p:blipFill>
        <p:spPr bwMode="auto">
          <a:xfrm>
            <a:off x="0" y="-549654"/>
            <a:ext cx="9139237" cy="420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0" y="3657600"/>
            <a:ext cx="9144000" cy="32004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0"/>
              </a:spcBef>
              <a:spcAft>
                <a:spcPts val="1200"/>
              </a:spcAft>
              <a:buNone/>
            </a:pPr>
            <a:r>
              <a:rPr lang="en-US" sz="3200" b="1" dirty="0">
                <a:solidFill>
                  <a:srgbClr val="FFFFFF"/>
                </a:solidFill>
                <a:effectLst>
                  <a:outerShdw blurRad="38100" dist="38100" dir="2700000" algn="tl">
                    <a:srgbClr val="000000">
                      <a:alpha val="43137"/>
                    </a:srgbClr>
                  </a:outerShdw>
                </a:effectLst>
              </a:rPr>
              <a:t>Demand-responsive Parking Management</a:t>
            </a:r>
          </a:p>
          <a:p>
            <a:pPr marL="342900" indent="-342900"/>
            <a:r>
              <a:rPr lang="en-US" sz="2000" dirty="0">
                <a:solidFill>
                  <a:schemeClr val="bg1"/>
                </a:solidFill>
              </a:rPr>
              <a:t>Demand-responsive parking aligned with dynamic pricing and management systems provide real-time parking availability information for on- and off-street </a:t>
            </a:r>
            <a:r>
              <a:rPr lang="en-US" sz="2000" dirty="0" smtClean="0">
                <a:solidFill>
                  <a:schemeClr val="bg1"/>
                </a:solidFill>
              </a:rPr>
              <a:t>parking.</a:t>
            </a:r>
            <a:endParaRPr lang="en-US" sz="2000" dirty="0">
              <a:solidFill>
                <a:schemeClr val="bg1"/>
              </a:solidFill>
            </a:endParaRPr>
          </a:p>
          <a:p>
            <a:pPr marL="342900" indent="-342900"/>
            <a:r>
              <a:rPr lang="en-US" sz="2000" dirty="0">
                <a:solidFill>
                  <a:schemeClr val="bg1"/>
                </a:solidFill>
              </a:rPr>
              <a:t>In a Smart City environment parking can be managed by </a:t>
            </a:r>
            <a:r>
              <a:rPr lang="en-US" sz="2000" dirty="0" smtClean="0">
                <a:solidFill>
                  <a:schemeClr val="bg1"/>
                </a:solidFill>
              </a:rPr>
              <a:t>incrementally </a:t>
            </a:r>
            <a:r>
              <a:rPr lang="en-US" sz="2000" dirty="0">
                <a:solidFill>
                  <a:schemeClr val="bg1"/>
                </a:solidFill>
              </a:rPr>
              <a:t>raising </a:t>
            </a:r>
            <a:r>
              <a:rPr lang="en-US" sz="2000" dirty="0" smtClean="0">
                <a:solidFill>
                  <a:schemeClr val="bg1"/>
                </a:solidFill>
              </a:rPr>
              <a:t>or </a:t>
            </a:r>
            <a:r>
              <a:rPr lang="en-US" sz="2000" dirty="0">
                <a:solidFill>
                  <a:schemeClr val="bg1"/>
                </a:solidFill>
              </a:rPr>
              <a:t>lowering </a:t>
            </a:r>
            <a:r>
              <a:rPr lang="en-US" sz="2000" dirty="0" smtClean="0">
                <a:solidFill>
                  <a:schemeClr val="bg1"/>
                </a:solidFill>
              </a:rPr>
              <a:t>parking </a:t>
            </a:r>
            <a:r>
              <a:rPr lang="en-US" sz="2000" dirty="0">
                <a:solidFill>
                  <a:schemeClr val="bg1"/>
                </a:solidFill>
              </a:rPr>
              <a:t>prices based on demand to maintain a minimum level of parking availability. </a:t>
            </a:r>
          </a:p>
          <a:p>
            <a:pPr marL="342900" indent="-342900"/>
            <a:r>
              <a:rPr lang="en-US" sz="2000" dirty="0">
                <a:solidFill>
                  <a:schemeClr val="bg1"/>
                </a:solidFill>
              </a:rPr>
              <a:t>Managing parking also aligns well with demand management strategies.</a:t>
            </a:r>
          </a:p>
          <a:p>
            <a:pPr fontAlgn="base">
              <a:spcBef>
                <a:spcPct val="0"/>
              </a:spcBef>
              <a:spcAft>
                <a:spcPct val="0"/>
              </a:spcAft>
            </a:pPr>
            <a:endParaRPr lang="en-US" sz="32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77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276600"/>
            <a:ext cx="9144000" cy="4400550"/>
          </a:xfrm>
          <a:prstGeom prst="rect">
            <a:avLst/>
          </a:prstGeom>
        </p:spPr>
      </p:pic>
      <p:sp>
        <p:nvSpPr>
          <p:cNvPr id="7" name="Rectangle 6"/>
          <p:cNvSpPr/>
          <p:nvPr/>
        </p:nvSpPr>
        <p:spPr bwMode="auto">
          <a:xfrm>
            <a:off x="0" y="0"/>
            <a:ext cx="9144000" cy="32766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buNone/>
            </a:pPr>
            <a:r>
              <a:rPr lang="en-US" sz="3600" b="1" dirty="0">
                <a:solidFill>
                  <a:srgbClr val="FFFFFF"/>
                </a:solidFill>
                <a:effectLst>
                  <a:outerShdw blurRad="38100" dist="38100" dir="2700000" algn="tl">
                    <a:srgbClr val="000000">
                      <a:alpha val="43137"/>
                    </a:srgbClr>
                  </a:outerShdw>
                </a:effectLst>
              </a:rPr>
              <a:t>Augmented Reality</a:t>
            </a:r>
          </a:p>
          <a:p>
            <a:pPr algn="r" fontAlgn="base">
              <a:spcBef>
                <a:spcPct val="0"/>
              </a:spcBef>
              <a:spcAft>
                <a:spcPct val="0"/>
              </a:spcAft>
            </a:pPr>
            <a:endParaRPr lang="en-US" dirty="0">
              <a:solidFill>
                <a:schemeClr val="bg1"/>
              </a:solidFill>
            </a:endParaRPr>
          </a:p>
          <a:p>
            <a:pPr marL="342900" indent="-342900"/>
            <a:r>
              <a:rPr lang="en-US" sz="2000" dirty="0">
                <a:solidFill>
                  <a:schemeClr val="bg1"/>
                </a:solidFill>
              </a:rPr>
              <a:t>Using a smartphone's location data along with the phone’s camera to detect points of interest, augmented reality can deliver,</a:t>
            </a:r>
            <a:r>
              <a:rPr lang="en-US" sz="1800" dirty="0">
                <a:solidFill>
                  <a:schemeClr val="bg1"/>
                </a:solidFill>
              </a:rPr>
              <a:t> </a:t>
            </a:r>
            <a:r>
              <a:rPr lang="en-US" sz="2000" dirty="0">
                <a:solidFill>
                  <a:schemeClr val="bg1"/>
                </a:solidFill>
              </a:rPr>
              <a:t>in real-time,</a:t>
            </a:r>
            <a:r>
              <a:rPr lang="en-US" sz="1800" dirty="0">
                <a:solidFill>
                  <a:schemeClr val="bg1"/>
                </a:solidFill>
              </a:rPr>
              <a:t> </a:t>
            </a:r>
            <a:r>
              <a:rPr lang="en-US" sz="2000" dirty="0">
                <a:solidFill>
                  <a:schemeClr val="bg1"/>
                </a:solidFill>
              </a:rPr>
              <a:t>data a city chooses to make available – from wayfinding and navigation information, to transit schedules and traffic </a:t>
            </a:r>
            <a:r>
              <a:rPr lang="en-US" sz="2000" dirty="0" smtClean="0">
                <a:solidFill>
                  <a:schemeClr val="bg1"/>
                </a:solidFill>
              </a:rPr>
              <a:t>reports.</a:t>
            </a:r>
            <a:endParaRPr lang="en-US" sz="2000" dirty="0">
              <a:solidFill>
                <a:schemeClr val="bg1"/>
              </a:solidFill>
            </a:endParaRPr>
          </a:p>
          <a:p>
            <a:pPr marL="342900" indent="-342900"/>
            <a:r>
              <a:rPr lang="en-US" sz="2000" dirty="0">
                <a:solidFill>
                  <a:schemeClr val="bg1"/>
                </a:solidFill>
              </a:rPr>
              <a:t>Information </a:t>
            </a:r>
            <a:r>
              <a:rPr lang="en-US" sz="2000" dirty="0" smtClean="0">
                <a:solidFill>
                  <a:schemeClr val="bg1"/>
                </a:solidFill>
              </a:rPr>
              <a:t>about </a:t>
            </a:r>
            <a:r>
              <a:rPr lang="en-US" sz="2000" dirty="0">
                <a:solidFill>
                  <a:schemeClr val="bg1"/>
                </a:solidFill>
              </a:rPr>
              <a:t>local events, accessible amenities, emergency service facilities or the number of available parking spots in a parking garage can also be </a:t>
            </a:r>
            <a:r>
              <a:rPr lang="en-US" sz="2000" dirty="0" smtClean="0">
                <a:solidFill>
                  <a:schemeClr val="bg1"/>
                </a:solidFill>
              </a:rPr>
              <a:t>transmitted.</a:t>
            </a:r>
            <a:endParaRPr lang="en-US" sz="2000" dirty="0">
              <a:solidFill>
                <a:schemeClr val="bg1"/>
              </a:solidFill>
            </a:endParaRPr>
          </a:p>
        </p:txBody>
      </p:sp>
      <p:sp>
        <p:nvSpPr>
          <p:cNvPr id="8" name="TextBox 7"/>
          <p:cNvSpPr txBox="1"/>
          <p:nvPr/>
        </p:nvSpPr>
        <p:spPr>
          <a:xfrm>
            <a:off x="76200" y="6553200"/>
            <a:ext cx="5867400" cy="246221"/>
          </a:xfrm>
          <a:prstGeom prst="rect">
            <a:avLst/>
          </a:prstGeom>
          <a:noFill/>
        </p:spPr>
        <p:txBody>
          <a:bodyPr wrap="square" rtlCol="0">
            <a:spAutoFit/>
          </a:bodyPr>
          <a:lstStyle/>
          <a:p>
            <a:r>
              <a:rPr lang="en-US" sz="1000" dirty="0">
                <a:solidFill>
                  <a:schemeClr val="bg1"/>
                </a:solidFill>
              </a:rPr>
              <a:t>Source: </a:t>
            </a:r>
            <a:r>
              <a:rPr lang="en-US" sz="1000" dirty="0" err="1" smtClean="0">
                <a:solidFill>
                  <a:schemeClr val="bg1"/>
                </a:solidFill>
              </a:rPr>
              <a:t>CivicAR</a:t>
            </a:r>
            <a:r>
              <a:rPr lang="en-US" sz="1000" dirty="0" smtClean="0">
                <a:solidFill>
                  <a:schemeClr val="bg1"/>
                </a:solidFill>
              </a:rPr>
              <a:t> https</a:t>
            </a:r>
            <a:r>
              <a:rPr lang="en-US" sz="1000" dirty="0">
                <a:solidFill>
                  <a:schemeClr val="bg1"/>
                </a:solidFill>
              </a:rPr>
              <a:t>://gcn.com/blogs/emerging-tech/2015/08/augmented-reality.aspx</a:t>
            </a:r>
            <a:endParaRPr lang="en-US" sz="1000" i="0" dirty="0" smtClean="0">
              <a:solidFill>
                <a:schemeClr val="bg1"/>
              </a:solidFill>
            </a:endParaRPr>
          </a:p>
        </p:txBody>
      </p:sp>
    </p:spTree>
    <p:extLst>
      <p:ext uri="{BB962C8B-B14F-4D97-AF65-F5344CB8AC3E}">
        <p14:creationId xmlns:p14="http://schemas.microsoft.com/office/powerpoint/2010/main" val="91971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heild Render 1"/>
          <p:cNvPicPr>
            <a:picLocks noChangeAspect="1" noChangeArrowheads="1"/>
          </p:cNvPicPr>
          <p:nvPr/>
        </p:nvPicPr>
        <p:blipFill rotWithShape="1">
          <a:blip r:embed="rId3">
            <a:extLst>
              <a:ext uri="{28A0092B-C50C-407E-A947-70E740481C1C}">
                <a14:useLocalDpi xmlns:a14="http://schemas.microsoft.com/office/drawing/2010/main"/>
              </a:ext>
            </a:extLst>
          </a:blip>
          <a:srcRect l="11697"/>
          <a:stretch/>
        </p:blipFill>
        <p:spPr bwMode="auto">
          <a:xfrm>
            <a:off x="0" y="-2381"/>
            <a:ext cx="8077199" cy="68603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4800600" y="0"/>
            <a:ext cx="4343400" cy="685800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ts val="1200"/>
              </a:spcAft>
              <a:buNone/>
            </a:pPr>
            <a:r>
              <a:rPr lang="en-US" sz="3200" b="1" dirty="0" smtClean="0">
                <a:solidFill>
                  <a:srgbClr val="FFFFFF"/>
                </a:solidFill>
                <a:effectLst>
                  <a:outerShdw blurRad="38100" dist="38100" dir="2700000" algn="tl">
                    <a:srgbClr val="000000">
                      <a:alpha val="43137"/>
                    </a:srgbClr>
                  </a:outerShdw>
                </a:effectLst>
              </a:rPr>
              <a:t>Intelligent, Sensor-Based Infrastructure</a:t>
            </a:r>
          </a:p>
          <a:p>
            <a:pPr marL="304038" indent="-285750">
              <a:spcAft>
                <a:spcPts val="1200"/>
              </a:spcAft>
              <a:buFont typeface="Arial" panose="020B0604020202020204" pitchFamily="34" charset="0"/>
              <a:buChar char="•"/>
            </a:pPr>
            <a:r>
              <a:rPr lang="en-US" sz="1800" dirty="0">
                <a:solidFill>
                  <a:schemeClr val="bg1"/>
                </a:solidFill>
              </a:rPr>
              <a:t>Several cities are deploying sensors attached to traffic poles that stream a variety of environmental data.</a:t>
            </a:r>
          </a:p>
          <a:p>
            <a:pPr marL="304038" indent="-285750">
              <a:spcAft>
                <a:spcPts val="1200"/>
              </a:spcAft>
              <a:buFont typeface="Arial" panose="020B0604020202020204" pitchFamily="34" charset="0"/>
              <a:buChar char="•"/>
            </a:pPr>
            <a:r>
              <a:rPr lang="en-US" sz="1800" dirty="0" smtClean="0">
                <a:solidFill>
                  <a:schemeClr val="bg1"/>
                </a:solidFill>
              </a:rPr>
              <a:t>Minute-by-minute </a:t>
            </a:r>
            <a:r>
              <a:rPr lang="en-US" sz="1800" dirty="0">
                <a:solidFill>
                  <a:schemeClr val="bg1"/>
                </a:solidFill>
              </a:rPr>
              <a:t>measurements of temperature, humidity, light, sound, barometric pressure and air quality, can be shared with researchers and the general public in real-time.</a:t>
            </a:r>
          </a:p>
          <a:p>
            <a:pPr marL="304038" indent="-285750">
              <a:spcAft>
                <a:spcPts val="1200"/>
              </a:spcAft>
              <a:buFont typeface="Arial" panose="020B0604020202020204" pitchFamily="34" charset="0"/>
              <a:buChar char="•"/>
            </a:pPr>
            <a:r>
              <a:rPr lang="en-US" sz="1800" dirty="0" smtClean="0">
                <a:solidFill>
                  <a:schemeClr val="bg1"/>
                </a:solidFill>
              </a:rPr>
              <a:t>Sensors </a:t>
            </a:r>
            <a:r>
              <a:rPr lang="en-US" sz="1800" dirty="0">
                <a:solidFill>
                  <a:schemeClr val="bg1"/>
                </a:solidFill>
              </a:rPr>
              <a:t>also estimate pedestrian traffic on the sidewalks by counting the number of smartphones in the area</a:t>
            </a:r>
            <a:r>
              <a:rPr lang="en-US" sz="1800" dirty="0" smtClean="0">
                <a:solidFill>
                  <a:schemeClr val="bg1"/>
                </a:solidFill>
              </a:rPr>
              <a:t>.</a:t>
            </a:r>
          </a:p>
          <a:p>
            <a:pPr marL="304038" indent="-285750">
              <a:spcAft>
                <a:spcPts val="1200"/>
              </a:spcAft>
              <a:buFont typeface="Arial" panose="020B0604020202020204" pitchFamily="34" charset="0"/>
              <a:buChar char="•"/>
            </a:pPr>
            <a:r>
              <a:rPr lang="en-US" sz="1800" dirty="0" smtClean="0">
                <a:solidFill>
                  <a:schemeClr val="bg1"/>
                </a:solidFill>
              </a:rPr>
              <a:t>Potential for smart infrastructure to provide information on accessibility. Information could be presented in a variety of accessible formats to meet the needs of all travelers.</a:t>
            </a:r>
          </a:p>
          <a:p>
            <a:pPr marL="304038" indent="-285750">
              <a:spcAft>
                <a:spcPts val="1200"/>
              </a:spcAft>
              <a:buFont typeface="Arial" panose="020B0604020202020204" pitchFamily="34" charset="0"/>
              <a:buChar char="•"/>
            </a:pPr>
            <a:endParaRPr lang="en-US" sz="1800" dirty="0">
              <a:solidFill>
                <a:schemeClr val="bg1"/>
              </a:solidFill>
            </a:endParaRPr>
          </a:p>
          <a:p>
            <a:pPr lvl="0" algn="r">
              <a:spcAft>
                <a:spcPts val="1200"/>
              </a:spcAft>
            </a:pPr>
            <a:endParaRPr lang="en-US" sz="1200" dirty="0" smtClean="0">
              <a:solidFill>
                <a:schemeClr val="bg1"/>
              </a:solidFill>
            </a:endParaRPr>
          </a:p>
        </p:txBody>
      </p:sp>
    </p:spTree>
    <p:extLst>
      <p:ext uri="{BB962C8B-B14F-4D97-AF65-F5344CB8AC3E}">
        <p14:creationId xmlns:p14="http://schemas.microsoft.com/office/powerpoint/2010/main" val="1620912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kern="1200" dirty="0" smtClean="0">
                <a:solidFill>
                  <a:srgbClr val="EC7701"/>
                </a:solidFill>
                <a:cs typeface="+mn-cs"/>
              </a:rPr>
              <a:t>U.S</a:t>
            </a:r>
            <a:r>
              <a:rPr lang="en-US" kern="1200" dirty="0">
                <a:solidFill>
                  <a:srgbClr val="EC7701"/>
                </a:solidFill>
                <a:cs typeface="+mn-cs"/>
              </a:rPr>
              <a:t>. DOT Initiatives &amp; </a:t>
            </a:r>
            <a:r>
              <a:rPr lang="en-US" kern="1200" dirty="0" smtClean="0">
                <a:solidFill>
                  <a:srgbClr val="EC7701"/>
                </a:solidFill>
                <a:cs typeface="+mn-cs"/>
              </a:rPr>
              <a:t>Programs enabling Smart Cities</a:t>
            </a:r>
            <a:endParaRPr lang="en-US" kern="1200" dirty="0">
              <a:solidFill>
                <a:srgbClr val="EC7701"/>
              </a:solidFill>
              <a:cs typeface="+mn-cs"/>
            </a:endParaRPr>
          </a:p>
        </p:txBody>
      </p:sp>
      <p:sp>
        <p:nvSpPr>
          <p:cNvPr id="3" name="Content Placeholder 2"/>
          <p:cNvSpPr>
            <a:spLocks noGrp="1"/>
          </p:cNvSpPr>
          <p:nvPr>
            <p:ph idx="1"/>
          </p:nvPr>
        </p:nvSpPr>
        <p:spPr>
          <a:xfrm>
            <a:off x="381000" y="1062645"/>
            <a:ext cx="8458200" cy="4525963"/>
          </a:xfrm>
        </p:spPr>
        <p:txBody>
          <a:bodyPr/>
          <a:lstStyle/>
          <a:p>
            <a:pPr>
              <a:buSzPct val="101000"/>
              <a:buFont typeface="Arial" panose="020B0604020202020204" pitchFamily="34" charset="0"/>
              <a:buChar char="•"/>
            </a:pPr>
            <a:r>
              <a:rPr lang="en-US" b="1" dirty="0"/>
              <a:t>Mobility on Demand (MOD)</a:t>
            </a:r>
          </a:p>
          <a:p>
            <a:pPr lvl="1">
              <a:buSzPct val="101000"/>
              <a:buFont typeface="Arial" panose="020B0604020202020204" pitchFamily="34" charset="0"/>
              <a:buChar char="•"/>
            </a:pPr>
            <a:r>
              <a:rPr lang="en-US" sz="1400" dirty="0"/>
              <a:t>Providing Traveler centric Personal Mobility Options</a:t>
            </a:r>
          </a:p>
          <a:p>
            <a:pPr lvl="1">
              <a:spcAft>
                <a:spcPts val="600"/>
              </a:spcAft>
              <a:buSzPct val="101000"/>
              <a:buFont typeface="Arial" panose="020B0604020202020204" pitchFamily="34" charset="0"/>
              <a:buChar char="•"/>
            </a:pPr>
            <a:r>
              <a:rPr lang="en-US" sz="1400" dirty="0"/>
              <a:t>Embracing Shared Use Mobility</a:t>
            </a:r>
          </a:p>
          <a:p>
            <a:pPr>
              <a:buSzPct val="101000"/>
              <a:buFont typeface="Arial" panose="020B0604020202020204" pitchFamily="34" charset="0"/>
              <a:buChar char="•"/>
            </a:pPr>
            <a:r>
              <a:rPr lang="en-US" b="1" dirty="0"/>
              <a:t>Accessible Transportation Technology Research Initiative (ATTRI)</a:t>
            </a:r>
          </a:p>
          <a:p>
            <a:pPr lvl="1">
              <a:buSzPct val="101000"/>
              <a:buFont typeface="Arial" panose="020B0604020202020204" pitchFamily="34" charset="0"/>
              <a:buChar char="•"/>
            </a:pPr>
            <a:r>
              <a:rPr lang="en-US" sz="1400" dirty="0"/>
              <a:t>Documenting User Needs</a:t>
            </a:r>
          </a:p>
          <a:p>
            <a:pPr lvl="1">
              <a:spcAft>
                <a:spcPts val="600"/>
              </a:spcAft>
              <a:buSzPct val="101000"/>
              <a:buFont typeface="Arial" panose="020B0604020202020204" pitchFamily="34" charset="0"/>
              <a:buChar char="•"/>
            </a:pPr>
            <a:r>
              <a:rPr lang="en-US" sz="1400" dirty="0"/>
              <a:t>Establishing Foundation Consideration </a:t>
            </a:r>
          </a:p>
          <a:p>
            <a:pPr>
              <a:buSzPct val="101000"/>
              <a:buFont typeface="Arial" panose="020B0604020202020204" pitchFamily="34" charset="0"/>
              <a:buChar char="•"/>
            </a:pPr>
            <a:r>
              <a:rPr lang="en-US" b="1" dirty="0"/>
              <a:t>Mobility Services for All Americans (MSAA)</a:t>
            </a:r>
          </a:p>
          <a:p>
            <a:pPr lvl="1">
              <a:buSzPct val="101000"/>
              <a:buFont typeface="Arial" panose="020B0604020202020204" pitchFamily="34" charset="0"/>
              <a:buChar char="•"/>
            </a:pPr>
            <a:r>
              <a:rPr lang="en-US" sz="1400" dirty="0"/>
              <a:t>Institutional &amp; Service Integration</a:t>
            </a:r>
          </a:p>
          <a:p>
            <a:pPr lvl="1">
              <a:spcAft>
                <a:spcPts val="600"/>
              </a:spcAft>
              <a:buSzPct val="101000"/>
              <a:buFont typeface="Arial" panose="020B0604020202020204" pitchFamily="34" charset="0"/>
              <a:buChar char="•"/>
            </a:pPr>
            <a:r>
              <a:rPr lang="en-US" sz="1400" dirty="0"/>
              <a:t>Data Interoperability</a:t>
            </a:r>
          </a:p>
          <a:p>
            <a:pPr>
              <a:buSzPct val="101000"/>
              <a:buFont typeface="Arial" panose="020B0604020202020204" pitchFamily="34" charset="0"/>
              <a:buChar char="•"/>
            </a:pPr>
            <a:r>
              <a:rPr lang="en-US" b="1" dirty="0"/>
              <a:t>Integrated Corridor Management (ICM)</a:t>
            </a:r>
          </a:p>
          <a:p>
            <a:pPr lvl="1">
              <a:buSzPct val="101000"/>
              <a:buFont typeface="Arial" panose="020B0604020202020204" pitchFamily="34" charset="0"/>
              <a:buChar char="•"/>
            </a:pPr>
            <a:r>
              <a:rPr lang="en-US" sz="1400" dirty="0"/>
              <a:t>Infrastructure Management and Optimization</a:t>
            </a:r>
          </a:p>
          <a:p>
            <a:pPr lvl="1">
              <a:spcAft>
                <a:spcPts val="600"/>
              </a:spcAft>
              <a:buSzPct val="101000"/>
              <a:buFont typeface="Arial" panose="020B0604020202020204" pitchFamily="34" charset="0"/>
              <a:buChar char="•"/>
            </a:pPr>
            <a:r>
              <a:rPr lang="en-US" sz="1400" dirty="0"/>
              <a:t>Transit and Shared Use Prioritization </a:t>
            </a:r>
          </a:p>
          <a:p>
            <a:pPr>
              <a:buSzPct val="101000"/>
              <a:buFont typeface="Arial" panose="020B0604020202020204" pitchFamily="34" charset="0"/>
              <a:buChar char="•"/>
            </a:pPr>
            <a:r>
              <a:rPr lang="en-US" b="1" dirty="0"/>
              <a:t>Connected Vehicle Program</a:t>
            </a:r>
          </a:p>
          <a:p>
            <a:pPr lvl="1">
              <a:buSzPct val="101000"/>
              <a:buFont typeface="Arial" panose="020B0604020202020204" pitchFamily="34" charset="0"/>
              <a:buChar char="•"/>
            </a:pPr>
            <a:r>
              <a:rPr lang="en-US" sz="1400" dirty="0"/>
              <a:t>Connecting vehicles and infrastructure for enhanced safety and mobility</a:t>
            </a:r>
          </a:p>
          <a:p>
            <a:pPr lvl="1">
              <a:spcAft>
                <a:spcPts val="600"/>
              </a:spcAft>
              <a:buSzPct val="101000"/>
              <a:buFont typeface="Arial" panose="020B0604020202020204" pitchFamily="34" charset="0"/>
              <a:buChar char="•"/>
            </a:pPr>
            <a:r>
              <a:rPr lang="en-US" sz="1400" dirty="0"/>
              <a:t>Real-time and predictive traveler information</a:t>
            </a:r>
          </a:p>
          <a:p>
            <a:pPr>
              <a:buSzPct val="101000"/>
              <a:buFont typeface="Arial" panose="020B0604020202020204" pitchFamily="34" charset="0"/>
              <a:buChar char="•"/>
            </a:pPr>
            <a:r>
              <a:rPr lang="en-US" b="1" dirty="0"/>
              <a:t>Universal Automated Community Transport (UACT)</a:t>
            </a:r>
          </a:p>
          <a:p>
            <a:pPr lvl="1">
              <a:buSzPct val="101000"/>
              <a:buFont typeface="Arial" panose="020B0604020202020204" pitchFamily="34" charset="0"/>
              <a:buChar char="•"/>
            </a:pPr>
            <a:r>
              <a:rPr lang="en-US" sz="1400" dirty="0"/>
              <a:t>Providing First Mile/Last Mile Solutions</a:t>
            </a:r>
          </a:p>
          <a:p>
            <a:pPr lvl="1">
              <a:buSzPct val="101000"/>
              <a:buFont typeface="Arial" panose="020B0604020202020204" pitchFamily="34" charset="0"/>
              <a:buChar char="•"/>
            </a:pPr>
            <a:r>
              <a:rPr lang="en-US" sz="1400" dirty="0"/>
              <a:t>Community-based automation</a:t>
            </a:r>
          </a:p>
          <a:p>
            <a:pPr lvl="1">
              <a:buSzPct val="101000"/>
              <a:buFont typeface="Arial" panose="020B0604020202020204" pitchFamily="34" charset="0"/>
              <a:buChar char="•"/>
            </a:pPr>
            <a:endParaRPr lang="en-US" b="1" dirty="0"/>
          </a:p>
          <a:p>
            <a:pPr lvl="1"/>
            <a:endParaRPr lang="en-US" dirty="0"/>
          </a:p>
          <a:p>
            <a:pPr marL="0" indent="0">
              <a:buNone/>
            </a:pPr>
            <a:endParaRPr lang="en-US" dirty="0"/>
          </a:p>
        </p:txBody>
      </p:sp>
    </p:spTree>
    <p:extLst>
      <p:ext uri="{BB962C8B-B14F-4D97-AF65-F5344CB8AC3E}">
        <p14:creationId xmlns:p14="http://schemas.microsoft.com/office/powerpoint/2010/main" val="4053008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 y="-2836"/>
            <a:ext cx="9144001" cy="6860076"/>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3566241"/>
            <a:ext cx="5181602" cy="3291000"/>
          </a:xfrm>
          <a:prstGeom prst="rect">
            <a:avLst/>
          </a:prstGeom>
        </p:spPr>
      </p:pic>
      <p:sp>
        <p:nvSpPr>
          <p:cNvPr id="5" name="TextBox 4"/>
          <p:cNvSpPr txBox="1"/>
          <p:nvPr/>
        </p:nvSpPr>
        <p:spPr>
          <a:xfrm>
            <a:off x="0" y="0"/>
            <a:ext cx="5867400" cy="4213461"/>
          </a:xfrm>
          <a:prstGeom prst="rect">
            <a:avLst/>
          </a:prstGeom>
          <a:noFill/>
        </p:spPr>
        <p:txBody>
          <a:bodyPr wrap="square" rtlCol="0">
            <a:spAutoFit/>
          </a:bodyPr>
          <a:lstStyle/>
          <a:p>
            <a:pPr>
              <a:spcBef>
                <a:spcPct val="0"/>
              </a:spcBef>
              <a:spcAft>
                <a:spcPts val="1200"/>
              </a:spcAft>
              <a:buNone/>
            </a:pPr>
            <a:r>
              <a:rPr lang="en-US" sz="2800" b="1" dirty="0">
                <a:solidFill>
                  <a:srgbClr val="FFFFFF"/>
                </a:solidFill>
                <a:effectLst>
                  <a:outerShdw blurRad="38100" dist="38100" dir="2700000" algn="tl">
                    <a:srgbClr val="000000">
                      <a:alpha val="43137"/>
                    </a:srgbClr>
                  </a:outerShdw>
                </a:effectLst>
              </a:rPr>
              <a:t>Mobility on Demand (MOD)</a:t>
            </a:r>
          </a:p>
          <a:p>
            <a:pPr marL="342900" lvl="1" indent="-342900">
              <a:buClr>
                <a:schemeClr val="bg1"/>
              </a:buClr>
              <a:buSzPct val="115000"/>
            </a:pPr>
            <a:r>
              <a:rPr lang="en-US" sz="1900" dirty="0">
                <a:solidFill>
                  <a:schemeClr val="bg1"/>
                </a:solidFill>
              </a:rPr>
              <a:t>Promotes choice in personal mobility &amp; optimizes the transportation system through Intelligent Transportation Systems (ITS)</a:t>
            </a:r>
          </a:p>
          <a:p>
            <a:pPr marL="342900" lvl="1" indent="-342900">
              <a:buClr>
                <a:schemeClr val="bg1"/>
              </a:buClr>
              <a:buSzPct val="115000"/>
            </a:pPr>
            <a:r>
              <a:rPr lang="en-US" sz="1900" dirty="0">
                <a:solidFill>
                  <a:schemeClr val="bg1"/>
                </a:solidFill>
              </a:rPr>
              <a:t>Advances connected vehicles &amp; automation applications</a:t>
            </a:r>
          </a:p>
          <a:p>
            <a:pPr marL="342900" lvl="1" indent="-342900">
              <a:buClr>
                <a:schemeClr val="bg1"/>
              </a:buClr>
              <a:buSzPct val="115000"/>
            </a:pPr>
            <a:r>
              <a:rPr lang="en-US" sz="1900" dirty="0">
                <a:solidFill>
                  <a:schemeClr val="bg1"/>
                </a:solidFill>
              </a:rPr>
              <a:t>Utilizes emerging technologies &amp; data exchange to enable personal mobility</a:t>
            </a:r>
          </a:p>
          <a:p>
            <a:pPr marL="342900" lvl="1" indent="-342900">
              <a:buClr>
                <a:schemeClr val="bg1"/>
              </a:buClr>
              <a:buSzPct val="115000"/>
            </a:pPr>
            <a:r>
              <a:rPr lang="en-US" sz="1900" dirty="0">
                <a:solidFill>
                  <a:schemeClr val="bg1"/>
                </a:solidFill>
              </a:rPr>
              <a:t>Encourages multimodal connectivity &amp; system </a:t>
            </a:r>
            <a:r>
              <a:rPr lang="en-US" sz="1900" dirty="0" smtClean="0">
                <a:solidFill>
                  <a:schemeClr val="bg1"/>
                </a:solidFill>
              </a:rPr>
              <a:t>interoperability</a:t>
            </a:r>
          </a:p>
          <a:p>
            <a:pPr marL="342900" lvl="1" indent="-342900">
              <a:buClr>
                <a:schemeClr val="bg1"/>
              </a:buClr>
              <a:buSzPct val="115000"/>
            </a:pPr>
            <a:endParaRPr lang="en-US" sz="1900" dirty="0">
              <a:solidFill>
                <a:schemeClr val="bg1"/>
              </a:solidFill>
            </a:endParaRPr>
          </a:p>
          <a:p>
            <a:endParaRPr lang="en-US" dirty="0"/>
          </a:p>
        </p:txBody>
      </p:sp>
      <p:sp>
        <p:nvSpPr>
          <p:cNvPr id="7" name="Oval 6"/>
          <p:cNvSpPr/>
          <p:nvPr/>
        </p:nvSpPr>
        <p:spPr bwMode="auto">
          <a:xfrm>
            <a:off x="6324600" y="682856"/>
            <a:ext cx="1905000" cy="1828800"/>
          </a:xfrm>
          <a:prstGeom prst="ellipse">
            <a:avLst/>
          </a:prstGeom>
          <a:solidFill>
            <a:srgbClr val="EC7701">
              <a:alpha val="80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1" hangingPunct="1">
              <a:spcBef>
                <a:spcPct val="0"/>
              </a:spcBef>
              <a:buFontTx/>
              <a:buNone/>
            </a:pPr>
            <a:r>
              <a:rPr lang="en-US" sz="1600" b="1" dirty="0" smtClean="0">
                <a:solidFill>
                  <a:srgbClr val="FFFFFF"/>
                </a:solidFill>
              </a:rPr>
              <a:t>Travelers</a:t>
            </a:r>
            <a:endParaRPr lang="en-US" b="1" dirty="0" smtClean="0">
              <a:solidFill>
                <a:srgbClr val="FFFFFF"/>
              </a:solidFill>
            </a:endParaRPr>
          </a:p>
        </p:txBody>
      </p:sp>
      <p:sp>
        <p:nvSpPr>
          <p:cNvPr id="8" name="Oval 7"/>
          <p:cNvSpPr/>
          <p:nvPr/>
        </p:nvSpPr>
        <p:spPr bwMode="auto">
          <a:xfrm>
            <a:off x="7010400" y="1447800"/>
            <a:ext cx="1905000" cy="1828800"/>
          </a:xfrm>
          <a:prstGeom prst="ellipse">
            <a:avLst/>
          </a:prstGeom>
          <a:solidFill>
            <a:srgbClr val="73B5FD">
              <a:alpha val="69804"/>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eaLnBrk="1" hangingPunct="1">
              <a:spcBef>
                <a:spcPct val="0"/>
              </a:spcBef>
              <a:buFontTx/>
              <a:buNone/>
            </a:pPr>
            <a:endParaRPr lang="en-US" dirty="0" smtClean="0">
              <a:solidFill>
                <a:srgbClr val="FFFFFF"/>
              </a:solidFill>
            </a:endParaRPr>
          </a:p>
          <a:p>
            <a:pPr algn="r" eaLnBrk="1" hangingPunct="1">
              <a:spcBef>
                <a:spcPct val="0"/>
              </a:spcBef>
              <a:buFontTx/>
              <a:buNone/>
            </a:pPr>
            <a:endParaRPr lang="en-US" dirty="0">
              <a:solidFill>
                <a:srgbClr val="FFFFFF"/>
              </a:solidFill>
            </a:endParaRPr>
          </a:p>
          <a:p>
            <a:pPr algn="r" eaLnBrk="1" hangingPunct="1">
              <a:spcBef>
                <a:spcPct val="0"/>
              </a:spcBef>
              <a:buFontTx/>
              <a:buNone/>
            </a:pPr>
            <a:r>
              <a:rPr lang="en-US" b="1" dirty="0" smtClean="0">
                <a:solidFill>
                  <a:srgbClr val="FFFFFF"/>
                </a:solidFill>
              </a:rPr>
              <a:t>On-</a:t>
            </a:r>
          </a:p>
          <a:p>
            <a:pPr algn="r" eaLnBrk="1" hangingPunct="1">
              <a:spcBef>
                <a:spcPct val="0"/>
              </a:spcBef>
              <a:buFontTx/>
              <a:buNone/>
            </a:pPr>
            <a:r>
              <a:rPr lang="en-US" b="1" dirty="0" smtClean="0">
                <a:solidFill>
                  <a:srgbClr val="FFFFFF"/>
                </a:solidFill>
              </a:rPr>
              <a:t>Demand Services</a:t>
            </a:r>
          </a:p>
        </p:txBody>
      </p:sp>
      <p:sp>
        <p:nvSpPr>
          <p:cNvPr id="9" name="Oval 8"/>
          <p:cNvSpPr/>
          <p:nvPr/>
        </p:nvSpPr>
        <p:spPr bwMode="auto">
          <a:xfrm>
            <a:off x="5715000" y="1447800"/>
            <a:ext cx="1905000" cy="1828800"/>
          </a:xfrm>
          <a:prstGeom prst="ellipse">
            <a:avLst/>
          </a:prstGeom>
          <a:solidFill>
            <a:schemeClr val="tx1">
              <a:lumMod val="50000"/>
              <a:lumOff val="50000"/>
              <a:alpha val="69804"/>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1" hangingPunct="1">
              <a:spcBef>
                <a:spcPct val="0"/>
              </a:spcBef>
              <a:buFontTx/>
              <a:buNone/>
            </a:pPr>
            <a:endParaRPr lang="en-US" dirty="0" smtClean="0">
              <a:solidFill>
                <a:srgbClr val="FFFFFF"/>
              </a:solidFill>
            </a:endParaRPr>
          </a:p>
          <a:p>
            <a:pPr eaLnBrk="1" hangingPunct="1">
              <a:spcBef>
                <a:spcPct val="0"/>
              </a:spcBef>
              <a:buFontTx/>
              <a:buNone/>
            </a:pPr>
            <a:endParaRPr lang="en-US" dirty="0">
              <a:solidFill>
                <a:srgbClr val="FFFFFF"/>
              </a:solidFill>
            </a:endParaRPr>
          </a:p>
          <a:p>
            <a:pPr eaLnBrk="1" hangingPunct="1">
              <a:spcBef>
                <a:spcPct val="0"/>
              </a:spcBef>
              <a:buFontTx/>
              <a:buNone/>
            </a:pPr>
            <a:endParaRPr lang="en-US" dirty="0" smtClean="0">
              <a:solidFill>
                <a:srgbClr val="FFFFFF"/>
              </a:solidFill>
            </a:endParaRPr>
          </a:p>
          <a:p>
            <a:pPr eaLnBrk="1" hangingPunct="1">
              <a:spcBef>
                <a:spcPct val="0"/>
              </a:spcBef>
              <a:buFontTx/>
              <a:buNone/>
            </a:pPr>
            <a:r>
              <a:rPr lang="en-US" b="1" dirty="0" smtClean="0">
                <a:solidFill>
                  <a:srgbClr val="FFFFFF"/>
                </a:solidFill>
              </a:rPr>
              <a:t>Shared Economy</a:t>
            </a:r>
          </a:p>
        </p:txBody>
      </p:sp>
      <p:sp>
        <p:nvSpPr>
          <p:cNvPr id="10" name="TextBox 9"/>
          <p:cNvSpPr txBox="1"/>
          <p:nvPr/>
        </p:nvSpPr>
        <p:spPr>
          <a:xfrm>
            <a:off x="6486525" y="1978256"/>
            <a:ext cx="1676400" cy="307777"/>
          </a:xfrm>
          <a:prstGeom prst="rect">
            <a:avLst/>
          </a:prstGeom>
          <a:noFill/>
        </p:spPr>
        <p:txBody>
          <a:bodyPr wrap="square" rtlCol="0">
            <a:spAutoFit/>
          </a:bodyPr>
          <a:lstStyle/>
          <a:p>
            <a:pPr algn="ctr">
              <a:buFont typeface="Arial" charset="0"/>
              <a:buNone/>
            </a:pPr>
            <a:r>
              <a:rPr lang="en-US" b="1" dirty="0" smtClean="0">
                <a:solidFill>
                  <a:schemeClr val="bg1"/>
                </a:solidFill>
                <a:effectLst>
                  <a:outerShdw blurRad="38100" dist="38100" dir="2700000" algn="tl">
                    <a:srgbClr val="000000">
                      <a:alpha val="43137"/>
                    </a:srgbClr>
                  </a:outerShdw>
                </a:effectLst>
              </a:rPr>
              <a:t>MOD</a:t>
            </a:r>
            <a:endParaRPr lang="en-US" b="1" dirty="0">
              <a:solidFill>
                <a:schemeClr val="bg1"/>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000" y="3555240"/>
            <a:ext cx="4953000" cy="3302000"/>
          </a:xfrm>
          <a:prstGeom prst="rect">
            <a:avLst/>
          </a:prstGeom>
        </p:spPr>
      </p:pic>
    </p:spTree>
    <p:extLst>
      <p:ext uri="{BB962C8B-B14F-4D97-AF65-F5344CB8AC3E}">
        <p14:creationId xmlns:p14="http://schemas.microsoft.com/office/powerpoint/2010/main" val="2660357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stCxn id="17" idx="3"/>
          </p:cNvCxnSpPr>
          <p:nvPr/>
        </p:nvCxnSpPr>
        <p:spPr bwMode="auto">
          <a:xfrm>
            <a:off x="2196905" y="2574400"/>
            <a:ext cx="327220" cy="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6" name="Straight Connector 5"/>
          <p:cNvCxnSpPr>
            <a:stCxn id="55" idx="3"/>
          </p:cNvCxnSpPr>
          <p:nvPr/>
        </p:nvCxnSpPr>
        <p:spPr bwMode="auto">
          <a:xfrm>
            <a:off x="2196905" y="3375347"/>
            <a:ext cx="327220" cy="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7" name="Straight Connector 6"/>
          <p:cNvCxnSpPr>
            <a:stCxn id="70" idx="3"/>
          </p:cNvCxnSpPr>
          <p:nvPr/>
        </p:nvCxnSpPr>
        <p:spPr bwMode="auto">
          <a:xfrm>
            <a:off x="2206802" y="4190966"/>
            <a:ext cx="315822" cy="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8" name="Straight Connector 7"/>
          <p:cNvCxnSpPr>
            <a:stCxn id="99" idx="3"/>
          </p:cNvCxnSpPr>
          <p:nvPr/>
        </p:nvCxnSpPr>
        <p:spPr bwMode="auto">
          <a:xfrm>
            <a:off x="2196236" y="5003476"/>
            <a:ext cx="327889" cy="3108"/>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9" name="Straight Connector 8"/>
          <p:cNvCxnSpPr>
            <a:stCxn id="123" idx="3"/>
          </p:cNvCxnSpPr>
          <p:nvPr/>
        </p:nvCxnSpPr>
        <p:spPr bwMode="auto">
          <a:xfrm>
            <a:off x="2194904" y="5818652"/>
            <a:ext cx="329221" cy="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0" name="Straight Connector 9"/>
          <p:cNvCxnSpPr>
            <a:endCxn id="73" idx="1"/>
          </p:cNvCxnSpPr>
          <p:nvPr/>
        </p:nvCxnSpPr>
        <p:spPr bwMode="auto">
          <a:xfrm>
            <a:off x="6587472" y="5826398"/>
            <a:ext cx="327220" cy="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1" name="Straight Connector 10"/>
          <p:cNvCxnSpPr>
            <a:endCxn id="161" idx="1"/>
          </p:cNvCxnSpPr>
          <p:nvPr/>
        </p:nvCxnSpPr>
        <p:spPr bwMode="auto">
          <a:xfrm>
            <a:off x="6597453" y="2602334"/>
            <a:ext cx="323295" cy="5058"/>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2" name="Straight Connector 11"/>
          <p:cNvCxnSpPr>
            <a:endCxn id="178" idx="1"/>
          </p:cNvCxnSpPr>
          <p:nvPr/>
        </p:nvCxnSpPr>
        <p:spPr bwMode="auto">
          <a:xfrm flipV="1">
            <a:off x="6556336" y="3440214"/>
            <a:ext cx="358356" cy="5057"/>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3" name="Straight Connector 12"/>
          <p:cNvCxnSpPr/>
          <p:nvPr/>
        </p:nvCxnSpPr>
        <p:spPr bwMode="auto">
          <a:xfrm flipV="1">
            <a:off x="6562392" y="4253238"/>
            <a:ext cx="358356" cy="5057"/>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4" name="Straight Connector 13"/>
          <p:cNvCxnSpPr/>
          <p:nvPr/>
        </p:nvCxnSpPr>
        <p:spPr bwMode="auto">
          <a:xfrm flipV="1">
            <a:off x="6568502" y="5058837"/>
            <a:ext cx="358356" cy="5057"/>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5" name="Straight Connector 14"/>
          <p:cNvCxnSpPr>
            <a:stCxn id="203" idx="4"/>
          </p:cNvCxnSpPr>
          <p:nvPr/>
        </p:nvCxnSpPr>
        <p:spPr bwMode="auto">
          <a:xfrm flipH="1">
            <a:off x="4630215" y="3340003"/>
            <a:ext cx="373440" cy="222879"/>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grpSp>
        <p:nvGrpSpPr>
          <p:cNvPr id="16" name="Group 15"/>
          <p:cNvGrpSpPr/>
          <p:nvPr/>
        </p:nvGrpSpPr>
        <p:grpSpPr>
          <a:xfrm>
            <a:off x="161925" y="2112554"/>
            <a:ext cx="2034980" cy="694243"/>
            <a:chOff x="546442" y="1598165"/>
            <a:chExt cx="2034980" cy="694243"/>
          </a:xfrm>
        </p:grpSpPr>
        <p:sp>
          <p:nvSpPr>
            <p:cNvPr id="17" name="Rectangle 16"/>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r">
                <a:buNone/>
              </a:pPr>
              <a:r>
                <a:rPr lang="en-US" sz="1100" b="1" dirty="0" smtClean="0">
                  <a:solidFill>
                    <a:srgbClr val="EC881B"/>
                  </a:solidFill>
                </a:rPr>
                <a:t>Carsharing</a:t>
              </a:r>
            </a:p>
            <a:p>
              <a:pPr marL="168275" algn="r">
                <a:buNone/>
              </a:pPr>
              <a:r>
                <a:rPr lang="en-US" sz="700" dirty="0" smtClean="0">
                  <a:solidFill>
                    <a:schemeClr val="tx1">
                      <a:lumMod val="50000"/>
                      <a:lumOff val="50000"/>
                    </a:schemeClr>
                  </a:solidFill>
                </a:rPr>
                <a:t>Provides members </a:t>
              </a:r>
              <a:r>
                <a:rPr lang="en-US" sz="700" dirty="0">
                  <a:solidFill>
                    <a:schemeClr val="tx1">
                      <a:lumMod val="50000"/>
                      <a:lumOff val="50000"/>
                    </a:schemeClr>
                  </a:solidFill>
                </a:rPr>
                <a:t>with access to an </a:t>
              </a:r>
              <a:r>
                <a:rPr lang="en-US" sz="700" dirty="0" smtClean="0">
                  <a:solidFill>
                    <a:schemeClr val="tx1">
                      <a:lumMod val="50000"/>
                      <a:lumOff val="50000"/>
                    </a:schemeClr>
                  </a:solidFill>
                </a:rPr>
                <a:t>car for </a:t>
              </a:r>
              <a:r>
                <a:rPr lang="en-US" sz="700" dirty="0">
                  <a:solidFill>
                    <a:schemeClr val="tx1">
                      <a:lumMod val="50000"/>
                      <a:lumOff val="50000"/>
                    </a:schemeClr>
                  </a:solidFill>
                </a:rPr>
                <a:t>short-term </a:t>
              </a:r>
              <a:r>
                <a:rPr lang="en-US" sz="700" dirty="0" smtClean="0">
                  <a:solidFill>
                    <a:schemeClr val="tx1">
                      <a:lumMod val="50000"/>
                      <a:lumOff val="50000"/>
                    </a:schemeClr>
                  </a:solidFill>
                </a:rPr>
                <a:t>use </a:t>
              </a:r>
              <a:endParaRPr lang="en-US" sz="700" b="1" dirty="0" smtClean="0">
                <a:solidFill>
                  <a:schemeClr val="tx1">
                    <a:lumMod val="50000"/>
                    <a:lumOff val="50000"/>
                  </a:schemeClr>
                </a:solidFill>
              </a:endParaRPr>
            </a:p>
          </p:txBody>
        </p:sp>
        <p:sp>
          <p:nvSpPr>
            <p:cNvPr id="18" name="Rectangle 17"/>
            <p:cNvSpPr/>
            <p:nvPr/>
          </p:nvSpPr>
          <p:spPr bwMode="auto">
            <a:xfrm>
              <a:off x="546442"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19" name="Group 18"/>
          <p:cNvGrpSpPr/>
          <p:nvPr/>
        </p:nvGrpSpPr>
        <p:grpSpPr>
          <a:xfrm>
            <a:off x="168426" y="2222725"/>
            <a:ext cx="490642" cy="238556"/>
            <a:chOff x="267062" y="1194685"/>
            <a:chExt cx="600118" cy="246698"/>
          </a:xfrm>
        </p:grpSpPr>
        <p:grpSp>
          <p:nvGrpSpPr>
            <p:cNvPr id="20" name="Group 19"/>
            <p:cNvGrpSpPr/>
            <p:nvPr/>
          </p:nvGrpSpPr>
          <p:grpSpPr>
            <a:xfrm>
              <a:off x="267062" y="1214228"/>
              <a:ext cx="357343" cy="227155"/>
              <a:chOff x="718375" y="1493787"/>
              <a:chExt cx="536547" cy="335520"/>
            </a:xfrm>
          </p:grpSpPr>
          <p:grpSp>
            <p:nvGrpSpPr>
              <p:cNvPr id="44" name="Group 43"/>
              <p:cNvGrpSpPr/>
              <p:nvPr/>
            </p:nvGrpSpPr>
            <p:grpSpPr>
              <a:xfrm>
                <a:off x="718375" y="1493787"/>
                <a:ext cx="536547" cy="335520"/>
                <a:chOff x="835861" y="1816684"/>
                <a:chExt cx="471446" cy="259852"/>
              </a:xfrm>
            </p:grpSpPr>
            <p:sp>
              <p:nvSpPr>
                <p:cNvPr id="46" name="Rounded Rectangle 45"/>
                <p:cNvSpPr/>
                <p:nvPr/>
              </p:nvSpPr>
              <p:spPr bwMode="auto">
                <a:xfrm>
                  <a:off x="886772" y="1923842"/>
                  <a:ext cx="366714" cy="91742"/>
                </a:xfrm>
                <a:prstGeom prst="roundRect">
                  <a:avLst/>
                </a:prstGeom>
                <a:solidFill>
                  <a:schemeClr val="bg1"/>
                </a:solidFill>
                <a:ln w="19050" cap="flat" cmpd="sng" algn="ctr">
                  <a:solidFill>
                    <a:schemeClr val="accent3"/>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7" name="Flowchart: Manual Operation 46"/>
                <p:cNvSpPr/>
                <p:nvPr/>
              </p:nvSpPr>
              <p:spPr bwMode="auto">
                <a:xfrm rot="10800000">
                  <a:off x="886773" y="1816684"/>
                  <a:ext cx="369093" cy="117873"/>
                </a:xfrm>
                <a:prstGeom prst="flowChartManualOperation">
                  <a:avLst/>
                </a:prstGeom>
                <a:solidFill>
                  <a:srgbClr val="EC881B"/>
                </a:solidFill>
                <a:ln w="19050" cap="flat" cmpd="sng" algn="ctr">
                  <a:solidFill>
                    <a:schemeClr val="accent3"/>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8" name="Oval 47"/>
                <p:cNvSpPr/>
                <p:nvPr/>
              </p:nvSpPr>
              <p:spPr bwMode="auto">
                <a:xfrm>
                  <a:off x="1240632" y="1904443"/>
                  <a:ext cx="66675" cy="45719"/>
                </a:xfrm>
                <a:prstGeom prst="ellipse">
                  <a:avLst/>
                </a:prstGeom>
                <a:solidFill>
                  <a:schemeClr val="accent1">
                    <a:lumMod val="20000"/>
                    <a:lumOff val="80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9" name="Oval 48"/>
                <p:cNvSpPr/>
                <p:nvPr/>
              </p:nvSpPr>
              <p:spPr bwMode="auto">
                <a:xfrm>
                  <a:off x="835861" y="1907806"/>
                  <a:ext cx="66675" cy="45719"/>
                </a:xfrm>
                <a:prstGeom prst="ellipse">
                  <a:avLst/>
                </a:prstGeom>
                <a:solidFill>
                  <a:schemeClr val="bg1"/>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50" name="Straight Connector 49"/>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51" name="Straight Connector 50"/>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52" name="Rectangle 51"/>
                <p:cNvSpPr/>
                <p:nvPr/>
              </p:nvSpPr>
              <p:spPr bwMode="auto">
                <a:xfrm>
                  <a:off x="911752" y="2018863"/>
                  <a:ext cx="66913" cy="57673"/>
                </a:xfrm>
                <a:prstGeom prst="rect">
                  <a:avLst/>
                </a:prstGeom>
                <a:solidFill>
                  <a:schemeClr val="bg1"/>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3" name="Rectangle 52"/>
                <p:cNvSpPr/>
                <p:nvPr/>
              </p:nvSpPr>
              <p:spPr bwMode="auto">
                <a:xfrm>
                  <a:off x="916337" y="1967608"/>
                  <a:ext cx="41934" cy="38220"/>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45" name="Rectangle 44"/>
              <p:cNvSpPr/>
              <p:nvPr/>
            </p:nvSpPr>
            <p:spPr bwMode="auto">
              <a:xfrm>
                <a:off x="1116759" y="1688252"/>
                <a:ext cx="47725" cy="49349"/>
              </a:xfrm>
              <a:prstGeom prst="rect">
                <a:avLst/>
              </a:prstGeom>
              <a:solidFill>
                <a:srgbClr val="45637A"/>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1" name="Group 20"/>
            <p:cNvGrpSpPr/>
            <p:nvPr/>
          </p:nvGrpSpPr>
          <p:grpSpPr>
            <a:xfrm>
              <a:off x="509837" y="1211847"/>
              <a:ext cx="357343" cy="224773"/>
              <a:chOff x="718375" y="1493784"/>
              <a:chExt cx="536547" cy="332001"/>
            </a:xfrm>
          </p:grpSpPr>
          <p:grpSp>
            <p:nvGrpSpPr>
              <p:cNvPr id="34" name="Group 33"/>
              <p:cNvGrpSpPr/>
              <p:nvPr/>
            </p:nvGrpSpPr>
            <p:grpSpPr>
              <a:xfrm>
                <a:off x="718375" y="1493784"/>
                <a:ext cx="536547" cy="332001"/>
                <a:chOff x="835861" y="1816684"/>
                <a:chExt cx="471446" cy="257127"/>
              </a:xfrm>
            </p:grpSpPr>
            <p:sp>
              <p:nvSpPr>
                <p:cNvPr id="36" name="Rounded Rectangle 35"/>
                <p:cNvSpPr/>
                <p:nvPr/>
              </p:nvSpPr>
              <p:spPr bwMode="auto">
                <a:xfrm>
                  <a:off x="886772" y="1923842"/>
                  <a:ext cx="366714" cy="91742"/>
                </a:xfrm>
                <a:prstGeom prst="roundRect">
                  <a:avLst/>
                </a:prstGeom>
                <a:solidFill>
                  <a:schemeClr val="bg1"/>
                </a:solidFill>
                <a:ln w="19050" cap="flat" cmpd="sng" algn="ctr">
                  <a:solidFill>
                    <a:schemeClr val="accent3"/>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7" name="Flowchart: Manual Operation 36"/>
                <p:cNvSpPr/>
                <p:nvPr/>
              </p:nvSpPr>
              <p:spPr bwMode="auto">
                <a:xfrm rot="10800000">
                  <a:off x="886773" y="1816684"/>
                  <a:ext cx="369093" cy="117873"/>
                </a:xfrm>
                <a:prstGeom prst="flowChartManualOperation">
                  <a:avLst/>
                </a:prstGeom>
                <a:solidFill>
                  <a:srgbClr val="EC881B"/>
                </a:solidFill>
                <a:ln w="19050" cap="flat" cmpd="sng" algn="ctr">
                  <a:solidFill>
                    <a:schemeClr val="accent3"/>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8" name="Oval 37"/>
                <p:cNvSpPr/>
                <p:nvPr/>
              </p:nvSpPr>
              <p:spPr bwMode="auto">
                <a:xfrm>
                  <a:off x="1240632" y="1904443"/>
                  <a:ext cx="66675" cy="45719"/>
                </a:xfrm>
                <a:prstGeom prst="ellipse">
                  <a:avLst/>
                </a:prstGeom>
                <a:solidFill>
                  <a:schemeClr val="bg1"/>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9" name="Oval 38"/>
                <p:cNvSpPr/>
                <p:nvPr/>
              </p:nvSpPr>
              <p:spPr bwMode="auto">
                <a:xfrm>
                  <a:off x="835861" y="1907806"/>
                  <a:ext cx="66675" cy="45719"/>
                </a:xfrm>
                <a:prstGeom prst="ellipse">
                  <a:avLst/>
                </a:prstGeom>
                <a:solidFill>
                  <a:schemeClr val="accent1">
                    <a:lumMod val="20000"/>
                    <a:lumOff val="80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40" name="Straight Connector 39"/>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41" name="Straight Connector 40"/>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42" name="Rectangle 41"/>
                <p:cNvSpPr/>
                <p:nvPr/>
              </p:nvSpPr>
              <p:spPr bwMode="auto">
                <a:xfrm>
                  <a:off x="1162874" y="2018204"/>
                  <a:ext cx="66913" cy="55607"/>
                </a:xfrm>
                <a:prstGeom prst="rect">
                  <a:avLst/>
                </a:prstGeom>
                <a:solidFill>
                  <a:schemeClr val="bg1"/>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3" name="Rectangle 42"/>
                <p:cNvSpPr/>
                <p:nvPr/>
              </p:nvSpPr>
              <p:spPr bwMode="auto">
                <a:xfrm>
                  <a:off x="916337" y="1967608"/>
                  <a:ext cx="41934" cy="38220"/>
                </a:xfrm>
                <a:prstGeom prst="rect">
                  <a:avLst/>
                </a:prstGeom>
                <a:solidFill>
                  <a:srgbClr val="45637A"/>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35" name="Rectangle 34"/>
              <p:cNvSpPr/>
              <p:nvPr/>
            </p:nvSpPr>
            <p:spPr bwMode="auto">
              <a:xfrm>
                <a:off x="1116759" y="1688252"/>
                <a:ext cx="47725" cy="49349"/>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22" name="Group 21"/>
            <p:cNvGrpSpPr/>
            <p:nvPr/>
          </p:nvGrpSpPr>
          <p:grpSpPr>
            <a:xfrm>
              <a:off x="385014" y="1194685"/>
              <a:ext cx="357343" cy="243821"/>
              <a:chOff x="718375" y="1493780"/>
              <a:chExt cx="536547" cy="360138"/>
            </a:xfrm>
          </p:grpSpPr>
          <p:grpSp>
            <p:nvGrpSpPr>
              <p:cNvPr id="23" name="Group 22"/>
              <p:cNvGrpSpPr/>
              <p:nvPr/>
            </p:nvGrpSpPr>
            <p:grpSpPr>
              <a:xfrm>
                <a:off x="718375" y="1493780"/>
                <a:ext cx="536547" cy="360138"/>
                <a:chOff x="835861" y="1816684"/>
                <a:chExt cx="471446" cy="278919"/>
              </a:xfrm>
            </p:grpSpPr>
            <p:sp>
              <p:nvSpPr>
                <p:cNvPr id="25" name="Rounded Rectangle 24"/>
                <p:cNvSpPr/>
                <p:nvPr/>
              </p:nvSpPr>
              <p:spPr bwMode="auto">
                <a:xfrm>
                  <a:off x="886772" y="1923841"/>
                  <a:ext cx="366714" cy="116156"/>
                </a:xfrm>
                <a:prstGeom prst="roundRect">
                  <a:avLst/>
                </a:prstGeom>
                <a:solidFill>
                  <a:srgbClr val="FFFFFF"/>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6" name="Flowchart: Manual Operation 25"/>
                <p:cNvSpPr/>
                <p:nvPr/>
              </p:nvSpPr>
              <p:spPr bwMode="auto">
                <a:xfrm rot="10800000">
                  <a:off x="886773" y="1816684"/>
                  <a:ext cx="369093" cy="117873"/>
                </a:xfrm>
                <a:prstGeom prst="flowChartManualOperation">
                  <a:avLst/>
                </a:prstGeom>
                <a:solidFill>
                  <a:srgbClr val="EC881B"/>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7" name="Oval 26"/>
                <p:cNvSpPr/>
                <p:nvPr/>
              </p:nvSpPr>
              <p:spPr bwMode="auto">
                <a:xfrm>
                  <a:off x="1240632" y="1904443"/>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8" name="Oval 27"/>
                <p:cNvSpPr/>
                <p:nvPr/>
              </p:nvSpPr>
              <p:spPr bwMode="auto">
                <a:xfrm>
                  <a:off x="835861" y="1907806"/>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29" name="Straight Connector 28"/>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30" name="Straight Connector 29"/>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31" name="Rectangle 30"/>
                <p:cNvSpPr/>
                <p:nvPr/>
              </p:nvSpPr>
              <p:spPr bwMode="auto">
                <a:xfrm>
                  <a:off x="911751" y="2037930"/>
                  <a:ext cx="66913" cy="57673"/>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2" name="Rectangle 31"/>
                <p:cNvSpPr/>
                <p:nvPr/>
              </p:nvSpPr>
              <p:spPr bwMode="auto">
                <a:xfrm>
                  <a:off x="1162874" y="2039996"/>
                  <a:ext cx="66913" cy="55607"/>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3" name="Rectangle 32"/>
                <p:cNvSpPr/>
                <p:nvPr/>
              </p:nvSpPr>
              <p:spPr bwMode="auto">
                <a:xfrm>
                  <a:off x="916337" y="1967608"/>
                  <a:ext cx="41934" cy="38220"/>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4" name="Rectangle 23"/>
              <p:cNvSpPr/>
              <p:nvPr/>
            </p:nvSpPr>
            <p:spPr bwMode="auto">
              <a:xfrm>
                <a:off x="1116759" y="1688252"/>
                <a:ext cx="47725" cy="49349"/>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grpSp>
        <p:nvGrpSpPr>
          <p:cNvPr id="54" name="Group 53"/>
          <p:cNvGrpSpPr/>
          <p:nvPr/>
        </p:nvGrpSpPr>
        <p:grpSpPr>
          <a:xfrm>
            <a:off x="161925" y="2913501"/>
            <a:ext cx="2034980" cy="694243"/>
            <a:chOff x="546442" y="1598165"/>
            <a:chExt cx="2034980" cy="694243"/>
          </a:xfrm>
        </p:grpSpPr>
        <p:sp>
          <p:nvSpPr>
            <p:cNvPr id="55" name="Rectangle 54"/>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r">
                <a:buNone/>
              </a:pPr>
              <a:r>
                <a:rPr lang="en-US" sz="1100" b="1" dirty="0" smtClean="0">
                  <a:solidFill>
                    <a:srgbClr val="EC881B"/>
                  </a:solidFill>
                </a:rPr>
                <a:t>Bikesharing</a:t>
              </a:r>
            </a:p>
            <a:p>
              <a:pPr marL="168275" algn="r">
                <a:buNone/>
              </a:pPr>
              <a:r>
                <a:rPr lang="en-US" sz="700" dirty="0" smtClean="0">
                  <a:solidFill>
                    <a:schemeClr val="tx1">
                      <a:lumMod val="50000"/>
                      <a:lumOff val="50000"/>
                    </a:schemeClr>
                  </a:solidFill>
                </a:rPr>
                <a:t>Provides members </a:t>
              </a:r>
              <a:r>
                <a:rPr lang="en-US" sz="700" dirty="0">
                  <a:solidFill>
                    <a:schemeClr val="tx1">
                      <a:lumMod val="50000"/>
                      <a:lumOff val="50000"/>
                    </a:schemeClr>
                  </a:solidFill>
                </a:rPr>
                <a:t>with access to an </a:t>
              </a:r>
              <a:r>
                <a:rPr lang="en-US" sz="700" dirty="0" smtClean="0">
                  <a:solidFill>
                    <a:schemeClr val="tx1">
                      <a:lumMod val="50000"/>
                      <a:lumOff val="50000"/>
                    </a:schemeClr>
                  </a:solidFill>
                </a:rPr>
                <a:t>car for </a:t>
              </a:r>
              <a:r>
                <a:rPr lang="en-US" sz="700" dirty="0">
                  <a:solidFill>
                    <a:schemeClr val="tx1">
                      <a:lumMod val="50000"/>
                      <a:lumOff val="50000"/>
                    </a:schemeClr>
                  </a:solidFill>
                </a:rPr>
                <a:t>short-term </a:t>
              </a:r>
              <a:r>
                <a:rPr lang="en-US" sz="700" dirty="0" smtClean="0">
                  <a:solidFill>
                    <a:schemeClr val="tx1">
                      <a:lumMod val="50000"/>
                      <a:lumOff val="50000"/>
                    </a:schemeClr>
                  </a:solidFill>
                </a:rPr>
                <a:t>use</a:t>
              </a:r>
              <a:endParaRPr lang="en-US" sz="700" b="1" dirty="0" smtClean="0">
                <a:solidFill>
                  <a:schemeClr val="tx1">
                    <a:lumMod val="50000"/>
                    <a:lumOff val="50000"/>
                  </a:schemeClr>
                </a:solidFill>
              </a:endParaRPr>
            </a:p>
          </p:txBody>
        </p:sp>
        <p:sp>
          <p:nvSpPr>
            <p:cNvPr id="56" name="Rectangle 55"/>
            <p:cNvSpPr/>
            <p:nvPr/>
          </p:nvSpPr>
          <p:spPr bwMode="auto">
            <a:xfrm>
              <a:off x="546442"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57" name="Group 56"/>
          <p:cNvGrpSpPr/>
          <p:nvPr/>
        </p:nvGrpSpPr>
        <p:grpSpPr>
          <a:xfrm>
            <a:off x="202201" y="2968674"/>
            <a:ext cx="418463" cy="325809"/>
            <a:chOff x="521990" y="2686053"/>
            <a:chExt cx="733905" cy="481158"/>
          </a:xfrm>
        </p:grpSpPr>
        <p:sp>
          <p:nvSpPr>
            <p:cNvPr id="58" name="Oval 57"/>
            <p:cNvSpPr/>
            <p:nvPr/>
          </p:nvSpPr>
          <p:spPr bwMode="auto">
            <a:xfrm>
              <a:off x="981575" y="2892891"/>
              <a:ext cx="274320" cy="274320"/>
            </a:xfrm>
            <a:prstGeom prst="ellipse">
              <a:avLst/>
            </a:prstGeom>
            <a:solidFill>
              <a:srgbClr val="EC881B"/>
            </a:solidFill>
            <a:ln w="28575"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9" name="Oval 58"/>
            <p:cNvSpPr/>
            <p:nvPr/>
          </p:nvSpPr>
          <p:spPr bwMode="auto">
            <a:xfrm>
              <a:off x="521990" y="2892889"/>
              <a:ext cx="274320" cy="274320"/>
            </a:xfrm>
            <a:prstGeom prst="ellipse">
              <a:avLst/>
            </a:prstGeom>
            <a:solidFill>
              <a:srgbClr val="EC881B"/>
            </a:solidFill>
            <a:ln w="28575"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60" name="Flowchart: Sort 59"/>
            <p:cNvSpPr/>
            <p:nvPr/>
          </p:nvSpPr>
          <p:spPr bwMode="auto">
            <a:xfrm rot="3546439">
              <a:off x="702400" y="2707877"/>
              <a:ext cx="265435" cy="456502"/>
            </a:xfrm>
            <a:prstGeom prst="flowChartSort">
              <a:avLst/>
            </a:prstGeom>
            <a:no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61" name="Straight Connector 60"/>
            <p:cNvCxnSpPr/>
            <p:nvPr/>
          </p:nvCxnSpPr>
          <p:spPr bwMode="auto">
            <a:xfrm flipH="1" flipV="1">
              <a:off x="997470" y="2743202"/>
              <a:ext cx="121266" cy="286847"/>
            </a:xfrm>
            <a:prstGeom prst="line">
              <a:avLst/>
            </a:prstGeom>
            <a:noFill/>
            <a:ln w="19050" cap="flat" cmpd="sng" algn="ctr">
              <a:solidFill>
                <a:srgbClr val="FFFFFF"/>
              </a:solidFill>
              <a:prstDash val="solid"/>
              <a:headEnd type="none" w="med" len="med"/>
              <a:tailEnd type="none" w="med" len="med"/>
            </a:ln>
            <a:effectLst/>
          </p:spPr>
        </p:cxnSp>
        <p:cxnSp>
          <p:nvCxnSpPr>
            <p:cNvPr id="62" name="Straight Connector 61"/>
            <p:cNvCxnSpPr>
              <a:stCxn id="60" idx="1"/>
            </p:cNvCxnSpPr>
            <p:nvPr/>
          </p:nvCxnSpPr>
          <p:spPr bwMode="auto">
            <a:xfrm flipH="1" flipV="1">
              <a:off x="723900" y="2747963"/>
              <a:ext cx="43076" cy="74276"/>
            </a:xfrm>
            <a:prstGeom prst="line">
              <a:avLst/>
            </a:prstGeom>
            <a:noFill/>
            <a:ln w="19050" cap="flat" cmpd="sng" algn="ctr">
              <a:solidFill>
                <a:srgbClr val="FFFFFF"/>
              </a:solidFill>
              <a:prstDash val="solid"/>
              <a:headEnd type="none" w="med" len="med"/>
              <a:tailEnd type="none" w="med" len="med"/>
            </a:ln>
            <a:effectLst/>
          </p:spPr>
        </p:cxnSp>
        <p:cxnSp>
          <p:nvCxnSpPr>
            <p:cNvPr id="63" name="Straight Connector 62"/>
            <p:cNvCxnSpPr>
              <a:endCxn id="64" idx="0"/>
            </p:cNvCxnSpPr>
            <p:nvPr/>
          </p:nvCxnSpPr>
          <p:spPr bwMode="auto">
            <a:xfrm flipV="1">
              <a:off x="993076" y="2749385"/>
              <a:ext cx="10927" cy="962"/>
            </a:xfrm>
            <a:prstGeom prst="line">
              <a:avLst/>
            </a:prstGeom>
            <a:noFill/>
            <a:ln w="19050" cap="flat" cmpd="sng" algn="ctr">
              <a:solidFill>
                <a:srgbClr val="FFFFFF"/>
              </a:solidFill>
              <a:prstDash val="solid"/>
              <a:headEnd type="none" w="med" len="med"/>
              <a:tailEnd type="none" w="med" len="med"/>
            </a:ln>
            <a:effectLst/>
          </p:spPr>
        </p:cxnSp>
        <p:sp>
          <p:nvSpPr>
            <p:cNvPr id="64" name="Arc 63"/>
            <p:cNvSpPr/>
            <p:nvPr/>
          </p:nvSpPr>
          <p:spPr bwMode="auto">
            <a:xfrm rot="10800000">
              <a:off x="922144" y="2686053"/>
              <a:ext cx="131731" cy="64294"/>
            </a:xfrm>
            <a:prstGeom prst="arc">
              <a:avLst>
                <a:gd name="adj1" fmla="val 14570949"/>
                <a:gd name="adj2" fmla="val 0"/>
              </a:avLst>
            </a:prstGeom>
            <a:no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6185A2"/>
                </a:solidFill>
                <a:effectLst/>
                <a:uLnTx/>
                <a:uFillTx/>
                <a:latin typeface="Calibri"/>
                <a:ea typeface="+mn-ea"/>
                <a:cs typeface="+mn-cs"/>
              </a:endParaRPr>
            </a:p>
          </p:txBody>
        </p:sp>
        <p:cxnSp>
          <p:nvCxnSpPr>
            <p:cNvPr id="65" name="Straight Connector 64"/>
            <p:cNvCxnSpPr/>
            <p:nvPr/>
          </p:nvCxnSpPr>
          <p:spPr bwMode="auto">
            <a:xfrm>
              <a:off x="683466" y="2739003"/>
              <a:ext cx="112844" cy="0"/>
            </a:xfrm>
            <a:prstGeom prst="line">
              <a:avLst/>
            </a:prstGeom>
            <a:noFill/>
            <a:ln w="28575" cap="flat" cmpd="sng" algn="ctr">
              <a:solidFill>
                <a:srgbClr val="FFFFFF"/>
              </a:solidFill>
              <a:prstDash val="solid"/>
              <a:headEnd type="none" w="med" len="med"/>
              <a:tailEnd type="none" w="med" len="med"/>
            </a:ln>
            <a:effectLst/>
          </p:spPr>
        </p:cxnSp>
      </p:grpSp>
      <p:cxnSp>
        <p:nvCxnSpPr>
          <p:cNvPr id="66" name="Straight Connector 65"/>
          <p:cNvCxnSpPr/>
          <p:nvPr/>
        </p:nvCxnSpPr>
        <p:spPr bwMode="auto">
          <a:xfrm flipV="1">
            <a:off x="2524125" y="2538990"/>
            <a:ext cx="0" cy="3302729"/>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sp>
        <p:nvSpPr>
          <p:cNvPr id="67" name="Oval 66"/>
          <p:cNvSpPr/>
          <p:nvPr/>
        </p:nvSpPr>
        <p:spPr bwMode="auto">
          <a:xfrm>
            <a:off x="2457765" y="2510284"/>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68" name="Oval 67"/>
          <p:cNvSpPr/>
          <p:nvPr/>
        </p:nvSpPr>
        <p:spPr bwMode="auto">
          <a:xfrm>
            <a:off x="2448769" y="3310103"/>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nvGrpSpPr>
          <p:cNvPr id="69" name="Group 68"/>
          <p:cNvGrpSpPr/>
          <p:nvPr/>
        </p:nvGrpSpPr>
        <p:grpSpPr>
          <a:xfrm>
            <a:off x="171822" y="3729120"/>
            <a:ext cx="2034980" cy="694243"/>
            <a:chOff x="546442" y="1598165"/>
            <a:chExt cx="2034980" cy="694243"/>
          </a:xfrm>
        </p:grpSpPr>
        <p:sp>
          <p:nvSpPr>
            <p:cNvPr id="70" name="Rectangle 69"/>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r">
                <a:buNone/>
              </a:pPr>
              <a:r>
                <a:rPr lang="en-US" sz="1100" b="1" dirty="0" smtClean="0">
                  <a:solidFill>
                    <a:srgbClr val="EC881B"/>
                  </a:solidFill>
                </a:rPr>
                <a:t>Ridesharing</a:t>
              </a:r>
            </a:p>
            <a:p>
              <a:pPr marL="168275" algn="r">
                <a:buNone/>
              </a:pPr>
              <a:r>
                <a:rPr lang="en-US" sz="700" dirty="0" smtClean="0">
                  <a:solidFill>
                    <a:schemeClr val="tx1">
                      <a:lumMod val="50000"/>
                      <a:lumOff val="50000"/>
                    </a:schemeClr>
                  </a:solidFill>
                </a:rPr>
                <a:t>Carpooling, vanpooling, </a:t>
              </a:r>
            </a:p>
            <a:p>
              <a:pPr marL="168275" algn="r">
                <a:buNone/>
              </a:pPr>
              <a:r>
                <a:rPr lang="en-US" sz="700" dirty="0" smtClean="0">
                  <a:solidFill>
                    <a:schemeClr val="tx1">
                      <a:lumMod val="50000"/>
                      <a:lumOff val="50000"/>
                    </a:schemeClr>
                  </a:solidFill>
                </a:rPr>
                <a:t>and real-time ridesharing services </a:t>
              </a:r>
              <a:endParaRPr lang="en-US" sz="700" b="1" dirty="0" smtClean="0">
                <a:solidFill>
                  <a:schemeClr val="tx1">
                    <a:lumMod val="50000"/>
                    <a:lumOff val="50000"/>
                  </a:schemeClr>
                </a:solidFill>
              </a:endParaRPr>
            </a:p>
          </p:txBody>
        </p:sp>
        <p:sp>
          <p:nvSpPr>
            <p:cNvPr id="71" name="Rectangle 70"/>
            <p:cNvSpPr/>
            <p:nvPr/>
          </p:nvSpPr>
          <p:spPr bwMode="auto">
            <a:xfrm>
              <a:off x="546442"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72" name="Group 71"/>
          <p:cNvGrpSpPr/>
          <p:nvPr/>
        </p:nvGrpSpPr>
        <p:grpSpPr>
          <a:xfrm>
            <a:off x="6914692" y="5364552"/>
            <a:ext cx="2028827" cy="694243"/>
            <a:chOff x="787400" y="1598165"/>
            <a:chExt cx="2028827" cy="694243"/>
          </a:xfrm>
        </p:grpSpPr>
        <p:sp>
          <p:nvSpPr>
            <p:cNvPr id="73" name="Rectangle 72"/>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l">
                <a:buNone/>
              </a:pPr>
              <a:r>
                <a:rPr lang="en-US" sz="1100" b="1" dirty="0" smtClean="0">
                  <a:solidFill>
                    <a:srgbClr val="EC881B"/>
                  </a:solidFill>
                </a:rPr>
                <a:t>Trip Planning &amp; Navigation Services</a:t>
              </a:r>
            </a:p>
          </p:txBody>
        </p:sp>
        <p:sp>
          <p:nvSpPr>
            <p:cNvPr id="74" name="Rectangle 73"/>
            <p:cNvSpPr/>
            <p:nvPr/>
          </p:nvSpPr>
          <p:spPr bwMode="auto">
            <a:xfrm>
              <a:off x="2308567"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sp>
        <p:nvSpPr>
          <p:cNvPr id="75" name="Oval 74"/>
          <p:cNvSpPr/>
          <p:nvPr/>
        </p:nvSpPr>
        <p:spPr bwMode="auto">
          <a:xfrm>
            <a:off x="2453458" y="4130137"/>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nvGrpSpPr>
          <p:cNvPr id="76" name="Group 75"/>
          <p:cNvGrpSpPr/>
          <p:nvPr/>
        </p:nvGrpSpPr>
        <p:grpSpPr>
          <a:xfrm>
            <a:off x="212831" y="3818998"/>
            <a:ext cx="428796" cy="307277"/>
            <a:chOff x="718375" y="1493780"/>
            <a:chExt cx="536547" cy="360138"/>
          </a:xfrm>
        </p:grpSpPr>
        <p:grpSp>
          <p:nvGrpSpPr>
            <p:cNvPr id="77" name="Group 76"/>
            <p:cNvGrpSpPr/>
            <p:nvPr/>
          </p:nvGrpSpPr>
          <p:grpSpPr>
            <a:xfrm>
              <a:off x="718375" y="1493780"/>
              <a:ext cx="536547" cy="360138"/>
              <a:chOff x="754856" y="1725338"/>
              <a:chExt cx="601503" cy="362597"/>
            </a:xfrm>
          </p:grpSpPr>
          <p:grpSp>
            <p:nvGrpSpPr>
              <p:cNvPr id="79" name="Group 78"/>
              <p:cNvGrpSpPr/>
              <p:nvPr/>
            </p:nvGrpSpPr>
            <p:grpSpPr>
              <a:xfrm>
                <a:off x="754856" y="1725338"/>
                <a:ext cx="601503" cy="362597"/>
                <a:chOff x="835861" y="1816684"/>
                <a:chExt cx="471446" cy="278919"/>
              </a:xfrm>
            </p:grpSpPr>
            <p:sp>
              <p:nvSpPr>
                <p:cNvPr id="89" name="Rounded Rectangle 88"/>
                <p:cNvSpPr/>
                <p:nvPr/>
              </p:nvSpPr>
              <p:spPr bwMode="auto">
                <a:xfrm>
                  <a:off x="886772" y="1923841"/>
                  <a:ext cx="366714" cy="116155"/>
                </a:xfrm>
                <a:prstGeom prst="roundRect">
                  <a:avLst/>
                </a:prstGeom>
                <a:solidFill>
                  <a:srgbClr val="FFFFFF"/>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0" name="Flowchart: Manual Operation 89"/>
                <p:cNvSpPr/>
                <p:nvPr/>
              </p:nvSpPr>
              <p:spPr bwMode="auto">
                <a:xfrm rot="10800000">
                  <a:off x="886773" y="1816684"/>
                  <a:ext cx="369093" cy="117873"/>
                </a:xfrm>
                <a:prstGeom prst="flowChartManualOperation">
                  <a:avLst/>
                </a:prstGeom>
                <a:solidFill>
                  <a:srgbClr val="EC881B"/>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1" name="Oval 90"/>
                <p:cNvSpPr/>
                <p:nvPr/>
              </p:nvSpPr>
              <p:spPr bwMode="auto">
                <a:xfrm>
                  <a:off x="1240632" y="1904443"/>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2" name="Oval 91"/>
                <p:cNvSpPr/>
                <p:nvPr/>
              </p:nvSpPr>
              <p:spPr bwMode="auto">
                <a:xfrm>
                  <a:off x="835861" y="1907806"/>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93" name="Straight Connector 92"/>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94" name="Straight Connector 93"/>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95" name="Rectangle 94"/>
                <p:cNvSpPr/>
                <p:nvPr/>
              </p:nvSpPr>
              <p:spPr bwMode="auto">
                <a:xfrm>
                  <a:off x="911751" y="2037930"/>
                  <a:ext cx="66913" cy="57673"/>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6" name="Rectangle 95"/>
                <p:cNvSpPr/>
                <p:nvPr/>
              </p:nvSpPr>
              <p:spPr bwMode="auto">
                <a:xfrm>
                  <a:off x="1162874" y="2039996"/>
                  <a:ext cx="66913" cy="55607"/>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97" name="Rectangle 96"/>
                <p:cNvSpPr/>
                <p:nvPr/>
              </p:nvSpPr>
              <p:spPr bwMode="auto">
                <a:xfrm>
                  <a:off x="916337" y="1967608"/>
                  <a:ext cx="41934" cy="38220"/>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80" name="Group 79"/>
              <p:cNvGrpSpPr/>
              <p:nvPr/>
            </p:nvGrpSpPr>
            <p:grpSpPr>
              <a:xfrm>
                <a:off x="883001" y="1774745"/>
                <a:ext cx="105792" cy="147251"/>
                <a:chOff x="1109663" y="1090613"/>
                <a:chExt cx="105792" cy="147251"/>
              </a:xfrm>
            </p:grpSpPr>
            <p:sp>
              <p:nvSpPr>
                <p:cNvPr id="87" name="Oval 86"/>
                <p:cNvSpPr/>
                <p:nvPr/>
              </p:nvSpPr>
              <p:spPr bwMode="auto">
                <a:xfrm>
                  <a:off x="1119188" y="1090613"/>
                  <a:ext cx="86742" cy="85725"/>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8" name="Flowchart: Manual Operation 87"/>
                <p:cNvSpPr/>
                <p:nvPr/>
              </p:nvSpPr>
              <p:spPr bwMode="auto">
                <a:xfrm>
                  <a:off x="1109663" y="1172767"/>
                  <a:ext cx="105792" cy="65097"/>
                </a:xfrm>
                <a:prstGeom prst="flowChartManualOperation">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81" name="Group 80"/>
              <p:cNvGrpSpPr/>
              <p:nvPr/>
            </p:nvGrpSpPr>
            <p:grpSpPr>
              <a:xfrm>
                <a:off x="998659" y="1774150"/>
                <a:ext cx="105792" cy="147390"/>
                <a:chOff x="1109663" y="1090613"/>
                <a:chExt cx="105792" cy="147390"/>
              </a:xfrm>
            </p:grpSpPr>
            <p:sp>
              <p:nvSpPr>
                <p:cNvPr id="85" name="Oval 84"/>
                <p:cNvSpPr/>
                <p:nvPr/>
              </p:nvSpPr>
              <p:spPr bwMode="auto">
                <a:xfrm>
                  <a:off x="1119188" y="1090613"/>
                  <a:ext cx="86742" cy="85725"/>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6" name="Flowchart: Manual Operation 85"/>
                <p:cNvSpPr/>
                <p:nvPr/>
              </p:nvSpPr>
              <p:spPr bwMode="auto">
                <a:xfrm>
                  <a:off x="1109663" y="1172767"/>
                  <a:ext cx="105792" cy="65236"/>
                </a:xfrm>
                <a:prstGeom prst="flowChartManualOperation">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82" name="Group 81"/>
              <p:cNvGrpSpPr/>
              <p:nvPr/>
            </p:nvGrpSpPr>
            <p:grpSpPr>
              <a:xfrm>
                <a:off x="1113364" y="1775340"/>
                <a:ext cx="105792" cy="146200"/>
                <a:chOff x="1109663" y="1090613"/>
                <a:chExt cx="105792" cy="146200"/>
              </a:xfrm>
            </p:grpSpPr>
            <p:sp>
              <p:nvSpPr>
                <p:cNvPr id="83" name="Oval 82"/>
                <p:cNvSpPr/>
                <p:nvPr/>
              </p:nvSpPr>
              <p:spPr bwMode="auto">
                <a:xfrm>
                  <a:off x="1119188" y="1090613"/>
                  <a:ext cx="86742" cy="85725"/>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84" name="Flowchart: Manual Operation 83"/>
                <p:cNvSpPr/>
                <p:nvPr/>
              </p:nvSpPr>
              <p:spPr bwMode="auto">
                <a:xfrm>
                  <a:off x="1109663" y="1172767"/>
                  <a:ext cx="105792" cy="64046"/>
                </a:xfrm>
                <a:prstGeom prst="flowChartManualOperation">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78" name="Rectangle 77"/>
            <p:cNvSpPr/>
            <p:nvPr/>
          </p:nvSpPr>
          <p:spPr bwMode="auto">
            <a:xfrm>
              <a:off x="1116759" y="1688252"/>
              <a:ext cx="47725" cy="49349"/>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98" name="Group 97"/>
          <p:cNvGrpSpPr/>
          <p:nvPr/>
        </p:nvGrpSpPr>
        <p:grpSpPr>
          <a:xfrm>
            <a:off x="161256" y="4541630"/>
            <a:ext cx="2034980" cy="694243"/>
            <a:chOff x="546442" y="1598165"/>
            <a:chExt cx="2034980" cy="694243"/>
          </a:xfrm>
        </p:grpSpPr>
        <p:sp>
          <p:nvSpPr>
            <p:cNvPr id="99" name="Rectangle 98"/>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r">
                <a:buNone/>
              </a:pPr>
              <a:r>
                <a:rPr lang="en-US" sz="1100" b="1" dirty="0" smtClean="0">
                  <a:solidFill>
                    <a:srgbClr val="EC881B"/>
                  </a:solidFill>
                </a:rPr>
                <a:t>TNCs and Taxis</a:t>
              </a:r>
            </a:p>
            <a:p>
              <a:pPr marL="168275" algn="r">
                <a:buNone/>
              </a:pPr>
              <a:r>
                <a:rPr lang="en-US" sz="700" dirty="0" smtClean="0">
                  <a:solidFill>
                    <a:schemeClr val="tx1">
                      <a:lumMod val="50000"/>
                      <a:lumOff val="50000"/>
                    </a:schemeClr>
                  </a:solidFill>
                </a:rPr>
                <a:t>Transportation Network Companies (TNCs) and Taxi Services</a:t>
              </a:r>
              <a:endParaRPr lang="en-US" sz="700" b="1" dirty="0" smtClean="0">
                <a:solidFill>
                  <a:schemeClr val="tx1">
                    <a:lumMod val="50000"/>
                    <a:lumOff val="50000"/>
                  </a:schemeClr>
                </a:solidFill>
              </a:endParaRPr>
            </a:p>
          </p:txBody>
        </p:sp>
        <p:sp>
          <p:nvSpPr>
            <p:cNvPr id="100" name="Rectangle 99"/>
            <p:cNvSpPr/>
            <p:nvPr/>
          </p:nvSpPr>
          <p:spPr bwMode="auto">
            <a:xfrm>
              <a:off x="546442"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101" name="Group 100"/>
          <p:cNvGrpSpPr/>
          <p:nvPr/>
        </p:nvGrpSpPr>
        <p:grpSpPr>
          <a:xfrm>
            <a:off x="212831" y="4631056"/>
            <a:ext cx="428796" cy="307277"/>
            <a:chOff x="718375" y="1493780"/>
            <a:chExt cx="536547" cy="360138"/>
          </a:xfrm>
        </p:grpSpPr>
        <p:grpSp>
          <p:nvGrpSpPr>
            <p:cNvPr id="102" name="Group 101"/>
            <p:cNvGrpSpPr/>
            <p:nvPr/>
          </p:nvGrpSpPr>
          <p:grpSpPr>
            <a:xfrm>
              <a:off x="718375" y="1493780"/>
              <a:ext cx="536547" cy="360138"/>
              <a:chOff x="754856" y="1725338"/>
              <a:chExt cx="601503" cy="362597"/>
            </a:xfrm>
          </p:grpSpPr>
          <p:grpSp>
            <p:nvGrpSpPr>
              <p:cNvPr id="104" name="Group 103"/>
              <p:cNvGrpSpPr/>
              <p:nvPr/>
            </p:nvGrpSpPr>
            <p:grpSpPr>
              <a:xfrm>
                <a:off x="754856" y="1725338"/>
                <a:ext cx="601503" cy="362597"/>
                <a:chOff x="835861" y="1816684"/>
                <a:chExt cx="471446" cy="278919"/>
              </a:xfrm>
            </p:grpSpPr>
            <p:sp>
              <p:nvSpPr>
                <p:cNvPr id="111" name="Rounded Rectangle 110"/>
                <p:cNvSpPr/>
                <p:nvPr/>
              </p:nvSpPr>
              <p:spPr bwMode="auto">
                <a:xfrm>
                  <a:off x="886772" y="1923841"/>
                  <a:ext cx="366714" cy="116155"/>
                </a:xfrm>
                <a:prstGeom prst="roundRect">
                  <a:avLst/>
                </a:prstGeom>
                <a:solidFill>
                  <a:srgbClr val="FFFFFF"/>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2" name="Flowchart: Manual Operation 111"/>
                <p:cNvSpPr/>
                <p:nvPr/>
              </p:nvSpPr>
              <p:spPr bwMode="auto">
                <a:xfrm rot="10800000">
                  <a:off x="886773" y="1816684"/>
                  <a:ext cx="369093" cy="117873"/>
                </a:xfrm>
                <a:prstGeom prst="flowChartManualOperation">
                  <a:avLst/>
                </a:prstGeom>
                <a:solidFill>
                  <a:srgbClr val="EC881B"/>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3" name="Oval 112"/>
                <p:cNvSpPr/>
                <p:nvPr/>
              </p:nvSpPr>
              <p:spPr bwMode="auto">
                <a:xfrm>
                  <a:off x="1240632" y="1904443"/>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4" name="Oval 113"/>
                <p:cNvSpPr/>
                <p:nvPr/>
              </p:nvSpPr>
              <p:spPr bwMode="auto">
                <a:xfrm>
                  <a:off x="835861" y="1907806"/>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15" name="Straight Connector 114"/>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116" name="Straight Connector 115"/>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117" name="Rectangle 116"/>
                <p:cNvSpPr/>
                <p:nvPr/>
              </p:nvSpPr>
              <p:spPr bwMode="auto">
                <a:xfrm>
                  <a:off x="911751" y="2037930"/>
                  <a:ext cx="66913" cy="57673"/>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8" name="Rectangle 117"/>
                <p:cNvSpPr/>
                <p:nvPr/>
              </p:nvSpPr>
              <p:spPr bwMode="auto">
                <a:xfrm>
                  <a:off x="1162874" y="2039996"/>
                  <a:ext cx="66913" cy="55607"/>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9" name="Rectangle 118"/>
                <p:cNvSpPr/>
                <p:nvPr/>
              </p:nvSpPr>
              <p:spPr bwMode="auto">
                <a:xfrm>
                  <a:off x="916337" y="1967608"/>
                  <a:ext cx="41934" cy="38220"/>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05" name="Group 104"/>
              <p:cNvGrpSpPr/>
              <p:nvPr/>
            </p:nvGrpSpPr>
            <p:grpSpPr>
              <a:xfrm>
                <a:off x="923084" y="1774745"/>
                <a:ext cx="105792" cy="147251"/>
                <a:chOff x="1149746" y="1090613"/>
                <a:chExt cx="105792" cy="147251"/>
              </a:xfrm>
            </p:grpSpPr>
            <p:sp>
              <p:nvSpPr>
                <p:cNvPr id="109" name="Oval 108"/>
                <p:cNvSpPr/>
                <p:nvPr/>
              </p:nvSpPr>
              <p:spPr bwMode="auto">
                <a:xfrm>
                  <a:off x="1159271" y="1090613"/>
                  <a:ext cx="86742" cy="85725"/>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10" name="Flowchart: Manual Operation 109"/>
                <p:cNvSpPr/>
                <p:nvPr/>
              </p:nvSpPr>
              <p:spPr bwMode="auto">
                <a:xfrm>
                  <a:off x="1149746" y="1172767"/>
                  <a:ext cx="105792" cy="65097"/>
                </a:xfrm>
                <a:prstGeom prst="flowChartManualOperation">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06" name="Group 105"/>
              <p:cNvGrpSpPr/>
              <p:nvPr/>
            </p:nvGrpSpPr>
            <p:grpSpPr>
              <a:xfrm>
                <a:off x="1076622" y="1775340"/>
                <a:ext cx="105792" cy="146200"/>
                <a:chOff x="1072921" y="1090613"/>
                <a:chExt cx="105792" cy="146200"/>
              </a:xfrm>
            </p:grpSpPr>
            <p:sp>
              <p:nvSpPr>
                <p:cNvPr id="107" name="Oval 106"/>
                <p:cNvSpPr/>
                <p:nvPr/>
              </p:nvSpPr>
              <p:spPr bwMode="auto">
                <a:xfrm>
                  <a:off x="1082446" y="1090613"/>
                  <a:ext cx="86742" cy="85725"/>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08" name="Flowchart: Manual Operation 107"/>
                <p:cNvSpPr/>
                <p:nvPr/>
              </p:nvSpPr>
              <p:spPr bwMode="auto">
                <a:xfrm>
                  <a:off x="1072921" y="1172767"/>
                  <a:ext cx="105792" cy="64046"/>
                </a:xfrm>
                <a:prstGeom prst="flowChartManualOperation">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sp>
          <p:nvSpPr>
            <p:cNvPr id="103" name="Rectangle 102"/>
            <p:cNvSpPr/>
            <p:nvPr/>
          </p:nvSpPr>
          <p:spPr bwMode="auto">
            <a:xfrm>
              <a:off x="1116759" y="1688252"/>
              <a:ext cx="47725" cy="49349"/>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120" name="Rectangle 119"/>
          <p:cNvSpPr/>
          <p:nvPr/>
        </p:nvSpPr>
        <p:spPr bwMode="auto">
          <a:xfrm>
            <a:off x="366913" y="4579842"/>
            <a:ext cx="121331" cy="45719"/>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kern="0" dirty="0">
              <a:solidFill>
                <a:srgbClr val="FFFFFF"/>
              </a:solidFill>
              <a:latin typeface="Calibri"/>
            </a:endParaRPr>
          </a:p>
        </p:txBody>
      </p:sp>
      <p:sp>
        <p:nvSpPr>
          <p:cNvPr id="121" name="Oval 120"/>
          <p:cNvSpPr/>
          <p:nvPr/>
        </p:nvSpPr>
        <p:spPr bwMode="auto">
          <a:xfrm>
            <a:off x="2453458" y="4936074"/>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nvGrpSpPr>
          <p:cNvPr id="122" name="Group 121"/>
          <p:cNvGrpSpPr/>
          <p:nvPr/>
        </p:nvGrpSpPr>
        <p:grpSpPr>
          <a:xfrm>
            <a:off x="159924" y="5356806"/>
            <a:ext cx="2034980" cy="694243"/>
            <a:chOff x="546442" y="1598165"/>
            <a:chExt cx="2034980" cy="694243"/>
          </a:xfrm>
        </p:grpSpPr>
        <p:sp>
          <p:nvSpPr>
            <p:cNvPr id="123" name="Rectangle 122"/>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r">
                <a:buNone/>
              </a:pPr>
              <a:r>
                <a:rPr lang="en-US" sz="1100" b="1" dirty="0" smtClean="0">
                  <a:solidFill>
                    <a:srgbClr val="EC881B"/>
                  </a:solidFill>
                </a:rPr>
                <a:t>Car Rental</a:t>
              </a:r>
            </a:p>
            <a:p>
              <a:pPr marL="168275" algn="r">
                <a:buNone/>
              </a:pPr>
              <a:r>
                <a:rPr lang="en-US" sz="700" dirty="0">
                  <a:solidFill>
                    <a:schemeClr val="tx1">
                      <a:lumMod val="50000"/>
                      <a:lumOff val="50000"/>
                    </a:schemeClr>
                  </a:solidFill>
                </a:rPr>
                <a:t>Conventional Rental Car Services</a:t>
              </a:r>
            </a:p>
          </p:txBody>
        </p:sp>
        <p:sp>
          <p:nvSpPr>
            <p:cNvPr id="124" name="Rectangle 123"/>
            <p:cNvSpPr/>
            <p:nvPr/>
          </p:nvSpPr>
          <p:spPr bwMode="auto">
            <a:xfrm>
              <a:off x="546442"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sp>
        <p:nvSpPr>
          <p:cNvPr id="125" name="Oval 124"/>
          <p:cNvSpPr/>
          <p:nvPr/>
        </p:nvSpPr>
        <p:spPr bwMode="auto">
          <a:xfrm>
            <a:off x="2448769" y="5747968"/>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26" name="Oval 125"/>
          <p:cNvSpPr/>
          <p:nvPr/>
        </p:nvSpPr>
        <p:spPr bwMode="auto">
          <a:xfrm>
            <a:off x="3944179" y="3608117"/>
            <a:ext cx="1143000" cy="1143000"/>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rPr>
              <a:t>Mobility on Demand</a:t>
            </a:r>
          </a:p>
        </p:txBody>
      </p:sp>
      <p:sp>
        <p:nvSpPr>
          <p:cNvPr id="127" name="Oval 126"/>
          <p:cNvSpPr/>
          <p:nvPr/>
        </p:nvSpPr>
        <p:spPr bwMode="auto">
          <a:xfrm>
            <a:off x="3893344" y="3562882"/>
            <a:ext cx="1248510" cy="1250280"/>
          </a:xfrm>
          <a:prstGeom prst="ellipse">
            <a:avLst/>
          </a:prstGeom>
          <a:noFill/>
          <a:ln w="38100" cap="flat"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nvGrpSpPr>
          <p:cNvPr id="128" name="Group 127"/>
          <p:cNvGrpSpPr/>
          <p:nvPr/>
        </p:nvGrpSpPr>
        <p:grpSpPr>
          <a:xfrm>
            <a:off x="241762" y="5551906"/>
            <a:ext cx="347579" cy="242821"/>
            <a:chOff x="718375" y="1493780"/>
            <a:chExt cx="536547" cy="360138"/>
          </a:xfrm>
        </p:grpSpPr>
        <p:grpSp>
          <p:nvGrpSpPr>
            <p:cNvPr id="129" name="Group 128"/>
            <p:cNvGrpSpPr/>
            <p:nvPr/>
          </p:nvGrpSpPr>
          <p:grpSpPr>
            <a:xfrm>
              <a:off x="718375" y="1493780"/>
              <a:ext cx="536547" cy="360138"/>
              <a:chOff x="835861" y="1816684"/>
              <a:chExt cx="471446" cy="278919"/>
            </a:xfrm>
          </p:grpSpPr>
          <p:sp>
            <p:nvSpPr>
              <p:cNvPr id="131" name="Rounded Rectangle 130"/>
              <p:cNvSpPr/>
              <p:nvPr/>
            </p:nvSpPr>
            <p:spPr bwMode="auto">
              <a:xfrm>
                <a:off x="886772" y="1923841"/>
                <a:ext cx="366714" cy="116156"/>
              </a:xfrm>
              <a:prstGeom prst="roundRect">
                <a:avLst/>
              </a:prstGeom>
              <a:solidFill>
                <a:srgbClr val="FFFFFF"/>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2" name="Flowchart: Manual Operation 131"/>
              <p:cNvSpPr/>
              <p:nvPr/>
            </p:nvSpPr>
            <p:spPr bwMode="auto">
              <a:xfrm rot="10800000">
                <a:off x="886773" y="1816684"/>
                <a:ext cx="369093" cy="117873"/>
              </a:xfrm>
              <a:prstGeom prst="flowChartManualOperation">
                <a:avLst/>
              </a:prstGeom>
              <a:solidFill>
                <a:srgbClr val="EC881B"/>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3" name="Oval 132"/>
              <p:cNvSpPr/>
              <p:nvPr/>
            </p:nvSpPr>
            <p:spPr bwMode="auto">
              <a:xfrm>
                <a:off x="1240632" y="1904443"/>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4" name="Oval 133"/>
              <p:cNvSpPr/>
              <p:nvPr/>
            </p:nvSpPr>
            <p:spPr bwMode="auto">
              <a:xfrm>
                <a:off x="835861" y="1907806"/>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135" name="Straight Connector 134"/>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136" name="Straight Connector 135"/>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137" name="Rectangle 136"/>
              <p:cNvSpPr/>
              <p:nvPr/>
            </p:nvSpPr>
            <p:spPr bwMode="auto">
              <a:xfrm>
                <a:off x="911751" y="2037930"/>
                <a:ext cx="66913" cy="57673"/>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8" name="Rectangle 137"/>
              <p:cNvSpPr/>
              <p:nvPr/>
            </p:nvSpPr>
            <p:spPr bwMode="auto">
              <a:xfrm>
                <a:off x="1162874" y="2039996"/>
                <a:ext cx="66913" cy="55607"/>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39" name="Rectangle 138"/>
              <p:cNvSpPr/>
              <p:nvPr/>
            </p:nvSpPr>
            <p:spPr bwMode="auto">
              <a:xfrm>
                <a:off x="916337" y="1967608"/>
                <a:ext cx="41934" cy="38220"/>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130" name="Rectangle 129"/>
            <p:cNvSpPr/>
            <p:nvPr/>
          </p:nvSpPr>
          <p:spPr bwMode="auto">
            <a:xfrm>
              <a:off x="1116759" y="1688252"/>
              <a:ext cx="47725" cy="49349"/>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nvGrpSpPr>
          <p:cNvPr id="140" name="Group 139"/>
          <p:cNvGrpSpPr/>
          <p:nvPr/>
        </p:nvGrpSpPr>
        <p:grpSpPr>
          <a:xfrm>
            <a:off x="260410" y="5381225"/>
            <a:ext cx="300308" cy="138956"/>
            <a:chOff x="250886" y="4107092"/>
            <a:chExt cx="300308" cy="138956"/>
          </a:xfrm>
          <a:solidFill>
            <a:schemeClr val="bg1"/>
          </a:solidFill>
        </p:grpSpPr>
        <p:sp>
          <p:nvSpPr>
            <p:cNvPr id="141" name="Oval 140"/>
            <p:cNvSpPr/>
            <p:nvPr/>
          </p:nvSpPr>
          <p:spPr bwMode="auto">
            <a:xfrm>
              <a:off x="250886" y="4107092"/>
              <a:ext cx="128712" cy="138956"/>
            </a:xfrm>
            <a:prstGeom prst="ellipse">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42" name="Rectangle 141"/>
            <p:cNvSpPr/>
            <p:nvPr/>
          </p:nvSpPr>
          <p:spPr bwMode="auto">
            <a:xfrm>
              <a:off x="347322" y="4148138"/>
              <a:ext cx="158154" cy="50567"/>
            </a:xfrm>
            <a:prstGeom prst="rect">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43" name="Rectangle 142"/>
            <p:cNvSpPr/>
            <p:nvPr/>
          </p:nvSpPr>
          <p:spPr bwMode="auto">
            <a:xfrm>
              <a:off x="356495" y="4171771"/>
              <a:ext cx="45719" cy="45719"/>
            </a:xfrm>
            <a:prstGeom prst="rect">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44" name="Right Triangle 143"/>
            <p:cNvSpPr/>
            <p:nvPr/>
          </p:nvSpPr>
          <p:spPr bwMode="auto">
            <a:xfrm rot="5400000">
              <a:off x="387630" y="4161389"/>
              <a:ext cx="72222" cy="45719"/>
            </a:xfrm>
            <a:prstGeom prst="rtTriangle">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45" name="Pentagon 144"/>
            <p:cNvSpPr/>
            <p:nvPr/>
          </p:nvSpPr>
          <p:spPr bwMode="auto">
            <a:xfrm rot="5400000">
              <a:off x="411153" y="4169216"/>
              <a:ext cx="45719" cy="45719"/>
            </a:xfrm>
            <a:prstGeom prst="homePlate">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46" name="Pentagon 145"/>
            <p:cNvSpPr/>
            <p:nvPr/>
          </p:nvSpPr>
          <p:spPr bwMode="auto">
            <a:xfrm rot="5400000">
              <a:off x="449373" y="4169653"/>
              <a:ext cx="45719" cy="45719"/>
            </a:xfrm>
            <a:prstGeom prst="homePlate">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47" name="Pentagon 146"/>
            <p:cNvSpPr/>
            <p:nvPr/>
          </p:nvSpPr>
          <p:spPr bwMode="auto">
            <a:xfrm>
              <a:off x="505475" y="4148136"/>
              <a:ext cx="45719" cy="50569"/>
            </a:xfrm>
            <a:prstGeom prst="homePlate">
              <a:avLst/>
            </a:prstGeom>
            <a:grp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48" name="Oval 147"/>
            <p:cNvSpPr/>
            <p:nvPr/>
          </p:nvSpPr>
          <p:spPr bwMode="auto">
            <a:xfrm>
              <a:off x="269141" y="4154930"/>
              <a:ext cx="45719"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kern="0" dirty="0">
                <a:solidFill>
                  <a:srgbClr val="FFFFFF"/>
                </a:solidFill>
                <a:latin typeface="Calibri"/>
              </a:endParaRPr>
            </a:p>
          </p:txBody>
        </p:sp>
      </p:grpSp>
      <p:grpSp>
        <p:nvGrpSpPr>
          <p:cNvPr id="149" name="Group 148"/>
          <p:cNvGrpSpPr/>
          <p:nvPr/>
        </p:nvGrpSpPr>
        <p:grpSpPr>
          <a:xfrm>
            <a:off x="8511346" y="5389855"/>
            <a:ext cx="360127" cy="414855"/>
            <a:chOff x="602950" y="1717753"/>
            <a:chExt cx="243840" cy="419100"/>
          </a:xfrm>
          <a:effectLst/>
        </p:grpSpPr>
        <p:sp>
          <p:nvSpPr>
            <p:cNvPr id="150" name="Rounded Rectangle 149"/>
            <p:cNvSpPr/>
            <p:nvPr/>
          </p:nvSpPr>
          <p:spPr bwMode="auto">
            <a:xfrm>
              <a:off x="602950" y="1717753"/>
              <a:ext cx="243840" cy="419100"/>
            </a:xfrm>
            <a:prstGeom prst="roundRect">
              <a:avLst/>
            </a:prstGeom>
            <a:solidFill>
              <a:schemeClr val="bg1"/>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1" name="Rectangle 150"/>
            <p:cNvSpPr/>
            <p:nvPr/>
          </p:nvSpPr>
          <p:spPr bwMode="auto">
            <a:xfrm>
              <a:off x="629619" y="1753026"/>
              <a:ext cx="190500" cy="282943"/>
            </a:xfrm>
            <a:prstGeom prst="rect">
              <a:avLst/>
            </a:prstGeom>
            <a:solidFill>
              <a:srgbClr val="F4BD80"/>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52" name="Oval 151"/>
            <p:cNvSpPr/>
            <p:nvPr/>
          </p:nvSpPr>
          <p:spPr bwMode="auto">
            <a:xfrm>
              <a:off x="701059" y="2059783"/>
              <a:ext cx="45719" cy="59200"/>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153" name="Rectangle 152"/>
          <p:cNvSpPr/>
          <p:nvPr/>
        </p:nvSpPr>
        <p:spPr bwMode="auto">
          <a:xfrm>
            <a:off x="8656243" y="5424940"/>
            <a:ext cx="45719" cy="279908"/>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54" name="Rectangle 153"/>
          <p:cNvSpPr/>
          <p:nvPr/>
        </p:nvSpPr>
        <p:spPr bwMode="auto">
          <a:xfrm>
            <a:off x="8550732" y="5577927"/>
            <a:ext cx="281349"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cxnSp>
        <p:nvCxnSpPr>
          <p:cNvPr id="155" name="Straight Connector 154"/>
          <p:cNvCxnSpPr/>
          <p:nvPr/>
        </p:nvCxnSpPr>
        <p:spPr bwMode="auto">
          <a:xfrm>
            <a:off x="8550733" y="5495753"/>
            <a:ext cx="281349" cy="0"/>
          </a:xfrm>
          <a:prstGeom prst="line">
            <a:avLst/>
          </a:prstGeom>
          <a:solidFill>
            <a:schemeClr val="bg1"/>
          </a:solidFill>
          <a:ln w="9525" cap="flat" cmpd="sng" algn="ctr">
            <a:solidFill>
              <a:srgbClr val="EC881B"/>
            </a:solidFill>
            <a:prstDash val="solid"/>
            <a:round/>
            <a:headEnd type="none" w="med" len="med"/>
            <a:tailEnd type="none" w="med" len="med"/>
          </a:ln>
          <a:effectLst/>
        </p:spPr>
      </p:cxnSp>
      <p:cxnSp>
        <p:nvCxnSpPr>
          <p:cNvPr id="156" name="Straight Connector 155"/>
          <p:cNvCxnSpPr/>
          <p:nvPr/>
        </p:nvCxnSpPr>
        <p:spPr bwMode="auto">
          <a:xfrm flipV="1">
            <a:off x="8774753" y="5424771"/>
            <a:ext cx="0" cy="280077"/>
          </a:xfrm>
          <a:prstGeom prst="line">
            <a:avLst/>
          </a:prstGeom>
          <a:solidFill>
            <a:schemeClr val="bg1"/>
          </a:solidFill>
          <a:ln w="9525" cap="flat" cmpd="sng" algn="ctr">
            <a:solidFill>
              <a:srgbClr val="EC881B"/>
            </a:solidFill>
            <a:prstDash val="solid"/>
            <a:round/>
            <a:headEnd type="none" w="med" len="med"/>
            <a:tailEnd type="none" w="med" len="med"/>
          </a:ln>
          <a:effectLst/>
        </p:spPr>
      </p:cxnSp>
      <p:sp>
        <p:nvSpPr>
          <p:cNvPr id="157" name="Isosceles Triangle 156"/>
          <p:cNvSpPr/>
          <p:nvPr/>
        </p:nvSpPr>
        <p:spPr bwMode="auto">
          <a:xfrm>
            <a:off x="8644975" y="5601134"/>
            <a:ext cx="68253" cy="81817"/>
          </a:xfrm>
          <a:prstGeom prst="triangle">
            <a:avLst/>
          </a:prstGeom>
          <a:solidFill>
            <a:schemeClr val="bg1"/>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58" name="Oval 157"/>
          <p:cNvSpPr/>
          <p:nvPr/>
        </p:nvSpPr>
        <p:spPr bwMode="auto">
          <a:xfrm>
            <a:off x="2403049" y="3712802"/>
            <a:ext cx="228600" cy="228600"/>
          </a:xfrm>
          <a:prstGeom prst="ellipse">
            <a:avLst/>
          </a:prstGeom>
          <a:solidFill>
            <a:schemeClr val="tx1">
              <a:lumMod val="50000"/>
              <a:lumOff val="50000"/>
            </a:schemeClr>
          </a:solidFill>
          <a:ln>
            <a:noFill/>
            <a:headEnd type="none" w="med" len="med"/>
            <a:tailEnd type="none" w="med" len="med"/>
          </a:ln>
          <a:effectLst>
            <a:glow rad="139700">
              <a:srgbClr val="376092">
                <a:alpha val="40000"/>
              </a:srgbClr>
            </a:glow>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cxnSp>
        <p:nvCxnSpPr>
          <p:cNvPr id="159" name="Straight Connector 158"/>
          <p:cNvCxnSpPr>
            <a:stCxn id="127" idx="2"/>
            <a:endCxn id="158" idx="6"/>
          </p:cNvCxnSpPr>
          <p:nvPr/>
        </p:nvCxnSpPr>
        <p:spPr bwMode="auto">
          <a:xfrm flipH="1" flipV="1">
            <a:off x="2631649" y="3827102"/>
            <a:ext cx="1261695" cy="36092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grpSp>
        <p:nvGrpSpPr>
          <p:cNvPr id="160" name="Group 159"/>
          <p:cNvGrpSpPr/>
          <p:nvPr/>
        </p:nvGrpSpPr>
        <p:grpSpPr>
          <a:xfrm>
            <a:off x="6920748" y="2145546"/>
            <a:ext cx="2028827" cy="694243"/>
            <a:chOff x="787400" y="1598165"/>
            <a:chExt cx="2028827" cy="694243"/>
          </a:xfrm>
        </p:grpSpPr>
        <p:sp>
          <p:nvSpPr>
            <p:cNvPr id="161" name="Rectangle 160"/>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l">
                <a:buNone/>
              </a:pPr>
              <a:r>
                <a:rPr lang="en-US" sz="1100" b="1" dirty="0" smtClean="0">
                  <a:solidFill>
                    <a:srgbClr val="EC881B"/>
                  </a:solidFill>
                </a:rPr>
                <a:t>Public Transport</a:t>
              </a:r>
            </a:p>
            <a:p>
              <a:pPr algn="l">
                <a:buNone/>
              </a:pPr>
              <a:r>
                <a:rPr lang="en-US" sz="700" dirty="0" smtClean="0">
                  <a:solidFill>
                    <a:schemeClr val="tx1">
                      <a:lumMod val="50000"/>
                      <a:lumOff val="50000"/>
                    </a:schemeClr>
                  </a:solidFill>
                </a:rPr>
                <a:t>Public Bus, Light Rail, Heavy Rail </a:t>
              </a:r>
            </a:p>
            <a:p>
              <a:pPr algn="l">
                <a:buNone/>
              </a:pPr>
              <a:r>
                <a:rPr lang="en-US" sz="700" dirty="0" smtClean="0">
                  <a:solidFill>
                    <a:schemeClr val="tx1">
                      <a:lumMod val="50000"/>
                      <a:lumOff val="50000"/>
                    </a:schemeClr>
                  </a:solidFill>
                </a:rPr>
                <a:t>and other Public Transport Services </a:t>
              </a:r>
              <a:endParaRPr lang="en-US" sz="700" b="1" dirty="0" smtClean="0">
                <a:solidFill>
                  <a:schemeClr val="tx1">
                    <a:lumMod val="50000"/>
                    <a:lumOff val="50000"/>
                  </a:schemeClr>
                </a:solidFill>
              </a:endParaRPr>
            </a:p>
          </p:txBody>
        </p:sp>
        <p:sp>
          <p:nvSpPr>
            <p:cNvPr id="162" name="Rectangle 161"/>
            <p:cNvSpPr/>
            <p:nvPr/>
          </p:nvSpPr>
          <p:spPr bwMode="auto">
            <a:xfrm>
              <a:off x="2308567"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sp>
        <p:nvSpPr>
          <p:cNvPr id="163" name="Oval 162"/>
          <p:cNvSpPr/>
          <p:nvPr/>
        </p:nvSpPr>
        <p:spPr bwMode="auto">
          <a:xfrm>
            <a:off x="6442488" y="5713678"/>
            <a:ext cx="228600" cy="228600"/>
          </a:xfrm>
          <a:prstGeom prst="ellipse">
            <a:avLst/>
          </a:prstGeom>
          <a:solidFill>
            <a:schemeClr val="tx1">
              <a:lumMod val="50000"/>
              <a:lumOff val="50000"/>
            </a:schemeClr>
          </a:solidFill>
          <a:ln>
            <a:noFill/>
            <a:headEnd type="none" w="med" len="med"/>
            <a:tailEnd type="none" w="med" len="med"/>
          </a:ln>
          <a:effectLst>
            <a:glow rad="139700">
              <a:srgbClr val="376092">
                <a:alpha val="40000"/>
              </a:srgbClr>
            </a:glow>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chemeClr val="bg1"/>
              </a:solidFill>
            </a:endParaRPr>
          </a:p>
        </p:txBody>
      </p:sp>
      <p:cxnSp>
        <p:nvCxnSpPr>
          <p:cNvPr id="164" name="Straight Connector 163"/>
          <p:cNvCxnSpPr>
            <a:stCxn id="163" idx="1"/>
            <a:endCxn id="127" idx="5"/>
          </p:cNvCxnSpPr>
          <p:nvPr/>
        </p:nvCxnSpPr>
        <p:spPr bwMode="auto">
          <a:xfrm flipH="1" flipV="1">
            <a:off x="4959014" y="4630063"/>
            <a:ext cx="1516952" cy="1117093"/>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165" name="Straight Connector 164"/>
          <p:cNvCxnSpPr>
            <a:endCxn id="169" idx="2"/>
          </p:cNvCxnSpPr>
          <p:nvPr/>
        </p:nvCxnSpPr>
        <p:spPr bwMode="auto">
          <a:xfrm flipV="1">
            <a:off x="8578307" y="2387695"/>
            <a:ext cx="121338" cy="214354"/>
          </a:xfrm>
          <a:prstGeom prst="line">
            <a:avLst/>
          </a:prstGeom>
          <a:solidFill>
            <a:schemeClr val="bg1"/>
          </a:solidFill>
          <a:ln w="28575" cap="flat" cmpd="sng" algn="ctr">
            <a:solidFill>
              <a:schemeClr val="bg1"/>
            </a:solidFill>
            <a:prstDash val="solid"/>
            <a:round/>
            <a:headEnd type="none" w="med" len="med"/>
            <a:tailEnd type="none" w="med" len="med"/>
          </a:ln>
          <a:effectLst/>
        </p:spPr>
      </p:cxnSp>
      <p:cxnSp>
        <p:nvCxnSpPr>
          <p:cNvPr id="166" name="Straight Connector 165"/>
          <p:cNvCxnSpPr/>
          <p:nvPr/>
        </p:nvCxnSpPr>
        <p:spPr bwMode="auto">
          <a:xfrm flipH="1" flipV="1">
            <a:off x="8699645" y="2390870"/>
            <a:ext cx="105300" cy="216750"/>
          </a:xfrm>
          <a:prstGeom prst="line">
            <a:avLst/>
          </a:prstGeom>
          <a:solidFill>
            <a:schemeClr val="bg1"/>
          </a:solidFill>
          <a:ln w="28575" cap="flat" cmpd="sng" algn="ctr">
            <a:solidFill>
              <a:schemeClr val="bg1"/>
            </a:solidFill>
            <a:prstDash val="solid"/>
            <a:round/>
            <a:headEnd type="none" w="med" len="med"/>
            <a:tailEnd type="none" w="med" len="med"/>
          </a:ln>
          <a:effectLst/>
        </p:spPr>
      </p:cxnSp>
      <p:sp>
        <p:nvSpPr>
          <p:cNvPr id="167" name="Rounded Rectangle 166"/>
          <p:cNvSpPr/>
          <p:nvPr/>
        </p:nvSpPr>
        <p:spPr bwMode="auto">
          <a:xfrm>
            <a:off x="8552025" y="2201011"/>
            <a:ext cx="287439" cy="339636"/>
          </a:xfrm>
          <a:prstGeom prst="roundRect">
            <a:avLst/>
          </a:prstGeom>
          <a:solidFill>
            <a:schemeClr val="bg1"/>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68" name="Oval 167"/>
          <p:cNvSpPr/>
          <p:nvPr/>
        </p:nvSpPr>
        <p:spPr bwMode="auto">
          <a:xfrm>
            <a:off x="8654505" y="2415474"/>
            <a:ext cx="81741" cy="80326"/>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69" name="Rounded Rectangle 168"/>
          <p:cNvSpPr/>
          <p:nvPr/>
        </p:nvSpPr>
        <p:spPr bwMode="auto">
          <a:xfrm>
            <a:off x="8594345" y="2245459"/>
            <a:ext cx="210600" cy="1422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chemeClr val="bg1"/>
              </a:solidFill>
            </a:endParaRPr>
          </a:p>
        </p:txBody>
      </p:sp>
      <p:sp>
        <p:nvSpPr>
          <p:cNvPr id="170" name="Oval 169"/>
          <p:cNvSpPr/>
          <p:nvPr/>
        </p:nvSpPr>
        <p:spPr bwMode="auto">
          <a:xfrm>
            <a:off x="8628816" y="2149790"/>
            <a:ext cx="45719" cy="45719"/>
          </a:xfrm>
          <a:prstGeom prst="ellipse">
            <a:avLst/>
          </a:prstGeom>
          <a:solidFill>
            <a:schemeClr val="bg1"/>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71" name="Oval 170"/>
          <p:cNvSpPr/>
          <p:nvPr/>
        </p:nvSpPr>
        <p:spPr bwMode="auto">
          <a:xfrm>
            <a:off x="8717716" y="2148942"/>
            <a:ext cx="45719" cy="45719"/>
          </a:xfrm>
          <a:prstGeom prst="ellipse">
            <a:avLst/>
          </a:prstGeom>
          <a:solidFill>
            <a:schemeClr val="bg1"/>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nvGrpSpPr>
          <p:cNvPr id="172" name="Group 171"/>
          <p:cNvGrpSpPr/>
          <p:nvPr/>
        </p:nvGrpSpPr>
        <p:grpSpPr>
          <a:xfrm>
            <a:off x="6914692" y="2978368"/>
            <a:ext cx="2028827" cy="694243"/>
            <a:chOff x="6686092" y="1660693"/>
            <a:chExt cx="2028827" cy="694243"/>
          </a:xfrm>
        </p:grpSpPr>
        <p:grpSp>
          <p:nvGrpSpPr>
            <p:cNvPr id="173" name="Group 172"/>
            <p:cNvGrpSpPr/>
            <p:nvPr/>
          </p:nvGrpSpPr>
          <p:grpSpPr>
            <a:xfrm>
              <a:off x="6686092" y="1660693"/>
              <a:ext cx="2028827" cy="694243"/>
              <a:chOff x="787400" y="1598165"/>
              <a:chExt cx="2028827" cy="694243"/>
            </a:xfrm>
          </p:grpSpPr>
          <p:sp>
            <p:nvSpPr>
              <p:cNvPr id="178" name="Rectangle 177"/>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l">
                  <a:buNone/>
                </a:pPr>
                <a:r>
                  <a:rPr lang="en-US" sz="1100" b="1" dirty="0" smtClean="0">
                    <a:solidFill>
                      <a:srgbClr val="EC881B"/>
                    </a:solidFill>
                  </a:rPr>
                  <a:t>Smart Payment </a:t>
                </a:r>
              </a:p>
              <a:p>
                <a:pPr algn="l">
                  <a:buNone/>
                </a:pPr>
                <a:r>
                  <a:rPr lang="en-US" sz="800" dirty="0" smtClean="0">
                    <a:solidFill>
                      <a:schemeClr val="tx1">
                        <a:lumMod val="50000"/>
                        <a:lumOff val="50000"/>
                      </a:schemeClr>
                    </a:solidFill>
                  </a:rPr>
                  <a:t>Allows users to pay for </a:t>
                </a:r>
              </a:p>
              <a:p>
                <a:pPr algn="l">
                  <a:buNone/>
                </a:pPr>
                <a:r>
                  <a:rPr lang="en-US" sz="800" dirty="0" smtClean="0">
                    <a:solidFill>
                      <a:schemeClr val="tx1">
                        <a:lumMod val="50000"/>
                        <a:lumOff val="50000"/>
                      </a:schemeClr>
                    </a:solidFill>
                  </a:rPr>
                  <a:t>services using a smartphone app</a:t>
                </a:r>
                <a:endParaRPr lang="en-US" sz="1100" b="1" dirty="0" smtClean="0">
                  <a:solidFill>
                    <a:srgbClr val="45637A"/>
                  </a:solidFill>
                </a:endParaRPr>
              </a:p>
            </p:txBody>
          </p:sp>
          <p:sp>
            <p:nvSpPr>
              <p:cNvPr id="179" name="Rectangle 178"/>
              <p:cNvSpPr/>
              <p:nvPr/>
            </p:nvSpPr>
            <p:spPr bwMode="auto">
              <a:xfrm>
                <a:off x="2308567"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174" name="Group 173"/>
            <p:cNvGrpSpPr/>
            <p:nvPr/>
          </p:nvGrpSpPr>
          <p:grpSpPr>
            <a:xfrm>
              <a:off x="8278208" y="1687307"/>
              <a:ext cx="360127" cy="414855"/>
              <a:chOff x="602950" y="1717753"/>
              <a:chExt cx="243840" cy="419100"/>
            </a:xfrm>
            <a:effectLst/>
          </p:grpSpPr>
          <p:sp>
            <p:nvSpPr>
              <p:cNvPr id="175" name="Rounded Rectangle 174"/>
              <p:cNvSpPr/>
              <p:nvPr/>
            </p:nvSpPr>
            <p:spPr bwMode="auto">
              <a:xfrm>
                <a:off x="602950" y="1717753"/>
                <a:ext cx="243840" cy="419100"/>
              </a:xfrm>
              <a:prstGeom prst="roundRect">
                <a:avLst/>
              </a:prstGeom>
              <a:solidFill>
                <a:schemeClr val="bg1"/>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176" name="Rectangle 175"/>
              <p:cNvSpPr/>
              <p:nvPr/>
            </p:nvSpPr>
            <p:spPr bwMode="auto">
              <a:xfrm>
                <a:off x="629619" y="1753026"/>
                <a:ext cx="190500" cy="282943"/>
              </a:xfrm>
              <a:prstGeom prst="rect">
                <a:avLst/>
              </a:prstGeom>
              <a:solidFill>
                <a:srgbClr val="F4BD80"/>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a:ea typeface="+mn-ea"/>
                    <a:cs typeface="+mn-cs"/>
                  </a:rPr>
                  <a:t>$</a:t>
                </a:r>
              </a:p>
            </p:txBody>
          </p:sp>
          <p:sp>
            <p:nvSpPr>
              <p:cNvPr id="177" name="Oval 176"/>
              <p:cNvSpPr/>
              <p:nvPr/>
            </p:nvSpPr>
            <p:spPr bwMode="auto">
              <a:xfrm>
                <a:off x="701059" y="2059783"/>
                <a:ext cx="45719" cy="59200"/>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grpSp>
      <p:grpSp>
        <p:nvGrpSpPr>
          <p:cNvPr id="180" name="Group 179"/>
          <p:cNvGrpSpPr/>
          <p:nvPr/>
        </p:nvGrpSpPr>
        <p:grpSpPr>
          <a:xfrm>
            <a:off x="6920748" y="3800302"/>
            <a:ext cx="2028827" cy="694243"/>
            <a:chOff x="787400" y="1598165"/>
            <a:chExt cx="2028827" cy="694243"/>
          </a:xfrm>
        </p:grpSpPr>
        <p:sp>
          <p:nvSpPr>
            <p:cNvPr id="181" name="Rectangle 180"/>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l">
                <a:buNone/>
              </a:pPr>
              <a:r>
                <a:rPr lang="en-US" sz="1100" b="1" dirty="0" smtClean="0">
                  <a:solidFill>
                    <a:srgbClr val="EC881B"/>
                  </a:solidFill>
                </a:rPr>
                <a:t>Incentives</a:t>
              </a:r>
            </a:p>
            <a:p>
              <a:pPr algn="l">
                <a:buNone/>
              </a:pPr>
              <a:r>
                <a:rPr lang="en-US" sz="800" dirty="0">
                  <a:solidFill>
                    <a:schemeClr val="tx1">
                      <a:lumMod val="50000"/>
                      <a:lumOff val="50000"/>
                    </a:schemeClr>
                  </a:solidFill>
                </a:rPr>
                <a:t>Rewards and incentivizes </a:t>
              </a:r>
              <a:endParaRPr lang="en-US" sz="800" dirty="0" smtClean="0">
                <a:solidFill>
                  <a:schemeClr val="tx1">
                    <a:lumMod val="50000"/>
                    <a:lumOff val="50000"/>
                  </a:schemeClr>
                </a:solidFill>
              </a:endParaRPr>
            </a:p>
            <a:p>
              <a:pPr algn="l">
                <a:buNone/>
              </a:pPr>
              <a:r>
                <a:rPr lang="en-US" sz="800" dirty="0" smtClean="0">
                  <a:solidFill>
                    <a:schemeClr val="tx1">
                      <a:lumMod val="50000"/>
                      <a:lumOff val="50000"/>
                    </a:schemeClr>
                  </a:solidFill>
                </a:rPr>
                <a:t>users for good travel choices </a:t>
              </a:r>
              <a:endParaRPr lang="en-US" sz="800" dirty="0">
                <a:solidFill>
                  <a:schemeClr val="tx1">
                    <a:lumMod val="50000"/>
                    <a:lumOff val="50000"/>
                  </a:schemeClr>
                </a:solidFill>
              </a:endParaRPr>
            </a:p>
          </p:txBody>
        </p:sp>
        <p:sp>
          <p:nvSpPr>
            <p:cNvPr id="182" name="Rectangle 181"/>
            <p:cNvSpPr/>
            <p:nvPr/>
          </p:nvSpPr>
          <p:spPr bwMode="auto">
            <a:xfrm>
              <a:off x="2308567"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grpSp>
        <p:nvGrpSpPr>
          <p:cNvPr id="183" name="Group 182"/>
          <p:cNvGrpSpPr/>
          <p:nvPr/>
        </p:nvGrpSpPr>
        <p:grpSpPr>
          <a:xfrm>
            <a:off x="8436109" y="3887573"/>
            <a:ext cx="510918" cy="313394"/>
            <a:chOff x="9970552" y="4297354"/>
            <a:chExt cx="510918" cy="313394"/>
          </a:xfrm>
        </p:grpSpPr>
        <p:sp>
          <p:nvSpPr>
            <p:cNvPr id="184" name="Rectangle 183"/>
            <p:cNvSpPr/>
            <p:nvPr/>
          </p:nvSpPr>
          <p:spPr bwMode="auto">
            <a:xfrm>
              <a:off x="10008235" y="4327628"/>
              <a:ext cx="440380" cy="248140"/>
            </a:xfrm>
            <a:prstGeom prst="rect">
              <a:avLst/>
            </a:prstGeom>
            <a:solidFill>
              <a:schemeClr val="bg1"/>
            </a:solidFill>
            <a:ln w="12700">
              <a:solidFill>
                <a:srgbClr val="F4BD80"/>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85" name="Pie 184"/>
            <p:cNvSpPr/>
            <p:nvPr/>
          </p:nvSpPr>
          <p:spPr bwMode="auto">
            <a:xfrm>
              <a:off x="10406104" y="4544519"/>
              <a:ext cx="75366" cy="57555"/>
            </a:xfrm>
            <a:prstGeom prst="pie">
              <a:avLst>
                <a:gd name="adj1" fmla="val 10629655"/>
                <a:gd name="adj2" fmla="val 16200000"/>
              </a:avLst>
            </a:prstGeom>
            <a:solidFill>
              <a:srgbClr val="F4BD80"/>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86" name="Pie 185"/>
            <p:cNvSpPr/>
            <p:nvPr/>
          </p:nvSpPr>
          <p:spPr bwMode="auto">
            <a:xfrm rot="10800000">
              <a:off x="9970552" y="4306261"/>
              <a:ext cx="75366" cy="57555"/>
            </a:xfrm>
            <a:prstGeom prst="pie">
              <a:avLst>
                <a:gd name="adj1" fmla="val 10629655"/>
                <a:gd name="adj2" fmla="val 16200000"/>
              </a:avLst>
            </a:prstGeom>
            <a:solidFill>
              <a:srgbClr val="F4BD80"/>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87" name="Pie 186"/>
            <p:cNvSpPr/>
            <p:nvPr/>
          </p:nvSpPr>
          <p:spPr bwMode="auto">
            <a:xfrm rot="5695948">
              <a:off x="9975161" y="4544287"/>
              <a:ext cx="75366" cy="57555"/>
            </a:xfrm>
            <a:prstGeom prst="pie">
              <a:avLst>
                <a:gd name="adj1" fmla="val 10629655"/>
                <a:gd name="adj2" fmla="val 16200000"/>
              </a:avLst>
            </a:prstGeom>
            <a:solidFill>
              <a:srgbClr val="F4BD80"/>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88" name="Pie 187"/>
            <p:cNvSpPr/>
            <p:nvPr/>
          </p:nvSpPr>
          <p:spPr bwMode="auto">
            <a:xfrm rot="16357390">
              <a:off x="10409341" y="4306259"/>
              <a:ext cx="75366" cy="57555"/>
            </a:xfrm>
            <a:prstGeom prst="pie">
              <a:avLst>
                <a:gd name="adj1" fmla="val 10629655"/>
                <a:gd name="adj2" fmla="val 16200000"/>
              </a:avLst>
            </a:prstGeom>
            <a:solidFill>
              <a:srgbClr val="F4BD80"/>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89" name="Oval 188"/>
            <p:cNvSpPr/>
            <p:nvPr/>
          </p:nvSpPr>
          <p:spPr bwMode="auto">
            <a:xfrm>
              <a:off x="10147895" y="4373998"/>
              <a:ext cx="164306" cy="170521"/>
            </a:xfrm>
            <a:prstGeom prst="ellipse">
              <a:avLst/>
            </a:prstGeom>
            <a:solidFill>
              <a:srgbClr val="F4BD80"/>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rPr>
                <a:t>c</a:t>
              </a:r>
              <a:endParaRPr lang="en-US" dirty="0" smtClean="0">
                <a:solidFill>
                  <a:schemeClr val="bg1"/>
                </a:solidFill>
              </a:endParaRPr>
            </a:p>
          </p:txBody>
        </p:sp>
      </p:grpSp>
      <p:sp>
        <p:nvSpPr>
          <p:cNvPr id="190" name="Oval 189"/>
          <p:cNvSpPr/>
          <p:nvPr/>
        </p:nvSpPr>
        <p:spPr bwMode="auto">
          <a:xfrm>
            <a:off x="6442488" y="2483167"/>
            <a:ext cx="228600" cy="228600"/>
          </a:xfrm>
          <a:prstGeom prst="ellipse">
            <a:avLst/>
          </a:prstGeom>
          <a:solidFill>
            <a:schemeClr val="tx1">
              <a:lumMod val="50000"/>
              <a:lumOff val="50000"/>
            </a:schemeClr>
          </a:solidFill>
          <a:ln>
            <a:noFill/>
            <a:headEnd type="none" w="med" len="med"/>
            <a:tailEnd type="none" w="med" len="med"/>
          </a:ln>
          <a:effectLst>
            <a:glow rad="139700">
              <a:srgbClr val="376092">
                <a:alpha val="40000"/>
              </a:srgbClr>
            </a:glow>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chemeClr val="bg1"/>
              </a:solidFill>
            </a:endParaRPr>
          </a:p>
        </p:txBody>
      </p:sp>
      <p:grpSp>
        <p:nvGrpSpPr>
          <p:cNvPr id="191" name="Group 190"/>
          <p:cNvGrpSpPr/>
          <p:nvPr/>
        </p:nvGrpSpPr>
        <p:grpSpPr>
          <a:xfrm>
            <a:off x="6920748" y="4581352"/>
            <a:ext cx="2028827" cy="694243"/>
            <a:chOff x="787400" y="1598165"/>
            <a:chExt cx="2028827" cy="694243"/>
          </a:xfrm>
        </p:grpSpPr>
        <p:sp>
          <p:nvSpPr>
            <p:cNvPr id="192" name="Rectangle 191"/>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l">
                <a:buNone/>
              </a:pPr>
              <a:r>
                <a:rPr lang="en-US" sz="1100" b="1" dirty="0" smtClean="0">
                  <a:solidFill>
                    <a:srgbClr val="EC881B"/>
                  </a:solidFill>
                </a:rPr>
                <a:t>Smart Parking</a:t>
              </a:r>
            </a:p>
            <a:p>
              <a:pPr algn="l">
                <a:buNone/>
              </a:pPr>
              <a:r>
                <a:rPr lang="en-US" sz="800" dirty="0">
                  <a:solidFill>
                    <a:schemeClr val="tx1">
                      <a:lumMod val="50000"/>
                      <a:lumOff val="50000"/>
                    </a:schemeClr>
                  </a:solidFill>
                </a:rPr>
                <a:t>Allows users to pay for parking using a mobile app</a:t>
              </a:r>
            </a:p>
          </p:txBody>
        </p:sp>
        <p:sp>
          <p:nvSpPr>
            <p:cNvPr id="193" name="Rectangle 192"/>
            <p:cNvSpPr/>
            <p:nvPr/>
          </p:nvSpPr>
          <p:spPr bwMode="auto">
            <a:xfrm>
              <a:off x="2308567"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sp>
        <p:nvSpPr>
          <p:cNvPr id="194" name="Rounded Rectangle 193"/>
          <p:cNvSpPr/>
          <p:nvPr/>
        </p:nvSpPr>
        <p:spPr bwMode="auto">
          <a:xfrm>
            <a:off x="8546195" y="4654315"/>
            <a:ext cx="325466" cy="353618"/>
          </a:xfrm>
          <a:prstGeom prst="roundRect">
            <a:avLst/>
          </a:prstGeom>
          <a:solidFill>
            <a:srgbClr val="EC881B"/>
          </a:solidFill>
          <a:ln>
            <a:solidFill>
              <a:schemeClr val="bg1"/>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P</a:t>
            </a:r>
          </a:p>
        </p:txBody>
      </p:sp>
      <p:cxnSp>
        <p:nvCxnSpPr>
          <p:cNvPr id="195" name="Straight Connector 194"/>
          <p:cNvCxnSpPr/>
          <p:nvPr/>
        </p:nvCxnSpPr>
        <p:spPr bwMode="auto">
          <a:xfrm flipV="1">
            <a:off x="6549828" y="3447264"/>
            <a:ext cx="0" cy="1619001"/>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sp>
        <p:nvSpPr>
          <p:cNvPr id="196" name="Oval 195"/>
          <p:cNvSpPr/>
          <p:nvPr/>
        </p:nvSpPr>
        <p:spPr bwMode="auto">
          <a:xfrm>
            <a:off x="6477000" y="3375044"/>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197" name="Oval 196"/>
          <p:cNvSpPr/>
          <p:nvPr/>
        </p:nvSpPr>
        <p:spPr bwMode="auto">
          <a:xfrm>
            <a:off x="6470472" y="4188022"/>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chemeClr val="bg1"/>
              </a:solidFill>
            </a:endParaRPr>
          </a:p>
        </p:txBody>
      </p:sp>
      <p:sp>
        <p:nvSpPr>
          <p:cNvPr id="198" name="Oval 197"/>
          <p:cNvSpPr/>
          <p:nvPr/>
        </p:nvSpPr>
        <p:spPr bwMode="auto">
          <a:xfrm>
            <a:off x="6481248" y="5001325"/>
            <a:ext cx="137160" cy="137160"/>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chemeClr val="bg1"/>
              </a:solidFill>
            </a:endParaRPr>
          </a:p>
        </p:txBody>
      </p:sp>
      <p:sp>
        <p:nvSpPr>
          <p:cNvPr id="199" name="Oval 198"/>
          <p:cNvSpPr/>
          <p:nvPr/>
        </p:nvSpPr>
        <p:spPr bwMode="auto">
          <a:xfrm>
            <a:off x="6424752" y="3727285"/>
            <a:ext cx="228600" cy="228600"/>
          </a:xfrm>
          <a:prstGeom prst="ellipse">
            <a:avLst/>
          </a:prstGeom>
          <a:solidFill>
            <a:schemeClr val="tx1">
              <a:lumMod val="50000"/>
              <a:lumOff val="50000"/>
            </a:schemeClr>
          </a:solidFill>
          <a:ln>
            <a:noFill/>
            <a:headEnd type="none" w="med" len="med"/>
            <a:tailEnd type="none" w="med" len="med"/>
          </a:ln>
          <a:effectLst>
            <a:glow rad="139700">
              <a:srgbClr val="376092">
                <a:alpha val="40000"/>
              </a:srgbClr>
            </a:glow>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chemeClr val="bg1"/>
              </a:solidFill>
            </a:endParaRPr>
          </a:p>
        </p:txBody>
      </p:sp>
      <p:cxnSp>
        <p:nvCxnSpPr>
          <p:cNvPr id="200" name="Straight Connector 199"/>
          <p:cNvCxnSpPr>
            <a:stCxn id="199" idx="2"/>
          </p:cNvCxnSpPr>
          <p:nvPr/>
        </p:nvCxnSpPr>
        <p:spPr bwMode="auto">
          <a:xfrm flipH="1">
            <a:off x="5111414" y="3841585"/>
            <a:ext cx="1313338" cy="200332"/>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cxnSp>
        <p:nvCxnSpPr>
          <p:cNvPr id="201" name="Straight Connector 200"/>
          <p:cNvCxnSpPr>
            <a:stCxn id="190" idx="2"/>
            <a:endCxn id="127" idx="7"/>
          </p:cNvCxnSpPr>
          <p:nvPr/>
        </p:nvCxnSpPr>
        <p:spPr bwMode="auto">
          <a:xfrm flipH="1">
            <a:off x="4959014" y="2597467"/>
            <a:ext cx="1483474" cy="1148514"/>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sp>
        <p:nvSpPr>
          <p:cNvPr id="203" name="Oval 202"/>
          <p:cNvSpPr/>
          <p:nvPr/>
        </p:nvSpPr>
        <p:spPr bwMode="auto">
          <a:xfrm>
            <a:off x="4572467" y="2479049"/>
            <a:ext cx="862375" cy="860954"/>
          </a:xfrm>
          <a:prstGeom prst="ellipse">
            <a:avLst/>
          </a:prstGeom>
          <a:solidFill>
            <a:schemeClr val="tx1">
              <a:lumMod val="50000"/>
              <a:lumOff val="50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sp>
        <p:nvSpPr>
          <p:cNvPr id="204" name="TextBox 203"/>
          <p:cNvSpPr txBox="1"/>
          <p:nvPr/>
        </p:nvSpPr>
        <p:spPr>
          <a:xfrm>
            <a:off x="4605909" y="2925150"/>
            <a:ext cx="807681" cy="369332"/>
          </a:xfrm>
          <a:prstGeom prst="rect">
            <a:avLst/>
          </a:prstGeom>
          <a:noFill/>
        </p:spPr>
        <p:txBody>
          <a:bodyPr wrap="square" rtlCol="0">
            <a:spAutoFit/>
          </a:bodyPr>
          <a:lstStyle/>
          <a:p>
            <a:pPr algn="ctr">
              <a:buNone/>
            </a:pPr>
            <a:r>
              <a:rPr lang="en-US" sz="900" b="1" dirty="0" smtClean="0">
                <a:solidFill>
                  <a:schemeClr val="bg1"/>
                </a:solidFill>
              </a:rPr>
              <a:t>Connected Traveler</a:t>
            </a:r>
          </a:p>
        </p:txBody>
      </p:sp>
      <p:sp>
        <p:nvSpPr>
          <p:cNvPr id="205" name="Oval 204"/>
          <p:cNvSpPr/>
          <p:nvPr/>
        </p:nvSpPr>
        <p:spPr bwMode="auto">
          <a:xfrm>
            <a:off x="4909278" y="2545750"/>
            <a:ext cx="204262" cy="200981"/>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kern="0" dirty="0">
              <a:solidFill>
                <a:srgbClr val="FFFFFF"/>
              </a:solidFill>
              <a:latin typeface="Calibri"/>
            </a:endParaRPr>
          </a:p>
        </p:txBody>
      </p:sp>
      <p:sp>
        <p:nvSpPr>
          <p:cNvPr id="206" name="Round Same Side Corner Rectangle 205"/>
          <p:cNvSpPr/>
          <p:nvPr/>
        </p:nvSpPr>
        <p:spPr bwMode="auto">
          <a:xfrm>
            <a:off x="4812799" y="2750166"/>
            <a:ext cx="387851" cy="209033"/>
          </a:xfrm>
          <a:prstGeom prst="round2SameRect">
            <a:avLst>
              <a:gd name="adj1" fmla="val 37686"/>
              <a:gd name="adj2" fmla="val 0"/>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kern="0" dirty="0">
              <a:solidFill>
                <a:srgbClr val="FFFFFF"/>
              </a:solidFill>
              <a:latin typeface="Calibri"/>
            </a:endParaRPr>
          </a:p>
        </p:txBody>
      </p:sp>
      <p:grpSp>
        <p:nvGrpSpPr>
          <p:cNvPr id="207" name="Group 206"/>
          <p:cNvGrpSpPr/>
          <p:nvPr/>
        </p:nvGrpSpPr>
        <p:grpSpPr>
          <a:xfrm>
            <a:off x="3031356" y="5347606"/>
            <a:ext cx="2034980" cy="694243"/>
            <a:chOff x="546442" y="1598165"/>
            <a:chExt cx="2034980" cy="694243"/>
          </a:xfrm>
        </p:grpSpPr>
        <p:sp>
          <p:nvSpPr>
            <p:cNvPr id="208" name="Rectangle 207"/>
            <p:cNvSpPr/>
            <p:nvPr/>
          </p:nvSpPr>
          <p:spPr bwMode="auto">
            <a:xfrm>
              <a:off x="787400" y="1827614"/>
              <a:ext cx="1794022" cy="464794"/>
            </a:xfrm>
            <a:prstGeom prst="rect">
              <a:avLst/>
            </a:prstGeom>
            <a:noFill/>
            <a:ln w="12700">
              <a:solidFill>
                <a:schemeClr val="tx1">
                  <a:lumMod val="50000"/>
                  <a:lumOff val="50000"/>
                </a:schemeClr>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r">
                <a:buNone/>
              </a:pPr>
              <a:r>
                <a:rPr lang="en-US" sz="1100" b="1" dirty="0" smtClean="0">
                  <a:solidFill>
                    <a:srgbClr val="EC881B"/>
                  </a:solidFill>
                </a:rPr>
                <a:t>Real-Time Traffic</a:t>
              </a:r>
            </a:p>
            <a:p>
              <a:pPr algn="r">
                <a:buNone/>
              </a:pPr>
              <a:r>
                <a:rPr lang="en-US" sz="800" dirty="0">
                  <a:solidFill>
                    <a:schemeClr val="tx1">
                      <a:lumMod val="50000"/>
                      <a:lumOff val="50000"/>
                    </a:schemeClr>
                  </a:solidFill>
                </a:rPr>
                <a:t>Includes public </a:t>
              </a:r>
              <a:r>
                <a:rPr lang="en-US" sz="800" dirty="0" smtClean="0">
                  <a:solidFill>
                    <a:schemeClr val="tx1">
                      <a:lumMod val="50000"/>
                      <a:lumOff val="50000"/>
                    </a:schemeClr>
                  </a:solidFill>
                </a:rPr>
                <a:t>agency and </a:t>
              </a:r>
            </a:p>
            <a:p>
              <a:pPr algn="r">
                <a:buNone/>
              </a:pPr>
              <a:r>
                <a:rPr lang="en-US" sz="800" dirty="0" smtClean="0">
                  <a:solidFill>
                    <a:schemeClr val="tx1">
                      <a:lumMod val="50000"/>
                      <a:lumOff val="50000"/>
                    </a:schemeClr>
                  </a:solidFill>
                </a:rPr>
                <a:t>private sector traffic data</a:t>
              </a:r>
              <a:endParaRPr lang="en-US" sz="800" dirty="0">
                <a:solidFill>
                  <a:schemeClr val="tx1">
                    <a:lumMod val="50000"/>
                    <a:lumOff val="50000"/>
                  </a:schemeClr>
                </a:solidFill>
              </a:endParaRPr>
            </a:p>
          </p:txBody>
        </p:sp>
        <p:sp>
          <p:nvSpPr>
            <p:cNvPr id="209" name="Rectangle 208"/>
            <p:cNvSpPr/>
            <p:nvPr/>
          </p:nvSpPr>
          <p:spPr bwMode="auto">
            <a:xfrm>
              <a:off x="546442" y="1598165"/>
              <a:ext cx="507660" cy="484913"/>
            </a:xfrm>
            <a:prstGeom prst="rect">
              <a:avLst/>
            </a:prstGeom>
            <a:solidFill>
              <a:srgbClr val="EC881B"/>
            </a:solidFill>
            <a:ln w="19050">
              <a:solidFill>
                <a:srgbClr val="EC881B"/>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sp>
        <p:nvSpPr>
          <p:cNvPr id="210" name="Cloud 209"/>
          <p:cNvSpPr/>
          <p:nvPr/>
        </p:nvSpPr>
        <p:spPr bwMode="auto">
          <a:xfrm>
            <a:off x="3217498" y="5369082"/>
            <a:ext cx="291776" cy="131942"/>
          </a:xfrm>
          <a:prstGeom prst="cloud">
            <a:avLst/>
          </a:prstGeom>
          <a:solidFill>
            <a:schemeClr val="bg1"/>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endParaRPr>
          </a:p>
        </p:txBody>
      </p:sp>
      <p:grpSp>
        <p:nvGrpSpPr>
          <p:cNvPr id="211" name="Group 210"/>
          <p:cNvGrpSpPr/>
          <p:nvPr/>
        </p:nvGrpSpPr>
        <p:grpSpPr>
          <a:xfrm rot="10800000">
            <a:off x="3162861" y="5366219"/>
            <a:ext cx="182790" cy="171374"/>
            <a:chOff x="821930" y="1508863"/>
            <a:chExt cx="313063" cy="286494"/>
          </a:xfrm>
        </p:grpSpPr>
        <p:sp>
          <p:nvSpPr>
            <p:cNvPr id="212" name="Arc 211"/>
            <p:cNvSpPr/>
            <p:nvPr/>
          </p:nvSpPr>
          <p:spPr bwMode="auto">
            <a:xfrm>
              <a:off x="866674" y="1552470"/>
              <a:ext cx="228310" cy="204787"/>
            </a:xfrm>
            <a:prstGeom prst="arc">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6185A2"/>
                </a:solidFill>
                <a:effectLst/>
                <a:uLnTx/>
                <a:uFillTx/>
              </a:endParaRPr>
            </a:p>
          </p:txBody>
        </p:sp>
        <p:sp>
          <p:nvSpPr>
            <p:cNvPr id="213" name="Arc 212"/>
            <p:cNvSpPr/>
            <p:nvPr/>
          </p:nvSpPr>
          <p:spPr bwMode="auto">
            <a:xfrm>
              <a:off x="821930" y="1508863"/>
              <a:ext cx="313063" cy="286494"/>
            </a:xfrm>
            <a:prstGeom prst="arc">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6185A2"/>
                </a:solidFill>
                <a:effectLst/>
                <a:uLnTx/>
                <a:uFillTx/>
              </a:endParaRPr>
            </a:p>
          </p:txBody>
        </p:sp>
      </p:grpSp>
      <p:cxnSp>
        <p:nvCxnSpPr>
          <p:cNvPr id="214" name="Straight Connector 213"/>
          <p:cNvCxnSpPr>
            <a:stCxn id="208" idx="0"/>
          </p:cNvCxnSpPr>
          <p:nvPr/>
        </p:nvCxnSpPr>
        <p:spPr bwMode="auto">
          <a:xfrm flipV="1">
            <a:off x="4169325" y="5301836"/>
            <a:ext cx="0" cy="275219"/>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sp>
        <p:nvSpPr>
          <p:cNvPr id="215" name="Oval 214"/>
          <p:cNvSpPr/>
          <p:nvPr/>
        </p:nvSpPr>
        <p:spPr bwMode="auto">
          <a:xfrm>
            <a:off x="4060705" y="5138485"/>
            <a:ext cx="228600" cy="228600"/>
          </a:xfrm>
          <a:prstGeom prst="ellipse">
            <a:avLst/>
          </a:prstGeom>
          <a:solidFill>
            <a:schemeClr val="tx1">
              <a:lumMod val="50000"/>
              <a:lumOff val="50000"/>
            </a:schemeClr>
          </a:solidFill>
          <a:ln>
            <a:noFill/>
            <a:headEnd type="none" w="med" len="med"/>
            <a:tailEnd type="none" w="med" len="med"/>
          </a:ln>
          <a:effectLst>
            <a:glow rad="139700">
              <a:srgbClr val="376092">
                <a:alpha val="40000"/>
              </a:srgbClr>
            </a:glow>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chemeClr val="bg1"/>
              </a:solidFill>
            </a:endParaRPr>
          </a:p>
        </p:txBody>
      </p:sp>
      <p:cxnSp>
        <p:nvCxnSpPr>
          <p:cNvPr id="216" name="Straight Connector 215"/>
          <p:cNvCxnSpPr>
            <a:stCxn id="215" idx="0"/>
          </p:cNvCxnSpPr>
          <p:nvPr/>
        </p:nvCxnSpPr>
        <p:spPr bwMode="auto">
          <a:xfrm flipV="1">
            <a:off x="4175005" y="4746075"/>
            <a:ext cx="75261" cy="392410"/>
          </a:xfrm>
          <a:prstGeom prst="line">
            <a:avLst/>
          </a:prstGeom>
          <a:solidFill>
            <a:schemeClr val="bg1"/>
          </a:solidFill>
          <a:ln w="38100" cap="flat" cmpd="sng" algn="ctr">
            <a:solidFill>
              <a:schemeClr val="tx1">
                <a:lumMod val="50000"/>
                <a:lumOff val="50000"/>
              </a:schemeClr>
            </a:solidFill>
            <a:prstDash val="sysDot"/>
            <a:round/>
            <a:headEnd type="none" w="med" len="med"/>
            <a:tailEnd type="none" w="med" len="med"/>
          </a:ln>
          <a:effectLst/>
        </p:spPr>
      </p:cxnSp>
      <p:grpSp>
        <p:nvGrpSpPr>
          <p:cNvPr id="217" name="Group 216"/>
          <p:cNvGrpSpPr/>
          <p:nvPr/>
        </p:nvGrpSpPr>
        <p:grpSpPr>
          <a:xfrm>
            <a:off x="3111396" y="5561617"/>
            <a:ext cx="347579" cy="242821"/>
            <a:chOff x="718375" y="1493780"/>
            <a:chExt cx="536547" cy="360138"/>
          </a:xfrm>
        </p:grpSpPr>
        <p:grpSp>
          <p:nvGrpSpPr>
            <p:cNvPr id="218" name="Group 217"/>
            <p:cNvGrpSpPr/>
            <p:nvPr/>
          </p:nvGrpSpPr>
          <p:grpSpPr>
            <a:xfrm>
              <a:off x="718375" y="1493780"/>
              <a:ext cx="536547" cy="360138"/>
              <a:chOff x="835861" y="1816684"/>
              <a:chExt cx="471446" cy="278919"/>
            </a:xfrm>
          </p:grpSpPr>
          <p:sp>
            <p:nvSpPr>
              <p:cNvPr id="220" name="Rounded Rectangle 219"/>
              <p:cNvSpPr/>
              <p:nvPr/>
            </p:nvSpPr>
            <p:spPr bwMode="auto">
              <a:xfrm>
                <a:off x="886772" y="1923841"/>
                <a:ext cx="366714" cy="116156"/>
              </a:xfrm>
              <a:prstGeom prst="roundRect">
                <a:avLst/>
              </a:prstGeom>
              <a:solidFill>
                <a:srgbClr val="FFFFFF"/>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1" name="Flowchart: Manual Operation 220"/>
              <p:cNvSpPr/>
              <p:nvPr/>
            </p:nvSpPr>
            <p:spPr bwMode="auto">
              <a:xfrm rot="10800000">
                <a:off x="886773" y="1816684"/>
                <a:ext cx="369093" cy="117873"/>
              </a:xfrm>
              <a:prstGeom prst="flowChartManualOperation">
                <a:avLst/>
              </a:prstGeom>
              <a:solidFill>
                <a:srgbClr val="EC881B"/>
              </a:solidFill>
              <a:ln w="19050" cap="flat" cmpd="sng" algn="ctr">
                <a:solidFill>
                  <a:srgbClr val="FFFFFF"/>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2" name="Oval 221"/>
              <p:cNvSpPr/>
              <p:nvPr/>
            </p:nvSpPr>
            <p:spPr bwMode="auto">
              <a:xfrm>
                <a:off x="1240632" y="1904443"/>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3" name="Oval 222"/>
              <p:cNvSpPr/>
              <p:nvPr/>
            </p:nvSpPr>
            <p:spPr bwMode="auto">
              <a:xfrm>
                <a:off x="835861" y="1907806"/>
                <a:ext cx="66675" cy="45719"/>
              </a:xfrm>
              <a:prstGeom prst="ellipse">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224" name="Straight Connector 223"/>
              <p:cNvCxnSpPr/>
              <p:nvPr/>
            </p:nvCxnSpPr>
            <p:spPr bwMode="auto">
              <a:xfrm>
                <a:off x="968926" y="1985796"/>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cxnSp>
            <p:nvCxnSpPr>
              <p:cNvPr id="225" name="Straight Connector 224"/>
              <p:cNvCxnSpPr/>
              <p:nvPr/>
            </p:nvCxnSpPr>
            <p:spPr bwMode="auto">
              <a:xfrm>
                <a:off x="968926" y="2005828"/>
                <a:ext cx="204787" cy="0"/>
              </a:xfrm>
              <a:prstGeom prst="line">
                <a:avLst/>
              </a:prstGeom>
              <a:solidFill>
                <a:srgbClr val="FFFFFF"/>
              </a:solidFill>
              <a:ln w="9525" cap="flat" cmpd="sng" algn="ctr">
                <a:solidFill>
                  <a:srgbClr val="EC881B"/>
                </a:solidFill>
                <a:prstDash val="solid"/>
                <a:round/>
                <a:headEnd type="none" w="med" len="med"/>
                <a:tailEnd type="none" w="med" len="med"/>
              </a:ln>
              <a:effectLst/>
            </p:spPr>
          </p:cxnSp>
          <p:sp>
            <p:nvSpPr>
              <p:cNvPr id="226" name="Rectangle 225"/>
              <p:cNvSpPr/>
              <p:nvPr/>
            </p:nvSpPr>
            <p:spPr bwMode="auto">
              <a:xfrm>
                <a:off x="911751" y="2037930"/>
                <a:ext cx="66913" cy="57673"/>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7" name="Rectangle 226"/>
              <p:cNvSpPr/>
              <p:nvPr/>
            </p:nvSpPr>
            <p:spPr bwMode="auto">
              <a:xfrm>
                <a:off x="1162874" y="2039996"/>
                <a:ext cx="66913" cy="55607"/>
              </a:xfrm>
              <a:prstGeom prst="rect">
                <a:avLst/>
              </a:prstGeom>
              <a:solidFill>
                <a:srgbClr val="FFFFFF"/>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28" name="Rectangle 227"/>
              <p:cNvSpPr/>
              <p:nvPr/>
            </p:nvSpPr>
            <p:spPr bwMode="auto">
              <a:xfrm>
                <a:off x="916337" y="1967608"/>
                <a:ext cx="41934" cy="38220"/>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19" name="Rectangle 218"/>
            <p:cNvSpPr/>
            <p:nvPr/>
          </p:nvSpPr>
          <p:spPr bwMode="auto">
            <a:xfrm>
              <a:off x="1116759" y="1688252"/>
              <a:ext cx="47725" cy="49349"/>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grpSp>
      <p:sp>
        <p:nvSpPr>
          <p:cNvPr id="229" name="Rectangular Callout 228"/>
          <p:cNvSpPr/>
          <p:nvPr/>
        </p:nvSpPr>
        <p:spPr bwMode="auto">
          <a:xfrm>
            <a:off x="5409842" y="1152345"/>
            <a:ext cx="2889508" cy="954712"/>
          </a:xfrm>
          <a:prstGeom prst="wedgeRectCallout">
            <a:avLst>
              <a:gd name="adj1" fmla="val -50800"/>
              <a:gd name="adj2" fmla="val 111049"/>
            </a:avLst>
          </a:prstGeom>
          <a:ln>
            <a:solidFill>
              <a:schemeClr val="bg1">
                <a:lumMod val="75000"/>
              </a:schemeClr>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buNone/>
            </a:pPr>
            <a:r>
              <a:rPr lang="en-US" sz="1000" dirty="0" smtClean="0">
                <a:solidFill>
                  <a:schemeClr val="tx1"/>
                </a:solidFill>
                <a:latin typeface="+mj-lt"/>
              </a:rPr>
              <a:t>Travel </a:t>
            </a:r>
            <a:r>
              <a:rPr lang="en-US" sz="1000" dirty="0">
                <a:solidFill>
                  <a:schemeClr val="tx1"/>
                </a:solidFill>
                <a:latin typeface="+mj-lt"/>
              </a:rPr>
              <a:t>choices are simplified through open data and communications technology that provides personalized information – including traveler information, travel options, and integrated mobile payment – directly to the user.</a:t>
            </a:r>
            <a:endParaRPr lang="en-US" sz="1000" dirty="0" smtClean="0">
              <a:solidFill>
                <a:schemeClr val="tx1"/>
              </a:solidFill>
              <a:latin typeface="+mj-lt"/>
            </a:endParaRPr>
          </a:p>
        </p:txBody>
      </p:sp>
      <p:sp>
        <p:nvSpPr>
          <p:cNvPr id="234" name="Rectangular Callout 233"/>
          <p:cNvSpPr/>
          <p:nvPr/>
        </p:nvSpPr>
        <p:spPr bwMode="auto">
          <a:xfrm>
            <a:off x="1034076" y="1066996"/>
            <a:ext cx="2366313" cy="1004937"/>
          </a:xfrm>
          <a:prstGeom prst="wedgeRectCallout">
            <a:avLst>
              <a:gd name="adj1" fmla="val 74059"/>
              <a:gd name="adj2" fmla="val 224593"/>
            </a:avLst>
          </a:prstGeom>
          <a:ln>
            <a:solidFill>
              <a:schemeClr val="bg1">
                <a:lumMod val="75000"/>
              </a:schemeClr>
            </a:solidFill>
            <a:headEnd type="none" w="med" len="med"/>
            <a:tailEnd type="none" w="med" len="med"/>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buNone/>
            </a:pPr>
            <a:r>
              <a:rPr lang="en-US" sz="1000" dirty="0">
                <a:solidFill>
                  <a:schemeClr val="tx1"/>
                </a:solidFill>
                <a:latin typeface="+mj-lt"/>
              </a:rPr>
              <a:t>The travel options and choices made by the traveler are provided by an overarching “management” type function, </a:t>
            </a:r>
            <a:r>
              <a:rPr lang="en-US" sz="1000" dirty="0" smtClean="0">
                <a:solidFill>
                  <a:schemeClr val="tx1"/>
                </a:solidFill>
                <a:latin typeface="+mj-lt"/>
              </a:rPr>
              <a:t>that supports </a:t>
            </a:r>
            <a:r>
              <a:rPr lang="en-US" sz="1000" dirty="0">
                <a:solidFill>
                  <a:schemeClr val="tx1"/>
                </a:solidFill>
                <a:latin typeface="+mj-lt"/>
              </a:rPr>
              <a:t>a system optimal objective, rather than individual optimal decisions. </a:t>
            </a:r>
          </a:p>
        </p:txBody>
      </p:sp>
      <p:sp>
        <p:nvSpPr>
          <p:cNvPr id="231" name="Rectangle 230"/>
          <p:cNvSpPr/>
          <p:nvPr/>
        </p:nvSpPr>
        <p:spPr bwMode="auto">
          <a:xfrm>
            <a:off x="-1" y="-2836"/>
            <a:ext cx="9144001" cy="1003332"/>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230" name="Title 1"/>
          <p:cNvSpPr>
            <a:spLocks noGrp="1"/>
          </p:cNvSpPr>
          <p:nvPr>
            <p:ph type="title"/>
          </p:nvPr>
        </p:nvSpPr>
        <p:spPr>
          <a:xfrm>
            <a:off x="135466" y="131050"/>
            <a:ext cx="8229600" cy="593725"/>
          </a:xfrm>
        </p:spPr>
        <p:txBody>
          <a:bodyPr/>
          <a:lstStyle/>
          <a:p>
            <a:pPr>
              <a:spcBef>
                <a:spcPct val="20000"/>
              </a:spcBef>
            </a:pPr>
            <a:r>
              <a:rPr lang="en-US" sz="2800" b="1" kern="1200" dirty="0">
                <a:solidFill>
                  <a:schemeClr val="bg1"/>
                </a:solidFill>
                <a:latin typeface="Arial"/>
                <a:ea typeface="+mn-ea"/>
                <a:cs typeface="+mn-cs"/>
              </a:rPr>
              <a:t>Optimizing Shared Use through MOD</a:t>
            </a:r>
          </a:p>
        </p:txBody>
      </p:sp>
      <p:pic>
        <p:nvPicPr>
          <p:cNvPr id="236" name="Picture 235"/>
          <p:cNvPicPr>
            <a:picLocks noChangeAspect="1"/>
          </p:cNvPicPr>
          <p:nvPr/>
        </p:nvPicPr>
        <p:blipFill>
          <a:blip r:embed="rId3"/>
          <a:stretch>
            <a:fillRect/>
          </a:stretch>
        </p:blipFill>
        <p:spPr>
          <a:xfrm rot="912992">
            <a:off x="3871234" y="1159347"/>
            <a:ext cx="848491" cy="1873547"/>
          </a:xfrm>
          <a:prstGeom prst="rect">
            <a:avLst/>
          </a:prstGeom>
        </p:spPr>
      </p:pic>
    </p:spTree>
    <p:extLst>
      <p:ext uri="{BB962C8B-B14F-4D97-AF65-F5344CB8AC3E}">
        <p14:creationId xmlns:p14="http://schemas.microsoft.com/office/powerpoint/2010/main" val="150933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85" y="1338676"/>
            <a:ext cx="8229600" cy="2140849"/>
          </a:xfrm>
        </p:spPr>
        <p:txBody>
          <a:bodyPr/>
          <a:lstStyle/>
          <a:p>
            <a:pPr>
              <a:spcAft>
                <a:spcPts val="1200"/>
              </a:spcAft>
              <a:buFont typeface="Arial" panose="020B0604020202020204" pitchFamily="34" charset="0"/>
              <a:buChar char="•"/>
            </a:pPr>
            <a:r>
              <a:rPr lang="en-US" sz="2000" dirty="0"/>
              <a:t>Travel Management Coordination Centers (TMCC) provide and interoperable system that adds value to the customer, service provider and human service transportation program</a:t>
            </a:r>
            <a:endParaRPr lang="en-US" sz="1800" dirty="0"/>
          </a:p>
          <a:p>
            <a:pPr>
              <a:buFont typeface="Arial" panose="020B0604020202020204" pitchFamily="34" charset="0"/>
              <a:buChar char="•"/>
            </a:pPr>
            <a:r>
              <a:rPr lang="en-US" sz="2000" dirty="0"/>
              <a:t>Provides one-stop, unified, customer-based travel information and trip planning services and supports coordinated human service transportation</a:t>
            </a:r>
            <a:endParaRPr lang="en-US" sz="1800" dirty="0"/>
          </a:p>
          <a:p>
            <a:pPr>
              <a:buFont typeface="Arial" panose="020B0604020202020204" pitchFamily="34" charset="0"/>
              <a:buChar char="•"/>
            </a:pPr>
            <a:endParaRPr lang="en-US" sz="1800" dirty="0"/>
          </a:p>
          <a:p>
            <a:endParaRPr lang="en-US" dirty="0"/>
          </a:p>
        </p:txBody>
      </p:sp>
      <p:graphicFrame>
        <p:nvGraphicFramePr>
          <p:cNvPr id="4" name="Diagram 1"/>
          <p:cNvGraphicFramePr/>
          <p:nvPr>
            <p:extLst/>
          </p:nvPr>
        </p:nvGraphicFramePr>
        <p:xfrm>
          <a:off x="420907" y="2978989"/>
          <a:ext cx="5217893" cy="3482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nvPr>
        </p:nvGraphicFramePr>
        <p:xfrm>
          <a:off x="5612860" y="3497323"/>
          <a:ext cx="3889075" cy="2764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7" name="Title 3"/>
          <p:cNvSpPr txBox="1">
            <a:spLocks/>
          </p:cNvSpPr>
          <p:nvPr/>
        </p:nvSpPr>
        <p:spPr bwMode="auto">
          <a:xfrm>
            <a:off x="250785" y="166843"/>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buFontTx/>
              <a:buNone/>
            </a:pPr>
            <a:r>
              <a:rPr lang="en-US" sz="2800" dirty="0">
                <a:solidFill>
                  <a:schemeClr val="bg1"/>
                </a:solidFill>
                <a:latin typeface="Arial"/>
                <a:ea typeface="+mn-ea"/>
                <a:cs typeface="+mn-cs"/>
              </a:rPr>
              <a:t>Integrating Services &amp; Institutions through MSAA</a:t>
            </a:r>
          </a:p>
        </p:txBody>
      </p:sp>
    </p:spTree>
    <p:extLst>
      <p:ext uri="{BB962C8B-B14F-4D97-AF65-F5344CB8AC3E}">
        <p14:creationId xmlns:p14="http://schemas.microsoft.com/office/powerpoint/2010/main" val="184940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2836"/>
            <a:ext cx="9144001" cy="1001848"/>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228600" y="208357"/>
            <a:ext cx="8382000" cy="618008"/>
          </a:xfrm>
        </p:spPr>
        <p:txBody>
          <a:bodyPr/>
          <a:lstStyle/>
          <a:p>
            <a:pPr>
              <a:spcBef>
                <a:spcPct val="20000"/>
              </a:spcBef>
            </a:pPr>
            <a:r>
              <a:rPr lang="en-US" sz="2800" b="1" kern="1200" dirty="0">
                <a:solidFill>
                  <a:schemeClr val="bg1"/>
                </a:solidFill>
                <a:latin typeface="Arial"/>
                <a:ea typeface="+mn-ea"/>
                <a:cs typeface="+mn-cs"/>
              </a:rPr>
              <a:t>Addressing User Needs through ATTRI </a:t>
            </a:r>
          </a:p>
        </p:txBody>
      </p:sp>
      <p:pic>
        <p:nvPicPr>
          <p:cNvPr id="10" name="Picture 9"/>
          <p:cNvPicPr>
            <a:picLocks noChangeAspect="1"/>
          </p:cNvPicPr>
          <p:nvPr/>
        </p:nvPicPr>
        <p:blipFill>
          <a:blip r:embed="rId3" cstate="screen">
            <a:extLst>
              <a:ext uri="{BEBA8EAE-BF5A-486C-A8C5-ECC9F3942E4B}">
                <a14:imgProps xmlns:a14="http://schemas.microsoft.com/office/drawing/2010/main">
                  <a14:imgLayer r:embed="rId4">
                    <a14:imgEffect>
                      <a14:backgroundRemoval t="1818" b="72121" l="6667" r="86667"/>
                    </a14:imgEffect>
                  </a14:imgLayer>
                </a14:imgProps>
              </a:ext>
              <a:ext uri="{28A0092B-C50C-407E-A947-70E740481C1C}">
                <a14:useLocalDpi xmlns:a14="http://schemas.microsoft.com/office/drawing/2010/main"/>
              </a:ext>
            </a:extLst>
          </a:blip>
          <a:stretch>
            <a:fillRect/>
          </a:stretch>
        </p:blipFill>
        <p:spPr>
          <a:xfrm>
            <a:off x="389382" y="1047012"/>
            <a:ext cx="1371600" cy="1371600"/>
          </a:xfrm>
          <a:prstGeom prst="rect">
            <a:avLst/>
          </a:prstGeom>
        </p:spPr>
      </p:pic>
      <p:pic>
        <p:nvPicPr>
          <p:cNvPr id="11" name="Picture 10"/>
          <p:cNvPicPr>
            <a:picLocks noChangeAspect="1"/>
          </p:cNvPicPr>
          <p:nvPr/>
        </p:nvPicPr>
        <p:blipFill>
          <a:blip r:embed="rId5" cstate="screen">
            <a:extLst>
              <a:ext uri="{BEBA8EAE-BF5A-486C-A8C5-ECC9F3942E4B}">
                <a14:imgProps xmlns:a14="http://schemas.microsoft.com/office/drawing/2010/main">
                  <a14:imgLayer r:embed="rId6">
                    <a14:imgEffect>
                      <a14:backgroundRemoval t="1488" b="89881" l="9821" r="89881"/>
                    </a14:imgEffect>
                  </a14:imgLayer>
                </a14:imgProps>
              </a:ext>
              <a:ext uri="{28A0092B-C50C-407E-A947-70E740481C1C}">
                <a14:useLocalDpi xmlns:a14="http://schemas.microsoft.com/office/drawing/2010/main"/>
              </a:ext>
            </a:extLst>
          </a:blip>
          <a:stretch>
            <a:fillRect/>
          </a:stretch>
        </p:blipFill>
        <p:spPr>
          <a:xfrm>
            <a:off x="3615608" y="1037558"/>
            <a:ext cx="1395277" cy="1395277"/>
          </a:xfrm>
          <a:prstGeom prst="rect">
            <a:avLst/>
          </a:prstGeom>
        </p:spPr>
      </p:pic>
      <p:pic>
        <p:nvPicPr>
          <p:cNvPr id="12" name="Picture 11"/>
          <p:cNvPicPr>
            <a:picLocks noChangeAspect="1"/>
          </p:cNvPicPr>
          <p:nvPr/>
        </p:nvPicPr>
        <p:blipFill>
          <a:blip r:embed="rId7" cstate="screen">
            <a:extLst>
              <a:ext uri="{BEBA8EAE-BF5A-486C-A8C5-ECC9F3942E4B}">
                <a14:imgProps xmlns:a14="http://schemas.microsoft.com/office/drawing/2010/main">
                  <a14:imgLayer r:embed="rId8">
                    <a14:imgEffect>
                      <a14:backgroundRemoval t="1515" b="90000" l="10000" r="90000"/>
                    </a14:imgEffect>
                  </a14:imgLayer>
                </a14:imgProps>
              </a:ext>
              <a:ext uri="{28A0092B-C50C-407E-A947-70E740481C1C}">
                <a14:useLocalDpi xmlns:a14="http://schemas.microsoft.com/office/drawing/2010/main"/>
              </a:ext>
            </a:extLst>
          </a:blip>
          <a:stretch>
            <a:fillRect/>
          </a:stretch>
        </p:blipFill>
        <p:spPr>
          <a:xfrm>
            <a:off x="6477000" y="1037558"/>
            <a:ext cx="1371600" cy="1371600"/>
          </a:xfrm>
          <a:prstGeom prst="rect">
            <a:avLst/>
          </a:prstGeom>
        </p:spPr>
      </p:pic>
      <p:sp>
        <p:nvSpPr>
          <p:cNvPr id="13" name="TextBox 12"/>
          <p:cNvSpPr txBox="1"/>
          <p:nvPr/>
        </p:nvSpPr>
        <p:spPr>
          <a:xfrm>
            <a:off x="1482007" y="1271147"/>
            <a:ext cx="1373705" cy="584775"/>
          </a:xfrm>
          <a:prstGeom prst="rect">
            <a:avLst/>
          </a:prstGeom>
          <a:noFill/>
        </p:spPr>
        <p:txBody>
          <a:bodyPr wrap="square" rtlCol="0">
            <a:spAutoFit/>
          </a:bodyPr>
          <a:lstStyle/>
          <a:p>
            <a:pPr algn="ctr">
              <a:buNone/>
            </a:pPr>
            <a:r>
              <a:rPr lang="en-US" sz="1600" b="1" dirty="0" smtClean="0">
                <a:latin typeface="Calibri" panose="020F0502020204030204" pitchFamily="34" charset="0"/>
              </a:rPr>
              <a:t>Persons with Disabilities </a:t>
            </a:r>
            <a:endParaRPr lang="en-US" sz="1600" b="1" dirty="0">
              <a:latin typeface="Calibri" panose="020F0502020204030204" pitchFamily="34" charset="0"/>
            </a:endParaRPr>
          </a:p>
        </p:txBody>
      </p:sp>
      <p:sp>
        <p:nvSpPr>
          <p:cNvPr id="14" name="TextBox 13"/>
          <p:cNvSpPr txBox="1"/>
          <p:nvPr/>
        </p:nvSpPr>
        <p:spPr>
          <a:xfrm>
            <a:off x="4729169" y="1317341"/>
            <a:ext cx="1483355" cy="584775"/>
          </a:xfrm>
          <a:prstGeom prst="rect">
            <a:avLst/>
          </a:prstGeom>
          <a:noFill/>
        </p:spPr>
        <p:txBody>
          <a:bodyPr wrap="square" rtlCol="0">
            <a:spAutoFit/>
          </a:bodyPr>
          <a:lstStyle>
            <a:defPPr>
              <a:defRPr lang="en-US"/>
            </a:defPPr>
            <a:lvl1pPr algn="ctr">
              <a:buNone/>
              <a:defRPr sz="1600" b="1">
                <a:latin typeface="Calibri" panose="020F0502020204030204" pitchFamily="34" charset="0"/>
              </a:defRPr>
            </a:lvl1pPr>
          </a:lstStyle>
          <a:p>
            <a:r>
              <a:rPr lang="en-US" dirty="0"/>
              <a:t>Veterans with Disabilities </a:t>
            </a:r>
          </a:p>
        </p:txBody>
      </p:sp>
      <p:sp>
        <p:nvSpPr>
          <p:cNvPr id="15" name="TextBox 14"/>
          <p:cNvSpPr txBox="1"/>
          <p:nvPr/>
        </p:nvSpPr>
        <p:spPr>
          <a:xfrm>
            <a:off x="7523379" y="1273437"/>
            <a:ext cx="1223410" cy="584775"/>
          </a:xfrm>
          <a:prstGeom prst="rect">
            <a:avLst/>
          </a:prstGeom>
          <a:noFill/>
        </p:spPr>
        <p:txBody>
          <a:bodyPr wrap="square" rtlCol="0">
            <a:spAutoFit/>
          </a:bodyPr>
          <a:lstStyle>
            <a:defPPr>
              <a:defRPr lang="en-US"/>
            </a:defPPr>
            <a:lvl1pPr algn="ctr">
              <a:buNone/>
              <a:defRPr sz="1600" b="1">
                <a:latin typeface="Calibri" panose="020F0502020204030204" pitchFamily="34" charset="0"/>
              </a:defRPr>
            </a:lvl1pPr>
          </a:lstStyle>
          <a:p>
            <a:r>
              <a:rPr lang="en-US" dirty="0"/>
              <a:t>Older Adults</a:t>
            </a:r>
          </a:p>
        </p:txBody>
      </p:sp>
      <p:sp>
        <p:nvSpPr>
          <p:cNvPr id="18" name="Content Placeholder 2"/>
          <p:cNvSpPr txBox="1">
            <a:spLocks/>
          </p:cNvSpPr>
          <p:nvPr/>
        </p:nvSpPr>
        <p:spPr bwMode="auto">
          <a:xfrm>
            <a:off x="110988" y="2074962"/>
            <a:ext cx="6516456"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658368"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342900" lvl="1" indent="-342900" eaLnBrk="1" fontAlgn="auto" hangingPunct="1">
              <a:spcBef>
                <a:spcPts val="600"/>
              </a:spcBef>
              <a:spcAft>
                <a:spcPts val="1200"/>
              </a:spcAft>
              <a:buSzPct val="100000"/>
              <a:buFont typeface="Arial" panose="020B0604020202020204" pitchFamily="34" charset="0"/>
              <a:buChar char="•"/>
              <a:defRPr/>
            </a:pPr>
            <a:r>
              <a:rPr lang="en-US" sz="2000" dirty="0">
                <a:latin typeface="Arial" charset="0"/>
              </a:rPr>
              <a:t>Persons with disabilities comprise nearly 20% of the US population. </a:t>
            </a:r>
            <a:r>
              <a:rPr lang="en-US" sz="2000" dirty="0" smtClean="0">
                <a:latin typeface="Arial" charset="0"/>
              </a:rPr>
              <a:t>Nearly </a:t>
            </a:r>
            <a:r>
              <a:rPr lang="en-US" sz="2000" dirty="0">
                <a:latin typeface="Arial" charset="0"/>
              </a:rPr>
              <a:t>25% live below the </a:t>
            </a:r>
            <a:r>
              <a:rPr lang="en-US" sz="2000" dirty="0" smtClean="0">
                <a:latin typeface="Arial" charset="0"/>
              </a:rPr>
              <a:t>poverty </a:t>
            </a:r>
            <a:r>
              <a:rPr lang="en-US" sz="2000" dirty="0">
                <a:latin typeface="Arial" charset="0"/>
              </a:rPr>
              <a:t>line.</a:t>
            </a:r>
            <a:endParaRPr lang="en-US" sz="1800" dirty="0">
              <a:latin typeface="Arial" charset="0"/>
            </a:endParaRPr>
          </a:p>
          <a:p>
            <a:pPr marL="342900" lvl="1" indent="-342900">
              <a:spcAft>
                <a:spcPts val="1200"/>
              </a:spcAft>
              <a:buSzPct val="100000"/>
              <a:buFont typeface="Arial" panose="020B0604020202020204" pitchFamily="34" charset="0"/>
              <a:buChar char="•"/>
            </a:pPr>
            <a:r>
              <a:rPr lang="en-US" sz="2000" dirty="0">
                <a:latin typeface="Arial" charset="0"/>
              </a:rPr>
              <a:t>Over 21 million Americas are </a:t>
            </a:r>
            <a:r>
              <a:rPr lang="en-US" sz="2000" dirty="0" smtClean="0">
                <a:latin typeface="Arial" charset="0"/>
              </a:rPr>
              <a:t>Veterans. 45</a:t>
            </a:r>
            <a:r>
              <a:rPr lang="en-US" sz="2000" dirty="0">
                <a:latin typeface="Arial" charset="0"/>
              </a:rPr>
              <a:t>% of eligible Veterans file claims for disability.</a:t>
            </a:r>
            <a:endParaRPr lang="en-US" sz="1800" dirty="0" smtClean="0">
              <a:latin typeface="Arial" charset="0"/>
            </a:endParaRPr>
          </a:p>
          <a:p>
            <a:pPr marL="342900" lvl="1" indent="-342900">
              <a:spcAft>
                <a:spcPts val="1800"/>
              </a:spcAft>
              <a:buSzPct val="100000"/>
              <a:buFont typeface="Arial" panose="020B0604020202020204" pitchFamily="34" charset="0"/>
              <a:buChar char="•"/>
            </a:pPr>
            <a:r>
              <a:rPr lang="en-US" sz="2000" dirty="0">
                <a:latin typeface="Arial" charset="0"/>
              </a:rPr>
              <a:t>Nearly 1 in 7 people (43 million) in the US are over 65 years old. This number is expected to reach 72.1 million by </a:t>
            </a:r>
            <a:r>
              <a:rPr lang="en-US" sz="2000" dirty="0" smtClean="0">
                <a:latin typeface="Arial" charset="0"/>
              </a:rPr>
              <a:t>2030.</a:t>
            </a:r>
            <a:endParaRPr lang="en-US" sz="1800" dirty="0">
              <a:latin typeface="Arial" charset="0"/>
            </a:endParaRPr>
          </a:p>
          <a:p>
            <a:endParaRPr lang="en-US" kern="0" dirty="0"/>
          </a:p>
        </p:txBody>
      </p:sp>
      <p:pic>
        <p:nvPicPr>
          <p:cNvPr id="21" name="Picture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26" y="5152568"/>
            <a:ext cx="2595655" cy="1723980"/>
          </a:xfrm>
          <a:prstGeom prst="rect">
            <a:avLst/>
          </a:prstGeom>
        </p:spPr>
      </p:pic>
      <p:pic>
        <p:nvPicPr>
          <p:cNvPr id="22" name="Picture 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92904" y="5152568"/>
            <a:ext cx="1717563" cy="1717563"/>
          </a:xfrm>
          <a:prstGeom prst="rect">
            <a:avLst/>
          </a:prstGeom>
        </p:spPr>
      </p:pic>
      <p:pic>
        <p:nvPicPr>
          <p:cNvPr id="23" name="Picture 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10467" y="5140278"/>
            <a:ext cx="2623733" cy="1749155"/>
          </a:xfrm>
          <a:prstGeom prst="rect">
            <a:avLst/>
          </a:prstGeom>
        </p:spPr>
      </p:pic>
      <p:pic>
        <p:nvPicPr>
          <p:cNvPr id="24" name="Picture 2" descr="C:\Users\m29040\AppData\Local\Microsoft\Windows\Temporary Internet Files\Content.Outlook\5Y5PL7R1\466740985.jp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746431" y="5152568"/>
            <a:ext cx="2397569" cy="173686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12524" y="2132637"/>
            <a:ext cx="3089089" cy="2284828"/>
          </a:xfrm>
          <a:prstGeom prst="rect">
            <a:avLst/>
          </a:prstGeom>
        </p:spPr>
      </p:pic>
    </p:spTree>
    <p:extLst>
      <p:ext uri="{BB962C8B-B14F-4D97-AF65-F5344CB8AC3E}">
        <p14:creationId xmlns:p14="http://schemas.microsoft.com/office/powerpoint/2010/main" val="2453884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2837"/>
            <a:ext cx="9144001" cy="1091861"/>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52400" y="157555"/>
            <a:ext cx="8763000" cy="593725"/>
          </a:xfrm>
        </p:spPr>
        <p:txBody>
          <a:bodyPr/>
          <a:lstStyle/>
          <a:p>
            <a:pPr>
              <a:spcBef>
                <a:spcPct val="20000"/>
              </a:spcBef>
            </a:pPr>
            <a:r>
              <a:rPr lang="en-US" sz="2800" kern="1200" dirty="0">
                <a:solidFill>
                  <a:schemeClr val="bg1"/>
                </a:solidFill>
                <a:latin typeface="Arial"/>
                <a:ea typeface="+mn-ea"/>
                <a:cs typeface="+mn-cs"/>
              </a:rPr>
              <a:t>ATTRI Stakeholder Feedback &amp; Response Themes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86" y="1089025"/>
            <a:ext cx="7484533" cy="5181600"/>
          </a:xfrm>
          <a:prstGeom prst="rect">
            <a:avLst/>
          </a:prstGeom>
        </p:spPr>
      </p:pic>
      <p:grpSp>
        <p:nvGrpSpPr>
          <p:cNvPr id="5" name="Group 2"/>
          <p:cNvGrpSpPr/>
          <p:nvPr/>
        </p:nvGrpSpPr>
        <p:grpSpPr>
          <a:xfrm>
            <a:off x="7188043" y="2743200"/>
            <a:ext cx="2209800" cy="1686487"/>
            <a:chOff x="6962204" y="2286000"/>
            <a:chExt cx="2209800" cy="1686487"/>
          </a:xfrm>
        </p:grpSpPr>
        <p:sp>
          <p:nvSpPr>
            <p:cNvPr id="6" name="TextBox 9"/>
            <p:cNvSpPr txBox="1"/>
            <p:nvPr/>
          </p:nvSpPr>
          <p:spPr>
            <a:xfrm>
              <a:off x="6962204" y="3147646"/>
              <a:ext cx="2209800" cy="824841"/>
            </a:xfrm>
            <a:prstGeom prst="rect">
              <a:avLst/>
            </a:prstGeom>
            <a:noFill/>
          </p:spPr>
          <p:txBody>
            <a:bodyPr wrap="square" rtlCol="0">
              <a:spAutoFit/>
            </a:bodyPr>
            <a:lstStyle/>
            <a:p>
              <a:pPr algn="ctr">
                <a:spcAft>
                  <a:spcPts val="0"/>
                </a:spcAft>
                <a:buClr>
                  <a:srgbClr val="FF9900"/>
                </a:buClr>
                <a:buSzPct val="140000"/>
                <a:buNone/>
              </a:pPr>
              <a:r>
                <a:rPr lang="en-US" b="1" i="1" dirty="0">
                  <a:latin typeface="+mn-lt"/>
                </a:rPr>
                <a:t>User </a:t>
              </a:r>
              <a:r>
                <a:rPr lang="en-US" b="1" i="1" dirty="0" smtClean="0">
                  <a:latin typeface="+mn-lt"/>
                </a:rPr>
                <a:t>Needs</a:t>
              </a:r>
            </a:p>
            <a:p>
              <a:pPr algn="ctr">
                <a:spcAft>
                  <a:spcPts val="0"/>
                </a:spcAft>
                <a:buClr>
                  <a:srgbClr val="FF9900"/>
                </a:buClr>
                <a:buSzPct val="140000"/>
                <a:buNone/>
              </a:pPr>
              <a:r>
                <a:rPr lang="en-US" b="1" i="1" dirty="0" smtClean="0">
                  <a:latin typeface="+mn-lt"/>
                </a:rPr>
                <a:t>Final Report </a:t>
              </a:r>
            </a:p>
            <a:p>
              <a:pPr algn="ctr">
                <a:spcAft>
                  <a:spcPts val="0"/>
                </a:spcAft>
                <a:buClr>
                  <a:srgbClr val="FF9900"/>
                </a:buClr>
                <a:buSzPct val="140000"/>
                <a:buNone/>
              </a:pPr>
              <a:r>
                <a:rPr lang="en-US" b="1" i="1" dirty="0" smtClean="0">
                  <a:latin typeface="+mn-lt"/>
                </a:rPr>
                <a:t>Due: Spring 2016 </a:t>
              </a:r>
              <a:endParaRPr lang="en-US" b="1" i="1" dirty="0">
                <a:latin typeface="+mn-lt"/>
              </a:endParaRPr>
            </a:p>
          </p:txBody>
        </p:sp>
        <p:pic>
          <p:nvPicPr>
            <p:cNvPr id="7" name="Picture 10"/>
            <p:cNvPicPr>
              <a:picLocks noChangeAspect="1"/>
            </p:cNvPicPr>
            <p:nvPr/>
          </p:nvPicPr>
          <p:blipFill>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648004" y="2286000"/>
              <a:ext cx="838200" cy="838200"/>
            </a:xfrm>
            <a:prstGeom prst="rect">
              <a:avLst/>
            </a:prstGeom>
          </p:spPr>
        </p:pic>
      </p:grpSp>
    </p:spTree>
    <p:extLst>
      <p:ext uri="{BB962C8B-B14F-4D97-AF65-F5344CB8AC3E}">
        <p14:creationId xmlns:p14="http://schemas.microsoft.com/office/powerpoint/2010/main" val="245852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70037"/>
            <a:ext cx="8229600" cy="4678363"/>
          </a:xfrm>
          <a:solidFill>
            <a:schemeClr val="bg1">
              <a:lumMod val="95000"/>
            </a:schemeClr>
          </a:solidFill>
        </p:spPr>
        <p:txBody>
          <a:bodyPr/>
          <a:lstStyle/>
          <a:p>
            <a:pPr>
              <a:spcAft>
                <a:spcPts val="0"/>
              </a:spcAft>
            </a:pPr>
            <a:r>
              <a:rPr lang="en-US" sz="2000" dirty="0" smtClean="0"/>
              <a:t>Encourage cities to put forward </a:t>
            </a:r>
            <a:r>
              <a:rPr lang="en-US" sz="2000" dirty="0"/>
              <a:t>their </a:t>
            </a:r>
            <a:r>
              <a:rPr lang="en-US" sz="2000" b="1" dirty="0"/>
              <a:t>best and most creative ideas for innovatively addressing the challenges </a:t>
            </a:r>
            <a:r>
              <a:rPr lang="en-US" sz="2000" dirty="0"/>
              <a:t>they are facing. </a:t>
            </a:r>
            <a:endParaRPr lang="en-US" sz="2000" dirty="0" smtClean="0"/>
          </a:p>
          <a:p>
            <a:pPr>
              <a:spcAft>
                <a:spcPts val="0"/>
              </a:spcAft>
            </a:pPr>
            <a:endParaRPr lang="en-US" sz="2000" dirty="0" smtClean="0"/>
          </a:p>
          <a:p>
            <a:pPr>
              <a:spcAft>
                <a:spcPts val="0"/>
              </a:spcAft>
            </a:pPr>
            <a:r>
              <a:rPr lang="en-US" sz="2000" dirty="0" smtClean="0"/>
              <a:t>The Smart City Challenge will </a:t>
            </a:r>
            <a:r>
              <a:rPr lang="en-US" sz="2000" b="1" dirty="0" smtClean="0"/>
              <a:t>address </a:t>
            </a:r>
            <a:r>
              <a:rPr lang="en-US" sz="2000" b="1" dirty="0"/>
              <a:t>how emerging transportation data, technologies, and applications can be integrated with existing systems </a:t>
            </a:r>
            <a:r>
              <a:rPr lang="en-US" sz="2000" dirty="0"/>
              <a:t>in a city to address transportation challenges. </a:t>
            </a:r>
            <a:endParaRPr lang="en-US" sz="2000" dirty="0" smtClean="0"/>
          </a:p>
          <a:p>
            <a:pPr>
              <a:spcAft>
                <a:spcPts val="0"/>
              </a:spcAft>
            </a:pPr>
            <a:endParaRPr lang="en-US" sz="2000" dirty="0" smtClean="0"/>
          </a:p>
          <a:p>
            <a:pPr>
              <a:spcAft>
                <a:spcPts val="0"/>
              </a:spcAft>
            </a:pPr>
            <a:r>
              <a:rPr lang="en-US" sz="2000" dirty="0" smtClean="0"/>
              <a:t>Demonstrate </a:t>
            </a:r>
            <a:r>
              <a:rPr lang="en-US" sz="2000" dirty="0"/>
              <a:t>how advanced data and intelligent transportation systems (ITS) technologies and </a:t>
            </a:r>
            <a:r>
              <a:rPr lang="en-US" sz="2000" b="1" dirty="0"/>
              <a:t>applications can be used to reduce congestion, keep travelers safe, protect the environment, respond to climate change, connect underserved communities, and support economic vitality</a:t>
            </a:r>
            <a:r>
              <a:rPr lang="en-US" sz="2000" dirty="0" smtClean="0"/>
              <a:t>.</a:t>
            </a:r>
            <a:endParaRPr lang="en-US" sz="2000" dirty="0"/>
          </a:p>
          <a:p>
            <a:pPr>
              <a:spcAft>
                <a:spcPts val="1200"/>
              </a:spcAft>
            </a:pPr>
            <a:endParaRPr lang="en-US" sz="1800" dirty="0"/>
          </a:p>
        </p:txBody>
      </p:sp>
      <p:pic>
        <p:nvPicPr>
          <p:cNvPr id="6" name="Picture 5"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pPr>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2744725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5"/>
          <p:cNvGraphicFramePr/>
          <p:nvPr>
            <p:extLst>
              <p:ext uri="{D42A27DB-BD31-4B8C-83A1-F6EECF244321}">
                <p14:modId xmlns:p14="http://schemas.microsoft.com/office/powerpoint/2010/main" val="2148164354"/>
              </p:ext>
            </p:extLst>
          </p:nvPr>
        </p:nvGraphicFramePr>
        <p:xfrm>
          <a:off x="180389" y="1185404"/>
          <a:ext cx="875274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4640" y="3429849"/>
            <a:ext cx="1657121" cy="2123658"/>
          </a:xfrm>
          <a:prstGeom prst="rect">
            <a:avLst/>
          </a:prstGeom>
          <a:noFill/>
        </p:spPr>
        <p:txBody>
          <a:bodyPr wrap="square" rtlCol="0">
            <a:spAutoFit/>
          </a:bodyPr>
          <a:lstStyle>
            <a:defPPr>
              <a:defRPr lang="en-US"/>
            </a:defPPr>
            <a:lvl1pPr>
              <a:buNone/>
              <a:defRPr i="0"/>
            </a:lvl1p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smtClean="0">
                <a:solidFill>
                  <a:srgbClr val="000000"/>
                </a:solidFill>
                <a:latin typeface="Calibri"/>
              </a:rPr>
              <a:t>Focus on integration of map data and standardized </a:t>
            </a:r>
            <a:r>
              <a:rPr lang="en-US" sz="1200" dirty="0">
                <a:solidFill>
                  <a:srgbClr val="000000"/>
                </a:solidFill>
                <a:latin typeface="Calibri"/>
              </a:rPr>
              <a:t>infrastructure descriptions from </a:t>
            </a:r>
            <a:r>
              <a:rPr lang="en-US" sz="1200" dirty="0" smtClean="0">
                <a:solidFill>
                  <a:srgbClr val="000000"/>
                </a:solidFill>
                <a:latin typeface="Calibri"/>
              </a:rPr>
              <a:t>various sources</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smtClean="0">
                <a:solidFill>
                  <a:srgbClr val="000000"/>
                </a:solidFill>
                <a:latin typeface="Calibri"/>
              </a:rPr>
              <a:t>New data unique and specific to ATTRI users should be developed</a:t>
            </a:r>
          </a:p>
          <a:p>
            <a:pPr marL="182880" indent="-182880" eaLnBrk="1" fontAlgn="auto" hangingPunct="1">
              <a:spcBef>
                <a:spcPts val="0"/>
              </a:spcBef>
              <a:spcAft>
                <a:spcPts val="0"/>
              </a:spcAft>
              <a:buClr>
                <a:srgbClr val="F36B22"/>
              </a:buClr>
              <a:buSzPct val="140000"/>
              <a:buFont typeface="Arial" panose="020B0604020202020204" pitchFamily="34" charset="0"/>
              <a:buChar char="•"/>
            </a:pPr>
            <a:endParaRPr lang="en-US" sz="1200" dirty="0">
              <a:solidFill>
                <a:srgbClr val="000000"/>
              </a:solidFill>
              <a:latin typeface="Calibri"/>
            </a:endParaRPr>
          </a:p>
        </p:txBody>
      </p:sp>
      <p:sp>
        <p:nvSpPr>
          <p:cNvPr id="10" name="TextBox 9"/>
          <p:cNvSpPr txBox="1"/>
          <p:nvPr/>
        </p:nvSpPr>
        <p:spPr>
          <a:xfrm>
            <a:off x="1943379" y="3408606"/>
            <a:ext cx="1722131" cy="2492990"/>
          </a:xfrm>
          <a:prstGeom prst="rect">
            <a:avLst/>
          </a:prstGeom>
          <a:noFill/>
        </p:spPr>
        <p:txBody>
          <a:bodyPr wrap="square" rtlCol="0">
            <a:spAutoFit/>
          </a:body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Focus on remote assistance for stakeholders and opportunities to inform and aid barrier traversal</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smtClean="0">
                <a:solidFill>
                  <a:srgbClr val="000000"/>
                </a:solidFill>
                <a:latin typeface="Calibri"/>
              </a:rPr>
              <a:t>Modernizing </a:t>
            </a:r>
            <a:r>
              <a:rPr lang="en-US" sz="1200" dirty="0">
                <a:solidFill>
                  <a:srgbClr val="000000"/>
                </a:solidFill>
                <a:latin typeface="Calibri"/>
              </a:rPr>
              <a:t>assistive technology maintenance and asset management (</a:t>
            </a:r>
            <a:r>
              <a:rPr lang="en-US" sz="1200" dirty="0" smtClean="0">
                <a:solidFill>
                  <a:srgbClr val="000000"/>
                </a:solidFill>
                <a:latin typeface="Calibri"/>
              </a:rPr>
              <a:t>area </a:t>
            </a:r>
            <a:r>
              <a:rPr lang="en-US" sz="1200" dirty="0">
                <a:solidFill>
                  <a:srgbClr val="000000"/>
                </a:solidFill>
                <a:latin typeface="Calibri"/>
              </a:rPr>
              <a:t>for advanced </a:t>
            </a:r>
            <a:r>
              <a:rPr lang="en-US" sz="1200" dirty="0" smtClean="0">
                <a:solidFill>
                  <a:srgbClr val="000000"/>
                </a:solidFill>
                <a:latin typeface="Calibri"/>
              </a:rPr>
              <a:t>research)</a:t>
            </a:r>
            <a:endParaRPr lang="en-US" sz="1200" dirty="0">
              <a:solidFill>
                <a:srgbClr val="000000"/>
              </a:solidFill>
              <a:latin typeface="Calibri"/>
            </a:endParaRPr>
          </a:p>
          <a:p>
            <a:pPr marL="182880" indent="-182880" eaLnBrk="1" fontAlgn="auto" hangingPunct="1">
              <a:spcBef>
                <a:spcPts val="0"/>
              </a:spcBef>
              <a:spcAft>
                <a:spcPts val="0"/>
              </a:spcAft>
              <a:buClr>
                <a:srgbClr val="F36B22"/>
              </a:buClr>
              <a:buSzPct val="140000"/>
              <a:buFont typeface="Arial" panose="020B0604020202020204" pitchFamily="34" charset="0"/>
              <a:buChar char="•"/>
            </a:pPr>
            <a:endParaRPr lang="en-US" sz="1200" dirty="0">
              <a:solidFill>
                <a:srgbClr val="000000"/>
              </a:solidFill>
              <a:latin typeface="Calibri"/>
            </a:endParaRPr>
          </a:p>
        </p:txBody>
      </p:sp>
      <p:sp>
        <p:nvSpPr>
          <p:cNvPr id="14" name="TextBox 13"/>
          <p:cNvSpPr txBox="1"/>
          <p:nvPr/>
        </p:nvSpPr>
        <p:spPr>
          <a:xfrm>
            <a:off x="7203056" y="3438193"/>
            <a:ext cx="1645920" cy="2123658"/>
          </a:xfrm>
          <a:prstGeom prst="rect">
            <a:avLst/>
          </a:prstGeom>
          <a:noFill/>
        </p:spPr>
        <p:txBody>
          <a:bodyPr wrap="square" rtlCol="0">
            <a:spAutoFit/>
          </a:bodyPr>
          <a:lstStyle>
            <a:defPPr>
              <a:defRPr lang="en-US"/>
            </a:defPPr>
            <a:lvl1pPr>
              <a:buNone/>
              <a:defRPr i="0"/>
            </a:lvl1p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Support initiatives by </a:t>
            </a:r>
            <a:r>
              <a:rPr lang="en-US" sz="1200" dirty="0" err="1">
                <a:solidFill>
                  <a:srgbClr val="000000"/>
                </a:solidFill>
                <a:latin typeface="Calibri"/>
              </a:rPr>
              <a:t>ridersharing</a:t>
            </a:r>
            <a:r>
              <a:rPr lang="en-US" sz="1200" dirty="0">
                <a:solidFill>
                  <a:srgbClr val="000000"/>
                </a:solidFill>
                <a:latin typeface="Calibri"/>
              </a:rPr>
              <a:t> </a:t>
            </a:r>
            <a:r>
              <a:rPr lang="en-US" sz="1200" dirty="0" smtClean="0">
                <a:solidFill>
                  <a:srgbClr val="000000"/>
                </a:solidFill>
                <a:latin typeface="Calibri"/>
              </a:rPr>
              <a:t>services </a:t>
            </a:r>
            <a:r>
              <a:rPr lang="en-US" sz="1200" dirty="0">
                <a:solidFill>
                  <a:srgbClr val="000000"/>
                </a:solidFill>
                <a:latin typeface="Calibri"/>
              </a:rPr>
              <a:t>to involve ATTRI stakeholders and develop accessible versions of these services.</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Support mode shift through private on-demand ride </a:t>
            </a:r>
            <a:r>
              <a:rPr lang="en-US" sz="1200" dirty="0" smtClean="0">
                <a:solidFill>
                  <a:srgbClr val="000000"/>
                </a:solidFill>
                <a:latin typeface="Calibri"/>
              </a:rPr>
              <a:t>services</a:t>
            </a:r>
            <a:endParaRPr lang="en-US" sz="1200" dirty="0">
              <a:solidFill>
                <a:srgbClr val="000000"/>
              </a:solidFill>
              <a:latin typeface="Calibri"/>
            </a:endParaRPr>
          </a:p>
        </p:txBody>
      </p:sp>
      <p:sp>
        <p:nvSpPr>
          <p:cNvPr id="17" name="TextBox 16"/>
          <p:cNvSpPr txBox="1"/>
          <p:nvPr/>
        </p:nvSpPr>
        <p:spPr>
          <a:xfrm>
            <a:off x="5472981" y="3386996"/>
            <a:ext cx="1645920" cy="2123658"/>
          </a:xfrm>
          <a:prstGeom prst="rect">
            <a:avLst/>
          </a:prstGeom>
          <a:noFill/>
        </p:spPr>
        <p:txBody>
          <a:bodyPr wrap="square" rtlCol="0">
            <a:spAutoFit/>
          </a:bodyPr>
          <a:lstStyle>
            <a:defPPr>
              <a:defRPr lang="en-US"/>
            </a:defPPr>
            <a:lvl1pPr>
              <a:buNone/>
              <a:defRPr i="0"/>
            </a:lvl1p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a:solidFill>
                  <a:srgbClr val="000000"/>
                </a:solidFill>
                <a:latin typeface="Calibri"/>
              </a:rPr>
              <a:t>Reduce complexity and identify coordination in service matchmaking through open </a:t>
            </a:r>
            <a:r>
              <a:rPr lang="en-US" sz="1200" smtClean="0">
                <a:solidFill>
                  <a:srgbClr val="000000"/>
                </a:solidFill>
                <a:latin typeface="Calibri"/>
              </a:rPr>
              <a:t>data </a:t>
            </a:r>
            <a:r>
              <a:rPr lang="en-US" sz="1200">
                <a:solidFill>
                  <a:srgbClr val="000000"/>
                </a:solidFill>
                <a:latin typeface="Calibri"/>
              </a:rPr>
              <a:t>and </a:t>
            </a:r>
            <a:r>
              <a:rPr lang="en-US" sz="1200" smtClean="0">
                <a:solidFill>
                  <a:srgbClr val="000000"/>
                </a:solidFill>
                <a:latin typeface="Calibri"/>
              </a:rPr>
              <a:t>services</a:t>
            </a:r>
            <a:endParaRPr lang="en-US" sz="1200" dirty="0">
              <a:solidFill>
                <a:srgbClr val="000000"/>
              </a:solidFill>
              <a:latin typeface="Calibri"/>
            </a:endParaRP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Develop</a:t>
            </a:r>
            <a:r>
              <a:rPr lang="en-US" sz="1200">
                <a:solidFill>
                  <a:srgbClr val="000000"/>
                </a:solidFill>
                <a:latin typeface="Calibri"/>
              </a:rPr>
              <a:t> environment for community generated </a:t>
            </a:r>
            <a:r>
              <a:rPr lang="en-US" sz="1200" smtClean="0">
                <a:solidFill>
                  <a:srgbClr val="000000"/>
                </a:solidFill>
                <a:latin typeface="Calibri"/>
              </a:rPr>
              <a:t>data</a:t>
            </a:r>
            <a:endParaRPr lang="en-US" sz="1200" dirty="0">
              <a:solidFill>
                <a:srgbClr val="000000"/>
              </a:solidFill>
              <a:latin typeface="Calibri"/>
            </a:endParaRPr>
          </a:p>
        </p:txBody>
      </p:sp>
      <p:sp>
        <p:nvSpPr>
          <p:cNvPr id="20" name="TextBox 19"/>
          <p:cNvSpPr txBox="1"/>
          <p:nvPr/>
        </p:nvSpPr>
        <p:spPr>
          <a:xfrm>
            <a:off x="3665510" y="3372928"/>
            <a:ext cx="1826091" cy="2677656"/>
          </a:xfrm>
          <a:prstGeom prst="rect">
            <a:avLst/>
          </a:prstGeom>
          <a:noFill/>
        </p:spPr>
        <p:txBody>
          <a:bodyPr wrap="square" rtlCol="0">
            <a:spAutoFit/>
          </a:bodyPr>
          <a:lstStyle>
            <a:defPPr>
              <a:defRPr lang="en-US"/>
            </a:defPPr>
            <a:lvl1pPr>
              <a:buNone/>
              <a:defRPr i="0"/>
            </a:lvl1p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Shared</a:t>
            </a:r>
            <a:r>
              <a:rPr lang="en-US" sz="1200">
                <a:solidFill>
                  <a:srgbClr val="000000"/>
                </a:solidFill>
                <a:latin typeface="Calibri"/>
              </a:rPr>
              <a:t> neighborhood autonomous </a:t>
            </a:r>
            <a:r>
              <a:rPr lang="en-US" sz="1200" smtClean="0">
                <a:solidFill>
                  <a:srgbClr val="000000"/>
                </a:solidFill>
                <a:latin typeface="Calibri"/>
              </a:rPr>
              <a:t>vehicles </a:t>
            </a:r>
            <a:r>
              <a:rPr lang="en-US" sz="1200" dirty="0">
                <a:solidFill>
                  <a:srgbClr val="000000"/>
                </a:solidFill>
                <a:latin typeface="Calibri"/>
              </a:rPr>
              <a:t>which</a:t>
            </a:r>
            <a:r>
              <a:rPr lang="en-US" sz="1200">
                <a:solidFill>
                  <a:srgbClr val="000000"/>
                </a:solidFill>
                <a:latin typeface="Calibri"/>
              </a:rPr>
              <a:t> are cost effective and aid at traversing distances between transit stops, homes, and places of </a:t>
            </a:r>
            <a:r>
              <a:rPr lang="en-US" sz="1200" smtClean="0">
                <a:solidFill>
                  <a:srgbClr val="000000"/>
                </a:solidFill>
                <a:latin typeface="Calibri"/>
              </a:rPr>
              <a:t>employment.</a:t>
            </a:r>
            <a:endParaRPr lang="en-US" sz="1200" dirty="0">
              <a:solidFill>
                <a:srgbClr val="000000"/>
              </a:solidFill>
              <a:latin typeface="Calibri"/>
            </a:endParaRP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Assist</a:t>
            </a:r>
            <a:r>
              <a:rPr lang="en-US" sz="1200">
                <a:solidFill>
                  <a:srgbClr val="000000"/>
                </a:solidFill>
                <a:latin typeface="Calibri"/>
              </a:rPr>
              <a:t> service models, electric </a:t>
            </a:r>
            <a:r>
              <a:rPr lang="en-US" sz="1200" smtClean="0">
                <a:solidFill>
                  <a:srgbClr val="000000"/>
                </a:solidFill>
                <a:latin typeface="Calibri"/>
              </a:rPr>
              <a:t>vehicles, </a:t>
            </a:r>
            <a:r>
              <a:rPr lang="en-US" sz="1200" dirty="0">
                <a:solidFill>
                  <a:srgbClr val="000000"/>
                </a:solidFill>
                <a:latin typeface="Calibri"/>
              </a:rPr>
              <a:t>and</a:t>
            </a:r>
            <a:r>
              <a:rPr lang="en-US" sz="1200">
                <a:solidFill>
                  <a:srgbClr val="000000"/>
                </a:solidFill>
                <a:latin typeface="Calibri"/>
              </a:rPr>
              <a:t> autonomous vehicles create opportunities for novel accessible </a:t>
            </a:r>
            <a:r>
              <a:rPr lang="en-US" sz="1200" smtClean="0">
                <a:solidFill>
                  <a:srgbClr val="000000"/>
                </a:solidFill>
                <a:latin typeface="Calibri"/>
              </a:rPr>
              <a:t>designs</a:t>
            </a:r>
            <a:endParaRPr lang="en-US" sz="1200" dirty="0">
              <a:solidFill>
                <a:srgbClr val="000000"/>
              </a:solidFill>
              <a:latin typeface="Calibri"/>
            </a:endParaRP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6156" y="1203882"/>
            <a:ext cx="1480788" cy="1480788"/>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4618" y="1203882"/>
            <a:ext cx="1480788" cy="1480788"/>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0676" y="1143000"/>
            <a:ext cx="1604165" cy="1604165"/>
          </a:xfrm>
          <a:prstGeom prst="rect">
            <a:avLst/>
          </a:prstGeom>
        </p:spPr>
      </p:pic>
      <p:pic>
        <p:nvPicPr>
          <p:cNvPr id="3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580387" y="1203882"/>
            <a:ext cx="1480788" cy="14807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2044183" y="1203882"/>
            <a:ext cx="1480788" cy="14807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1" y="-2837"/>
            <a:ext cx="9144001" cy="1091861"/>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16" name="Title 1"/>
          <p:cNvSpPr>
            <a:spLocks noGrp="1"/>
          </p:cNvSpPr>
          <p:nvPr>
            <p:ph type="title"/>
          </p:nvPr>
        </p:nvSpPr>
        <p:spPr>
          <a:xfrm>
            <a:off x="152400" y="157555"/>
            <a:ext cx="8763000" cy="593725"/>
          </a:xfrm>
        </p:spPr>
        <p:txBody>
          <a:bodyPr/>
          <a:lstStyle/>
          <a:p>
            <a:pPr>
              <a:spcBef>
                <a:spcPct val="20000"/>
              </a:spcBef>
            </a:pPr>
            <a:r>
              <a:rPr lang="en-US" sz="2800" kern="1200" dirty="0">
                <a:solidFill>
                  <a:schemeClr val="bg1"/>
                </a:solidFill>
                <a:latin typeface="Arial"/>
                <a:ea typeface="+mn-ea"/>
                <a:cs typeface="+mn-cs"/>
              </a:rPr>
              <a:t>ATTRI </a:t>
            </a:r>
            <a:r>
              <a:rPr lang="en-US" sz="2800" kern="1200" dirty="0" smtClean="0">
                <a:solidFill>
                  <a:schemeClr val="bg1"/>
                </a:solidFill>
                <a:latin typeface="Arial"/>
                <a:ea typeface="+mn-ea"/>
                <a:cs typeface="+mn-cs"/>
              </a:rPr>
              <a:t>Technology Scan Recommendations</a:t>
            </a:r>
            <a:endParaRPr lang="en-US" sz="2800" kern="1200" dirty="0">
              <a:solidFill>
                <a:schemeClr val="bg1"/>
              </a:solidFill>
              <a:latin typeface="Arial"/>
              <a:ea typeface="+mn-ea"/>
              <a:cs typeface="+mn-cs"/>
            </a:endParaRPr>
          </a:p>
        </p:txBody>
      </p:sp>
      <p:sp>
        <p:nvSpPr>
          <p:cNvPr id="19" name="TextBox 9"/>
          <p:cNvSpPr txBox="1"/>
          <p:nvPr/>
        </p:nvSpPr>
        <p:spPr>
          <a:xfrm>
            <a:off x="3048000" y="6202145"/>
            <a:ext cx="2971800" cy="566309"/>
          </a:xfrm>
          <a:prstGeom prst="rect">
            <a:avLst/>
          </a:prstGeom>
          <a:noFill/>
        </p:spPr>
        <p:txBody>
          <a:bodyPr wrap="square" rtlCol="0">
            <a:spAutoFit/>
          </a:bodyPr>
          <a:lstStyle/>
          <a:p>
            <a:pPr>
              <a:spcAft>
                <a:spcPts val="0"/>
              </a:spcAft>
              <a:buClr>
                <a:srgbClr val="FF9900"/>
              </a:buClr>
              <a:buSzPct val="140000"/>
              <a:buNone/>
            </a:pPr>
            <a:r>
              <a:rPr lang="en-US" b="1" i="1" dirty="0" smtClean="0">
                <a:latin typeface="+mn-lt"/>
              </a:rPr>
              <a:t>Tech Scan Final Reports </a:t>
            </a:r>
            <a:endParaRPr lang="en-US" b="1" i="1" dirty="0" smtClean="0">
              <a:latin typeface="+mn-lt"/>
            </a:endParaRPr>
          </a:p>
          <a:p>
            <a:pPr>
              <a:spcAft>
                <a:spcPts val="0"/>
              </a:spcAft>
              <a:buClr>
                <a:srgbClr val="FF9900"/>
              </a:buClr>
              <a:buSzPct val="140000"/>
              <a:buNone/>
            </a:pPr>
            <a:r>
              <a:rPr lang="en-US" b="1" i="1" dirty="0" smtClean="0">
                <a:latin typeface="+mn-lt"/>
              </a:rPr>
              <a:t>Due: Spring 2016 </a:t>
            </a:r>
            <a:endParaRPr lang="en-US" b="1" i="1" dirty="0">
              <a:latin typeface="+mn-lt"/>
            </a:endParaRPr>
          </a:p>
        </p:txBody>
      </p:sp>
      <p:pic>
        <p:nvPicPr>
          <p:cNvPr id="21" name="Picture 10"/>
          <p:cNvPicPr>
            <a:picLocks noChangeAspect="1"/>
          </p:cNvPicPr>
          <p:nvPr/>
        </p:nvPicPr>
        <p:blipFill>
          <a:blip r:embed="rId13" cstate="screen">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209800" y="6082384"/>
            <a:ext cx="760261" cy="760261"/>
          </a:xfrm>
          <a:prstGeom prst="rect">
            <a:avLst/>
          </a:prstGeom>
        </p:spPr>
      </p:pic>
    </p:spTree>
    <p:extLst>
      <p:ext uri="{BB962C8B-B14F-4D97-AF65-F5344CB8AC3E}">
        <p14:creationId xmlns:p14="http://schemas.microsoft.com/office/powerpoint/2010/main" val="222552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 y="-2836"/>
            <a:ext cx="9144001" cy="103816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12924" y="203941"/>
            <a:ext cx="8915400" cy="593725"/>
          </a:xfrm>
        </p:spPr>
        <p:txBody>
          <a:bodyPr/>
          <a:lstStyle/>
          <a:p>
            <a:r>
              <a:rPr lang="en-US" sz="2800" b="1" kern="1200" dirty="0">
                <a:solidFill>
                  <a:schemeClr val="bg1"/>
                </a:solidFill>
                <a:latin typeface="Arial"/>
                <a:ea typeface="+mn-ea"/>
                <a:cs typeface="+mn-cs"/>
              </a:rPr>
              <a:t>Identifying Accessible </a:t>
            </a:r>
            <a:r>
              <a:rPr lang="en-US" sz="2800" b="1" kern="1200" dirty="0" smtClean="0">
                <a:solidFill>
                  <a:schemeClr val="bg1"/>
                </a:solidFill>
                <a:latin typeface="Arial"/>
                <a:ea typeface="+mn-ea"/>
                <a:cs typeface="+mn-cs"/>
              </a:rPr>
              <a:t>Transportation Opportunities</a:t>
            </a:r>
            <a:endParaRPr lang="en-US" sz="2800" b="1" kern="1200" dirty="0">
              <a:solidFill>
                <a:schemeClr val="bg1"/>
              </a:solidFill>
              <a:latin typeface="Arial"/>
              <a:ea typeface="+mn-ea"/>
              <a:cs typeface="+mn-cs"/>
            </a:endParaRPr>
          </a:p>
        </p:txBody>
      </p:sp>
      <p:sp>
        <p:nvSpPr>
          <p:cNvPr id="4" name="Rectangle 3"/>
          <p:cNvSpPr/>
          <p:nvPr/>
        </p:nvSpPr>
        <p:spPr bwMode="auto">
          <a:xfrm>
            <a:off x="219075" y="2217690"/>
            <a:ext cx="8610600" cy="990600"/>
          </a:xfrm>
          <a:prstGeom prst="rect">
            <a:avLst/>
          </a:prstGeom>
          <a:solidFill>
            <a:srgbClr val="BCCED6">
              <a:alpha val="30000"/>
            </a:srgbClr>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5" name="Rectangle 4"/>
          <p:cNvSpPr/>
          <p:nvPr/>
        </p:nvSpPr>
        <p:spPr bwMode="auto">
          <a:xfrm>
            <a:off x="219075" y="3360690"/>
            <a:ext cx="8610600" cy="990600"/>
          </a:xfrm>
          <a:prstGeom prst="rect">
            <a:avLst/>
          </a:prstGeom>
          <a:solidFill>
            <a:srgbClr val="BCCED6">
              <a:alpha val="75000"/>
            </a:srgbClr>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6" name="Rectangle 5"/>
          <p:cNvSpPr/>
          <p:nvPr/>
        </p:nvSpPr>
        <p:spPr bwMode="auto">
          <a:xfrm>
            <a:off x="219075" y="4503690"/>
            <a:ext cx="8610600" cy="990600"/>
          </a:xfrm>
          <a:prstGeom prst="rect">
            <a:avLst/>
          </a:prstGeom>
          <a:solidFill>
            <a:srgbClr val="BCCED6">
              <a:alpha val="30000"/>
            </a:srgbClr>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7" name="Rectangle 6"/>
          <p:cNvSpPr/>
          <p:nvPr/>
        </p:nvSpPr>
        <p:spPr>
          <a:xfrm>
            <a:off x="228600" y="1214044"/>
            <a:ext cx="8610600" cy="978729"/>
          </a:xfrm>
          <a:prstGeom prst="rect">
            <a:avLst/>
          </a:prstGeom>
        </p:spPr>
        <p:txBody>
          <a:bodyPr wrap="square">
            <a:spAutoFit/>
          </a:bodyPr>
          <a:lstStyle/>
          <a:p>
            <a:pPr marL="285750" lvl="1" indent="-285750">
              <a:buClr>
                <a:srgbClr val="FF9900"/>
              </a:buClr>
              <a:buSzPct val="140000"/>
            </a:pPr>
            <a:r>
              <a:rPr lang="en-US" sz="1800" dirty="0"/>
              <a:t>76% people with disabilities say adequate transportation is important to their job search</a:t>
            </a:r>
            <a:endParaRPr lang="en-US" sz="1600" dirty="0" smtClean="0"/>
          </a:p>
          <a:p>
            <a:pPr marL="285750" lvl="1" indent="-285750">
              <a:buClr>
                <a:srgbClr val="FF9900"/>
              </a:buClr>
              <a:buSzPct val="140000"/>
            </a:pPr>
            <a:r>
              <a:rPr lang="en-US" sz="1800" dirty="0"/>
              <a:t>29% consider it a significant problem in accessing jobs</a:t>
            </a:r>
            <a:endParaRPr lang="en-US" sz="1200" baseline="30000" dirty="0">
              <a:solidFill>
                <a:srgbClr val="FF0000"/>
              </a:solidFill>
            </a:endParaRPr>
          </a:p>
        </p:txBody>
      </p:sp>
      <p:sp>
        <p:nvSpPr>
          <p:cNvPr id="8" name="Rounded Rectangle 7"/>
          <p:cNvSpPr/>
          <p:nvPr/>
        </p:nvSpPr>
        <p:spPr>
          <a:xfrm>
            <a:off x="3360039" y="4660123"/>
            <a:ext cx="1126236" cy="681767"/>
          </a:xfrm>
          <a:prstGeom prst="roundRect">
            <a:avLst/>
          </a:prstGeom>
          <a:solidFill>
            <a:srgbClr val="F36B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a:ea typeface="+mn-ea"/>
                <a:cs typeface="+mn-cs"/>
              </a:rPr>
              <a:t>Connected Vehicles</a:t>
            </a:r>
          </a:p>
        </p:txBody>
      </p:sp>
      <p:sp>
        <p:nvSpPr>
          <p:cNvPr id="9" name="Rounded Rectangle 8"/>
          <p:cNvSpPr/>
          <p:nvPr/>
        </p:nvSpPr>
        <p:spPr>
          <a:xfrm>
            <a:off x="4571619" y="4664156"/>
            <a:ext cx="1667256" cy="681767"/>
          </a:xfrm>
          <a:prstGeom prst="roundRect">
            <a:avLst/>
          </a:prstGeom>
          <a:solidFill>
            <a:srgbClr val="F36B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a:ea typeface="+mn-ea"/>
                <a:cs typeface="+mn-cs"/>
              </a:rPr>
              <a:t>Automated Vehicles/ Personal Mobility</a:t>
            </a:r>
          </a:p>
        </p:txBody>
      </p:sp>
      <p:sp>
        <p:nvSpPr>
          <p:cNvPr id="10" name="Rounded Rectangle 9"/>
          <p:cNvSpPr/>
          <p:nvPr/>
        </p:nvSpPr>
        <p:spPr>
          <a:xfrm>
            <a:off x="6333363" y="4668189"/>
            <a:ext cx="1133856" cy="681767"/>
          </a:xfrm>
          <a:prstGeom prst="roundRect">
            <a:avLst/>
          </a:prstGeom>
          <a:solidFill>
            <a:srgbClr val="F36B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a:ea typeface="+mn-ea"/>
                <a:cs typeface="+mn-cs"/>
              </a:rPr>
              <a:t>Robotics, Artificial Intelligence</a:t>
            </a:r>
          </a:p>
        </p:txBody>
      </p:sp>
      <p:sp>
        <p:nvSpPr>
          <p:cNvPr id="11" name="Rounded Rectangle 10"/>
          <p:cNvSpPr/>
          <p:nvPr/>
        </p:nvSpPr>
        <p:spPr>
          <a:xfrm>
            <a:off x="7572235" y="4672222"/>
            <a:ext cx="1047128" cy="681767"/>
          </a:xfrm>
          <a:prstGeom prst="roundRect">
            <a:avLst/>
          </a:prstGeom>
          <a:solidFill>
            <a:srgbClr val="F36B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alibri"/>
                <a:ea typeface="+mn-ea"/>
                <a:cs typeface="+mn-cs"/>
              </a:rPr>
              <a:t>Accessible Data</a:t>
            </a:r>
          </a:p>
        </p:txBody>
      </p:sp>
      <p:sp>
        <p:nvSpPr>
          <p:cNvPr id="12" name="Rounded Rectangle 11"/>
          <p:cNvSpPr/>
          <p:nvPr/>
        </p:nvSpPr>
        <p:spPr>
          <a:xfrm>
            <a:off x="2276475" y="4656090"/>
            <a:ext cx="1018032" cy="681767"/>
          </a:xfrm>
          <a:prstGeom prst="roundRect">
            <a:avLst/>
          </a:prstGeom>
          <a:solidFill>
            <a:srgbClr val="F36B2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1"/>
                </a:solidFill>
                <a:effectLst/>
                <a:uLnTx/>
                <a:uFillTx/>
                <a:latin typeface="Calibri"/>
                <a:ea typeface="+mn-ea"/>
                <a:cs typeface="+mn-cs"/>
              </a:rPr>
              <a:t>ITS,</a:t>
            </a:r>
            <a:r>
              <a:rPr kumimoji="0" lang="en-US" sz="1600" b="1" i="0" u="none" strike="noStrike" kern="0" cap="none" spc="0" normalizeH="0" baseline="0" noProof="0" dirty="0" smtClean="0">
                <a:ln>
                  <a:noFill/>
                </a:ln>
                <a:solidFill>
                  <a:schemeClr val="bg1"/>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chemeClr val="bg1"/>
                </a:solidFill>
                <a:effectLst/>
                <a:uLnTx/>
                <a:uFillTx/>
                <a:latin typeface="Calibri"/>
                <a:ea typeface="+mn-ea"/>
                <a:cs typeface="+mn-cs"/>
              </a:rPr>
              <a:t>Wireless &amp; Sensors</a:t>
            </a: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7675" y="3513090"/>
            <a:ext cx="663782" cy="685800"/>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2075" y="3513090"/>
            <a:ext cx="663782" cy="685800"/>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6475" y="3513090"/>
            <a:ext cx="663782" cy="685800"/>
          </a:xfrm>
          <a:prstGeom prst="rect">
            <a:avLst/>
          </a:prstGeom>
        </p:spPr>
      </p:pic>
      <p:pic>
        <p:nvPicPr>
          <p:cNvPr id="16" name="Picture 2" descr="\\itsnt\share\ATTRI\ATTRI Image Library\ATTRI Images from Mike Pina\FInal\Disabilities\Cognition\ATTRI_DisabilityCognition_Final_Cogniti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3275" y="351309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962275" y="3741690"/>
            <a:ext cx="607859" cy="261610"/>
          </a:xfrm>
          <a:prstGeom prst="rect">
            <a:avLst/>
          </a:prstGeom>
          <a:noFill/>
        </p:spPr>
        <p:txBody>
          <a:bodyPr wrap="none" rtlCol="0">
            <a:spAutoFit/>
          </a:bodyPr>
          <a:lstStyle/>
          <a:p>
            <a:pPr>
              <a:buNone/>
            </a:pPr>
            <a:r>
              <a:rPr lang="en-US" sz="1100" b="1" i="0" dirty="0" smtClean="0">
                <a:solidFill>
                  <a:schemeClr val="tx1"/>
                </a:solidFill>
              </a:rPr>
              <a:t>Vision</a:t>
            </a:r>
          </a:p>
        </p:txBody>
      </p:sp>
      <p:sp>
        <p:nvSpPr>
          <p:cNvPr id="18" name="TextBox 17"/>
          <p:cNvSpPr txBox="1"/>
          <p:nvPr/>
        </p:nvSpPr>
        <p:spPr>
          <a:xfrm>
            <a:off x="4562475" y="3741690"/>
            <a:ext cx="715260" cy="261610"/>
          </a:xfrm>
          <a:prstGeom prst="rect">
            <a:avLst/>
          </a:prstGeom>
          <a:noFill/>
        </p:spPr>
        <p:txBody>
          <a:bodyPr wrap="none" rtlCol="0">
            <a:spAutoFit/>
          </a:bodyPr>
          <a:lstStyle/>
          <a:p>
            <a:pPr>
              <a:buNone/>
            </a:pPr>
            <a:r>
              <a:rPr lang="en-US" sz="1100" b="1" i="0" dirty="0" smtClean="0">
                <a:solidFill>
                  <a:schemeClr val="tx1"/>
                </a:solidFill>
              </a:rPr>
              <a:t>Mobility</a:t>
            </a:r>
          </a:p>
        </p:txBody>
      </p:sp>
      <p:sp>
        <p:nvSpPr>
          <p:cNvPr id="19" name="TextBox 18"/>
          <p:cNvSpPr txBox="1"/>
          <p:nvPr/>
        </p:nvSpPr>
        <p:spPr>
          <a:xfrm>
            <a:off x="6238875" y="3741690"/>
            <a:ext cx="710451" cy="261610"/>
          </a:xfrm>
          <a:prstGeom prst="rect">
            <a:avLst/>
          </a:prstGeom>
          <a:noFill/>
        </p:spPr>
        <p:txBody>
          <a:bodyPr wrap="none" rtlCol="0">
            <a:spAutoFit/>
          </a:bodyPr>
          <a:lstStyle/>
          <a:p>
            <a:pPr>
              <a:buNone/>
            </a:pPr>
            <a:r>
              <a:rPr lang="en-US" sz="1100" b="1" i="0" dirty="0" smtClean="0">
                <a:solidFill>
                  <a:schemeClr val="tx1"/>
                </a:solidFill>
              </a:rPr>
              <a:t>Hearing</a:t>
            </a:r>
          </a:p>
        </p:txBody>
      </p:sp>
      <p:sp>
        <p:nvSpPr>
          <p:cNvPr id="20" name="TextBox 19"/>
          <p:cNvSpPr txBox="1"/>
          <p:nvPr/>
        </p:nvSpPr>
        <p:spPr>
          <a:xfrm>
            <a:off x="7849804" y="3741690"/>
            <a:ext cx="827471" cy="261610"/>
          </a:xfrm>
          <a:prstGeom prst="rect">
            <a:avLst/>
          </a:prstGeom>
          <a:noFill/>
        </p:spPr>
        <p:txBody>
          <a:bodyPr wrap="none" rtlCol="0">
            <a:spAutoFit/>
          </a:bodyPr>
          <a:lstStyle/>
          <a:p>
            <a:pPr>
              <a:buNone/>
            </a:pPr>
            <a:r>
              <a:rPr lang="en-US" sz="1100" b="1" i="0" dirty="0" smtClean="0">
                <a:solidFill>
                  <a:schemeClr val="tx1"/>
                </a:solidFill>
              </a:rPr>
              <a:t>Cognitive</a:t>
            </a:r>
          </a:p>
        </p:txBody>
      </p:sp>
      <p:sp>
        <p:nvSpPr>
          <p:cNvPr id="21" name="TextBox 20"/>
          <p:cNvSpPr txBox="1"/>
          <p:nvPr/>
        </p:nvSpPr>
        <p:spPr>
          <a:xfrm>
            <a:off x="371475" y="2370090"/>
            <a:ext cx="1676400" cy="707886"/>
          </a:xfrm>
          <a:prstGeom prst="rect">
            <a:avLst/>
          </a:prstGeom>
          <a:noFill/>
        </p:spPr>
        <p:txBody>
          <a:bodyPr wrap="square" rtlCol="0">
            <a:spAutoFit/>
          </a:bodyPr>
          <a:lstStyle/>
          <a:p>
            <a:pPr lvl="0">
              <a:buNone/>
            </a:pPr>
            <a:r>
              <a:rPr lang="en-US" sz="2000" b="1" kern="0" dirty="0">
                <a:solidFill>
                  <a:srgbClr val="485979"/>
                </a:solidFill>
                <a:latin typeface="Calibri"/>
              </a:rPr>
              <a:t>Targeted </a:t>
            </a:r>
            <a:r>
              <a:rPr lang="en-US" sz="2000" b="1" kern="0" dirty="0" smtClean="0">
                <a:solidFill>
                  <a:srgbClr val="485979"/>
                </a:solidFill>
                <a:latin typeface="Calibri"/>
              </a:rPr>
              <a:t/>
            </a:r>
            <a:br>
              <a:rPr lang="en-US" sz="2000" b="1" kern="0" dirty="0" smtClean="0">
                <a:solidFill>
                  <a:srgbClr val="485979"/>
                </a:solidFill>
                <a:latin typeface="Calibri"/>
              </a:rPr>
            </a:br>
            <a:r>
              <a:rPr lang="en-US" sz="2000" b="1" kern="0" dirty="0" smtClean="0">
                <a:solidFill>
                  <a:srgbClr val="485979"/>
                </a:solidFill>
                <a:latin typeface="Calibri"/>
              </a:rPr>
              <a:t>Populations</a:t>
            </a:r>
            <a:endParaRPr lang="en-US" sz="2000" b="1" kern="0" dirty="0">
              <a:solidFill>
                <a:srgbClr val="485979"/>
              </a:solidFill>
              <a:latin typeface="Calibri"/>
            </a:endParaRPr>
          </a:p>
        </p:txBody>
      </p:sp>
      <p:sp>
        <p:nvSpPr>
          <p:cNvPr id="22" name="TextBox 21"/>
          <p:cNvSpPr txBox="1"/>
          <p:nvPr/>
        </p:nvSpPr>
        <p:spPr>
          <a:xfrm>
            <a:off x="371475" y="3491004"/>
            <a:ext cx="1676400" cy="707886"/>
          </a:xfrm>
          <a:prstGeom prst="rect">
            <a:avLst/>
          </a:prstGeom>
          <a:noFill/>
        </p:spPr>
        <p:txBody>
          <a:bodyPr wrap="square" rtlCol="0">
            <a:spAutoFit/>
          </a:bodyPr>
          <a:lstStyle/>
          <a:p>
            <a:pPr lvl="0">
              <a:buNone/>
            </a:pPr>
            <a:r>
              <a:rPr lang="en-US" sz="2000" b="1" kern="0" dirty="0" smtClean="0">
                <a:solidFill>
                  <a:srgbClr val="485979"/>
                </a:solidFill>
                <a:latin typeface="Calibri"/>
              </a:rPr>
              <a:t>Types of</a:t>
            </a:r>
            <a:br>
              <a:rPr lang="en-US" sz="2000" b="1" kern="0" dirty="0" smtClean="0">
                <a:solidFill>
                  <a:srgbClr val="485979"/>
                </a:solidFill>
                <a:latin typeface="Calibri"/>
              </a:rPr>
            </a:br>
            <a:r>
              <a:rPr lang="en-US" sz="2000" b="1" kern="0" dirty="0" smtClean="0">
                <a:solidFill>
                  <a:srgbClr val="485979"/>
                </a:solidFill>
                <a:latin typeface="Calibri"/>
              </a:rPr>
              <a:t>Disabilities</a:t>
            </a:r>
            <a:endParaRPr lang="en-US" sz="2000" b="1" kern="0" dirty="0">
              <a:solidFill>
                <a:srgbClr val="485979"/>
              </a:solidFill>
              <a:latin typeface="Calibri"/>
            </a:endParaRPr>
          </a:p>
        </p:txBody>
      </p:sp>
      <p:sp>
        <p:nvSpPr>
          <p:cNvPr id="23" name="TextBox 22"/>
          <p:cNvSpPr txBox="1"/>
          <p:nvPr/>
        </p:nvSpPr>
        <p:spPr>
          <a:xfrm>
            <a:off x="371475" y="4634004"/>
            <a:ext cx="1676400" cy="707886"/>
          </a:xfrm>
          <a:prstGeom prst="rect">
            <a:avLst/>
          </a:prstGeom>
          <a:noFill/>
        </p:spPr>
        <p:txBody>
          <a:bodyPr wrap="square" rtlCol="0">
            <a:spAutoFit/>
          </a:bodyPr>
          <a:lstStyle/>
          <a:p>
            <a:pPr lvl="0">
              <a:buNone/>
            </a:pPr>
            <a:r>
              <a:rPr lang="en-US" sz="2000" b="1" kern="0" dirty="0" smtClean="0">
                <a:solidFill>
                  <a:srgbClr val="485979"/>
                </a:solidFill>
                <a:latin typeface="Calibri"/>
              </a:rPr>
              <a:t>Enabling</a:t>
            </a:r>
            <a:br>
              <a:rPr lang="en-US" sz="2000" b="1" kern="0" dirty="0" smtClean="0">
                <a:solidFill>
                  <a:srgbClr val="485979"/>
                </a:solidFill>
                <a:latin typeface="Calibri"/>
              </a:rPr>
            </a:br>
            <a:r>
              <a:rPr lang="en-US" sz="2000" b="1" kern="0" dirty="0" smtClean="0">
                <a:solidFill>
                  <a:srgbClr val="485979"/>
                </a:solidFill>
                <a:latin typeface="Calibri"/>
              </a:rPr>
              <a:t>Technologies</a:t>
            </a:r>
            <a:endParaRPr lang="en-US" sz="2000" b="1" kern="0" dirty="0">
              <a:solidFill>
                <a:srgbClr val="485979"/>
              </a:solidFill>
              <a:latin typeface="Calibri"/>
            </a:endParaRPr>
          </a:p>
        </p:txBody>
      </p:sp>
      <p:sp>
        <p:nvSpPr>
          <p:cNvPr id="24" name="TextBox 23"/>
          <p:cNvSpPr txBox="1"/>
          <p:nvPr/>
        </p:nvSpPr>
        <p:spPr>
          <a:xfrm>
            <a:off x="2962275" y="2522490"/>
            <a:ext cx="1062598" cy="430887"/>
          </a:xfrm>
          <a:prstGeom prst="rect">
            <a:avLst/>
          </a:prstGeom>
          <a:noFill/>
        </p:spPr>
        <p:txBody>
          <a:bodyPr wrap="none" rtlCol="0">
            <a:spAutoFit/>
          </a:bodyPr>
          <a:lstStyle/>
          <a:p>
            <a:pPr>
              <a:buNone/>
            </a:pPr>
            <a:r>
              <a:rPr lang="en-US" sz="1100" b="1" i="0" dirty="0" smtClean="0">
                <a:solidFill>
                  <a:schemeClr val="tx1"/>
                </a:solidFill>
              </a:rPr>
              <a:t>Persons with </a:t>
            </a:r>
            <a:br>
              <a:rPr lang="en-US" sz="1100" b="1" i="0" dirty="0" smtClean="0">
                <a:solidFill>
                  <a:schemeClr val="tx1"/>
                </a:solidFill>
              </a:rPr>
            </a:br>
            <a:r>
              <a:rPr lang="en-US" sz="1100" b="1" i="0" dirty="0" smtClean="0">
                <a:solidFill>
                  <a:schemeClr val="tx1"/>
                </a:solidFill>
              </a:rPr>
              <a:t>Disabilities</a:t>
            </a:r>
          </a:p>
        </p:txBody>
      </p:sp>
      <p:sp>
        <p:nvSpPr>
          <p:cNvPr id="25" name="TextBox 24"/>
          <p:cNvSpPr txBox="1"/>
          <p:nvPr/>
        </p:nvSpPr>
        <p:spPr>
          <a:xfrm>
            <a:off x="5400675" y="2522490"/>
            <a:ext cx="1094076" cy="430887"/>
          </a:xfrm>
          <a:prstGeom prst="rect">
            <a:avLst/>
          </a:prstGeom>
          <a:noFill/>
        </p:spPr>
        <p:txBody>
          <a:bodyPr wrap="none" rtlCol="0">
            <a:spAutoFit/>
          </a:bodyPr>
          <a:lstStyle/>
          <a:p>
            <a:pPr>
              <a:buNone/>
            </a:pPr>
            <a:r>
              <a:rPr lang="en-US" sz="1100" b="1" i="0" dirty="0" smtClean="0">
                <a:solidFill>
                  <a:schemeClr val="tx1"/>
                </a:solidFill>
              </a:rPr>
              <a:t>Veterans with </a:t>
            </a:r>
            <a:br>
              <a:rPr lang="en-US" sz="1100" b="1" i="0" dirty="0" smtClean="0">
                <a:solidFill>
                  <a:schemeClr val="tx1"/>
                </a:solidFill>
              </a:rPr>
            </a:br>
            <a:r>
              <a:rPr lang="en-US" sz="1100" b="1" i="0" dirty="0" smtClean="0">
                <a:solidFill>
                  <a:schemeClr val="tx1"/>
                </a:solidFill>
              </a:rPr>
              <a:t>Disabilities</a:t>
            </a:r>
          </a:p>
        </p:txBody>
      </p:sp>
      <p:sp>
        <p:nvSpPr>
          <p:cNvPr id="26" name="TextBox 25"/>
          <p:cNvSpPr txBox="1"/>
          <p:nvPr/>
        </p:nvSpPr>
        <p:spPr>
          <a:xfrm>
            <a:off x="7839075" y="2522490"/>
            <a:ext cx="659155" cy="430887"/>
          </a:xfrm>
          <a:prstGeom prst="rect">
            <a:avLst/>
          </a:prstGeom>
          <a:noFill/>
        </p:spPr>
        <p:txBody>
          <a:bodyPr wrap="none" rtlCol="0">
            <a:spAutoFit/>
          </a:bodyPr>
          <a:lstStyle/>
          <a:p>
            <a:pPr>
              <a:buNone/>
            </a:pPr>
            <a:r>
              <a:rPr lang="en-US" sz="1100" b="1" i="0" dirty="0" smtClean="0">
                <a:solidFill>
                  <a:schemeClr val="tx1"/>
                </a:solidFill>
              </a:rPr>
              <a:t>Older</a:t>
            </a:r>
            <a:br>
              <a:rPr lang="en-US" sz="1100" b="1" i="0" dirty="0" smtClean="0">
                <a:solidFill>
                  <a:schemeClr val="tx1"/>
                </a:solidFill>
              </a:rPr>
            </a:br>
            <a:r>
              <a:rPr lang="en-US" sz="1100" b="1" i="0" dirty="0" smtClean="0">
                <a:solidFill>
                  <a:schemeClr val="tx1"/>
                </a:solidFill>
              </a:rPr>
              <a:t>Adults</a:t>
            </a:r>
          </a:p>
        </p:txBody>
      </p:sp>
      <p:pic>
        <p:nvPicPr>
          <p:cNvPr id="27" name="Picture 26" descr="ATTRI_Audience_Veteran_NoType-0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14875" y="2370090"/>
            <a:ext cx="685800" cy="685800"/>
          </a:xfrm>
          <a:prstGeom prst="rect">
            <a:avLst/>
          </a:prstGeom>
        </p:spPr>
      </p:pic>
      <p:pic>
        <p:nvPicPr>
          <p:cNvPr id="28" name="Picture 27" descr="ATTRI_Audience_Older_NoType-01.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53275" y="2370090"/>
            <a:ext cx="685800" cy="685800"/>
          </a:xfrm>
          <a:prstGeom prst="rect">
            <a:avLst/>
          </a:prstGeom>
        </p:spPr>
      </p:pic>
      <p:pic>
        <p:nvPicPr>
          <p:cNvPr id="29" name="Picture 28" descr="ATTRI_Audience_Disabilities_NoType-0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6475" y="2370090"/>
            <a:ext cx="685800" cy="685800"/>
          </a:xfrm>
          <a:prstGeom prst="rect">
            <a:avLst/>
          </a:prstGeom>
        </p:spPr>
      </p:pic>
      <p:cxnSp>
        <p:nvCxnSpPr>
          <p:cNvPr id="30" name="Straight Connector 29"/>
          <p:cNvCxnSpPr/>
          <p:nvPr/>
        </p:nvCxnSpPr>
        <p:spPr bwMode="auto">
          <a:xfrm>
            <a:off x="219075" y="2217690"/>
            <a:ext cx="8610600" cy="0"/>
          </a:xfrm>
          <a:prstGeom prst="line">
            <a:avLst/>
          </a:prstGeom>
          <a:noFill/>
          <a:ln w="28575" cap="flat" cmpd="sng" algn="ctr">
            <a:solidFill>
              <a:srgbClr val="485979"/>
            </a:solidFill>
            <a:prstDash val="solid"/>
            <a:round/>
            <a:headEnd type="none" w="med" len="med"/>
            <a:tailEnd type="none" w="med" len="med"/>
          </a:ln>
          <a:effectLst/>
        </p:spPr>
      </p:cxnSp>
      <p:cxnSp>
        <p:nvCxnSpPr>
          <p:cNvPr id="31" name="Straight Connector 30"/>
          <p:cNvCxnSpPr/>
          <p:nvPr/>
        </p:nvCxnSpPr>
        <p:spPr bwMode="auto">
          <a:xfrm>
            <a:off x="219075" y="3360690"/>
            <a:ext cx="8610600" cy="0"/>
          </a:xfrm>
          <a:prstGeom prst="line">
            <a:avLst/>
          </a:prstGeom>
          <a:noFill/>
          <a:ln w="28575" cap="flat" cmpd="sng" algn="ctr">
            <a:solidFill>
              <a:srgbClr val="485979"/>
            </a:solidFill>
            <a:prstDash val="solid"/>
            <a:round/>
            <a:headEnd type="none" w="med" len="med"/>
            <a:tailEnd type="none" w="med" len="med"/>
          </a:ln>
          <a:effectLst/>
        </p:spPr>
      </p:cxnSp>
      <p:cxnSp>
        <p:nvCxnSpPr>
          <p:cNvPr id="32" name="Straight Connector 31"/>
          <p:cNvCxnSpPr/>
          <p:nvPr/>
        </p:nvCxnSpPr>
        <p:spPr bwMode="auto">
          <a:xfrm>
            <a:off x="219075" y="4503690"/>
            <a:ext cx="8610600" cy="0"/>
          </a:xfrm>
          <a:prstGeom prst="line">
            <a:avLst/>
          </a:prstGeom>
          <a:noFill/>
          <a:ln w="28575" cap="flat" cmpd="sng" algn="ctr">
            <a:solidFill>
              <a:srgbClr val="485979"/>
            </a:solidFill>
            <a:prstDash val="solid"/>
            <a:round/>
            <a:headEnd type="none" w="med" len="med"/>
            <a:tailEnd type="none" w="med" len="med"/>
          </a:ln>
          <a:effectLst/>
        </p:spPr>
      </p:cxnSp>
      <p:pic>
        <p:nvPicPr>
          <p:cNvPr id="3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3091" y="5606984"/>
            <a:ext cx="1943103" cy="127776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After this blind pedestrian’s request to cross the street is communicated to the traffic controller using dedicated short-range communications, information about the pedestrian’s location can be broadcast to all the other travelers on the network, including approaching vehicle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946466" y="5615183"/>
            <a:ext cx="1657895" cy="1243422"/>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8" descr="graphic representing machine vision"/>
          <p:cNvPicPr>
            <a:picLocks noChangeAspect="1"/>
          </p:cNvPicPr>
          <p:nvPr/>
        </p:nvPicPr>
        <p:blipFill rotWithShape="1">
          <a:blip r:embed="rId12"/>
          <a:srcRect l="4538"/>
          <a:stretch/>
        </p:blipFill>
        <p:spPr>
          <a:xfrm>
            <a:off x="3604361" y="5623103"/>
            <a:ext cx="1933375" cy="1245527"/>
          </a:xfrm>
          <a:prstGeom prst="rect">
            <a:avLst/>
          </a:prstGeom>
        </p:spPr>
      </p:pic>
      <p:pic>
        <p:nvPicPr>
          <p:cNvPr id="4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514708" y="5623103"/>
            <a:ext cx="1575386" cy="1227583"/>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40" descr="Graphic showing wayfinding application on a a mobile device"/>
          <p:cNvPicPr>
            <a:picLocks noChangeAspect="1"/>
          </p:cNvPicPr>
          <p:nvPr/>
        </p:nvPicPr>
        <p:blipFill rotWithShape="1">
          <a:blip r:embed="rId14" cstate="screen">
            <a:extLst>
              <a:ext uri="{28A0092B-C50C-407E-A947-70E740481C1C}">
                <a14:useLocalDpi xmlns:a14="http://schemas.microsoft.com/office/drawing/2010/main"/>
              </a:ext>
            </a:extLst>
          </a:blip>
          <a:srcRect b="17825"/>
          <a:stretch/>
        </p:blipFill>
        <p:spPr>
          <a:xfrm>
            <a:off x="7090094" y="5614544"/>
            <a:ext cx="2052531" cy="1236142"/>
          </a:xfrm>
          <a:prstGeom prst="rect">
            <a:avLst/>
          </a:prstGeom>
        </p:spPr>
      </p:pic>
    </p:spTree>
    <p:extLst>
      <p:ext uri="{BB962C8B-B14F-4D97-AF65-F5344CB8AC3E}">
        <p14:creationId xmlns:p14="http://schemas.microsoft.com/office/powerpoint/2010/main" val="71997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250785" y="166843"/>
            <a:ext cx="8229600" cy="593725"/>
          </a:xfrm>
        </p:spPr>
        <p:txBody>
          <a:bodyPr anchor="ctr"/>
          <a:lstStyle/>
          <a:p>
            <a:r>
              <a:rPr lang="en-US" sz="2800" b="1" kern="1200" dirty="0">
                <a:solidFill>
                  <a:schemeClr val="bg1"/>
                </a:solidFill>
                <a:latin typeface="Arial"/>
                <a:ea typeface="+mn-ea"/>
                <a:cs typeface="+mn-cs"/>
              </a:rPr>
              <a:t>Developing Accessible Transportation Solutions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023" y="1235361"/>
            <a:ext cx="7272528" cy="2285999"/>
          </a:xfrm>
          <a:prstGeom prst="rect">
            <a:avLst/>
          </a:prstGeom>
        </p:spPr>
      </p:pic>
      <p:graphicFrame>
        <p:nvGraphicFramePr>
          <p:cNvPr id="20" name="Diagram 5"/>
          <p:cNvGraphicFramePr/>
          <p:nvPr>
            <p:extLst>
              <p:ext uri="{D42A27DB-BD31-4B8C-83A1-F6EECF244321}">
                <p14:modId xmlns:p14="http://schemas.microsoft.com/office/powerpoint/2010/main" val="1191599421"/>
              </p:ext>
            </p:extLst>
          </p:nvPr>
        </p:nvGraphicFramePr>
        <p:xfrm>
          <a:off x="95250" y="3352800"/>
          <a:ext cx="8890000" cy="3076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Rectangle 20"/>
          <p:cNvSpPr/>
          <p:nvPr/>
        </p:nvSpPr>
        <p:spPr>
          <a:xfrm>
            <a:off x="250785" y="5071714"/>
            <a:ext cx="1955800" cy="1015663"/>
          </a:xfrm>
          <a:prstGeom prst="rect">
            <a:avLst/>
          </a:prstGeom>
        </p:spPr>
        <p:txBody>
          <a:bodyPr wrap="square">
            <a:spAutoFit/>
          </a:bodyPr>
          <a:lstStyle/>
          <a:p>
            <a:pPr marL="182880" lvl="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Smartphone-based navigation systems for indoor &amp; outdoor use </a:t>
            </a:r>
          </a:p>
          <a:p>
            <a:pPr marL="182880" lvl="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Wearable </a:t>
            </a:r>
            <a:r>
              <a:rPr lang="en-US" sz="1200" dirty="0" smtClean="0">
                <a:solidFill>
                  <a:srgbClr val="000000"/>
                </a:solidFill>
                <a:latin typeface="Calibri"/>
              </a:rPr>
              <a:t>technologies</a:t>
            </a:r>
          </a:p>
          <a:p>
            <a:pPr marL="182880" lvl="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smtClean="0">
                <a:solidFill>
                  <a:srgbClr val="000000"/>
                </a:solidFill>
                <a:latin typeface="Calibri"/>
              </a:rPr>
              <a:t>Community </a:t>
            </a:r>
            <a:r>
              <a:rPr lang="en-US" sz="1200" dirty="0">
                <a:solidFill>
                  <a:srgbClr val="000000"/>
                </a:solidFill>
                <a:latin typeface="Calibri"/>
              </a:rPr>
              <a:t>navigators</a:t>
            </a:r>
          </a:p>
        </p:txBody>
      </p:sp>
      <p:sp>
        <p:nvSpPr>
          <p:cNvPr id="22" name="Rectangle 21"/>
          <p:cNvSpPr/>
          <p:nvPr/>
        </p:nvSpPr>
        <p:spPr>
          <a:xfrm>
            <a:off x="2413367" y="5065133"/>
            <a:ext cx="2117970" cy="1200329"/>
          </a:xfrm>
          <a:prstGeom prst="rect">
            <a:avLst/>
          </a:prstGeom>
        </p:spPr>
        <p:txBody>
          <a:bodyPr wrap="square">
            <a:spAutoFit/>
          </a:body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Pre-trip and in-route traveler </a:t>
            </a:r>
            <a:r>
              <a:rPr lang="en-US" sz="1200" dirty="0" smtClean="0">
                <a:solidFill>
                  <a:srgbClr val="000000"/>
                </a:solidFill>
                <a:latin typeface="Calibri"/>
              </a:rPr>
              <a:t>information</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smtClean="0">
                <a:solidFill>
                  <a:srgbClr val="000000"/>
                </a:solidFill>
                <a:latin typeface="Calibri"/>
              </a:rPr>
              <a:t>Crowd-sourcing </a:t>
            </a:r>
            <a:endParaRPr lang="en-US" sz="1200" dirty="0">
              <a:solidFill>
                <a:srgbClr val="000000"/>
              </a:solidFill>
              <a:latin typeface="Calibri"/>
            </a:endParaRP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Virtual caregiver help for pre-trip planning an on route support</a:t>
            </a:r>
          </a:p>
        </p:txBody>
      </p:sp>
      <p:sp>
        <p:nvSpPr>
          <p:cNvPr id="23" name="Rectangle 22"/>
          <p:cNvSpPr/>
          <p:nvPr/>
        </p:nvSpPr>
        <p:spPr>
          <a:xfrm>
            <a:off x="4669939" y="4946301"/>
            <a:ext cx="2179515" cy="1384995"/>
          </a:xfrm>
          <a:prstGeom prst="rect">
            <a:avLst/>
          </a:prstGeom>
        </p:spPr>
        <p:txBody>
          <a:bodyPr wrap="square">
            <a:spAutoFit/>
          </a:bodyPr>
          <a:lstStyle/>
          <a:p>
            <a:pPr marL="182880" lvl="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Automated Robotic Characterization of Pedestrian Zones </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Machine and robotic cross-walk assistant</a:t>
            </a:r>
          </a:p>
          <a:p>
            <a:pPr marL="182880" lvl="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Slow-speed automatic vehicles</a:t>
            </a:r>
          </a:p>
        </p:txBody>
      </p:sp>
      <p:sp>
        <p:nvSpPr>
          <p:cNvPr id="24" name="Rectangle 23"/>
          <p:cNvSpPr/>
          <p:nvPr/>
        </p:nvSpPr>
        <p:spPr>
          <a:xfrm>
            <a:off x="6784281" y="4870171"/>
            <a:ext cx="2173522" cy="1569660"/>
          </a:xfrm>
          <a:prstGeom prst="rect">
            <a:avLst/>
          </a:prstGeom>
        </p:spPr>
        <p:txBody>
          <a:bodyPr wrap="square">
            <a:spAutoFit/>
          </a:bodyPr>
          <a:lstStyle/>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Automated intersection crossing assistance</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Pedestrians interface with traffic signal and vehicles receive alerts</a:t>
            </a:r>
          </a:p>
          <a:p>
            <a:pPr marL="182880" indent="-182880" eaLnBrk="1" fontAlgn="auto" hangingPunct="1">
              <a:spcBef>
                <a:spcPts val="0"/>
              </a:spcBef>
              <a:spcAft>
                <a:spcPts val="0"/>
              </a:spcAft>
              <a:buClr>
                <a:srgbClr val="F36B22"/>
              </a:buClr>
              <a:buSzPct val="140000"/>
              <a:buFont typeface="Arial" panose="020B0604020202020204" pitchFamily="34" charset="0"/>
              <a:buChar char="•"/>
            </a:pPr>
            <a:r>
              <a:rPr lang="en-US" sz="1200" dirty="0">
                <a:solidFill>
                  <a:srgbClr val="000000"/>
                </a:solidFill>
                <a:latin typeface="Calibri"/>
              </a:rPr>
              <a:t>Multiple communication formats (visual, audible, haptic) </a:t>
            </a:r>
          </a:p>
        </p:txBody>
      </p:sp>
    </p:spTree>
    <p:extLst>
      <p:ext uri="{BB962C8B-B14F-4D97-AF65-F5344CB8AC3E}">
        <p14:creationId xmlns:p14="http://schemas.microsoft.com/office/powerpoint/2010/main" val="831800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1" y="3170212"/>
            <a:ext cx="2756506" cy="20673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36351"/>
            <a:ext cx="2743025" cy="18286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071290"/>
            <a:ext cx="2743026" cy="2129110"/>
          </a:xfrm>
          <a:prstGeom prst="rect">
            <a:avLst/>
          </a:prstGeom>
        </p:spPr>
      </p:pic>
      <p:sp>
        <p:nvSpPr>
          <p:cNvPr id="7" name="Rectangle 6"/>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9" name="Title 3"/>
          <p:cNvSpPr>
            <a:spLocks noGrp="1"/>
          </p:cNvSpPr>
          <p:nvPr>
            <p:ph type="title"/>
          </p:nvPr>
        </p:nvSpPr>
        <p:spPr>
          <a:xfrm>
            <a:off x="250785" y="166843"/>
            <a:ext cx="8229600" cy="593725"/>
          </a:xfrm>
        </p:spPr>
        <p:txBody>
          <a:bodyPr anchor="ctr"/>
          <a:lstStyle/>
          <a:p>
            <a:r>
              <a:rPr lang="en-US" sz="2800" b="1" kern="1200" dirty="0" smtClean="0">
                <a:solidFill>
                  <a:schemeClr val="bg1"/>
                </a:solidFill>
                <a:latin typeface="Arial"/>
                <a:ea typeface="+mn-ea"/>
                <a:cs typeface="+mn-cs"/>
              </a:rPr>
              <a:t>Universal Design</a:t>
            </a:r>
            <a:endParaRPr lang="en-US" sz="2800" b="1" kern="1200" dirty="0">
              <a:solidFill>
                <a:schemeClr val="bg1"/>
              </a:solidFill>
              <a:latin typeface="Arial"/>
              <a:ea typeface="+mn-ea"/>
              <a:cs typeface="+mn-cs"/>
            </a:endParaRPr>
          </a:p>
        </p:txBody>
      </p:sp>
      <p:sp>
        <p:nvSpPr>
          <p:cNvPr id="2" name="Rectangle 1"/>
          <p:cNvSpPr/>
          <p:nvPr/>
        </p:nvSpPr>
        <p:spPr>
          <a:xfrm>
            <a:off x="2978160" y="1481776"/>
            <a:ext cx="5930705" cy="4468916"/>
          </a:xfrm>
          <a:prstGeom prst="rect">
            <a:avLst/>
          </a:prstGeom>
        </p:spPr>
        <p:txBody>
          <a:bodyPr wrap="square">
            <a:spAutoFit/>
          </a:bodyPr>
          <a:lstStyle/>
          <a:p>
            <a:pPr marL="285750" lvl="1" indent="-285750">
              <a:buClr>
                <a:srgbClr val="FF9900"/>
              </a:buClr>
              <a:buSzPct val="140000"/>
            </a:pPr>
            <a:r>
              <a:rPr lang="en-US" sz="1800" dirty="0"/>
              <a:t>Design of products or the environment, to be aesthetically appealing and functionally usable to the greatest extent possible by all users, regardless of their age, ability, or status in life.</a:t>
            </a:r>
          </a:p>
          <a:p>
            <a:pPr marL="285750" lvl="1" indent="-285750">
              <a:buClr>
                <a:srgbClr val="FF9900"/>
              </a:buClr>
              <a:buSzPct val="140000"/>
            </a:pPr>
            <a:endParaRPr lang="en-US" sz="1800" dirty="0"/>
          </a:p>
          <a:p>
            <a:pPr marL="285750" lvl="1" indent="-285750">
              <a:buClr>
                <a:srgbClr val="FF9900"/>
              </a:buClr>
              <a:buSzPct val="140000"/>
            </a:pPr>
            <a:r>
              <a:rPr lang="en-US" sz="1800" dirty="0"/>
              <a:t>Smart City implementation and new transportation options must be inclusive of all citizens.  All new solutions should be designed using universal design principles.</a:t>
            </a:r>
          </a:p>
          <a:p>
            <a:pPr marL="285750" lvl="1" indent="-285750">
              <a:buClr>
                <a:srgbClr val="FF9900"/>
              </a:buClr>
              <a:buSzPct val="140000"/>
            </a:pPr>
            <a:endParaRPr lang="en-US" sz="1800" dirty="0"/>
          </a:p>
          <a:p>
            <a:pPr marL="285750" lvl="1" indent="-285750">
              <a:buClr>
                <a:srgbClr val="FF9900"/>
              </a:buClr>
              <a:buSzPct val="140000"/>
            </a:pPr>
            <a:r>
              <a:rPr lang="en-US" sz="1800" dirty="0"/>
              <a:t>Innovative transportation applications should include standardized accessibility data and provide information using multiple accessible data formats which are universally understood and able to be communicated regardless of ability.</a:t>
            </a:r>
          </a:p>
        </p:txBody>
      </p:sp>
    </p:spTree>
    <p:extLst>
      <p:ext uri="{BB962C8B-B14F-4D97-AF65-F5344CB8AC3E}">
        <p14:creationId xmlns:p14="http://schemas.microsoft.com/office/powerpoint/2010/main" val="3397570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buFont typeface="Arial" panose="020B0604020202020204" pitchFamily="34" charset="0"/>
              <a:buChar char="•"/>
            </a:pPr>
            <a:r>
              <a:rPr lang="en-US" sz="2200" kern="1200" dirty="0">
                <a:latin typeface="Arial" charset="0"/>
              </a:rPr>
              <a:t>Development of </a:t>
            </a:r>
            <a:r>
              <a:rPr lang="en-US" sz="2200" kern="1200" dirty="0" smtClean="0">
                <a:latin typeface="Arial" charset="0"/>
              </a:rPr>
              <a:t>an universal </a:t>
            </a:r>
            <a:r>
              <a:rPr lang="en-US" sz="2200" kern="1200" dirty="0">
                <a:latin typeface="Arial" charset="0"/>
              </a:rPr>
              <a:t>automated community transport applications with a focus on universal design and requirements inclusive of all users and non-users. </a:t>
            </a:r>
          </a:p>
          <a:p>
            <a:pPr>
              <a:buFont typeface="Arial" panose="020B0604020202020204" pitchFamily="34" charset="0"/>
              <a:buChar char="•"/>
            </a:pPr>
            <a:r>
              <a:rPr lang="en-US" sz="2200" kern="1200" dirty="0" smtClean="0">
                <a:latin typeface="Arial" charset="0"/>
              </a:rPr>
              <a:t>Implementation </a:t>
            </a:r>
            <a:r>
              <a:rPr lang="en-US" sz="2200" kern="1200" dirty="0">
                <a:latin typeface="Arial" charset="0"/>
              </a:rPr>
              <a:t>and operation of community-based, shared-use  automated vehicles </a:t>
            </a:r>
            <a:r>
              <a:rPr lang="en-US" sz="2200" kern="1200" dirty="0" smtClean="0">
                <a:latin typeface="Arial" charset="0"/>
              </a:rPr>
              <a:t>deployed </a:t>
            </a:r>
            <a:r>
              <a:rPr lang="en-US" sz="2200" kern="1200" dirty="0">
                <a:latin typeface="Arial" charset="0"/>
              </a:rPr>
              <a:t>for </a:t>
            </a:r>
            <a:r>
              <a:rPr lang="en-US" sz="2200" kern="1200" dirty="0" smtClean="0">
                <a:latin typeface="Arial" charset="0"/>
              </a:rPr>
              <a:t>efficient </a:t>
            </a:r>
            <a:r>
              <a:rPr lang="en-US" sz="2200" kern="1200" dirty="0">
                <a:latin typeface="Arial" charset="0"/>
              </a:rPr>
              <a:t>first/last mile access to a public transportation hub or other activity </a:t>
            </a:r>
            <a:r>
              <a:rPr lang="en-US" sz="2200" kern="1200" dirty="0" smtClean="0">
                <a:latin typeface="Arial" charset="0"/>
              </a:rPr>
              <a:t>centers.</a:t>
            </a:r>
            <a:endParaRPr lang="en-US" sz="2200" kern="1200" dirty="0">
              <a:latin typeface="Arial" charset="0"/>
            </a:endParaRPr>
          </a:p>
        </p:txBody>
      </p:sp>
      <p:sp>
        <p:nvSpPr>
          <p:cNvPr id="5" name="Rectangle 4"/>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6" name="Title 3"/>
          <p:cNvSpPr txBox="1">
            <a:spLocks/>
          </p:cNvSpPr>
          <p:nvPr/>
        </p:nvSpPr>
        <p:spPr bwMode="auto">
          <a:xfrm>
            <a:off x="250785" y="166843"/>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buFontTx/>
              <a:buNone/>
            </a:pPr>
            <a:r>
              <a:rPr lang="en-US" sz="2800" kern="1200" dirty="0" smtClean="0">
                <a:solidFill>
                  <a:schemeClr val="bg1"/>
                </a:solidFill>
                <a:latin typeface="Arial"/>
                <a:ea typeface="+mn-ea"/>
                <a:cs typeface="+mn-cs"/>
              </a:rPr>
              <a:t>Universal Automated Community Transport </a:t>
            </a:r>
            <a:endParaRPr lang="en-US" sz="2800" kern="1200" dirty="0">
              <a:solidFill>
                <a:schemeClr val="bg1"/>
              </a:solidFill>
              <a:latin typeface="Arial"/>
              <a:ea typeface="+mn-ea"/>
              <a:cs typeface="+mn-cs"/>
            </a:endParaRPr>
          </a:p>
        </p:txBody>
      </p:sp>
      <p:pic>
        <p:nvPicPr>
          <p:cNvPr id="7" name="Picture 6"/>
          <p:cNvPicPr>
            <a:picLocks noChangeAspect="1"/>
          </p:cNvPicPr>
          <p:nvPr/>
        </p:nvPicPr>
        <p:blipFill>
          <a:blip r:embed="rId3"/>
          <a:stretch>
            <a:fillRect/>
          </a:stretch>
        </p:blipFill>
        <p:spPr>
          <a:xfrm>
            <a:off x="385001" y="4166763"/>
            <a:ext cx="2988791" cy="2057400"/>
          </a:xfrm>
          <a:prstGeom prst="rect">
            <a:avLst/>
          </a:prstGeom>
        </p:spPr>
      </p:pic>
      <p:pic>
        <p:nvPicPr>
          <p:cNvPr id="9" name="Picture 2" descr="https://encrypted-tbn3.gstatic.com/images?q=tbn:ANd9GcRzmTRZ3LOiCZgiir2oHRLOTqrxS3J7SWOHdqEPOe2wt_tooeYw"/>
          <p:cNvPicPr>
            <a:picLocks noChangeArrowheads="1"/>
          </p:cNvPicPr>
          <p:nvPr/>
        </p:nvPicPr>
        <p:blipFill rotWithShape="1">
          <a:blip r:embed="rId4">
            <a:extLst>
              <a:ext uri="{28A0092B-C50C-407E-A947-70E740481C1C}">
                <a14:useLocalDpi xmlns:a14="http://schemas.microsoft.com/office/drawing/2010/main" val="0"/>
              </a:ext>
            </a:extLst>
          </a:blip>
          <a:srcRect l="1892" t="2868" r="2489" b="2868"/>
          <a:stretch/>
        </p:blipFill>
        <p:spPr bwMode="auto">
          <a:xfrm>
            <a:off x="5981700" y="4166763"/>
            <a:ext cx="2781300" cy="2057399"/>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3792" y="4172105"/>
            <a:ext cx="2607908" cy="2052058"/>
          </a:xfrm>
          <a:prstGeom prst="rect">
            <a:avLst/>
          </a:prstGeom>
        </p:spPr>
      </p:pic>
    </p:spTree>
    <p:extLst>
      <p:ext uri="{BB962C8B-B14F-4D97-AF65-F5344CB8AC3E}">
        <p14:creationId xmlns:p14="http://schemas.microsoft.com/office/powerpoint/2010/main" val="297493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290394"/>
            <a:ext cx="8545749" cy="1539875"/>
          </a:xfrm>
        </p:spPr>
        <p:txBody>
          <a:bodyPr/>
          <a:lstStyle/>
          <a:p>
            <a:pPr marL="285750" lvl="1" indent="-285750">
              <a:buSzPct val="140000"/>
              <a:buFont typeface="Arial" charset="0"/>
              <a:buChar char="•"/>
            </a:pPr>
            <a:r>
              <a:rPr lang="en-US" sz="2000" kern="1200" dirty="0">
                <a:latin typeface="Arial" charset="0"/>
              </a:rPr>
              <a:t>Using vehicle-to-infrastructure (V2I) capabilities and anonymous information from passengers’ wireless devices relayed through dedicated short-range communications (DSRC) and other wireless transmission media, has the potential to provide transportation agencies with dramatically improved real-time traffic, transit, and parking data, making it easier to manage transportation systems for maximum efficiency and minimum congestion. </a:t>
            </a:r>
            <a:endParaRPr lang="en-US" sz="2000" kern="1200" dirty="0">
              <a:latin typeface="Arial" charset="0"/>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977" y="3580875"/>
            <a:ext cx="5407991" cy="3152921"/>
          </a:xfrm>
          <a:prstGeom prst="rect">
            <a:avLst/>
          </a:prstGeom>
        </p:spPr>
      </p:pic>
      <p:sp>
        <p:nvSpPr>
          <p:cNvPr id="6" name="Content Placeholder 2"/>
          <p:cNvSpPr txBox="1">
            <a:spLocks/>
          </p:cNvSpPr>
          <p:nvPr/>
        </p:nvSpPr>
        <p:spPr bwMode="auto">
          <a:xfrm>
            <a:off x="152399" y="3657600"/>
            <a:ext cx="3082578"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658368"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285750" lvl="1">
              <a:buSzPct val="140000"/>
              <a:buFont typeface="Arial" charset="0"/>
              <a:buChar char="•"/>
            </a:pPr>
            <a:r>
              <a:rPr lang="en-US" sz="2000" dirty="0">
                <a:latin typeface="Arial" charset="0"/>
              </a:rPr>
              <a:t>Connected vehicles could enable travelers to change their route, time, and mode of travel, based on up-to-the-minute conditions, to avoid traffic jams. </a:t>
            </a:r>
          </a:p>
          <a:p>
            <a:endParaRPr lang="en-US" kern="0" dirty="0"/>
          </a:p>
        </p:txBody>
      </p:sp>
      <p:sp>
        <p:nvSpPr>
          <p:cNvPr id="7" name="Rectangle 6"/>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8" name="Title 3"/>
          <p:cNvSpPr txBox="1">
            <a:spLocks/>
          </p:cNvSpPr>
          <p:nvPr/>
        </p:nvSpPr>
        <p:spPr bwMode="auto">
          <a:xfrm>
            <a:off x="250785" y="166843"/>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buFontTx/>
              <a:buNone/>
            </a:pPr>
            <a:r>
              <a:rPr lang="en-US" sz="2800" dirty="0">
                <a:solidFill>
                  <a:schemeClr val="bg1"/>
                </a:solidFill>
                <a:latin typeface="Arial"/>
                <a:ea typeface="+mn-ea"/>
                <a:cs typeface="+mn-cs"/>
              </a:rPr>
              <a:t>Enhancing Mobility through Connected Vehicles</a:t>
            </a:r>
          </a:p>
        </p:txBody>
      </p:sp>
    </p:spTree>
    <p:extLst>
      <p:ext uri="{BB962C8B-B14F-4D97-AF65-F5344CB8AC3E}">
        <p14:creationId xmlns:p14="http://schemas.microsoft.com/office/powerpoint/2010/main" val="3332211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812" y="1166035"/>
            <a:ext cx="8229600" cy="4343400"/>
          </a:xfrm>
        </p:spPr>
        <p:txBody>
          <a:bodyPr/>
          <a:lstStyle/>
          <a:p>
            <a:pPr>
              <a:spcAft>
                <a:spcPts val="1200"/>
              </a:spcAft>
              <a:buFont typeface="Arial" panose="020B0604020202020204" pitchFamily="34" charset="0"/>
              <a:buChar char="•"/>
            </a:pPr>
            <a:r>
              <a:rPr lang="en-US" sz="2000" dirty="0"/>
              <a:t>Active management of all individual facilities within the corridor are considered to provide real-time travel information, predictive trip data and encourages optimizing all legs of a trip form origin to destination </a:t>
            </a:r>
            <a:endParaRPr lang="en-US" sz="1800" dirty="0"/>
          </a:p>
          <a:p>
            <a:pPr>
              <a:spcAft>
                <a:spcPts val="1200"/>
              </a:spcAft>
              <a:buFont typeface="Arial" panose="020B0604020202020204" pitchFamily="34" charset="0"/>
              <a:buChar char="•"/>
            </a:pPr>
            <a:endParaRPr lang="en-US" sz="1800" dirty="0"/>
          </a:p>
        </p:txBody>
      </p:sp>
      <p:pic>
        <p:nvPicPr>
          <p:cNvPr id="5" name="Picture 4" descr="J:\LEwing\2011factsheets\11811_to_be_printed\ITS FACT SHEET PRINT FILES 01.18.2011\JPO-029 V2V SAFETY V.1.0\029 LINKS\RealTimeINTEGRATED SIGNALS.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460812"/>
            <a:ext cx="6069254" cy="3825875"/>
          </a:xfrm>
          <a:prstGeom prst="rect">
            <a:avLst/>
          </a:prstGeom>
          <a:noFill/>
          <a:ln>
            <a:noFill/>
          </a:ln>
          <a:effectLst>
            <a:outerShdw blurRad="317500" dist="3175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6463627" y="3771901"/>
            <a:ext cx="2590800" cy="1137333"/>
          </a:xfrm>
          <a:prstGeom prst="wedgeRoundRectCallout">
            <a:avLst>
              <a:gd name="adj1" fmla="val -59954"/>
              <a:gd name="adj2" fmla="val 100386"/>
              <a:gd name="adj3" fmla="val 16667"/>
            </a:avLst>
          </a:prstGeom>
          <a:solidFill>
            <a:srgbClr val="EC7701"/>
          </a:solidFill>
          <a:ln w="9525">
            <a:solidFill>
              <a:schemeClr val="tx1"/>
            </a:solidFill>
            <a:miter lim="800000"/>
            <a:headEnd/>
            <a:tailEnd/>
          </a:ln>
          <a:effectLst>
            <a:outerShdw blurRad="317500" dist="317500" dir="5400000" algn="t" rotWithShape="0">
              <a:prstClr val="black">
                <a:alpha val="40000"/>
              </a:prstClr>
            </a:outerShdw>
          </a:effectLst>
        </p:spPr>
        <p:txBody>
          <a:bodyPr wrap="square" anchor="ctr">
            <a:spAutoFit/>
          </a:bodyPr>
          <a:lstStyle/>
          <a:p>
            <a:pPr algn="ctr">
              <a:buNone/>
              <a:defRPr/>
            </a:pPr>
            <a:r>
              <a:rPr lang="en-US" sz="1600" b="1" dirty="0">
                <a:solidFill>
                  <a:schemeClr val="bg1"/>
                </a:solidFill>
              </a:rPr>
              <a:t>Vehicle </a:t>
            </a:r>
            <a:r>
              <a:rPr lang="en-US" sz="1600" b="1" dirty="0" smtClean="0">
                <a:solidFill>
                  <a:schemeClr val="bg1"/>
                </a:solidFill>
              </a:rPr>
              <a:t>Data:</a:t>
            </a:r>
          </a:p>
          <a:p>
            <a:pPr algn="ctr">
              <a:buNone/>
              <a:defRPr/>
            </a:pPr>
            <a:r>
              <a:rPr lang="en-US" dirty="0" smtClean="0">
                <a:solidFill>
                  <a:schemeClr val="bg1"/>
                </a:solidFill>
              </a:rPr>
              <a:t>Managing Infrastructure and prioritizing HOV and fuel efficient vehicles </a:t>
            </a:r>
            <a:endParaRPr lang="en-US" dirty="0">
              <a:solidFill>
                <a:schemeClr val="bg1"/>
              </a:solidFill>
            </a:endParaRPr>
          </a:p>
        </p:txBody>
      </p:sp>
      <p:sp>
        <p:nvSpPr>
          <p:cNvPr id="7" name="AutoShape 4"/>
          <p:cNvSpPr>
            <a:spLocks noChangeArrowheads="1"/>
          </p:cNvSpPr>
          <p:nvPr/>
        </p:nvSpPr>
        <p:spPr bwMode="auto">
          <a:xfrm>
            <a:off x="241973" y="3325906"/>
            <a:ext cx="2259253" cy="1143000"/>
          </a:xfrm>
          <a:prstGeom prst="wedgeRoundRectCallout">
            <a:avLst>
              <a:gd name="adj1" fmla="val 63245"/>
              <a:gd name="adj2" fmla="val -97636"/>
              <a:gd name="adj3" fmla="val 16667"/>
            </a:avLst>
          </a:prstGeom>
          <a:solidFill>
            <a:srgbClr val="EC7701"/>
          </a:solidFill>
          <a:ln w="9525">
            <a:solidFill>
              <a:schemeClr val="tx1"/>
            </a:solidFill>
            <a:miter lim="800000"/>
            <a:headEnd/>
            <a:tailEnd/>
          </a:ln>
          <a:effectLst>
            <a:outerShdw blurRad="317500" dist="317500" dir="5400000" algn="t" rotWithShape="0">
              <a:prstClr val="black">
                <a:alpha val="40000"/>
              </a:prstClr>
            </a:outerShdw>
          </a:effectLst>
        </p:spPr>
        <p:txBody>
          <a:bodyPr wrap="square" lIns="0" rIns="0" anchor="ctr">
            <a:noAutofit/>
          </a:bodyPr>
          <a:lstStyle/>
          <a:p>
            <a:pPr algn="ctr">
              <a:buNone/>
              <a:defRPr/>
            </a:pPr>
            <a:r>
              <a:rPr lang="en-US" sz="1600" b="1" dirty="0">
                <a:solidFill>
                  <a:schemeClr val="bg1"/>
                </a:solidFill>
              </a:rPr>
              <a:t>Infrastructure </a:t>
            </a:r>
            <a:r>
              <a:rPr lang="en-US" sz="1600" b="1" dirty="0" smtClean="0">
                <a:solidFill>
                  <a:schemeClr val="bg1"/>
                </a:solidFill>
              </a:rPr>
              <a:t>Data:</a:t>
            </a:r>
          </a:p>
          <a:p>
            <a:pPr algn="ctr">
              <a:buNone/>
              <a:defRPr/>
            </a:pPr>
            <a:r>
              <a:rPr lang="en-US" dirty="0" smtClean="0">
                <a:solidFill>
                  <a:schemeClr val="bg1"/>
                </a:solidFill>
              </a:rPr>
              <a:t>Signal </a:t>
            </a:r>
            <a:r>
              <a:rPr lang="en-US" dirty="0">
                <a:solidFill>
                  <a:schemeClr val="bg1"/>
                </a:solidFill>
              </a:rPr>
              <a:t>P</a:t>
            </a:r>
            <a:r>
              <a:rPr lang="en-US" dirty="0" smtClean="0">
                <a:solidFill>
                  <a:schemeClr val="bg1"/>
                </a:solidFill>
              </a:rPr>
              <a:t>hase </a:t>
            </a:r>
            <a:r>
              <a:rPr lang="en-US" dirty="0">
                <a:solidFill>
                  <a:schemeClr val="bg1"/>
                </a:solidFill>
              </a:rPr>
              <a:t>and </a:t>
            </a:r>
            <a:r>
              <a:rPr lang="en-US" dirty="0" smtClean="0">
                <a:solidFill>
                  <a:schemeClr val="bg1"/>
                </a:solidFill>
              </a:rPr>
              <a:t>Timing, Drive </a:t>
            </a:r>
            <a:r>
              <a:rPr lang="en-US" dirty="0">
                <a:solidFill>
                  <a:schemeClr val="bg1"/>
                </a:solidFill>
              </a:rPr>
              <a:t>35 </a:t>
            </a:r>
            <a:r>
              <a:rPr lang="en-US" dirty="0" smtClean="0">
                <a:solidFill>
                  <a:schemeClr val="bg1"/>
                </a:solidFill>
              </a:rPr>
              <a:t>mph, 50 </a:t>
            </a:r>
            <a:r>
              <a:rPr lang="en-US" dirty="0">
                <a:solidFill>
                  <a:schemeClr val="bg1"/>
                </a:solidFill>
              </a:rPr>
              <a:t>P</a:t>
            </a:r>
            <a:r>
              <a:rPr lang="en-US" dirty="0" smtClean="0">
                <a:solidFill>
                  <a:schemeClr val="bg1"/>
                </a:solidFill>
              </a:rPr>
              <a:t>arking </a:t>
            </a:r>
            <a:r>
              <a:rPr lang="en-US" dirty="0">
                <a:solidFill>
                  <a:schemeClr val="bg1"/>
                </a:solidFill>
              </a:rPr>
              <a:t>S</a:t>
            </a:r>
            <a:r>
              <a:rPr lang="en-US" dirty="0" smtClean="0">
                <a:solidFill>
                  <a:schemeClr val="bg1"/>
                </a:solidFill>
              </a:rPr>
              <a:t>paces Available</a:t>
            </a:r>
            <a:endParaRPr lang="en-US" dirty="0">
              <a:solidFill>
                <a:schemeClr val="bg1"/>
              </a:solidFill>
            </a:endParaRPr>
          </a:p>
        </p:txBody>
      </p:sp>
      <p:sp>
        <p:nvSpPr>
          <p:cNvPr id="8" name="AutoShape 4"/>
          <p:cNvSpPr>
            <a:spLocks noChangeArrowheads="1"/>
          </p:cNvSpPr>
          <p:nvPr/>
        </p:nvSpPr>
        <p:spPr bwMode="auto">
          <a:xfrm>
            <a:off x="1219200" y="5372287"/>
            <a:ext cx="2259253" cy="914400"/>
          </a:xfrm>
          <a:prstGeom prst="wedgeRoundRectCallout">
            <a:avLst>
              <a:gd name="adj1" fmla="val 31743"/>
              <a:gd name="adj2" fmla="val -139761"/>
              <a:gd name="adj3" fmla="val 16667"/>
            </a:avLst>
          </a:prstGeom>
          <a:solidFill>
            <a:srgbClr val="EC7701"/>
          </a:solidFill>
          <a:ln w="9525">
            <a:solidFill>
              <a:schemeClr val="tx1"/>
            </a:solidFill>
            <a:miter lim="800000"/>
            <a:headEnd/>
            <a:tailEnd/>
          </a:ln>
          <a:effectLst>
            <a:outerShdw blurRad="317500" dist="317500" dir="5400000" algn="t" rotWithShape="0">
              <a:prstClr val="black">
                <a:alpha val="40000"/>
              </a:prstClr>
            </a:outerShdw>
          </a:effectLst>
        </p:spPr>
        <p:txBody>
          <a:bodyPr wrap="square" lIns="0" rIns="0" anchor="ctr">
            <a:noAutofit/>
          </a:bodyPr>
          <a:lstStyle/>
          <a:p>
            <a:pPr algn="ctr">
              <a:buNone/>
              <a:defRPr/>
            </a:pPr>
            <a:r>
              <a:rPr lang="en-US" sz="1600" b="1" dirty="0" smtClean="0">
                <a:solidFill>
                  <a:schemeClr val="bg1"/>
                </a:solidFill>
              </a:rPr>
              <a:t>Transit Data:</a:t>
            </a:r>
          </a:p>
          <a:p>
            <a:pPr algn="ctr">
              <a:buNone/>
              <a:defRPr/>
            </a:pPr>
            <a:r>
              <a:rPr lang="en-US" dirty="0" smtClean="0">
                <a:solidFill>
                  <a:schemeClr val="bg1"/>
                </a:solidFill>
              </a:rPr>
              <a:t>Passenger and Vehicle information for real-time prioritization</a:t>
            </a:r>
            <a:endParaRPr lang="en-US" dirty="0">
              <a:solidFill>
                <a:schemeClr val="bg1"/>
              </a:solidFill>
            </a:endParaRPr>
          </a:p>
        </p:txBody>
      </p:sp>
      <p:sp>
        <p:nvSpPr>
          <p:cNvPr id="9" name="AutoShape 4"/>
          <p:cNvSpPr>
            <a:spLocks noChangeArrowheads="1"/>
          </p:cNvSpPr>
          <p:nvPr/>
        </p:nvSpPr>
        <p:spPr bwMode="auto">
          <a:xfrm>
            <a:off x="4648200" y="2351924"/>
            <a:ext cx="2259253" cy="914400"/>
          </a:xfrm>
          <a:prstGeom prst="wedgeRoundRectCallout">
            <a:avLst>
              <a:gd name="adj1" fmla="val -42238"/>
              <a:gd name="adj2" fmla="val 81802"/>
              <a:gd name="adj3" fmla="val 16667"/>
            </a:avLst>
          </a:prstGeom>
          <a:solidFill>
            <a:srgbClr val="EC7701"/>
          </a:solidFill>
          <a:ln w="9525">
            <a:solidFill>
              <a:schemeClr val="tx1"/>
            </a:solidFill>
            <a:miter lim="800000"/>
            <a:headEnd/>
            <a:tailEnd/>
          </a:ln>
          <a:effectLst>
            <a:outerShdw blurRad="317500" dist="317500" dir="5400000" algn="t" rotWithShape="0">
              <a:prstClr val="black">
                <a:alpha val="40000"/>
              </a:prstClr>
            </a:outerShdw>
          </a:effectLst>
        </p:spPr>
        <p:txBody>
          <a:bodyPr wrap="square" lIns="0" rIns="0" anchor="ctr">
            <a:noAutofit/>
          </a:bodyPr>
          <a:lstStyle/>
          <a:p>
            <a:pPr algn="ctr">
              <a:buNone/>
              <a:defRPr/>
            </a:pPr>
            <a:r>
              <a:rPr lang="en-US" sz="1600" b="1" dirty="0" smtClean="0">
                <a:solidFill>
                  <a:schemeClr val="bg1"/>
                </a:solidFill>
              </a:rPr>
              <a:t>Traveler Information:</a:t>
            </a:r>
          </a:p>
          <a:p>
            <a:pPr algn="ctr">
              <a:buNone/>
              <a:defRPr/>
            </a:pPr>
            <a:r>
              <a:rPr lang="en-US" dirty="0" smtClean="0">
                <a:solidFill>
                  <a:schemeClr val="bg1"/>
                </a:solidFill>
              </a:rPr>
              <a:t>Individual trip profiles, social media data, trip choice and shared data</a:t>
            </a:r>
            <a:endParaRPr lang="en-US" dirty="0">
              <a:solidFill>
                <a:schemeClr val="bg1"/>
              </a:solidFill>
            </a:endParaRPr>
          </a:p>
        </p:txBody>
      </p:sp>
      <p:sp>
        <p:nvSpPr>
          <p:cNvPr id="10" name="Rectangle 9"/>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11" name="Title 3"/>
          <p:cNvSpPr txBox="1">
            <a:spLocks/>
          </p:cNvSpPr>
          <p:nvPr/>
        </p:nvSpPr>
        <p:spPr bwMode="auto">
          <a:xfrm>
            <a:off x="250785" y="166843"/>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buFontTx/>
              <a:buNone/>
            </a:pPr>
            <a:r>
              <a:rPr lang="en-US" sz="2800" dirty="0">
                <a:solidFill>
                  <a:schemeClr val="bg1"/>
                </a:solidFill>
                <a:latin typeface="Arial"/>
                <a:ea typeface="+mn-ea"/>
                <a:cs typeface="+mn-cs"/>
              </a:rPr>
              <a:t>Managing Infrastructure through </a:t>
            </a:r>
            <a:r>
              <a:rPr lang="en-US" sz="2800" dirty="0" smtClean="0">
                <a:solidFill>
                  <a:schemeClr val="bg1"/>
                </a:solidFill>
                <a:latin typeface="Arial"/>
                <a:ea typeface="+mn-ea"/>
                <a:cs typeface="+mn-cs"/>
              </a:rPr>
              <a:t>ICM</a:t>
            </a:r>
            <a:endParaRPr lang="en-US" sz="2800" dirty="0">
              <a:solidFill>
                <a:schemeClr val="bg1"/>
              </a:solidFill>
              <a:latin typeface="Arial"/>
              <a:ea typeface="+mn-ea"/>
              <a:cs typeface="+mn-cs"/>
            </a:endParaRPr>
          </a:p>
        </p:txBody>
      </p:sp>
    </p:spTree>
    <p:extLst>
      <p:ext uri="{BB962C8B-B14F-4D97-AF65-F5344CB8AC3E}">
        <p14:creationId xmlns:p14="http://schemas.microsoft.com/office/powerpoint/2010/main" val="326237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971800" y="1905000"/>
            <a:ext cx="5689600" cy="1028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spcBef>
                <a:spcPts val="0"/>
              </a:spcBef>
              <a:spcAft>
                <a:spcPts val="1800"/>
              </a:spcAft>
              <a:buFont typeface="Wingdings" pitchFamily="84" charset="2"/>
              <a:buChar char="§"/>
              <a:defRPr sz="1800">
                <a:solidFill>
                  <a:schemeClr val="tx1"/>
                </a:solidFill>
                <a:latin typeface="+mn-lt"/>
                <a:ea typeface="ＭＳ Ｐゴシック"/>
                <a:cs typeface="ＭＳ Ｐゴシック"/>
              </a:defRPr>
            </a:lvl1pPr>
            <a:lvl2pPr marL="392113" indent="-209550" algn="l" rtl="0" eaLnBrk="1" fontAlgn="base" hangingPunct="1">
              <a:spcBef>
                <a:spcPts val="0"/>
              </a:spcBef>
              <a:spcAft>
                <a:spcPts val="1800"/>
              </a:spcAft>
              <a:buSzPct val="65000"/>
              <a:buFont typeface="Arial Unicode MS" pitchFamily="84" charset="0"/>
              <a:buChar char="□"/>
              <a:defRPr sz="1800">
                <a:solidFill>
                  <a:schemeClr val="tx1"/>
                </a:solidFill>
                <a:latin typeface="+mn-lt"/>
                <a:ea typeface="ＭＳ Ｐゴシック"/>
                <a:cs typeface="ＭＳ Ｐゴシック"/>
              </a:defRPr>
            </a:lvl2pPr>
            <a:lvl3pPr marL="620713" indent="-20955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3pPr>
            <a:lvl4pPr marL="839788" indent="-209550" algn="l" rtl="0" eaLnBrk="1" fontAlgn="base" hangingPunct="1">
              <a:spcBef>
                <a:spcPts val="0"/>
              </a:spcBef>
              <a:spcAft>
                <a:spcPts val="1800"/>
              </a:spcAft>
              <a:buFont typeface="Arial" pitchFamily="84" charset="0"/>
              <a:buChar char="–"/>
              <a:defRPr sz="1800">
                <a:solidFill>
                  <a:schemeClr val="tx1"/>
                </a:solidFill>
                <a:latin typeface="+mn-lt"/>
                <a:ea typeface="ＭＳ Ｐゴシック"/>
                <a:cs typeface="ＭＳ Ｐゴシック"/>
              </a:defRPr>
            </a:lvl4pPr>
            <a:lvl5pPr marL="1041400" indent="-209550" algn="l" rtl="0" eaLnBrk="1" fontAlgn="base" hangingPunct="1">
              <a:spcBef>
                <a:spcPts val="0"/>
              </a:spcBef>
              <a:spcAft>
                <a:spcPts val="1800"/>
              </a:spcAft>
              <a:buChar char="•"/>
              <a:defRPr sz="1800">
                <a:solidFill>
                  <a:schemeClr val="tx1"/>
                </a:solidFill>
                <a:latin typeface="+mn-lt"/>
                <a:ea typeface="ＭＳ Ｐゴシック"/>
                <a:cs typeface="ＭＳ Ｐゴシック"/>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indent="0">
              <a:buNone/>
            </a:pPr>
            <a:r>
              <a:rPr lang="en-US" sz="2000" kern="0" dirty="0" smtClean="0"/>
              <a:t>Coordination to collaboration between various agencies and jurisdictions that transcends institutional boundaries. </a:t>
            </a:r>
          </a:p>
          <a:p>
            <a:pPr marL="0" indent="0">
              <a:buNone/>
            </a:pPr>
            <a:endParaRPr lang="en-US" sz="2000" kern="0" dirty="0" smtClean="0">
              <a:solidFill>
                <a:srgbClr val="29527B"/>
              </a:solidFill>
            </a:endParaRPr>
          </a:p>
        </p:txBody>
      </p:sp>
      <p:sp>
        <p:nvSpPr>
          <p:cNvPr id="5" name="AutoShape 5"/>
          <p:cNvSpPr>
            <a:spLocks noChangeArrowheads="1"/>
          </p:cNvSpPr>
          <p:nvPr/>
        </p:nvSpPr>
        <p:spPr bwMode="auto">
          <a:xfrm>
            <a:off x="457200" y="2028825"/>
            <a:ext cx="2590800" cy="819150"/>
          </a:xfrm>
          <a:prstGeom prst="roundRect">
            <a:avLst>
              <a:gd name="adj" fmla="val 16667"/>
            </a:avLst>
          </a:prstGeom>
          <a:solidFill>
            <a:srgbClr val="EC77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0" fontAlgn="base" hangingPunct="0">
              <a:spcBef>
                <a:spcPct val="20000"/>
              </a:spcBef>
              <a:spcAft>
                <a:spcPct val="0"/>
              </a:spcAft>
              <a:buFont typeface="Arial" charset="0"/>
              <a:buNone/>
            </a:pPr>
            <a:r>
              <a:rPr lang="en-US" sz="2200" dirty="0">
                <a:solidFill>
                  <a:prstClr val="white"/>
                </a:solidFill>
                <a:latin typeface="Arial" charset="0"/>
              </a:rPr>
              <a:t>Institutional </a:t>
            </a:r>
          </a:p>
          <a:p>
            <a:pPr algn="ctr" eaLnBrk="0" fontAlgn="base" hangingPunct="0">
              <a:spcBef>
                <a:spcPct val="20000"/>
              </a:spcBef>
              <a:spcAft>
                <a:spcPct val="0"/>
              </a:spcAft>
              <a:buFont typeface="Arial" charset="0"/>
              <a:buNone/>
            </a:pPr>
            <a:r>
              <a:rPr lang="en-US" sz="2200" b="1" dirty="0">
                <a:solidFill>
                  <a:prstClr val="white"/>
                </a:solidFill>
                <a:latin typeface="Arial" charset="0"/>
              </a:rPr>
              <a:t>Integration</a:t>
            </a:r>
          </a:p>
        </p:txBody>
      </p:sp>
      <p:sp>
        <p:nvSpPr>
          <p:cNvPr id="6" name="AutoShape 6"/>
          <p:cNvSpPr>
            <a:spLocks noChangeArrowheads="1"/>
          </p:cNvSpPr>
          <p:nvPr/>
        </p:nvSpPr>
        <p:spPr bwMode="auto">
          <a:xfrm>
            <a:off x="457200" y="3301463"/>
            <a:ext cx="2590800" cy="819150"/>
          </a:xfrm>
          <a:prstGeom prst="roundRect">
            <a:avLst>
              <a:gd name="adj" fmla="val 16667"/>
            </a:avLst>
          </a:prstGeom>
          <a:solidFill>
            <a:srgbClr val="EC77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0" fontAlgn="base" hangingPunct="0">
              <a:spcBef>
                <a:spcPct val="20000"/>
              </a:spcBef>
              <a:spcAft>
                <a:spcPct val="0"/>
              </a:spcAft>
              <a:buFont typeface="Arial" charset="0"/>
              <a:buNone/>
            </a:pPr>
            <a:r>
              <a:rPr lang="en-US" sz="2200" dirty="0">
                <a:solidFill>
                  <a:prstClr val="white"/>
                </a:solidFill>
                <a:latin typeface="Arial" charset="0"/>
              </a:rPr>
              <a:t>Operational</a:t>
            </a:r>
          </a:p>
          <a:p>
            <a:pPr algn="ctr" eaLnBrk="0" fontAlgn="base" hangingPunct="0">
              <a:spcBef>
                <a:spcPct val="20000"/>
              </a:spcBef>
              <a:spcAft>
                <a:spcPct val="0"/>
              </a:spcAft>
              <a:buFont typeface="Arial" charset="0"/>
              <a:buNone/>
            </a:pPr>
            <a:r>
              <a:rPr lang="en-US" sz="2200" b="1" dirty="0">
                <a:solidFill>
                  <a:prstClr val="white"/>
                </a:solidFill>
                <a:latin typeface="Arial" charset="0"/>
              </a:rPr>
              <a:t>Integration</a:t>
            </a:r>
          </a:p>
        </p:txBody>
      </p:sp>
      <p:sp>
        <p:nvSpPr>
          <p:cNvPr id="7" name="AutoShape 7"/>
          <p:cNvSpPr>
            <a:spLocks noChangeArrowheads="1"/>
          </p:cNvSpPr>
          <p:nvPr/>
        </p:nvSpPr>
        <p:spPr bwMode="auto">
          <a:xfrm>
            <a:off x="457200" y="4640580"/>
            <a:ext cx="2590800" cy="819150"/>
          </a:xfrm>
          <a:prstGeom prst="roundRect">
            <a:avLst>
              <a:gd name="adj" fmla="val 16667"/>
            </a:avLst>
          </a:prstGeom>
          <a:solidFill>
            <a:srgbClr val="EC770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0" fontAlgn="base" hangingPunct="0">
              <a:spcBef>
                <a:spcPct val="20000"/>
              </a:spcBef>
              <a:spcAft>
                <a:spcPct val="0"/>
              </a:spcAft>
              <a:buFont typeface="Arial" charset="0"/>
              <a:buNone/>
            </a:pPr>
            <a:r>
              <a:rPr lang="en-US" sz="2200" dirty="0">
                <a:solidFill>
                  <a:prstClr val="white"/>
                </a:solidFill>
                <a:latin typeface="Arial" charset="0"/>
              </a:rPr>
              <a:t>Technical </a:t>
            </a:r>
          </a:p>
          <a:p>
            <a:pPr algn="ctr" eaLnBrk="0" fontAlgn="base" hangingPunct="0">
              <a:spcBef>
                <a:spcPct val="20000"/>
              </a:spcBef>
              <a:spcAft>
                <a:spcPct val="0"/>
              </a:spcAft>
              <a:buFont typeface="Arial" charset="0"/>
              <a:buNone/>
            </a:pPr>
            <a:r>
              <a:rPr lang="en-US" sz="2200" b="1" dirty="0">
                <a:solidFill>
                  <a:prstClr val="white"/>
                </a:solidFill>
                <a:latin typeface="Arial" charset="0"/>
              </a:rPr>
              <a:t>Integration</a:t>
            </a:r>
          </a:p>
        </p:txBody>
      </p:sp>
      <p:sp>
        <p:nvSpPr>
          <p:cNvPr id="8" name="Content Placeholder 2"/>
          <p:cNvSpPr txBox="1">
            <a:spLocks/>
          </p:cNvSpPr>
          <p:nvPr/>
        </p:nvSpPr>
        <p:spPr bwMode="auto">
          <a:xfrm>
            <a:off x="2863362" y="4481196"/>
            <a:ext cx="5918200" cy="1116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US" sz="2000" dirty="0"/>
              <a:t>Sharing and distribution of information, and system operations and control functions to support the immediate analysis and response.  </a:t>
            </a:r>
          </a:p>
        </p:txBody>
      </p:sp>
      <p:sp>
        <p:nvSpPr>
          <p:cNvPr id="9" name="Content Placeholder 2"/>
          <p:cNvSpPr txBox="1">
            <a:spLocks/>
          </p:cNvSpPr>
          <p:nvPr/>
        </p:nvSpPr>
        <p:spPr bwMode="auto">
          <a:xfrm>
            <a:off x="2863362" y="3204810"/>
            <a:ext cx="6248400" cy="1116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US" sz="2000" dirty="0" smtClean="0"/>
              <a:t>Multi-agency and cross-network operational strategies to manage the total capacity and demand of the corridor. </a:t>
            </a:r>
          </a:p>
        </p:txBody>
      </p:sp>
      <p:sp>
        <p:nvSpPr>
          <p:cNvPr id="10" name="Rectangle 9"/>
          <p:cNvSpPr/>
          <p:nvPr/>
        </p:nvSpPr>
        <p:spPr bwMode="auto">
          <a:xfrm>
            <a:off x="-1" y="-41747"/>
            <a:ext cx="9144001" cy="1113037"/>
          </a:xfrm>
          <a:prstGeom prst="rect">
            <a:avLst/>
          </a:prstGeom>
          <a:solidFill>
            <a:srgbClr val="025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endParaRPr lang="en-US" sz="1900" b="1" dirty="0" smtClean="0">
              <a:solidFill>
                <a:srgbClr val="FFFFFF"/>
              </a:solidFill>
              <a:effectLst>
                <a:outerShdw blurRad="38100" dist="38100" dir="2700000" algn="tl">
                  <a:srgbClr val="000000">
                    <a:alpha val="43137"/>
                  </a:srgbClr>
                </a:outerShdw>
              </a:effectLst>
            </a:endParaRPr>
          </a:p>
        </p:txBody>
      </p:sp>
      <p:sp>
        <p:nvSpPr>
          <p:cNvPr id="11" name="Title 3"/>
          <p:cNvSpPr txBox="1">
            <a:spLocks/>
          </p:cNvSpPr>
          <p:nvPr/>
        </p:nvSpPr>
        <p:spPr bwMode="auto">
          <a:xfrm>
            <a:off x="250785" y="166843"/>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buFontTx/>
              <a:buNone/>
            </a:pPr>
            <a:r>
              <a:rPr lang="en-US" sz="2800" dirty="0">
                <a:solidFill>
                  <a:schemeClr val="bg1"/>
                </a:solidFill>
                <a:latin typeface="Arial"/>
                <a:ea typeface="+mn-ea"/>
                <a:cs typeface="+mn-cs"/>
              </a:rPr>
              <a:t>Integrating Levels of Management through ICM</a:t>
            </a:r>
            <a:endParaRPr lang="en-US" sz="2600" dirty="0">
              <a:solidFill>
                <a:schemeClr val="bg1"/>
              </a:solidFill>
              <a:latin typeface="Arial"/>
              <a:ea typeface="+mn-ea"/>
              <a:cs typeface="+mn-cs"/>
            </a:endParaRPr>
          </a:p>
        </p:txBody>
      </p:sp>
    </p:spTree>
    <p:extLst>
      <p:ext uri="{BB962C8B-B14F-4D97-AF65-F5344CB8AC3E}">
        <p14:creationId xmlns:p14="http://schemas.microsoft.com/office/powerpoint/2010/main" val="2490810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94" y="273472"/>
            <a:ext cx="8578412" cy="500252"/>
          </a:xfrm>
        </p:spPr>
        <p:txBody>
          <a:bodyPr/>
          <a:lstStyle/>
          <a:p>
            <a:r>
              <a:rPr lang="en-US" sz="2800" kern="1200" dirty="0">
                <a:solidFill>
                  <a:srgbClr val="EC7701"/>
                </a:solidFill>
                <a:latin typeface="Arial"/>
                <a:ea typeface="+mn-ea"/>
                <a:cs typeface="+mn-cs"/>
              </a:rPr>
              <a:t>New Technologies Leading to Changing Perceptions</a:t>
            </a:r>
            <a:endParaRPr lang="en-US" sz="2600" b="1" kern="1200" dirty="0">
              <a:solidFill>
                <a:srgbClr val="EC7701"/>
              </a:solidFill>
              <a:latin typeface="Arial"/>
              <a:ea typeface="+mn-ea"/>
              <a:cs typeface="+mn-cs"/>
            </a:endParaRPr>
          </a:p>
        </p:txBody>
      </p:sp>
      <p:sp>
        <p:nvSpPr>
          <p:cNvPr id="3" name="Content Placeholder 2"/>
          <p:cNvSpPr>
            <a:spLocks noGrp="1"/>
          </p:cNvSpPr>
          <p:nvPr>
            <p:ph idx="1"/>
          </p:nvPr>
        </p:nvSpPr>
        <p:spPr>
          <a:xfrm>
            <a:off x="241426" y="1356616"/>
            <a:ext cx="4940173" cy="2057400"/>
          </a:xfrm>
        </p:spPr>
        <p:txBody>
          <a:bodyPr>
            <a:normAutofit/>
          </a:bodyPr>
          <a:lstStyle/>
          <a:p>
            <a:pPr>
              <a:buFont typeface="Arial" panose="020B0604020202020204" pitchFamily="34" charset="0"/>
              <a:buChar char="•"/>
            </a:pPr>
            <a:r>
              <a:rPr lang="en-US" sz="1800" dirty="0">
                <a:cs typeface="Constantia"/>
              </a:rPr>
              <a:t>Focus on sustainability + smart cities is growing</a:t>
            </a:r>
            <a:endParaRPr lang="en-US" b="0" dirty="0" smtClean="0">
              <a:cs typeface="Constantia"/>
            </a:endParaRPr>
          </a:p>
          <a:p>
            <a:pPr>
              <a:buFont typeface="Arial" panose="020B0604020202020204" pitchFamily="34" charset="0"/>
              <a:buChar char="•"/>
            </a:pPr>
            <a:r>
              <a:rPr lang="en-US" sz="1800" dirty="0">
                <a:cs typeface="Constantia"/>
              </a:rPr>
              <a:t>Shared mobility combined with transportation demand management (TDM) strategies are changing perceptions of mobility</a:t>
            </a:r>
            <a:endParaRPr lang="en-US" b="0" dirty="0" smtClean="0">
              <a:cs typeface="Constantia"/>
            </a:endParaRPr>
          </a:p>
        </p:txBody>
      </p:sp>
      <p:sp>
        <p:nvSpPr>
          <p:cNvPr id="5" name="TextBox 4"/>
          <p:cNvSpPr txBox="1"/>
          <p:nvPr/>
        </p:nvSpPr>
        <p:spPr>
          <a:xfrm>
            <a:off x="7696200" y="6650251"/>
            <a:ext cx="1339412" cy="207749"/>
          </a:xfrm>
          <a:prstGeom prst="rect">
            <a:avLst/>
          </a:prstGeom>
          <a:noFill/>
        </p:spPr>
        <p:txBody>
          <a:bodyPr wrap="square" rtlCol="0">
            <a:spAutoFit/>
          </a:bodyPr>
          <a:lstStyle/>
          <a:p>
            <a:r>
              <a:rPr lang="en-US" sz="750" dirty="0"/>
              <a:t>© UC Berkeley, 2015</a:t>
            </a:r>
          </a:p>
        </p:txBody>
      </p:sp>
      <p:sp>
        <p:nvSpPr>
          <p:cNvPr id="4" name="Rectangle 3"/>
          <p:cNvSpPr/>
          <p:nvPr/>
        </p:nvSpPr>
        <p:spPr>
          <a:xfrm>
            <a:off x="241427" y="6550223"/>
            <a:ext cx="2064989" cy="307777"/>
          </a:xfrm>
          <a:prstGeom prst="rect">
            <a:avLst/>
          </a:prstGeom>
        </p:spPr>
        <p:txBody>
          <a:bodyPr wrap="none">
            <a:spAutoFit/>
          </a:bodyPr>
          <a:lstStyle/>
          <a:p>
            <a:pPr algn="ctr">
              <a:buNone/>
            </a:pPr>
            <a:r>
              <a:rPr lang="en-US" sz="1400" dirty="0" smtClean="0"/>
              <a:t>Source: </a:t>
            </a:r>
            <a:r>
              <a:rPr lang="en-US" sz="1400" dirty="0" err="1" smtClean="0"/>
              <a:t>Shaheen</a:t>
            </a:r>
            <a:r>
              <a:rPr lang="en-US" sz="1400" dirty="0"/>
              <a:t>, 2015</a:t>
            </a:r>
          </a:p>
        </p:txBody>
      </p:sp>
      <p:graphicFrame>
        <p:nvGraphicFramePr>
          <p:cNvPr id="7" name="Diagram 6"/>
          <p:cNvGraphicFramePr/>
          <p:nvPr>
            <p:extLst>
              <p:ext uri="{D42A27DB-BD31-4B8C-83A1-F6EECF244321}">
                <p14:modId xmlns:p14="http://schemas.microsoft.com/office/powerpoint/2010/main" val="1569374948"/>
              </p:ext>
            </p:extLst>
          </p:nvPr>
        </p:nvGraphicFramePr>
        <p:xfrm>
          <a:off x="762001" y="1480453"/>
          <a:ext cx="7620000" cy="499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bwMode="auto">
          <a:xfrm>
            <a:off x="3947566" y="4682331"/>
            <a:ext cx="5196434"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658368"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a:buFont typeface="Arial" panose="020B0604020202020204" pitchFamily="34" charset="0"/>
              <a:buChar char="•"/>
            </a:pPr>
            <a:r>
              <a:rPr lang="en-US" sz="1800" kern="0" dirty="0">
                <a:cs typeface="Constantia"/>
              </a:rPr>
              <a:t>The sharing economy and shared mobility options and potential is spawning innovative business models and influencing individual transportation choices and behavior</a:t>
            </a:r>
            <a:endParaRPr lang="en-US" kern="0" dirty="0" smtClean="0">
              <a:cs typeface="Constantia"/>
            </a:endParaRPr>
          </a:p>
          <a:p>
            <a:pPr>
              <a:buFont typeface="Arial" panose="020B0604020202020204" pitchFamily="34" charset="0"/>
              <a:buChar char="•"/>
            </a:pPr>
            <a:r>
              <a:rPr lang="en-US" sz="1800" kern="0" dirty="0">
                <a:cs typeface="Constantia"/>
              </a:rPr>
              <a:t>Ongoing evolution and changes are expected</a:t>
            </a:r>
            <a:endParaRPr lang="en-US" kern="0" dirty="0" smtClean="0">
              <a:cs typeface="Constantia"/>
            </a:endParaRPr>
          </a:p>
        </p:txBody>
      </p:sp>
    </p:spTree>
    <p:extLst>
      <p:ext uri="{BB962C8B-B14F-4D97-AF65-F5344CB8AC3E}">
        <p14:creationId xmlns:p14="http://schemas.microsoft.com/office/powerpoint/2010/main" val="1207349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924" y="1431177"/>
            <a:ext cx="8067676" cy="5015752"/>
          </a:xfrm>
          <a:prstGeom prst="rect">
            <a:avLst/>
          </a:prstGeom>
        </p:spPr>
      </p:pic>
      <p:sp>
        <p:nvSpPr>
          <p:cNvPr id="4" name="TextBox 3"/>
          <p:cNvSpPr txBox="1"/>
          <p:nvPr/>
        </p:nvSpPr>
        <p:spPr>
          <a:xfrm>
            <a:off x="381000" y="1235256"/>
            <a:ext cx="6781800" cy="510909"/>
          </a:xfrm>
          <a:prstGeom prst="rect">
            <a:avLst/>
          </a:prstGeom>
          <a:noFill/>
        </p:spPr>
        <p:txBody>
          <a:bodyPr wrap="square" rtlCol="0">
            <a:spAutoFit/>
          </a:bodyPr>
          <a:lstStyle/>
          <a:p>
            <a:pPr>
              <a:buNone/>
            </a:pPr>
            <a:r>
              <a:rPr lang="en-US" sz="1400" b="1" dirty="0" smtClean="0">
                <a:solidFill>
                  <a:srgbClr val="EC881B"/>
                </a:solidFill>
              </a:rPr>
              <a:t>By 2020 there will be 50 to 100 billion ‘things’ connected to the Internet</a:t>
            </a:r>
            <a:endParaRPr lang="en-US" b="1" dirty="0">
              <a:solidFill>
                <a:srgbClr val="EC881B"/>
              </a:solidFill>
            </a:endParaRPr>
          </a:p>
          <a:p>
            <a:r>
              <a:rPr lang="en-US" sz="1100" b="1" i="1" dirty="0" smtClean="0">
                <a:solidFill>
                  <a:schemeClr val="tx1">
                    <a:lumMod val="50000"/>
                    <a:lumOff val="50000"/>
                  </a:schemeClr>
                </a:solidFill>
              </a:rPr>
              <a:t>There are are 13.5 billion devices connected to the Internet today</a:t>
            </a:r>
          </a:p>
        </p:txBody>
      </p:sp>
      <p:sp>
        <p:nvSpPr>
          <p:cNvPr id="7" name="Title 3"/>
          <p:cNvSpPr txBox="1">
            <a:spLocks/>
          </p:cNvSpPr>
          <p:nvPr/>
        </p:nvSpPr>
        <p:spPr bwMode="auto">
          <a:xfrm>
            <a:off x="417490" y="246708"/>
            <a:ext cx="82296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a:lstStyle>
          <a:p>
            <a:pPr>
              <a:buFontTx/>
              <a:buNone/>
            </a:pPr>
            <a:endParaRPr lang="en-US" sz="2600" dirty="0">
              <a:solidFill>
                <a:srgbClr val="EC7701"/>
              </a:solidFill>
              <a:latin typeface="Arial"/>
              <a:ea typeface="+mn-ea"/>
              <a:cs typeface="+mn-cs"/>
            </a:endParaRPr>
          </a:p>
        </p:txBody>
      </p:sp>
      <p:sp>
        <p:nvSpPr>
          <p:cNvPr id="2" name="Rectangle 1"/>
          <p:cNvSpPr/>
          <p:nvPr/>
        </p:nvSpPr>
        <p:spPr>
          <a:xfrm>
            <a:off x="358302" y="66516"/>
            <a:ext cx="8382000" cy="954107"/>
          </a:xfrm>
          <a:prstGeom prst="rect">
            <a:avLst/>
          </a:prstGeom>
        </p:spPr>
        <p:txBody>
          <a:bodyPr wrap="square">
            <a:spAutoFit/>
          </a:bodyPr>
          <a:lstStyle/>
          <a:p>
            <a:pPr lvl="0">
              <a:buNone/>
            </a:pPr>
            <a:r>
              <a:rPr lang="en-US" sz="2800" b="1" dirty="0">
                <a:solidFill>
                  <a:srgbClr val="EC7701"/>
                </a:solidFill>
                <a:latin typeface="Arial"/>
              </a:rPr>
              <a:t>Envision a “Connected Everything” in a Smart City Environment</a:t>
            </a:r>
          </a:p>
        </p:txBody>
      </p:sp>
    </p:spTree>
    <p:extLst>
      <p:ext uri="{BB962C8B-B14F-4D97-AF65-F5344CB8AC3E}">
        <p14:creationId xmlns:p14="http://schemas.microsoft.com/office/powerpoint/2010/main" val="67215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a:solidFill>
                <a:srgbClr val="FFFFFF"/>
              </a:solidFill>
              <a:effectLst>
                <a:outerShdw blurRad="38100" dist="38100" dir="2700000" algn="tl">
                  <a:srgbClr val="000000">
                    <a:alpha val="43137"/>
                  </a:srgbClr>
                </a:outerShdw>
              </a:effectLst>
            </a:endParaRPr>
          </a:p>
        </p:txBody>
      </p:sp>
      <p:sp>
        <p:nvSpPr>
          <p:cNvPr id="6" name="Content Placeholder 4"/>
          <p:cNvSpPr txBox="1">
            <a:spLocks/>
          </p:cNvSpPr>
          <p:nvPr/>
        </p:nvSpPr>
        <p:spPr bwMode="auto">
          <a:xfrm>
            <a:off x="457200" y="3733800"/>
            <a:ext cx="8229600" cy="28194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spcAft>
                <a:spcPts val="600"/>
              </a:spcAft>
              <a:buFont typeface="Wingdings" pitchFamily="2" charset="2"/>
              <a:buNone/>
            </a:pPr>
            <a:r>
              <a:rPr sz="2400" b="1" kern="0">
                <a:solidFill>
                  <a:srgbClr val="000000"/>
                </a:solidFill>
                <a:cs typeface="Times New Roman" panose="02020603050405020304" pitchFamily="18" charset="0"/>
              </a:rPr>
              <a:t>Phase 2 (Solicitation and Deadline TBD): </a:t>
            </a:r>
          </a:p>
          <a:p>
            <a:pPr marL="457200" indent="-284163">
              <a:spcAft>
                <a:spcPts val="600"/>
              </a:spcAft>
            </a:pPr>
            <a:r>
              <a:rPr sz="2000" kern="0">
                <a:solidFill>
                  <a:srgbClr val="000000"/>
                </a:solidFill>
                <a:cs typeface="Times New Roman" panose="02020603050405020304" pitchFamily="18" charset="0"/>
              </a:rPr>
              <a:t>Smart City Challenge Finalists </a:t>
            </a:r>
          </a:p>
          <a:p>
            <a:pPr marL="457200" indent="-284163">
              <a:spcAft>
                <a:spcPts val="600"/>
              </a:spcAft>
            </a:pPr>
            <a:r>
              <a:rPr sz="2000" kern="0">
                <a:solidFill>
                  <a:srgbClr val="000000"/>
                </a:solidFill>
                <a:cs typeface="Times New Roman" panose="02020603050405020304" pitchFamily="18" charset="0"/>
              </a:rPr>
              <a:t>Support implementation of their proposed demonstration </a:t>
            </a:r>
          </a:p>
          <a:p>
            <a:pPr marL="457200" indent="-284163">
              <a:spcAft>
                <a:spcPts val="600"/>
              </a:spcAft>
            </a:pPr>
            <a:r>
              <a:rPr sz="2000" kern="0">
                <a:solidFill>
                  <a:srgbClr val="000000"/>
                </a:solidFill>
                <a:cs typeface="Times New Roman" panose="02020603050405020304" pitchFamily="18" charset="0"/>
              </a:rPr>
              <a:t>$50 Million</a:t>
            </a:r>
          </a:p>
          <a:p>
            <a:pPr lvl="1">
              <a:spcAft>
                <a:spcPts val="600"/>
              </a:spcAft>
            </a:pPr>
            <a:r>
              <a:rPr sz="2000" kern="0">
                <a:solidFill>
                  <a:srgbClr val="000000"/>
                </a:solidFill>
                <a:cs typeface="Times New Roman" panose="02020603050405020304" pitchFamily="18" charset="0"/>
              </a:rPr>
              <a:t>U.S. Department of Transportation: $40 Million</a:t>
            </a:r>
          </a:p>
          <a:p>
            <a:pPr lvl="1">
              <a:spcAft>
                <a:spcPts val="600"/>
              </a:spcAft>
            </a:pPr>
            <a:r>
              <a:rPr sz="2000" kern="0">
                <a:solidFill>
                  <a:srgbClr val="000000"/>
                </a:solidFill>
                <a:cs typeface="Times New Roman" panose="02020603050405020304" pitchFamily="18" charset="0"/>
              </a:rPr>
              <a:t>Vulcan Foundation: $10 Million</a:t>
            </a:r>
          </a:p>
          <a:p>
            <a:pPr marL="384048" lvl="1" indent="0">
              <a:spcAft>
                <a:spcPts val="600"/>
              </a:spcAft>
              <a:buFont typeface="Arial Unicode MS" pitchFamily="34" charset="-128"/>
              <a:buNone/>
            </a:pPr>
            <a:endParaRPr kern="0">
              <a:solidFill>
                <a:srgbClr val="000000"/>
              </a:solidFill>
            </a:endParaRPr>
          </a:p>
        </p:txBody>
      </p:sp>
      <p:sp>
        <p:nvSpPr>
          <p:cNvPr id="3" name="Rectangle 2"/>
          <p:cNvSpPr/>
          <p:nvPr/>
        </p:nvSpPr>
        <p:spPr>
          <a:xfrm>
            <a:off x="457200" y="1584573"/>
            <a:ext cx="8229600" cy="1800493"/>
          </a:xfrm>
          <a:prstGeom prst="rect">
            <a:avLst/>
          </a:prstGeom>
          <a:solidFill>
            <a:schemeClr val="bg1">
              <a:lumMod val="95000"/>
            </a:schemeClr>
          </a:solidFill>
        </p:spPr>
        <p:txBody>
          <a:bodyPr wrap="square">
            <a:spAutoFit/>
          </a:bodyPr>
          <a:lstStyle/>
          <a:p>
            <a:pPr marL="173736">
              <a:spcAft>
                <a:spcPts val="600"/>
              </a:spcAft>
              <a:buFont typeface="Wingdings" pitchFamily="2" charset="2"/>
              <a:buNone/>
            </a:pPr>
            <a:r>
              <a:rPr lang="en-US" sz="2400" b="1" kern="0" dirty="0">
                <a:solidFill>
                  <a:srgbClr val="000000"/>
                </a:solidFill>
                <a:cs typeface="Times New Roman" panose="02020603050405020304" pitchFamily="18" charset="0"/>
              </a:rPr>
              <a:t>Phase 1 (Deadline February 4, 2016):</a:t>
            </a:r>
          </a:p>
          <a:p>
            <a:pPr marL="516636" indent="-342900">
              <a:spcAft>
                <a:spcPts val="600"/>
              </a:spcAft>
              <a:buFont typeface="Wingdings" panose="05000000000000000000" pitchFamily="2" charset="2"/>
              <a:buChar char="§"/>
            </a:pPr>
            <a:r>
              <a:rPr lang="en-US" sz="2000" kern="0" dirty="0">
                <a:solidFill>
                  <a:srgbClr val="000000"/>
                </a:solidFill>
                <a:cs typeface="Times New Roman" panose="02020603050405020304" pitchFamily="18" charset="0"/>
              </a:rPr>
              <a:t>Support concept development and planning activities</a:t>
            </a:r>
          </a:p>
          <a:p>
            <a:pPr marL="516636" indent="-342900">
              <a:spcAft>
                <a:spcPts val="600"/>
              </a:spcAft>
              <a:buFont typeface="Wingdings" panose="05000000000000000000" pitchFamily="2" charset="2"/>
              <a:buChar char="§"/>
            </a:pPr>
            <a:r>
              <a:rPr lang="en-US" sz="2000" kern="0" dirty="0">
                <a:solidFill>
                  <a:srgbClr val="000000"/>
                </a:solidFill>
                <a:cs typeface="Times New Roman" panose="02020603050405020304" pitchFamily="18" charset="0"/>
              </a:rPr>
              <a:t>Estimated five Smart City Challenge Finalists  </a:t>
            </a:r>
          </a:p>
          <a:p>
            <a:pPr marL="516636" indent="-342900">
              <a:spcAft>
                <a:spcPts val="600"/>
              </a:spcAft>
              <a:buFont typeface="Wingdings" panose="05000000000000000000" pitchFamily="2" charset="2"/>
              <a:buChar char="§"/>
            </a:pPr>
            <a:r>
              <a:rPr lang="en-US" sz="2000" kern="0" dirty="0">
                <a:solidFill>
                  <a:srgbClr val="000000"/>
                </a:solidFill>
                <a:cs typeface="Times New Roman" panose="02020603050405020304" pitchFamily="18" charset="0"/>
              </a:rPr>
              <a:t>$100K each</a:t>
            </a:r>
            <a:endParaRPr lang="en-US" dirty="0">
              <a:solidFill>
                <a:srgbClr val="000000"/>
              </a:solidFill>
            </a:endParaRPr>
          </a:p>
        </p:txBody>
      </p:sp>
      <p:pic>
        <p:nvPicPr>
          <p:cNvPr id="7" name="Picture 6" descr="DOT-signature_white_cs3.png"/>
          <p:cNvPicPr>
            <a:picLocks noChangeAspect="1"/>
          </p:cNvPicPr>
          <p:nvPr/>
        </p:nvPicPr>
        <p:blipFill rotWithShape="1">
          <a:blip r:embed="rId3"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pPr>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3826564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2800" b="1" dirty="0" smtClean="0">
                <a:solidFill>
                  <a:srgbClr val="EC881B"/>
                </a:solidFill>
              </a:rPr>
              <a:t>Beyond Traffic: The Smart City Challenge</a:t>
            </a:r>
          </a:p>
          <a:p>
            <a:r>
              <a:rPr lang="en-US" sz="3600" b="1" dirty="0" smtClean="0"/>
              <a:t>For More Information</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a:solidFill>
                <a:srgbClr val="FFFFFF"/>
              </a:solidFill>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441363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nvPr>
        </p:nvGraphicFramePr>
        <p:xfrm>
          <a:off x="314325" y="1600200"/>
          <a:ext cx="8524876" cy="914400"/>
        </p:xfrm>
        <a:graphic>
          <a:graphicData uri="http://schemas.openxmlformats.org/drawingml/2006/table">
            <a:tbl>
              <a:tblPr bandRow="1">
                <a:tableStyleId>{5C22544A-7EE6-4342-B048-85BDC9FD1C3A}</a:tableStyleId>
              </a:tblPr>
              <a:tblGrid>
                <a:gridCol w="8524876"/>
              </a:tblGrid>
              <a:tr h="38100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The Smart City Forum (In Person /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12/15/2015 ( 9:00 am to 4:00 pm EST)</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U.S. Department of Transportation (Washington, DC)</a:t>
                      </a:r>
                    </a:p>
                  </a:txBody>
                  <a:tcPr>
                    <a:solidFill>
                      <a:schemeClr val="bg1">
                        <a:lumMod val="85000"/>
                      </a:schemeClr>
                    </a:solidFill>
                  </a:tcPr>
                </a:tc>
              </a:tr>
            </a:tbl>
          </a:graphicData>
        </a:graphic>
      </p:graphicFrame>
      <p:sp>
        <p:nvSpPr>
          <p:cNvPr id="8" name="Rectangle 7"/>
          <p:cNvSpPr/>
          <p:nvPr/>
        </p:nvSpPr>
        <p:spPr>
          <a:xfrm>
            <a:off x="0" y="5943600"/>
            <a:ext cx="9144000" cy="338554"/>
          </a:xfrm>
          <a:prstGeom prst="rect">
            <a:avLst/>
          </a:prstGeom>
        </p:spPr>
        <p:txBody>
          <a:bodyPr wrap="square">
            <a:spAutoFit/>
          </a:bodyPr>
          <a:lstStyle/>
          <a:p>
            <a:pPr marL="173736" algn="ctr">
              <a:buFont typeface="Wingdings" pitchFamily="2" charset="2"/>
              <a:buNone/>
            </a:pPr>
            <a:r>
              <a:rPr lang="en-US" sz="1600" b="1" kern="0" dirty="0">
                <a:solidFill>
                  <a:srgbClr val="000000"/>
                </a:solidFill>
              </a:rPr>
              <a:t>For More Information and RSVP Information: </a:t>
            </a:r>
            <a:r>
              <a:rPr lang="en-US" sz="1600" b="1" kern="0" dirty="0">
                <a:solidFill>
                  <a:srgbClr val="000000"/>
                </a:solidFill>
                <a:hlinkClick r:id="rId3"/>
              </a:rPr>
              <a:t>www.transportation.gov/smartcity</a:t>
            </a:r>
            <a:r>
              <a:rPr lang="en-US" sz="1600" b="1" kern="0" dirty="0">
                <a:solidFill>
                  <a:srgbClr val="000000"/>
                </a:solidFill>
              </a:rPr>
              <a:t> </a:t>
            </a:r>
            <a:endParaRPr lang="en-US" sz="1600" kern="0" dirty="0">
              <a:solidFill>
                <a:srgbClr val="000000"/>
              </a:solidFill>
            </a:endParaRPr>
          </a:p>
        </p:txBody>
      </p:sp>
      <p:pic>
        <p:nvPicPr>
          <p:cNvPr id="6" name="Picture 5" descr="DOT-signature_white_cs3.png"/>
          <p:cNvPicPr>
            <a:picLocks noChangeAspect="1"/>
          </p:cNvPicPr>
          <p:nvPr/>
        </p:nvPicPr>
        <p:blipFill rotWithShape="1">
          <a:blip r:embed="rId4"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92552"/>
          </a:xfrm>
          <a:prstGeom prst="rect">
            <a:avLst/>
          </a:prstGeom>
          <a:noFill/>
        </p:spPr>
        <p:txBody>
          <a:bodyPr wrap="square" rtlCol="0">
            <a:spAutoFit/>
          </a:bodyPr>
          <a:lstStyle/>
          <a:p>
            <a:pPr>
              <a:buNone/>
            </a:pPr>
            <a:r>
              <a:rPr lang="en-US" sz="2800" b="1" dirty="0">
                <a:solidFill>
                  <a:srgbClr val="FFFFFF"/>
                </a:solidFill>
                <a:effectLst>
                  <a:outerShdw blurRad="38100" dist="38100" dir="2700000" algn="tl">
                    <a:srgbClr val="000000">
                      <a:alpha val="43137"/>
                    </a:srgbClr>
                  </a:outerShdw>
                </a:effectLst>
              </a:rPr>
              <a:t>Beyond Traffic: The Smart City Challenge</a:t>
            </a:r>
          </a:p>
          <a:p>
            <a:pPr>
              <a:buNone/>
            </a:pPr>
            <a:r>
              <a:rPr lang="en-US" sz="2000" b="1" dirty="0" smtClean="0">
                <a:solidFill>
                  <a:srgbClr val="FFFFFF"/>
                </a:solidFill>
                <a:effectLst>
                  <a:outerShdw blurRad="38100" dist="38100" dir="2700000" algn="tl">
                    <a:srgbClr val="000000">
                      <a:alpha val="43137"/>
                    </a:srgbClr>
                  </a:outerShdw>
                </a:effectLst>
              </a:rPr>
              <a:t>Information </a:t>
            </a:r>
            <a:r>
              <a:rPr lang="en-US" sz="2000" b="1" dirty="0">
                <a:solidFill>
                  <a:srgbClr val="FFFFFF"/>
                </a:solidFill>
                <a:effectLst>
                  <a:outerShdw blurRad="38100" dist="38100" dir="2700000" algn="tl">
                    <a:srgbClr val="000000">
                      <a:alpha val="43137"/>
                    </a:srgbClr>
                  </a:outerShdw>
                </a:effectLst>
              </a:rPr>
              <a:t>Sessions</a:t>
            </a:r>
          </a:p>
        </p:txBody>
      </p:sp>
      <p:graphicFrame>
        <p:nvGraphicFramePr>
          <p:cNvPr id="3" name="Table 2"/>
          <p:cNvGraphicFramePr>
            <a:graphicFrameLocks noGrp="1"/>
          </p:cNvGraphicFramePr>
          <p:nvPr>
            <p:extLst/>
          </p:nvPr>
        </p:nvGraphicFramePr>
        <p:xfrm>
          <a:off x="314324" y="2560320"/>
          <a:ext cx="8524877" cy="640080"/>
        </p:xfrm>
        <a:graphic>
          <a:graphicData uri="http://schemas.openxmlformats.org/drawingml/2006/table">
            <a:tbl>
              <a:tblPr bandRow="1">
                <a:tableStyleId>{5C22544A-7EE6-4342-B048-85BDC9FD1C3A}</a:tableStyleId>
              </a:tblPr>
              <a:tblGrid>
                <a:gridCol w="8524877"/>
              </a:tblGrid>
              <a:tr h="370840">
                <a:tc>
                  <a:txBody>
                    <a:bodyPr/>
                    <a:lstStyle/>
                    <a:p>
                      <a:pPr marL="230188" indent="0"/>
                      <a:r>
                        <a:rPr lang="en-US" sz="1800" b="1" dirty="0" smtClean="0">
                          <a:solidFill>
                            <a:schemeClr val="tx1"/>
                          </a:solidFill>
                          <a:latin typeface="+mn-lt"/>
                        </a:rPr>
                        <a:t>Data, Architecture, and Standards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12/16/2015 (1:00 to 2:30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04800" y="3322320"/>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Connected Vehicles and Automation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12/17/2015 (1:00 to 2:30 pm EST)</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nvPr>
        </p:nvGraphicFramePr>
        <p:xfrm>
          <a:off x="299369" y="4114800"/>
          <a:ext cx="8534401" cy="91440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tx1"/>
                          </a:solidFill>
                          <a:latin typeface="+mn-lt"/>
                        </a:rPr>
                        <a:t>Sharing Economy, User-Focused</a:t>
                      </a:r>
                      <a:r>
                        <a:rPr lang="en-US" sz="1800" b="1" kern="0" baseline="0" dirty="0" smtClean="0">
                          <a:solidFill>
                            <a:schemeClr val="tx1"/>
                          </a:solidFill>
                          <a:latin typeface="+mn-lt"/>
                        </a:rPr>
                        <a:t> </a:t>
                      </a:r>
                      <a:r>
                        <a:rPr lang="en-US" sz="1800" b="1" kern="0" dirty="0" smtClean="0">
                          <a:solidFill>
                            <a:schemeClr val="tx1"/>
                          </a:solidFill>
                          <a:latin typeface="+mn-lt"/>
                        </a:rPr>
                        <a:t>Mobility, and Accessible</a:t>
                      </a:r>
                      <a:r>
                        <a:rPr lang="en-US" sz="1800" b="1" kern="0" baseline="0" dirty="0" smtClean="0">
                          <a:solidFill>
                            <a:schemeClr val="tx1"/>
                          </a:solidFill>
                          <a:latin typeface="+mn-lt"/>
                        </a:rPr>
                        <a:t> </a:t>
                      </a:r>
                      <a:r>
                        <a:rPr lang="en-US" sz="1800" b="1" kern="0" dirty="0" smtClean="0">
                          <a:solidFill>
                            <a:schemeClr val="tx1"/>
                          </a:solidFill>
                          <a:latin typeface="+mn-lt"/>
                        </a:rPr>
                        <a:t>Transportation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rPr>
                        <a:t>12/18/2015 (1:00 to 2:30 pm EST)</a:t>
                      </a:r>
                      <a:endParaRPr lang="en-US" sz="180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nvPr>
        </p:nvGraphicFramePr>
        <p:xfrm>
          <a:off x="299369" y="5151120"/>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indent="0"/>
                      <a:r>
                        <a:rPr lang="en-US" sz="1800" b="1" dirty="0" smtClean="0">
                          <a:solidFill>
                            <a:schemeClr val="tx1"/>
                          </a:solidFill>
                        </a:rPr>
                        <a:t>The Smart City Challenge Application and Selection Process (Virtual)</a:t>
                      </a:r>
                    </a:p>
                    <a:p>
                      <a:pPr marL="230188" indent="0"/>
                      <a:r>
                        <a:rPr lang="en-US" sz="1800" kern="0" dirty="0" smtClean="0">
                          <a:solidFill>
                            <a:schemeClr val="tx1"/>
                          </a:solidFill>
                          <a:latin typeface="+mn-lt"/>
                        </a:rPr>
                        <a:t>12/21/2015 (1:00 to 2:00 pm EST)</a:t>
                      </a:r>
                    </a:p>
                  </a:txBody>
                  <a:tcPr>
                    <a:solidFill>
                      <a:schemeClr val="bg1">
                        <a:lumMod val="85000"/>
                      </a:schemeClr>
                    </a:solidFill>
                  </a:tcPr>
                </a:tc>
              </a:tr>
            </a:tbl>
          </a:graphicData>
        </a:graphic>
      </p:graphicFrame>
      <p:sp>
        <p:nvSpPr>
          <p:cNvPr id="5" name="Rectangle 4"/>
          <p:cNvSpPr/>
          <p:nvPr/>
        </p:nvSpPr>
        <p:spPr bwMode="auto">
          <a:xfrm>
            <a:off x="299369" y="4114800"/>
            <a:ext cx="8534401" cy="914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269076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22437"/>
            <a:ext cx="8229600" cy="4525963"/>
          </a:xfrm>
        </p:spPr>
        <p:txBody>
          <a:bodyPr/>
          <a:lstStyle/>
          <a:p>
            <a:pPr marL="173736" indent="0" algn="ctr">
              <a:buNone/>
            </a:pPr>
            <a:r>
              <a:rPr lang="en-US" sz="3200" b="1" dirty="0"/>
              <a:t>For More Information and Questions</a:t>
            </a:r>
          </a:p>
          <a:p>
            <a:pPr marL="173736" indent="0" algn="ctr">
              <a:buNone/>
            </a:pPr>
            <a:endParaRPr lang="en-US" sz="2000" b="1" dirty="0" smtClean="0">
              <a:solidFill>
                <a:srgbClr val="002060"/>
              </a:solidFill>
            </a:endParaRPr>
          </a:p>
          <a:p>
            <a:pPr marL="173736" indent="0" algn="ctr">
              <a:buNone/>
            </a:pPr>
            <a:r>
              <a:rPr lang="en-US" sz="2400" dirty="0"/>
              <a:t>Department of Transportation</a:t>
            </a:r>
          </a:p>
          <a:p>
            <a:pPr marL="173736" indent="0" algn="ctr">
              <a:buNone/>
            </a:pPr>
            <a:r>
              <a:rPr lang="en-US" sz="2400" dirty="0">
                <a:solidFill>
                  <a:srgbClr val="FF0000"/>
                </a:solidFill>
                <a:hlinkClick r:id="rId3"/>
              </a:rPr>
              <a:t>https://www.transportation.gov</a:t>
            </a:r>
            <a:r>
              <a:rPr lang="en-US" sz="2400" dirty="0" smtClean="0">
                <a:solidFill>
                  <a:srgbClr val="FF0000"/>
                </a:solidFill>
                <a:hlinkClick r:id="rId3"/>
              </a:rPr>
              <a:t>/</a:t>
            </a:r>
            <a:endParaRPr lang="en-US" sz="2400" dirty="0" smtClean="0">
              <a:solidFill>
                <a:srgbClr val="FF0000"/>
              </a:solidFill>
            </a:endParaRPr>
          </a:p>
          <a:p>
            <a:pPr marL="173736" indent="0" algn="ctr">
              <a:buNone/>
            </a:pPr>
            <a:endParaRPr lang="en-US" sz="2400" dirty="0"/>
          </a:p>
          <a:p>
            <a:pPr marL="173736" indent="0" algn="ctr">
              <a:buNone/>
            </a:pPr>
            <a:r>
              <a:rPr lang="en-US" sz="2400" dirty="0" smtClean="0"/>
              <a:t>Smart City Challenge</a:t>
            </a:r>
          </a:p>
          <a:p>
            <a:pPr marL="173736" indent="0" algn="ctr">
              <a:buNone/>
            </a:pPr>
            <a:r>
              <a:rPr lang="en-US" sz="2400" u="sng" dirty="0" smtClean="0">
                <a:hlinkClick r:id="rId4"/>
              </a:rPr>
              <a:t>www.transportation.gov/smartcity</a:t>
            </a:r>
            <a:endParaRPr lang="en-US" sz="2400" u="sng" dirty="0" smtClean="0"/>
          </a:p>
          <a:p>
            <a:endParaRPr lang="en-US" sz="2400" u="sng" dirty="0"/>
          </a:p>
          <a:p>
            <a:pPr marL="173736" indent="0" algn="ctr">
              <a:buNone/>
            </a:pPr>
            <a:r>
              <a:rPr lang="en-US" sz="2400" dirty="0" smtClean="0"/>
              <a:t>Questions? </a:t>
            </a:r>
          </a:p>
          <a:p>
            <a:pPr marL="173736" indent="0" algn="ctr">
              <a:buNone/>
            </a:pPr>
            <a:r>
              <a:rPr lang="en-US" sz="2400" u="sng" dirty="0" smtClean="0">
                <a:hlinkClick r:id="rId5"/>
              </a:rPr>
              <a:t>SmartCityChallenge@dot.gov</a:t>
            </a:r>
            <a:r>
              <a:rPr lang="en-US" sz="2400" dirty="0" smtClean="0"/>
              <a:t> </a:t>
            </a:r>
            <a:endParaRPr lang="en-US" sz="2400" dirty="0"/>
          </a:p>
        </p:txBody>
      </p:sp>
      <p:pic>
        <p:nvPicPr>
          <p:cNvPr id="7" name="Picture 6" descr="DOT-signature_white_cs3.png"/>
          <p:cNvPicPr>
            <a:picLocks noChangeAspect="1"/>
          </p:cNvPicPr>
          <p:nvPr/>
        </p:nvPicPr>
        <p:blipFill rotWithShape="1">
          <a:blip r:embed="rId6" cstate="print"/>
          <a:srcRect l="27085" t="13332" r="43055" b="53334"/>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pPr>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364007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224" y="140288"/>
            <a:ext cx="8229600" cy="762000"/>
          </a:xfrm>
        </p:spPr>
        <p:txBody>
          <a:bodyPr/>
          <a:lstStyle/>
          <a:p>
            <a:r>
              <a:rPr lang="en-US" sz="2800" dirty="0">
                <a:solidFill>
                  <a:srgbClr val="EA7300"/>
                </a:solidFill>
              </a:rPr>
              <a:t>Advanced Technologies and Smart Cities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462" y="2649442"/>
            <a:ext cx="1169738" cy="1152883"/>
          </a:xfrm>
          <a:prstGeom prst="rect">
            <a:avLst/>
          </a:prstGeom>
          <a:solidFill>
            <a:srgbClr val="E6E6E6"/>
          </a:solidFill>
          <a:ln>
            <a:solidFill>
              <a:srgbClr val="FFFFFF"/>
            </a:solidFill>
          </a:ln>
          <a:effec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539" y="2651201"/>
            <a:ext cx="1511485" cy="1136052"/>
          </a:xfrm>
          <a:prstGeom prst="rect">
            <a:avLst/>
          </a:prstGeom>
          <a:solidFill>
            <a:srgbClr val="E6E6E6"/>
          </a:solidFill>
          <a:ln>
            <a:solidFill>
              <a:srgbClr val="FFFFFF"/>
            </a:solidFill>
          </a:ln>
          <a:effectLst/>
          <a:extLst/>
        </p:spPr>
      </p:pic>
      <p:sp>
        <p:nvSpPr>
          <p:cNvPr id="9" name="Right Arrow 8"/>
          <p:cNvSpPr/>
          <p:nvPr/>
        </p:nvSpPr>
        <p:spPr bwMode="auto">
          <a:xfrm>
            <a:off x="5921160" y="3349173"/>
            <a:ext cx="708240" cy="1930239"/>
          </a:xfrm>
          <a:prstGeom prst="right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0" name="TextBox 9"/>
          <p:cNvSpPr txBox="1"/>
          <p:nvPr/>
        </p:nvSpPr>
        <p:spPr bwMode="auto">
          <a:xfrm>
            <a:off x="2862856" y="6245423"/>
            <a:ext cx="2928343" cy="307777"/>
          </a:xfrm>
          <a:prstGeom prst="rect">
            <a:avLst/>
          </a:prstGeom>
          <a:noFill/>
          <a:ln w="9525">
            <a:noFill/>
            <a:miter lim="800000"/>
            <a:headEnd/>
            <a:tailEnd/>
          </a:ln>
          <a:effectLst/>
        </p:spPr>
        <p:txBody>
          <a:bodyPr wrap="square" rtlCol="0">
            <a:spAutoFit/>
          </a:bodyPr>
          <a:lstStyle/>
          <a:p>
            <a:pPr algn="ctr">
              <a:buFont typeface="Arial" charset="0"/>
              <a:buNone/>
            </a:pPr>
            <a:r>
              <a:rPr lang="en-US" b="1" dirty="0">
                <a:solidFill>
                  <a:srgbClr val="000000"/>
                </a:solidFill>
              </a:rPr>
              <a:t>Smart Cities</a:t>
            </a:r>
          </a:p>
        </p:txBody>
      </p:sp>
      <p:sp>
        <p:nvSpPr>
          <p:cNvPr id="11" name="TextBox 10"/>
          <p:cNvSpPr txBox="1"/>
          <p:nvPr/>
        </p:nvSpPr>
        <p:spPr bwMode="auto">
          <a:xfrm>
            <a:off x="2879539" y="3787386"/>
            <a:ext cx="2921964" cy="307777"/>
          </a:xfrm>
          <a:prstGeom prst="rect">
            <a:avLst/>
          </a:prstGeom>
          <a:noFill/>
          <a:ln w="9525">
            <a:noFill/>
            <a:miter lim="800000"/>
            <a:headEnd/>
            <a:tailEnd/>
          </a:ln>
          <a:effectLst/>
        </p:spPr>
        <p:txBody>
          <a:bodyPr wrap="square" rtlCol="0">
            <a:spAutoFit/>
          </a:bodyPr>
          <a:lstStyle/>
          <a:p>
            <a:pPr>
              <a:buFont typeface="Arial" charset="0"/>
              <a:buNone/>
            </a:pPr>
            <a:r>
              <a:rPr lang="en-US" b="1" dirty="0">
                <a:solidFill>
                  <a:srgbClr val="000000"/>
                </a:solidFill>
              </a:rPr>
              <a:t>Connected-Automated Vehicles</a:t>
            </a:r>
          </a:p>
        </p:txBody>
      </p:sp>
      <p:sp>
        <p:nvSpPr>
          <p:cNvPr id="12" name="TextBox 11"/>
          <p:cNvSpPr txBox="1"/>
          <p:nvPr/>
        </p:nvSpPr>
        <p:spPr bwMode="auto">
          <a:xfrm>
            <a:off x="6749057" y="2742724"/>
            <a:ext cx="2220103" cy="3397853"/>
          </a:xfrm>
          <a:prstGeom prst="rect">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spcAft>
                <a:spcPts val="600"/>
              </a:spcAft>
              <a:buFont typeface="Arial" charset="0"/>
              <a:buNone/>
            </a:pPr>
            <a:r>
              <a:rPr lang="en-US" b="1" dirty="0">
                <a:solidFill>
                  <a:srgbClr val="FFFFFF"/>
                </a:solidFill>
              </a:rPr>
              <a:t>Benefits</a:t>
            </a:r>
          </a:p>
          <a:p>
            <a:pPr marL="112713" indent="-112713">
              <a:spcAft>
                <a:spcPts val="600"/>
              </a:spcAft>
              <a:buFont typeface="Arial" panose="020B0604020202020204" pitchFamily="34" charset="0"/>
              <a:buChar char="•"/>
            </a:pPr>
            <a:r>
              <a:rPr lang="en-US" dirty="0">
                <a:solidFill>
                  <a:srgbClr val="FFFFFF"/>
                </a:solidFill>
              </a:rPr>
              <a:t>Order of magnitude safety improvements</a:t>
            </a:r>
          </a:p>
          <a:p>
            <a:pPr marL="112713" indent="-112713">
              <a:spcAft>
                <a:spcPts val="600"/>
              </a:spcAft>
              <a:buFont typeface="Arial" panose="020B0604020202020204" pitchFamily="34" charset="0"/>
              <a:buChar char="•"/>
            </a:pPr>
            <a:r>
              <a:rPr lang="en-US" dirty="0">
                <a:solidFill>
                  <a:srgbClr val="FFFFFF"/>
                </a:solidFill>
              </a:rPr>
              <a:t>Reduced congestion</a:t>
            </a:r>
          </a:p>
          <a:p>
            <a:pPr marL="112713" indent="-112713">
              <a:spcAft>
                <a:spcPts val="600"/>
              </a:spcAft>
              <a:buFont typeface="Arial" panose="020B0604020202020204" pitchFamily="34" charset="0"/>
              <a:buChar char="•"/>
            </a:pPr>
            <a:r>
              <a:rPr lang="en-US" dirty="0">
                <a:solidFill>
                  <a:srgbClr val="FFFFFF"/>
                </a:solidFill>
              </a:rPr>
              <a:t>Reduced emissions and use of fossil fuels</a:t>
            </a:r>
          </a:p>
          <a:p>
            <a:pPr marL="112713" indent="-112713">
              <a:spcAft>
                <a:spcPts val="600"/>
              </a:spcAft>
              <a:buFont typeface="Arial" panose="020B0604020202020204" pitchFamily="34" charset="0"/>
              <a:buChar char="•"/>
            </a:pPr>
            <a:r>
              <a:rPr lang="en-US" dirty="0">
                <a:solidFill>
                  <a:srgbClr val="FFFFFF"/>
                </a:solidFill>
              </a:rPr>
              <a:t>Improved access to jobs and services</a:t>
            </a:r>
          </a:p>
          <a:p>
            <a:pPr marL="112713" indent="-112713">
              <a:spcAft>
                <a:spcPts val="600"/>
              </a:spcAft>
              <a:buFont typeface="Arial" panose="020B0604020202020204" pitchFamily="34" charset="0"/>
              <a:buChar char="•"/>
            </a:pPr>
            <a:r>
              <a:rPr lang="en-US" dirty="0">
                <a:solidFill>
                  <a:srgbClr val="FFFFFF"/>
                </a:solidFill>
              </a:rPr>
              <a:t>Reduced transportation costs for gov’t and users</a:t>
            </a:r>
          </a:p>
          <a:p>
            <a:pPr marL="112713" indent="-112713">
              <a:spcAft>
                <a:spcPts val="600"/>
              </a:spcAft>
              <a:buFont typeface="Arial" panose="020B0604020202020204" pitchFamily="34" charset="0"/>
              <a:buChar char="•"/>
            </a:pPr>
            <a:r>
              <a:rPr lang="en-US" dirty="0">
                <a:solidFill>
                  <a:srgbClr val="FFFFFF"/>
                </a:solidFill>
              </a:rPr>
              <a:t>Improved accessibility and mobility</a:t>
            </a:r>
          </a:p>
        </p:txBody>
      </p:sp>
      <p:sp>
        <p:nvSpPr>
          <p:cNvPr id="14" name="Rectangle 13"/>
          <p:cNvSpPr/>
          <p:nvPr/>
        </p:nvSpPr>
        <p:spPr bwMode="auto">
          <a:xfrm>
            <a:off x="111599" y="2637421"/>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buFont typeface="Arial" charset="0"/>
              <a:buNone/>
            </a:pPr>
            <a:r>
              <a:rPr lang="en-US" sz="1600" b="1" dirty="0">
                <a:solidFill>
                  <a:srgbClr val="FFFFFF"/>
                </a:solidFill>
                <a:effectLst>
                  <a:outerShdw blurRad="38100" dist="38100" dir="2700000" algn="tl">
                    <a:srgbClr val="000000">
                      <a:alpha val="43137"/>
                    </a:srgbClr>
                  </a:outerShdw>
                </a:effectLst>
              </a:rPr>
              <a:t>Connected Vehicles</a:t>
            </a:r>
          </a:p>
        </p:txBody>
      </p:sp>
      <p:sp>
        <p:nvSpPr>
          <p:cNvPr id="15" name="Rectangle 14"/>
          <p:cNvSpPr/>
          <p:nvPr/>
        </p:nvSpPr>
        <p:spPr bwMode="auto">
          <a:xfrm>
            <a:off x="101558" y="3273507"/>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0"/>
              </a:spcBef>
              <a:buFont typeface="Arial" charset="0"/>
              <a:buNone/>
            </a:pPr>
            <a:r>
              <a:rPr lang="en-US" sz="1600" b="1" dirty="0">
                <a:solidFill>
                  <a:srgbClr val="FFFFFF"/>
                </a:solidFill>
                <a:effectLst>
                  <a:outerShdw blurRad="38100" dist="38100" dir="2700000" algn="tl">
                    <a:srgbClr val="000000">
                      <a:alpha val="43137"/>
                    </a:srgbClr>
                  </a:outerShdw>
                </a:effectLst>
              </a:rPr>
              <a:t>Vehicle Automation</a:t>
            </a:r>
          </a:p>
        </p:txBody>
      </p:sp>
      <p:sp>
        <p:nvSpPr>
          <p:cNvPr id="16" name="Rectangle 15"/>
          <p:cNvSpPr/>
          <p:nvPr/>
        </p:nvSpPr>
        <p:spPr bwMode="auto">
          <a:xfrm>
            <a:off x="111010" y="396141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buFont typeface="Arial" charset="0"/>
              <a:buNone/>
            </a:pPr>
            <a:r>
              <a:rPr lang="en-US" sz="1600" b="1" dirty="0">
                <a:solidFill>
                  <a:srgbClr val="FFFFFF"/>
                </a:solidFill>
                <a:effectLst>
                  <a:outerShdw blurRad="38100" dist="38100" dir="2700000" algn="tl">
                    <a:srgbClr val="000000">
                      <a:alpha val="43137"/>
                    </a:srgbClr>
                  </a:outerShdw>
                </a:effectLst>
              </a:rPr>
              <a:t>Internet of Things</a:t>
            </a:r>
          </a:p>
        </p:txBody>
      </p:sp>
      <p:sp>
        <p:nvSpPr>
          <p:cNvPr id="17" name="Rectangle 16"/>
          <p:cNvSpPr/>
          <p:nvPr/>
        </p:nvSpPr>
        <p:spPr bwMode="auto">
          <a:xfrm>
            <a:off x="111599" y="456764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buFont typeface="Arial" charset="0"/>
              <a:buNone/>
            </a:pPr>
            <a:r>
              <a:rPr lang="en-US" sz="1600" b="1" dirty="0">
                <a:solidFill>
                  <a:srgbClr val="FFFFFF"/>
                </a:solidFill>
                <a:effectLst>
                  <a:outerShdw blurRad="38100" dist="38100" dir="2700000" algn="tl">
                    <a:srgbClr val="000000">
                      <a:alpha val="43137"/>
                    </a:srgbClr>
                  </a:outerShdw>
                </a:effectLst>
              </a:rPr>
              <a:t>Machine Learning</a:t>
            </a:r>
          </a:p>
        </p:txBody>
      </p:sp>
      <p:sp>
        <p:nvSpPr>
          <p:cNvPr id="18" name="Rectangle 17"/>
          <p:cNvSpPr/>
          <p:nvPr/>
        </p:nvSpPr>
        <p:spPr bwMode="auto">
          <a:xfrm>
            <a:off x="111599" y="5178834"/>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buFont typeface="Arial" charset="0"/>
              <a:buNone/>
            </a:pPr>
            <a:r>
              <a:rPr lang="en-US" sz="1600" b="1" dirty="0">
                <a:solidFill>
                  <a:srgbClr val="FFFFFF"/>
                </a:solidFill>
                <a:effectLst>
                  <a:outerShdw blurRad="38100" dist="38100" dir="2700000" algn="tl">
                    <a:srgbClr val="000000">
                      <a:alpha val="43137"/>
                    </a:srgbClr>
                  </a:outerShdw>
                </a:effectLst>
              </a:rPr>
              <a:t>Big Data</a:t>
            </a:r>
          </a:p>
        </p:txBody>
      </p:sp>
      <p:sp>
        <p:nvSpPr>
          <p:cNvPr id="19" name="Rectangle 18"/>
          <p:cNvSpPr/>
          <p:nvPr/>
        </p:nvSpPr>
        <p:spPr bwMode="auto">
          <a:xfrm>
            <a:off x="111599" y="5789782"/>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buFont typeface="Arial" charset="0"/>
              <a:buNone/>
            </a:pPr>
            <a:r>
              <a:rPr lang="en-US" sz="1600" b="1" dirty="0">
                <a:solidFill>
                  <a:srgbClr val="FFFFFF"/>
                </a:solidFill>
                <a:effectLst>
                  <a:outerShdw blurRad="38100" dist="38100" dir="2700000" algn="tl">
                    <a:srgbClr val="000000">
                      <a:alpha val="43137"/>
                    </a:srgbClr>
                  </a:outerShdw>
                </a:effectLst>
              </a:rPr>
              <a:t>Mobility on Demand</a:t>
            </a:r>
          </a:p>
        </p:txBody>
      </p:sp>
      <p:sp>
        <p:nvSpPr>
          <p:cNvPr id="20" name="Right Brace 19"/>
          <p:cNvSpPr/>
          <p:nvPr/>
        </p:nvSpPr>
        <p:spPr bwMode="auto">
          <a:xfrm>
            <a:off x="2307478" y="3961410"/>
            <a:ext cx="435721" cy="2324040"/>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pPr>
            <a:endParaRPr lang="en-US" sz="1600" dirty="0">
              <a:solidFill>
                <a:srgbClr val="6185A2"/>
              </a:solidFill>
            </a:endParaRPr>
          </a:p>
        </p:txBody>
      </p:sp>
      <p:sp>
        <p:nvSpPr>
          <p:cNvPr id="21" name="Right Brace 20"/>
          <p:cNvSpPr/>
          <p:nvPr/>
        </p:nvSpPr>
        <p:spPr bwMode="auto">
          <a:xfrm>
            <a:off x="2306517" y="2647392"/>
            <a:ext cx="435721" cy="1154933"/>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pPr>
            <a:endParaRPr lang="en-US" sz="1600" dirty="0">
              <a:solidFill>
                <a:srgbClr val="6185A2"/>
              </a:solidFill>
            </a:endParaRPr>
          </a:p>
        </p:txBody>
      </p:sp>
      <p:sp>
        <p:nvSpPr>
          <p:cNvPr id="22" name="Down Arrow 21"/>
          <p:cNvSpPr/>
          <p:nvPr/>
        </p:nvSpPr>
        <p:spPr bwMode="auto">
          <a:xfrm>
            <a:off x="3962400" y="4109142"/>
            <a:ext cx="716822" cy="234258"/>
          </a:xfrm>
          <a:prstGeom prst="down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23" name="Rectangle 22"/>
          <p:cNvSpPr/>
          <p:nvPr/>
        </p:nvSpPr>
        <p:spPr>
          <a:xfrm>
            <a:off x="0" y="1085937"/>
            <a:ext cx="9144000" cy="1200329"/>
          </a:xfrm>
          <a:prstGeom prst="rect">
            <a:avLst/>
          </a:prstGeom>
          <a:solidFill>
            <a:srgbClr val="EC881B"/>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Arial" charset="0"/>
              <a:buNone/>
            </a:pPr>
            <a:r>
              <a:rPr lang="en-US" sz="2400" b="1" dirty="0">
                <a:solidFill>
                  <a:srgbClr val="FFFFFF"/>
                </a:solidFill>
                <a:effectLst>
                  <a:outerShdw blurRad="38100" dist="38100" dir="2700000" algn="tl">
                    <a:srgbClr val="000000">
                      <a:alpha val="43137"/>
                    </a:srgbClr>
                  </a:outerShdw>
                </a:effectLst>
              </a:rPr>
              <a:t>Technology convergence will revolutionize transportation, dramatically improving safety and mobility while </a:t>
            </a:r>
            <a:r>
              <a:rPr lang="en-US" sz="2400" b="1" dirty="0" smtClean="0">
                <a:solidFill>
                  <a:srgbClr val="FFFFFF"/>
                </a:solidFill>
                <a:effectLst>
                  <a:outerShdw blurRad="38100" dist="38100" dir="2700000" algn="tl">
                    <a:srgbClr val="000000">
                      <a:alpha val="43137"/>
                    </a:srgbClr>
                  </a:outerShdw>
                </a:effectLst>
              </a:rPr>
              <a:t>reducing </a:t>
            </a:r>
            <a:r>
              <a:rPr lang="en-US" sz="2400" b="1" dirty="0">
                <a:solidFill>
                  <a:srgbClr val="FFFFFF"/>
                </a:solidFill>
                <a:effectLst>
                  <a:outerShdw blurRad="38100" dist="38100" dir="2700000" algn="tl">
                    <a:srgbClr val="000000">
                      <a:alpha val="43137"/>
                    </a:srgbClr>
                  </a:outerShdw>
                </a:effectLst>
              </a:rPr>
              <a:t>costs and environmental impacts</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539" y="4443511"/>
            <a:ext cx="2911660" cy="1801912"/>
          </a:xfrm>
          <a:prstGeom prst="rect">
            <a:avLst/>
          </a:prstGeom>
        </p:spPr>
      </p:pic>
    </p:spTree>
    <p:extLst>
      <p:ext uri="{BB962C8B-B14F-4D97-AF65-F5344CB8AC3E}">
        <p14:creationId xmlns:p14="http://schemas.microsoft.com/office/powerpoint/2010/main" val="1143581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52" y="228600"/>
            <a:ext cx="8229600" cy="762000"/>
          </a:xfrm>
        </p:spPr>
        <p:txBody>
          <a:bodyPr/>
          <a:lstStyle/>
          <a:p>
            <a:r>
              <a:rPr lang="en-US" sz="2800" dirty="0">
                <a:solidFill>
                  <a:srgbClr val="EA7300"/>
                </a:solidFill>
              </a:rPr>
              <a:t>The USDOT’s Vision for a </a:t>
            </a:r>
            <a:r>
              <a:rPr lang="en-US" sz="2800" dirty="0" smtClean="0">
                <a:solidFill>
                  <a:srgbClr val="EA7300"/>
                </a:solidFill>
              </a:rPr>
              <a:t>Smart </a:t>
            </a:r>
            <a:r>
              <a:rPr lang="en-US" sz="2800" dirty="0">
                <a:solidFill>
                  <a:srgbClr val="EA7300"/>
                </a:solidFill>
              </a:rPr>
              <a:t>City</a:t>
            </a:r>
          </a:p>
        </p:txBody>
      </p:sp>
      <p:sp>
        <p:nvSpPr>
          <p:cNvPr id="3" name="Content Placeholder 2"/>
          <p:cNvSpPr>
            <a:spLocks noGrp="1"/>
          </p:cNvSpPr>
          <p:nvPr>
            <p:ph idx="1"/>
          </p:nvPr>
        </p:nvSpPr>
        <p:spPr/>
        <p:txBody>
          <a:bodyPr/>
          <a:lstStyle/>
          <a:p>
            <a:pPr>
              <a:spcAft>
                <a:spcPts val="1200"/>
              </a:spcAft>
            </a:pPr>
            <a:r>
              <a:rPr lang="en-US" sz="2000" dirty="0"/>
              <a:t>The USDOT recognizes that each city has unique attributes, and each city’s proposed demonstration will be tailored to their vision and goals.</a:t>
            </a:r>
          </a:p>
          <a:p>
            <a:pPr>
              <a:spcAft>
                <a:spcPts val="1200"/>
              </a:spcAft>
            </a:pPr>
            <a:r>
              <a:rPr lang="en-US" sz="2000" dirty="0"/>
              <a:t>The USDOT’s vision for a </a:t>
            </a:r>
            <a:r>
              <a:rPr lang="en-US" sz="2000" dirty="0" smtClean="0"/>
              <a:t>Smart </a:t>
            </a:r>
            <a:r>
              <a:rPr lang="en-US" sz="2000" dirty="0"/>
              <a:t>City Challenge is “to identify an urbanized area where advanced technologies are integrated into the aspects of a city and play a critical role in helping cities and their citizens address challenges in safety, mobility, sustainability, economic vitality, and address climate change.”</a:t>
            </a:r>
          </a:p>
          <a:p>
            <a:pPr>
              <a:spcAft>
                <a:spcPts val="1200"/>
              </a:spcAft>
            </a:pPr>
            <a:r>
              <a:rPr lang="en-US" sz="2000" dirty="0"/>
              <a:t>To assist cities, the USDOT identified twelve (12) vision elements that are intended to provide a framework for Applicants to consider in the development of a city’s proposed demonstration without making each item a requirement for award. </a:t>
            </a:r>
          </a:p>
        </p:txBody>
      </p:sp>
    </p:spTree>
    <p:extLst>
      <p:ext uri="{BB962C8B-B14F-4D97-AF65-F5344CB8AC3E}">
        <p14:creationId xmlns:p14="http://schemas.microsoft.com/office/powerpoint/2010/main" val="882654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#2 </a:t>
            </a:r>
          </a:p>
          <a:p>
            <a:pPr marL="685800"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#5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#10 </a:t>
            </a:r>
            <a:r>
              <a:rPr lang="en-US" sz="1600" b="1" dirty="0">
                <a:solidFill>
                  <a:srgbClr val="000000">
                    <a:lumMod val="50000"/>
                    <a:lumOff val="50000"/>
                  </a:srgbClr>
                </a:solidFill>
                <a:latin typeface="Calibri" panose="020F0502020204030204" pitchFamily="34" charset="0"/>
              </a:rPr>
              <a:t>Architecture and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Standards</a:t>
            </a: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#9 </a:t>
            </a:r>
            <a:r>
              <a:rPr lang="en-US" sz="1600" b="1" dirty="0">
                <a:solidFill>
                  <a:srgbClr val="000000">
                    <a:lumMod val="50000"/>
                    <a:lumOff val="50000"/>
                  </a:srgbClr>
                </a:solidFill>
                <a:latin typeface="Calibri" panose="020F0502020204030204" pitchFamily="34" charset="0"/>
              </a:rPr>
              <a:t>Connected, Involved Citizens</a:t>
            </a: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#4</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User-Focused Mobility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#3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Intelligent, Sensor-</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Based Infrastructure</a:t>
            </a: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#8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Smart Grid, Roadway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#11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Low-Cost, Efficient,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Secure, &amp; Resilient 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#6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Delivery and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Logistics</a:t>
            </a: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#12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Smart 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#7 </a:t>
            </a:r>
            <a:r>
              <a:rPr lang="en-US" sz="1600" b="1" dirty="0">
                <a:solidFill>
                  <a:srgbClr val="000000">
                    <a:lumMod val="50000"/>
                    <a:lumOff val="50000"/>
                  </a:srgbClr>
                </a:solidFill>
                <a:latin typeface="Calibri" panose="020F0502020204030204" pitchFamily="34" charset="0"/>
              </a:rPr>
              <a:t>Strategic Business Models &amp; Partnering</a:t>
            </a: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700" b="1" dirty="0">
                  <a:solidFill>
                    <a:srgbClr val="EC881B"/>
                  </a:solidFill>
                </a:rPr>
                <a:t>re-charging</a:t>
              </a:r>
              <a:endParaRPr lang="en-US" sz="600" b="1" dirty="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pic>
        <p:nvPicPr>
          <p:cNvPr id="256" name="Picture 255"/>
          <p:cNvPicPr>
            <a:picLocks noChangeAspect="1"/>
          </p:cNvPicPr>
          <p:nvPr/>
        </p:nvPicPr>
        <p:blipFill>
          <a:blip r:embed="rId3">
            <a:clrChange>
              <a:clrFrom>
                <a:srgbClr val="FEFEFE"/>
              </a:clrFrom>
              <a:clrTo>
                <a:srgbClr val="FEFEFE">
                  <a:alpha val="0"/>
                </a:srgbClr>
              </a:clrTo>
            </a:clrChange>
            <a:duotone>
              <a:prstClr val="black"/>
              <a:schemeClr val="tx2">
                <a:tint val="45000"/>
                <a:satMod val="400000"/>
              </a:schemeClr>
            </a:duotone>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a:solidFill>
                  <a:srgbClr val="FFFFFF"/>
                </a:solidFill>
                <a:latin typeface="Calibri"/>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dirty="0">
                <a:solidFill>
                  <a:srgbClr val="000000">
                    <a:lumMod val="50000"/>
                    <a:lumOff val="50000"/>
                  </a:srgbClr>
                </a:solidFill>
              </a:rPr>
              <a:t>Technology Elements </a:t>
            </a:r>
            <a:r>
              <a:rPr lang="en-US" i="1" dirty="0">
                <a:solidFill>
                  <a:srgbClr val="000000">
                    <a:lumMod val="50000"/>
                    <a:lumOff val="50000"/>
                  </a:srgb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dirty="0">
                <a:solidFill>
                  <a:srgbClr val="000000">
                    <a:lumMod val="50000"/>
                    <a:lumOff val="50000"/>
                  </a:srgbClr>
                </a:solidFill>
              </a:rPr>
              <a:t>Innovative Approaches to Urban Transportation Elements </a:t>
            </a:r>
            <a:r>
              <a:rPr lang="en-US" i="1" dirty="0">
                <a:solidFill>
                  <a:srgbClr val="000000">
                    <a:lumMod val="50000"/>
                    <a:lumOff val="50000"/>
                  </a:srgb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dirty="0">
                <a:solidFill>
                  <a:srgbClr val="000000">
                    <a:lumMod val="50000"/>
                    <a:lumOff val="50000"/>
                  </a:srgbClr>
                </a:solidFill>
              </a:rPr>
              <a:t>Smart City Elements </a:t>
            </a:r>
            <a:r>
              <a:rPr lang="en-US" i="1" dirty="0">
                <a:solidFill>
                  <a:srgbClr val="000000">
                    <a:lumMod val="50000"/>
                    <a:lumOff val="50000"/>
                  </a:srgbClr>
                </a:solidFill>
              </a:rPr>
              <a:t>(Priority</a:t>
            </a:r>
            <a:r>
              <a:rPr lang="en-US" b="1" dirty="0">
                <a:solidFill>
                  <a:srgbClr val="000000">
                    <a:lumMod val="50000"/>
                    <a:lumOff val="50000"/>
                  </a:srgbClr>
                </a:solidFill>
              </a:rPr>
              <a:t>)</a:t>
            </a:r>
          </a:p>
        </p:txBody>
      </p:sp>
      <p:pic>
        <p:nvPicPr>
          <p:cNvPr id="221" name="Picture 220" descr="DOT-signature_white_cs3.png"/>
          <p:cNvPicPr>
            <a:picLocks noChangeAspect="1"/>
          </p:cNvPicPr>
          <p:nvPr/>
        </p:nvPicPr>
        <p:blipFill rotWithShape="1">
          <a:blip r:embed="rId4" cstate="print"/>
          <a:srcRect l="27085" t="13332" r="43055" b="53334"/>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607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buFont typeface="Arial" charset="0"/>
              <a:buNone/>
            </a:pPr>
            <a:r>
              <a:rPr lang="en-US" sz="2800" b="1" dirty="0">
                <a:solidFill>
                  <a:srgbClr val="FFFFFF"/>
                </a:solidFill>
                <a:effectLst>
                  <a:outerShdw blurRad="38100" dist="38100" dir="2700000" algn="tl">
                    <a:srgbClr val="000000">
                      <a:alpha val="43137"/>
                    </a:srgbClr>
                  </a:outerShdw>
                </a:effectLst>
              </a:rPr>
              <a:t>Beyond Traffic: The Smart City 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a:spcBef>
                <a:spcPct val="0"/>
              </a:spcBef>
              <a:buNone/>
            </a:pPr>
            <a:r>
              <a:rPr lang="en-US" b="1" dirty="0">
                <a:solidFill>
                  <a:srgbClr val="EC881B"/>
                </a:solidFill>
                <a:latin typeface="Calibri" panose="020F0502020204030204" pitchFamily="34" charset="0"/>
              </a:rPr>
              <a:t>Vision Element #2 </a:t>
            </a:r>
          </a:p>
          <a:p>
            <a:pPr marL="685800" algn="r">
              <a:spcBef>
                <a:spcPct val="0"/>
              </a:spcBef>
              <a:buNone/>
            </a:pPr>
            <a:r>
              <a:rPr lang="en-US" sz="1600" b="1" dirty="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#5 </a:t>
            </a:r>
          </a:p>
          <a:p>
            <a:pPr algn="r">
              <a:spcBef>
                <a:spcPct val="0"/>
              </a:spcBef>
              <a:buNone/>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smtClean="0">
                <a:solidFill>
                  <a:srgbClr val="EC881B"/>
                </a:solidFill>
                <a:latin typeface="Calibri" panose="020F0502020204030204" pitchFamily="34" charset="0"/>
              </a:rPr>
              <a:t>	Vision </a:t>
            </a:r>
            <a:r>
              <a:rPr lang="en-US" b="1" dirty="0">
                <a:solidFill>
                  <a:srgbClr val="EC881B"/>
                </a:solidFill>
                <a:latin typeface="Calibri" panose="020F0502020204030204" pitchFamily="34" charset="0"/>
              </a:rPr>
              <a:t>Element #10 </a:t>
            </a:r>
            <a:r>
              <a:rPr lang="en-US" sz="1600" b="1" dirty="0">
                <a:solidFill>
                  <a:srgbClr val="000000">
                    <a:lumMod val="50000"/>
                    <a:lumOff val="50000"/>
                  </a:srgbClr>
                </a:solidFill>
                <a:latin typeface="Calibri" panose="020F0502020204030204" pitchFamily="34" charset="0"/>
              </a:rPr>
              <a:t>Architecture and </a:t>
            </a:r>
          </a:p>
          <a:p>
            <a:pPr algn="r">
              <a:spcBef>
                <a:spcPct val="0"/>
              </a:spcBef>
              <a:buNone/>
            </a:pPr>
            <a:r>
              <a:rPr lang="en-US" sz="1600" b="1" dirty="0">
                <a:solidFill>
                  <a:srgbClr val="000000">
                    <a:lumMod val="50000"/>
                    <a:lumOff val="50000"/>
                  </a:srgbClr>
                </a:solidFill>
                <a:latin typeface="Calibri" panose="020F0502020204030204" pitchFamily="34" charset="0"/>
              </a:rPr>
              <a:t>Standards</a:t>
            </a: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a:spcBef>
                <a:spcPct val="0"/>
              </a:spcBef>
              <a:buNone/>
            </a:pPr>
            <a:r>
              <a:rPr lang="en-US" b="1" dirty="0">
                <a:solidFill>
                  <a:srgbClr val="EC881B"/>
                </a:solidFill>
                <a:latin typeface="Calibri" panose="020F0502020204030204" pitchFamily="34" charset="0"/>
              </a:rPr>
              <a:t>Vision Element #9 </a:t>
            </a:r>
            <a:r>
              <a:rPr lang="en-US" sz="1600" b="1" dirty="0">
                <a:solidFill>
                  <a:srgbClr val="000000">
                    <a:lumMod val="50000"/>
                    <a:lumOff val="50000"/>
                  </a:srgbClr>
                </a:solidFill>
                <a:latin typeface="Calibri" panose="020F0502020204030204" pitchFamily="34" charset="0"/>
              </a:rPr>
              <a:t>Connected, Involved Citizens</a:t>
            </a: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#4</a:t>
            </a:r>
          </a:p>
          <a:p>
            <a:pPr algn="r">
              <a:spcBef>
                <a:spcPct val="0"/>
              </a:spcBef>
              <a:buNone/>
            </a:pPr>
            <a:r>
              <a:rPr lang="en-US" sz="1600" b="1" dirty="0">
                <a:solidFill>
                  <a:srgbClr val="000000">
                    <a:lumMod val="50000"/>
                    <a:lumOff val="50000"/>
                  </a:srgbClr>
                </a:solidFill>
                <a:latin typeface="Calibri" panose="020F0502020204030204" pitchFamily="34" charset="0"/>
              </a:rPr>
              <a:t>User-Focused Mobility </a:t>
            </a:r>
          </a:p>
          <a:p>
            <a:pPr algn="r">
              <a:spcBef>
                <a:spcPct val="0"/>
              </a:spcBef>
              <a:buNone/>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#3 </a:t>
            </a:r>
          </a:p>
          <a:p>
            <a:pPr algn="r">
              <a:spcBef>
                <a:spcPct val="0"/>
              </a:spcBef>
              <a:buNone/>
            </a:pPr>
            <a:r>
              <a:rPr lang="en-US" sz="1600" b="1" dirty="0">
                <a:solidFill>
                  <a:srgbClr val="000000">
                    <a:lumMod val="50000"/>
                    <a:lumOff val="50000"/>
                  </a:srgbClr>
                </a:solidFill>
                <a:latin typeface="Calibri" panose="020F0502020204030204" pitchFamily="34" charset="0"/>
              </a:rPr>
              <a:t>Intelligent, Sensor-</a:t>
            </a:r>
          </a:p>
          <a:p>
            <a:pPr algn="r">
              <a:spcBef>
                <a:spcPct val="0"/>
              </a:spcBef>
              <a:buNone/>
            </a:pPr>
            <a:r>
              <a:rPr lang="en-US" sz="1600" b="1" dirty="0">
                <a:solidFill>
                  <a:srgbClr val="000000">
                    <a:lumMod val="50000"/>
                    <a:lumOff val="50000"/>
                  </a:srgbClr>
                </a:solidFill>
                <a:latin typeface="Calibri" panose="020F0502020204030204" pitchFamily="34" charset="0"/>
              </a:rPr>
              <a:t>Based Infrastructure</a:t>
            </a: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#1 </a:t>
            </a:r>
          </a:p>
          <a:p>
            <a:pPr algn="r">
              <a:spcBef>
                <a:spcPct val="0"/>
              </a:spcBef>
              <a:buNone/>
            </a:pPr>
            <a:r>
              <a:rPr lang="en-US" sz="1600" b="1" dirty="0">
                <a:solidFill>
                  <a:srgbClr val="000000">
                    <a:lumMod val="50000"/>
                    <a:lumOff val="50000"/>
                  </a:srgbClr>
                </a:solidFill>
                <a:latin typeface="Calibri" panose="020F0502020204030204" pitchFamily="34" charset="0"/>
              </a:rPr>
              <a:t>Urban 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#8 </a:t>
            </a:r>
          </a:p>
          <a:p>
            <a:pPr algn="r">
              <a:spcBef>
                <a:spcPct val="0"/>
              </a:spcBef>
              <a:buNone/>
            </a:pPr>
            <a:r>
              <a:rPr lang="en-US" sz="1600" b="1" dirty="0">
                <a:solidFill>
                  <a:srgbClr val="000000">
                    <a:lumMod val="50000"/>
                    <a:lumOff val="50000"/>
                  </a:srgbClr>
                </a:solidFill>
                <a:latin typeface="Calibri" panose="020F0502020204030204" pitchFamily="34" charset="0"/>
              </a:rPr>
              <a:t>Smart Grid, Roadway </a:t>
            </a:r>
          </a:p>
          <a:p>
            <a:pPr algn="r">
              <a:spcBef>
                <a:spcPct val="0"/>
              </a:spcBef>
              <a:buNone/>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smtClean="0">
                <a:solidFill>
                  <a:srgbClr val="EC881B"/>
                </a:solidFill>
                <a:latin typeface="Calibri" panose="020F0502020204030204" pitchFamily="34" charset="0"/>
              </a:rPr>
              <a:t>Vision Element #11 </a:t>
            </a:r>
          </a:p>
          <a:p>
            <a:pPr algn="r">
              <a:spcBef>
                <a:spcPct val="0"/>
              </a:spcBef>
              <a:buNone/>
            </a:pPr>
            <a:r>
              <a:rPr lang="en-US" sz="1600" b="1" dirty="0" smtClean="0">
                <a:solidFill>
                  <a:srgbClr val="000000">
                    <a:lumMod val="50000"/>
                    <a:lumOff val="50000"/>
                  </a:srgbClr>
                </a:solidFill>
                <a:latin typeface="Calibri" panose="020F0502020204030204" pitchFamily="34" charset="0"/>
              </a:rPr>
              <a:t>Low-Cost, Efficient, </a:t>
            </a:r>
          </a:p>
          <a:p>
            <a:pPr algn="r">
              <a:spcBef>
                <a:spcPct val="0"/>
              </a:spcBef>
              <a:buNone/>
            </a:pPr>
            <a:r>
              <a:rPr lang="en-US" sz="1600" b="1" dirty="0" smtClean="0">
                <a:solidFill>
                  <a:srgbClr val="000000">
                    <a:lumMod val="50000"/>
                    <a:lumOff val="50000"/>
                  </a:srgbClr>
                </a:solidFill>
                <a:latin typeface="Calibri" panose="020F0502020204030204" pitchFamily="34" charset="0"/>
              </a:rPr>
              <a:t>Secure</a:t>
            </a:r>
            <a:r>
              <a:rPr lang="en-US" sz="1600" b="1" dirty="0">
                <a:solidFill>
                  <a:srgbClr val="000000">
                    <a:lumMod val="50000"/>
                    <a:lumOff val="50000"/>
                  </a:srgbClr>
                </a:solidFill>
                <a:latin typeface="Calibri" panose="020F0502020204030204" pitchFamily="34" charset="0"/>
              </a:rPr>
              <a:t>, &amp; Resilient 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#6 </a:t>
            </a:r>
          </a:p>
          <a:p>
            <a:pPr algn="r">
              <a:spcBef>
                <a:spcPct val="0"/>
              </a:spcBef>
              <a:buNone/>
            </a:pPr>
            <a:r>
              <a:rPr lang="en-US" sz="1600" b="1" dirty="0">
                <a:solidFill>
                  <a:srgbClr val="000000">
                    <a:lumMod val="50000"/>
                    <a:lumOff val="50000"/>
                  </a:srgbClr>
                </a:solidFill>
                <a:latin typeface="Calibri" panose="020F0502020204030204" pitchFamily="34" charset="0"/>
              </a:rPr>
              <a:t>Urban Delivery and </a:t>
            </a:r>
          </a:p>
          <a:p>
            <a:pPr algn="r">
              <a:spcBef>
                <a:spcPct val="0"/>
              </a:spcBef>
              <a:buNone/>
            </a:pPr>
            <a:r>
              <a:rPr lang="en-US" sz="1600" b="1" dirty="0">
                <a:solidFill>
                  <a:srgbClr val="000000">
                    <a:lumMod val="50000"/>
                    <a:lumOff val="50000"/>
                  </a:srgbClr>
                </a:solidFill>
                <a:latin typeface="Calibri" panose="020F0502020204030204" pitchFamily="34" charset="0"/>
              </a:rPr>
              <a:t>Logistics</a:t>
            </a: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buNone/>
            </a:pPr>
            <a:r>
              <a:rPr lang="en-US" b="1" dirty="0">
                <a:solidFill>
                  <a:srgbClr val="EC881B"/>
                </a:solidFill>
                <a:latin typeface="Calibri" panose="020F0502020204030204" pitchFamily="34" charset="0"/>
              </a:rPr>
              <a:t>Vision Element #12 </a:t>
            </a:r>
          </a:p>
          <a:p>
            <a:pPr algn="r">
              <a:spcBef>
                <a:spcPct val="0"/>
              </a:spcBef>
              <a:buNone/>
            </a:pPr>
            <a:r>
              <a:rPr lang="en-US" sz="1600" b="1" dirty="0">
                <a:solidFill>
                  <a:srgbClr val="000000">
                    <a:lumMod val="50000"/>
                    <a:lumOff val="50000"/>
                  </a:srgbClr>
                </a:solidFill>
                <a:latin typeface="Calibri" panose="020F0502020204030204" pitchFamily="34" charset="0"/>
              </a:rPr>
              <a:t>Smart 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a:spcBef>
                <a:spcPct val="0"/>
              </a:spcBef>
              <a:buNone/>
            </a:pPr>
            <a:r>
              <a:rPr lang="en-US" b="1" dirty="0">
                <a:solidFill>
                  <a:srgbClr val="EC881B"/>
                </a:solidFill>
                <a:latin typeface="Calibri" panose="020F0502020204030204" pitchFamily="34" charset="0"/>
              </a:rPr>
              <a:t>Vision Element #7 </a:t>
            </a:r>
            <a:r>
              <a:rPr lang="en-US" sz="1600" b="1" dirty="0">
                <a:solidFill>
                  <a:srgbClr val="000000">
                    <a:lumMod val="50000"/>
                    <a:lumOff val="50000"/>
                  </a:srgbClr>
                </a:solidFill>
                <a:latin typeface="Calibri" panose="020F0502020204030204" pitchFamily="34" charset="0"/>
              </a:rPr>
              <a:t>Strategic Business Models &amp; Partnering</a:t>
            </a: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0"/>
                </a:spcBef>
              </a:pPr>
              <a:endParaRPr lang="en-US" dirty="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0"/>
                </a:spcBef>
              </a:pPr>
              <a:endParaRPr lang="en-US" dirty="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0"/>
                </a:spcBef>
              </a:pPr>
              <a:endParaRPr lang="en-US" dirty="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0"/>
                </a:spcBef>
              </a:pPr>
              <a:endParaRPr lang="en-US" dirty="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0"/>
                </a:spcBef>
              </a:pPr>
              <a:endParaRPr lang="en-US" dirty="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0"/>
                </a:spcBef>
              </a:pPr>
              <a:r>
                <a:rPr lang="en-US" sz="700" b="1" dirty="0">
                  <a:solidFill>
                    <a:srgbClr val="EC881B"/>
                  </a:solidFill>
                </a:rPr>
                <a:t>re-charging</a:t>
              </a:r>
              <a:endParaRPr lang="en-US" sz="600" b="1" dirty="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pic>
        <p:nvPicPr>
          <p:cNvPr id="256" name="Picture 255"/>
          <p:cNvPicPr>
            <a:picLocks noChangeAspect="1"/>
          </p:cNvPicPr>
          <p:nvPr/>
        </p:nvPicPr>
        <p:blipFill>
          <a:blip r:embed="rId3" cstate="screen">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0"/>
                </a:spcBef>
                <a:defRPr/>
              </a:pPr>
              <a:endParaRPr lang="en-US" sz="1600" kern="0" dirty="0">
                <a:solidFill>
                  <a:srgbClr val="FFFFFF"/>
                </a:solidFill>
                <a:latin typeface="Calibri"/>
              </a:endParaRPr>
            </a:p>
          </p:txBody>
        </p:sp>
      </p:grpSp>
      <p:sp>
        <p:nvSpPr>
          <p:cNvPr id="2" name="TextBox 1"/>
          <p:cNvSpPr txBox="1"/>
          <p:nvPr/>
        </p:nvSpPr>
        <p:spPr>
          <a:xfrm>
            <a:off x="0" y="1066800"/>
            <a:ext cx="9144000" cy="307777"/>
          </a:xfrm>
          <a:prstGeom prst="rect">
            <a:avLst/>
          </a:prstGeom>
          <a:noFill/>
        </p:spPr>
        <p:txBody>
          <a:bodyPr wrap="square" rtlCol="0">
            <a:spAutoFit/>
          </a:bodyPr>
          <a:lstStyle/>
          <a:p>
            <a:pPr algn="ctr">
              <a:buNone/>
            </a:pPr>
            <a:r>
              <a:rPr lang="en-US" b="1" dirty="0">
                <a:solidFill>
                  <a:srgbClr val="000000">
                    <a:lumMod val="50000"/>
                    <a:lumOff val="50000"/>
                  </a:srgbClr>
                </a:solidFill>
              </a:rPr>
              <a:t>Technology Elements </a:t>
            </a:r>
            <a:r>
              <a:rPr lang="en-US" i="1" dirty="0">
                <a:solidFill>
                  <a:srgbClr val="000000">
                    <a:lumMod val="50000"/>
                    <a:lumOff val="50000"/>
                  </a:srgbClr>
                </a:solidFill>
              </a:rPr>
              <a:t>(Highest Priority)</a:t>
            </a:r>
          </a:p>
        </p:txBody>
      </p:sp>
      <p:sp>
        <p:nvSpPr>
          <p:cNvPr id="219" name="TextBox 218"/>
          <p:cNvSpPr txBox="1"/>
          <p:nvPr/>
        </p:nvSpPr>
        <p:spPr>
          <a:xfrm>
            <a:off x="0" y="2590800"/>
            <a:ext cx="9144000" cy="307777"/>
          </a:xfrm>
          <a:prstGeom prst="rect">
            <a:avLst/>
          </a:prstGeom>
          <a:noFill/>
        </p:spPr>
        <p:txBody>
          <a:bodyPr wrap="square" rtlCol="0">
            <a:spAutoFit/>
          </a:bodyPr>
          <a:lstStyle/>
          <a:p>
            <a:pPr algn="ctr">
              <a:buNone/>
            </a:pPr>
            <a:r>
              <a:rPr lang="en-US" b="1" dirty="0">
                <a:solidFill>
                  <a:srgbClr val="000000">
                    <a:lumMod val="50000"/>
                    <a:lumOff val="50000"/>
                  </a:srgbClr>
                </a:solidFill>
              </a:rPr>
              <a:t>Innovative Approaches to Urban Transportation Elements </a:t>
            </a:r>
            <a:r>
              <a:rPr lang="en-US" i="1" dirty="0">
                <a:solidFill>
                  <a:srgbClr val="000000">
                    <a:lumMod val="50000"/>
                    <a:lumOff val="50000"/>
                  </a:srgbClr>
                </a:solidFill>
              </a:rPr>
              <a:t>(High Priority)</a:t>
            </a:r>
          </a:p>
        </p:txBody>
      </p:sp>
      <p:sp>
        <p:nvSpPr>
          <p:cNvPr id="220" name="TextBox 219"/>
          <p:cNvSpPr txBox="1"/>
          <p:nvPr/>
        </p:nvSpPr>
        <p:spPr>
          <a:xfrm>
            <a:off x="0" y="5334000"/>
            <a:ext cx="9144000" cy="307777"/>
          </a:xfrm>
          <a:prstGeom prst="rect">
            <a:avLst/>
          </a:prstGeom>
          <a:noFill/>
        </p:spPr>
        <p:txBody>
          <a:bodyPr wrap="square" rtlCol="0">
            <a:spAutoFit/>
          </a:bodyPr>
          <a:lstStyle/>
          <a:p>
            <a:pPr algn="ctr">
              <a:buNone/>
            </a:pPr>
            <a:r>
              <a:rPr lang="en-US" b="1" dirty="0">
                <a:solidFill>
                  <a:srgbClr val="000000">
                    <a:lumMod val="50000"/>
                    <a:lumOff val="50000"/>
                  </a:srgbClr>
                </a:solidFill>
              </a:rPr>
              <a:t>Smart City Elements </a:t>
            </a:r>
            <a:r>
              <a:rPr lang="en-US" i="1" dirty="0">
                <a:solidFill>
                  <a:srgbClr val="000000">
                    <a:lumMod val="50000"/>
                    <a:lumOff val="50000"/>
                  </a:srgbClr>
                </a:solidFill>
              </a:rPr>
              <a:t>(Priority</a:t>
            </a:r>
            <a:r>
              <a:rPr lang="en-US" b="1" dirty="0">
                <a:solidFill>
                  <a:srgbClr val="000000">
                    <a:lumMod val="50000"/>
                    <a:lumOff val="50000"/>
                  </a:srgbClr>
                </a:solidFill>
              </a:rPr>
              <a:t>)</a:t>
            </a:r>
          </a:p>
        </p:txBody>
      </p:sp>
      <p:sp>
        <p:nvSpPr>
          <p:cNvPr id="221" name="Rectangle 220"/>
          <p:cNvSpPr/>
          <p:nvPr/>
        </p:nvSpPr>
        <p:spPr bwMode="auto">
          <a:xfrm>
            <a:off x="3113800" y="4170114"/>
            <a:ext cx="3057921" cy="1207762"/>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a:solidFill>
                <a:srgbClr val="FFFFFF"/>
              </a:solidFill>
            </a:endParaRPr>
          </a:p>
        </p:txBody>
      </p:sp>
      <p:sp>
        <p:nvSpPr>
          <p:cNvPr id="223" name="Rectangle 222"/>
          <p:cNvSpPr/>
          <p:nvPr/>
        </p:nvSpPr>
        <p:spPr bwMode="auto">
          <a:xfrm>
            <a:off x="19725" y="5650650"/>
            <a:ext cx="3032595" cy="1199527"/>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a:solidFill>
                <a:srgbClr val="FFFFFF"/>
              </a:solidFill>
            </a:endParaRPr>
          </a:p>
        </p:txBody>
      </p:sp>
      <p:sp>
        <p:nvSpPr>
          <p:cNvPr id="225" name="Rectangle 224"/>
          <p:cNvSpPr/>
          <p:nvPr/>
        </p:nvSpPr>
        <p:spPr bwMode="auto">
          <a:xfrm>
            <a:off x="6091559" y="3012595"/>
            <a:ext cx="3032595" cy="1094320"/>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a:solidFill>
                <a:srgbClr val="FFFFFF"/>
              </a:solidFill>
            </a:endParaRPr>
          </a:p>
        </p:txBody>
      </p:sp>
      <p:pic>
        <p:nvPicPr>
          <p:cNvPr id="226" name="Picture 225" descr="DOT-signature_white_cs3.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76200"/>
            <a:ext cx="3276600" cy="762000"/>
          </a:xfrm>
          <a:prstGeom prst="rect">
            <a:avLst/>
          </a:prstGeom>
          <a:effectLst>
            <a:outerShdw blurRad="50800" dist="38100" dir="2700000" algn="tl" rotWithShape="0">
              <a:prstClr val="black">
                <a:alpha val="40000"/>
              </a:prstClr>
            </a:outerShdw>
          </a:effectLst>
        </p:spPr>
      </p:pic>
      <p:sp>
        <p:nvSpPr>
          <p:cNvPr id="222" name="Rectangle 221"/>
          <p:cNvSpPr/>
          <p:nvPr/>
        </p:nvSpPr>
        <p:spPr bwMode="auto">
          <a:xfrm>
            <a:off x="3129734" y="5646532"/>
            <a:ext cx="3057921" cy="1207762"/>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spcBef>
                <a:spcPct val="0"/>
              </a:spcBef>
            </a:pPr>
            <a:endParaRPr lang="en-US" i="1">
              <a:solidFill>
                <a:srgbClr val="FFFFFF"/>
              </a:solidFill>
            </a:endParaRPr>
          </a:p>
        </p:txBody>
      </p:sp>
    </p:spTree>
    <p:extLst>
      <p:ext uri="{BB962C8B-B14F-4D97-AF65-F5344CB8AC3E}">
        <p14:creationId xmlns:p14="http://schemas.microsoft.com/office/powerpoint/2010/main" val="69478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rgbClr val="EA7300"/>
                </a:solidFill>
              </a:rPr>
              <a:t>Webinar Overview</a:t>
            </a:r>
            <a:endParaRPr lang="en-US" dirty="0">
              <a:solidFill>
                <a:srgbClr val="EA7300"/>
              </a:solidFill>
            </a:endParaRPr>
          </a:p>
        </p:txBody>
      </p:sp>
      <p:graphicFrame>
        <p:nvGraphicFramePr>
          <p:cNvPr id="3" name="Diagram 2"/>
          <p:cNvGraphicFramePr/>
          <p:nvPr>
            <p:extLst/>
          </p:nvPr>
        </p:nvGraphicFramePr>
        <p:xfrm>
          <a:off x="677694" y="13716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38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9E88A55836994683C164287ED0F89A" ma:contentTypeVersion="" ma:contentTypeDescription="Create a new document." ma:contentTypeScope="" ma:versionID="36184abfcac77286515887362a21c7d9">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CA8159-D5BE-447F-8A1D-2047C95FF643}">
  <ds:schemaRef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6D45F59C-B04C-43B0-805E-45343EFD0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9437BB5-9547-48DD-9EB8-7F65EC56A3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15910</TotalTime>
  <Words>5845</Words>
  <Application>Microsoft Office PowerPoint</Application>
  <PresentationFormat>On-screen Show (4:3)</PresentationFormat>
  <Paragraphs>762</Paragraphs>
  <Slides>42</Slides>
  <Notes>42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42</vt:i4>
      </vt:variant>
    </vt:vector>
  </HeadingPairs>
  <TitlesOfParts>
    <vt:vector size="60" baseType="lpstr">
      <vt:lpstr>Arial Unicode MS</vt:lpstr>
      <vt:lpstr>ＭＳ Ｐゴシック</vt:lpstr>
      <vt:lpstr>ＭＳ Ｐゴシック</vt:lpstr>
      <vt:lpstr>Arial</vt:lpstr>
      <vt:lpstr>Calibri</vt:lpstr>
      <vt:lpstr>Calibri Light</vt:lpstr>
      <vt:lpstr>Constantia</vt:lpstr>
      <vt:lpstr>Geneva</vt:lpstr>
      <vt:lpstr>Tahoma</vt:lpstr>
      <vt:lpstr>Times New Roman</vt:lpstr>
      <vt:lpstr>Verdana</vt:lpstr>
      <vt:lpstr>Wingdings</vt:lpstr>
      <vt:lpstr>Custom Design</vt:lpstr>
      <vt:lpstr>3_RITA_Template_rev_2</vt:lpstr>
      <vt:lpstr>1_Custom Design</vt:lpstr>
      <vt:lpstr>4_RITA_Template_rev_2</vt:lpstr>
      <vt:lpstr>5_RITA_Template_rev_2</vt:lpstr>
      <vt:lpstr>2_RITA_Template_rev_2</vt:lpstr>
      <vt:lpstr> Beyond Traffic: The Smart City Challenge Information Session #3:  The Sharing Economy, User-Focused Mobility, and Accessible Transportation </vt:lpstr>
      <vt:lpstr>PowerPoint Presentation</vt:lpstr>
      <vt:lpstr>PowerPoint Presentation</vt:lpstr>
      <vt:lpstr>PowerPoint Presentation</vt:lpstr>
      <vt:lpstr>Advanced Technologies and Smart Cities</vt:lpstr>
      <vt:lpstr>The USDOT’s Vision for a Smart City</vt:lpstr>
      <vt:lpstr>PowerPoint Presentation</vt:lpstr>
      <vt:lpstr>PowerPoint Presentation</vt:lpstr>
      <vt:lpstr>Webinar Overview</vt:lpstr>
      <vt:lpstr>PowerPoint Presentation</vt:lpstr>
      <vt:lpstr>Evolving Transportation Ecosystem</vt:lpstr>
      <vt:lpstr>Growing Mobility Demands</vt:lpstr>
      <vt:lpstr>Enabling Technological and Operational Solutions</vt:lpstr>
      <vt:lpstr>PowerPoint Presentation</vt:lpstr>
      <vt:lpstr>PowerPoint Presentation</vt:lpstr>
      <vt:lpstr>PowerPoint Presentation</vt:lpstr>
      <vt:lpstr>Vision Element #6: User-Focused Mobility  Services and Choices </vt:lpstr>
      <vt:lpstr>PowerPoint Presentation</vt:lpstr>
      <vt:lpstr>PowerPoint Presentation</vt:lpstr>
      <vt:lpstr>PowerPoint Presentation</vt:lpstr>
      <vt:lpstr>PowerPoint Presentation</vt:lpstr>
      <vt:lpstr>PowerPoint Presentation</vt:lpstr>
      <vt:lpstr>PowerPoint Presentation</vt:lpstr>
      <vt:lpstr>U.S. DOT Initiatives &amp; Programs enabling Smart Cities</vt:lpstr>
      <vt:lpstr>PowerPoint Presentation</vt:lpstr>
      <vt:lpstr>Optimizing Shared Use through MOD</vt:lpstr>
      <vt:lpstr>PowerPoint Presentation</vt:lpstr>
      <vt:lpstr>Addressing User Needs through ATTRI </vt:lpstr>
      <vt:lpstr>ATTRI Stakeholder Feedback &amp; Response Themes</vt:lpstr>
      <vt:lpstr>ATTRI Technology Scan Recommendations</vt:lpstr>
      <vt:lpstr>Identifying Accessible Transportation Opportunities</vt:lpstr>
      <vt:lpstr>Developing Accessible Transportation Solutions</vt:lpstr>
      <vt:lpstr>Universal Design</vt:lpstr>
      <vt:lpstr>PowerPoint Presentation</vt:lpstr>
      <vt:lpstr>PowerPoint Presentation</vt:lpstr>
      <vt:lpstr>PowerPoint Presentation</vt:lpstr>
      <vt:lpstr>PowerPoint Presentation</vt:lpstr>
      <vt:lpstr>New Technologies Leading to Changing Perceptions</vt:lpstr>
      <vt:lpstr>PowerPoint Presentation</vt:lpstr>
      <vt:lpstr>PowerPoint Presentation</vt:lpstr>
      <vt:lpstr>PowerPoint Presentation</vt:lpstr>
      <vt:lpstr>PowerPoint Presentation</vt:lpstr>
    </vt:vector>
  </TitlesOfParts>
  <Company>RITA/BTS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marshall.deberry</dc:creator>
  <cp:lastModifiedBy>Burnier, Carolina V.</cp:lastModifiedBy>
  <cp:revision>844</cp:revision>
  <cp:lastPrinted>2015-11-19T13:54:24Z</cp:lastPrinted>
  <dcterms:created xsi:type="dcterms:W3CDTF">2008-08-08T19:30:48Z</dcterms:created>
  <dcterms:modified xsi:type="dcterms:W3CDTF">2015-12-17T03:32:48Z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0x0101007F9E88A55836994683C164287ED0F89A</vt:lpwstr>
  </property>
</Properties>
</file>