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4"/>
    <p:sldMasterId id="2147483762" r:id="rId5"/>
    <p:sldMasterId id="2147483802" r:id="rId6"/>
  </p:sldMasterIdLst>
  <p:notesMasterIdLst>
    <p:notesMasterId r:id="rId17"/>
  </p:notesMasterIdLst>
  <p:handoutMasterIdLst>
    <p:handoutMasterId r:id="rId18"/>
  </p:handoutMasterIdLst>
  <p:sldIdLst>
    <p:sldId id="817" r:id="rId7"/>
    <p:sldId id="833" r:id="rId8"/>
    <p:sldId id="834" r:id="rId9"/>
    <p:sldId id="845" r:id="rId10"/>
    <p:sldId id="846" r:id="rId11"/>
    <p:sldId id="847" r:id="rId12"/>
    <p:sldId id="820" r:id="rId13"/>
    <p:sldId id="848" r:id="rId14"/>
    <p:sldId id="849" r:id="rId15"/>
    <p:sldId id="842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st" initials="t" lastIdx="16" clrIdx="0"/>
  <p:cmAuthor id="1" name="SMS" initials="S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73"/>
    <a:srgbClr val="376092"/>
    <a:srgbClr val="FF7F00"/>
    <a:srgbClr val="EC881B"/>
    <a:srgbClr val="000000"/>
    <a:srgbClr val="F4BD80"/>
    <a:srgbClr val="CC6600"/>
    <a:srgbClr val="A50021"/>
    <a:srgbClr val="006600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5485" autoAdjust="0"/>
  </p:normalViewPr>
  <p:slideViewPr>
    <p:cSldViewPr>
      <p:cViewPr>
        <p:scale>
          <a:sx n="100" d="100"/>
          <a:sy n="100" d="100"/>
        </p:scale>
        <p:origin x="-1944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367" cy="464503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456" y="0"/>
            <a:ext cx="3037366" cy="464503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901114D8-6ECB-4119-A4AE-DFE592E8D8EF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367" cy="464503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456" y="8830312"/>
            <a:ext cx="3037366" cy="464503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B3CE42DA-9C33-49A3-9026-0E20D5EA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82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24" tIns="46564" rIns="93124" bIns="4656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24" tIns="46564" rIns="93124" bIns="46564" rtlCol="0"/>
          <a:lstStyle>
            <a:lvl1pPr algn="r">
              <a:defRPr sz="1300"/>
            </a:lvl1pPr>
          </a:lstStyle>
          <a:p>
            <a:fld id="{BA0FBE27-2443-4C90-A04B-CC73F6A70248}" type="datetimeFigureOut">
              <a:rPr lang="en-US" smtClean="0"/>
              <a:t>12/14/2015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3738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4" tIns="46564" rIns="93124" bIns="4656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3124" tIns="46564" rIns="93124" bIns="4656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24" tIns="46564" rIns="93124" bIns="4656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24" tIns="46564" rIns="93124" bIns="46564" rtlCol="0" anchor="b"/>
          <a:lstStyle>
            <a:lvl1pPr algn="r">
              <a:defRPr sz="1300"/>
            </a:lvl1pPr>
          </a:lstStyle>
          <a:p>
            <a:fld id="{B1AE2975-D812-4AA3-A63B-C61F894B22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2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FF0000"/>
                </a:solidFill>
              </a:rPr>
              <a:t>http://www.thinkstockphotos.com/image/stock-photo-light-trails-on-the-modern-building/470721459/popup?sq=traffic information/f=CPIHV/s=DynamicRank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C99AB2-73DD-4F6A-9A81-3CB251087EA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18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157"/>
              </a:spcAft>
            </a:pPr>
            <a:r>
              <a:rPr lang="en-US" dirty="0"/>
              <a:t>The USDOT is encouraging Applicants to consider the twelve elements in developing ideas for developing their city’s vision for a Smart City. </a:t>
            </a:r>
          </a:p>
          <a:p>
            <a:pPr>
              <a:spcAft>
                <a:spcPts val="1157"/>
              </a:spcAft>
            </a:pPr>
            <a:endParaRPr lang="en-US" dirty="0"/>
          </a:p>
          <a:p>
            <a:pPr>
              <a:spcAft>
                <a:spcPts val="1157"/>
              </a:spcAft>
            </a:pPr>
            <a:r>
              <a:rPr lang="en-US" dirty="0"/>
              <a:t>Applicants should consider how emerging transportation data, technologies, and applications can be integrated with existing systems across a city, helping both cities, citizens, and businesses achieve goals for safety, mobility, sustainability, and economic vitality in an increasingly complex, interdependent and multimodal world.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E2975-D812-4AA3-A63B-C61F894B222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50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157"/>
              </a:spcAft>
            </a:pPr>
            <a:r>
              <a:rPr lang="en-US" dirty="0"/>
              <a:t>The USDOT is encouraging Applicants to consider the twelve elements in developing ideas for developing their city’s vision for a Smart City. </a:t>
            </a:r>
          </a:p>
          <a:p>
            <a:pPr>
              <a:spcAft>
                <a:spcPts val="1157"/>
              </a:spcAft>
            </a:pPr>
            <a:endParaRPr lang="en-US" dirty="0"/>
          </a:p>
          <a:p>
            <a:pPr>
              <a:spcAft>
                <a:spcPts val="1157"/>
              </a:spcAft>
            </a:pPr>
            <a:r>
              <a:rPr lang="en-US" dirty="0"/>
              <a:t>Applicants should consider how emerging transportation data, technologies, and applications can be integrated with existing systems across a city, helping both cities, citizens, and businesses achieve goals for safety, mobility, sustainability, and economic vitality in an increasingly complex, interdependent and multimodal world.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E2975-D812-4AA3-A63B-C61F894B222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50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157"/>
              </a:spcAft>
            </a:pPr>
            <a:r>
              <a:rPr lang="en-US" dirty="0"/>
              <a:t>The USDOT is encouraging Applicants to consider the twelve elements in developing ideas for developing their city’s vision for a Smart City. </a:t>
            </a:r>
          </a:p>
          <a:p>
            <a:pPr>
              <a:spcAft>
                <a:spcPts val="1157"/>
              </a:spcAft>
            </a:pPr>
            <a:endParaRPr lang="en-US" dirty="0"/>
          </a:p>
          <a:p>
            <a:pPr>
              <a:spcAft>
                <a:spcPts val="1157"/>
              </a:spcAft>
            </a:pPr>
            <a:r>
              <a:rPr lang="en-US" dirty="0"/>
              <a:t>Applicants should consider how emerging transportation data, technologies, and applications can be integrated with existing systems across a city, helping both cities, citizens, and businesses achieve goals for safety, mobility, sustainability, and economic vitality in an increasingly complex, interdependent and multimodal world.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E2975-D812-4AA3-A63B-C61F894B222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50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157"/>
              </a:spcAft>
            </a:pPr>
            <a:r>
              <a:rPr lang="en-US" dirty="0"/>
              <a:t>The USDOT is encouraging Applicants to consider the twelve elements in developing ideas for developing their city’s vision for a Smart City. </a:t>
            </a:r>
          </a:p>
          <a:p>
            <a:pPr>
              <a:spcAft>
                <a:spcPts val="1157"/>
              </a:spcAft>
            </a:pPr>
            <a:endParaRPr lang="en-US" dirty="0"/>
          </a:p>
          <a:p>
            <a:pPr>
              <a:spcAft>
                <a:spcPts val="1157"/>
              </a:spcAft>
            </a:pPr>
            <a:r>
              <a:rPr lang="en-US" dirty="0"/>
              <a:t>Applicants should consider how emerging transportation data, technologies, and applications can be integrated with existing systems across a city, helping both cities, citizens, and businesses achieve goals for safety, mobility, sustainability, and economic vitality in an increasingly complex, interdependent and multimodal world.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E2975-D812-4AA3-A63B-C61F894B222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50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196"/>
              </a:spcAft>
            </a:pPr>
            <a:r>
              <a:rPr lang="en-US" dirty="0"/>
              <a:t>The USDOT is encouraging Applicants to consider the twelve elements in developing ideas for developing their city’s vision for a Smart City. </a:t>
            </a:r>
          </a:p>
          <a:p>
            <a:pPr>
              <a:spcAft>
                <a:spcPts val="1196"/>
              </a:spcAft>
            </a:pPr>
            <a:endParaRPr lang="en-US" dirty="0"/>
          </a:p>
          <a:p>
            <a:pPr>
              <a:spcAft>
                <a:spcPts val="1196"/>
              </a:spcAft>
            </a:pPr>
            <a:r>
              <a:rPr lang="en-US" dirty="0"/>
              <a:t>Applicants should consider how emerging transportation data, technologies, and applications can be integrated with existing systems across a city, helping both cities, citizens, and businesses achieve goals for safety, mobility, sustainability, and economic vitality in an increasingly complex, interdependent and multimodal world.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E2975-D812-4AA3-A63B-C61F894B222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23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157"/>
              </a:spcAft>
            </a:pPr>
            <a:r>
              <a:rPr lang="en-US" dirty="0"/>
              <a:t>The USDOT is encouraging Applicants to consider the twelve elements in developing ideas for developing their city’s vision for a Smart City. </a:t>
            </a:r>
          </a:p>
          <a:p>
            <a:pPr>
              <a:spcAft>
                <a:spcPts val="1157"/>
              </a:spcAft>
            </a:pPr>
            <a:endParaRPr lang="en-US" dirty="0"/>
          </a:p>
          <a:p>
            <a:pPr>
              <a:spcAft>
                <a:spcPts val="1157"/>
              </a:spcAft>
            </a:pPr>
            <a:r>
              <a:rPr lang="en-US" dirty="0"/>
              <a:t>Applicants should consider how emerging transportation data, technologies, and applications can be integrated with existing systems across a city, helping both cities, citizens, and businesses achieve goals for safety, mobility, sustainability, and economic vitality in an increasingly complex, interdependent and multimodal world.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E2975-D812-4AA3-A63B-C61F894B222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50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157"/>
              </a:spcAft>
            </a:pPr>
            <a:r>
              <a:rPr lang="en-US" dirty="0"/>
              <a:t>The USDOT is encouraging Applicants to consider the twelve elements in developing ideas for developing their city’s vision for a Smart City. </a:t>
            </a:r>
          </a:p>
          <a:p>
            <a:pPr>
              <a:spcAft>
                <a:spcPts val="1157"/>
              </a:spcAft>
            </a:pPr>
            <a:endParaRPr lang="en-US" dirty="0"/>
          </a:p>
          <a:p>
            <a:pPr>
              <a:spcAft>
                <a:spcPts val="1157"/>
              </a:spcAft>
            </a:pPr>
            <a:r>
              <a:rPr lang="en-US" dirty="0"/>
              <a:t>Applicants should consider how emerging transportation data, technologies, and applications can be integrated with existing systems across a city, helping both cities, citizens, and businesses achieve goals for safety, mobility, sustainability, and economic vitality in an increasingly complex, interdependent and multimodal world.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E2975-D812-4AA3-A63B-C61F894B222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50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157"/>
              </a:spcAft>
            </a:pPr>
            <a:r>
              <a:rPr lang="en-US" dirty="0"/>
              <a:t>The USDOT is encouraging Applicants to consider the twelve elements in developing ideas for developing their city’s vision for a Smart City. </a:t>
            </a:r>
          </a:p>
          <a:p>
            <a:pPr>
              <a:spcAft>
                <a:spcPts val="1157"/>
              </a:spcAft>
            </a:pPr>
            <a:endParaRPr lang="en-US" dirty="0"/>
          </a:p>
          <a:p>
            <a:pPr>
              <a:spcAft>
                <a:spcPts val="1157"/>
              </a:spcAft>
            </a:pPr>
            <a:r>
              <a:rPr lang="en-US" dirty="0"/>
              <a:t>Applicants should consider how emerging transportation data, technologies, and applications can be integrated with existing systems across a city, helping both cities, citizens, and businesses achieve goals for safety, mobility, sustainability, and economic vitality in an increasingly complex, interdependent and multimodal world.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E2975-D812-4AA3-A63B-C61F894B222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5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3505200"/>
            <a:ext cx="8229600" cy="8201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93725" y="4002088"/>
            <a:ext cx="8229600" cy="919162"/>
          </a:xfrm>
          <a:prstGeom prst="rect">
            <a:avLst/>
          </a:prstGeom>
        </p:spPr>
        <p:txBody>
          <a:bodyPr vert="horz" lIns="0" tIns="0" rIns="0" bIns="0"/>
          <a:lstStyle/>
          <a:p>
            <a:pPr lvl="0"/>
            <a:r>
              <a:rPr lang="en-US" dirty="0" smtClean="0"/>
              <a:t>Byline/Subhead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4921250"/>
            <a:ext cx="8229600" cy="99536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b="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7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3525"/>
            <a:ext cx="3008313" cy="450475"/>
          </a:xfrm>
        </p:spPr>
        <p:txBody>
          <a:bodyPr anchor="b"/>
          <a:lstStyle>
            <a:lvl1pPr algn="l">
              <a:defRPr sz="1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85186"/>
            <a:ext cx="3008313" cy="46632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3581400" y="1066800"/>
            <a:ext cx="5105400" cy="5181600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3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201"/>
            <a:ext cx="5486400" cy="3889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25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0"/>
          </p:nvPr>
        </p:nvSpPr>
        <p:spPr>
          <a:xfrm>
            <a:off x="457200" y="1295400"/>
            <a:ext cx="8229600" cy="4572000"/>
          </a:xfrm>
        </p:spPr>
        <p:txBody>
          <a:bodyPr vert="eaVert"/>
          <a:lstStyle>
            <a:lvl1pPr marL="384048" indent="-210312">
              <a:defRPr/>
            </a:lvl1pPr>
            <a:lvl2pPr marL="594360">
              <a:defRPr/>
            </a:lvl2pPr>
            <a:lvl3pPr marL="804672">
              <a:defRPr/>
            </a:lvl3pPr>
            <a:lvl4pPr marL="1042416">
              <a:defRPr/>
            </a:lvl4pPr>
            <a:lvl5pPr marL="129844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61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199"/>
            <a:ext cx="2057400" cy="49831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199"/>
            <a:ext cx="6019800" cy="4983163"/>
          </a:xfrm>
        </p:spPr>
        <p:txBody>
          <a:bodyPr vert="eaVert"/>
          <a:lstStyle>
            <a:lvl1pPr marL="384048" indent="-210312">
              <a:defRPr/>
            </a:lvl1pPr>
            <a:lvl2pPr marL="594360">
              <a:defRPr/>
            </a:lvl2pPr>
            <a:lvl3pPr marL="804672">
              <a:defRPr/>
            </a:lvl3pPr>
            <a:lvl4pPr marL="1042416">
              <a:defRPr/>
            </a:lvl4pPr>
            <a:lvl5pPr marL="129844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16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0975"/>
            <a:ext cx="8229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77074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84048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0704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26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7200" y="1295400"/>
            <a:ext cx="4038600" cy="4525963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84048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0704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48200" y="1295400"/>
            <a:ext cx="4038600" cy="4525963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84048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0704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45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3525"/>
            <a:ext cx="3008313" cy="450475"/>
          </a:xfrm>
        </p:spPr>
        <p:txBody>
          <a:bodyPr anchor="b"/>
          <a:lstStyle>
            <a:lvl1pPr algn="l">
              <a:defRPr sz="1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85186"/>
            <a:ext cx="3008313" cy="46632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3581400" y="1066800"/>
            <a:ext cx="5105400" cy="5181600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371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0"/>
          </p:nvPr>
        </p:nvSpPr>
        <p:spPr>
          <a:xfrm>
            <a:off x="457200" y="1295400"/>
            <a:ext cx="8229600" cy="4572000"/>
          </a:xfrm>
        </p:spPr>
        <p:txBody>
          <a:bodyPr vert="eaVert"/>
          <a:lstStyle>
            <a:lvl1pPr marL="384048" indent="-210312">
              <a:defRPr/>
            </a:lvl1pPr>
            <a:lvl2pPr marL="594360">
              <a:defRPr/>
            </a:lvl2pPr>
            <a:lvl3pPr marL="804672">
              <a:defRPr/>
            </a:lvl3pPr>
            <a:lvl4pPr marL="1042416">
              <a:defRPr/>
            </a:lvl4pPr>
            <a:lvl5pPr marL="129844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87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7200" y="1295400"/>
            <a:ext cx="4038600" cy="4525963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84048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0704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48200" y="1295400"/>
            <a:ext cx="4038600" cy="4525963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84048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0704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8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Saving In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27113"/>
            <a:ext cx="8229600" cy="507206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898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073525"/>
            <a:ext cx="3008313" cy="450475"/>
          </a:xfrm>
        </p:spPr>
        <p:txBody>
          <a:bodyPr anchor="b"/>
          <a:lstStyle>
            <a:lvl1pPr algn="l">
              <a:defRPr sz="1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585193"/>
            <a:ext cx="3008313" cy="46632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3581400" y="1066800"/>
            <a:ext cx="5105400" cy="5181600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475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0"/>
          </p:nvPr>
        </p:nvSpPr>
        <p:spPr>
          <a:xfrm>
            <a:off x="457200" y="1295400"/>
            <a:ext cx="8229600" cy="4572000"/>
          </a:xfrm>
        </p:spPr>
        <p:txBody>
          <a:bodyPr vert="eaVert"/>
          <a:lstStyle>
            <a:lvl1pPr marL="384048" indent="-210312">
              <a:defRPr/>
            </a:lvl1pPr>
            <a:lvl2pPr marL="594360">
              <a:defRPr/>
            </a:lvl2pPr>
            <a:lvl3pPr marL="804672">
              <a:defRPr/>
            </a:lvl3pPr>
            <a:lvl4pPr marL="1042416">
              <a:defRPr/>
            </a:lvl4pPr>
            <a:lvl5pPr marL="129844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8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2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84048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0704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8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819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7200" y="1295400"/>
            <a:ext cx="4038600" cy="4525963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84048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0704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48200" y="1295400"/>
            <a:ext cx="4038600" cy="4525963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84048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0704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58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46125" y="3694113"/>
            <a:ext cx="5349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MS PGothic"/>
            </a:endParaRPr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533400" y="990600"/>
            <a:ext cx="82296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i="1" dirty="0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8610600" y="6410325"/>
            <a:ext cx="3810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BACFF32A-43BF-4AAD-BB95-F94CCFDC5FCC}" type="slidenum">
              <a:rPr lang="en-US" sz="1200">
                <a:solidFill>
                  <a:srgbClr val="000000"/>
                </a:solidFill>
                <a:ea typeface="ＭＳ Ｐゴシック" pitchFamily="-112" charset="-128"/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" name="TextBox 12"/>
          <p:cNvSpPr txBox="1"/>
          <p:nvPr userDrawn="1"/>
        </p:nvSpPr>
        <p:spPr>
          <a:xfrm>
            <a:off x="6400800" y="6477000"/>
            <a:ext cx="2514600" cy="21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pitchFamily="-112" charset="-128"/>
              </a:rPr>
              <a:t>U.S. Department of Transportation</a:t>
            </a:r>
          </a:p>
        </p:txBody>
      </p:sp>
      <p:pic>
        <p:nvPicPr>
          <p:cNvPr id="11" name="Picture 11" descr="Triscallion_Blac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6430963"/>
            <a:ext cx="2746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3657600" cy="609600"/>
          </a:xfrm>
          <a:solidFill>
            <a:srgbClr val="064E96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28801"/>
            <a:ext cx="3657600" cy="365760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425" y="1219200"/>
            <a:ext cx="3660775" cy="609600"/>
          </a:xfrm>
          <a:solidFill>
            <a:srgbClr val="064E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>
              <a:buNone/>
              <a:defRPr lang="en-US" sz="14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5" y="1828801"/>
            <a:ext cx="3660775" cy="365760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4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7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11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/>
        </p:blipFill>
        <p:spPr>
          <a:xfrm>
            <a:off x="0" y="0"/>
            <a:ext cx="91440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600" b="1" i="0" kern="1200">
          <a:solidFill>
            <a:srgbClr val="282B2E"/>
          </a:solidFill>
          <a:latin typeface="Calibri"/>
          <a:ea typeface="+mj-ea"/>
          <a:cs typeface="Calibri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9pPr>
    </p:titleStyle>
    <p:bodyStyle>
      <a:lvl1pPr marL="0" indent="0" algn="l" defTabSz="457200" rtl="0" eaLnBrk="0" fontAlgn="base" hangingPunct="0">
        <a:spcBef>
          <a:spcPct val="20000"/>
        </a:spcBef>
        <a:spcAft>
          <a:spcPct val="0"/>
        </a:spcAft>
        <a:buFont typeface="Arial"/>
        <a:buNone/>
        <a:defRPr sz="2400" b="1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1"/>
          <p:cNvGrpSpPr>
            <a:grpSpLocks/>
          </p:cNvGrpSpPr>
          <p:nvPr userDrawn="1"/>
        </p:nvGrpSpPr>
        <p:grpSpPr bwMode="auto">
          <a:xfrm flipH="1" flipV="1">
            <a:off x="0" y="656987"/>
            <a:ext cx="9144000" cy="55563"/>
            <a:chOff x="0" y="832104"/>
            <a:chExt cx="9144000" cy="54864"/>
          </a:xfrm>
          <a:solidFill>
            <a:schemeClr val="accent5"/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21" name="Text Placeholder 9"/>
          <p:cNvSpPr txBox="1">
            <a:spLocks/>
          </p:cNvSpPr>
          <p:nvPr userDrawn="1"/>
        </p:nvSpPr>
        <p:spPr>
          <a:xfrm>
            <a:off x="42335" y="6532122"/>
            <a:ext cx="452308" cy="2413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 algn="ctr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</a:pPr>
            <a:fld id="{1EF35371-194E-174F-9528-630C4585B8CC}" type="slidenum">
              <a:rPr lang="en-US" sz="1000">
                <a:solidFill>
                  <a:srgbClr val="50565C"/>
                </a:solidFill>
                <a:ea typeface="Arial" pitchFamily="-106" charset="0"/>
                <a:cs typeface="Calibri"/>
              </a:rPr>
              <a:pPr marL="342900" indent="-342900" algn="ctr" defTabSz="4572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06" charset="0"/>
                <a:buNone/>
              </a:pPr>
              <a:t>‹#›</a:t>
            </a:fld>
            <a:endParaRPr lang="en-US" sz="1000" dirty="0">
              <a:solidFill>
                <a:srgbClr val="50565C"/>
              </a:solidFill>
              <a:ea typeface="Arial" pitchFamily="-106" charset="0"/>
              <a:cs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6324600"/>
            <a:ext cx="9144000" cy="0"/>
          </a:xfrm>
          <a:prstGeom prst="line">
            <a:avLst/>
          </a:prstGeom>
          <a:ln>
            <a:solidFill>
              <a:srgbClr val="0F663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ere_logo_horiz_PM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25" y="6437453"/>
            <a:ext cx="2067783" cy="30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8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 i="0" kern="1200">
          <a:solidFill>
            <a:srgbClr val="282B2E"/>
          </a:solidFill>
          <a:latin typeface="Calibri"/>
          <a:ea typeface="+mj-ea"/>
          <a:cs typeface="Calibri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MAIN HEADING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46125" y="3694113"/>
            <a:ext cx="5349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MS PGothic"/>
            </a:endParaRPr>
          </a:p>
        </p:txBody>
      </p:sp>
      <p:sp>
        <p:nvSpPr>
          <p:cNvPr id="4103" name="Line 7"/>
          <p:cNvSpPr>
            <a:spLocks noChangeShapeType="1"/>
          </p:cNvSpPr>
          <p:nvPr userDrawn="1"/>
        </p:nvSpPr>
        <p:spPr bwMode="auto">
          <a:xfrm>
            <a:off x="533400" y="990600"/>
            <a:ext cx="82296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i="1" dirty="0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 userDrawn="1"/>
        </p:nvSpPr>
        <p:spPr bwMode="auto">
          <a:xfrm>
            <a:off x="8610600" y="6410325"/>
            <a:ext cx="5334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fontAlgn="base">
              <a:spcBef>
                <a:spcPct val="50000"/>
              </a:spcBef>
              <a:spcAft>
                <a:spcPct val="0"/>
              </a:spcAft>
              <a:defRPr/>
            </a:pPr>
            <a:fld id="{B1D065D0-2F10-4734-AED7-1455BD7B92D5}" type="slidenum">
              <a:rPr lang="en-US" sz="1200">
                <a:solidFill>
                  <a:srgbClr val="000000"/>
                </a:solidFill>
                <a:ea typeface="ＭＳ Ｐゴシック" pitchFamily="-112" charset="-128"/>
              </a:rPr>
              <a:pPr algn="l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400800" y="6477000"/>
            <a:ext cx="2743200" cy="214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pitchFamily="-112" charset="-128"/>
              </a:rPr>
              <a:t>U.S. Department of Transportation</a:t>
            </a:r>
          </a:p>
        </p:txBody>
      </p:sp>
      <p:pic>
        <p:nvPicPr>
          <p:cNvPr id="13320" name="Picture 11" descr="Triscallion_Black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172200" y="6430963"/>
            <a:ext cx="2746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062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778" r:id="rId13"/>
    <p:sldLayoutId id="2147483780" r:id="rId14"/>
    <p:sldLayoutId id="2147483784" r:id="rId15"/>
    <p:sldLayoutId id="2147483786" r:id="rId16"/>
    <p:sldLayoutId id="2147483676" r:id="rId17"/>
    <p:sldLayoutId id="2147483680" r:id="rId18"/>
    <p:sldLayoutId id="2147483682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/>
          <a:cs typeface="MS PGothic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171450" indent="-1714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MS PGothic"/>
          <a:cs typeface="MS PGothic"/>
        </a:defRPr>
      </a:lvl1pPr>
      <a:lvl2pPr marL="392113" indent="-209550" algn="l" rtl="0" eaLnBrk="0" fontAlgn="base" hangingPunct="0">
        <a:spcBef>
          <a:spcPct val="20000"/>
        </a:spcBef>
        <a:spcAft>
          <a:spcPct val="0"/>
        </a:spcAft>
        <a:buSzPct val="65000"/>
        <a:buFont typeface="Arial Unicode MS" pitchFamily="34" charset="-128"/>
        <a:buChar char="□"/>
        <a:defRPr sz="1600">
          <a:solidFill>
            <a:schemeClr val="tx1"/>
          </a:solidFill>
          <a:latin typeface="+mn-lt"/>
          <a:ea typeface="MS PGothic"/>
          <a:cs typeface="MS PGothic"/>
        </a:defRPr>
      </a:lvl2pPr>
      <a:lvl3pPr marL="620713" indent="-2095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▪"/>
        <a:defRPr sz="1600">
          <a:solidFill>
            <a:schemeClr val="tx1"/>
          </a:solidFill>
          <a:latin typeface="+mn-lt"/>
          <a:ea typeface="MS PGothic"/>
          <a:cs typeface="MS PGothic"/>
        </a:defRPr>
      </a:lvl3pPr>
      <a:lvl4pPr marL="839788" indent="-2095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MS PGothic"/>
          <a:cs typeface="MS PGothic"/>
        </a:defRPr>
      </a:lvl4pPr>
      <a:lvl5pPr marL="1041400" indent="-20955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/>
          <a:cs typeface="MS PGothic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portation.gov/smartcit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SmartCityChallenge@dot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portation.gov/smartcit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0" y="1600200"/>
            <a:ext cx="9144000" cy="3048000"/>
          </a:xfrm>
          <a:prstGeom prst="rect">
            <a:avLst/>
          </a:prstGeom>
          <a:solidFill>
            <a:srgbClr val="000000">
              <a:alpha val="6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057400"/>
            <a:ext cx="9144000" cy="212365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softEdge rad="127000"/>
          </a:effectLst>
        </p:spPr>
        <p:txBody>
          <a:bodyPr wrap="square" rtlCol="0" anchor="ctr">
            <a:spAutoFit/>
          </a:bodyPr>
          <a:lstStyle/>
          <a:p>
            <a:pPr algn="ctr"/>
            <a:endParaRPr lang="en-US" sz="4400" b="1" i="0" dirty="0" smtClean="0">
              <a:solidFill>
                <a:schemeClr val="bg1"/>
              </a:solidFill>
            </a:endParaRPr>
          </a:p>
          <a:p>
            <a:pPr algn="ctr"/>
            <a:r>
              <a:rPr lang="en-US" sz="44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SMART CITY CHALLENGE</a:t>
            </a:r>
          </a:p>
          <a:p>
            <a:pPr algn="ctr"/>
            <a:r>
              <a:rPr lang="en-US" sz="4400" b="1" i="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0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0" y="0"/>
            <a:ext cx="9144000" cy="1371600"/>
          </a:xfrm>
          <a:prstGeom prst="roundRect">
            <a:avLst>
              <a:gd name="adj" fmla="val 0"/>
            </a:avLst>
          </a:prstGeom>
          <a:solidFill>
            <a:srgbClr val="EC88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600"/>
              </a:spcBef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Beyond Traffic: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Smart 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</a:p>
          <a:p>
            <a:pPr algn="ctr" fontAlgn="base">
              <a:spcBef>
                <a:spcPts val="600"/>
              </a:spcBef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Sessions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/>
          <a:lstStyle/>
          <a:p>
            <a:pPr marL="173736" indent="0" algn="ctr">
              <a:buNone/>
            </a:pPr>
            <a:r>
              <a:rPr lang="en-US" sz="3200" b="1" dirty="0">
                <a:solidFill>
                  <a:srgbClr val="002060"/>
                </a:solidFill>
              </a:rPr>
              <a:t>For More Information and Questions</a:t>
            </a:r>
          </a:p>
          <a:p>
            <a:pPr marL="173736" indent="0" algn="ctr">
              <a:buNone/>
            </a:pPr>
            <a:endParaRPr lang="en-US" sz="2800" b="1" dirty="0">
              <a:solidFill>
                <a:srgbClr val="002060"/>
              </a:solidFill>
            </a:endParaRPr>
          </a:p>
          <a:p>
            <a:pPr marL="173736" indent="0" algn="ctr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Smart City Challenge</a:t>
            </a:r>
          </a:p>
          <a:p>
            <a:pPr marL="173736" indent="0" algn="ctr">
              <a:buNone/>
            </a:pPr>
            <a:r>
              <a:rPr lang="en-US" sz="2800" u="sng" dirty="0" smtClean="0">
                <a:hlinkClick r:id="rId3"/>
              </a:rPr>
              <a:t>www.transportation.gov/smartcity</a:t>
            </a:r>
            <a:endParaRPr lang="en-US" sz="2800" u="sng" dirty="0" smtClean="0"/>
          </a:p>
          <a:p>
            <a:endParaRPr lang="en-US" sz="2800" u="sng" dirty="0"/>
          </a:p>
          <a:p>
            <a:pPr marL="173736" indent="0" algn="ctr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Questions? </a:t>
            </a:r>
          </a:p>
          <a:p>
            <a:pPr marL="173736" indent="0" algn="ctr">
              <a:buNone/>
            </a:pPr>
            <a:r>
              <a:rPr lang="en-US" sz="2800" u="sng" dirty="0" smtClean="0">
                <a:hlinkClick r:id="rId4"/>
              </a:rPr>
              <a:t>SmartCityChallenge@dot.gov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14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0" y="0"/>
            <a:ext cx="9144000" cy="1371600"/>
          </a:xfrm>
          <a:prstGeom prst="roundRect">
            <a:avLst>
              <a:gd name="adj" fmla="val 0"/>
            </a:avLst>
          </a:prstGeom>
          <a:solidFill>
            <a:srgbClr val="EC88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600"/>
              </a:spcBef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Beyond Traffic: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Smart 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</a:p>
        </p:txBody>
      </p:sp>
      <p:sp>
        <p:nvSpPr>
          <p:cNvPr id="2" name="Rectangle 1"/>
          <p:cNvSpPr/>
          <p:nvPr/>
        </p:nvSpPr>
        <p:spPr>
          <a:xfrm>
            <a:off x="571311" y="1704573"/>
            <a:ext cx="8096174" cy="4770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500" b="1" dirty="0">
                <a:solidFill>
                  <a:srgbClr val="002060"/>
                </a:solidFill>
              </a:rPr>
              <a:t>$50 million could be a game-changer for your city.</a:t>
            </a:r>
          </a:p>
        </p:txBody>
      </p:sp>
      <p:sp>
        <p:nvSpPr>
          <p:cNvPr id="3" name="Rectangle 2"/>
          <p:cNvSpPr/>
          <p:nvPr/>
        </p:nvSpPr>
        <p:spPr>
          <a:xfrm>
            <a:off x="580835" y="2628498"/>
            <a:ext cx="8096174" cy="4770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500" b="1" dirty="0">
                <a:solidFill>
                  <a:srgbClr val="002060"/>
                </a:solidFill>
              </a:rPr>
              <a:t>You have to be in it, to win it.</a:t>
            </a:r>
          </a:p>
        </p:txBody>
      </p:sp>
      <p:sp>
        <p:nvSpPr>
          <p:cNvPr id="6" name="Rectangle 5"/>
          <p:cNvSpPr/>
          <p:nvPr/>
        </p:nvSpPr>
        <p:spPr>
          <a:xfrm>
            <a:off x="590361" y="3505200"/>
            <a:ext cx="8096174" cy="8617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500" b="1" i="1" dirty="0">
                <a:solidFill>
                  <a:srgbClr val="002060"/>
                </a:solidFill>
              </a:rPr>
              <a:t>Changing the narrative on transportation: </a:t>
            </a:r>
            <a:r>
              <a:rPr lang="en-US" sz="2500" b="1" dirty="0" smtClean="0">
                <a:solidFill>
                  <a:srgbClr val="002060"/>
                </a:solidFill>
              </a:rPr>
              <a:t>No </a:t>
            </a:r>
            <a:r>
              <a:rPr lang="en-US" sz="2500" b="1" dirty="0">
                <a:solidFill>
                  <a:srgbClr val="002060"/>
                </a:solidFill>
              </a:rPr>
              <a:t>20</a:t>
            </a:r>
            <a:r>
              <a:rPr lang="en-US" sz="2500" b="1" baseline="30000" dirty="0">
                <a:solidFill>
                  <a:srgbClr val="002060"/>
                </a:solidFill>
              </a:rPr>
              <a:t>th</a:t>
            </a:r>
            <a:r>
              <a:rPr lang="en-US" sz="2500" b="1" dirty="0">
                <a:solidFill>
                  <a:srgbClr val="002060"/>
                </a:solidFill>
              </a:rPr>
              <a:t> century solutions for 21</a:t>
            </a:r>
            <a:r>
              <a:rPr lang="en-US" sz="2500" b="1" baseline="30000" dirty="0">
                <a:solidFill>
                  <a:srgbClr val="002060"/>
                </a:solidFill>
              </a:rPr>
              <a:t>st</a:t>
            </a:r>
            <a:r>
              <a:rPr lang="en-US" sz="2500" b="1" dirty="0">
                <a:solidFill>
                  <a:srgbClr val="002060"/>
                </a:solidFill>
              </a:rPr>
              <a:t> century challenges.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80836" y="4780746"/>
            <a:ext cx="8105964" cy="4770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500" b="1" dirty="0">
                <a:solidFill>
                  <a:srgbClr val="002060"/>
                </a:solidFill>
              </a:rPr>
              <a:t>What does it mean to be a “smart” city?</a:t>
            </a:r>
          </a:p>
        </p:txBody>
      </p:sp>
    </p:spTree>
    <p:extLst>
      <p:ext uri="{BB962C8B-B14F-4D97-AF65-F5344CB8AC3E}">
        <p14:creationId xmlns:p14="http://schemas.microsoft.com/office/powerpoint/2010/main" val="339030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0" y="0"/>
            <a:ext cx="9144000" cy="1371600"/>
          </a:xfrm>
          <a:prstGeom prst="roundRect">
            <a:avLst>
              <a:gd name="adj" fmla="val 0"/>
            </a:avLst>
          </a:prstGeom>
          <a:solidFill>
            <a:srgbClr val="EC88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600"/>
              </a:spcBef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Beyond Traffic: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Smart 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457200" y="3124200"/>
            <a:ext cx="8001000" cy="2667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4048" indent="-21031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10312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Arial Unicode MS" pitchFamily="34" charset="-128"/>
              <a:buChar char="□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1031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0704" indent="-2095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3736" indent="0" algn="ctr">
              <a:buFont typeface="Wingdings" pitchFamily="2" charset="2"/>
              <a:buNone/>
            </a:pPr>
            <a:r>
              <a:rPr lang="en-US" sz="2400" b="1" kern="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Phase 2 (March – June)</a:t>
            </a:r>
          </a:p>
          <a:p>
            <a:pPr marL="457200" indent="-284163"/>
            <a:r>
              <a:rPr lang="en-US" sz="2000" i="1" kern="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Granting $100,000 to the five Smart City Challenge Finalists to support implementation of their proposed demonstration.</a:t>
            </a:r>
          </a:p>
          <a:p>
            <a:pPr marL="457200" indent="-284163"/>
            <a:r>
              <a:rPr lang="en-US" sz="2000" i="1" kern="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No match required.</a:t>
            </a:r>
          </a:p>
          <a:p>
            <a:pPr marL="457200" indent="-284163"/>
            <a:r>
              <a:rPr lang="en-US" sz="2000" i="1" kern="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Refine proposals, develop budget, find partners, present</a:t>
            </a:r>
          </a:p>
          <a:p>
            <a:pPr marL="457200" indent="-284163"/>
            <a:r>
              <a:rPr lang="en-US" sz="2000" i="1" kern="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Finalist selected in June</a:t>
            </a:r>
          </a:p>
          <a:p>
            <a:pPr marL="457200" indent="-284163"/>
            <a:r>
              <a:rPr lang="en-US" sz="2000" i="1" kern="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$50 million ($40 million from </a:t>
            </a:r>
            <a:r>
              <a:rPr lang="en-US" sz="2000" i="1" kern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USDOT/$10 m</a:t>
            </a:r>
            <a:r>
              <a:rPr lang="en-US" sz="2000" i="1" kern="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illion from Vulcan)</a:t>
            </a:r>
          </a:p>
          <a:p>
            <a:pPr marL="384048" lvl="1" indent="0">
              <a:spcAft>
                <a:spcPts val="600"/>
              </a:spcAft>
              <a:buFont typeface="Arial Unicode MS" pitchFamily="34" charset="-128"/>
              <a:buNone/>
            </a:pP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457200" y="1524000"/>
            <a:ext cx="8001000" cy="138499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73736" indent="0" algn="ctr">
              <a:buFont typeface="Wingdings" pitchFamily="2" charset="2"/>
              <a:buNone/>
            </a:pPr>
            <a:r>
              <a:rPr lang="en-US" sz="2400" b="1" kern="0" dirty="0">
                <a:solidFill>
                  <a:srgbClr val="002060"/>
                </a:solidFill>
                <a:cs typeface="Times New Roman" panose="02020603050405020304" pitchFamily="18" charset="0"/>
              </a:rPr>
              <a:t>Phase 1 </a:t>
            </a:r>
            <a:r>
              <a:rPr lang="en-US" sz="2400" b="1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(now through </a:t>
            </a:r>
            <a:r>
              <a:rPr lang="en-US" sz="2400" b="1" kern="0" dirty="0">
                <a:solidFill>
                  <a:srgbClr val="002060"/>
                </a:solidFill>
                <a:cs typeface="Times New Roman" panose="02020603050405020304" pitchFamily="18" charset="0"/>
              </a:rPr>
              <a:t>February 4</a:t>
            </a:r>
            <a:r>
              <a:rPr lang="en-US" sz="2400" b="1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):</a:t>
            </a:r>
          </a:p>
          <a:p>
            <a:pPr marL="516636" indent="-342900">
              <a:buFont typeface="Wingdings" panose="05000000000000000000" pitchFamily="2" charset="2"/>
              <a:buChar char="§"/>
            </a:pPr>
            <a:r>
              <a:rPr lang="en-US" sz="2000" i="1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High-level concept </a:t>
            </a:r>
            <a:r>
              <a:rPr lang="en-US" sz="2000" i="1" kern="0" dirty="0">
                <a:solidFill>
                  <a:srgbClr val="002060"/>
                </a:solidFill>
                <a:cs typeface="Times New Roman" panose="02020603050405020304" pitchFamily="18" charset="0"/>
              </a:rPr>
              <a:t>development and planning </a:t>
            </a:r>
            <a:r>
              <a:rPr lang="en-US" sz="2000" i="1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activities</a:t>
            </a:r>
          </a:p>
          <a:p>
            <a:pPr marL="516636" indent="-342900">
              <a:buFont typeface="Wingdings" panose="05000000000000000000" pitchFamily="2" charset="2"/>
              <a:buChar char="§"/>
            </a:pPr>
            <a:r>
              <a:rPr lang="en-US" sz="2000" i="1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Focus on being one of the five Smart </a:t>
            </a:r>
            <a:r>
              <a:rPr lang="en-US" sz="2000" i="1" kern="0" dirty="0">
                <a:solidFill>
                  <a:srgbClr val="002060"/>
                </a:solidFill>
                <a:cs typeface="Times New Roman" panose="02020603050405020304" pitchFamily="18" charset="0"/>
              </a:rPr>
              <a:t>City Challenge </a:t>
            </a:r>
            <a:r>
              <a:rPr lang="en-US" sz="2000" i="1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Finalists</a:t>
            </a:r>
          </a:p>
          <a:p>
            <a:pPr marL="516636" indent="-342900">
              <a:buFont typeface="Wingdings" panose="05000000000000000000" pitchFamily="2" charset="2"/>
              <a:buChar char="§"/>
            </a:pPr>
            <a:r>
              <a:rPr lang="en-US" sz="2000" i="1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Webinars in </a:t>
            </a:r>
            <a:r>
              <a:rPr lang="en-US" sz="2000" i="1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December and Limited Road Show in January</a:t>
            </a:r>
          </a:p>
        </p:txBody>
      </p:sp>
    </p:spTree>
    <p:extLst>
      <p:ext uri="{BB962C8B-B14F-4D97-AF65-F5344CB8AC3E}">
        <p14:creationId xmlns:p14="http://schemas.microsoft.com/office/powerpoint/2010/main" val="32591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0" y="0"/>
            <a:ext cx="9144000" cy="1371600"/>
          </a:xfrm>
          <a:prstGeom prst="roundRect">
            <a:avLst>
              <a:gd name="adj" fmla="val 0"/>
            </a:avLst>
          </a:prstGeom>
          <a:solidFill>
            <a:srgbClr val="EC88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600"/>
              </a:spcBef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Beyond Traffic: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Smart 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</a:p>
          <a:p>
            <a:pPr algn="ctr" fontAlgn="base">
              <a:spcBef>
                <a:spcPts val="600"/>
              </a:spcBef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Ideal Smart City</a:t>
            </a:r>
          </a:p>
        </p:txBody>
      </p:sp>
      <p:pic>
        <p:nvPicPr>
          <p:cNvPr id="3075" name="Picture 4" descr="http://pitstopsforkids.com/wp-content/uploads/2011/04/Great-Wolf-height-require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2976563" cy="51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3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0" y="0"/>
            <a:ext cx="9144000" cy="1371600"/>
          </a:xfrm>
          <a:prstGeom prst="roundRect">
            <a:avLst>
              <a:gd name="adj" fmla="val 0"/>
            </a:avLst>
          </a:prstGeom>
          <a:solidFill>
            <a:srgbClr val="EC88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600"/>
              </a:spcBef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Beyond Traffic: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Smart 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</a:p>
          <a:p>
            <a:pPr algn="ctr" fontAlgn="base">
              <a:spcBef>
                <a:spcPts val="600"/>
              </a:spcBef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Ideal Smart City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  <a:solidFill>
            <a:schemeClr val="accent3">
              <a:lumMod val="85000"/>
            </a:schemeClr>
          </a:solidFill>
        </p:spPr>
        <p:txBody>
          <a:bodyPr numCol="2"/>
          <a:lstStyle/>
          <a:p>
            <a:pPr marL="342900" lvl="1" indent="-228600"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 </a:t>
            </a:r>
            <a:r>
              <a:rPr lang="en-US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population between approximately 200,000 and 850,000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people within the city (Census-designated place) limits</a:t>
            </a:r>
            <a:r>
              <a:rPr lang="en-US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;</a:t>
            </a:r>
          </a:p>
          <a:p>
            <a:pPr marL="342900" lvl="1" indent="-228600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 </a:t>
            </a:r>
            <a:r>
              <a:rPr lang="en-US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dense urban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population</a:t>
            </a:r>
            <a:r>
              <a:rPr lang="en-US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;</a:t>
            </a:r>
          </a:p>
          <a:p>
            <a:pPr marL="342900" lvl="1" indent="-228600"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An environment </a:t>
            </a:r>
            <a:r>
              <a:rPr lang="en-US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conducive to demonstrating advanced technologies;</a:t>
            </a:r>
          </a:p>
          <a:p>
            <a:pPr marL="342900" lvl="1" indent="-228600"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An </a:t>
            </a:r>
            <a:r>
              <a:rPr lang="en-US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existing public transportation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system</a:t>
            </a:r>
            <a:r>
              <a:rPr lang="en-US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;</a:t>
            </a:r>
          </a:p>
          <a:p>
            <a:pPr marL="342900" lvl="1" indent="-228600">
              <a:buSzPct val="100000"/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342900" lvl="1" indent="-228600">
              <a:buSzPct val="100000"/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342900" lvl="1" indent="-228600"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A commitment to </a:t>
            </a:r>
            <a:r>
              <a:rPr lang="en-US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integrating transportation services with the sharing economy</a:t>
            </a:r>
            <a:r>
              <a:rPr lang="en-US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;</a:t>
            </a:r>
          </a:p>
          <a:p>
            <a:pPr marL="342900" lvl="1" indent="-228600"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A commitment to </a:t>
            </a:r>
            <a:r>
              <a:rPr lang="en-US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making data open, discoverable, and usable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by the public to fuel entrepreneurship and innovation; and</a:t>
            </a:r>
          </a:p>
          <a:p>
            <a:pPr marL="342900" lvl="1" indent="-228600"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Continuity of </a:t>
            </a:r>
            <a:r>
              <a:rPr lang="en-US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committed leadership and capacity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to carry out the demonstration throughout the period of performance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58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172200" y="6252410"/>
            <a:ext cx="2743200" cy="5681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 i="1">
              <a:solidFill>
                <a:srgbClr val="FFFFFF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0" y="0"/>
            <a:ext cx="9144000" cy="1011047"/>
          </a:xfrm>
          <a:prstGeom prst="roundRect">
            <a:avLst>
              <a:gd name="adj" fmla="val 0"/>
            </a:avLst>
          </a:prstGeom>
          <a:solidFill>
            <a:srgbClr val="EC88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600"/>
              </a:spcBef>
            </a:pP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302458" y="1611114"/>
            <a:ext cx="2743200" cy="914400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85800"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EC881B"/>
                </a:solidFill>
                <a:latin typeface="Calibri" panose="020F0502020204030204" pitchFamily="34" charset="0"/>
              </a:rPr>
              <a:t>Vision Element #2 </a:t>
            </a:r>
          </a:p>
          <a:p>
            <a:pPr marL="68580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</a:rPr>
              <a:t>Connected Vehicles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99640" y="3178383"/>
            <a:ext cx="2743200" cy="923925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EC881B"/>
                </a:solidFill>
                <a:latin typeface="Calibri" panose="020F0502020204030204" pitchFamily="34" charset="0"/>
              </a:rPr>
              <a:t>Vision Element #5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</a:rPr>
              <a:t>Urban Analytics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47650" y="5900110"/>
            <a:ext cx="2743200" cy="914400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EC881B"/>
                </a:solidFill>
                <a:latin typeface="Calibri" panose="020F0502020204030204" pitchFamily="34" charset="0"/>
              </a:rPr>
              <a:t>Vision Element #10 </a:t>
            </a:r>
            <a:r>
              <a:rPr lang="en-US" sz="160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</a:rPr>
              <a:t>Architecture and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</a:rPr>
              <a:t>Standards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326167" y="4331968"/>
            <a:ext cx="2743200" cy="914400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85800"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EC881B"/>
                </a:solidFill>
                <a:latin typeface="Calibri" panose="020F0502020204030204" pitchFamily="34" charset="0"/>
              </a:rPr>
              <a:t>Vision Element #9 </a:t>
            </a:r>
            <a:r>
              <a:rPr lang="en-US" sz="160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</a:rPr>
              <a:t>Connected, Involved Citizens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23078" y="3184502"/>
            <a:ext cx="2743200" cy="914400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EC881B"/>
                </a:solidFill>
                <a:latin typeface="Calibri" panose="020F0502020204030204" pitchFamily="34" charset="0"/>
              </a:rPr>
              <a:t>Vision Element #4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</a:rPr>
              <a:t>User-Focused Mobility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</a:rPr>
              <a:t>Services and Choices 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126054" y="1448028"/>
            <a:ext cx="7620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198289" y="4174634"/>
            <a:ext cx="7620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125207" y="2998569"/>
            <a:ext cx="7620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6200" y="5716755"/>
            <a:ext cx="7620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89728" y="2998765"/>
            <a:ext cx="7620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349652" y="1609605"/>
            <a:ext cx="2743200" cy="923925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EC881B"/>
                </a:solidFill>
                <a:latin typeface="Calibri" panose="020F0502020204030204" pitchFamily="34" charset="0"/>
              </a:rPr>
              <a:t>Vision Element #3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</a:rPr>
              <a:t>Intelligent, Sensor-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</a:rPr>
              <a:t>Based Infrastructure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6172200" y="1450445"/>
            <a:ext cx="7620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49504" y="1600200"/>
            <a:ext cx="2743200" cy="914400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EC881B"/>
                </a:solidFill>
                <a:latin typeface="Calibri" panose="020F0502020204030204" pitchFamily="34" charset="0"/>
              </a:rPr>
              <a:t>Vision Element #1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</a:rPr>
              <a:t>Urban Automation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297504" y="4350760"/>
            <a:ext cx="2743199" cy="923925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EC881B"/>
                </a:solidFill>
                <a:latin typeface="Calibri" panose="020F0502020204030204" pitchFamily="34" charset="0"/>
              </a:rPr>
              <a:t>Vision Element #8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</a:rPr>
              <a:t>Smart Grid, Roadway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</a:rPr>
              <a:t>Electrification, &amp; EVs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3297503" y="5906121"/>
            <a:ext cx="2743200" cy="914400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EC881B"/>
                </a:solidFill>
                <a:latin typeface="Calibri" panose="020F0502020204030204" pitchFamily="34" charset="0"/>
              </a:rPr>
              <a:t>Vision Element #11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</a:rPr>
              <a:t>Low-Cost, Efficient,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</a:rPr>
              <a:t>Secure, &amp; Resilient ICT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6402163" y="3179138"/>
            <a:ext cx="2686050" cy="914400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EC881B"/>
                </a:solidFill>
                <a:latin typeface="Calibri" panose="020F0502020204030204" pitchFamily="34" charset="0"/>
              </a:rPr>
              <a:t>Vision Element #6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</a:rPr>
              <a:t>Urban Delivery and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</a:rPr>
              <a:t>Logistics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316138" y="5900110"/>
            <a:ext cx="2743200" cy="914400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EC881B"/>
                </a:solidFill>
                <a:latin typeface="Calibri" panose="020F0502020204030204" pitchFamily="34" charset="0"/>
              </a:rPr>
              <a:t>Vision Element #12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</a:rPr>
              <a:t>Smart Land Use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76200" y="1447800"/>
            <a:ext cx="782904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179239" y="3073907"/>
            <a:ext cx="78105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125066" y="4172626"/>
            <a:ext cx="7620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3126421" y="5716755"/>
            <a:ext cx="7620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198289" y="5715000"/>
            <a:ext cx="7620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39294" y="4360644"/>
            <a:ext cx="2743200" cy="923925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74675"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EC881B"/>
                </a:solidFill>
                <a:latin typeface="Calibri" panose="020F0502020204030204" pitchFamily="34" charset="0"/>
              </a:rPr>
              <a:t>Vision Element #7 </a:t>
            </a:r>
            <a:r>
              <a:rPr lang="en-US" sz="160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</a:rPr>
              <a:t>Strategic Business Models &amp; Partnering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86894" y="4174908"/>
            <a:ext cx="7620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107" name="Rounded Rectangle 106"/>
          <p:cNvSpPr/>
          <p:nvPr/>
        </p:nvSpPr>
        <p:spPr bwMode="auto">
          <a:xfrm>
            <a:off x="171450" y="5876162"/>
            <a:ext cx="228600" cy="152400"/>
          </a:xfrm>
          <a:prstGeom prst="roundRect">
            <a:avLst/>
          </a:prstGeom>
          <a:solidFill>
            <a:srgbClr val="EC881B"/>
          </a:solidFill>
          <a:ln w="9525" cap="flat" cmpd="sng" algn="ctr">
            <a:solidFill>
              <a:srgbClr val="EC88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/>
            <a:endParaRPr lang="en-US" sz="1050" i="1" dirty="0">
              <a:solidFill>
                <a:srgbClr val="FFFFFF"/>
              </a:solidFill>
            </a:endParaRPr>
          </a:p>
        </p:txBody>
      </p:sp>
      <p:sp>
        <p:nvSpPr>
          <p:cNvPr id="108" name="Rounded Rectangle 107"/>
          <p:cNvSpPr/>
          <p:nvPr/>
        </p:nvSpPr>
        <p:spPr bwMode="auto">
          <a:xfrm>
            <a:off x="285750" y="6257162"/>
            <a:ext cx="228600" cy="152400"/>
          </a:xfrm>
          <a:prstGeom prst="roundRect">
            <a:avLst/>
          </a:prstGeom>
          <a:solidFill>
            <a:srgbClr val="EC881B"/>
          </a:solidFill>
          <a:ln w="9525" cap="flat" cmpd="sng" algn="ctr">
            <a:solidFill>
              <a:srgbClr val="EC88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/>
            <a:endParaRPr lang="en-US" sz="1050" i="1" dirty="0">
              <a:solidFill>
                <a:srgbClr val="FFFFFF"/>
              </a:solidFill>
            </a:endParaRPr>
          </a:p>
        </p:txBody>
      </p:sp>
      <p:sp>
        <p:nvSpPr>
          <p:cNvPr id="109" name="Rounded Rectangle 108"/>
          <p:cNvSpPr/>
          <p:nvPr/>
        </p:nvSpPr>
        <p:spPr bwMode="auto">
          <a:xfrm>
            <a:off x="552450" y="5988878"/>
            <a:ext cx="228600" cy="152400"/>
          </a:xfrm>
          <a:prstGeom prst="roundRect">
            <a:avLst/>
          </a:prstGeom>
          <a:solidFill>
            <a:srgbClr val="EC881B"/>
          </a:solidFill>
          <a:ln w="9525" cap="flat" cmpd="sng" algn="ctr">
            <a:solidFill>
              <a:srgbClr val="EC88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/>
            <a:endParaRPr lang="en-US" sz="1050" i="1" dirty="0">
              <a:solidFill>
                <a:srgbClr val="FFFFFF"/>
              </a:solidFill>
            </a:endParaRPr>
          </a:p>
        </p:txBody>
      </p:sp>
      <p:cxnSp>
        <p:nvCxnSpPr>
          <p:cNvPr id="110" name="Elbow Connector 109"/>
          <p:cNvCxnSpPr>
            <a:stCxn id="107" idx="1"/>
            <a:endCxn id="108" idx="1"/>
          </p:cNvCxnSpPr>
          <p:nvPr/>
        </p:nvCxnSpPr>
        <p:spPr bwMode="auto">
          <a:xfrm rot="10800000" flipH="1" flipV="1">
            <a:off x="171450" y="5952362"/>
            <a:ext cx="114300" cy="381000"/>
          </a:xfrm>
          <a:prstGeom prst="bentConnector3">
            <a:avLst>
              <a:gd name="adj1" fmla="val -33333"/>
            </a:avLst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Elbow Connector 110"/>
          <p:cNvCxnSpPr>
            <a:stCxn id="108" idx="3"/>
            <a:endCxn id="109" idx="2"/>
          </p:cNvCxnSpPr>
          <p:nvPr/>
        </p:nvCxnSpPr>
        <p:spPr bwMode="auto">
          <a:xfrm flipV="1">
            <a:off x="514350" y="6141278"/>
            <a:ext cx="152400" cy="192084"/>
          </a:xfrm>
          <a:prstGeom prst="bentConnector2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Elbow Connector 111"/>
          <p:cNvCxnSpPr>
            <a:stCxn id="107" idx="2"/>
            <a:endCxn id="108" idx="0"/>
          </p:cNvCxnSpPr>
          <p:nvPr/>
        </p:nvCxnSpPr>
        <p:spPr bwMode="auto">
          <a:xfrm rot="16200000" flipH="1">
            <a:off x="228600" y="6085712"/>
            <a:ext cx="228600" cy="11430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14" name="Group 113"/>
          <p:cNvGrpSpPr/>
          <p:nvPr/>
        </p:nvGrpSpPr>
        <p:grpSpPr>
          <a:xfrm>
            <a:off x="6272635" y="3308717"/>
            <a:ext cx="609600" cy="369784"/>
            <a:chOff x="3880111" y="2362200"/>
            <a:chExt cx="1471510" cy="775518"/>
          </a:xfrm>
          <a:solidFill>
            <a:schemeClr val="accent3">
              <a:lumMod val="75000"/>
            </a:schemeClr>
          </a:solidFill>
        </p:grpSpPr>
        <p:sp>
          <p:nvSpPr>
            <p:cNvPr id="115" name="Rectangle 114"/>
            <p:cNvSpPr/>
            <p:nvPr/>
          </p:nvSpPr>
          <p:spPr>
            <a:xfrm>
              <a:off x="4351658" y="2909119"/>
              <a:ext cx="999963" cy="114300"/>
            </a:xfrm>
            <a:prstGeom prst="rect">
              <a:avLst/>
            </a:prstGeom>
            <a:solidFill>
              <a:srgbClr val="EC881B"/>
            </a:solidFill>
            <a:ln>
              <a:solidFill>
                <a:srgbClr val="EC88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880113" y="2743200"/>
              <a:ext cx="463289" cy="280219"/>
            </a:xfrm>
            <a:prstGeom prst="rect">
              <a:avLst/>
            </a:prstGeom>
            <a:solidFill>
              <a:srgbClr val="EC881B"/>
            </a:solidFill>
            <a:ln>
              <a:solidFill>
                <a:srgbClr val="EC88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17" name="Right Triangle 116"/>
            <p:cNvSpPr/>
            <p:nvPr/>
          </p:nvSpPr>
          <p:spPr>
            <a:xfrm flipH="1">
              <a:off x="3880111" y="2451920"/>
              <a:ext cx="233516" cy="291282"/>
            </a:xfrm>
            <a:prstGeom prst="rtTriangle">
              <a:avLst/>
            </a:prstGeom>
            <a:solidFill>
              <a:srgbClr val="EC881B"/>
            </a:solidFill>
            <a:ln>
              <a:solidFill>
                <a:srgbClr val="EC88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114800" y="2451918"/>
              <a:ext cx="228603" cy="353434"/>
            </a:xfrm>
            <a:prstGeom prst="rect">
              <a:avLst/>
            </a:prstGeom>
            <a:solidFill>
              <a:srgbClr val="EC881B"/>
            </a:solidFill>
            <a:ln>
              <a:solidFill>
                <a:srgbClr val="EC88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38799" y="2362200"/>
              <a:ext cx="1012822" cy="533400"/>
            </a:xfrm>
            <a:prstGeom prst="rect">
              <a:avLst/>
            </a:prstGeom>
            <a:solidFill>
              <a:srgbClr val="EC881B"/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4876800" y="2832917"/>
              <a:ext cx="304799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EC88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3962400" y="2832918"/>
              <a:ext cx="304799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EC88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15871" y="1590675"/>
            <a:ext cx="524465" cy="612638"/>
            <a:chOff x="161335" y="3973236"/>
            <a:chExt cx="621471" cy="745377"/>
          </a:xfrm>
        </p:grpSpPr>
        <p:sp>
          <p:nvSpPr>
            <p:cNvPr id="123" name="Donut 122"/>
            <p:cNvSpPr/>
            <p:nvPr/>
          </p:nvSpPr>
          <p:spPr bwMode="auto">
            <a:xfrm>
              <a:off x="217514" y="3973236"/>
              <a:ext cx="548640" cy="548640"/>
            </a:xfrm>
            <a:prstGeom prst="donut">
              <a:avLst>
                <a:gd name="adj" fmla="val 13384"/>
              </a:avLst>
            </a:prstGeom>
            <a:solidFill>
              <a:srgbClr val="EC881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i="1" dirty="0">
                <a:solidFill>
                  <a:srgbClr val="FFFFFF"/>
                </a:solidFill>
              </a:endParaRPr>
            </a:p>
          </p:txBody>
        </p:sp>
        <p:sp>
          <p:nvSpPr>
            <p:cNvPr id="124" name="Flowchart: Stored Data 123"/>
            <p:cNvSpPr/>
            <p:nvPr/>
          </p:nvSpPr>
          <p:spPr bwMode="auto">
            <a:xfrm rot="5400000">
              <a:off x="440125" y="3992129"/>
              <a:ext cx="91439" cy="480375"/>
            </a:xfrm>
            <a:prstGeom prst="flowChartOnlineStorage">
              <a:avLst/>
            </a:prstGeom>
            <a:solidFill>
              <a:srgbClr val="EC881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i="1" dirty="0">
                <a:solidFill>
                  <a:srgbClr val="FFFFFF"/>
                </a:solidFill>
              </a:endParaRPr>
            </a:p>
          </p:txBody>
        </p:sp>
        <p:sp>
          <p:nvSpPr>
            <p:cNvPr id="125" name="Flowchart: Merge 124"/>
            <p:cNvSpPr/>
            <p:nvPr/>
          </p:nvSpPr>
          <p:spPr bwMode="auto">
            <a:xfrm>
              <a:off x="366453" y="4247556"/>
              <a:ext cx="250050" cy="274320"/>
            </a:xfrm>
            <a:prstGeom prst="flowChartMerge">
              <a:avLst/>
            </a:prstGeom>
            <a:solidFill>
              <a:srgbClr val="EC881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i="1" dirty="0">
                <a:solidFill>
                  <a:srgbClr val="FFFFFF"/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433118" y="4201836"/>
              <a:ext cx="108589" cy="121920"/>
            </a:xfrm>
            <a:prstGeom prst="ellips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i="1" dirty="0">
                <a:solidFill>
                  <a:srgbClr val="FFFFFF"/>
                </a:solidFill>
              </a:endParaRPr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161335" y="4501095"/>
              <a:ext cx="199057" cy="213360"/>
              <a:chOff x="538181" y="3194859"/>
              <a:chExt cx="199057" cy="213360"/>
            </a:xfrm>
            <a:solidFill>
              <a:srgbClr val="EC881B"/>
            </a:solidFill>
          </p:grpSpPr>
          <p:sp>
            <p:nvSpPr>
              <p:cNvPr id="128" name="Rounded Rectangle 127"/>
              <p:cNvSpPr/>
              <p:nvPr/>
            </p:nvSpPr>
            <p:spPr bwMode="auto">
              <a:xfrm rot="20148125">
                <a:off x="538181" y="3194859"/>
                <a:ext cx="147131" cy="21336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i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Rounded Rectangle 128"/>
              <p:cNvSpPr/>
              <p:nvPr/>
            </p:nvSpPr>
            <p:spPr bwMode="auto">
              <a:xfrm rot="1683549">
                <a:off x="676381" y="3246424"/>
                <a:ext cx="60857" cy="12049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i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 flipH="1">
              <a:off x="583749" y="4505253"/>
              <a:ext cx="199057" cy="213360"/>
              <a:chOff x="538181" y="3194859"/>
              <a:chExt cx="199057" cy="213360"/>
            </a:xfrm>
            <a:solidFill>
              <a:srgbClr val="EC881B"/>
            </a:solidFill>
          </p:grpSpPr>
          <p:sp>
            <p:nvSpPr>
              <p:cNvPr id="131" name="Rounded Rectangle 130"/>
              <p:cNvSpPr/>
              <p:nvPr/>
            </p:nvSpPr>
            <p:spPr bwMode="auto">
              <a:xfrm rot="20148125">
                <a:off x="538181" y="3194859"/>
                <a:ext cx="147131" cy="21336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i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Rounded Rectangle 131"/>
              <p:cNvSpPr/>
              <p:nvPr/>
            </p:nvSpPr>
            <p:spPr bwMode="auto">
              <a:xfrm rot="1683549">
                <a:off x="676381" y="3246424"/>
                <a:ext cx="60857" cy="12049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i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 rot="702411">
            <a:off x="170261" y="3083213"/>
            <a:ext cx="139144" cy="291206"/>
            <a:chOff x="602950" y="1717753"/>
            <a:chExt cx="243840" cy="419100"/>
          </a:xfrm>
          <a:effectLst/>
        </p:grpSpPr>
        <p:sp>
          <p:nvSpPr>
            <p:cNvPr id="134" name="Rounded Rectangle 133"/>
            <p:cNvSpPr/>
            <p:nvPr/>
          </p:nvSpPr>
          <p:spPr bwMode="auto">
            <a:xfrm>
              <a:off x="602950" y="1717753"/>
              <a:ext cx="243840" cy="419100"/>
            </a:xfrm>
            <a:prstGeom prst="roundRect">
              <a:avLst/>
            </a:prstGeom>
            <a:solidFill>
              <a:srgbClr val="EC881B"/>
            </a:solidFill>
            <a:ln w="19050" cap="flat" cmpd="sng" algn="ctr">
              <a:solidFill>
                <a:srgbClr val="EC881B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629619" y="1753026"/>
              <a:ext cx="190500" cy="2829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701059" y="2059783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305970" y="3285551"/>
            <a:ext cx="536547" cy="412390"/>
            <a:chOff x="718375" y="1493780"/>
            <a:chExt cx="536547" cy="360138"/>
          </a:xfrm>
        </p:grpSpPr>
        <p:grpSp>
          <p:nvGrpSpPr>
            <p:cNvPr id="138" name="Group 137"/>
            <p:cNvGrpSpPr/>
            <p:nvPr/>
          </p:nvGrpSpPr>
          <p:grpSpPr>
            <a:xfrm>
              <a:off x="718375" y="1493780"/>
              <a:ext cx="536547" cy="360138"/>
              <a:chOff x="754856" y="1725338"/>
              <a:chExt cx="601503" cy="362597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754856" y="1725338"/>
                <a:ext cx="601503" cy="362597"/>
                <a:chOff x="835861" y="1816684"/>
                <a:chExt cx="471446" cy="278919"/>
              </a:xfrm>
            </p:grpSpPr>
            <p:sp>
              <p:nvSpPr>
                <p:cNvPr id="150" name="Rounded Rectangle 149"/>
                <p:cNvSpPr/>
                <p:nvPr/>
              </p:nvSpPr>
              <p:spPr bwMode="auto">
                <a:xfrm>
                  <a:off x="886772" y="1923841"/>
                  <a:ext cx="366714" cy="116155"/>
                </a:xfrm>
                <a:prstGeom prst="roundRect">
                  <a:avLst/>
                </a:prstGeom>
                <a:solidFill>
                  <a:srgbClr val="EC881B"/>
                </a:solidFill>
                <a:ln w="19050" cap="flat" cmpd="sng" algn="ctr">
                  <a:solidFill>
                    <a:srgbClr val="EC881B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51" name="Flowchart: Manual Operation 150"/>
                <p:cNvSpPr/>
                <p:nvPr/>
              </p:nvSpPr>
              <p:spPr bwMode="auto">
                <a:xfrm rot="10800000">
                  <a:off x="886773" y="1816684"/>
                  <a:ext cx="369093" cy="117873"/>
                </a:xfrm>
                <a:prstGeom prst="flowChartManualOperation">
                  <a:avLst/>
                </a:prstGeom>
                <a:solidFill>
                  <a:schemeClr val="bg1">
                    <a:lumMod val="85000"/>
                  </a:schemeClr>
                </a:solidFill>
                <a:ln w="19050" cap="flat" cmpd="sng" algn="ctr">
                  <a:solidFill>
                    <a:srgbClr val="EC881B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1240632" y="1904443"/>
                  <a:ext cx="66675" cy="45719"/>
                </a:xfrm>
                <a:prstGeom prst="ellipse">
                  <a:avLst/>
                </a:prstGeom>
                <a:solidFill>
                  <a:srgbClr val="EC881B"/>
                </a:solidFill>
                <a:ln w="38100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53" name="Oval 152"/>
                <p:cNvSpPr/>
                <p:nvPr/>
              </p:nvSpPr>
              <p:spPr bwMode="auto">
                <a:xfrm>
                  <a:off x="835861" y="1907806"/>
                  <a:ext cx="66675" cy="45719"/>
                </a:xfrm>
                <a:prstGeom prst="ellipse">
                  <a:avLst/>
                </a:prstGeom>
                <a:solidFill>
                  <a:srgbClr val="EC881B"/>
                </a:solidFill>
                <a:ln w="38100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cxnSp>
              <p:nvCxnSpPr>
                <p:cNvPr id="154" name="Straight Connector 153"/>
                <p:cNvCxnSpPr/>
                <p:nvPr/>
              </p:nvCxnSpPr>
              <p:spPr bwMode="auto">
                <a:xfrm>
                  <a:off x="968926" y="1985796"/>
                  <a:ext cx="204787" cy="0"/>
                </a:xfrm>
                <a:prstGeom prst="line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5" name="Straight Connector 154"/>
                <p:cNvCxnSpPr/>
                <p:nvPr/>
              </p:nvCxnSpPr>
              <p:spPr bwMode="auto">
                <a:xfrm>
                  <a:off x="968926" y="2005828"/>
                  <a:ext cx="204787" cy="0"/>
                </a:xfrm>
                <a:prstGeom prst="line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6" name="Rectangle 155"/>
                <p:cNvSpPr/>
                <p:nvPr/>
              </p:nvSpPr>
              <p:spPr bwMode="auto">
                <a:xfrm>
                  <a:off x="911751" y="2037930"/>
                  <a:ext cx="66913" cy="57673"/>
                </a:xfrm>
                <a:prstGeom prst="rect">
                  <a:avLst/>
                </a:prstGeom>
                <a:solidFill>
                  <a:srgbClr val="EC881B"/>
                </a:solidFill>
                <a:ln w="38100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57" name="Rectangle 156"/>
                <p:cNvSpPr/>
                <p:nvPr/>
              </p:nvSpPr>
              <p:spPr bwMode="auto">
                <a:xfrm>
                  <a:off x="1162874" y="2039996"/>
                  <a:ext cx="66913" cy="55607"/>
                </a:xfrm>
                <a:prstGeom prst="rect">
                  <a:avLst/>
                </a:prstGeom>
                <a:solidFill>
                  <a:srgbClr val="EC881B"/>
                </a:solidFill>
                <a:ln w="38100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58" name="Rectangle 157"/>
                <p:cNvSpPr/>
                <p:nvPr/>
              </p:nvSpPr>
              <p:spPr bwMode="auto">
                <a:xfrm>
                  <a:off x="916337" y="1967608"/>
                  <a:ext cx="41934" cy="3822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41" name="Group 140"/>
              <p:cNvGrpSpPr/>
              <p:nvPr/>
            </p:nvGrpSpPr>
            <p:grpSpPr>
              <a:xfrm>
                <a:off x="883001" y="1774745"/>
                <a:ext cx="105792" cy="147251"/>
                <a:chOff x="1109663" y="1090613"/>
                <a:chExt cx="105792" cy="147251"/>
              </a:xfrm>
            </p:grpSpPr>
            <p:sp>
              <p:nvSpPr>
                <p:cNvPr id="148" name="Oval 147"/>
                <p:cNvSpPr/>
                <p:nvPr/>
              </p:nvSpPr>
              <p:spPr bwMode="auto">
                <a:xfrm>
                  <a:off x="1119188" y="1090613"/>
                  <a:ext cx="86742" cy="85725"/>
                </a:xfrm>
                <a:prstGeom prst="ellipse">
                  <a:avLst/>
                </a:prstGeom>
                <a:solidFill>
                  <a:srgbClr val="EC881B"/>
                </a:solidFill>
                <a:ln w="38100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49" name="Flowchart: Manual Operation 148"/>
                <p:cNvSpPr/>
                <p:nvPr/>
              </p:nvSpPr>
              <p:spPr bwMode="auto">
                <a:xfrm>
                  <a:off x="1109663" y="1172767"/>
                  <a:ext cx="105792" cy="65097"/>
                </a:xfrm>
                <a:prstGeom prst="flowChartManualOperation">
                  <a:avLst/>
                </a:prstGeom>
                <a:solidFill>
                  <a:srgbClr val="EC881B"/>
                </a:solidFill>
                <a:ln w="38100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42" name="Group 141"/>
              <p:cNvGrpSpPr/>
              <p:nvPr/>
            </p:nvGrpSpPr>
            <p:grpSpPr>
              <a:xfrm>
                <a:off x="998659" y="1774150"/>
                <a:ext cx="105792" cy="147390"/>
                <a:chOff x="1109663" y="1090613"/>
                <a:chExt cx="105792" cy="147390"/>
              </a:xfrm>
            </p:grpSpPr>
            <p:sp>
              <p:nvSpPr>
                <p:cNvPr id="146" name="Oval 145"/>
                <p:cNvSpPr/>
                <p:nvPr/>
              </p:nvSpPr>
              <p:spPr bwMode="auto">
                <a:xfrm>
                  <a:off x="1119188" y="1090613"/>
                  <a:ext cx="86742" cy="85725"/>
                </a:xfrm>
                <a:prstGeom prst="ellipse">
                  <a:avLst/>
                </a:prstGeom>
                <a:solidFill>
                  <a:srgbClr val="EC881B"/>
                </a:solidFill>
                <a:ln w="38100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47" name="Flowchart: Manual Operation 146"/>
                <p:cNvSpPr/>
                <p:nvPr/>
              </p:nvSpPr>
              <p:spPr bwMode="auto">
                <a:xfrm>
                  <a:off x="1109663" y="1172767"/>
                  <a:ext cx="105792" cy="65236"/>
                </a:xfrm>
                <a:prstGeom prst="flowChartManualOperation">
                  <a:avLst/>
                </a:prstGeom>
                <a:solidFill>
                  <a:srgbClr val="EC881B"/>
                </a:solidFill>
                <a:ln w="38100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43" name="Group 142"/>
              <p:cNvGrpSpPr/>
              <p:nvPr/>
            </p:nvGrpSpPr>
            <p:grpSpPr>
              <a:xfrm>
                <a:off x="1113364" y="1775340"/>
                <a:ext cx="105792" cy="146200"/>
                <a:chOff x="1109663" y="1090613"/>
                <a:chExt cx="105792" cy="146200"/>
              </a:xfrm>
            </p:grpSpPr>
            <p:sp>
              <p:nvSpPr>
                <p:cNvPr id="144" name="Oval 143"/>
                <p:cNvSpPr/>
                <p:nvPr/>
              </p:nvSpPr>
              <p:spPr bwMode="auto">
                <a:xfrm>
                  <a:off x="1119188" y="1090613"/>
                  <a:ext cx="86742" cy="85725"/>
                </a:xfrm>
                <a:prstGeom prst="ellipse">
                  <a:avLst/>
                </a:prstGeom>
                <a:solidFill>
                  <a:srgbClr val="EC881B"/>
                </a:solidFill>
                <a:ln w="38100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45" name="Flowchart: Manual Operation 144"/>
                <p:cNvSpPr/>
                <p:nvPr/>
              </p:nvSpPr>
              <p:spPr bwMode="auto">
                <a:xfrm>
                  <a:off x="1109663" y="1172767"/>
                  <a:ext cx="105792" cy="64046"/>
                </a:xfrm>
                <a:prstGeom prst="flowChartManualOperation">
                  <a:avLst/>
                </a:prstGeom>
                <a:solidFill>
                  <a:srgbClr val="EC881B"/>
                </a:solidFill>
                <a:ln w="38100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139" name="Rectangle 138"/>
            <p:cNvSpPr/>
            <p:nvPr/>
          </p:nvSpPr>
          <p:spPr bwMode="auto">
            <a:xfrm>
              <a:off x="1116759" y="1688252"/>
              <a:ext cx="47725" cy="493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6670292" y="5891212"/>
            <a:ext cx="230054" cy="169207"/>
          </a:xfrm>
          <a:prstGeom prst="rect">
            <a:avLst/>
          </a:prstGeom>
          <a:solidFill>
            <a:srgbClr val="EC88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6622851" y="5781674"/>
            <a:ext cx="324936" cy="119062"/>
          </a:xfrm>
          <a:prstGeom prst="triangle">
            <a:avLst/>
          </a:prstGeom>
          <a:solidFill>
            <a:srgbClr val="EC88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47600" y="5800025"/>
            <a:ext cx="46921" cy="148761"/>
          </a:xfrm>
          <a:prstGeom prst="rect">
            <a:avLst/>
          </a:prstGeom>
          <a:solidFill>
            <a:srgbClr val="EC88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6715224" y="5975816"/>
            <a:ext cx="52711" cy="8460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FFFFFF"/>
              </a:solidFill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6264561" y="5826781"/>
            <a:ext cx="291588" cy="244009"/>
            <a:chOff x="718375" y="1493780"/>
            <a:chExt cx="536547" cy="360138"/>
          </a:xfrm>
        </p:grpSpPr>
        <p:grpSp>
          <p:nvGrpSpPr>
            <p:cNvPr id="161" name="Group 160"/>
            <p:cNvGrpSpPr/>
            <p:nvPr/>
          </p:nvGrpSpPr>
          <p:grpSpPr>
            <a:xfrm>
              <a:off x="718375" y="1493780"/>
              <a:ext cx="536547" cy="360138"/>
              <a:chOff x="754856" y="1725338"/>
              <a:chExt cx="601503" cy="362597"/>
            </a:xfrm>
          </p:grpSpPr>
          <p:grpSp>
            <p:nvGrpSpPr>
              <p:cNvPr id="163" name="Group 162"/>
              <p:cNvGrpSpPr/>
              <p:nvPr/>
            </p:nvGrpSpPr>
            <p:grpSpPr>
              <a:xfrm>
                <a:off x="754856" y="1725338"/>
                <a:ext cx="601503" cy="362597"/>
                <a:chOff x="835861" y="1816684"/>
                <a:chExt cx="471446" cy="278919"/>
              </a:xfrm>
            </p:grpSpPr>
            <p:sp>
              <p:nvSpPr>
                <p:cNvPr id="173" name="Rounded Rectangle 172"/>
                <p:cNvSpPr/>
                <p:nvPr/>
              </p:nvSpPr>
              <p:spPr bwMode="auto">
                <a:xfrm>
                  <a:off x="886772" y="1923841"/>
                  <a:ext cx="366714" cy="116155"/>
                </a:xfrm>
                <a:prstGeom prst="roundRect">
                  <a:avLst/>
                </a:prstGeom>
                <a:solidFill>
                  <a:srgbClr val="EC881B"/>
                </a:solidFill>
                <a:ln w="19050" cap="flat" cmpd="sng" algn="ctr">
                  <a:solidFill>
                    <a:srgbClr val="EC881B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74" name="Flowchart: Manual Operation 173"/>
                <p:cNvSpPr/>
                <p:nvPr/>
              </p:nvSpPr>
              <p:spPr bwMode="auto">
                <a:xfrm rot="10800000">
                  <a:off x="886773" y="1816684"/>
                  <a:ext cx="369093" cy="117873"/>
                </a:xfrm>
                <a:prstGeom prst="flowChartManualOperation">
                  <a:avLst/>
                </a:prstGeom>
                <a:solidFill>
                  <a:schemeClr val="bg1">
                    <a:lumMod val="85000"/>
                  </a:schemeClr>
                </a:solidFill>
                <a:ln w="19050" cap="flat" cmpd="sng" algn="ctr">
                  <a:solidFill>
                    <a:srgbClr val="EC881B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75" name="Oval 174"/>
                <p:cNvSpPr/>
                <p:nvPr/>
              </p:nvSpPr>
              <p:spPr bwMode="auto">
                <a:xfrm>
                  <a:off x="1240632" y="1904443"/>
                  <a:ext cx="66675" cy="45719"/>
                </a:xfrm>
                <a:prstGeom prst="ellipse">
                  <a:avLst/>
                </a:prstGeom>
                <a:solidFill>
                  <a:srgbClr val="EC881B"/>
                </a:solidFill>
                <a:ln w="38100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76" name="Oval 175"/>
                <p:cNvSpPr/>
                <p:nvPr/>
              </p:nvSpPr>
              <p:spPr bwMode="auto">
                <a:xfrm>
                  <a:off x="835861" y="1907806"/>
                  <a:ext cx="66675" cy="45719"/>
                </a:xfrm>
                <a:prstGeom prst="ellipse">
                  <a:avLst/>
                </a:prstGeom>
                <a:solidFill>
                  <a:srgbClr val="EC881B"/>
                </a:solidFill>
                <a:ln w="38100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cxnSp>
              <p:nvCxnSpPr>
                <p:cNvPr id="177" name="Straight Connector 176"/>
                <p:cNvCxnSpPr/>
                <p:nvPr/>
              </p:nvCxnSpPr>
              <p:spPr bwMode="auto">
                <a:xfrm>
                  <a:off x="968926" y="1985796"/>
                  <a:ext cx="204787" cy="0"/>
                </a:xfrm>
                <a:prstGeom prst="line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8" name="Straight Connector 177"/>
                <p:cNvCxnSpPr/>
                <p:nvPr/>
              </p:nvCxnSpPr>
              <p:spPr bwMode="auto">
                <a:xfrm>
                  <a:off x="968926" y="2005828"/>
                  <a:ext cx="204787" cy="0"/>
                </a:xfrm>
                <a:prstGeom prst="line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79" name="Rectangle 178"/>
                <p:cNvSpPr/>
                <p:nvPr/>
              </p:nvSpPr>
              <p:spPr bwMode="auto">
                <a:xfrm>
                  <a:off x="911751" y="2037930"/>
                  <a:ext cx="66913" cy="57673"/>
                </a:xfrm>
                <a:prstGeom prst="rect">
                  <a:avLst/>
                </a:prstGeom>
                <a:solidFill>
                  <a:srgbClr val="EC881B"/>
                </a:solidFill>
                <a:ln w="38100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80" name="Rectangle 179"/>
                <p:cNvSpPr/>
                <p:nvPr/>
              </p:nvSpPr>
              <p:spPr bwMode="auto">
                <a:xfrm>
                  <a:off x="1162874" y="2039996"/>
                  <a:ext cx="66913" cy="55607"/>
                </a:xfrm>
                <a:prstGeom prst="rect">
                  <a:avLst/>
                </a:prstGeom>
                <a:solidFill>
                  <a:srgbClr val="EC881B"/>
                </a:solidFill>
                <a:ln w="38100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81" name="Rectangle 180"/>
                <p:cNvSpPr/>
                <p:nvPr/>
              </p:nvSpPr>
              <p:spPr bwMode="auto">
                <a:xfrm>
                  <a:off x="916337" y="1967608"/>
                  <a:ext cx="41934" cy="3822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64" name="Group 163"/>
              <p:cNvGrpSpPr/>
              <p:nvPr/>
            </p:nvGrpSpPr>
            <p:grpSpPr>
              <a:xfrm>
                <a:off x="883001" y="1774745"/>
                <a:ext cx="105792" cy="147251"/>
                <a:chOff x="1109663" y="1090613"/>
                <a:chExt cx="105792" cy="147251"/>
              </a:xfrm>
            </p:grpSpPr>
            <p:sp>
              <p:nvSpPr>
                <p:cNvPr id="171" name="Oval 170"/>
                <p:cNvSpPr/>
                <p:nvPr/>
              </p:nvSpPr>
              <p:spPr bwMode="auto">
                <a:xfrm>
                  <a:off x="1119188" y="1090613"/>
                  <a:ext cx="86742" cy="85725"/>
                </a:xfrm>
                <a:prstGeom prst="ellipse">
                  <a:avLst/>
                </a:prstGeom>
                <a:solidFill>
                  <a:srgbClr val="EC881B"/>
                </a:solidFill>
                <a:ln w="38100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72" name="Flowchart: Manual Operation 171"/>
                <p:cNvSpPr/>
                <p:nvPr/>
              </p:nvSpPr>
              <p:spPr bwMode="auto">
                <a:xfrm>
                  <a:off x="1109663" y="1172767"/>
                  <a:ext cx="105792" cy="65097"/>
                </a:xfrm>
                <a:prstGeom prst="flowChartManualOperation">
                  <a:avLst/>
                </a:prstGeom>
                <a:solidFill>
                  <a:srgbClr val="EC881B"/>
                </a:solidFill>
                <a:ln w="38100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65" name="Group 164"/>
              <p:cNvGrpSpPr/>
              <p:nvPr/>
            </p:nvGrpSpPr>
            <p:grpSpPr>
              <a:xfrm>
                <a:off x="998659" y="1774150"/>
                <a:ext cx="105792" cy="147390"/>
                <a:chOff x="1109663" y="1090613"/>
                <a:chExt cx="105792" cy="147390"/>
              </a:xfrm>
            </p:grpSpPr>
            <p:sp>
              <p:nvSpPr>
                <p:cNvPr id="169" name="Oval 168"/>
                <p:cNvSpPr/>
                <p:nvPr/>
              </p:nvSpPr>
              <p:spPr bwMode="auto">
                <a:xfrm>
                  <a:off x="1119188" y="1090613"/>
                  <a:ext cx="86742" cy="85725"/>
                </a:xfrm>
                <a:prstGeom prst="ellipse">
                  <a:avLst/>
                </a:prstGeom>
                <a:solidFill>
                  <a:srgbClr val="EC881B"/>
                </a:solidFill>
                <a:ln w="38100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70" name="Flowchart: Manual Operation 169"/>
                <p:cNvSpPr/>
                <p:nvPr/>
              </p:nvSpPr>
              <p:spPr bwMode="auto">
                <a:xfrm>
                  <a:off x="1109663" y="1172767"/>
                  <a:ext cx="105792" cy="65236"/>
                </a:xfrm>
                <a:prstGeom prst="flowChartManualOperation">
                  <a:avLst/>
                </a:prstGeom>
                <a:solidFill>
                  <a:srgbClr val="EC881B"/>
                </a:solidFill>
                <a:ln w="38100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66" name="Group 165"/>
              <p:cNvGrpSpPr/>
              <p:nvPr/>
            </p:nvGrpSpPr>
            <p:grpSpPr>
              <a:xfrm>
                <a:off x="1113364" y="1775340"/>
                <a:ext cx="105792" cy="146200"/>
                <a:chOff x="1109663" y="1090613"/>
                <a:chExt cx="105792" cy="146200"/>
              </a:xfrm>
            </p:grpSpPr>
            <p:sp>
              <p:nvSpPr>
                <p:cNvPr id="167" name="Oval 166"/>
                <p:cNvSpPr/>
                <p:nvPr/>
              </p:nvSpPr>
              <p:spPr bwMode="auto">
                <a:xfrm>
                  <a:off x="1119188" y="1090613"/>
                  <a:ext cx="86742" cy="85725"/>
                </a:xfrm>
                <a:prstGeom prst="ellipse">
                  <a:avLst/>
                </a:prstGeom>
                <a:solidFill>
                  <a:srgbClr val="EC881B"/>
                </a:solidFill>
                <a:ln w="38100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68" name="Flowchart: Manual Operation 167"/>
                <p:cNvSpPr/>
                <p:nvPr/>
              </p:nvSpPr>
              <p:spPr bwMode="auto">
                <a:xfrm>
                  <a:off x="1109663" y="1172767"/>
                  <a:ext cx="105792" cy="64046"/>
                </a:xfrm>
                <a:prstGeom prst="flowChartManualOperation">
                  <a:avLst/>
                </a:prstGeom>
                <a:solidFill>
                  <a:srgbClr val="EC881B"/>
                </a:solidFill>
                <a:ln w="38100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162" name="Rectangle 161"/>
            <p:cNvSpPr/>
            <p:nvPr/>
          </p:nvSpPr>
          <p:spPr bwMode="auto">
            <a:xfrm>
              <a:off x="1116759" y="1688252"/>
              <a:ext cx="47725" cy="493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6255914" y="6186360"/>
            <a:ext cx="293543" cy="226307"/>
            <a:chOff x="521990" y="2686053"/>
            <a:chExt cx="733905" cy="481158"/>
          </a:xfrm>
        </p:grpSpPr>
        <p:sp>
          <p:nvSpPr>
            <p:cNvPr id="183" name="Oval 182"/>
            <p:cNvSpPr/>
            <p:nvPr/>
          </p:nvSpPr>
          <p:spPr bwMode="auto">
            <a:xfrm>
              <a:off x="981575" y="2892891"/>
              <a:ext cx="274320" cy="2743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rgbClr val="EC881B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521990" y="2892889"/>
              <a:ext cx="274320" cy="2743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rgbClr val="EC881B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5" name="Flowchart: Sort 184"/>
            <p:cNvSpPr/>
            <p:nvPr/>
          </p:nvSpPr>
          <p:spPr bwMode="auto">
            <a:xfrm rot="3546439">
              <a:off x="702400" y="2707877"/>
              <a:ext cx="265435" cy="456502"/>
            </a:xfrm>
            <a:prstGeom prst="flowChartSort">
              <a:avLst/>
            </a:prstGeom>
            <a:noFill/>
            <a:ln w="19050" cap="flat" cmpd="sng" algn="ctr">
              <a:solidFill>
                <a:srgbClr val="EC881B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Calibri"/>
              </a:endParaRPr>
            </a:p>
          </p:txBody>
        </p:sp>
        <p:cxnSp>
          <p:nvCxnSpPr>
            <p:cNvPr id="186" name="Straight Connector 185"/>
            <p:cNvCxnSpPr/>
            <p:nvPr/>
          </p:nvCxnSpPr>
          <p:spPr bwMode="auto">
            <a:xfrm flipH="1" flipV="1">
              <a:off x="997470" y="2743202"/>
              <a:ext cx="121266" cy="286847"/>
            </a:xfrm>
            <a:prstGeom prst="line">
              <a:avLst/>
            </a:prstGeom>
            <a:noFill/>
            <a:ln w="19050" cap="flat" cmpd="sng" algn="ctr">
              <a:solidFill>
                <a:srgbClr val="EC881B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/>
            <p:cNvCxnSpPr>
              <a:stCxn id="185" idx="1"/>
            </p:cNvCxnSpPr>
            <p:nvPr/>
          </p:nvCxnSpPr>
          <p:spPr bwMode="auto">
            <a:xfrm flipH="1" flipV="1">
              <a:off x="723900" y="2747963"/>
              <a:ext cx="43076" cy="74276"/>
            </a:xfrm>
            <a:prstGeom prst="line">
              <a:avLst/>
            </a:prstGeom>
            <a:noFill/>
            <a:ln w="19050" cap="flat" cmpd="sng" algn="ctr">
              <a:solidFill>
                <a:srgbClr val="EC881B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87"/>
            <p:cNvCxnSpPr>
              <a:endCxn id="189" idx="0"/>
            </p:cNvCxnSpPr>
            <p:nvPr/>
          </p:nvCxnSpPr>
          <p:spPr bwMode="auto">
            <a:xfrm flipV="1">
              <a:off x="993076" y="2749385"/>
              <a:ext cx="10927" cy="962"/>
            </a:xfrm>
            <a:prstGeom prst="line">
              <a:avLst/>
            </a:prstGeom>
            <a:noFill/>
            <a:ln w="19050" cap="flat" cmpd="sng" algn="ctr">
              <a:solidFill>
                <a:srgbClr val="EC881B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189" name="Arc 188"/>
            <p:cNvSpPr/>
            <p:nvPr/>
          </p:nvSpPr>
          <p:spPr bwMode="auto">
            <a:xfrm rot="10800000">
              <a:off x="922144" y="2686053"/>
              <a:ext cx="131731" cy="64294"/>
            </a:xfrm>
            <a:prstGeom prst="arc">
              <a:avLst>
                <a:gd name="adj1" fmla="val 14570949"/>
                <a:gd name="adj2" fmla="val 0"/>
              </a:avLst>
            </a:prstGeom>
            <a:noFill/>
            <a:ln w="19050" cap="flat" cmpd="sng" algn="ctr">
              <a:solidFill>
                <a:srgbClr val="EC881B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6185A2"/>
                </a:solidFill>
                <a:latin typeface="Calibri"/>
              </a:endParaRPr>
            </a:p>
          </p:txBody>
        </p:sp>
        <p:cxnSp>
          <p:nvCxnSpPr>
            <p:cNvPr id="190" name="Straight Connector 189"/>
            <p:cNvCxnSpPr/>
            <p:nvPr/>
          </p:nvCxnSpPr>
          <p:spPr bwMode="auto">
            <a:xfrm>
              <a:off x="683466" y="2739003"/>
              <a:ext cx="112844" cy="0"/>
            </a:xfrm>
            <a:prstGeom prst="line">
              <a:avLst/>
            </a:prstGeom>
            <a:noFill/>
            <a:ln w="28575" cap="flat" cmpd="sng" algn="ctr">
              <a:solidFill>
                <a:srgbClr val="EC881B"/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6682807" y="6146143"/>
            <a:ext cx="232604" cy="350546"/>
            <a:chOff x="6641837" y="5516854"/>
            <a:chExt cx="287439" cy="458678"/>
          </a:xfrm>
        </p:grpSpPr>
        <p:cxnSp>
          <p:nvCxnSpPr>
            <p:cNvPr id="191" name="Straight Connector 190"/>
            <p:cNvCxnSpPr>
              <a:endCxn id="195" idx="2"/>
            </p:cNvCxnSpPr>
            <p:nvPr/>
          </p:nvCxnSpPr>
          <p:spPr bwMode="auto">
            <a:xfrm flipV="1">
              <a:off x="6668119" y="5755607"/>
              <a:ext cx="121338" cy="214354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Straight Connector 191"/>
            <p:cNvCxnSpPr/>
            <p:nvPr/>
          </p:nvCxnSpPr>
          <p:spPr bwMode="auto">
            <a:xfrm flipH="1" flipV="1">
              <a:off x="6789457" y="5758782"/>
              <a:ext cx="105300" cy="21675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3" name="Rounded Rectangle 192"/>
            <p:cNvSpPr/>
            <p:nvPr/>
          </p:nvSpPr>
          <p:spPr bwMode="auto">
            <a:xfrm>
              <a:off x="6641837" y="5568923"/>
              <a:ext cx="287439" cy="339636"/>
            </a:xfrm>
            <a:prstGeom prst="roundRect">
              <a:avLst/>
            </a:prstGeom>
            <a:solidFill>
              <a:srgbClr val="EC881B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6744317" y="5783386"/>
              <a:ext cx="81741" cy="803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5" name="Rounded Rectangle 194"/>
            <p:cNvSpPr/>
            <p:nvPr/>
          </p:nvSpPr>
          <p:spPr bwMode="auto">
            <a:xfrm>
              <a:off x="6684157" y="5613371"/>
              <a:ext cx="210600" cy="14223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6" name="Oval 195"/>
            <p:cNvSpPr/>
            <p:nvPr/>
          </p:nvSpPr>
          <p:spPr bwMode="auto">
            <a:xfrm>
              <a:off x="6718628" y="5517702"/>
              <a:ext cx="45719" cy="45719"/>
            </a:xfrm>
            <a:prstGeom prst="ellipse">
              <a:avLst/>
            </a:prstGeom>
            <a:solidFill>
              <a:srgbClr val="EC881B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7" name="Oval 196"/>
            <p:cNvSpPr/>
            <p:nvPr/>
          </p:nvSpPr>
          <p:spPr bwMode="auto">
            <a:xfrm>
              <a:off x="6807528" y="5516854"/>
              <a:ext cx="45719" cy="45719"/>
            </a:xfrm>
            <a:prstGeom prst="ellipse">
              <a:avLst/>
            </a:prstGeom>
            <a:solidFill>
              <a:srgbClr val="EC881B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64321" y="4309112"/>
            <a:ext cx="701842" cy="559743"/>
            <a:chOff x="-1322963" y="5009667"/>
            <a:chExt cx="893225" cy="741052"/>
          </a:xfrm>
        </p:grpSpPr>
        <p:sp>
          <p:nvSpPr>
            <p:cNvPr id="198" name="Rectangle 197"/>
            <p:cNvSpPr/>
            <p:nvPr/>
          </p:nvSpPr>
          <p:spPr bwMode="auto">
            <a:xfrm>
              <a:off x="-1276570" y="5391184"/>
              <a:ext cx="751865" cy="45719"/>
            </a:xfrm>
            <a:prstGeom prst="rect">
              <a:avLst/>
            </a:prstGeom>
            <a:solidFill>
              <a:srgbClr val="EC881B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9" name="Oval 198"/>
            <p:cNvSpPr/>
            <p:nvPr/>
          </p:nvSpPr>
          <p:spPr bwMode="auto">
            <a:xfrm>
              <a:off x="-1018138" y="5467383"/>
              <a:ext cx="274320" cy="274320"/>
            </a:xfrm>
            <a:prstGeom prst="ellipse">
              <a:avLst/>
            </a:prstGeom>
            <a:noFill/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i="1" dirty="0">
                <a:solidFill>
                  <a:srgbClr val="FFFFFF"/>
                </a:solidFill>
              </a:endParaRPr>
            </a:p>
          </p:txBody>
        </p:sp>
        <p:sp>
          <p:nvSpPr>
            <p:cNvPr id="200" name="Oval 199"/>
            <p:cNvSpPr/>
            <p:nvPr/>
          </p:nvSpPr>
          <p:spPr bwMode="auto">
            <a:xfrm>
              <a:off x="-970264" y="5513103"/>
              <a:ext cx="182880" cy="182880"/>
            </a:xfrm>
            <a:prstGeom prst="ellipse">
              <a:avLst/>
            </a:prstGeom>
            <a:noFill/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i="1" dirty="0">
                <a:solidFill>
                  <a:srgbClr val="FFFFFF"/>
                </a:solidFill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-924492" y="5558823"/>
              <a:ext cx="91440" cy="91440"/>
            </a:xfrm>
            <a:prstGeom prst="ellipse">
              <a:avLst/>
            </a:prstGeom>
            <a:noFill/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i="1" dirty="0">
                <a:solidFill>
                  <a:srgbClr val="FFFFFF"/>
                </a:solidFill>
              </a:endParaRPr>
            </a:p>
          </p:txBody>
        </p:sp>
        <p:grpSp>
          <p:nvGrpSpPr>
            <p:cNvPr id="202" name="Group 201"/>
            <p:cNvGrpSpPr/>
            <p:nvPr/>
          </p:nvGrpSpPr>
          <p:grpSpPr>
            <a:xfrm>
              <a:off x="-1139804" y="5009667"/>
              <a:ext cx="536547" cy="360138"/>
              <a:chOff x="718375" y="1493780"/>
              <a:chExt cx="536547" cy="360138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718375" y="1493780"/>
                <a:ext cx="536547" cy="360138"/>
                <a:chOff x="754856" y="1725338"/>
                <a:chExt cx="601503" cy="362597"/>
              </a:xfrm>
            </p:grpSpPr>
            <p:grpSp>
              <p:nvGrpSpPr>
                <p:cNvPr id="205" name="Group 204"/>
                <p:cNvGrpSpPr/>
                <p:nvPr/>
              </p:nvGrpSpPr>
              <p:grpSpPr>
                <a:xfrm>
                  <a:off x="754856" y="1725338"/>
                  <a:ext cx="601503" cy="362597"/>
                  <a:chOff x="835861" y="1816684"/>
                  <a:chExt cx="471446" cy="278919"/>
                </a:xfrm>
              </p:grpSpPr>
              <p:sp>
                <p:nvSpPr>
                  <p:cNvPr id="209" name="Rounded Rectangle 208"/>
                  <p:cNvSpPr/>
                  <p:nvPr/>
                </p:nvSpPr>
                <p:spPr bwMode="auto">
                  <a:xfrm>
                    <a:off x="886772" y="1923841"/>
                    <a:ext cx="366714" cy="116155"/>
                  </a:xfrm>
                  <a:prstGeom prst="roundRect">
                    <a:avLst/>
                  </a:prstGeom>
                  <a:solidFill>
                    <a:srgbClr val="EC881B"/>
                  </a:solidFill>
                  <a:ln w="19050" cap="flat" cmpd="sng" algn="ctr">
                    <a:solidFill>
                      <a:srgbClr val="EC881B"/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600" kern="0" dirty="0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0" name="Flowchart: Manual Operation 209"/>
                  <p:cNvSpPr/>
                  <p:nvPr/>
                </p:nvSpPr>
                <p:spPr bwMode="auto">
                  <a:xfrm rot="10800000">
                    <a:off x="886773" y="1816684"/>
                    <a:ext cx="369093" cy="117873"/>
                  </a:xfrm>
                  <a:prstGeom prst="flowChartManualOperati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 cap="flat" cmpd="sng" algn="ctr">
                    <a:solidFill>
                      <a:srgbClr val="EC881B"/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600" kern="0" dirty="0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1240632" y="1904443"/>
                    <a:ext cx="66675" cy="45719"/>
                  </a:xfrm>
                  <a:prstGeom prst="ellipse">
                    <a:avLst/>
                  </a:prstGeom>
                  <a:solidFill>
                    <a:srgbClr val="EC881B"/>
                  </a:solidFill>
                  <a:ln w="38100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600" kern="0" dirty="0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2" name="Oval 211"/>
                  <p:cNvSpPr/>
                  <p:nvPr/>
                </p:nvSpPr>
                <p:spPr bwMode="auto">
                  <a:xfrm>
                    <a:off x="835861" y="1907806"/>
                    <a:ext cx="66675" cy="45719"/>
                  </a:xfrm>
                  <a:prstGeom prst="ellipse">
                    <a:avLst/>
                  </a:prstGeom>
                  <a:solidFill>
                    <a:srgbClr val="EC881B"/>
                  </a:solidFill>
                  <a:ln w="38100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600" kern="0" dirty="0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13" name="Straight Connector 212"/>
                  <p:cNvCxnSpPr/>
                  <p:nvPr/>
                </p:nvCxnSpPr>
                <p:spPr bwMode="auto">
                  <a:xfrm>
                    <a:off x="968926" y="1985796"/>
                    <a:ext cx="20478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9525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14" name="Straight Connector 213"/>
                  <p:cNvCxnSpPr/>
                  <p:nvPr/>
                </p:nvCxnSpPr>
                <p:spPr bwMode="auto">
                  <a:xfrm>
                    <a:off x="968926" y="2005828"/>
                    <a:ext cx="20478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9525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215" name="Rectangle 214"/>
                  <p:cNvSpPr/>
                  <p:nvPr/>
                </p:nvSpPr>
                <p:spPr bwMode="auto">
                  <a:xfrm>
                    <a:off x="911751" y="2037930"/>
                    <a:ext cx="66913" cy="57673"/>
                  </a:xfrm>
                  <a:prstGeom prst="rect">
                    <a:avLst/>
                  </a:prstGeom>
                  <a:solidFill>
                    <a:srgbClr val="EC881B"/>
                  </a:solidFill>
                  <a:ln w="38100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600" kern="0" dirty="0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 bwMode="auto">
                  <a:xfrm>
                    <a:off x="1162874" y="2039996"/>
                    <a:ext cx="66913" cy="55607"/>
                  </a:xfrm>
                  <a:prstGeom prst="rect">
                    <a:avLst/>
                  </a:prstGeom>
                  <a:solidFill>
                    <a:srgbClr val="EC881B"/>
                  </a:solidFill>
                  <a:ln w="38100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600" kern="0" dirty="0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 bwMode="auto">
                  <a:xfrm>
                    <a:off x="916337" y="1967608"/>
                    <a:ext cx="41934" cy="3822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8100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600" kern="0" dirty="0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206" name="Group 205"/>
                <p:cNvGrpSpPr/>
                <p:nvPr/>
              </p:nvGrpSpPr>
              <p:grpSpPr>
                <a:xfrm>
                  <a:off x="1113364" y="1775340"/>
                  <a:ext cx="105792" cy="146200"/>
                  <a:chOff x="1109663" y="1090613"/>
                  <a:chExt cx="105792" cy="146200"/>
                </a:xfrm>
              </p:grpSpPr>
              <p:sp>
                <p:nvSpPr>
                  <p:cNvPr id="207" name="Oval 206"/>
                  <p:cNvSpPr/>
                  <p:nvPr/>
                </p:nvSpPr>
                <p:spPr bwMode="auto">
                  <a:xfrm>
                    <a:off x="1119188" y="1090613"/>
                    <a:ext cx="86742" cy="85725"/>
                  </a:xfrm>
                  <a:prstGeom prst="ellipse">
                    <a:avLst/>
                  </a:prstGeom>
                  <a:solidFill>
                    <a:srgbClr val="EC881B"/>
                  </a:solidFill>
                  <a:ln w="38100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600" kern="0" dirty="0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8" name="Flowchart: Manual Operation 207"/>
                  <p:cNvSpPr/>
                  <p:nvPr/>
                </p:nvSpPr>
                <p:spPr bwMode="auto">
                  <a:xfrm>
                    <a:off x="1109663" y="1172767"/>
                    <a:ext cx="105792" cy="64046"/>
                  </a:xfrm>
                  <a:prstGeom prst="flowChartManualOperation">
                    <a:avLst/>
                  </a:prstGeom>
                  <a:solidFill>
                    <a:srgbClr val="EC881B"/>
                  </a:solidFill>
                  <a:ln w="38100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600" kern="0" dirty="0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</p:grpSp>
          <p:sp>
            <p:nvSpPr>
              <p:cNvPr id="204" name="Rectangle 203"/>
              <p:cNvSpPr/>
              <p:nvPr/>
            </p:nvSpPr>
            <p:spPr bwMode="auto">
              <a:xfrm>
                <a:off x="1116759" y="1688252"/>
                <a:ext cx="47725" cy="493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kern="0" dirty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218" name="Rectangle 217"/>
            <p:cNvSpPr/>
            <p:nvPr/>
          </p:nvSpPr>
          <p:spPr bwMode="auto">
            <a:xfrm>
              <a:off x="-1322963" y="5604543"/>
              <a:ext cx="893225" cy="1461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>
                  <a:solidFill>
                    <a:srgbClr val="EC881B"/>
                  </a:solidFill>
                </a:rPr>
                <a:t>re-charging</a:t>
              </a:r>
              <a:endParaRPr lang="en-US" sz="600" b="1" dirty="0">
                <a:solidFill>
                  <a:srgbClr val="EC881B"/>
                </a:solidFill>
              </a:endParaRPr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3185366" y="3158529"/>
            <a:ext cx="634463" cy="559177"/>
            <a:chOff x="136359" y="2810310"/>
            <a:chExt cx="634463" cy="559177"/>
          </a:xfrm>
        </p:grpSpPr>
        <p:sp>
          <p:nvSpPr>
            <p:cNvPr id="37" name="Rounded Rectangle 36"/>
            <p:cNvSpPr/>
            <p:nvPr/>
          </p:nvSpPr>
          <p:spPr bwMode="auto">
            <a:xfrm>
              <a:off x="136359" y="2810310"/>
              <a:ext cx="634463" cy="436376"/>
            </a:xfrm>
            <a:prstGeom prst="roundRect">
              <a:avLst/>
            </a:prstGeom>
            <a:solidFill>
              <a:srgbClr val="EC881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i="1" dirty="0">
                <a:solidFill>
                  <a:srgbClr val="FFFFFF"/>
                </a:solidFill>
              </a:endParaRP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172812" y="2850167"/>
              <a:ext cx="553471" cy="3438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i="1" dirty="0">
                <a:solidFill>
                  <a:srgbClr val="FFFFFF"/>
                </a:solidFill>
              </a:endParaRPr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249504" y="3052164"/>
              <a:ext cx="62721" cy="84604"/>
            </a:xfrm>
            <a:prstGeom prst="rect">
              <a:avLst/>
            </a:prstGeom>
            <a:solidFill>
              <a:srgbClr val="EC881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i="1" dirty="0">
                <a:solidFill>
                  <a:srgbClr val="FFFFFF"/>
                </a:solidFill>
              </a:endParaRP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357064" y="2997388"/>
              <a:ext cx="69461" cy="139380"/>
            </a:xfrm>
            <a:prstGeom prst="rect">
              <a:avLst/>
            </a:prstGeom>
            <a:solidFill>
              <a:srgbClr val="EC881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i="1" dirty="0">
                <a:solidFill>
                  <a:srgbClr val="FFFFFF"/>
                </a:solidFill>
              </a:endParaRPr>
            </a:p>
          </p:txBody>
        </p:sp>
        <p:sp>
          <p:nvSpPr>
            <p:cNvPr id="232" name="Rectangle 231"/>
            <p:cNvSpPr/>
            <p:nvPr/>
          </p:nvSpPr>
          <p:spPr bwMode="auto">
            <a:xfrm>
              <a:off x="490415" y="3052164"/>
              <a:ext cx="61662" cy="84604"/>
            </a:xfrm>
            <a:prstGeom prst="rect">
              <a:avLst/>
            </a:prstGeom>
            <a:solidFill>
              <a:srgbClr val="EC881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i="1" dirty="0">
                <a:solidFill>
                  <a:srgbClr val="FFFFFF"/>
                </a:solidFill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608853" y="2997388"/>
              <a:ext cx="69461" cy="139380"/>
            </a:xfrm>
            <a:prstGeom prst="rect">
              <a:avLst/>
            </a:prstGeom>
            <a:solidFill>
              <a:srgbClr val="EC881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i="1" dirty="0">
                <a:solidFill>
                  <a:srgbClr val="FFFFFF"/>
                </a:solidFill>
              </a:endParaRPr>
            </a:p>
          </p:txBody>
        </p:sp>
        <p:sp>
          <p:nvSpPr>
            <p:cNvPr id="249" name="Freeform 248"/>
            <p:cNvSpPr/>
            <p:nvPr/>
          </p:nvSpPr>
          <p:spPr bwMode="auto">
            <a:xfrm>
              <a:off x="226219" y="2909888"/>
              <a:ext cx="445294" cy="107156"/>
            </a:xfrm>
            <a:custGeom>
              <a:avLst/>
              <a:gdLst>
                <a:gd name="connsiteX0" fmla="*/ 0 w 445294"/>
                <a:gd name="connsiteY0" fmla="*/ 107156 h 107156"/>
                <a:gd name="connsiteX1" fmla="*/ 164306 w 445294"/>
                <a:gd name="connsiteY1" fmla="*/ 14287 h 107156"/>
                <a:gd name="connsiteX2" fmla="*/ 290512 w 445294"/>
                <a:gd name="connsiteY2" fmla="*/ 92868 h 107156"/>
                <a:gd name="connsiteX3" fmla="*/ 445294 w 445294"/>
                <a:gd name="connsiteY3" fmla="*/ 0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294" h="107156">
                  <a:moveTo>
                    <a:pt x="0" y="107156"/>
                  </a:moveTo>
                  <a:lnTo>
                    <a:pt x="164306" y="14287"/>
                  </a:lnTo>
                  <a:lnTo>
                    <a:pt x="290512" y="92868"/>
                  </a:lnTo>
                  <a:lnTo>
                    <a:pt x="445294" y="0"/>
                  </a:lnTo>
                </a:path>
              </a:pathLst>
            </a:custGeom>
            <a:noFill/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i="1" dirty="0">
                <a:solidFill>
                  <a:srgbClr val="FFFFFF"/>
                </a:solidFill>
              </a:endParaRPr>
            </a:p>
          </p:txBody>
        </p:sp>
        <p:sp>
          <p:nvSpPr>
            <p:cNvPr id="250" name="Rounded Rectangle 249"/>
            <p:cNvSpPr/>
            <p:nvPr/>
          </p:nvSpPr>
          <p:spPr bwMode="auto">
            <a:xfrm>
              <a:off x="353651" y="3265604"/>
              <a:ext cx="207250" cy="70248"/>
            </a:xfrm>
            <a:prstGeom prst="roundRect">
              <a:avLst/>
            </a:prstGeom>
            <a:solidFill>
              <a:srgbClr val="EC881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i="1" dirty="0">
                <a:solidFill>
                  <a:srgbClr val="FFFFFF"/>
                </a:solidFill>
              </a:endParaRPr>
            </a:p>
          </p:txBody>
        </p:sp>
        <p:sp>
          <p:nvSpPr>
            <p:cNvPr id="251" name="Rounded Rectangle 250"/>
            <p:cNvSpPr/>
            <p:nvPr/>
          </p:nvSpPr>
          <p:spPr bwMode="auto">
            <a:xfrm>
              <a:off x="310085" y="3323768"/>
              <a:ext cx="295611" cy="45719"/>
            </a:xfrm>
            <a:prstGeom prst="roundRect">
              <a:avLst/>
            </a:prstGeom>
            <a:solidFill>
              <a:srgbClr val="EC881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i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56" name="Picture 25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027" y="4355791"/>
            <a:ext cx="650225" cy="516243"/>
          </a:xfrm>
          <a:prstGeom prst="rect">
            <a:avLst/>
          </a:prstGeom>
        </p:spPr>
      </p:pic>
      <p:grpSp>
        <p:nvGrpSpPr>
          <p:cNvPr id="264" name="Group 263"/>
          <p:cNvGrpSpPr/>
          <p:nvPr/>
        </p:nvGrpSpPr>
        <p:grpSpPr>
          <a:xfrm>
            <a:off x="3303448" y="5840052"/>
            <a:ext cx="419100" cy="609981"/>
            <a:chOff x="3276600" y="5176361"/>
            <a:chExt cx="462966" cy="644515"/>
          </a:xfrm>
        </p:grpSpPr>
        <p:sp>
          <p:nvSpPr>
            <p:cNvPr id="257" name="Rounded Rectangle 256"/>
            <p:cNvSpPr/>
            <p:nvPr/>
          </p:nvSpPr>
          <p:spPr bwMode="auto">
            <a:xfrm>
              <a:off x="3276600" y="5452110"/>
              <a:ext cx="462966" cy="368766"/>
            </a:xfrm>
            <a:prstGeom prst="roundRect">
              <a:avLst/>
            </a:prstGeom>
            <a:solidFill>
              <a:srgbClr val="EC881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i="1" dirty="0">
                <a:solidFill>
                  <a:srgbClr val="FFFFFF"/>
                </a:solidFill>
              </a:endParaRPr>
            </a:p>
          </p:txBody>
        </p:sp>
        <p:sp>
          <p:nvSpPr>
            <p:cNvPr id="258" name="Block Arc 257"/>
            <p:cNvSpPr/>
            <p:nvPr/>
          </p:nvSpPr>
          <p:spPr bwMode="auto">
            <a:xfrm>
              <a:off x="3336131" y="5176361"/>
              <a:ext cx="342900" cy="221761"/>
            </a:xfrm>
            <a:prstGeom prst="blockArc">
              <a:avLst/>
            </a:prstGeom>
            <a:solidFill>
              <a:srgbClr val="EC881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i="1" dirty="0">
                <a:solidFill>
                  <a:srgbClr val="FFFFFF"/>
                </a:solidFill>
              </a:endParaRPr>
            </a:p>
          </p:txBody>
        </p:sp>
        <p:sp>
          <p:nvSpPr>
            <p:cNvPr id="259" name="Rectangle 258"/>
            <p:cNvSpPr/>
            <p:nvPr/>
          </p:nvSpPr>
          <p:spPr bwMode="auto">
            <a:xfrm>
              <a:off x="3335604" y="5276086"/>
              <a:ext cx="54816" cy="200790"/>
            </a:xfrm>
            <a:prstGeom prst="rect">
              <a:avLst/>
            </a:prstGeom>
            <a:solidFill>
              <a:srgbClr val="EC881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i="1" dirty="0">
                <a:solidFill>
                  <a:srgbClr val="FFFFFF"/>
                </a:solidFill>
              </a:endParaRPr>
            </a:p>
          </p:txBody>
        </p:sp>
        <p:sp>
          <p:nvSpPr>
            <p:cNvPr id="260" name="Rectangle 259"/>
            <p:cNvSpPr/>
            <p:nvPr/>
          </p:nvSpPr>
          <p:spPr bwMode="auto">
            <a:xfrm>
              <a:off x="3624216" y="5285535"/>
              <a:ext cx="54816" cy="200790"/>
            </a:xfrm>
            <a:prstGeom prst="rect">
              <a:avLst/>
            </a:prstGeom>
            <a:solidFill>
              <a:srgbClr val="EC881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i="1" dirty="0">
                <a:solidFill>
                  <a:srgbClr val="FFFFFF"/>
                </a:solidFill>
              </a:endParaRPr>
            </a:p>
          </p:txBody>
        </p:sp>
        <p:sp>
          <p:nvSpPr>
            <p:cNvPr id="261" name="Oval 260"/>
            <p:cNvSpPr/>
            <p:nvPr/>
          </p:nvSpPr>
          <p:spPr bwMode="auto">
            <a:xfrm>
              <a:off x="3459151" y="5551615"/>
              <a:ext cx="84500" cy="730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i="1" dirty="0">
                <a:solidFill>
                  <a:srgbClr val="FFFFFF"/>
                </a:solidFill>
              </a:endParaRPr>
            </a:p>
          </p:txBody>
        </p:sp>
        <p:sp>
          <p:nvSpPr>
            <p:cNvPr id="263" name="Trapezoid 262"/>
            <p:cNvSpPr/>
            <p:nvPr/>
          </p:nvSpPr>
          <p:spPr bwMode="auto">
            <a:xfrm>
              <a:off x="3460060" y="5619980"/>
              <a:ext cx="88587" cy="100199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i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65" name="Rounded Rectangle 264"/>
          <p:cNvSpPr/>
          <p:nvPr/>
        </p:nvSpPr>
        <p:spPr bwMode="auto">
          <a:xfrm rot="2761076">
            <a:off x="584809" y="4411867"/>
            <a:ext cx="210816" cy="96480"/>
          </a:xfrm>
          <a:prstGeom prst="roundRect">
            <a:avLst/>
          </a:prstGeom>
          <a:solidFill>
            <a:srgbClr val="EC88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FFFFFF"/>
              </a:solidFill>
            </a:endParaRPr>
          </a:p>
        </p:txBody>
      </p:sp>
      <p:grpSp>
        <p:nvGrpSpPr>
          <p:cNvPr id="273" name="Group 272"/>
          <p:cNvGrpSpPr/>
          <p:nvPr/>
        </p:nvGrpSpPr>
        <p:grpSpPr>
          <a:xfrm>
            <a:off x="6324600" y="1569506"/>
            <a:ext cx="457200" cy="648297"/>
            <a:chOff x="6178892" y="1494789"/>
            <a:chExt cx="457200" cy="648297"/>
          </a:xfrm>
        </p:grpSpPr>
        <p:sp>
          <p:nvSpPr>
            <p:cNvPr id="269" name="Isosceles Triangle 268"/>
            <p:cNvSpPr/>
            <p:nvPr/>
          </p:nvSpPr>
          <p:spPr bwMode="auto">
            <a:xfrm>
              <a:off x="6374836" y="1780540"/>
              <a:ext cx="60587" cy="362546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800"/>
              <a:endParaRPr lang="en-US" sz="1050" i="1" dirty="0">
                <a:solidFill>
                  <a:srgbClr val="FFFFFF"/>
                </a:solidFill>
              </a:endParaRPr>
            </a:p>
          </p:txBody>
        </p:sp>
        <p:sp>
          <p:nvSpPr>
            <p:cNvPr id="270" name="Oval 269"/>
            <p:cNvSpPr/>
            <p:nvPr/>
          </p:nvSpPr>
          <p:spPr bwMode="auto">
            <a:xfrm>
              <a:off x="6356932" y="1676399"/>
              <a:ext cx="91440" cy="9144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i="1" dirty="0">
                <a:solidFill>
                  <a:srgbClr val="FFFFFF"/>
                </a:solidFill>
              </a:endParaRPr>
            </a:p>
          </p:txBody>
        </p:sp>
        <p:sp>
          <p:nvSpPr>
            <p:cNvPr id="271" name="Oval 270"/>
            <p:cNvSpPr/>
            <p:nvPr/>
          </p:nvSpPr>
          <p:spPr bwMode="auto">
            <a:xfrm>
              <a:off x="6270332" y="1583848"/>
              <a:ext cx="274320" cy="274320"/>
            </a:xfrm>
            <a:prstGeom prst="ellipse">
              <a:avLst/>
            </a:prstGeom>
            <a:noFill/>
            <a:ln w="28575" cap="flat" cmpd="sng" algn="ctr">
              <a:solidFill>
                <a:srgbClr val="EC881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i="1" dirty="0">
                <a:solidFill>
                  <a:srgbClr val="FFFFFF"/>
                </a:solidFill>
              </a:endParaRPr>
            </a:p>
          </p:txBody>
        </p:sp>
        <p:sp>
          <p:nvSpPr>
            <p:cNvPr id="272" name="Oval 271"/>
            <p:cNvSpPr/>
            <p:nvPr/>
          </p:nvSpPr>
          <p:spPr bwMode="auto">
            <a:xfrm>
              <a:off x="6178892" y="1494789"/>
              <a:ext cx="457200" cy="457200"/>
            </a:xfrm>
            <a:prstGeom prst="ellipse">
              <a:avLst/>
            </a:prstGeom>
            <a:noFill/>
            <a:ln w="19050" cap="flat" cmpd="sng" algn="ctr">
              <a:solidFill>
                <a:srgbClr val="EC881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i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74" name="Group 273"/>
          <p:cNvGrpSpPr/>
          <p:nvPr/>
        </p:nvGrpSpPr>
        <p:grpSpPr>
          <a:xfrm rot="702411">
            <a:off x="6316769" y="4332281"/>
            <a:ext cx="139144" cy="291206"/>
            <a:chOff x="602950" y="1717753"/>
            <a:chExt cx="243840" cy="419100"/>
          </a:xfrm>
          <a:effectLst/>
        </p:grpSpPr>
        <p:sp>
          <p:nvSpPr>
            <p:cNvPr id="275" name="Rounded Rectangle 274"/>
            <p:cNvSpPr/>
            <p:nvPr/>
          </p:nvSpPr>
          <p:spPr bwMode="auto">
            <a:xfrm>
              <a:off x="602950" y="1717753"/>
              <a:ext cx="243840" cy="419100"/>
            </a:xfrm>
            <a:prstGeom prst="roundRect">
              <a:avLst/>
            </a:prstGeom>
            <a:solidFill>
              <a:srgbClr val="EC881B"/>
            </a:solidFill>
            <a:ln w="19050" cap="flat" cmpd="sng" algn="ctr">
              <a:solidFill>
                <a:srgbClr val="EC881B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76" name="Rectangle 275"/>
            <p:cNvSpPr/>
            <p:nvPr/>
          </p:nvSpPr>
          <p:spPr bwMode="auto">
            <a:xfrm>
              <a:off x="629619" y="1753026"/>
              <a:ext cx="190500" cy="2829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77" name="Oval 276"/>
            <p:cNvSpPr/>
            <p:nvPr/>
          </p:nvSpPr>
          <p:spPr bwMode="auto">
            <a:xfrm>
              <a:off x="701059" y="2059783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280" name="Trapezoid 279"/>
          <p:cNvSpPr/>
          <p:nvPr/>
        </p:nvSpPr>
        <p:spPr bwMode="auto">
          <a:xfrm rot="10800000">
            <a:off x="6635059" y="4661731"/>
            <a:ext cx="216425" cy="213644"/>
          </a:xfrm>
          <a:prstGeom prst="trapezoid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/>
        </p:nvSpPr>
        <p:spPr bwMode="auto">
          <a:xfrm>
            <a:off x="6654951" y="4452721"/>
            <a:ext cx="176639" cy="19077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278" name="Oval 277"/>
          <p:cNvSpPr/>
          <p:nvPr/>
        </p:nvSpPr>
        <p:spPr bwMode="auto">
          <a:xfrm>
            <a:off x="6520988" y="4411332"/>
            <a:ext cx="176639" cy="190773"/>
          </a:xfrm>
          <a:prstGeom prst="ellipse">
            <a:avLst/>
          </a:prstGeom>
          <a:solidFill>
            <a:srgbClr val="EC88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279" name="Trapezoid 278"/>
          <p:cNvSpPr/>
          <p:nvPr/>
        </p:nvSpPr>
        <p:spPr bwMode="auto">
          <a:xfrm rot="10800000">
            <a:off x="6496523" y="4614079"/>
            <a:ext cx="216425" cy="213644"/>
          </a:xfrm>
          <a:prstGeom prst="trapezoid">
            <a:avLst/>
          </a:prstGeom>
          <a:solidFill>
            <a:srgbClr val="EC88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304" name="Oval 303"/>
          <p:cNvSpPr/>
          <p:nvPr/>
        </p:nvSpPr>
        <p:spPr bwMode="auto">
          <a:xfrm>
            <a:off x="3299358" y="1626068"/>
            <a:ext cx="415526" cy="320931"/>
          </a:xfrm>
          <a:prstGeom prst="ellipse">
            <a:avLst/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305" name="Oval 304"/>
          <p:cNvSpPr/>
          <p:nvPr/>
        </p:nvSpPr>
        <p:spPr bwMode="auto">
          <a:xfrm>
            <a:off x="3182174" y="1523346"/>
            <a:ext cx="638502" cy="489187"/>
          </a:xfrm>
          <a:prstGeom prst="ellipse">
            <a:avLst/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FFFFFF"/>
              </a:solidFill>
            </a:endParaRPr>
          </a:p>
        </p:txBody>
      </p:sp>
      <p:grpSp>
        <p:nvGrpSpPr>
          <p:cNvPr id="282" name="Group 281"/>
          <p:cNvGrpSpPr/>
          <p:nvPr/>
        </p:nvGrpSpPr>
        <p:grpSpPr>
          <a:xfrm>
            <a:off x="3239590" y="1713111"/>
            <a:ext cx="536547" cy="412390"/>
            <a:chOff x="718375" y="1493780"/>
            <a:chExt cx="536547" cy="360138"/>
          </a:xfrm>
        </p:grpSpPr>
        <p:grpSp>
          <p:nvGrpSpPr>
            <p:cNvPr id="283" name="Group 282"/>
            <p:cNvGrpSpPr/>
            <p:nvPr/>
          </p:nvGrpSpPr>
          <p:grpSpPr>
            <a:xfrm>
              <a:off x="718375" y="1493780"/>
              <a:ext cx="536547" cy="360138"/>
              <a:chOff x="754856" y="1725338"/>
              <a:chExt cx="601503" cy="362597"/>
            </a:xfrm>
          </p:grpSpPr>
          <p:grpSp>
            <p:nvGrpSpPr>
              <p:cNvPr id="285" name="Group 284"/>
              <p:cNvGrpSpPr/>
              <p:nvPr/>
            </p:nvGrpSpPr>
            <p:grpSpPr>
              <a:xfrm>
                <a:off x="754856" y="1725338"/>
                <a:ext cx="601503" cy="362597"/>
                <a:chOff x="835861" y="1816684"/>
                <a:chExt cx="471446" cy="278919"/>
              </a:xfrm>
            </p:grpSpPr>
            <p:sp>
              <p:nvSpPr>
                <p:cNvPr id="295" name="Rounded Rectangle 294"/>
                <p:cNvSpPr/>
                <p:nvPr/>
              </p:nvSpPr>
              <p:spPr bwMode="auto">
                <a:xfrm>
                  <a:off x="886772" y="1923841"/>
                  <a:ext cx="366714" cy="116155"/>
                </a:xfrm>
                <a:prstGeom prst="roundRect">
                  <a:avLst/>
                </a:prstGeom>
                <a:solidFill>
                  <a:srgbClr val="EC881B"/>
                </a:solidFill>
                <a:ln w="19050" cap="flat" cmpd="sng" algn="ctr">
                  <a:solidFill>
                    <a:srgbClr val="EC881B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96" name="Flowchart: Manual Operation 295"/>
                <p:cNvSpPr/>
                <p:nvPr/>
              </p:nvSpPr>
              <p:spPr bwMode="auto">
                <a:xfrm rot="10800000">
                  <a:off x="886773" y="1816684"/>
                  <a:ext cx="369093" cy="117873"/>
                </a:xfrm>
                <a:prstGeom prst="flowChartManualOperation">
                  <a:avLst/>
                </a:prstGeom>
                <a:solidFill>
                  <a:schemeClr val="bg1">
                    <a:lumMod val="85000"/>
                  </a:schemeClr>
                </a:solidFill>
                <a:ln w="19050" cap="flat" cmpd="sng" algn="ctr">
                  <a:solidFill>
                    <a:srgbClr val="EC881B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97" name="Oval 296"/>
                <p:cNvSpPr/>
                <p:nvPr/>
              </p:nvSpPr>
              <p:spPr bwMode="auto">
                <a:xfrm>
                  <a:off x="1240632" y="1904443"/>
                  <a:ext cx="66675" cy="45719"/>
                </a:xfrm>
                <a:prstGeom prst="ellipse">
                  <a:avLst/>
                </a:prstGeom>
                <a:solidFill>
                  <a:srgbClr val="EC881B"/>
                </a:solidFill>
                <a:ln w="38100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98" name="Oval 297"/>
                <p:cNvSpPr/>
                <p:nvPr/>
              </p:nvSpPr>
              <p:spPr bwMode="auto">
                <a:xfrm>
                  <a:off x="835861" y="1907806"/>
                  <a:ext cx="66675" cy="45719"/>
                </a:xfrm>
                <a:prstGeom prst="ellipse">
                  <a:avLst/>
                </a:prstGeom>
                <a:solidFill>
                  <a:srgbClr val="EC881B"/>
                </a:solidFill>
                <a:ln w="38100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cxnSp>
              <p:nvCxnSpPr>
                <p:cNvPr id="299" name="Straight Connector 298"/>
                <p:cNvCxnSpPr/>
                <p:nvPr/>
              </p:nvCxnSpPr>
              <p:spPr bwMode="auto">
                <a:xfrm>
                  <a:off x="968926" y="1985796"/>
                  <a:ext cx="204787" cy="0"/>
                </a:xfrm>
                <a:prstGeom prst="line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0" name="Straight Connector 299"/>
                <p:cNvCxnSpPr/>
                <p:nvPr/>
              </p:nvCxnSpPr>
              <p:spPr bwMode="auto">
                <a:xfrm>
                  <a:off x="968926" y="2005828"/>
                  <a:ext cx="204787" cy="0"/>
                </a:xfrm>
                <a:prstGeom prst="line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01" name="Rectangle 300"/>
                <p:cNvSpPr/>
                <p:nvPr/>
              </p:nvSpPr>
              <p:spPr bwMode="auto">
                <a:xfrm>
                  <a:off x="911751" y="2037930"/>
                  <a:ext cx="66913" cy="57673"/>
                </a:xfrm>
                <a:prstGeom prst="rect">
                  <a:avLst/>
                </a:prstGeom>
                <a:solidFill>
                  <a:srgbClr val="EC881B"/>
                </a:solidFill>
                <a:ln w="38100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302" name="Rectangle 301"/>
                <p:cNvSpPr/>
                <p:nvPr/>
              </p:nvSpPr>
              <p:spPr bwMode="auto">
                <a:xfrm>
                  <a:off x="1162874" y="2039996"/>
                  <a:ext cx="66913" cy="55607"/>
                </a:xfrm>
                <a:prstGeom prst="rect">
                  <a:avLst/>
                </a:prstGeom>
                <a:solidFill>
                  <a:srgbClr val="EC881B"/>
                </a:solidFill>
                <a:ln w="38100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303" name="Rectangle 302"/>
                <p:cNvSpPr/>
                <p:nvPr/>
              </p:nvSpPr>
              <p:spPr bwMode="auto">
                <a:xfrm>
                  <a:off x="916337" y="1967608"/>
                  <a:ext cx="41934" cy="3822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88" name="Group 287"/>
              <p:cNvGrpSpPr/>
              <p:nvPr/>
            </p:nvGrpSpPr>
            <p:grpSpPr>
              <a:xfrm>
                <a:off x="1113364" y="1775340"/>
                <a:ext cx="105792" cy="146200"/>
                <a:chOff x="1109663" y="1090613"/>
                <a:chExt cx="105792" cy="146200"/>
              </a:xfrm>
            </p:grpSpPr>
            <p:sp>
              <p:nvSpPr>
                <p:cNvPr id="289" name="Oval 288"/>
                <p:cNvSpPr/>
                <p:nvPr/>
              </p:nvSpPr>
              <p:spPr bwMode="auto">
                <a:xfrm>
                  <a:off x="1119188" y="1090613"/>
                  <a:ext cx="86742" cy="85725"/>
                </a:xfrm>
                <a:prstGeom prst="ellipse">
                  <a:avLst/>
                </a:prstGeom>
                <a:solidFill>
                  <a:srgbClr val="EC881B"/>
                </a:solidFill>
                <a:ln w="38100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90" name="Flowchart: Manual Operation 289"/>
                <p:cNvSpPr/>
                <p:nvPr/>
              </p:nvSpPr>
              <p:spPr bwMode="auto">
                <a:xfrm>
                  <a:off x="1109663" y="1172767"/>
                  <a:ext cx="105792" cy="64046"/>
                </a:xfrm>
                <a:prstGeom prst="flowChartManualOperation">
                  <a:avLst/>
                </a:prstGeom>
                <a:solidFill>
                  <a:srgbClr val="EC881B"/>
                </a:solidFill>
                <a:ln w="38100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284" name="Rectangle 283"/>
            <p:cNvSpPr/>
            <p:nvPr/>
          </p:nvSpPr>
          <p:spPr bwMode="auto">
            <a:xfrm>
              <a:off x="1116759" y="1688252"/>
              <a:ext cx="47725" cy="493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066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Technology Elements </a:t>
            </a:r>
            <a:r>
              <a:rPr lang="en-US" i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(Highest Priority)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0" y="259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Innovative Approaches to Urban Transportation Elements </a:t>
            </a:r>
            <a:r>
              <a:rPr lang="en-US" i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(High Priority)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0" y="5334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Smart City Elements </a:t>
            </a:r>
            <a:r>
              <a:rPr lang="en-US" i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(Priority</a:t>
            </a:r>
            <a:r>
              <a:rPr lang="en-US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)</a:t>
            </a:r>
          </a:p>
        </p:txBody>
      </p:sp>
      <p:pic>
        <p:nvPicPr>
          <p:cNvPr id="221" name="Picture 220" descr="DOT-signature_white_cs3.png"/>
          <p:cNvPicPr>
            <a:picLocks noChangeAspect="1"/>
          </p:cNvPicPr>
          <p:nvPr/>
        </p:nvPicPr>
        <p:blipFill rotWithShape="1">
          <a:blip r:embed="rId4" cstate="print"/>
          <a:srcRect l="27085" t="13332" r="43055" b="53334"/>
          <a:stretch/>
        </p:blipFill>
        <p:spPr>
          <a:xfrm>
            <a:off x="0" y="76200"/>
            <a:ext cx="32766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2" name="TextBox 221"/>
          <p:cNvSpPr txBox="1"/>
          <p:nvPr/>
        </p:nvSpPr>
        <p:spPr>
          <a:xfrm>
            <a:off x="914400" y="304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Beyond Traffic: The Smart City Challenge</a:t>
            </a:r>
          </a:p>
        </p:txBody>
      </p:sp>
    </p:spTree>
    <p:extLst>
      <p:ext uri="{BB962C8B-B14F-4D97-AF65-F5344CB8AC3E}">
        <p14:creationId xmlns:p14="http://schemas.microsoft.com/office/powerpoint/2010/main" val="14346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Technologies and Smart Cities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 bwMode="auto">
          <a:xfrm>
            <a:off x="5921160" y="3349173"/>
            <a:ext cx="708240" cy="1930239"/>
          </a:xfrm>
          <a:prstGeom prst="rightArrow">
            <a:avLst/>
          </a:prstGeom>
          <a:solidFill>
            <a:srgbClr val="EC881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862856" y="5230912"/>
            <a:ext cx="29283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charset="0"/>
              </a:rPr>
              <a:t>Smart Cities</a:t>
            </a:r>
            <a:endParaRPr lang="en-US" sz="14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749057" y="2637421"/>
            <a:ext cx="2228688" cy="36317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Benefits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112713" indent="-112713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Order of magnitude safety improvements</a:t>
            </a:r>
          </a:p>
          <a:p>
            <a:pPr marL="112713" indent="-112713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Reduced congestion</a:t>
            </a:r>
          </a:p>
          <a:p>
            <a:pPr marL="112713" indent="-112713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Reduced emissions and use of fossil fuels</a:t>
            </a:r>
          </a:p>
          <a:p>
            <a:pPr marL="112713" indent="-112713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Improved access to jobs and services</a:t>
            </a:r>
          </a:p>
          <a:p>
            <a:pPr marL="112713" indent="-112713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Reduced transportation costs for gov’t and users</a:t>
            </a:r>
          </a:p>
          <a:p>
            <a:pPr marL="112713" indent="-112713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Improved accessibility and mobility through Mobility on Demand (MOD)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01558" y="5105400"/>
            <a:ext cx="2123196" cy="4956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Connected Vehicles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01558" y="2637421"/>
            <a:ext cx="2123196" cy="4956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Automation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11010" y="3886200"/>
            <a:ext cx="2123196" cy="4956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of Things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11599" y="4495800"/>
            <a:ext cx="2123196" cy="4956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 Learning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1558" y="3251036"/>
            <a:ext cx="2123196" cy="4956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Data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1599" y="5715000"/>
            <a:ext cx="2123196" cy="4956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Mobility on Demand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1217330"/>
            <a:ext cx="9144000" cy="1200329"/>
          </a:xfrm>
          <a:prstGeom prst="rect">
            <a:avLst/>
          </a:prstGeom>
          <a:solidFill>
            <a:srgbClr val="EC881B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8925" indent="-288925"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convergence will revolutionize transportation, dramatically improving safety and mobility while 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8925" indent="-288925"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reducing costs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environmental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39" y="3429000"/>
            <a:ext cx="2911660" cy="1801912"/>
          </a:xfrm>
          <a:prstGeom prst="rect">
            <a:avLst/>
          </a:prstGeom>
        </p:spPr>
      </p:pic>
      <p:sp>
        <p:nvSpPr>
          <p:cNvPr id="25" name="Right Brace 24"/>
          <p:cNvSpPr/>
          <p:nvPr/>
        </p:nvSpPr>
        <p:spPr bwMode="auto">
          <a:xfrm>
            <a:off x="2286000" y="2668418"/>
            <a:ext cx="424456" cy="3542250"/>
          </a:xfrm>
          <a:prstGeom prst="rightBrace">
            <a:avLst/>
          </a:prstGeom>
          <a:solidFill>
            <a:schemeClr val="bg1"/>
          </a:solidFill>
          <a:ln w="38100" cap="flat" cmpd="sng" algn="ctr">
            <a:solidFill>
              <a:srgbClr val="EC88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6185A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0" y="0"/>
            <a:ext cx="9144000" cy="1371600"/>
          </a:xfrm>
          <a:prstGeom prst="roundRect">
            <a:avLst>
              <a:gd name="adj" fmla="val 0"/>
            </a:avLst>
          </a:prstGeom>
          <a:solidFill>
            <a:srgbClr val="EC88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600"/>
              </a:spcBef>
            </a:pPr>
            <a:endParaRPr lang="en-US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246600"/>
              </p:ext>
            </p:extLst>
          </p:nvPr>
        </p:nvGraphicFramePr>
        <p:xfrm>
          <a:off x="1143000" y="1752600"/>
          <a:ext cx="6858000" cy="4267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97710"/>
                <a:gridCol w="4860290"/>
              </a:tblGrid>
              <a:tr h="3810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</a:rPr>
                        <a:t>Critical Deadlines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881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February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4, 2016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Applications Due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at 3:00 pm EST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effectLst/>
                        </a:rPr>
                        <a:t>March 2016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Selected </a:t>
                      </a:r>
                      <a:r>
                        <a:rPr lang="en-US" sz="1800" dirty="0" smtClean="0">
                          <a:effectLst/>
                        </a:rPr>
                        <a:t>Smart </a:t>
                      </a:r>
                      <a:r>
                        <a:rPr lang="en-US" sz="1800" dirty="0">
                          <a:effectLst/>
                        </a:rPr>
                        <a:t>City </a:t>
                      </a:r>
                      <a:r>
                        <a:rPr lang="en-US" sz="1800" dirty="0" smtClean="0"/>
                        <a:t>Challenge </a:t>
                      </a:r>
                      <a:r>
                        <a:rPr lang="en-US" sz="1800" dirty="0" smtClean="0">
                          <a:effectLst/>
                        </a:rPr>
                        <a:t>Finalists </a:t>
                      </a:r>
                      <a:r>
                        <a:rPr lang="en-US" sz="1800" dirty="0">
                          <a:effectLst/>
                        </a:rPr>
                        <a:t>Announced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effectLst/>
                        </a:rPr>
                        <a:t>March 2016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Awards Issued to </a:t>
                      </a:r>
                      <a:r>
                        <a:rPr lang="en-US" sz="1800" dirty="0" smtClean="0">
                          <a:effectLst/>
                        </a:rPr>
                        <a:t>Smart </a:t>
                      </a:r>
                      <a:r>
                        <a:rPr lang="en-US" sz="1800" dirty="0">
                          <a:effectLst/>
                        </a:rPr>
                        <a:t>City </a:t>
                      </a:r>
                      <a:r>
                        <a:rPr lang="en-US" sz="1800" dirty="0" smtClean="0"/>
                        <a:t>Challenge </a:t>
                      </a:r>
                      <a:r>
                        <a:rPr lang="en-US" sz="1800" dirty="0" smtClean="0">
                          <a:effectLst/>
                        </a:rPr>
                        <a:t>Finalists 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effectLst/>
                        </a:rPr>
                        <a:t>March 2016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The USDOT Solicits Applications from Finalists for </a:t>
                      </a:r>
                      <a:r>
                        <a:rPr lang="en-US" sz="1800" dirty="0" smtClean="0">
                          <a:effectLst/>
                        </a:rPr>
                        <a:t>Smart </a:t>
                      </a:r>
                      <a:r>
                        <a:rPr lang="en-US" sz="1800" dirty="0">
                          <a:effectLst/>
                        </a:rPr>
                        <a:t>City </a:t>
                      </a:r>
                      <a:r>
                        <a:rPr lang="en-US" sz="1800" dirty="0" smtClean="0"/>
                        <a:t>Challenge </a:t>
                      </a:r>
                      <a:r>
                        <a:rPr lang="en-US" sz="1800" dirty="0" smtClean="0">
                          <a:effectLst/>
                        </a:rPr>
                        <a:t>Implementation 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effectLst/>
                        </a:rPr>
                        <a:t>May 2016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Applications Due from Finalists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effectLst/>
                        </a:rPr>
                        <a:t>June 2016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Selected </a:t>
                      </a:r>
                      <a:r>
                        <a:rPr lang="en-US" sz="1800" dirty="0" smtClean="0">
                          <a:effectLst/>
                        </a:rPr>
                        <a:t>Smart </a:t>
                      </a:r>
                      <a:r>
                        <a:rPr lang="en-US" sz="1800" dirty="0">
                          <a:effectLst/>
                        </a:rPr>
                        <a:t>City </a:t>
                      </a:r>
                      <a:r>
                        <a:rPr lang="en-US" sz="1800" dirty="0" smtClean="0"/>
                        <a:t>Challenge </a:t>
                      </a:r>
                      <a:r>
                        <a:rPr lang="en-US" sz="1800" dirty="0" smtClean="0">
                          <a:effectLst/>
                        </a:rPr>
                        <a:t>Implementation </a:t>
                      </a:r>
                      <a:r>
                        <a:rPr lang="en-US" sz="1800" dirty="0">
                          <a:effectLst/>
                        </a:rPr>
                        <a:t>Awardee Announced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DOT-signature_white_cs3.png"/>
          <p:cNvPicPr>
            <a:picLocks noChangeAspect="1"/>
          </p:cNvPicPr>
          <p:nvPr/>
        </p:nvPicPr>
        <p:blipFill rotWithShape="1">
          <a:blip r:embed="rId3" cstate="print"/>
          <a:srcRect l="27085" t="13332" r="43055" b="53334"/>
          <a:stretch/>
        </p:blipFill>
        <p:spPr>
          <a:xfrm>
            <a:off x="0" y="152400"/>
            <a:ext cx="32766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144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Beyond Traffic: The Smart City Challenge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1</a:t>
            </a:r>
          </a:p>
        </p:txBody>
      </p:sp>
    </p:spTree>
    <p:extLst>
      <p:ext uri="{BB962C8B-B14F-4D97-AF65-F5344CB8AC3E}">
        <p14:creationId xmlns:p14="http://schemas.microsoft.com/office/powerpoint/2010/main" val="92149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0" y="0"/>
            <a:ext cx="9144000" cy="1371600"/>
          </a:xfrm>
          <a:prstGeom prst="roundRect">
            <a:avLst>
              <a:gd name="adj" fmla="val 0"/>
            </a:avLst>
          </a:prstGeom>
          <a:solidFill>
            <a:srgbClr val="EC88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600"/>
              </a:spcBef>
            </a:pPr>
            <a:endParaRPr lang="en-US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41020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736" indent="0" algn="ctr">
              <a:buFont typeface="Wingdings" pitchFamily="2" charset="2"/>
              <a:buNone/>
            </a:pPr>
            <a:r>
              <a:rPr lang="en-US" sz="1600" b="1" kern="0" dirty="0"/>
              <a:t>For More Information and RSVP Information</a:t>
            </a:r>
            <a:r>
              <a:rPr lang="en-US" sz="1600" b="1" kern="0" dirty="0" smtClean="0"/>
              <a:t>: </a:t>
            </a:r>
            <a:r>
              <a:rPr lang="en-US" sz="1600" b="1" kern="0" dirty="0" smtClean="0">
                <a:hlinkClick r:id="rId3"/>
              </a:rPr>
              <a:t>www.transportation.gov/smartcity</a:t>
            </a:r>
            <a:r>
              <a:rPr lang="en-US" sz="1600" b="1" kern="0" dirty="0" smtClean="0"/>
              <a:t> </a:t>
            </a:r>
            <a:endParaRPr lang="en-US" sz="1600" kern="0" dirty="0"/>
          </a:p>
        </p:txBody>
      </p:sp>
      <p:pic>
        <p:nvPicPr>
          <p:cNvPr id="6" name="Picture 5" descr="DOT-signature_white_cs3.png"/>
          <p:cNvPicPr>
            <a:picLocks noChangeAspect="1"/>
          </p:cNvPicPr>
          <p:nvPr/>
        </p:nvPicPr>
        <p:blipFill rotWithShape="1">
          <a:blip r:embed="rId4" cstate="print"/>
          <a:srcRect l="27085" t="13332" r="43055" b="53334"/>
          <a:stretch/>
        </p:blipFill>
        <p:spPr>
          <a:xfrm>
            <a:off x="0" y="152400"/>
            <a:ext cx="32766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144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Beyond Traffic: The Smart City Challenge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Sessions</a:t>
            </a:r>
            <a:endParaRPr lang="en-US" sz="20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748871"/>
              </p:ext>
            </p:extLst>
          </p:nvPr>
        </p:nvGraphicFramePr>
        <p:xfrm>
          <a:off x="314324" y="1752600"/>
          <a:ext cx="8524877" cy="640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24877"/>
              </a:tblGrid>
              <a:tr h="370840">
                <a:tc>
                  <a:txBody>
                    <a:bodyPr/>
                    <a:lstStyle/>
                    <a:p>
                      <a:pPr marL="230188" indent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Data, Architecture, and Standards (Virtual)</a:t>
                      </a:r>
                    </a:p>
                    <a:p>
                      <a:pPr marL="2301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12/16/2015 (1:00 to 2:30 pm EST)</a:t>
                      </a:r>
                    </a:p>
                  </a:txBody>
                  <a:tcPr>
                    <a:solidFill>
                      <a:srgbClr val="F4BD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655503"/>
              </p:ext>
            </p:extLst>
          </p:nvPr>
        </p:nvGraphicFramePr>
        <p:xfrm>
          <a:off x="304800" y="2514600"/>
          <a:ext cx="8534401" cy="640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34401"/>
              </a:tblGrid>
              <a:tr h="370840">
                <a:tc>
                  <a:txBody>
                    <a:bodyPr/>
                    <a:lstStyle/>
                    <a:p>
                      <a:pPr marL="2301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Connected Vehicles and Automation (Virtual)</a:t>
                      </a:r>
                    </a:p>
                    <a:p>
                      <a:pPr marL="2301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12/17/2015 (1:00 to 2:30 pm EST)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992796"/>
              </p:ext>
            </p:extLst>
          </p:nvPr>
        </p:nvGraphicFramePr>
        <p:xfrm>
          <a:off x="299369" y="3307080"/>
          <a:ext cx="8534401" cy="914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34401"/>
              </a:tblGrid>
              <a:tr h="370840">
                <a:tc>
                  <a:txBody>
                    <a:bodyPr/>
                    <a:lstStyle/>
                    <a:p>
                      <a:pPr marL="2301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Sharing Economy, User-Focused</a:t>
                      </a:r>
                      <a:r>
                        <a:rPr lang="en-US" sz="1800" b="1" kern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kern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Mobility, and Accessible</a:t>
                      </a:r>
                      <a:r>
                        <a:rPr lang="en-US" sz="1800" b="1" kern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kern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Transportation (Virtual)</a:t>
                      </a:r>
                    </a:p>
                    <a:p>
                      <a:pPr marL="2301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12/18/2015 (1:00 to 2:30 pm EST)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4BD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047070"/>
              </p:ext>
            </p:extLst>
          </p:nvPr>
        </p:nvGraphicFramePr>
        <p:xfrm>
          <a:off x="299369" y="4343400"/>
          <a:ext cx="8534401" cy="640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34401"/>
              </a:tblGrid>
              <a:tr h="370840">
                <a:tc>
                  <a:txBody>
                    <a:bodyPr/>
                    <a:lstStyle/>
                    <a:p>
                      <a:pPr marL="230188" indent="0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The Smart City Challenge Application and Selection Process (Virtual)</a:t>
                      </a:r>
                    </a:p>
                    <a:p>
                      <a:pPr marL="230188" indent="0"/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12/21/2015 (1:00 to 2:00 pm EST)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62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ergySaving Cover Master">
  <a:themeElements>
    <a:clrScheme name="EERE 2012-2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425D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EnergySaving Inside">
  <a:themeElements>
    <a:clrScheme name="EERE 2012-2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425D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RITA_Template_rev_2">
  <a:themeElements>
    <a:clrScheme name="1_RITA_Template_rev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RITA_Template_rev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i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1_RITA_Template_rev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TA_Template_rev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TA_Template_rev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TA_Template_rev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TA_Template_rev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TA_Template_rev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TA_Template_rev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TA_Template_rev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TA_Template_rev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TA_Template_rev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TA_Template_rev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TA_Template_rev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80CDC0E7D5DE47B5761A92098B29F3" ma:contentTypeVersion="" ma:contentTypeDescription="Create a new document." ma:contentTypeScope="" ma:versionID="b43099d92a422463fd3457dd49fd2b9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2C713E-CDD4-4367-A3B3-1B70615719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0EDEB4-21C7-4BF3-827B-4E9FDCAB2C8A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D38137E-D0F6-40B6-90FA-F3F6A8B9D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13670</TotalTime>
  <Words>1260</Words>
  <Application>Microsoft Office PowerPoint</Application>
  <PresentationFormat>On-screen Show (4:3)</PresentationFormat>
  <Paragraphs>150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EnergySaving Cover Master</vt:lpstr>
      <vt:lpstr>EnergySaving Inside</vt:lpstr>
      <vt:lpstr>2_RITA_Template_rev_2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Advanced Technologies and Smart Cities</vt:lpstr>
      <vt:lpstr>PowerPoint Presentation</vt:lpstr>
      <vt:lpstr>PowerPoint Presentation</vt:lpstr>
      <vt:lpstr>PowerPoint Presentation</vt:lpstr>
    </vt:vector>
  </TitlesOfParts>
  <Company>Noblis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USDOT MDowd</cp:lastModifiedBy>
  <cp:revision>1057</cp:revision>
  <cp:lastPrinted>2015-12-15T00:48:20Z</cp:lastPrinted>
  <dcterms:created xsi:type="dcterms:W3CDTF">2014-08-22T15:49:38Z</dcterms:created>
  <dcterms:modified xsi:type="dcterms:W3CDTF">2015-12-15T00:48:24Z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0x010100B880CDC0E7D5DE47B5761A92098B29F3</vt:lpwstr>
  </property>
</Properties>
</file>