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‹#›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34162" y="9913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33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‹#›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‹#›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‹#›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‹#›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537" y="236220"/>
            <a:ext cx="8408924" cy="741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7788" y="1608645"/>
            <a:ext cx="7948422" cy="4217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79540" y="6467681"/>
            <a:ext cx="24187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‹#›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1.usa.gov/1XVPV2h" TargetMode="External"/><Relationship Id="rId3" Type="http://schemas.openxmlformats.org/officeDocument/2006/relationships/hyperlink" Target="https://project-open-data.cio.gov/" TargetMode="External"/><Relationship Id="rId7" Type="http://schemas.openxmlformats.org/officeDocument/2006/relationships/hyperlink" Target="http://www.itsforge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s-rde.net/" TargetMode="External"/><Relationship Id="rId5" Type="http://schemas.openxmlformats.org/officeDocument/2006/relationships/hyperlink" Target="http://sunlightfoundation.com/policy/local/" TargetMode="External"/><Relationship Id="rId10" Type="http://schemas.openxmlformats.org/officeDocument/2006/relationships/image" Target="../media/image35.png"/><Relationship Id="rId4" Type="http://schemas.openxmlformats.org/officeDocument/2006/relationships/hyperlink" Target="https://www.transportation.gov/open/official-dot-public-access-plan" TargetMode="External"/><Relationship Id="rId9" Type="http://schemas.openxmlformats.org/officeDocument/2006/relationships/hyperlink" Target="mailto:daniel.morgan@dot.go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V1_output_docs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13" Type="http://schemas.openxmlformats.org/officeDocument/2006/relationships/image" Target="../media/image55.png"/><Relationship Id="rId3" Type="http://schemas.openxmlformats.org/officeDocument/2006/relationships/hyperlink" Target="http://www.fhwa.dot.gov/planning/tmip/" TargetMode="External"/><Relationship Id="rId7" Type="http://schemas.openxmlformats.org/officeDocument/2006/relationships/image" Target="../media/image49.jpg"/><Relationship Id="rId12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11" Type="http://schemas.openxmlformats.org/officeDocument/2006/relationships/image" Target="../media/image53.png"/><Relationship Id="rId5" Type="http://schemas.openxmlformats.org/officeDocument/2006/relationships/image" Target="../media/image47.jpg"/><Relationship Id="rId10" Type="http://schemas.openxmlformats.org/officeDocument/2006/relationships/image" Target="../media/image52.png"/><Relationship Id="rId4" Type="http://schemas.openxmlformats.org/officeDocument/2006/relationships/image" Target="../media/image45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daniel.morgan@dot.gov" TargetMode="External"/><Relationship Id="rId3" Type="http://schemas.openxmlformats.org/officeDocument/2006/relationships/image" Target="../media/image45.png"/><Relationship Id="rId7" Type="http://schemas.openxmlformats.org/officeDocument/2006/relationships/hyperlink" Target="http://www.its.dot.gov/factsheets/pdf/icm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sforge.net/" TargetMode="External"/><Relationship Id="rId5" Type="http://schemas.openxmlformats.org/officeDocument/2006/relationships/hyperlink" Target="http://www.fhwa.dot.gov/planning/tmip/" TargetMode="External"/><Relationship Id="rId4" Type="http://schemas.openxmlformats.org/officeDocument/2006/relationships/hyperlink" Target="http://bigdatawg.nist.gov/V1_output_docs.php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1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jp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8.png"/><Relationship Id="rId3" Type="http://schemas.openxmlformats.org/officeDocument/2006/relationships/hyperlink" Target="http://www.its.dot.gov/arch/index.htm" TargetMode="External"/><Relationship Id="rId21" Type="http://schemas.openxmlformats.org/officeDocument/2006/relationships/image" Target="../media/image93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2" Type="http://schemas.openxmlformats.org/officeDocument/2006/relationships/image" Target="../media/image1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6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28" Type="http://schemas.openxmlformats.org/officeDocument/2006/relationships/image" Target="../media/image100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31" Type="http://schemas.openxmlformats.org/officeDocument/2006/relationships/image" Target="../media/image56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94.png"/><Relationship Id="rId27" Type="http://schemas.openxmlformats.org/officeDocument/2006/relationships/image" Target="../media/image99.png"/><Relationship Id="rId30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ris.com/cvria/html/viewpoints/enterpris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06.png"/><Relationship Id="rId4" Type="http://schemas.openxmlformats.org/officeDocument/2006/relationships/hyperlink" Target="http://www.iteris.com/cvria/html/viewpoints/functional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eris.com/cvria/html/resources/tools.html" TargetMode="External"/><Relationship Id="rId13" Type="http://schemas.openxmlformats.org/officeDocument/2006/relationships/hyperlink" Target="mailto:steve.sill@dot.gov" TargetMode="External"/><Relationship Id="rId3" Type="http://schemas.openxmlformats.org/officeDocument/2006/relationships/image" Target="../media/image56.png"/><Relationship Id="rId7" Type="http://schemas.openxmlformats.org/officeDocument/2006/relationships/hyperlink" Target="http://www.iteris.com/cvria/html/resources/cvriatraining.html" TargetMode="External"/><Relationship Id="rId12" Type="http://schemas.openxmlformats.org/officeDocument/2006/relationships/hyperlink" Target="mailto:walton.fehr@dot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eris.com/cvria" TargetMode="External"/><Relationship Id="rId11" Type="http://schemas.openxmlformats.org/officeDocument/2006/relationships/hyperlink" Target="mailto:setit@iteris.com" TargetMode="External"/><Relationship Id="rId5" Type="http://schemas.openxmlformats.org/officeDocument/2006/relationships/hyperlink" Target="http://www.its.dot.gov/arch/index.htm" TargetMode="External"/><Relationship Id="rId10" Type="http://schemas.openxmlformats.org/officeDocument/2006/relationships/hyperlink" Target="mailto:cvriacomments@iteris.com" TargetMode="External"/><Relationship Id="rId4" Type="http://schemas.openxmlformats.org/officeDocument/2006/relationships/hyperlink" Target="https://standards.its.dot.gov/" TargetMode="External"/><Relationship Id="rId9" Type="http://schemas.openxmlformats.org/officeDocument/2006/relationships/hyperlink" Target="http://www.iteris.com/cvria/html/forms/setittrainingform.php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ortation.gov/smartcity" TargetMode="External"/><Relationship Id="rId7" Type="http://schemas.openxmlformats.org/officeDocument/2006/relationships/image" Target="../media/image10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transportation.gov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SmartCityChallenge@dot.gov" TargetMode="External"/><Relationship Id="rId4" Type="http://schemas.openxmlformats.org/officeDocument/2006/relationships/hyperlink" Target="https://www.transportation.gov/smartci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jp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2626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0010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8110" y="3188715"/>
            <a:ext cx="8387715" cy="86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5" dirty="0">
                <a:latin typeface="Arial"/>
                <a:cs typeface="Arial"/>
              </a:rPr>
              <a:t>Beyond Traffic: The Smart </a:t>
            </a:r>
            <a:r>
              <a:rPr sz="3200" b="1" dirty="0">
                <a:latin typeface="Arial"/>
                <a:cs typeface="Arial"/>
              </a:rPr>
              <a:t>City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Challenge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400" b="1" spc="-5" dirty="0">
                <a:solidFill>
                  <a:srgbClr val="EC881B"/>
                </a:solidFill>
                <a:latin typeface="Arial"/>
                <a:cs typeface="Arial"/>
              </a:rPr>
              <a:t>Information Session #1: Data, Architecture and</a:t>
            </a:r>
            <a:r>
              <a:rPr sz="2400" b="1" spc="5" dirty="0">
                <a:solidFill>
                  <a:srgbClr val="EC881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EC881B"/>
                </a:solidFill>
                <a:latin typeface="Arial"/>
                <a:cs typeface="Arial"/>
              </a:rPr>
              <a:t>Standards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8931" y="4671567"/>
            <a:ext cx="5304790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876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December 16,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2015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latin typeface="Arial"/>
                <a:cs typeface="Arial"/>
              </a:rPr>
              <a:t>U.S. </a:t>
            </a:r>
            <a:r>
              <a:rPr sz="2000" b="1" dirty="0">
                <a:latin typeface="Arial"/>
                <a:cs typeface="Arial"/>
              </a:rPr>
              <a:t>Department of Transportation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(USDOT)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00400" y="1819655"/>
            <a:ext cx="1097279" cy="1097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1906523"/>
            <a:ext cx="1552955" cy="923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462" y="236220"/>
            <a:ext cx="825500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780" algn="ctr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Vision Element #3: Intelligent,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Sensor-Based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880110" algn="l"/>
                <a:tab pos="8228965" algn="l"/>
              </a:tabLst>
            </a:pPr>
            <a:r>
              <a:rPr sz="2400" b="1" u="heavy" dirty="0">
                <a:latin typeface="Arial"/>
                <a:cs typeface="Arial"/>
              </a:rPr>
              <a:t> 	</a:t>
            </a:r>
            <a:r>
              <a:rPr sz="2400" b="1" u="heavy" spc="-5" dirty="0">
                <a:latin typeface="Arial"/>
                <a:cs typeface="Arial"/>
              </a:rPr>
              <a:t>Infrastructure	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1852" y="1175003"/>
            <a:ext cx="6899148" cy="5276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10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1462" y="236220"/>
            <a:ext cx="825500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780" algn="ctr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#3: Intelligent,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Sensor-Based</a:t>
            </a:r>
            <a:endParaRPr sz="2400"/>
          </a:p>
          <a:p>
            <a:pPr algn="ctr">
              <a:lnSpc>
                <a:spcPct val="100000"/>
              </a:lnSpc>
              <a:tabLst>
                <a:tab pos="880110" algn="l"/>
                <a:tab pos="8228965" algn="l"/>
              </a:tabLst>
            </a:pPr>
            <a:r>
              <a:rPr sz="2400" u="heavy" dirty="0">
                <a:solidFill>
                  <a:srgbClr val="000000"/>
                </a:solidFill>
              </a:rPr>
              <a:t> 	</a:t>
            </a:r>
            <a:r>
              <a:rPr sz="2400" u="heavy" spc="-5" dirty="0">
                <a:solidFill>
                  <a:srgbClr val="000000"/>
                </a:solidFill>
              </a:rPr>
              <a:t>Infrastructure	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09676" y="1334008"/>
            <a:ext cx="7769859" cy="461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217804" indent="-210185">
              <a:lnSpc>
                <a:spcPct val="100000"/>
              </a:lnSpc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Smart </a:t>
            </a:r>
            <a:r>
              <a:rPr sz="2000" spc="-5" dirty="0">
                <a:latin typeface="Arial"/>
                <a:cs typeface="Arial"/>
              </a:rPr>
              <a:t>cities </a:t>
            </a:r>
            <a:r>
              <a:rPr sz="2000" dirty="0">
                <a:latin typeface="Arial"/>
                <a:cs typeface="Arial"/>
              </a:rPr>
              <a:t>contain and use a </a:t>
            </a:r>
            <a:r>
              <a:rPr sz="2000" spc="-5" dirty="0">
                <a:latin typeface="Arial"/>
                <a:cs typeface="Arial"/>
              </a:rPr>
              <a:t>collective intelligent infrastructure  that allow </a:t>
            </a:r>
            <a:r>
              <a:rPr sz="2000" dirty="0">
                <a:latin typeface="Arial"/>
                <a:cs typeface="Arial"/>
              </a:rPr>
              <a:t>sensors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collect and report </a:t>
            </a:r>
            <a:r>
              <a:rPr sz="2000" spc="-5" dirty="0">
                <a:latin typeface="Arial"/>
                <a:cs typeface="Arial"/>
              </a:rPr>
              <a:t>real-time </a:t>
            </a:r>
            <a:r>
              <a:rPr sz="2000" dirty="0">
                <a:latin typeface="Arial"/>
                <a:cs typeface="Arial"/>
              </a:rPr>
              <a:t>data </a:t>
            </a:r>
            <a:r>
              <a:rPr sz="2000" spc="-5" dirty="0">
                <a:latin typeface="Arial"/>
                <a:cs typeface="Arial"/>
              </a:rPr>
              <a:t>to inform  every </a:t>
            </a:r>
            <a:r>
              <a:rPr sz="2000" dirty="0">
                <a:latin typeface="Arial"/>
                <a:cs typeface="Arial"/>
              </a:rPr>
              <a:t>day </a:t>
            </a:r>
            <a:r>
              <a:rPr sz="2000" spc="-5" dirty="0">
                <a:latin typeface="Arial"/>
                <a:cs typeface="Arial"/>
              </a:rPr>
              <a:t>transportation-related </a:t>
            </a:r>
            <a:r>
              <a:rPr sz="2000" dirty="0">
                <a:latin typeface="Arial"/>
                <a:cs typeface="Arial"/>
              </a:rPr>
              <a:t>operations and </a:t>
            </a:r>
            <a:r>
              <a:rPr sz="2000" spc="-5" dirty="0">
                <a:latin typeface="Arial"/>
                <a:cs typeface="Arial"/>
              </a:rPr>
              <a:t>performance </a:t>
            </a:r>
            <a:r>
              <a:rPr sz="2000" dirty="0">
                <a:latin typeface="Arial"/>
                <a:cs typeface="Arial"/>
              </a:rPr>
              <a:t>and  trends of a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city.</a:t>
            </a:r>
            <a:endParaRPr sz="2000">
              <a:latin typeface="Arial"/>
              <a:cs typeface="Arial"/>
            </a:endParaRPr>
          </a:p>
          <a:p>
            <a:pPr marL="222885" marR="283845" indent="-210185">
              <a:lnSpc>
                <a:spcPct val="100000"/>
              </a:lnSpc>
              <a:spcBef>
                <a:spcPts val="1675"/>
              </a:spcBef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These </a:t>
            </a:r>
            <a:r>
              <a:rPr sz="2000" spc="-5" dirty="0">
                <a:latin typeface="Arial"/>
                <a:cs typeface="Arial"/>
              </a:rPr>
              <a:t>data allow </a:t>
            </a:r>
            <a:r>
              <a:rPr sz="2000" dirty="0">
                <a:latin typeface="Arial"/>
                <a:cs typeface="Arial"/>
              </a:rPr>
              <a:t>city operators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know how the </a:t>
            </a:r>
            <a:r>
              <a:rPr sz="2000" spc="-5" dirty="0">
                <a:latin typeface="Arial"/>
                <a:cs typeface="Arial"/>
              </a:rPr>
              <a:t>city is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operating  and how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operation of </a:t>
            </a:r>
            <a:r>
              <a:rPr sz="2000" spc="-5" dirty="0">
                <a:latin typeface="Arial"/>
                <a:cs typeface="Arial"/>
              </a:rPr>
              <a:t>facilities, </a:t>
            </a:r>
            <a:r>
              <a:rPr sz="2000" dirty="0">
                <a:latin typeface="Arial"/>
                <a:cs typeface="Arial"/>
              </a:rPr>
              <a:t>systems, services, and  </a:t>
            </a:r>
            <a:r>
              <a:rPr sz="2000" spc="-5" dirty="0">
                <a:latin typeface="Arial"/>
                <a:cs typeface="Arial"/>
              </a:rPr>
              <a:t>information </a:t>
            </a:r>
            <a:r>
              <a:rPr sz="2000" dirty="0">
                <a:latin typeface="Arial"/>
                <a:cs typeface="Arial"/>
              </a:rPr>
              <a:t>generated </a:t>
            </a:r>
            <a:r>
              <a:rPr sz="2000" spc="-5" dirty="0">
                <a:latin typeface="Arial"/>
                <a:cs typeface="Arial"/>
              </a:rPr>
              <a:t>for the public </a:t>
            </a:r>
            <a:r>
              <a:rPr sz="2000" dirty="0">
                <a:latin typeface="Arial"/>
                <a:cs typeface="Arial"/>
              </a:rPr>
              <a:t>can be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enhanced.</a:t>
            </a:r>
            <a:endParaRPr sz="2000">
              <a:latin typeface="Arial"/>
              <a:cs typeface="Arial"/>
            </a:endParaRPr>
          </a:p>
          <a:p>
            <a:pPr marL="222885" marR="483234" indent="-210185">
              <a:lnSpc>
                <a:spcPct val="100000"/>
              </a:lnSpc>
              <a:spcBef>
                <a:spcPts val="1675"/>
              </a:spcBef>
              <a:buFont typeface="Wingdings"/>
              <a:buChar char=""/>
              <a:tabLst>
                <a:tab pos="223520" algn="l"/>
              </a:tabLst>
            </a:pPr>
            <a:r>
              <a:rPr sz="2000" spc="-5" dirty="0">
                <a:latin typeface="Arial"/>
                <a:cs typeface="Arial"/>
              </a:rPr>
              <a:t>Intelligent infrastructure </a:t>
            </a:r>
            <a:r>
              <a:rPr sz="2000" dirty="0">
                <a:latin typeface="Arial"/>
                <a:cs typeface="Arial"/>
              </a:rPr>
              <a:t>includes sensors </a:t>
            </a:r>
            <a:r>
              <a:rPr sz="2000" spc="-5" dirty="0">
                <a:latin typeface="Arial"/>
                <a:cs typeface="Arial"/>
              </a:rPr>
              <a:t>that </a:t>
            </a:r>
            <a:r>
              <a:rPr sz="2000" dirty="0">
                <a:latin typeface="Arial"/>
                <a:cs typeface="Arial"/>
              </a:rPr>
              <a:t>collect </a:t>
            </a:r>
            <a:r>
              <a:rPr sz="2000" spc="-5" dirty="0">
                <a:latin typeface="Arial"/>
                <a:cs typeface="Arial"/>
              </a:rPr>
              <a:t>traffic,  </a:t>
            </a:r>
            <a:r>
              <a:rPr sz="2000" dirty="0">
                <a:latin typeface="Arial"/>
                <a:cs typeface="Arial"/>
              </a:rPr>
              <a:t>pedestrian, </a:t>
            </a:r>
            <a:r>
              <a:rPr sz="2000" spc="-5" dirty="0">
                <a:latin typeface="Arial"/>
                <a:cs typeface="Arial"/>
              </a:rPr>
              <a:t>bicyclist, environmental data,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other information  available </a:t>
            </a:r>
            <a:r>
              <a:rPr sz="2000" dirty="0">
                <a:latin typeface="Arial"/>
                <a:cs typeface="Arial"/>
              </a:rPr>
              <a:t>throughout 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city.</a:t>
            </a:r>
            <a:endParaRPr sz="2000">
              <a:latin typeface="Arial"/>
              <a:cs typeface="Arial"/>
            </a:endParaRPr>
          </a:p>
          <a:p>
            <a:pPr marL="222885" marR="5080" indent="-210185">
              <a:lnSpc>
                <a:spcPct val="100000"/>
              </a:lnSpc>
              <a:spcBef>
                <a:spcPts val="1675"/>
              </a:spcBef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A successful Smart </a:t>
            </a:r>
            <a:r>
              <a:rPr sz="2000" spc="-5" dirty="0">
                <a:latin typeface="Arial"/>
                <a:cs typeface="Arial"/>
              </a:rPr>
              <a:t>City </a:t>
            </a:r>
            <a:r>
              <a:rPr sz="2000" dirty="0">
                <a:latin typeface="Arial"/>
                <a:cs typeface="Arial"/>
              </a:rPr>
              <a:t>Demonstration would </a:t>
            </a:r>
            <a:r>
              <a:rPr sz="2000" spc="-5" dirty="0">
                <a:latin typeface="Arial"/>
                <a:cs typeface="Arial"/>
              </a:rPr>
              <a:t>integrate </a:t>
            </a:r>
            <a:r>
              <a:rPr sz="2000" dirty="0">
                <a:latin typeface="Arial"/>
                <a:cs typeface="Arial"/>
              </a:rPr>
              <a:t>these </a:t>
            </a:r>
            <a:r>
              <a:rPr sz="2000" spc="-5" dirty="0">
                <a:latin typeface="Arial"/>
                <a:cs typeface="Arial"/>
              </a:rPr>
              <a:t>data  with existing transportation data </a:t>
            </a:r>
            <a:r>
              <a:rPr sz="2000" dirty="0">
                <a:latin typeface="Arial"/>
                <a:cs typeface="Arial"/>
              </a:rPr>
              <a:t>and operations, allowing the city </a:t>
            </a:r>
            <a:r>
              <a:rPr sz="2000" spc="-5" dirty="0">
                <a:latin typeface="Arial"/>
                <a:cs typeface="Arial"/>
              </a:rPr>
              <a:t>to  improve </a:t>
            </a:r>
            <a:r>
              <a:rPr sz="2000" dirty="0">
                <a:latin typeface="Arial"/>
                <a:cs typeface="Arial"/>
              </a:rPr>
              <a:t>operations of the </a:t>
            </a:r>
            <a:r>
              <a:rPr sz="2000" spc="-5" dirty="0">
                <a:latin typeface="Arial"/>
                <a:cs typeface="Arial"/>
              </a:rPr>
              <a:t>transportation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network.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11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1462" y="236220"/>
            <a:ext cx="825500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780" algn="ctr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#3: Intelligent,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Sensor-Based</a:t>
            </a:r>
            <a:endParaRPr sz="2400"/>
          </a:p>
          <a:p>
            <a:pPr algn="ctr">
              <a:lnSpc>
                <a:spcPct val="100000"/>
              </a:lnSpc>
              <a:tabLst>
                <a:tab pos="880110" algn="l"/>
                <a:tab pos="8228965" algn="l"/>
              </a:tabLst>
            </a:pPr>
            <a:r>
              <a:rPr sz="2400" u="heavy" dirty="0">
                <a:solidFill>
                  <a:srgbClr val="000000"/>
                </a:solidFill>
              </a:rPr>
              <a:t> 	</a:t>
            </a:r>
            <a:r>
              <a:rPr sz="2400" u="heavy" spc="-5" dirty="0">
                <a:solidFill>
                  <a:srgbClr val="000000"/>
                </a:solidFill>
              </a:rPr>
              <a:t>Infrastructure	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9676" y="1335023"/>
            <a:ext cx="4425950" cy="451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5080" indent="-210185">
              <a:lnSpc>
                <a:spcPct val="100000"/>
              </a:lnSpc>
              <a:buFont typeface="Wingdings"/>
              <a:buChar char=""/>
              <a:tabLst>
                <a:tab pos="223520" algn="l"/>
              </a:tabLst>
            </a:pPr>
            <a:r>
              <a:rPr sz="1800" spc="-5" dirty="0">
                <a:latin typeface="Arial"/>
                <a:cs typeface="Arial"/>
              </a:rPr>
              <a:t>Data Policy is a key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the success of this  vision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element</a:t>
            </a:r>
            <a:endParaRPr sz="1800">
              <a:latin typeface="Arial"/>
              <a:cs typeface="Arial"/>
            </a:endParaRPr>
          </a:p>
          <a:p>
            <a:pPr marL="433070" marR="610870" lvl="1" indent="-210185">
              <a:lnSpc>
                <a:spcPct val="100000"/>
              </a:lnSpc>
              <a:spcBef>
                <a:spcPts val="390"/>
              </a:spcBef>
              <a:buSzPct val="65625"/>
              <a:buFont typeface="Arial"/>
              <a:buChar char="□"/>
              <a:tabLst>
                <a:tab pos="433705" algn="l"/>
              </a:tabLst>
            </a:pPr>
            <a:r>
              <a:rPr sz="1600" spc="-5" dirty="0">
                <a:latin typeface="Arial"/>
                <a:cs typeface="Arial"/>
              </a:rPr>
              <a:t>Federal, State and </a:t>
            </a:r>
            <a:r>
              <a:rPr sz="1600" dirty="0">
                <a:latin typeface="Arial"/>
                <a:cs typeface="Arial"/>
              </a:rPr>
              <a:t>local </a:t>
            </a:r>
            <a:r>
              <a:rPr sz="1600" spc="-5" dirty="0">
                <a:latin typeface="Arial"/>
                <a:cs typeface="Arial"/>
              </a:rPr>
              <a:t>governments  recognizing data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a strategic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asset</a:t>
            </a:r>
            <a:endParaRPr sz="1600">
              <a:latin typeface="Arial"/>
              <a:cs typeface="Arial"/>
            </a:endParaRPr>
          </a:p>
          <a:p>
            <a:pPr marL="433070" marR="92075" lvl="1" indent="-210185">
              <a:lnSpc>
                <a:spcPct val="100000"/>
              </a:lnSpc>
              <a:spcBef>
                <a:spcPts val="384"/>
              </a:spcBef>
              <a:buSzPct val="65625"/>
              <a:buFont typeface="Arial"/>
              <a:buChar char="□"/>
              <a:tabLst>
                <a:tab pos="433705" algn="l"/>
              </a:tabLst>
            </a:pPr>
            <a:r>
              <a:rPr sz="1600" dirty="0">
                <a:latin typeface="Arial"/>
                <a:cs typeface="Arial"/>
              </a:rPr>
              <a:t>Policies </a:t>
            </a:r>
            <a:r>
              <a:rPr sz="1600" spc="-5" dirty="0">
                <a:latin typeface="Arial"/>
                <a:cs typeface="Arial"/>
              </a:rPr>
              <a:t>support open sharing machine-  readable data with </a:t>
            </a:r>
            <a:r>
              <a:rPr sz="1600" dirty="0">
                <a:latin typeface="Arial"/>
                <a:cs typeface="Arial"/>
              </a:rPr>
              <a:t>public, service </a:t>
            </a:r>
            <a:r>
              <a:rPr sz="1600" spc="-5" dirty="0">
                <a:latin typeface="Arial"/>
                <a:cs typeface="Arial"/>
              </a:rPr>
              <a:t>providers  and other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agencies</a:t>
            </a:r>
            <a:endParaRPr sz="1600">
              <a:latin typeface="Arial"/>
              <a:cs typeface="Arial"/>
            </a:endParaRPr>
          </a:p>
          <a:p>
            <a:pPr marL="433070" marR="25400" lvl="1" indent="-210185">
              <a:lnSpc>
                <a:spcPct val="100000"/>
              </a:lnSpc>
              <a:spcBef>
                <a:spcPts val="384"/>
              </a:spcBef>
              <a:buSzPct val="65625"/>
              <a:buFont typeface="Arial"/>
              <a:buChar char="□"/>
              <a:tabLst>
                <a:tab pos="433705" algn="l"/>
              </a:tabLst>
            </a:pPr>
            <a:r>
              <a:rPr sz="1600" dirty="0">
                <a:latin typeface="Arial"/>
                <a:cs typeface="Arial"/>
              </a:rPr>
              <a:t>Policies </a:t>
            </a:r>
            <a:r>
              <a:rPr sz="1600" spc="-5" dirty="0">
                <a:latin typeface="Arial"/>
                <a:cs typeface="Arial"/>
              </a:rPr>
              <a:t>support developing and maintaining  systems and connections to share this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□"/>
            </a:pPr>
            <a:endParaRPr sz="1600">
              <a:latin typeface="Times New Roman"/>
              <a:cs typeface="Times New Roman"/>
            </a:endParaRPr>
          </a:p>
          <a:p>
            <a:pPr marL="222885" marR="160655" indent="-210185">
              <a:lnSpc>
                <a:spcPct val="100000"/>
              </a:lnSpc>
              <a:spcBef>
                <a:spcPts val="1175"/>
              </a:spcBef>
              <a:buFont typeface="Wingdings"/>
              <a:buChar char=""/>
              <a:tabLst>
                <a:tab pos="223520" algn="l"/>
              </a:tabLst>
            </a:pPr>
            <a:r>
              <a:rPr sz="1800" spc="-5" dirty="0">
                <a:latin typeface="Arial"/>
                <a:cs typeface="Arial"/>
              </a:rPr>
              <a:t>An </a:t>
            </a:r>
            <a:r>
              <a:rPr sz="1800" spc="-10" dirty="0">
                <a:latin typeface="Arial"/>
                <a:cs typeface="Arial"/>
              </a:rPr>
              <a:t>open </a:t>
            </a:r>
            <a:r>
              <a:rPr sz="1800" spc="-5" dirty="0">
                <a:latin typeface="Arial"/>
                <a:cs typeface="Arial"/>
              </a:rPr>
              <a:t>transportation data </a:t>
            </a:r>
            <a:r>
              <a:rPr sz="1800" spc="-10" dirty="0">
                <a:latin typeface="Arial"/>
                <a:cs typeface="Arial"/>
              </a:rPr>
              <a:t>ecosystem,  built on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presumption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sharing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can:</a:t>
            </a:r>
            <a:endParaRPr sz="1800">
              <a:latin typeface="Arial"/>
              <a:cs typeface="Arial"/>
            </a:endParaRPr>
          </a:p>
          <a:p>
            <a:pPr marL="433070" lvl="1" indent="-210185">
              <a:lnSpc>
                <a:spcPct val="100000"/>
              </a:lnSpc>
              <a:spcBef>
                <a:spcPts val="390"/>
              </a:spcBef>
              <a:buSzPct val="65625"/>
              <a:buFont typeface="Arial"/>
              <a:buChar char="□"/>
              <a:tabLst>
                <a:tab pos="433705" algn="l"/>
              </a:tabLst>
            </a:pPr>
            <a:r>
              <a:rPr sz="1600" spc="-5" dirty="0">
                <a:latin typeface="Arial"/>
                <a:cs typeface="Arial"/>
              </a:rPr>
              <a:t>Improve public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safety</a:t>
            </a:r>
            <a:endParaRPr sz="1600">
              <a:latin typeface="Arial"/>
              <a:cs typeface="Arial"/>
            </a:endParaRPr>
          </a:p>
          <a:p>
            <a:pPr marL="433070" lvl="1" indent="-210185">
              <a:lnSpc>
                <a:spcPct val="100000"/>
              </a:lnSpc>
              <a:spcBef>
                <a:spcPts val="380"/>
              </a:spcBef>
              <a:buSzPct val="65625"/>
              <a:buFont typeface="Arial"/>
              <a:buChar char="□"/>
              <a:tabLst>
                <a:tab pos="433705" algn="l"/>
              </a:tabLst>
            </a:pPr>
            <a:r>
              <a:rPr sz="1600" spc="-5" dirty="0">
                <a:latin typeface="Arial"/>
                <a:cs typeface="Arial"/>
              </a:rPr>
              <a:t>Enhance public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services</a:t>
            </a:r>
            <a:endParaRPr sz="1600">
              <a:latin typeface="Arial"/>
              <a:cs typeface="Arial"/>
            </a:endParaRPr>
          </a:p>
          <a:p>
            <a:pPr marL="433070" lvl="1" indent="-210185">
              <a:lnSpc>
                <a:spcPct val="100000"/>
              </a:lnSpc>
              <a:spcBef>
                <a:spcPts val="384"/>
              </a:spcBef>
              <a:buSzPct val="65625"/>
              <a:buFont typeface="Arial"/>
              <a:buChar char="□"/>
              <a:tabLst>
                <a:tab pos="433705" algn="l"/>
              </a:tabLst>
            </a:pPr>
            <a:r>
              <a:rPr sz="1600" spc="-5" dirty="0">
                <a:latin typeface="Arial"/>
                <a:cs typeface="Arial"/>
              </a:rPr>
              <a:t>Enable personal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mobility</a:t>
            </a:r>
            <a:endParaRPr sz="1600">
              <a:latin typeface="Arial"/>
              <a:cs typeface="Arial"/>
            </a:endParaRPr>
          </a:p>
          <a:p>
            <a:pPr marL="433070" lvl="1" indent="-210185">
              <a:lnSpc>
                <a:spcPct val="100000"/>
              </a:lnSpc>
              <a:spcBef>
                <a:spcPts val="384"/>
              </a:spcBef>
              <a:buSzPct val="65625"/>
              <a:buFont typeface="Arial"/>
              <a:buChar char="□"/>
              <a:tabLst>
                <a:tab pos="433705" algn="l"/>
              </a:tabLst>
            </a:pPr>
            <a:r>
              <a:rPr sz="1600" spc="-5" dirty="0">
                <a:latin typeface="Arial"/>
                <a:cs typeface="Arial"/>
              </a:rPr>
              <a:t>Expand economic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growth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0" y="1018032"/>
            <a:ext cx="3544824" cy="5335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12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1462" y="236220"/>
            <a:ext cx="825500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780" algn="ctr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#3: Intelligent,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Sensor-Based</a:t>
            </a:r>
            <a:endParaRPr sz="2400"/>
          </a:p>
          <a:p>
            <a:pPr algn="ctr">
              <a:lnSpc>
                <a:spcPct val="100000"/>
              </a:lnSpc>
              <a:tabLst>
                <a:tab pos="880110" algn="l"/>
                <a:tab pos="8228965" algn="l"/>
              </a:tabLst>
            </a:pPr>
            <a:r>
              <a:rPr sz="2400" u="heavy" dirty="0">
                <a:solidFill>
                  <a:srgbClr val="000000"/>
                </a:solidFill>
              </a:rPr>
              <a:t> 	</a:t>
            </a:r>
            <a:r>
              <a:rPr sz="2400" u="heavy" spc="-5" dirty="0">
                <a:solidFill>
                  <a:srgbClr val="000000"/>
                </a:solidFill>
              </a:rPr>
              <a:t>Infrastructure	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35023"/>
            <a:ext cx="4946015" cy="513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23304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-15" dirty="0">
                <a:latin typeface="Arial"/>
                <a:cs typeface="Arial"/>
              </a:rPr>
              <a:t>Trend: </a:t>
            </a:r>
            <a:r>
              <a:rPr sz="1800" spc="-10" dirty="0">
                <a:latin typeface="Arial"/>
                <a:cs typeface="Arial"/>
              </a:rPr>
              <a:t>technology advancements </a:t>
            </a:r>
            <a:r>
              <a:rPr sz="1800" spc="-15" dirty="0">
                <a:latin typeface="Arial"/>
                <a:cs typeface="Arial"/>
              </a:rPr>
              <a:t>allowing  </a:t>
            </a:r>
            <a:r>
              <a:rPr sz="1800" spc="-10" dirty="0">
                <a:latin typeface="Arial"/>
                <a:cs typeface="Arial"/>
              </a:rPr>
              <a:t>agencies and </a:t>
            </a:r>
            <a:r>
              <a:rPr sz="1800" spc="-5" dirty="0">
                <a:latin typeface="Arial"/>
                <a:cs typeface="Arial"/>
              </a:rPr>
              <a:t>citizens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increase the </a:t>
            </a:r>
            <a:r>
              <a:rPr sz="1800" spc="-10" dirty="0">
                <a:latin typeface="Arial"/>
                <a:cs typeface="Arial"/>
              </a:rPr>
              <a:t>area of  coverage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their </a:t>
            </a:r>
            <a:r>
              <a:rPr sz="1800" spc="-5" dirty="0">
                <a:latin typeface="Arial"/>
                <a:cs typeface="Arial"/>
              </a:rPr>
              <a:t>systems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amount of  </a:t>
            </a:r>
            <a:r>
              <a:rPr sz="1800" spc="-5" dirty="0">
                <a:latin typeface="Arial"/>
                <a:cs typeface="Arial"/>
              </a:rPr>
              <a:t>data they collect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Font typeface="Wingdings"/>
              <a:buChar char=""/>
            </a:pPr>
            <a:endParaRPr sz="26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-10" dirty="0">
                <a:latin typeface="Arial"/>
                <a:cs typeface="Arial"/>
              </a:rPr>
              <a:t>Urban </a:t>
            </a:r>
            <a:r>
              <a:rPr sz="1800" spc="-5" dirty="0">
                <a:latin typeface="Arial"/>
                <a:cs typeface="Arial"/>
              </a:rPr>
              <a:t>Future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Award</a:t>
            </a:r>
            <a:endParaRPr sz="1800">
              <a:latin typeface="Arial"/>
              <a:cs typeface="Arial"/>
            </a:endParaRPr>
          </a:p>
          <a:p>
            <a:pPr marL="405765" marR="433070" lvl="1" indent="-210185" algn="just">
              <a:lnSpc>
                <a:spcPct val="100000"/>
              </a:lnSpc>
              <a:spcBef>
                <a:spcPts val="390"/>
              </a:spcBef>
              <a:buSzPct val="65625"/>
              <a:buFont typeface="Arial"/>
              <a:buChar char="□"/>
              <a:tabLst>
                <a:tab pos="406400" algn="l"/>
              </a:tabLst>
            </a:pPr>
            <a:r>
              <a:rPr sz="1600" spc="-5" dirty="0">
                <a:latin typeface="Arial"/>
                <a:cs typeface="Arial"/>
              </a:rPr>
              <a:t>Mexico City proposed a system </a:t>
            </a:r>
            <a:r>
              <a:rPr sz="1600" spc="-10" dirty="0">
                <a:latin typeface="Arial"/>
                <a:cs typeface="Arial"/>
              </a:rPr>
              <a:t>where </a:t>
            </a:r>
            <a:r>
              <a:rPr sz="1600" spc="-5" dirty="0">
                <a:latin typeface="Arial"/>
                <a:cs typeface="Arial"/>
              </a:rPr>
              <a:t>drivers  anonymously donate data about </a:t>
            </a:r>
            <a:r>
              <a:rPr sz="1600" dirty="0">
                <a:latin typeface="Arial"/>
                <a:cs typeface="Arial"/>
              </a:rPr>
              <a:t>location </a:t>
            </a:r>
            <a:r>
              <a:rPr sz="1600" spc="-5" dirty="0">
                <a:latin typeface="Arial"/>
                <a:cs typeface="Arial"/>
              </a:rPr>
              <a:t>and  movement</a:t>
            </a:r>
            <a:endParaRPr sz="16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84"/>
              </a:spcBef>
              <a:buSzPct val="65625"/>
              <a:buFont typeface="Arial"/>
              <a:buChar char="□"/>
              <a:tabLst>
                <a:tab pos="406400" algn="l"/>
              </a:tabLst>
            </a:pPr>
            <a:r>
              <a:rPr sz="1600" spc="-5" dirty="0">
                <a:latin typeface="Arial"/>
                <a:cs typeface="Arial"/>
              </a:rPr>
              <a:t>Data are shared </a:t>
            </a:r>
            <a:r>
              <a:rPr sz="1600" dirty="0">
                <a:latin typeface="Arial"/>
                <a:cs typeface="Arial"/>
              </a:rPr>
              <a:t>via </a:t>
            </a:r>
            <a:r>
              <a:rPr sz="1600" spc="-10" dirty="0">
                <a:latin typeface="Arial"/>
                <a:cs typeface="Arial"/>
              </a:rPr>
              <a:t>Web </a:t>
            </a:r>
            <a:r>
              <a:rPr sz="1600" dirty="0">
                <a:latin typeface="Arial"/>
                <a:cs typeface="Arial"/>
              </a:rPr>
              <a:t>site </a:t>
            </a:r>
            <a:r>
              <a:rPr sz="1600" spc="-5" dirty="0">
                <a:latin typeface="Arial"/>
                <a:cs typeface="Arial"/>
              </a:rPr>
              <a:t>and app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real-time</a:t>
            </a:r>
            <a:endParaRPr sz="1600">
              <a:latin typeface="Arial"/>
              <a:cs typeface="Arial"/>
            </a:endParaRPr>
          </a:p>
          <a:p>
            <a:pPr marL="405765" marR="365125" lvl="1" indent="-210185">
              <a:lnSpc>
                <a:spcPct val="100000"/>
              </a:lnSpc>
              <a:spcBef>
                <a:spcPts val="380"/>
              </a:spcBef>
              <a:buSzPct val="65625"/>
              <a:buFont typeface="Arial"/>
              <a:buChar char="□"/>
              <a:tabLst>
                <a:tab pos="406400" algn="l"/>
              </a:tabLst>
            </a:pPr>
            <a:r>
              <a:rPr sz="1600" spc="-5" dirty="0">
                <a:latin typeface="Arial"/>
                <a:cs typeface="Arial"/>
              </a:rPr>
              <a:t>Data are archived for urban and transportation  planners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□"/>
            </a:pPr>
            <a:endParaRPr sz="1600">
              <a:latin typeface="Times New Roman"/>
              <a:cs typeface="Times New Roman"/>
            </a:endParaRPr>
          </a:p>
          <a:p>
            <a:pPr marL="184785" marR="5080" indent="-172085">
              <a:lnSpc>
                <a:spcPct val="100000"/>
              </a:lnSpc>
              <a:spcBef>
                <a:spcPts val="1175"/>
              </a:spcBef>
              <a:buFont typeface="Wingdings"/>
              <a:buChar char=""/>
              <a:tabLst>
                <a:tab pos="185420" algn="l"/>
              </a:tabLst>
            </a:pPr>
            <a:r>
              <a:rPr sz="1800" dirty="0">
                <a:latin typeface="Arial"/>
                <a:cs typeface="Arial"/>
              </a:rPr>
              <a:t>“In </a:t>
            </a:r>
            <a:r>
              <a:rPr sz="1800" spc="-10" dirty="0">
                <a:latin typeface="Arial"/>
                <a:cs typeface="Arial"/>
              </a:rPr>
              <a:t>Mexico </a:t>
            </a:r>
            <a:r>
              <a:rPr sz="1800" spc="-25" dirty="0">
                <a:latin typeface="Arial"/>
                <a:cs typeface="Arial"/>
              </a:rPr>
              <a:t>we </a:t>
            </a:r>
            <a:r>
              <a:rPr sz="1800" spc="-5" dirty="0">
                <a:latin typeface="Arial"/>
                <a:cs typeface="Arial"/>
              </a:rPr>
              <a:t>see that </a:t>
            </a:r>
            <a:r>
              <a:rPr sz="1800" spc="-10" dirty="0">
                <a:latin typeface="Arial"/>
                <a:cs typeface="Arial"/>
              </a:rPr>
              <a:t>people </a:t>
            </a:r>
            <a:r>
              <a:rPr sz="1800" spc="-5" dirty="0">
                <a:latin typeface="Arial"/>
                <a:cs typeface="Arial"/>
              </a:rPr>
              <a:t>make sensitive  mobility data </a:t>
            </a:r>
            <a:r>
              <a:rPr sz="1800" spc="-10" dirty="0">
                <a:latin typeface="Arial"/>
                <a:cs typeface="Arial"/>
              </a:rPr>
              <a:t>available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whole </a:t>
            </a:r>
            <a:r>
              <a:rPr sz="1800" spc="-5" dirty="0">
                <a:latin typeface="Arial"/>
                <a:cs typeface="Arial"/>
              </a:rPr>
              <a:t>community  if </a:t>
            </a:r>
            <a:r>
              <a:rPr sz="1800" spc="-10" dirty="0">
                <a:latin typeface="Arial"/>
                <a:cs typeface="Arial"/>
              </a:rPr>
              <a:t>their individual benefit </a:t>
            </a:r>
            <a:r>
              <a:rPr sz="1800" spc="-5" dirty="0">
                <a:latin typeface="Arial"/>
                <a:cs typeface="Arial"/>
              </a:rPr>
              <a:t>(less </a:t>
            </a:r>
            <a:r>
              <a:rPr sz="1800" spc="-10" dirty="0">
                <a:latin typeface="Arial"/>
                <a:cs typeface="Arial"/>
              </a:rPr>
              <a:t>congestion, </a:t>
            </a:r>
            <a:r>
              <a:rPr sz="1800" spc="-5" dirty="0">
                <a:latin typeface="Arial"/>
                <a:cs typeface="Arial"/>
              </a:rPr>
              <a:t>more  leisure time) is </a:t>
            </a:r>
            <a:r>
              <a:rPr sz="1800" spc="-10" dirty="0">
                <a:latin typeface="Arial"/>
                <a:cs typeface="Arial"/>
              </a:rPr>
              <a:t>greater than their concerns  about </a:t>
            </a:r>
            <a:r>
              <a:rPr sz="1800" spc="-5" dirty="0">
                <a:latin typeface="Arial"/>
                <a:cs typeface="Arial"/>
              </a:rPr>
              <a:t>protecting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data”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38215" y="2058923"/>
            <a:ext cx="3371088" cy="2383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3644" y="2054351"/>
            <a:ext cx="3380740" cy="2392680"/>
          </a:xfrm>
          <a:custGeom>
            <a:avLst/>
            <a:gdLst/>
            <a:ahLst/>
            <a:cxnLst/>
            <a:rect l="l" t="t" r="r" b="b"/>
            <a:pathLst>
              <a:path w="3380740" h="2392679">
                <a:moveTo>
                  <a:pt x="0" y="0"/>
                </a:moveTo>
                <a:lnTo>
                  <a:pt x="3380232" y="0"/>
                </a:lnTo>
                <a:lnTo>
                  <a:pt x="3380232" y="2392680"/>
                </a:lnTo>
                <a:lnTo>
                  <a:pt x="0" y="23926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13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1462" y="236220"/>
            <a:ext cx="825500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780" algn="ctr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#3: Intelligent,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Sensor-Based</a:t>
            </a:r>
            <a:endParaRPr sz="2400"/>
          </a:p>
          <a:p>
            <a:pPr algn="ctr">
              <a:lnSpc>
                <a:spcPct val="100000"/>
              </a:lnSpc>
              <a:tabLst>
                <a:tab pos="880110" algn="l"/>
                <a:tab pos="8228965" algn="l"/>
              </a:tabLst>
            </a:pPr>
            <a:r>
              <a:rPr sz="2400" u="heavy" dirty="0">
                <a:solidFill>
                  <a:srgbClr val="000000"/>
                </a:solidFill>
              </a:rPr>
              <a:t> 	</a:t>
            </a:r>
            <a:r>
              <a:rPr sz="2400" u="heavy" spc="-5" dirty="0">
                <a:solidFill>
                  <a:srgbClr val="000000"/>
                </a:solidFill>
              </a:rPr>
              <a:t>Infrastructure	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36040"/>
            <a:ext cx="4659630" cy="4759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085" algn="just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600" spc="-15" dirty="0">
                <a:latin typeface="Arial"/>
                <a:cs typeface="Arial"/>
              </a:rPr>
              <a:t>Trend: </a:t>
            </a:r>
            <a:r>
              <a:rPr sz="1600" spc="-5" dirty="0">
                <a:latin typeface="Arial"/>
                <a:cs typeface="Arial"/>
              </a:rPr>
              <a:t>open networks of sensors to </a:t>
            </a:r>
            <a:r>
              <a:rPr sz="1600" dirty="0">
                <a:latin typeface="Arial"/>
                <a:cs typeface="Arial"/>
              </a:rPr>
              <a:t>facilitate </a:t>
            </a:r>
            <a:r>
              <a:rPr sz="1600" spc="-5" dirty="0">
                <a:latin typeface="Arial"/>
                <a:cs typeface="Arial"/>
              </a:rPr>
              <a:t>data  gathering and information for government and the  public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Font typeface="Wingdings"/>
              <a:buChar char=""/>
            </a:pPr>
            <a:endParaRPr sz="2300">
              <a:latin typeface="Times New Roman"/>
              <a:cs typeface="Times New Roman"/>
            </a:endParaRPr>
          </a:p>
          <a:p>
            <a:pPr marL="184785" marR="633730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Environmental Protection </a:t>
            </a:r>
            <a:r>
              <a:rPr sz="1600" spc="-10" dirty="0">
                <a:latin typeface="Arial"/>
                <a:cs typeface="Arial"/>
              </a:rPr>
              <a:t>Agency’s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AirNow  program</a:t>
            </a:r>
            <a:endParaRPr sz="16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30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10" dirty="0">
                <a:latin typeface="Arial"/>
                <a:cs typeface="Arial"/>
              </a:rPr>
              <a:t>Over </a:t>
            </a:r>
            <a:r>
              <a:rPr sz="1400" spc="-5" dirty="0">
                <a:latin typeface="Arial"/>
                <a:cs typeface="Arial"/>
              </a:rPr>
              <a:t>3,000 </a:t>
            </a:r>
            <a:r>
              <a:rPr sz="1400" dirty="0">
                <a:latin typeface="Arial"/>
                <a:cs typeface="Arial"/>
              </a:rPr>
              <a:t>sensors </a:t>
            </a:r>
            <a:r>
              <a:rPr sz="1400" spc="-5" dirty="0">
                <a:latin typeface="Arial"/>
                <a:cs typeface="Arial"/>
              </a:rPr>
              <a:t>around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country</a:t>
            </a:r>
            <a:endParaRPr sz="1400">
              <a:latin typeface="Arial"/>
              <a:cs typeface="Arial"/>
            </a:endParaRPr>
          </a:p>
          <a:p>
            <a:pPr marL="405765" marR="187960" lvl="1" indent="-210185">
              <a:lnSpc>
                <a:spcPct val="100000"/>
              </a:lnSpc>
              <a:spcBef>
                <a:spcPts val="335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5" dirty="0">
                <a:latin typeface="Arial"/>
                <a:cs typeface="Arial"/>
              </a:rPr>
              <a:t>An open </a:t>
            </a:r>
            <a:r>
              <a:rPr sz="1400" dirty="0">
                <a:latin typeface="Arial"/>
                <a:cs typeface="Arial"/>
              </a:rPr>
              <a:t>platform that </a:t>
            </a:r>
            <a:r>
              <a:rPr sz="1400" spc="-5" dirty="0">
                <a:latin typeface="Arial"/>
                <a:cs typeface="Arial"/>
              </a:rPr>
              <a:t>allows </a:t>
            </a:r>
            <a:r>
              <a:rPr sz="1400" dirty="0">
                <a:latin typeface="Arial"/>
                <a:cs typeface="Arial"/>
              </a:rPr>
              <a:t>for </a:t>
            </a:r>
            <a:r>
              <a:rPr sz="1400" spc="-5" dirty="0">
                <a:latin typeface="Arial"/>
                <a:cs typeface="Arial"/>
              </a:rPr>
              <a:t>more </a:t>
            </a:r>
            <a:r>
              <a:rPr sz="1400" dirty="0">
                <a:latin typeface="Arial"/>
                <a:cs typeface="Arial"/>
              </a:rPr>
              <a:t>sensors to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be  plugged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at any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  <a:p>
            <a:pPr marL="405765" marR="341630" lvl="1" indent="-210185">
              <a:lnSpc>
                <a:spcPct val="100000"/>
              </a:lnSpc>
              <a:spcBef>
                <a:spcPts val="335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dirty="0">
                <a:latin typeface="Arial"/>
                <a:cs typeface="Arial"/>
              </a:rPr>
              <a:t>Application </a:t>
            </a:r>
            <a:r>
              <a:rPr sz="1400" spc="-5" dirty="0">
                <a:latin typeface="Arial"/>
                <a:cs typeface="Arial"/>
              </a:rPr>
              <a:t>Programming Interfaces </a:t>
            </a:r>
            <a:r>
              <a:rPr sz="1400" dirty="0">
                <a:latin typeface="Arial"/>
                <a:cs typeface="Arial"/>
              </a:rPr>
              <a:t>facilitate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  </a:t>
            </a:r>
            <a:r>
              <a:rPr sz="1400" spc="-5" dirty="0">
                <a:latin typeface="Arial"/>
                <a:cs typeface="Arial"/>
              </a:rPr>
              <a:t>sharing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□"/>
            </a:pP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Village </a:t>
            </a:r>
            <a:r>
              <a:rPr sz="1600" spc="-10" dirty="0">
                <a:latin typeface="Arial"/>
                <a:cs typeface="Arial"/>
              </a:rPr>
              <a:t>Green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Project</a:t>
            </a:r>
            <a:endParaRPr sz="1600">
              <a:latin typeface="Arial"/>
              <a:cs typeface="Arial"/>
            </a:endParaRPr>
          </a:p>
          <a:p>
            <a:pPr marL="405765" marR="76835" lvl="1" indent="-210185">
              <a:lnSpc>
                <a:spcPct val="100000"/>
              </a:lnSpc>
              <a:spcBef>
                <a:spcPts val="330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5" dirty="0">
                <a:latin typeface="Arial"/>
                <a:cs typeface="Arial"/>
              </a:rPr>
              <a:t>Measuring and communicating on-the-spot air </a:t>
            </a:r>
            <a:r>
              <a:rPr sz="1400" dirty="0">
                <a:latin typeface="Arial"/>
                <a:cs typeface="Arial"/>
              </a:rPr>
              <a:t>quality  </a:t>
            </a:r>
            <a:r>
              <a:rPr sz="1400" spc="-5" dirty="0">
                <a:latin typeface="Arial"/>
                <a:cs typeface="Arial"/>
              </a:rPr>
              <a:t>and weather </a:t>
            </a:r>
            <a:r>
              <a:rPr sz="1400" dirty="0">
                <a:latin typeface="Arial"/>
                <a:cs typeface="Arial"/>
              </a:rPr>
              <a:t>conditions for </a:t>
            </a:r>
            <a:r>
              <a:rPr sz="1400" spc="-5" dirty="0">
                <a:latin typeface="Arial"/>
                <a:cs typeface="Arial"/>
              </a:rPr>
              <a:t>research and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awareness</a:t>
            </a:r>
            <a:endParaRPr sz="1400">
              <a:latin typeface="Arial"/>
              <a:cs typeface="Arial"/>
            </a:endParaRPr>
          </a:p>
          <a:p>
            <a:pPr marL="405765" marR="65405" lvl="1" indent="-210185">
              <a:lnSpc>
                <a:spcPct val="100000"/>
              </a:lnSpc>
              <a:spcBef>
                <a:spcPts val="335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5" dirty="0">
                <a:latin typeface="Arial"/>
                <a:cs typeface="Arial"/>
              </a:rPr>
              <a:t>Developing small and rugged </a:t>
            </a:r>
            <a:r>
              <a:rPr sz="1400" dirty="0">
                <a:latin typeface="Arial"/>
                <a:cs typeface="Arial"/>
              </a:rPr>
              <a:t>data collection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systems  </a:t>
            </a:r>
            <a:r>
              <a:rPr sz="1400" dirty="0">
                <a:latin typeface="Arial"/>
                <a:cs typeface="Arial"/>
              </a:rPr>
              <a:t>that can </a:t>
            </a:r>
            <a:r>
              <a:rPr sz="1400" spc="-5" dirty="0">
                <a:latin typeface="Arial"/>
                <a:cs typeface="Arial"/>
              </a:rPr>
              <a:t>be powered by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wind and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sun</a:t>
            </a:r>
            <a:endParaRPr sz="1400">
              <a:latin typeface="Arial"/>
              <a:cs typeface="Arial"/>
            </a:endParaRPr>
          </a:p>
          <a:p>
            <a:pPr marL="405765" marR="441325" lvl="1" indent="-210185">
              <a:lnSpc>
                <a:spcPct val="100000"/>
              </a:lnSpc>
              <a:spcBef>
                <a:spcPts val="335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5" dirty="0">
                <a:latin typeface="Arial"/>
                <a:cs typeface="Arial"/>
              </a:rPr>
              <a:t>Partnering with communities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pilot </a:t>
            </a:r>
            <a:r>
              <a:rPr sz="1400" dirty="0">
                <a:latin typeface="Arial"/>
                <a:cs typeface="Arial"/>
              </a:rPr>
              <a:t>test the </a:t>
            </a:r>
            <a:r>
              <a:rPr sz="1400" spc="-5" dirty="0">
                <a:latin typeface="Arial"/>
                <a:cs typeface="Arial"/>
              </a:rPr>
              <a:t>new  technology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outdoor community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spaces.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4771" y="1085088"/>
            <a:ext cx="3537204" cy="2727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2076" y="3977640"/>
            <a:ext cx="2592324" cy="2346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14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1462" y="236220"/>
            <a:ext cx="825500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780" algn="ctr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#3: Intelligent,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Sensor-Based</a:t>
            </a:r>
            <a:endParaRPr sz="2400"/>
          </a:p>
          <a:p>
            <a:pPr algn="ctr">
              <a:lnSpc>
                <a:spcPct val="100000"/>
              </a:lnSpc>
              <a:tabLst>
                <a:tab pos="880110" algn="l"/>
                <a:tab pos="8228965" algn="l"/>
              </a:tabLst>
            </a:pPr>
            <a:r>
              <a:rPr sz="2400" u="heavy" dirty="0">
                <a:solidFill>
                  <a:srgbClr val="000000"/>
                </a:solidFill>
              </a:rPr>
              <a:t> 	</a:t>
            </a:r>
            <a:r>
              <a:rPr sz="2400" u="heavy" spc="-5" dirty="0">
                <a:solidFill>
                  <a:srgbClr val="000000"/>
                </a:solidFill>
              </a:rPr>
              <a:t>Infrastructure	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36040"/>
            <a:ext cx="4670425" cy="4290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600" spc="-15" dirty="0">
                <a:latin typeface="Arial"/>
                <a:cs typeface="Arial"/>
              </a:rPr>
              <a:t>Trend: </a:t>
            </a:r>
            <a:r>
              <a:rPr sz="1600" spc="-5" dirty="0">
                <a:latin typeface="Arial"/>
                <a:cs typeface="Arial"/>
              </a:rPr>
              <a:t>sensor-based </a:t>
            </a:r>
            <a:r>
              <a:rPr sz="1600" dirty="0">
                <a:latin typeface="Arial"/>
                <a:cs typeface="Arial"/>
              </a:rPr>
              <a:t>collection </a:t>
            </a:r>
            <a:r>
              <a:rPr sz="1600" spc="-5" dirty="0">
                <a:latin typeface="Arial"/>
                <a:cs typeface="Arial"/>
              </a:rPr>
              <a:t>and user-centered  </a:t>
            </a:r>
            <a:r>
              <a:rPr sz="1600" dirty="0">
                <a:latin typeface="Arial"/>
                <a:cs typeface="Arial"/>
              </a:rPr>
              <a:t>choices </a:t>
            </a:r>
            <a:r>
              <a:rPr sz="1600" spc="-5" dirty="0">
                <a:latin typeface="Arial"/>
                <a:cs typeface="Arial"/>
              </a:rPr>
              <a:t>about data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sharing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Font typeface="Wingdings"/>
              <a:buChar char=""/>
            </a:pPr>
            <a:endParaRPr sz="2300">
              <a:latin typeface="Times New Roman"/>
              <a:cs typeface="Times New Roman"/>
            </a:endParaRPr>
          </a:p>
          <a:p>
            <a:pPr marL="184785" marR="177800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Provides patients with </a:t>
            </a:r>
            <a:r>
              <a:rPr sz="1600" spc="-15" dirty="0">
                <a:latin typeface="Arial"/>
                <a:cs typeface="Arial"/>
              </a:rPr>
              <a:t>ways </a:t>
            </a:r>
            <a:r>
              <a:rPr sz="1600" spc="-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collect </a:t>
            </a:r>
            <a:r>
              <a:rPr sz="1600" spc="-5" dirty="0">
                <a:latin typeface="Arial"/>
                <a:cs typeface="Arial"/>
              </a:rPr>
              <a:t>&amp; analyze  data about their asthma and inhaler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Font typeface="Wingdings"/>
              <a:buChar char=""/>
            </a:pPr>
            <a:endParaRPr sz="23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Patients chooses </a:t>
            </a:r>
            <a:r>
              <a:rPr sz="1600" spc="-10" dirty="0">
                <a:latin typeface="Arial"/>
                <a:cs typeface="Arial"/>
              </a:rPr>
              <a:t>what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share:</a:t>
            </a:r>
            <a:endParaRPr sz="16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30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5" dirty="0">
                <a:latin typeface="Arial"/>
                <a:cs typeface="Arial"/>
              </a:rPr>
              <a:t>Clinical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35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5" dirty="0">
                <a:latin typeface="Arial"/>
                <a:cs typeface="Arial"/>
              </a:rPr>
              <a:t>Personal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35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5" dirty="0">
                <a:latin typeface="Arial"/>
                <a:cs typeface="Arial"/>
              </a:rPr>
              <a:t>Sensor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35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5" dirty="0">
                <a:latin typeface="Arial"/>
                <a:cs typeface="Arial"/>
              </a:rPr>
              <a:t>Aggregated, anonymized </a:t>
            </a:r>
            <a:r>
              <a:rPr sz="1400" dirty="0">
                <a:latin typeface="Arial"/>
                <a:cs typeface="Arial"/>
              </a:rPr>
              <a:t>location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□"/>
            </a:pP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Patients choose </a:t>
            </a:r>
            <a:r>
              <a:rPr sz="1600" spc="-10" dirty="0">
                <a:latin typeface="Arial"/>
                <a:cs typeface="Arial"/>
              </a:rPr>
              <a:t>who </a:t>
            </a:r>
            <a:r>
              <a:rPr sz="1600" spc="-5" dirty="0">
                <a:latin typeface="Arial"/>
                <a:cs typeface="Arial"/>
              </a:rPr>
              <a:t>gets to see their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30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5" dirty="0">
                <a:latin typeface="Arial"/>
                <a:cs typeface="Arial"/>
              </a:rPr>
              <a:t>Family 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friends</a:t>
            </a:r>
            <a:endParaRPr sz="14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35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5" dirty="0">
                <a:latin typeface="Arial"/>
                <a:cs typeface="Arial"/>
              </a:rPr>
              <a:t>Healthcare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provider</a:t>
            </a:r>
            <a:endParaRPr sz="14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35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5" dirty="0">
                <a:latin typeface="Arial"/>
                <a:cs typeface="Arial"/>
              </a:rPr>
              <a:t>Health </a:t>
            </a:r>
            <a:r>
              <a:rPr sz="1400" dirty="0">
                <a:latin typeface="Arial"/>
                <a:cs typeface="Arial"/>
              </a:rPr>
              <a:t>care </a:t>
            </a:r>
            <a:r>
              <a:rPr sz="1400" spc="-5" dirty="0">
                <a:latin typeface="Arial"/>
                <a:cs typeface="Arial"/>
              </a:rPr>
              <a:t>researchers, </a:t>
            </a:r>
            <a:r>
              <a:rPr sz="1400" dirty="0">
                <a:latin typeface="Arial"/>
                <a:cs typeface="Arial"/>
              </a:rPr>
              <a:t>clinical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trials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8447" y="2007107"/>
            <a:ext cx="3785615" cy="2979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962" y="5822441"/>
            <a:ext cx="8382000" cy="567055"/>
          </a:xfrm>
          <a:prstGeom prst="rect">
            <a:avLst/>
          </a:prstGeom>
          <a:solidFill>
            <a:srgbClr val="333399"/>
          </a:solidFill>
          <a:ln w="25908">
            <a:solidFill>
              <a:srgbClr val="23236F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753235" marR="195580" indent="-1553210">
              <a:lnSpc>
                <a:spcPct val="100000"/>
              </a:lnSpc>
              <a:spcBef>
                <a:spcPts val="204"/>
              </a:spcBef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the potential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roles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for connected vehicles,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toll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tags,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smart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phones, light poles,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transit  fare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media and other transportation-related</a:t>
            </a:r>
            <a:r>
              <a:rPr sz="1400" b="1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components?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15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1462" y="236220"/>
            <a:ext cx="825500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780" algn="ctr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#3: Intelligent,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Sensor-Based</a:t>
            </a:r>
            <a:endParaRPr sz="2400"/>
          </a:p>
          <a:p>
            <a:pPr algn="ctr">
              <a:lnSpc>
                <a:spcPct val="100000"/>
              </a:lnSpc>
              <a:tabLst>
                <a:tab pos="880110" algn="l"/>
                <a:tab pos="8228965" algn="l"/>
              </a:tabLst>
            </a:pPr>
            <a:r>
              <a:rPr sz="2400" u="heavy" dirty="0">
                <a:solidFill>
                  <a:srgbClr val="000000"/>
                </a:solidFill>
              </a:rPr>
              <a:t> 	</a:t>
            </a:r>
            <a:r>
              <a:rPr sz="2400" u="heavy" spc="-5" dirty="0">
                <a:solidFill>
                  <a:srgbClr val="000000"/>
                </a:solidFill>
              </a:rPr>
              <a:t>Infrastructure	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36040"/>
            <a:ext cx="4562475" cy="449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600" spc="-15" dirty="0">
                <a:latin typeface="Arial"/>
                <a:cs typeface="Arial"/>
              </a:rPr>
              <a:t>Trend: </a:t>
            </a:r>
            <a:r>
              <a:rPr sz="1600" spc="-5" dirty="0">
                <a:latin typeface="Arial"/>
                <a:cs typeface="Arial"/>
              </a:rPr>
              <a:t>governments </a:t>
            </a:r>
            <a:r>
              <a:rPr sz="1600" dirty="0">
                <a:latin typeface="Arial"/>
                <a:cs typeface="Arial"/>
              </a:rPr>
              <a:t>collect, </a:t>
            </a:r>
            <a:r>
              <a:rPr sz="1600" spc="-5" dirty="0">
                <a:latin typeface="Arial"/>
                <a:cs typeface="Arial"/>
              </a:rPr>
              <a:t>preserve, and share  data for a variety of </a:t>
            </a:r>
            <a:r>
              <a:rPr sz="1600" dirty="0">
                <a:latin typeface="Arial"/>
                <a:cs typeface="Arial"/>
              </a:rPr>
              <a:t>applications, establishing  </a:t>
            </a:r>
            <a:r>
              <a:rPr sz="1600" spc="-5" dirty="0">
                <a:latin typeface="Arial"/>
                <a:cs typeface="Arial"/>
              </a:rPr>
              <a:t>appropriate </a:t>
            </a:r>
            <a:r>
              <a:rPr sz="1600" dirty="0">
                <a:latin typeface="Arial"/>
                <a:cs typeface="Arial"/>
              </a:rPr>
              <a:t>policies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access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Font typeface="Wingdings"/>
              <a:buChar char=""/>
            </a:pPr>
            <a:endParaRPr sz="2300">
              <a:latin typeface="Times New Roman"/>
              <a:cs typeface="Times New Roman"/>
            </a:endParaRPr>
          </a:p>
          <a:p>
            <a:pPr marL="184785" marR="130810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Example: repository for travel survey and study  data</a:t>
            </a:r>
            <a:endParaRPr sz="16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30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dirty="0">
                <a:latin typeface="Arial"/>
                <a:cs typeface="Arial"/>
              </a:rPr>
              <a:t>GPS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tracks</a:t>
            </a:r>
            <a:endParaRPr sz="14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35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5" dirty="0">
                <a:latin typeface="Arial"/>
                <a:cs typeface="Arial"/>
              </a:rPr>
              <a:t>Survey participant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demographics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□"/>
            </a:pP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Example: real-time traffic data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sharing</a:t>
            </a:r>
            <a:endParaRPr sz="16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30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5" dirty="0">
                <a:latin typeface="Arial"/>
                <a:cs typeface="Arial"/>
              </a:rPr>
              <a:t>Regional </a:t>
            </a:r>
            <a:r>
              <a:rPr sz="1400" dirty="0">
                <a:latin typeface="Arial"/>
                <a:cs typeface="Arial"/>
              </a:rPr>
              <a:t>data fusion </a:t>
            </a:r>
            <a:r>
              <a:rPr sz="1400" spc="-5" dirty="0">
                <a:latin typeface="Arial"/>
                <a:cs typeface="Arial"/>
              </a:rPr>
              <a:t>and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dissemination</a:t>
            </a:r>
            <a:endParaRPr sz="1400">
              <a:latin typeface="Arial"/>
              <a:cs typeface="Arial"/>
            </a:endParaRPr>
          </a:p>
          <a:p>
            <a:pPr marL="405765" marR="360680" lvl="1" indent="-210185">
              <a:lnSpc>
                <a:spcPct val="100000"/>
              </a:lnSpc>
              <a:spcBef>
                <a:spcPts val="335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dirty="0">
                <a:latin typeface="Arial"/>
                <a:cs typeface="Arial"/>
              </a:rPr>
              <a:t>Applications for users, </a:t>
            </a:r>
            <a:r>
              <a:rPr sz="1400" spc="-5" dirty="0">
                <a:latin typeface="Arial"/>
                <a:cs typeface="Arial"/>
              </a:rPr>
              <a:t>operators,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policy-makers,  researchers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□"/>
            </a:pP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85420" algn="l"/>
              </a:tabLst>
            </a:pPr>
            <a:r>
              <a:rPr sz="1600" spc="-25" dirty="0">
                <a:latin typeface="Arial"/>
                <a:cs typeface="Arial"/>
              </a:rPr>
              <a:t>Varying </a:t>
            </a:r>
            <a:r>
              <a:rPr sz="1600" dirty="0">
                <a:latin typeface="Arial"/>
                <a:cs typeface="Arial"/>
              </a:rPr>
              <a:t>access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levels</a:t>
            </a:r>
            <a:endParaRPr sz="16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30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dirty="0">
                <a:latin typeface="Arial"/>
                <a:cs typeface="Arial"/>
              </a:rPr>
              <a:t>Public-use cleansed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files</a:t>
            </a:r>
            <a:endParaRPr sz="14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35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5" dirty="0">
                <a:latin typeface="Arial"/>
                <a:cs typeface="Arial"/>
              </a:rPr>
              <a:t>Detailed and spatial-enabled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0200" y="3753611"/>
            <a:ext cx="2286000" cy="2354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1060703"/>
            <a:ext cx="2286000" cy="1406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0800" y="2583179"/>
            <a:ext cx="2286000" cy="975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16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780" algn="ctr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#3: Intelligent,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Sensor-Based</a:t>
            </a:r>
            <a:endParaRPr sz="2400"/>
          </a:p>
          <a:p>
            <a:pPr algn="ctr">
              <a:lnSpc>
                <a:spcPct val="100000"/>
              </a:lnSpc>
              <a:tabLst>
                <a:tab pos="880110" algn="l"/>
                <a:tab pos="8228965" algn="l"/>
              </a:tabLst>
            </a:pPr>
            <a:r>
              <a:rPr sz="2400" u="heavy" dirty="0">
                <a:solidFill>
                  <a:srgbClr val="000000"/>
                </a:solidFill>
              </a:rPr>
              <a:t> 	</a:t>
            </a:r>
            <a:r>
              <a:rPr sz="2400" u="heavy" spc="-5" dirty="0">
                <a:solidFill>
                  <a:srgbClr val="000000"/>
                </a:solidFill>
              </a:rPr>
              <a:t>Infrastructure	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71798" y="1536191"/>
            <a:ext cx="221488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-10" dirty="0">
                <a:latin typeface="Arial"/>
                <a:cs typeface="Arial"/>
              </a:rPr>
              <a:t>Open </a:t>
            </a:r>
            <a:r>
              <a:rPr sz="1800" spc="-5" dirty="0">
                <a:latin typeface="Arial"/>
                <a:cs typeface="Arial"/>
              </a:rPr>
              <a:t>Data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Policies: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4304" y="1560321"/>
            <a:ext cx="5240655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2500"/>
              </a:lnSpc>
            </a:pP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https://project-open-data.cio.gov/  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https://www.transportation.gov/open/official-dot-public-access-plan  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http://sunlightfoundation.com/policy/local/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798" y="2609088"/>
            <a:ext cx="220218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5" dirty="0">
                <a:latin typeface="Arial"/>
                <a:cs typeface="Arial"/>
              </a:rPr>
              <a:t>ITS </a:t>
            </a:r>
            <a:r>
              <a:rPr sz="1800" spc="-5" dirty="0">
                <a:latin typeface="Arial"/>
                <a:cs typeface="Arial"/>
              </a:rPr>
              <a:t>Research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Data: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4304" y="2659888"/>
            <a:ext cx="18338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https://www.its-rde.net/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798" y="3212591"/>
            <a:ext cx="20237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5" dirty="0">
                <a:latin typeface="Arial"/>
                <a:cs typeface="Arial"/>
              </a:rPr>
              <a:t>ITS </a:t>
            </a:r>
            <a:r>
              <a:rPr sz="1800" spc="-10" dirty="0">
                <a:latin typeface="Arial"/>
                <a:cs typeface="Arial"/>
              </a:rPr>
              <a:t>Open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Source: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4304" y="3263391"/>
            <a:ext cx="18338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http://www.itsforge.net/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798" y="3816095"/>
            <a:ext cx="151701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-5" dirty="0">
                <a:latin typeface="Arial"/>
                <a:cs typeface="Arial"/>
              </a:rPr>
              <a:t>White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Paper: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44304" y="3847591"/>
            <a:ext cx="5065395" cy="79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39"/>
              </a:lnSpc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Smart/Connected City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Its </a:t>
            </a:r>
            <a:r>
              <a:rPr sz="1800" spc="-5" dirty="0">
                <a:latin typeface="Arial"/>
                <a:cs typeface="Arial"/>
              </a:rPr>
              <a:t>Implications </a:t>
            </a:r>
            <a:r>
              <a:rPr sz="1800" spc="-10" dirty="0">
                <a:latin typeface="Arial"/>
                <a:cs typeface="Arial"/>
              </a:rPr>
              <a:t>for  Connected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Transportation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http://1.usa.gov/1XVPV2h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798" y="4951476"/>
            <a:ext cx="156908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-5" dirty="0">
                <a:latin typeface="Arial"/>
                <a:cs typeface="Arial"/>
              </a:rPr>
              <a:t>USDOT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PoC: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44304" y="4951476"/>
            <a:ext cx="3561079" cy="83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Daniel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Morgan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1300"/>
              </a:lnSpc>
              <a:spcBef>
                <a:spcPts val="90"/>
              </a:spcBef>
            </a:pPr>
            <a:r>
              <a:rPr sz="1600" spc="-5" dirty="0">
                <a:latin typeface="Arial"/>
                <a:cs typeface="Arial"/>
              </a:rPr>
              <a:t>Chief Data Officer  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daniel.morgan@dot.gov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202-366-4308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17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1648" y="3266440"/>
            <a:ext cx="3507104" cy="109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EC881B"/>
                </a:solidFill>
                <a:latin typeface="Arial"/>
                <a:cs typeface="Arial"/>
              </a:rPr>
              <a:t>Vision Element</a:t>
            </a:r>
            <a:r>
              <a:rPr sz="2800" b="1" spc="-45" dirty="0">
                <a:solidFill>
                  <a:srgbClr val="EC881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EC881B"/>
                </a:solidFill>
                <a:latin typeface="Arial"/>
                <a:cs typeface="Arial"/>
              </a:rPr>
              <a:t>#5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3600" b="1" spc="-5" dirty="0">
                <a:latin typeface="Arial"/>
                <a:cs typeface="Arial"/>
              </a:rPr>
              <a:t>Urban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Analytics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962" y="4496561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923" y="3294900"/>
            <a:ext cx="868680" cy="944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831" y="3320796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2000" y="0"/>
                </a:lnTo>
                <a:lnTo>
                  <a:pt x="762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791" y="3480815"/>
            <a:ext cx="634365" cy="436245"/>
          </a:xfrm>
          <a:custGeom>
            <a:avLst/>
            <a:gdLst/>
            <a:ahLst/>
            <a:cxnLst/>
            <a:rect l="l" t="t" r="r" b="b"/>
            <a:pathLst>
              <a:path w="634365" h="436245">
                <a:moveTo>
                  <a:pt x="561340" y="0"/>
                </a:moveTo>
                <a:lnTo>
                  <a:pt x="72644" y="0"/>
                </a:lnTo>
                <a:lnTo>
                  <a:pt x="44368" y="5708"/>
                </a:lnTo>
                <a:lnTo>
                  <a:pt x="21277" y="21277"/>
                </a:lnTo>
                <a:lnTo>
                  <a:pt x="5708" y="44368"/>
                </a:lnTo>
                <a:lnTo>
                  <a:pt x="0" y="72644"/>
                </a:lnTo>
                <a:lnTo>
                  <a:pt x="0" y="363220"/>
                </a:lnTo>
                <a:lnTo>
                  <a:pt x="5708" y="391495"/>
                </a:lnTo>
                <a:lnTo>
                  <a:pt x="21277" y="414586"/>
                </a:lnTo>
                <a:lnTo>
                  <a:pt x="44368" y="430155"/>
                </a:lnTo>
                <a:lnTo>
                  <a:pt x="72644" y="435864"/>
                </a:lnTo>
                <a:lnTo>
                  <a:pt x="561340" y="435864"/>
                </a:lnTo>
                <a:lnTo>
                  <a:pt x="589615" y="430155"/>
                </a:lnTo>
                <a:lnTo>
                  <a:pt x="612706" y="414586"/>
                </a:lnTo>
                <a:lnTo>
                  <a:pt x="628275" y="391495"/>
                </a:lnTo>
                <a:lnTo>
                  <a:pt x="633984" y="363220"/>
                </a:lnTo>
                <a:lnTo>
                  <a:pt x="633984" y="72644"/>
                </a:lnTo>
                <a:lnTo>
                  <a:pt x="628275" y="44368"/>
                </a:lnTo>
                <a:lnTo>
                  <a:pt x="612706" y="21277"/>
                </a:lnTo>
                <a:lnTo>
                  <a:pt x="589615" y="5708"/>
                </a:lnTo>
                <a:lnTo>
                  <a:pt x="56134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844" y="3520440"/>
            <a:ext cx="554990" cy="344805"/>
          </a:xfrm>
          <a:custGeom>
            <a:avLst/>
            <a:gdLst/>
            <a:ahLst/>
            <a:cxnLst/>
            <a:rect l="l" t="t" r="r" b="b"/>
            <a:pathLst>
              <a:path w="554990" h="344804">
                <a:moveTo>
                  <a:pt x="0" y="0"/>
                </a:moveTo>
                <a:lnTo>
                  <a:pt x="554736" y="0"/>
                </a:lnTo>
                <a:lnTo>
                  <a:pt x="554736" y="344424"/>
                </a:lnTo>
                <a:lnTo>
                  <a:pt x="0" y="344424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4568" y="3721608"/>
            <a:ext cx="62865" cy="85725"/>
          </a:xfrm>
          <a:custGeom>
            <a:avLst/>
            <a:gdLst/>
            <a:ahLst/>
            <a:cxnLst/>
            <a:rect l="l" t="t" r="r" b="b"/>
            <a:pathLst>
              <a:path w="62865" h="85725">
                <a:moveTo>
                  <a:pt x="0" y="0"/>
                </a:moveTo>
                <a:lnTo>
                  <a:pt x="62484" y="0"/>
                </a:lnTo>
                <a:lnTo>
                  <a:pt x="6248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1247" y="3668267"/>
            <a:ext cx="70485" cy="139065"/>
          </a:xfrm>
          <a:custGeom>
            <a:avLst/>
            <a:gdLst/>
            <a:ahLst/>
            <a:cxnLst/>
            <a:rect l="l" t="t" r="r" b="b"/>
            <a:pathLst>
              <a:path w="70484" h="139064">
                <a:moveTo>
                  <a:pt x="0" y="0"/>
                </a:moveTo>
                <a:lnTo>
                  <a:pt x="70103" y="0"/>
                </a:lnTo>
                <a:lnTo>
                  <a:pt x="70103" y="138683"/>
                </a:lnTo>
                <a:lnTo>
                  <a:pt x="0" y="138683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5360" y="3721608"/>
            <a:ext cx="60960" cy="85725"/>
          </a:xfrm>
          <a:custGeom>
            <a:avLst/>
            <a:gdLst/>
            <a:ahLst/>
            <a:cxnLst/>
            <a:rect l="l" t="t" r="r" b="b"/>
            <a:pathLst>
              <a:path w="60959" h="85725">
                <a:moveTo>
                  <a:pt x="0" y="0"/>
                </a:moveTo>
                <a:lnTo>
                  <a:pt x="60959" y="0"/>
                </a:lnTo>
                <a:lnTo>
                  <a:pt x="60959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4232" y="3668267"/>
            <a:ext cx="68580" cy="139065"/>
          </a:xfrm>
          <a:custGeom>
            <a:avLst/>
            <a:gdLst/>
            <a:ahLst/>
            <a:cxnLst/>
            <a:rect l="l" t="t" r="r" b="b"/>
            <a:pathLst>
              <a:path w="68580" h="139064">
                <a:moveTo>
                  <a:pt x="0" y="0"/>
                </a:moveTo>
                <a:lnTo>
                  <a:pt x="68580" y="0"/>
                </a:lnTo>
                <a:lnTo>
                  <a:pt x="68580" y="138683"/>
                </a:lnTo>
                <a:lnTo>
                  <a:pt x="0" y="138683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0945" y="3594861"/>
            <a:ext cx="392430" cy="92710"/>
          </a:xfrm>
          <a:custGeom>
            <a:avLst/>
            <a:gdLst/>
            <a:ahLst/>
            <a:cxnLst/>
            <a:rect l="l" t="t" r="r" b="b"/>
            <a:pathLst>
              <a:path w="392430" h="92710">
                <a:moveTo>
                  <a:pt x="0" y="92456"/>
                </a:moveTo>
                <a:lnTo>
                  <a:pt x="164757" y="0"/>
                </a:lnTo>
                <a:lnTo>
                  <a:pt x="291325" y="78232"/>
                </a:lnTo>
                <a:lnTo>
                  <a:pt x="391972" y="18275"/>
                </a:lnTo>
              </a:path>
            </a:pathLst>
          </a:custGeom>
          <a:ln w="19811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2513" y="3580638"/>
            <a:ext cx="85090" cy="71755"/>
          </a:xfrm>
          <a:custGeom>
            <a:avLst/>
            <a:gdLst/>
            <a:ahLst/>
            <a:cxnLst/>
            <a:rect l="l" t="t" r="r" b="b"/>
            <a:pathLst>
              <a:path w="85090" h="71754">
                <a:moveTo>
                  <a:pt x="84963" y="0"/>
                </a:moveTo>
                <a:lnTo>
                  <a:pt x="0" y="6261"/>
                </a:lnTo>
                <a:lnTo>
                  <a:pt x="38989" y="71729"/>
                </a:lnTo>
                <a:lnTo>
                  <a:pt x="84963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8200" y="3936491"/>
            <a:ext cx="207645" cy="70485"/>
          </a:xfrm>
          <a:custGeom>
            <a:avLst/>
            <a:gdLst/>
            <a:ahLst/>
            <a:cxnLst/>
            <a:rect l="l" t="t" r="r" b="b"/>
            <a:pathLst>
              <a:path w="207644" h="70485">
                <a:moveTo>
                  <a:pt x="202031" y="0"/>
                </a:moveTo>
                <a:lnTo>
                  <a:pt x="5232" y="0"/>
                </a:lnTo>
                <a:lnTo>
                  <a:pt x="0" y="5232"/>
                </a:lnTo>
                <a:lnTo>
                  <a:pt x="0" y="64871"/>
                </a:lnTo>
                <a:lnTo>
                  <a:pt x="5232" y="70103"/>
                </a:lnTo>
                <a:lnTo>
                  <a:pt x="202031" y="70103"/>
                </a:lnTo>
                <a:lnTo>
                  <a:pt x="207264" y="64871"/>
                </a:lnTo>
                <a:lnTo>
                  <a:pt x="207264" y="5232"/>
                </a:lnTo>
                <a:lnTo>
                  <a:pt x="202031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5527" y="3994403"/>
            <a:ext cx="294640" cy="45720"/>
          </a:xfrm>
          <a:custGeom>
            <a:avLst/>
            <a:gdLst/>
            <a:ahLst/>
            <a:cxnLst/>
            <a:rect l="l" t="t" r="r" b="b"/>
            <a:pathLst>
              <a:path w="294640" h="45720">
                <a:moveTo>
                  <a:pt x="290715" y="0"/>
                </a:moveTo>
                <a:lnTo>
                  <a:pt x="3416" y="0"/>
                </a:lnTo>
                <a:lnTo>
                  <a:pt x="0" y="3416"/>
                </a:lnTo>
                <a:lnTo>
                  <a:pt x="0" y="42303"/>
                </a:lnTo>
                <a:lnTo>
                  <a:pt x="3416" y="45720"/>
                </a:lnTo>
                <a:lnTo>
                  <a:pt x="290715" y="45720"/>
                </a:lnTo>
                <a:lnTo>
                  <a:pt x="294132" y="42303"/>
                </a:lnTo>
                <a:lnTo>
                  <a:pt x="294132" y="3416"/>
                </a:lnTo>
                <a:lnTo>
                  <a:pt x="290715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18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4648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#5: Urban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Analytics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09676" y="1334008"/>
            <a:ext cx="7832090" cy="409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122555" indent="-210185">
              <a:lnSpc>
                <a:spcPct val="100000"/>
              </a:lnSpc>
              <a:buFont typeface="Wingdings"/>
              <a:buChar char=""/>
              <a:tabLst>
                <a:tab pos="223520" algn="l"/>
              </a:tabLst>
            </a:pP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a data-rich </a:t>
            </a:r>
            <a:r>
              <a:rPr sz="2000" spc="-5" dirty="0">
                <a:latin typeface="Arial"/>
                <a:cs typeface="Arial"/>
              </a:rPr>
              <a:t>environment, cities </a:t>
            </a:r>
            <a:r>
              <a:rPr sz="2000" dirty="0">
                <a:latin typeface="Arial"/>
                <a:cs typeface="Arial"/>
              </a:rPr>
              <a:t>and citizens are increasingly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able 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share, use, and </a:t>
            </a:r>
            <a:r>
              <a:rPr sz="2000" spc="-5" dirty="0">
                <a:latin typeface="Arial"/>
                <a:cs typeface="Arial"/>
              </a:rPr>
              <a:t>leverage </a:t>
            </a:r>
            <a:r>
              <a:rPr sz="2000" dirty="0">
                <a:latin typeface="Arial"/>
                <a:cs typeface="Arial"/>
              </a:rPr>
              <a:t>(previously </a:t>
            </a:r>
            <a:r>
              <a:rPr sz="2000" spc="-5" dirty="0">
                <a:latin typeface="Arial"/>
                <a:cs typeface="Arial"/>
              </a:rPr>
              <a:t>unavailable) </a:t>
            </a:r>
            <a:r>
              <a:rPr sz="2000" dirty="0">
                <a:latin typeface="Arial"/>
                <a:cs typeface="Arial"/>
              </a:rPr>
              <a:t>datasets </a:t>
            </a:r>
            <a:r>
              <a:rPr sz="2000" spc="-5" dirty="0">
                <a:latin typeface="Arial"/>
                <a:cs typeface="Arial"/>
              </a:rPr>
              <a:t>to  </a:t>
            </a:r>
            <a:r>
              <a:rPr sz="2000" dirty="0">
                <a:latin typeface="Arial"/>
                <a:cs typeface="Arial"/>
              </a:rPr>
              <a:t>address complex urban problems or </a:t>
            </a:r>
            <a:r>
              <a:rPr sz="2000" spc="-5" dirty="0">
                <a:latin typeface="Arial"/>
                <a:cs typeface="Arial"/>
              </a:rPr>
              <a:t>to improve </a:t>
            </a:r>
            <a:r>
              <a:rPr sz="2000" dirty="0">
                <a:latin typeface="Arial"/>
                <a:cs typeface="Arial"/>
              </a:rPr>
              <a:t>current operations  or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capabilities.</a:t>
            </a:r>
            <a:endParaRPr sz="2000">
              <a:latin typeface="Arial"/>
              <a:cs typeface="Arial"/>
            </a:endParaRPr>
          </a:p>
          <a:p>
            <a:pPr marL="222885" marR="193675" indent="-210185">
              <a:lnSpc>
                <a:spcPct val="100000"/>
              </a:lnSpc>
              <a:spcBef>
                <a:spcPts val="1675"/>
              </a:spcBef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Urban </a:t>
            </a:r>
            <a:r>
              <a:rPr sz="2000" spc="-5" dirty="0">
                <a:latin typeface="Arial"/>
                <a:cs typeface="Arial"/>
              </a:rPr>
              <a:t>analytics </a:t>
            </a:r>
            <a:r>
              <a:rPr sz="2000" dirty="0">
                <a:latin typeface="Arial"/>
                <a:cs typeface="Arial"/>
              </a:rPr>
              <a:t>create </a:t>
            </a:r>
            <a:r>
              <a:rPr sz="2000" spc="-5" dirty="0">
                <a:latin typeface="Arial"/>
                <a:cs typeface="Arial"/>
              </a:rPr>
              <a:t>value </a:t>
            </a:r>
            <a:r>
              <a:rPr sz="2000" dirty="0">
                <a:latin typeface="Arial"/>
                <a:cs typeface="Arial"/>
              </a:rPr>
              <a:t>from </a:t>
            </a:r>
            <a:r>
              <a:rPr sz="2000" spc="-5" dirty="0">
                <a:latin typeface="Arial"/>
                <a:cs typeface="Arial"/>
              </a:rPr>
              <a:t>the data </a:t>
            </a:r>
            <a:r>
              <a:rPr sz="2000" dirty="0">
                <a:latin typeface="Arial"/>
                <a:cs typeface="Arial"/>
              </a:rPr>
              <a:t>that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collected from  connected vehicles, connected citizens, and sensors throughout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 city or </a:t>
            </a:r>
            <a:r>
              <a:rPr sz="2000" spc="-5" dirty="0">
                <a:latin typeface="Arial"/>
                <a:cs typeface="Arial"/>
              </a:rPr>
              <a:t>available from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Internet </a:t>
            </a:r>
            <a:r>
              <a:rPr sz="2000" dirty="0">
                <a:latin typeface="Arial"/>
                <a:cs typeface="Arial"/>
              </a:rPr>
              <a:t>using </a:t>
            </a:r>
            <a:r>
              <a:rPr sz="2000" spc="-5" dirty="0">
                <a:latin typeface="Arial"/>
                <a:cs typeface="Arial"/>
              </a:rPr>
              <a:t>information </a:t>
            </a:r>
            <a:r>
              <a:rPr sz="2000" dirty="0">
                <a:latin typeface="Arial"/>
                <a:cs typeface="Arial"/>
              </a:rPr>
              <a:t>generated by  </a:t>
            </a:r>
            <a:r>
              <a:rPr sz="2000" spc="-5" dirty="0">
                <a:latin typeface="Arial"/>
                <a:cs typeface="Arial"/>
              </a:rPr>
              <a:t>private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companies.</a:t>
            </a:r>
            <a:endParaRPr sz="2000">
              <a:latin typeface="Arial"/>
              <a:cs typeface="Arial"/>
            </a:endParaRPr>
          </a:p>
          <a:p>
            <a:pPr marL="222885" marR="5080" indent="-210185">
              <a:lnSpc>
                <a:spcPct val="100000"/>
              </a:lnSpc>
              <a:spcBef>
                <a:spcPts val="1675"/>
              </a:spcBef>
              <a:buFont typeface="Wingdings"/>
              <a:buChar char=""/>
              <a:tabLst>
                <a:tab pos="223520" algn="l"/>
              </a:tabLst>
            </a:pPr>
            <a:r>
              <a:rPr sz="2000" spc="-5" dirty="0">
                <a:latin typeface="Arial"/>
                <a:cs typeface="Arial"/>
              </a:rPr>
              <a:t>Analytics </a:t>
            </a:r>
            <a:r>
              <a:rPr sz="2000" dirty="0">
                <a:latin typeface="Arial"/>
                <a:cs typeface="Arial"/>
              </a:rPr>
              <a:t>can be used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predict </a:t>
            </a:r>
            <a:r>
              <a:rPr sz="2000" spc="-5" dirty="0">
                <a:latin typeface="Arial"/>
                <a:cs typeface="Arial"/>
              </a:rPr>
              <a:t>future </a:t>
            </a:r>
            <a:r>
              <a:rPr sz="2000" dirty="0">
                <a:latin typeface="Arial"/>
                <a:cs typeface="Arial"/>
              </a:rPr>
              <a:t>conditions and </a:t>
            </a:r>
            <a:r>
              <a:rPr sz="2000" spc="-5" dirty="0">
                <a:latin typeface="Arial"/>
                <a:cs typeface="Arial"/>
              </a:rPr>
              <a:t>the potential  benefits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implementing different </a:t>
            </a:r>
            <a:r>
              <a:rPr sz="2000" dirty="0">
                <a:latin typeface="Arial"/>
                <a:cs typeface="Arial"/>
              </a:rPr>
              <a:t>operational strategies, control  plans and response plans coordinated among agencies and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  providers.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19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9252" y="1409344"/>
            <a:ext cx="946785" cy="4498340"/>
          </a:xfrm>
          <a:custGeom>
            <a:avLst/>
            <a:gdLst/>
            <a:ahLst/>
            <a:cxnLst/>
            <a:rect l="l" t="t" r="r" b="b"/>
            <a:pathLst>
              <a:path w="946785" h="4498340">
                <a:moveTo>
                  <a:pt x="15290" y="0"/>
                </a:moveTo>
                <a:lnTo>
                  <a:pt x="49163" y="34379"/>
                </a:lnTo>
                <a:lnTo>
                  <a:pt x="82408" y="69142"/>
                </a:lnTo>
                <a:lnTo>
                  <a:pt x="115026" y="104280"/>
                </a:lnTo>
                <a:lnTo>
                  <a:pt x="147017" y="139786"/>
                </a:lnTo>
                <a:lnTo>
                  <a:pt x="178380" y="175653"/>
                </a:lnTo>
                <a:lnTo>
                  <a:pt x="209117" y="211874"/>
                </a:lnTo>
                <a:lnTo>
                  <a:pt x="239226" y="248443"/>
                </a:lnTo>
                <a:lnTo>
                  <a:pt x="268707" y="285350"/>
                </a:lnTo>
                <a:lnTo>
                  <a:pt x="297562" y="322591"/>
                </a:lnTo>
                <a:lnTo>
                  <a:pt x="325789" y="360156"/>
                </a:lnTo>
                <a:lnTo>
                  <a:pt x="353389" y="398040"/>
                </a:lnTo>
                <a:lnTo>
                  <a:pt x="380361" y="436235"/>
                </a:lnTo>
                <a:lnTo>
                  <a:pt x="406706" y="474734"/>
                </a:lnTo>
                <a:lnTo>
                  <a:pt x="432424" y="513530"/>
                </a:lnTo>
                <a:lnTo>
                  <a:pt x="457515" y="552615"/>
                </a:lnTo>
                <a:lnTo>
                  <a:pt x="481979" y="591983"/>
                </a:lnTo>
                <a:lnTo>
                  <a:pt x="505815" y="631626"/>
                </a:lnTo>
                <a:lnTo>
                  <a:pt x="529024" y="671537"/>
                </a:lnTo>
                <a:lnTo>
                  <a:pt x="551606" y="711709"/>
                </a:lnTo>
                <a:lnTo>
                  <a:pt x="573560" y="752135"/>
                </a:lnTo>
                <a:lnTo>
                  <a:pt x="594887" y="792808"/>
                </a:lnTo>
                <a:lnTo>
                  <a:pt x="615587" y="833721"/>
                </a:lnTo>
                <a:lnTo>
                  <a:pt x="635660" y="874866"/>
                </a:lnTo>
                <a:lnTo>
                  <a:pt x="655105" y="916236"/>
                </a:lnTo>
                <a:lnTo>
                  <a:pt x="673923" y="957824"/>
                </a:lnTo>
                <a:lnTo>
                  <a:pt x="692114" y="999623"/>
                </a:lnTo>
                <a:lnTo>
                  <a:pt x="709678" y="1041626"/>
                </a:lnTo>
                <a:lnTo>
                  <a:pt x="726614" y="1083825"/>
                </a:lnTo>
                <a:lnTo>
                  <a:pt x="742923" y="1126215"/>
                </a:lnTo>
                <a:lnTo>
                  <a:pt x="758605" y="1168786"/>
                </a:lnTo>
                <a:lnTo>
                  <a:pt x="773659" y="1211533"/>
                </a:lnTo>
                <a:lnTo>
                  <a:pt x="788086" y="1254447"/>
                </a:lnTo>
                <a:lnTo>
                  <a:pt x="801886" y="1297523"/>
                </a:lnTo>
                <a:lnTo>
                  <a:pt x="815059" y="1340752"/>
                </a:lnTo>
                <a:lnTo>
                  <a:pt x="827604" y="1384128"/>
                </a:lnTo>
                <a:lnTo>
                  <a:pt x="839522" y="1427644"/>
                </a:lnTo>
                <a:lnTo>
                  <a:pt x="850813" y="1471291"/>
                </a:lnTo>
                <a:lnTo>
                  <a:pt x="861477" y="1515064"/>
                </a:lnTo>
                <a:lnTo>
                  <a:pt x="871513" y="1558955"/>
                </a:lnTo>
                <a:lnTo>
                  <a:pt x="880922" y="1602957"/>
                </a:lnTo>
                <a:lnTo>
                  <a:pt x="889704" y="1647062"/>
                </a:lnTo>
                <a:lnTo>
                  <a:pt x="897858" y="1691264"/>
                </a:lnTo>
                <a:lnTo>
                  <a:pt x="905386" y="1735555"/>
                </a:lnTo>
                <a:lnTo>
                  <a:pt x="912286" y="1779929"/>
                </a:lnTo>
                <a:lnTo>
                  <a:pt x="918558" y="1824377"/>
                </a:lnTo>
                <a:lnTo>
                  <a:pt x="924204" y="1868894"/>
                </a:lnTo>
                <a:lnTo>
                  <a:pt x="929222" y="1913471"/>
                </a:lnTo>
                <a:lnTo>
                  <a:pt x="933613" y="1958102"/>
                </a:lnTo>
                <a:lnTo>
                  <a:pt x="937376" y="2002780"/>
                </a:lnTo>
                <a:lnTo>
                  <a:pt x="940513" y="2047497"/>
                </a:lnTo>
                <a:lnTo>
                  <a:pt x="943022" y="2092246"/>
                </a:lnTo>
                <a:lnTo>
                  <a:pt x="944904" y="2137020"/>
                </a:lnTo>
                <a:lnTo>
                  <a:pt x="946158" y="2181811"/>
                </a:lnTo>
                <a:lnTo>
                  <a:pt x="946785" y="2226614"/>
                </a:lnTo>
                <a:lnTo>
                  <a:pt x="946785" y="2271420"/>
                </a:lnTo>
                <a:lnTo>
                  <a:pt x="946158" y="2316223"/>
                </a:lnTo>
                <a:lnTo>
                  <a:pt x="944904" y="2361015"/>
                </a:lnTo>
                <a:lnTo>
                  <a:pt x="943022" y="2405789"/>
                </a:lnTo>
                <a:lnTo>
                  <a:pt x="940513" y="2450538"/>
                </a:lnTo>
                <a:lnTo>
                  <a:pt x="937376" y="2495254"/>
                </a:lnTo>
                <a:lnTo>
                  <a:pt x="933613" y="2539932"/>
                </a:lnTo>
                <a:lnTo>
                  <a:pt x="929222" y="2584563"/>
                </a:lnTo>
                <a:lnTo>
                  <a:pt x="924204" y="2629140"/>
                </a:lnTo>
                <a:lnTo>
                  <a:pt x="918558" y="2673657"/>
                </a:lnTo>
                <a:lnTo>
                  <a:pt x="912286" y="2718105"/>
                </a:lnTo>
                <a:lnTo>
                  <a:pt x="905386" y="2762479"/>
                </a:lnTo>
                <a:lnTo>
                  <a:pt x="897858" y="2806770"/>
                </a:lnTo>
                <a:lnTo>
                  <a:pt x="889704" y="2850972"/>
                </a:lnTo>
                <a:lnTo>
                  <a:pt x="880922" y="2895077"/>
                </a:lnTo>
                <a:lnTo>
                  <a:pt x="871513" y="2939079"/>
                </a:lnTo>
                <a:lnTo>
                  <a:pt x="861477" y="2982970"/>
                </a:lnTo>
                <a:lnTo>
                  <a:pt x="850813" y="3026743"/>
                </a:lnTo>
                <a:lnTo>
                  <a:pt x="839522" y="3070391"/>
                </a:lnTo>
                <a:lnTo>
                  <a:pt x="827604" y="3113906"/>
                </a:lnTo>
                <a:lnTo>
                  <a:pt x="815059" y="3157282"/>
                </a:lnTo>
                <a:lnTo>
                  <a:pt x="801886" y="3200511"/>
                </a:lnTo>
                <a:lnTo>
                  <a:pt x="788086" y="3243587"/>
                </a:lnTo>
                <a:lnTo>
                  <a:pt x="773659" y="3286502"/>
                </a:lnTo>
                <a:lnTo>
                  <a:pt x="758605" y="3329248"/>
                </a:lnTo>
                <a:lnTo>
                  <a:pt x="742923" y="3371820"/>
                </a:lnTo>
                <a:lnTo>
                  <a:pt x="726614" y="3414209"/>
                </a:lnTo>
                <a:lnTo>
                  <a:pt x="709678" y="3456408"/>
                </a:lnTo>
                <a:lnTo>
                  <a:pt x="692114" y="3498411"/>
                </a:lnTo>
                <a:lnTo>
                  <a:pt x="673923" y="3540210"/>
                </a:lnTo>
                <a:lnTo>
                  <a:pt x="655105" y="3581799"/>
                </a:lnTo>
                <a:lnTo>
                  <a:pt x="635660" y="3623169"/>
                </a:lnTo>
                <a:lnTo>
                  <a:pt x="615587" y="3664313"/>
                </a:lnTo>
                <a:lnTo>
                  <a:pt x="594887" y="3705226"/>
                </a:lnTo>
                <a:lnTo>
                  <a:pt x="573560" y="3745899"/>
                </a:lnTo>
                <a:lnTo>
                  <a:pt x="551606" y="3786325"/>
                </a:lnTo>
                <a:lnTo>
                  <a:pt x="529024" y="3826497"/>
                </a:lnTo>
                <a:lnTo>
                  <a:pt x="505815" y="3866408"/>
                </a:lnTo>
                <a:lnTo>
                  <a:pt x="481979" y="3906051"/>
                </a:lnTo>
                <a:lnTo>
                  <a:pt x="457515" y="3945419"/>
                </a:lnTo>
                <a:lnTo>
                  <a:pt x="432424" y="3984504"/>
                </a:lnTo>
                <a:lnTo>
                  <a:pt x="406706" y="4023300"/>
                </a:lnTo>
                <a:lnTo>
                  <a:pt x="380361" y="4061799"/>
                </a:lnTo>
                <a:lnTo>
                  <a:pt x="353389" y="4099994"/>
                </a:lnTo>
                <a:lnTo>
                  <a:pt x="325789" y="4137878"/>
                </a:lnTo>
                <a:lnTo>
                  <a:pt x="297562" y="4175444"/>
                </a:lnTo>
                <a:lnTo>
                  <a:pt x="268707" y="4212684"/>
                </a:lnTo>
                <a:lnTo>
                  <a:pt x="239226" y="4249592"/>
                </a:lnTo>
                <a:lnTo>
                  <a:pt x="209117" y="4286160"/>
                </a:lnTo>
                <a:lnTo>
                  <a:pt x="178380" y="4322381"/>
                </a:lnTo>
                <a:lnTo>
                  <a:pt x="147017" y="4358248"/>
                </a:lnTo>
                <a:lnTo>
                  <a:pt x="115026" y="4393755"/>
                </a:lnTo>
                <a:lnTo>
                  <a:pt x="82408" y="4428892"/>
                </a:lnTo>
                <a:lnTo>
                  <a:pt x="49163" y="4463655"/>
                </a:lnTo>
                <a:lnTo>
                  <a:pt x="15290" y="4498035"/>
                </a:lnTo>
                <a:lnTo>
                  <a:pt x="0" y="4482731"/>
                </a:lnTo>
                <a:lnTo>
                  <a:pt x="33950" y="4448267"/>
                </a:lnTo>
                <a:lnTo>
                  <a:pt x="67267" y="4413417"/>
                </a:lnTo>
                <a:lnTo>
                  <a:pt x="99948" y="4378186"/>
                </a:lnTo>
                <a:lnTo>
                  <a:pt x="131995" y="4342584"/>
                </a:lnTo>
                <a:lnTo>
                  <a:pt x="163408" y="4306616"/>
                </a:lnTo>
                <a:lnTo>
                  <a:pt x="194186" y="4270290"/>
                </a:lnTo>
                <a:lnTo>
                  <a:pt x="224329" y="4233614"/>
                </a:lnTo>
                <a:lnTo>
                  <a:pt x="253837" y="4196595"/>
                </a:lnTo>
                <a:lnTo>
                  <a:pt x="282712" y="4159239"/>
                </a:lnTo>
                <a:lnTo>
                  <a:pt x="310951" y="4121556"/>
                </a:lnTo>
                <a:lnTo>
                  <a:pt x="338556" y="4083551"/>
                </a:lnTo>
                <a:lnTo>
                  <a:pt x="365526" y="4045232"/>
                </a:lnTo>
                <a:lnTo>
                  <a:pt x="391862" y="4006606"/>
                </a:lnTo>
                <a:lnTo>
                  <a:pt x="417563" y="3967681"/>
                </a:lnTo>
                <a:lnTo>
                  <a:pt x="442629" y="3928464"/>
                </a:lnTo>
                <a:lnTo>
                  <a:pt x="467061" y="3888962"/>
                </a:lnTo>
                <a:lnTo>
                  <a:pt x="490859" y="3849182"/>
                </a:lnTo>
                <a:lnTo>
                  <a:pt x="514021" y="3809133"/>
                </a:lnTo>
                <a:lnTo>
                  <a:pt x="536550" y="3768820"/>
                </a:lnTo>
                <a:lnTo>
                  <a:pt x="558443" y="3728252"/>
                </a:lnTo>
                <a:lnTo>
                  <a:pt x="579702" y="3687436"/>
                </a:lnTo>
                <a:lnTo>
                  <a:pt x="600326" y="3646379"/>
                </a:lnTo>
                <a:lnTo>
                  <a:pt x="620316" y="3605088"/>
                </a:lnTo>
                <a:lnTo>
                  <a:pt x="639671" y="3563571"/>
                </a:lnTo>
                <a:lnTo>
                  <a:pt x="658392" y="3521835"/>
                </a:lnTo>
                <a:lnTo>
                  <a:pt x="676478" y="3479887"/>
                </a:lnTo>
                <a:lnTo>
                  <a:pt x="693929" y="3437734"/>
                </a:lnTo>
                <a:lnTo>
                  <a:pt x="710746" y="3395385"/>
                </a:lnTo>
                <a:lnTo>
                  <a:pt x="726928" y="3352845"/>
                </a:lnTo>
                <a:lnTo>
                  <a:pt x="742476" y="3310123"/>
                </a:lnTo>
                <a:lnTo>
                  <a:pt x="757389" y="3267226"/>
                </a:lnTo>
                <a:lnTo>
                  <a:pt x="771667" y="3224161"/>
                </a:lnTo>
                <a:lnTo>
                  <a:pt x="785311" y="3180935"/>
                </a:lnTo>
                <a:lnTo>
                  <a:pt x="798320" y="3137556"/>
                </a:lnTo>
                <a:lnTo>
                  <a:pt x="810695" y="3094030"/>
                </a:lnTo>
                <a:lnTo>
                  <a:pt x="822435" y="3050366"/>
                </a:lnTo>
                <a:lnTo>
                  <a:pt x="833540" y="3006571"/>
                </a:lnTo>
                <a:lnTo>
                  <a:pt x="844011" y="2962652"/>
                </a:lnTo>
                <a:lnTo>
                  <a:pt x="853847" y="2918615"/>
                </a:lnTo>
                <a:lnTo>
                  <a:pt x="863049" y="2874469"/>
                </a:lnTo>
                <a:lnTo>
                  <a:pt x="871616" y="2830221"/>
                </a:lnTo>
                <a:lnTo>
                  <a:pt x="879548" y="2785878"/>
                </a:lnTo>
                <a:lnTo>
                  <a:pt x="886846" y="2741448"/>
                </a:lnTo>
                <a:lnTo>
                  <a:pt x="893509" y="2696937"/>
                </a:lnTo>
                <a:lnTo>
                  <a:pt x="899538" y="2652353"/>
                </a:lnTo>
                <a:lnTo>
                  <a:pt x="904932" y="2607703"/>
                </a:lnTo>
                <a:lnTo>
                  <a:pt x="909691" y="2562995"/>
                </a:lnTo>
                <a:lnTo>
                  <a:pt x="913816" y="2518235"/>
                </a:lnTo>
                <a:lnTo>
                  <a:pt x="917307" y="2473432"/>
                </a:lnTo>
                <a:lnTo>
                  <a:pt x="920162" y="2428593"/>
                </a:lnTo>
                <a:lnTo>
                  <a:pt x="922383" y="2383724"/>
                </a:lnTo>
                <a:lnTo>
                  <a:pt x="923970" y="2338833"/>
                </a:lnTo>
                <a:lnTo>
                  <a:pt x="924922" y="2293928"/>
                </a:lnTo>
                <a:lnTo>
                  <a:pt x="925239" y="2249016"/>
                </a:lnTo>
                <a:lnTo>
                  <a:pt x="924922" y="2204103"/>
                </a:lnTo>
                <a:lnTo>
                  <a:pt x="923970" y="2159198"/>
                </a:lnTo>
                <a:lnTo>
                  <a:pt x="922383" y="2114307"/>
                </a:lnTo>
                <a:lnTo>
                  <a:pt x="920162" y="2069438"/>
                </a:lnTo>
                <a:lnTo>
                  <a:pt x="917307" y="2024599"/>
                </a:lnTo>
                <a:lnTo>
                  <a:pt x="913816" y="1979795"/>
                </a:lnTo>
                <a:lnTo>
                  <a:pt x="909691" y="1935036"/>
                </a:lnTo>
                <a:lnTo>
                  <a:pt x="904932" y="1890328"/>
                </a:lnTo>
                <a:lnTo>
                  <a:pt x="899538" y="1845678"/>
                </a:lnTo>
                <a:lnTo>
                  <a:pt x="893509" y="1801094"/>
                </a:lnTo>
                <a:lnTo>
                  <a:pt x="886846" y="1756583"/>
                </a:lnTo>
                <a:lnTo>
                  <a:pt x="879548" y="1712152"/>
                </a:lnTo>
                <a:lnTo>
                  <a:pt x="871616" y="1667809"/>
                </a:lnTo>
                <a:lnTo>
                  <a:pt x="863049" y="1623561"/>
                </a:lnTo>
                <a:lnTo>
                  <a:pt x="853847" y="1579415"/>
                </a:lnTo>
                <a:lnTo>
                  <a:pt x="844011" y="1535379"/>
                </a:lnTo>
                <a:lnTo>
                  <a:pt x="833540" y="1491459"/>
                </a:lnTo>
                <a:lnTo>
                  <a:pt x="822435" y="1447664"/>
                </a:lnTo>
                <a:lnTo>
                  <a:pt x="810695" y="1403999"/>
                </a:lnTo>
                <a:lnTo>
                  <a:pt x="798320" y="1360474"/>
                </a:lnTo>
                <a:lnTo>
                  <a:pt x="785311" y="1317095"/>
                </a:lnTo>
                <a:lnTo>
                  <a:pt x="771667" y="1273869"/>
                </a:lnTo>
                <a:lnTo>
                  <a:pt x="757389" y="1230804"/>
                </a:lnTo>
                <a:lnTo>
                  <a:pt x="742476" y="1187906"/>
                </a:lnTo>
                <a:lnTo>
                  <a:pt x="726928" y="1145184"/>
                </a:lnTo>
                <a:lnTo>
                  <a:pt x="710746" y="1102644"/>
                </a:lnTo>
                <a:lnTo>
                  <a:pt x="693929" y="1060295"/>
                </a:lnTo>
                <a:lnTo>
                  <a:pt x="676478" y="1018142"/>
                </a:lnTo>
                <a:lnTo>
                  <a:pt x="658392" y="976194"/>
                </a:lnTo>
                <a:lnTo>
                  <a:pt x="639671" y="934457"/>
                </a:lnTo>
                <a:lnTo>
                  <a:pt x="620316" y="892940"/>
                </a:lnTo>
                <a:lnTo>
                  <a:pt x="600326" y="851649"/>
                </a:lnTo>
                <a:lnTo>
                  <a:pt x="579702" y="810591"/>
                </a:lnTo>
                <a:lnTo>
                  <a:pt x="558443" y="769775"/>
                </a:lnTo>
                <a:lnTo>
                  <a:pt x="536550" y="729207"/>
                </a:lnTo>
                <a:lnTo>
                  <a:pt x="514021" y="688894"/>
                </a:lnTo>
                <a:lnTo>
                  <a:pt x="490859" y="648844"/>
                </a:lnTo>
                <a:lnTo>
                  <a:pt x="467061" y="609065"/>
                </a:lnTo>
                <a:lnTo>
                  <a:pt x="442629" y="569562"/>
                </a:lnTo>
                <a:lnTo>
                  <a:pt x="417563" y="530345"/>
                </a:lnTo>
                <a:lnTo>
                  <a:pt x="391862" y="491420"/>
                </a:lnTo>
                <a:lnTo>
                  <a:pt x="365526" y="452794"/>
                </a:lnTo>
                <a:lnTo>
                  <a:pt x="338556" y="414474"/>
                </a:lnTo>
                <a:lnTo>
                  <a:pt x="310951" y="376469"/>
                </a:lnTo>
                <a:lnTo>
                  <a:pt x="282712" y="338785"/>
                </a:lnTo>
                <a:lnTo>
                  <a:pt x="253837" y="301429"/>
                </a:lnTo>
                <a:lnTo>
                  <a:pt x="224329" y="264410"/>
                </a:lnTo>
                <a:lnTo>
                  <a:pt x="194186" y="227733"/>
                </a:lnTo>
                <a:lnTo>
                  <a:pt x="163408" y="191407"/>
                </a:lnTo>
                <a:lnTo>
                  <a:pt x="131995" y="155439"/>
                </a:lnTo>
                <a:lnTo>
                  <a:pt x="99948" y="119836"/>
                </a:lnTo>
                <a:lnTo>
                  <a:pt x="67267" y="84605"/>
                </a:lnTo>
                <a:lnTo>
                  <a:pt x="33950" y="49754"/>
                </a:lnTo>
                <a:lnTo>
                  <a:pt x="0" y="15290"/>
                </a:lnTo>
                <a:lnTo>
                  <a:pt x="15290" y="0"/>
                </a:lnTo>
                <a:close/>
              </a:path>
            </a:pathLst>
          </a:custGeom>
          <a:ln w="2590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767" rIns="0" bIns="0" rtlCol="0">
            <a:spAutoFit/>
          </a:bodyPr>
          <a:lstStyle/>
          <a:p>
            <a:pPr marL="180975">
              <a:lnSpc>
                <a:spcPct val="100000"/>
              </a:lnSpc>
              <a:tabLst>
                <a:tab pos="8395970" algn="l"/>
              </a:tabLst>
            </a:pPr>
            <a:r>
              <a:rPr u="heavy" spc="-5" dirty="0">
                <a:solidFill>
                  <a:srgbClr val="000000"/>
                </a:solidFill>
              </a:rPr>
              <a:t>Webinar</a:t>
            </a:r>
            <a:r>
              <a:rPr u="heavy" spc="-40" dirty="0">
                <a:solidFill>
                  <a:srgbClr val="000000"/>
                </a:solidFill>
              </a:rPr>
              <a:t> </a:t>
            </a:r>
            <a:r>
              <a:rPr u="heavy" spc="-5" dirty="0">
                <a:solidFill>
                  <a:srgbClr val="000000"/>
                </a:solidFill>
              </a:rPr>
              <a:t>Overview	</a:t>
            </a:r>
          </a:p>
        </p:txBody>
      </p:sp>
      <p:sp>
        <p:nvSpPr>
          <p:cNvPr id="5" name="object 5"/>
          <p:cNvSpPr/>
          <p:nvPr/>
        </p:nvSpPr>
        <p:spPr>
          <a:xfrm>
            <a:off x="1131569" y="1591817"/>
            <a:ext cx="7490459" cy="589915"/>
          </a:xfrm>
          <a:custGeom>
            <a:avLst/>
            <a:gdLst/>
            <a:ahLst/>
            <a:cxnLst/>
            <a:rect l="l" t="t" r="r" b="b"/>
            <a:pathLst>
              <a:path w="7490459" h="589914">
                <a:moveTo>
                  <a:pt x="0" y="0"/>
                </a:moveTo>
                <a:lnTo>
                  <a:pt x="7490459" y="0"/>
                </a:lnTo>
                <a:lnTo>
                  <a:pt x="7490459" y="589788"/>
                </a:lnTo>
                <a:lnTo>
                  <a:pt x="0" y="589788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1569" y="1591817"/>
            <a:ext cx="7490459" cy="589915"/>
          </a:xfrm>
          <a:custGeom>
            <a:avLst/>
            <a:gdLst/>
            <a:ahLst/>
            <a:cxnLst/>
            <a:rect l="l" t="t" r="r" b="b"/>
            <a:pathLst>
              <a:path w="7490459" h="589914">
                <a:moveTo>
                  <a:pt x="0" y="0"/>
                </a:moveTo>
                <a:lnTo>
                  <a:pt x="7490459" y="0"/>
                </a:lnTo>
                <a:lnTo>
                  <a:pt x="7490459" y="589788"/>
                </a:lnTo>
                <a:lnTo>
                  <a:pt x="0" y="58978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762" y="1517141"/>
            <a:ext cx="739140" cy="739140"/>
          </a:xfrm>
          <a:custGeom>
            <a:avLst/>
            <a:gdLst/>
            <a:ahLst/>
            <a:cxnLst/>
            <a:rect l="l" t="t" r="r" b="b"/>
            <a:pathLst>
              <a:path w="739140" h="739139">
                <a:moveTo>
                  <a:pt x="369570" y="0"/>
                </a:moveTo>
                <a:lnTo>
                  <a:pt x="323213" y="2879"/>
                </a:lnTo>
                <a:lnTo>
                  <a:pt x="278574" y="11286"/>
                </a:lnTo>
                <a:lnTo>
                  <a:pt x="235999" y="24875"/>
                </a:lnTo>
                <a:lnTo>
                  <a:pt x="195836" y="43299"/>
                </a:lnTo>
                <a:lnTo>
                  <a:pt x="158429" y="66212"/>
                </a:lnTo>
                <a:lnTo>
                  <a:pt x="124126" y="93268"/>
                </a:lnTo>
                <a:lnTo>
                  <a:pt x="93273" y="124121"/>
                </a:lnTo>
                <a:lnTo>
                  <a:pt x="66216" y="158423"/>
                </a:lnTo>
                <a:lnTo>
                  <a:pt x="43302" y="195830"/>
                </a:lnTo>
                <a:lnTo>
                  <a:pt x="24877" y="235994"/>
                </a:lnTo>
                <a:lnTo>
                  <a:pt x="11287" y="278570"/>
                </a:lnTo>
                <a:lnTo>
                  <a:pt x="2879" y="323210"/>
                </a:lnTo>
                <a:lnTo>
                  <a:pt x="0" y="369570"/>
                </a:lnTo>
                <a:lnTo>
                  <a:pt x="2879" y="415926"/>
                </a:lnTo>
                <a:lnTo>
                  <a:pt x="11287" y="460565"/>
                </a:lnTo>
                <a:lnTo>
                  <a:pt x="24877" y="503140"/>
                </a:lnTo>
                <a:lnTo>
                  <a:pt x="43302" y="543303"/>
                </a:lnTo>
                <a:lnTo>
                  <a:pt x="66216" y="580710"/>
                </a:lnTo>
                <a:lnTo>
                  <a:pt x="93273" y="615013"/>
                </a:lnTo>
                <a:lnTo>
                  <a:pt x="124126" y="645866"/>
                </a:lnTo>
                <a:lnTo>
                  <a:pt x="158429" y="672923"/>
                </a:lnTo>
                <a:lnTo>
                  <a:pt x="195836" y="695837"/>
                </a:lnTo>
                <a:lnTo>
                  <a:pt x="235999" y="714262"/>
                </a:lnTo>
                <a:lnTo>
                  <a:pt x="278574" y="727852"/>
                </a:lnTo>
                <a:lnTo>
                  <a:pt x="323213" y="736260"/>
                </a:lnTo>
                <a:lnTo>
                  <a:pt x="369570" y="739140"/>
                </a:lnTo>
                <a:lnTo>
                  <a:pt x="415926" y="736260"/>
                </a:lnTo>
                <a:lnTo>
                  <a:pt x="460565" y="727852"/>
                </a:lnTo>
                <a:lnTo>
                  <a:pt x="503140" y="714262"/>
                </a:lnTo>
                <a:lnTo>
                  <a:pt x="543303" y="695837"/>
                </a:lnTo>
                <a:lnTo>
                  <a:pt x="580710" y="672923"/>
                </a:lnTo>
                <a:lnTo>
                  <a:pt x="615013" y="645866"/>
                </a:lnTo>
                <a:lnTo>
                  <a:pt x="645866" y="615013"/>
                </a:lnTo>
                <a:lnTo>
                  <a:pt x="672923" y="580710"/>
                </a:lnTo>
                <a:lnTo>
                  <a:pt x="695837" y="543303"/>
                </a:lnTo>
                <a:lnTo>
                  <a:pt x="714262" y="503140"/>
                </a:lnTo>
                <a:lnTo>
                  <a:pt x="727852" y="460565"/>
                </a:lnTo>
                <a:lnTo>
                  <a:pt x="736260" y="415926"/>
                </a:lnTo>
                <a:lnTo>
                  <a:pt x="739140" y="369570"/>
                </a:lnTo>
                <a:lnTo>
                  <a:pt x="736260" y="323210"/>
                </a:lnTo>
                <a:lnTo>
                  <a:pt x="727852" y="278570"/>
                </a:lnTo>
                <a:lnTo>
                  <a:pt x="714262" y="235994"/>
                </a:lnTo>
                <a:lnTo>
                  <a:pt x="695837" y="195830"/>
                </a:lnTo>
                <a:lnTo>
                  <a:pt x="672923" y="158423"/>
                </a:lnTo>
                <a:lnTo>
                  <a:pt x="645866" y="124121"/>
                </a:lnTo>
                <a:lnTo>
                  <a:pt x="615013" y="93268"/>
                </a:lnTo>
                <a:lnTo>
                  <a:pt x="580710" y="66212"/>
                </a:lnTo>
                <a:lnTo>
                  <a:pt x="543303" y="43299"/>
                </a:lnTo>
                <a:lnTo>
                  <a:pt x="503140" y="24875"/>
                </a:lnTo>
                <a:lnTo>
                  <a:pt x="460565" y="11286"/>
                </a:lnTo>
                <a:lnTo>
                  <a:pt x="415926" y="2879"/>
                </a:lnTo>
                <a:lnTo>
                  <a:pt x="36957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762" y="1517141"/>
            <a:ext cx="739140" cy="739140"/>
          </a:xfrm>
          <a:custGeom>
            <a:avLst/>
            <a:gdLst/>
            <a:ahLst/>
            <a:cxnLst/>
            <a:rect l="l" t="t" r="r" b="b"/>
            <a:pathLst>
              <a:path w="739140" h="739139">
                <a:moveTo>
                  <a:pt x="0" y="369570"/>
                </a:moveTo>
                <a:lnTo>
                  <a:pt x="2879" y="323210"/>
                </a:lnTo>
                <a:lnTo>
                  <a:pt x="11287" y="278570"/>
                </a:lnTo>
                <a:lnTo>
                  <a:pt x="24877" y="235994"/>
                </a:lnTo>
                <a:lnTo>
                  <a:pt x="43302" y="195830"/>
                </a:lnTo>
                <a:lnTo>
                  <a:pt x="66216" y="158423"/>
                </a:lnTo>
                <a:lnTo>
                  <a:pt x="93273" y="124121"/>
                </a:lnTo>
                <a:lnTo>
                  <a:pt x="124126" y="93268"/>
                </a:lnTo>
                <a:lnTo>
                  <a:pt x="158429" y="66212"/>
                </a:lnTo>
                <a:lnTo>
                  <a:pt x="195836" y="43299"/>
                </a:lnTo>
                <a:lnTo>
                  <a:pt x="235999" y="24875"/>
                </a:lnTo>
                <a:lnTo>
                  <a:pt x="278574" y="11286"/>
                </a:lnTo>
                <a:lnTo>
                  <a:pt x="323213" y="2879"/>
                </a:lnTo>
                <a:lnTo>
                  <a:pt x="369570" y="0"/>
                </a:lnTo>
                <a:lnTo>
                  <a:pt x="415926" y="2879"/>
                </a:lnTo>
                <a:lnTo>
                  <a:pt x="460565" y="11286"/>
                </a:lnTo>
                <a:lnTo>
                  <a:pt x="503140" y="24875"/>
                </a:lnTo>
                <a:lnTo>
                  <a:pt x="543303" y="43299"/>
                </a:lnTo>
                <a:lnTo>
                  <a:pt x="580710" y="66212"/>
                </a:lnTo>
                <a:lnTo>
                  <a:pt x="615013" y="93268"/>
                </a:lnTo>
                <a:lnTo>
                  <a:pt x="645866" y="124121"/>
                </a:lnTo>
                <a:lnTo>
                  <a:pt x="672923" y="158423"/>
                </a:lnTo>
                <a:lnTo>
                  <a:pt x="695837" y="195830"/>
                </a:lnTo>
                <a:lnTo>
                  <a:pt x="714262" y="235994"/>
                </a:lnTo>
                <a:lnTo>
                  <a:pt x="727852" y="278570"/>
                </a:lnTo>
                <a:lnTo>
                  <a:pt x="736260" y="323210"/>
                </a:lnTo>
                <a:lnTo>
                  <a:pt x="739140" y="369570"/>
                </a:lnTo>
                <a:lnTo>
                  <a:pt x="736260" y="415926"/>
                </a:lnTo>
                <a:lnTo>
                  <a:pt x="727852" y="460565"/>
                </a:lnTo>
                <a:lnTo>
                  <a:pt x="714262" y="503140"/>
                </a:lnTo>
                <a:lnTo>
                  <a:pt x="695837" y="543303"/>
                </a:lnTo>
                <a:lnTo>
                  <a:pt x="672923" y="580710"/>
                </a:lnTo>
                <a:lnTo>
                  <a:pt x="645866" y="615013"/>
                </a:lnTo>
                <a:lnTo>
                  <a:pt x="615013" y="645866"/>
                </a:lnTo>
                <a:lnTo>
                  <a:pt x="580710" y="672923"/>
                </a:lnTo>
                <a:lnTo>
                  <a:pt x="543303" y="695837"/>
                </a:lnTo>
                <a:lnTo>
                  <a:pt x="503140" y="714262"/>
                </a:lnTo>
                <a:lnTo>
                  <a:pt x="460565" y="727852"/>
                </a:lnTo>
                <a:lnTo>
                  <a:pt x="415926" y="736260"/>
                </a:lnTo>
                <a:lnTo>
                  <a:pt x="369570" y="739140"/>
                </a:lnTo>
                <a:lnTo>
                  <a:pt x="323213" y="736260"/>
                </a:lnTo>
                <a:lnTo>
                  <a:pt x="278574" y="727852"/>
                </a:lnTo>
                <a:lnTo>
                  <a:pt x="235999" y="714262"/>
                </a:lnTo>
                <a:lnTo>
                  <a:pt x="195836" y="695837"/>
                </a:lnTo>
                <a:lnTo>
                  <a:pt x="158429" y="672923"/>
                </a:lnTo>
                <a:lnTo>
                  <a:pt x="124126" y="645866"/>
                </a:lnTo>
                <a:lnTo>
                  <a:pt x="93273" y="615013"/>
                </a:lnTo>
                <a:lnTo>
                  <a:pt x="66216" y="580710"/>
                </a:lnTo>
                <a:lnTo>
                  <a:pt x="43302" y="543303"/>
                </a:lnTo>
                <a:lnTo>
                  <a:pt x="24877" y="503140"/>
                </a:lnTo>
                <a:lnTo>
                  <a:pt x="11287" y="460565"/>
                </a:lnTo>
                <a:lnTo>
                  <a:pt x="2879" y="415926"/>
                </a:lnTo>
                <a:lnTo>
                  <a:pt x="0" y="369570"/>
                </a:lnTo>
                <a:close/>
              </a:path>
            </a:pathLst>
          </a:custGeom>
          <a:ln w="2590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5241" y="2477261"/>
            <a:ext cx="7066915" cy="591820"/>
          </a:xfrm>
          <a:custGeom>
            <a:avLst/>
            <a:gdLst/>
            <a:ahLst/>
            <a:cxnLst/>
            <a:rect l="l" t="t" r="r" b="b"/>
            <a:pathLst>
              <a:path w="7066915" h="591819">
                <a:moveTo>
                  <a:pt x="0" y="0"/>
                </a:moveTo>
                <a:lnTo>
                  <a:pt x="7066788" y="0"/>
                </a:lnTo>
                <a:lnTo>
                  <a:pt x="7066788" y="591312"/>
                </a:lnTo>
                <a:lnTo>
                  <a:pt x="0" y="591312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5241" y="2477261"/>
            <a:ext cx="7066915" cy="591820"/>
          </a:xfrm>
          <a:custGeom>
            <a:avLst/>
            <a:gdLst/>
            <a:ahLst/>
            <a:cxnLst/>
            <a:rect l="l" t="t" r="r" b="b"/>
            <a:pathLst>
              <a:path w="7066915" h="591819">
                <a:moveTo>
                  <a:pt x="0" y="0"/>
                </a:moveTo>
                <a:lnTo>
                  <a:pt x="7066788" y="0"/>
                </a:lnTo>
                <a:lnTo>
                  <a:pt x="7066788" y="591312"/>
                </a:lnTo>
                <a:lnTo>
                  <a:pt x="0" y="59131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6433" y="2402585"/>
            <a:ext cx="737870" cy="739140"/>
          </a:xfrm>
          <a:custGeom>
            <a:avLst/>
            <a:gdLst/>
            <a:ahLst/>
            <a:cxnLst/>
            <a:rect l="l" t="t" r="r" b="b"/>
            <a:pathLst>
              <a:path w="737869" h="739139">
                <a:moveTo>
                  <a:pt x="368808" y="0"/>
                </a:moveTo>
                <a:lnTo>
                  <a:pt x="322546" y="2879"/>
                </a:lnTo>
                <a:lnTo>
                  <a:pt x="277999" y="11286"/>
                </a:lnTo>
                <a:lnTo>
                  <a:pt x="235512" y="24875"/>
                </a:lnTo>
                <a:lnTo>
                  <a:pt x="195431" y="43299"/>
                </a:lnTo>
                <a:lnTo>
                  <a:pt x="158101" y="66212"/>
                </a:lnTo>
                <a:lnTo>
                  <a:pt x="123869" y="93268"/>
                </a:lnTo>
                <a:lnTo>
                  <a:pt x="93080" y="124121"/>
                </a:lnTo>
                <a:lnTo>
                  <a:pt x="66079" y="158423"/>
                </a:lnTo>
                <a:lnTo>
                  <a:pt x="43212" y="195830"/>
                </a:lnTo>
                <a:lnTo>
                  <a:pt x="24825" y="235994"/>
                </a:lnTo>
                <a:lnTo>
                  <a:pt x="11264" y="278570"/>
                </a:lnTo>
                <a:lnTo>
                  <a:pt x="2873" y="323210"/>
                </a:lnTo>
                <a:lnTo>
                  <a:pt x="0" y="369570"/>
                </a:lnTo>
                <a:lnTo>
                  <a:pt x="2873" y="415926"/>
                </a:lnTo>
                <a:lnTo>
                  <a:pt x="11264" y="460565"/>
                </a:lnTo>
                <a:lnTo>
                  <a:pt x="24825" y="503140"/>
                </a:lnTo>
                <a:lnTo>
                  <a:pt x="43212" y="543303"/>
                </a:lnTo>
                <a:lnTo>
                  <a:pt x="66079" y="580710"/>
                </a:lnTo>
                <a:lnTo>
                  <a:pt x="93080" y="615013"/>
                </a:lnTo>
                <a:lnTo>
                  <a:pt x="123869" y="645866"/>
                </a:lnTo>
                <a:lnTo>
                  <a:pt x="158101" y="672923"/>
                </a:lnTo>
                <a:lnTo>
                  <a:pt x="195431" y="695837"/>
                </a:lnTo>
                <a:lnTo>
                  <a:pt x="235512" y="714262"/>
                </a:lnTo>
                <a:lnTo>
                  <a:pt x="277999" y="727852"/>
                </a:lnTo>
                <a:lnTo>
                  <a:pt x="322546" y="736260"/>
                </a:lnTo>
                <a:lnTo>
                  <a:pt x="368808" y="739140"/>
                </a:lnTo>
                <a:lnTo>
                  <a:pt x="415069" y="736260"/>
                </a:lnTo>
                <a:lnTo>
                  <a:pt x="459616" y="727852"/>
                </a:lnTo>
                <a:lnTo>
                  <a:pt x="502103" y="714262"/>
                </a:lnTo>
                <a:lnTo>
                  <a:pt x="542184" y="695837"/>
                </a:lnTo>
                <a:lnTo>
                  <a:pt x="579514" y="672923"/>
                </a:lnTo>
                <a:lnTo>
                  <a:pt x="613746" y="645866"/>
                </a:lnTo>
                <a:lnTo>
                  <a:pt x="644535" y="615013"/>
                </a:lnTo>
                <a:lnTo>
                  <a:pt x="671536" y="580710"/>
                </a:lnTo>
                <a:lnTo>
                  <a:pt x="694403" y="543303"/>
                </a:lnTo>
                <a:lnTo>
                  <a:pt x="712790" y="503140"/>
                </a:lnTo>
                <a:lnTo>
                  <a:pt x="726351" y="460565"/>
                </a:lnTo>
                <a:lnTo>
                  <a:pt x="734742" y="415926"/>
                </a:lnTo>
                <a:lnTo>
                  <a:pt x="737616" y="369570"/>
                </a:lnTo>
                <a:lnTo>
                  <a:pt x="734742" y="323210"/>
                </a:lnTo>
                <a:lnTo>
                  <a:pt x="726351" y="278570"/>
                </a:lnTo>
                <a:lnTo>
                  <a:pt x="712790" y="235994"/>
                </a:lnTo>
                <a:lnTo>
                  <a:pt x="694403" y="195830"/>
                </a:lnTo>
                <a:lnTo>
                  <a:pt x="671536" y="158423"/>
                </a:lnTo>
                <a:lnTo>
                  <a:pt x="644535" y="124121"/>
                </a:lnTo>
                <a:lnTo>
                  <a:pt x="613746" y="93268"/>
                </a:lnTo>
                <a:lnTo>
                  <a:pt x="579514" y="66212"/>
                </a:lnTo>
                <a:lnTo>
                  <a:pt x="542184" y="43299"/>
                </a:lnTo>
                <a:lnTo>
                  <a:pt x="502103" y="24875"/>
                </a:lnTo>
                <a:lnTo>
                  <a:pt x="459616" y="11286"/>
                </a:lnTo>
                <a:lnTo>
                  <a:pt x="415069" y="2879"/>
                </a:lnTo>
                <a:lnTo>
                  <a:pt x="36880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6433" y="2402585"/>
            <a:ext cx="737870" cy="739140"/>
          </a:xfrm>
          <a:custGeom>
            <a:avLst/>
            <a:gdLst/>
            <a:ahLst/>
            <a:cxnLst/>
            <a:rect l="l" t="t" r="r" b="b"/>
            <a:pathLst>
              <a:path w="737869" h="739139">
                <a:moveTo>
                  <a:pt x="0" y="369570"/>
                </a:moveTo>
                <a:lnTo>
                  <a:pt x="2873" y="323210"/>
                </a:lnTo>
                <a:lnTo>
                  <a:pt x="11264" y="278570"/>
                </a:lnTo>
                <a:lnTo>
                  <a:pt x="24825" y="235994"/>
                </a:lnTo>
                <a:lnTo>
                  <a:pt x="43212" y="195830"/>
                </a:lnTo>
                <a:lnTo>
                  <a:pt x="66079" y="158423"/>
                </a:lnTo>
                <a:lnTo>
                  <a:pt x="93080" y="124121"/>
                </a:lnTo>
                <a:lnTo>
                  <a:pt x="123869" y="93268"/>
                </a:lnTo>
                <a:lnTo>
                  <a:pt x="158101" y="66212"/>
                </a:lnTo>
                <a:lnTo>
                  <a:pt x="195431" y="43299"/>
                </a:lnTo>
                <a:lnTo>
                  <a:pt x="235512" y="24875"/>
                </a:lnTo>
                <a:lnTo>
                  <a:pt x="277999" y="11286"/>
                </a:lnTo>
                <a:lnTo>
                  <a:pt x="322546" y="2879"/>
                </a:lnTo>
                <a:lnTo>
                  <a:pt x="368808" y="0"/>
                </a:lnTo>
                <a:lnTo>
                  <a:pt x="415069" y="2879"/>
                </a:lnTo>
                <a:lnTo>
                  <a:pt x="459616" y="11286"/>
                </a:lnTo>
                <a:lnTo>
                  <a:pt x="502103" y="24875"/>
                </a:lnTo>
                <a:lnTo>
                  <a:pt x="542184" y="43299"/>
                </a:lnTo>
                <a:lnTo>
                  <a:pt x="579514" y="66212"/>
                </a:lnTo>
                <a:lnTo>
                  <a:pt x="613746" y="93268"/>
                </a:lnTo>
                <a:lnTo>
                  <a:pt x="644535" y="124121"/>
                </a:lnTo>
                <a:lnTo>
                  <a:pt x="671536" y="158423"/>
                </a:lnTo>
                <a:lnTo>
                  <a:pt x="694403" y="195830"/>
                </a:lnTo>
                <a:lnTo>
                  <a:pt x="712790" y="235994"/>
                </a:lnTo>
                <a:lnTo>
                  <a:pt x="726351" y="278570"/>
                </a:lnTo>
                <a:lnTo>
                  <a:pt x="734742" y="323210"/>
                </a:lnTo>
                <a:lnTo>
                  <a:pt x="737616" y="369570"/>
                </a:lnTo>
                <a:lnTo>
                  <a:pt x="734742" y="415926"/>
                </a:lnTo>
                <a:lnTo>
                  <a:pt x="726351" y="460565"/>
                </a:lnTo>
                <a:lnTo>
                  <a:pt x="712790" y="503140"/>
                </a:lnTo>
                <a:lnTo>
                  <a:pt x="694403" y="543303"/>
                </a:lnTo>
                <a:lnTo>
                  <a:pt x="671536" y="580710"/>
                </a:lnTo>
                <a:lnTo>
                  <a:pt x="644535" y="615013"/>
                </a:lnTo>
                <a:lnTo>
                  <a:pt x="613746" y="645866"/>
                </a:lnTo>
                <a:lnTo>
                  <a:pt x="579514" y="672923"/>
                </a:lnTo>
                <a:lnTo>
                  <a:pt x="542184" y="695837"/>
                </a:lnTo>
                <a:lnTo>
                  <a:pt x="502103" y="714262"/>
                </a:lnTo>
                <a:lnTo>
                  <a:pt x="459616" y="727852"/>
                </a:lnTo>
                <a:lnTo>
                  <a:pt x="415069" y="736260"/>
                </a:lnTo>
                <a:lnTo>
                  <a:pt x="368808" y="739140"/>
                </a:lnTo>
                <a:lnTo>
                  <a:pt x="322546" y="736260"/>
                </a:lnTo>
                <a:lnTo>
                  <a:pt x="277999" y="727852"/>
                </a:lnTo>
                <a:lnTo>
                  <a:pt x="235512" y="714262"/>
                </a:lnTo>
                <a:lnTo>
                  <a:pt x="195431" y="695837"/>
                </a:lnTo>
                <a:lnTo>
                  <a:pt x="158101" y="672923"/>
                </a:lnTo>
                <a:lnTo>
                  <a:pt x="123869" y="645866"/>
                </a:lnTo>
                <a:lnTo>
                  <a:pt x="93080" y="615013"/>
                </a:lnTo>
                <a:lnTo>
                  <a:pt x="66079" y="580710"/>
                </a:lnTo>
                <a:lnTo>
                  <a:pt x="43212" y="543303"/>
                </a:lnTo>
                <a:lnTo>
                  <a:pt x="24825" y="503140"/>
                </a:lnTo>
                <a:lnTo>
                  <a:pt x="11264" y="460565"/>
                </a:lnTo>
                <a:lnTo>
                  <a:pt x="2873" y="415926"/>
                </a:lnTo>
                <a:lnTo>
                  <a:pt x="0" y="369570"/>
                </a:lnTo>
                <a:close/>
              </a:path>
            </a:pathLst>
          </a:custGeom>
          <a:ln w="2590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84782" y="3362705"/>
            <a:ext cx="6937375" cy="591820"/>
          </a:xfrm>
          <a:custGeom>
            <a:avLst/>
            <a:gdLst/>
            <a:ahLst/>
            <a:cxnLst/>
            <a:rect l="l" t="t" r="r" b="b"/>
            <a:pathLst>
              <a:path w="6937375" h="591820">
                <a:moveTo>
                  <a:pt x="0" y="0"/>
                </a:moveTo>
                <a:lnTo>
                  <a:pt x="6937248" y="0"/>
                </a:lnTo>
                <a:lnTo>
                  <a:pt x="6937248" y="591312"/>
                </a:lnTo>
                <a:lnTo>
                  <a:pt x="0" y="591312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84782" y="3362705"/>
            <a:ext cx="6937375" cy="591820"/>
          </a:xfrm>
          <a:custGeom>
            <a:avLst/>
            <a:gdLst/>
            <a:ahLst/>
            <a:cxnLst/>
            <a:rect l="l" t="t" r="r" b="b"/>
            <a:pathLst>
              <a:path w="6937375" h="591820">
                <a:moveTo>
                  <a:pt x="0" y="0"/>
                </a:moveTo>
                <a:lnTo>
                  <a:pt x="6937248" y="0"/>
                </a:lnTo>
                <a:lnTo>
                  <a:pt x="6937248" y="591312"/>
                </a:lnTo>
                <a:lnTo>
                  <a:pt x="0" y="59131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5974" y="3289553"/>
            <a:ext cx="739140" cy="737870"/>
          </a:xfrm>
          <a:custGeom>
            <a:avLst/>
            <a:gdLst/>
            <a:ahLst/>
            <a:cxnLst/>
            <a:rect l="l" t="t" r="r" b="b"/>
            <a:pathLst>
              <a:path w="739139" h="737870">
                <a:moveTo>
                  <a:pt x="369570" y="0"/>
                </a:moveTo>
                <a:lnTo>
                  <a:pt x="323213" y="2873"/>
                </a:lnTo>
                <a:lnTo>
                  <a:pt x="278574" y="11264"/>
                </a:lnTo>
                <a:lnTo>
                  <a:pt x="235999" y="24825"/>
                </a:lnTo>
                <a:lnTo>
                  <a:pt x="195836" y="43212"/>
                </a:lnTo>
                <a:lnTo>
                  <a:pt x="158429" y="66079"/>
                </a:lnTo>
                <a:lnTo>
                  <a:pt x="124126" y="93080"/>
                </a:lnTo>
                <a:lnTo>
                  <a:pt x="93273" y="123869"/>
                </a:lnTo>
                <a:lnTo>
                  <a:pt x="66216" y="158101"/>
                </a:lnTo>
                <a:lnTo>
                  <a:pt x="43302" y="195431"/>
                </a:lnTo>
                <a:lnTo>
                  <a:pt x="24877" y="235512"/>
                </a:lnTo>
                <a:lnTo>
                  <a:pt x="11287" y="277999"/>
                </a:lnTo>
                <a:lnTo>
                  <a:pt x="2879" y="322546"/>
                </a:lnTo>
                <a:lnTo>
                  <a:pt x="0" y="368808"/>
                </a:lnTo>
                <a:lnTo>
                  <a:pt x="2879" y="415069"/>
                </a:lnTo>
                <a:lnTo>
                  <a:pt x="11287" y="459616"/>
                </a:lnTo>
                <a:lnTo>
                  <a:pt x="24877" y="502103"/>
                </a:lnTo>
                <a:lnTo>
                  <a:pt x="43302" y="542184"/>
                </a:lnTo>
                <a:lnTo>
                  <a:pt x="66216" y="579514"/>
                </a:lnTo>
                <a:lnTo>
                  <a:pt x="93273" y="613746"/>
                </a:lnTo>
                <a:lnTo>
                  <a:pt x="124126" y="644535"/>
                </a:lnTo>
                <a:lnTo>
                  <a:pt x="158429" y="671536"/>
                </a:lnTo>
                <a:lnTo>
                  <a:pt x="195836" y="694403"/>
                </a:lnTo>
                <a:lnTo>
                  <a:pt x="235999" y="712790"/>
                </a:lnTo>
                <a:lnTo>
                  <a:pt x="278574" y="726351"/>
                </a:lnTo>
                <a:lnTo>
                  <a:pt x="323213" y="734742"/>
                </a:lnTo>
                <a:lnTo>
                  <a:pt x="369570" y="737616"/>
                </a:lnTo>
                <a:lnTo>
                  <a:pt x="415926" y="734742"/>
                </a:lnTo>
                <a:lnTo>
                  <a:pt x="460565" y="726351"/>
                </a:lnTo>
                <a:lnTo>
                  <a:pt x="503140" y="712790"/>
                </a:lnTo>
                <a:lnTo>
                  <a:pt x="543303" y="694403"/>
                </a:lnTo>
                <a:lnTo>
                  <a:pt x="580710" y="671536"/>
                </a:lnTo>
                <a:lnTo>
                  <a:pt x="615013" y="644535"/>
                </a:lnTo>
                <a:lnTo>
                  <a:pt x="645866" y="613746"/>
                </a:lnTo>
                <a:lnTo>
                  <a:pt x="672923" y="579514"/>
                </a:lnTo>
                <a:lnTo>
                  <a:pt x="695837" y="542184"/>
                </a:lnTo>
                <a:lnTo>
                  <a:pt x="714262" y="502103"/>
                </a:lnTo>
                <a:lnTo>
                  <a:pt x="727852" y="459616"/>
                </a:lnTo>
                <a:lnTo>
                  <a:pt x="736260" y="415069"/>
                </a:lnTo>
                <a:lnTo>
                  <a:pt x="739140" y="368808"/>
                </a:lnTo>
                <a:lnTo>
                  <a:pt x="736260" y="322546"/>
                </a:lnTo>
                <a:lnTo>
                  <a:pt x="727852" y="277999"/>
                </a:lnTo>
                <a:lnTo>
                  <a:pt x="714262" y="235512"/>
                </a:lnTo>
                <a:lnTo>
                  <a:pt x="695837" y="195431"/>
                </a:lnTo>
                <a:lnTo>
                  <a:pt x="672923" y="158101"/>
                </a:lnTo>
                <a:lnTo>
                  <a:pt x="645866" y="123869"/>
                </a:lnTo>
                <a:lnTo>
                  <a:pt x="615013" y="93080"/>
                </a:lnTo>
                <a:lnTo>
                  <a:pt x="580710" y="66079"/>
                </a:lnTo>
                <a:lnTo>
                  <a:pt x="543303" y="43212"/>
                </a:lnTo>
                <a:lnTo>
                  <a:pt x="503140" y="24825"/>
                </a:lnTo>
                <a:lnTo>
                  <a:pt x="460565" y="11264"/>
                </a:lnTo>
                <a:lnTo>
                  <a:pt x="415926" y="2873"/>
                </a:lnTo>
                <a:lnTo>
                  <a:pt x="36957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5974" y="3289553"/>
            <a:ext cx="739140" cy="737870"/>
          </a:xfrm>
          <a:custGeom>
            <a:avLst/>
            <a:gdLst/>
            <a:ahLst/>
            <a:cxnLst/>
            <a:rect l="l" t="t" r="r" b="b"/>
            <a:pathLst>
              <a:path w="739139" h="737870">
                <a:moveTo>
                  <a:pt x="0" y="368808"/>
                </a:moveTo>
                <a:lnTo>
                  <a:pt x="2879" y="322546"/>
                </a:lnTo>
                <a:lnTo>
                  <a:pt x="11287" y="277999"/>
                </a:lnTo>
                <a:lnTo>
                  <a:pt x="24877" y="235512"/>
                </a:lnTo>
                <a:lnTo>
                  <a:pt x="43302" y="195431"/>
                </a:lnTo>
                <a:lnTo>
                  <a:pt x="66216" y="158101"/>
                </a:lnTo>
                <a:lnTo>
                  <a:pt x="93273" y="123869"/>
                </a:lnTo>
                <a:lnTo>
                  <a:pt x="124126" y="93080"/>
                </a:lnTo>
                <a:lnTo>
                  <a:pt x="158429" y="66079"/>
                </a:lnTo>
                <a:lnTo>
                  <a:pt x="195836" y="43212"/>
                </a:lnTo>
                <a:lnTo>
                  <a:pt x="235999" y="24825"/>
                </a:lnTo>
                <a:lnTo>
                  <a:pt x="278574" y="11264"/>
                </a:lnTo>
                <a:lnTo>
                  <a:pt x="323213" y="2873"/>
                </a:lnTo>
                <a:lnTo>
                  <a:pt x="369570" y="0"/>
                </a:lnTo>
                <a:lnTo>
                  <a:pt x="415926" y="2873"/>
                </a:lnTo>
                <a:lnTo>
                  <a:pt x="460565" y="11264"/>
                </a:lnTo>
                <a:lnTo>
                  <a:pt x="503140" y="24825"/>
                </a:lnTo>
                <a:lnTo>
                  <a:pt x="543303" y="43212"/>
                </a:lnTo>
                <a:lnTo>
                  <a:pt x="580710" y="66079"/>
                </a:lnTo>
                <a:lnTo>
                  <a:pt x="615013" y="93080"/>
                </a:lnTo>
                <a:lnTo>
                  <a:pt x="645866" y="123869"/>
                </a:lnTo>
                <a:lnTo>
                  <a:pt x="672923" y="158101"/>
                </a:lnTo>
                <a:lnTo>
                  <a:pt x="695837" y="195431"/>
                </a:lnTo>
                <a:lnTo>
                  <a:pt x="714262" y="235512"/>
                </a:lnTo>
                <a:lnTo>
                  <a:pt x="727852" y="277999"/>
                </a:lnTo>
                <a:lnTo>
                  <a:pt x="736260" y="322546"/>
                </a:lnTo>
                <a:lnTo>
                  <a:pt x="739140" y="368808"/>
                </a:lnTo>
                <a:lnTo>
                  <a:pt x="736260" y="415069"/>
                </a:lnTo>
                <a:lnTo>
                  <a:pt x="727852" y="459616"/>
                </a:lnTo>
                <a:lnTo>
                  <a:pt x="714262" y="502103"/>
                </a:lnTo>
                <a:lnTo>
                  <a:pt x="695837" y="542184"/>
                </a:lnTo>
                <a:lnTo>
                  <a:pt x="672923" y="579514"/>
                </a:lnTo>
                <a:lnTo>
                  <a:pt x="645866" y="613746"/>
                </a:lnTo>
                <a:lnTo>
                  <a:pt x="615013" y="644535"/>
                </a:lnTo>
                <a:lnTo>
                  <a:pt x="580710" y="671536"/>
                </a:lnTo>
                <a:lnTo>
                  <a:pt x="543303" y="694403"/>
                </a:lnTo>
                <a:lnTo>
                  <a:pt x="503140" y="712790"/>
                </a:lnTo>
                <a:lnTo>
                  <a:pt x="460565" y="726351"/>
                </a:lnTo>
                <a:lnTo>
                  <a:pt x="415926" y="734742"/>
                </a:lnTo>
                <a:lnTo>
                  <a:pt x="369570" y="737616"/>
                </a:lnTo>
                <a:lnTo>
                  <a:pt x="323213" y="734742"/>
                </a:lnTo>
                <a:lnTo>
                  <a:pt x="278574" y="726351"/>
                </a:lnTo>
                <a:lnTo>
                  <a:pt x="235999" y="712790"/>
                </a:lnTo>
                <a:lnTo>
                  <a:pt x="195836" y="694403"/>
                </a:lnTo>
                <a:lnTo>
                  <a:pt x="158429" y="671536"/>
                </a:lnTo>
                <a:lnTo>
                  <a:pt x="124126" y="644535"/>
                </a:lnTo>
                <a:lnTo>
                  <a:pt x="93273" y="613746"/>
                </a:lnTo>
                <a:lnTo>
                  <a:pt x="66216" y="579514"/>
                </a:lnTo>
                <a:lnTo>
                  <a:pt x="43302" y="542184"/>
                </a:lnTo>
                <a:lnTo>
                  <a:pt x="24877" y="502103"/>
                </a:lnTo>
                <a:lnTo>
                  <a:pt x="11287" y="459616"/>
                </a:lnTo>
                <a:lnTo>
                  <a:pt x="2879" y="415069"/>
                </a:lnTo>
                <a:lnTo>
                  <a:pt x="0" y="368808"/>
                </a:lnTo>
                <a:close/>
              </a:path>
            </a:pathLst>
          </a:custGeom>
          <a:ln w="2590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5241" y="4248150"/>
            <a:ext cx="7066915" cy="591820"/>
          </a:xfrm>
          <a:custGeom>
            <a:avLst/>
            <a:gdLst/>
            <a:ahLst/>
            <a:cxnLst/>
            <a:rect l="l" t="t" r="r" b="b"/>
            <a:pathLst>
              <a:path w="7066915" h="591820">
                <a:moveTo>
                  <a:pt x="0" y="0"/>
                </a:moveTo>
                <a:lnTo>
                  <a:pt x="7066788" y="0"/>
                </a:lnTo>
                <a:lnTo>
                  <a:pt x="7066788" y="591312"/>
                </a:lnTo>
                <a:lnTo>
                  <a:pt x="0" y="591312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5241" y="4248150"/>
            <a:ext cx="7066915" cy="591820"/>
          </a:xfrm>
          <a:custGeom>
            <a:avLst/>
            <a:gdLst/>
            <a:ahLst/>
            <a:cxnLst/>
            <a:rect l="l" t="t" r="r" b="b"/>
            <a:pathLst>
              <a:path w="7066915" h="591820">
                <a:moveTo>
                  <a:pt x="0" y="0"/>
                </a:moveTo>
                <a:lnTo>
                  <a:pt x="7066788" y="0"/>
                </a:lnTo>
                <a:lnTo>
                  <a:pt x="7066788" y="591312"/>
                </a:lnTo>
                <a:lnTo>
                  <a:pt x="0" y="59131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6433" y="4174997"/>
            <a:ext cx="737870" cy="739140"/>
          </a:xfrm>
          <a:custGeom>
            <a:avLst/>
            <a:gdLst/>
            <a:ahLst/>
            <a:cxnLst/>
            <a:rect l="l" t="t" r="r" b="b"/>
            <a:pathLst>
              <a:path w="737869" h="739139">
                <a:moveTo>
                  <a:pt x="368808" y="0"/>
                </a:moveTo>
                <a:lnTo>
                  <a:pt x="322546" y="2879"/>
                </a:lnTo>
                <a:lnTo>
                  <a:pt x="277999" y="11287"/>
                </a:lnTo>
                <a:lnTo>
                  <a:pt x="235512" y="24877"/>
                </a:lnTo>
                <a:lnTo>
                  <a:pt x="195431" y="43302"/>
                </a:lnTo>
                <a:lnTo>
                  <a:pt x="158101" y="66216"/>
                </a:lnTo>
                <a:lnTo>
                  <a:pt x="123869" y="93273"/>
                </a:lnTo>
                <a:lnTo>
                  <a:pt x="93080" y="124126"/>
                </a:lnTo>
                <a:lnTo>
                  <a:pt x="66079" y="158429"/>
                </a:lnTo>
                <a:lnTo>
                  <a:pt x="43212" y="195836"/>
                </a:lnTo>
                <a:lnTo>
                  <a:pt x="24825" y="235999"/>
                </a:lnTo>
                <a:lnTo>
                  <a:pt x="11264" y="278574"/>
                </a:lnTo>
                <a:lnTo>
                  <a:pt x="2873" y="323213"/>
                </a:lnTo>
                <a:lnTo>
                  <a:pt x="0" y="369569"/>
                </a:lnTo>
                <a:lnTo>
                  <a:pt x="2873" y="415926"/>
                </a:lnTo>
                <a:lnTo>
                  <a:pt x="11264" y="460565"/>
                </a:lnTo>
                <a:lnTo>
                  <a:pt x="24825" y="503140"/>
                </a:lnTo>
                <a:lnTo>
                  <a:pt x="43212" y="543303"/>
                </a:lnTo>
                <a:lnTo>
                  <a:pt x="66079" y="580710"/>
                </a:lnTo>
                <a:lnTo>
                  <a:pt x="93080" y="615013"/>
                </a:lnTo>
                <a:lnTo>
                  <a:pt x="123869" y="645866"/>
                </a:lnTo>
                <a:lnTo>
                  <a:pt x="158101" y="672923"/>
                </a:lnTo>
                <a:lnTo>
                  <a:pt x="195431" y="695837"/>
                </a:lnTo>
                <a:lnTo>
                  <a:pt x="235512" y="714262"/>
                </a:lnTo>
                <a:lnTo>
                  <a:pt x="277999" y="727852"/>
                </a:lnTo>
                <a:lnTo>
                  <a:pt x="322546" y="736260"/>
                </a:lnTo>
                <a:lnTo>
                  <a:pt x="368808" y="739140"/>
                </a:lnTo>
                <a:lnTo>
                  <a:pt x="415069" y="736260"/>
                </a:lnTo>
                <a:lnTo>
                  <a:pt x="459616" y="727852"/>
                </a:lnTo>
                <a:lnTo>
                  <a:pt x="502103" y="714262"/>
                </a:lnTo>
                <a:lnTo>
                  <a:pt x="542184" y="695837"/>
                </a:lnTo>
                <a:lnTo>
                  <a:pt x="579514" y="672923"/>
                </a:lnTo>
                <a:lnTo>
                  <a:pt x="613746" y="645866"/>
                </a:lnTo>
                <a:lnTo>
                  <a:pt x="644535" y="615013"/>
                </a:lnTo>
                <a:lnTo>
                  <a:pt x="671536" y="580710"/>
                </a:lnTo>
                <a:lnTo>
                  <a:pt x="694403" y="543303"/>
                </a:lnTo>
                <a:lnTo>
                  <a:pt x="712790" y="503140"/>
                </a:lnTo>
                <a:lnTo>
                  <a:pt x="726351" y="460565"/>
                </a:lnTo>
                <a:lnTo>
                  <a:pt x="734742" y="415926"/>
                </a:lnTo>
                <a:lnTo>
                  <a:pt x="737616" y="369569"/>
                </a:lnTo>
                <a:lnTo>
                  <a:pt x="734742" y="323213"/>
                </a:lnTo>
                <a:lnTo>
                  <a:pt x="726351" y="278574"/>
                </a:lnTo>
                <a:lnTo>
                  <a:pt x="712790" y="235999"/>
                </a:lnTo>
                <a:lnTo>
                  <a:pt x="694403" y="195836"/>
                </a:lnTo>
                <a:lnTo>
                  <a:pt x="671536" y="158429"/>
                </a:lnTo>
                <a:lnTo>
                  <a:pt x="644535" y="124126"/>
                </a:lnTo>
                <a:lnTo>
                  <a:pt x="613746" y="93273"/>
                </a:lnTo>
                <a:lnTo>
                  <a:pt x="579514" y="66216"/>
                </a:lnTo>
                <a:lnTo>
                  <a:pt x="542184" y="43302"/>
                </a:lnTo>
                <a:lnTo>
                  <a:pt x="502103" y="24877"/>
                </a:lnTo>
                <a:lnTo>
                  <a:pt x="459616" y="11287"/>
                </a:lnTo>
                <a:lnTo>
                  <a:pt x="415069" y="2879"/>
                </a:lnTo>
                <a:lnTo>
                  <a:pt x="36880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6433" y="4174997"/>
            <a:ext cx="737870" cy="739140"/>
          </a:xfrm>
          <a:custGeom>
            <a:avLst/>
            <a:gdLst/>
            <a:ahLst/>
            <a:cxnLst/>
            <a:rect l="l" t="t" r="r" b="b"/>
            <a:pathLst>
              <a:path w="737869" h="739139">
                <a:moveTo>
                  <a:pt x="0" y="369569"/>
                </a:moveTo>
                <a:lnTo>
                  <a:pt x="2873" y="323213"/>
                </a:lnTo>
                <a:lnTo>
                  <a:pt x="11264" y="278574"/>
                </a:lnTo>
                <a:lnTo>
                  <a:pt x="24825" y="235999"/>
                </a:lnTo>
                <a:lnTo>
                  <a:pt x="43212" y="195836"/>
                </a:lnTo>
                <a:lnTo>
                  <a:pt x="66079" y="158429"/>
                </a:lnTo>
                <a:lnTo>
                  <a:pt x="93080" y="124126"/>
                </a:lnTo>
                <a:lnTo>
                  <a:pt x="123869" y="93273"/>
                </a:lnTo>
                <a:lnTo>
                  <a:pt x="158101" y="66216"/>
                </a:lnTo>
                <a:lnTo>
                  <a:pt x="195431" y="43302"/>
                </a:lnTo>
                <a:lnTo>
                  <a:pt x="235512" y="24877"/>
                </a:lnTo>
                <a:lnTo>
                  <a:pt x="277999" y="11287"/>
                </a:lnTo>
                <a:lnTo>
                  <a:pt x="322546" y="2879"/>
                </a:lnTo>
                <a:lnTo>
                  <a:pt x="368808" y="0"/>
                </a:lnTo>
                <a:lnTo>
                  <a:pt x="415069" y="2879"/>
                </a:lnTo>
                <a:lnTo>
                  <a:pt x="459616" y="11287"/>
                </a:lnTo>
                <a:lnTo>
                  <a:pt x="502103" y="24877"/>
                </a:lnTo>
                <a:lnTo>
                  <a:pt x="542184" y="43302"/>
                </a:lnTo>
                <a:lnTo>
                  <a:pt x="579514" y="66216"/>
                </a:lnTo>
                <a:lnTo>
                  <a:pt x="613746" y="93273"/>
                </a:lnTo>
                <a:lnTo>
                  <a:pt x="644535" y="124126"/>
                </a:lnTo>
                <a:lnTo>
                  <a:pt x="671536" y="158429"/>
                </a:lnTo>
                <a:lnTo>
                  <a:pt x="694403" y="195836"/>
                </a:lnTo>
                <a:lnTo>
                  <a:pt x="712790" y="235999"/>
                </a:lnTo>
                <a:lnTo>
                  <a:pt x="726351" y="278574"/>
                </a:lnTo>
                <a:lnTo>
                  <a:pt x="734742" y="323213"/>
                </a:lnTo>
                <a:lnTo>
                  <a:pt x="737616" y="369569"/>
                </a:lnTo>
                <a:lnTo>
                  <a:pt x="734742" y="415926"/>
                </a:lnTo>
                <a:lnTo>
                  <a:pt x="726351" y="460565"/>
                </a:lnTo>
                <a:lnTo>
                  <a:pt x="712790" y="503140"/>
                </a:lnTo>
                <a:lnTo>
                  <a:pt x="694403" y="543303"/>
                </a:lnTo>
                <a:lnTo>
                  <a:pt x="671536" y="580710"/>
                </a:lnTo>
                <a:lnTo>
                  <a:pt x="644535" y="615013"/>
                </a:lnTo>
                <a:lnTo>
                  <a:pt x="613746" y="645866"/>
                </a:lnTo>
                <a:lnTo>
                  <a:pt x="579514" y="672923"/>
                </a:lnTo>
                <a:lnTo>
                  <a:pt x="542184" y="695837"/>
                </a:lnTo>
                <a:lnTo>
                  <a:pt x="502103" y="714262"/>
                </a:lnTo>
                <a:lnTo>
                  <a:pt x="459616" y="727852"/>
                </a:lnTo>
                <a:lnTo>
                  <a:pt x="415069" y="736260"/>
                </a:lnTo>
                <a:lnTo>
                  <a:pt x="368808" y="739140"/>
                </a:lnTo>
                <a:lnTo>
                  <a:pt x="322546" y="736260"/>
                </a:lnTo>
                <a:lnTo>
                  <a:pt x="277999" y="727852"/>
                </a:lnTo>
                <a:lnTo>
                  <a:pt x="235512" y="714262"/>
                </a:lnTo>
                <a:lnTo>
                  <a:pt x="195431" y="695837"/>
                </a:lnTo>
                <a:lnTo>
                  <a:pt x="158101" y="672923"/>
                </a:lnTo>
                <a:lnTo>
                  <a:pt x="123869" y="645866"/>
                </a:lnTo>
                <a:lnTo>
                  <a:pt x="93080" y="615013"/>
                </a:lnTo>
                <a:lnTo>
                  <a:pt x="66079" y="580710"/>
                </a:lnTo>
                <a:lnTo>
                  <a:pt x="43212" y="543303"/>
                </a:lnTo>
                <a:lnTo>
                  <a:pt x="24825" y="503140"/>
                </a:lnTo>
                <a:lnTo>
                  <a:pt x="11264" y="460565"/>
                </a:lnTo>
                <a:lnTo>
                  <a:pt x="2873" y="415926"/>
                </a:lnTo>
                <a:lnTo>
                  <a:pt x="0" y="369569"/>
                </a:lnTo>
                <a:close/>
              </a:path>
            </a:pathLst>
          </a:custGeom>
          <a:ln w="2590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31569" y="5135117"/>
            <a:ext cx="7490459" cy="589915"/>
          </a:xfrm>
          <a:custGeom>
            <a:avLst/>
            <a:gdLst/>
            <a:ahLst/>
            <a:cxnLst/>
            <a:rect l="l" t="t" r="r" b="b"/>
            <a:pathLst>
              <a:path w="7490459" h="589914">
                <a:moveTo>
                  <a:pt x="0" y="0"/>
                </a:moveTo>
                <a:lnTo>
                  <a:pt x="7490459" y="0"/>
                </a:lnTo>
                <a:lnTo>
                  <a:pt x="7490459" y="589787"/>
                </a:lnTo>
                <a:lnTo>
                  <a:pt x="0" y="589787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31569" y="5135117"/>
            <a:ext cx="7490459" cy="589915"/>
          </a:xfrm>
          <a:custGeom>
            <a:avLst/>
            <a:gdLst/>
            <a:ahLst/>
            <a:cxnLst/>
            <a:rect l="l" t="t" r="r" b="b"/>
            <a:pathLst>
              <a:path w="7490459" h="589914">
                <a:moveTo>
                  <a:pt x="0" y="0"/>
                </a:moveTo>
                <a:lnTo>
                  <a:pt x="7490459" y="0"/>
                </a:lnTo>
                <a:lnTo>
                  <a:pt x="7490459" y="589787"/>
                </a:lnTo>
                <a:lnTo>
                  <a:pt x="0" y="589787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87563" y="1700720"/>
            <a:ext cx="6845300" cy="387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Overview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of the Beyond 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Traffic: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The Smart City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Challenge</a:t>
            </a:r>
            <a:endParaRPr sz="2100">
              <a:latin typeface="Arial"/>
              <a:cs typeface="Arial"/>
            </a:endParaRPr>
          </a:p>
          <a:p>
            <a:pPr marL="565785" marR="91440" indent="-130175">
              <a:lnSpc>
                <a:spcPts val="6980"/>
              </a:lnSpc>
              <a:spcBef>
                <a:spcPts val="915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Vision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Element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#3: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Intelligent,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Sensor-Based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Infrastructure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Vision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Element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#5: Urban</a:t>
            </a:r>
            <a:r>
              <a:rPr sz="2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Analytics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3000">
              <a:latin typeface="Times New Roman"/>
              <a:cs typeface="Times New Roman"/>
            </a:endParaRPr>
          </a:p>
          <a:p>
            <a:pPr marL="435609">
              <a:lnSpc>
                <a:spcPct val="100000"/>
              </a:lnSpc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Vision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Element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#10: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Architecture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Standards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For More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2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2762" y="5060441"/>
            <a:ext cx="739140" cy="739140"/>
          </a:xfrm>
          <a:custGeom>
            <a:avLst/>
            <a:gdLst/>
            <a:ahLst/>
            <a:cxnLst/>
            <a:rect l="l" t="t" r="r" b="b"/>
            <a:pathLst>
              <a:path w="739140" h="739139">
                <a:moveTo>
                  <a:pt x="369570" y="0"/>
                </a:moveTo>
                <a:lnTo>
                  <a:pt x="323213" y="2879"/>
                </a:lnTo>
                <a:lnTo>
                  <a:pt x="278574" y="11287"/>
                </a:lnTo>
                <a:lnTo>
                  <a:pt x="235999" y="24877"/>
                </a:lnTo>
                <a:lnTo>
                  <a:pt x="195836" y="43302"/>
                </a:lnTo>
                <a:lnTo>
                  <a:pt x="158429" y="66216"/>
                </a:lnTo>
                <a:lnTo>
                  <a:pt x="124126" y="93273"/>
                </a:lnTo>
                <a:lnTo>
                  <a:pt x="93273" y="124126"/>
                </a:lnTo>
                <a:lnTo>
                  <a:pt x="66216" y="158429"/>
                </a:lnTo>
                <a:lnTo>
                  <a:pt x="43302" y="195836"/>
                </a:lnTo>
                <a:lnTo>
                  <a:pt x="24877" y="235999"/>
                </a:lnTo>
                <a:lnTo>
                  <a:pt x="11287" y="278574"/>
                </a:lnTo>
                <a:lnTo>
                  <a:pt x="2879" y="323213"/>
                </a:lnTo>
                <a:lnTo>
                  <a:pt x="0" y="369569"/>
                </a:lnTo>
                <a:lnTo>
                  <a:pt x="2879" y="415926"/>
                </a:lnTo>
                <a:lnTo>
                  <a:pt x="11287" y="460565"/>
                </a:lnTo>
                <a:lnTo>
                  <a:pt x="24877" y="503140"/>
                </a:lnTo>
                <a:lnTo>
                  <a:pt x="43302" y="543303"/>
                </a:lnTo>
                <a:lnTo>
                  <a:pt x="66216" y="580710"/>
                </a:lnTo>
                <a:lnTo>
                  <a:pt x="93273" y="615013"/>
                </a:lnTo>
                <a:lnTo>
                  <a:pt x="124126" y="645866"/>
                </a:lnTo>
                <a:lnTo>
                  <a:pt x="158429" y="672923"/>
                </a:lnTo>
                <a:lnTo>
                  <a:pt x="195836" y="695837"/>
                </a:lnTo>
                <a:lnTo>
                  <a:pt x="235999" y="714262"/>
                </a:lnTo>
                <a:lnTo>
                  <a:pt x="278574" y="727852"/>
                </a:lnTo>
                <a:lnTo>
                  <a:pt x="323213" y="736260"/>
                </a:lnTo>
                <a:lnTo>
                  <a:pt x="369570" y="739139"/>
                </a:lnTo>
                <a:lnTo>
                  <a:pt x="415926" y="736260"/>
                </a:lnTo>
                <a:lnTo>
                  <a:pt x="460565" y="727852"/>
                </a:lnTo>
                <a:lnTo>
                  <a:pt x="503140" y="714262"/>
                </a:lnTo>
                <a:lnTo>
                  <a:pt x="543303" y="695837"/>
                </a:lnTo>
                <a:lnTo>
                  <a:pt x="580710" y="672923"/>
                </a:lnTo>
                <a:lnTo>
                  <a:pt x="615013" y="645866"/>
                </a:lnTo>
                <a:lnTo>
                  <a:pt x="645866" y="615013"/>
                </a:lnTo>
                <a:lnTo>
                  <a:pt x="672923" y="580710"/>
                </a:lnTo>
                <a:lnTo>
                  <a:pt x="695837" y="543303"/>
                </a:lnTo>
                <a:lnTo>
                  <a:pt x="714262" y="503140"/>
                </a:lnTo>
                <a:lnTo>
                  <a:pt x="727852" y="460565"/>
                </a:lnTo>
                <a:lnTo>
                  <a:pt x="736260" y="415926"/>
                </a:lnTo>
                <a:lnTo>
                  <a:pt x="739140" y="369569"/>
                </a:lnTo>
                <a:lnTo>
                  <a:pt x="736260" y="323213"/>
                </a:lnTo>
                <a:lnTo>
                  <a:pt x="727852" y="278574"/>
                </a:lnTo>
                <a:lnTo>
                  <a:pt x="714262" y="235999"/>
                </a:lnTo>
                <a:lnTo>
                  <a:pt x="695837" y="195836"/>
                </a:lnTo>
                <a:lnTo>
                  <a:pt x="672923" y="158429"/>
                </a:lnTo>
                <a:lnTo>
                  <a:pt x="645866" y="124126"/>
                </a:lnTo>
                <a:lnTo>
                  <a:pt x="615013" y="93273"/>
                </a:lnTo>
                <a:lnTo>
                  <a:pt x="580710" y="66216"/>
                </a:lnTo>
                <a:lnTo>
                  <a:pt x="543303" y="43302"/>
                </a:lnTo>
                <a:lnTo>
                  <a:pt x="503140" y="24877"/>
                </a:lnTo>
                <a:lnTo>
                  <a:pt x="460565" y="11287"/>
                </a:lnTo>
                <a:lnTo>
                  <a:pt x="415926" y="2879"/>
                </a:lnTo>
                <a:lnTo>
                  <a:pt x="36957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762" y="5060441"/>
            <a:ext cx="739140" cy="739140"/>
          </a:xfrm>
          <a:custGeom>
            <a:avLst/>
            <a:gdLst/>
            <a:ahLst/>
            <a:cxnLst/>
            <a:rect l="l" t="t" r="r" b="b"/>
            <a:pathLst>
              <a:path w="739140" h="739139">
                <a:moveTo>
                  <a:pt x="0" y="369569"/>
                </a:moveTo>
                <a:lnTo>
                  <a:pt x="2879" y="323213"/>
                </a:lnTo>
                <a:lnTo>
                  <a:pt x="11287" y="278574"/>
                </a:lnTo>
                <a:lnTo>
                  <a:pt x="24877" y="235999"/>
                </a:lnTo>
                <a:lnTo>
                  <a:pt x="43302" y="195836"/>
                </a:lnTo>
                <a:lnTo>
                  <a:pt x="66216" y="158429"/>
                </a:lnTo>
                <a:lnTo>
                  <a:pt x="93273" y="124126"/>
                </a:lnTo>
                <a:lnTo>
                  <a:pt x="124126" y="93273"/>
                </a:lnTo>
                <a:lnTo>
                  <a:pt x="158429" y="66216"/>
                </a:lnTo>
                <a:lnTo>
                  <a:pt x="195836" y="43302"/>
                </a:lnTo>
                <a:lnTo>
                  <a:pt x="235999" y="24877"/>
                </a:lnTo>
                <a:lnTo>
                  <a:pt x="278574" y="11287"/>
                </a:lnTo>
                <a:lnTo>
                  <a:pt x="323213" y="2879"/>
                </a:lnTo>
                <a:lnTo>
                  <a:pt x="369570" y="0"/>
                </a:lnTo>
                <a:lnTo>
                  <a:pt x="415926" y="2879"/>
                </a:lnTo>
                <a:lnTo>
                  <a:pt x="460565" y="11287"/>
                </a:lnTo>
                <a:lnTo>
                  <a:pt x="503140" y="24877"/>
                </a:lnTo>
                <a:lnTo>
                  <a:pt x="543303" y="43302"/>
                </a:lnTo>
                <a:lnTo>
                  <a:pt x="580710" y="66216"/>
                </a:lnTo>
                <a:lnTo>
                  <a:pt x="615013" y="93273"/>
                </a:lnTo>
                <a:lnTo>
                  <a:pt x="645866" y="124126"/>
                </a:lnTo>
                <a:lnTo>
                  <a:pt x="672923" y="158429"/>
                </a:lnTo>
                <a:lnTo>
                  <a:pt x="695837" y="195836"/>
                </a:lnTo>
                <a:lnTo>
                  <a:pt x="714262" y="235999"/>
                </a:lnTo>
                <a:lnTo>
                  <a:pt x="727852" y="278574"/>
                </a:lnTo>
                <a:lnTo>
                  <a:pt x="736260" y="323213"/>
                </a:lnTo>
                <a:lnTo>
                  <a:pt x="739140" y="369569"/>
                </a:lnTo>
                <a:lnTo>
                  <a:pt x="736260" y="415926"/>
                </a:lnTo>
                <a:lnTo>
                  <a:pt x="727852" y="460565"/>
                </a:lnTo>
                <a:lnTo>
                  <a:pt x="714262" y="503140"/>
                </a:lnTo>
                <a:lnTo>
                  <a:pt x="695837" y="543303"/>
                </a:lnTo>
                <a:lnTo>
                  <a:pt x="672923" y="580710"/>
                </a:lnTo>
                <a:lnTo>
                  <a:pt x="645866" y="615013"/>
                </a:lnTo>
                <a:lnTo>
                  <a:pt x="615013" y="645866"/>
                </a:lnTo>
                <a:lnTo>
                  <a:pt x="580710" y="672923"/>
                </a:lnTo>
                <a:lnTo>
                  <a:pt x="543303" y="695837"/>
                </a:lnTo>
                <a:lnTo>
                  <a:pt x="503140" y="714262"/>
                </a:lnTo>
                <a:lnTo>
                  <a:pt x="460565" y="727852"/>
                </a:lnTo>
                <a:lnTo>
                  <a:pt x="415926" y="736260"/>
                </a:lnTo>
                <a:lnTo>
                  <a:pt x="369570" y="739139"/>
                </a:lnTo>
                <a:lnTo>
                  <a:pt x="323213" y="736260"/>
                </a:lnTo>
                <a:lnTo>
                  <a:pt x="278574" y="727852"/>
                </a:lnTo>
                <a:lnTo>
                  <a:pt x="235999" y="714262"/>
                </a:lnTo>
                <a:lnTo>
                  <a:pt x="195836" y="695837"/>
                </a:lnTo>
                <a:lnTo>
                  <a:pt x="158429" y="672923"/>
                </a:lnTo>
                <a:lnTo>
                  <a:pt x="124126" y="645866"/>
                </a:lnTo>
                <a:lnTo>
                  <a:pt x="93273" y="615013"/>
                </a:lnTo>
                <a:lnTo>
                  <a:pt x="66216" y="580710"/>
                </a:lnTo>
                <a:lnTo>
                  <a:pt x="43302" y="543303"/>
                </a:lnTo>
                <a:lnTo>
                  <a:pt x="24877" y="503140"/>
                </a:lnTo>
                <a:lnTo>
                  <a:pt x="11287" y="460565"/>
                </a:lnTo>
                <a:lnTo>
                  <a:pt x="2879" y="415926"/>
                </a:lnTo>
                <a:lnTo>
                  <a:pt x="0" y="369569"/>
                </a:lnTo>
                <a:close/>
              </a:path>
            </a:pathLst>
          </a:custGeom>
          <a:ln w="2590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2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4648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#5: Urban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Analytics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09676" y="1334008"/>
            <a:ext cx="4344670" cy="4387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219075" indent="-210185">
              <a:lnSpc>
                <a:spcPct val="100000"/>
              </a:lnSpc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National </a:t>
            </a:r>
            <a:r>
              <a:rPr sz="2000" spc="-5" dirty="0">
                <a:latin typeface="Arial"/>
                <a:cs typeface="Arial"/>
              </a:rPr>
              <a:t>Institute </a:t>
            </a:r>
            <a:r>
              <a:rPr sz="2000" dirty="0">
                <a:latin typeface="Arial"/>
                <a:cs typeface="Arial"/>
              </a:rPr>
              <a:t>of Standards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 Technology </a:t>
            </a:r>
            <a:r>
              <a:rPr sz="2000" spc="-5" dirty="0">
                <a:latin typeface="Arial"/>
                <a:cs typeface="Arial"/>
              </a:rPr>
              <a:t>Big </a:t>
            </a:r>
            <a:r>
              <a:rPr sz="2000" dirty="0">
                <a:latin typeface="Arial"/>
                <a:cs typeface="Arial"/>
              </a:rPr>
              <a:t>Data Reference  Architecture</a:t>
            </a:r>
            <a:endParaRPr sz="2000">
              <a:latin typeface="Arial"/>
              <a:cs typeface="Arial"/>
            </a:endParaRPr>
          </a:p>
          <a:p>
            <a:pPr marL="433070" marR="133350" lvl="1" indent="-210185">
              <a:lnSpc>
                <a:spcPct val="100000"/>
              </a:lnSpc>
              <a:spcBef>
                <a:spcPts val="1635"/>
              </a:spcBef>
              <a:buSzPct val="63888"/>
              <a:buFont typeface="Arial"/>
              <a:buChar char="□"/>
              <a:tabLst>
                <a:tab pos="433705" algn="l"/>
              </a:tabLst>
            </a:pPr>
            <a:r>
              <a:rPr sz="1800" spc="-10" dirty="0">
                <a:latin typeface="Arial"/>
                <a:cs typeface="Arial"/>
              </a:rPr>
              <a:t>Provides definitions, taxonomies, </a:t>
            </a:r>
            <a:r>
              <a:rPr sz="1800" spc="-5" dirty="0">
                <a:latin typeface="Arial"/>
                <a:cs typeface="Arial"/>
              </a:rPr>
              <a:t>use  cases, </a:t>
            </a:r>
            <a:r>
              <a:rPr sz="1800" spc="-10" dirty="0">
                <a:latin typeface="Arial"/>
                <a:cs typeface="Arial"/>
              </a:rPr>
              <a:t>and requirements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2"/>
              </a:spcBef>
              <a:buFont typeface="Arial"/>
              <a:buChar char="□"/>
            </a:pPr>
            <a:endParaRPr sz="1400">
              <a:latin typeface="Times New Roman"/>
              <a:cs typeface="Times New Roman"/>
            </a:endParaRPr>
          </a:p>
          <a:p>
            <a:pPr marL="433070" marR="742950" lvl="1" indent="-210185">
              <a:lnSpc>
                <a:spcPct val="100000"/>
              </a:lnSpc>
              <a:buSzPct val="63888"/>
              <a:buFont typeface="Arial"/>
              <a:buChar char="□"/>
              <a:tabLst>
                <a:tab pos="433705" algn="l"/>
              </a:tabLst>
            </a:pPr>
            <a:r>
              <a:rPr sz="1800" spc="-10" dirty="0">
                <a:latin typeface="Arial"/>
                <a:cs typeface="Arial"/>
              </a:rPr>
              <a:t>Addresses </a:t>
            </a:r>
            <a:r>
              <a:rPr sz="1800" spc="-5" dirty="0">
                <a:latin typeface="Arial"/>
                <a:cs typeface="Arial"/>
              </a:rPr>
              <a:t>security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privacy  </a:t>
            </a:r>
            <a:r>
              <a:rPr sz="1800" spc="-10" dirty="0">
                <a:latin typeface="Arial"/>
                <a:cs typeface="Arial"/>
              </a:rPr>
              <a:t>considerations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"/>
              </a:spcBef>
              <a:buFont typeface="Arial"/>
              <a:buChar char="□"/>
            </a:pPr>
            <a:endParaRPr sz="1450">
              <a:latin typeface="Times New Roman"/>
              <a:cs typeface="Times New Roman"/>
            </a:endParaRPr>
          </a:p>
          <a:p>
            <a:pPr marL="222885" marR="327660" indent="-210185">
              <a:lnSpc>
                <a:spcPct val="100000"/>
              </a:lnSpc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A series of Special </a:t>
            </a:r>
            <a:r>
              <a:rPr sz="2000" spc="-5" dirty="0">
                <a:latin typeface="Arial"/>
                <a:cs typeface="Arial"/>
              </a:rPr>
              <a:t>Publications  </a:t>
            </a:r>
            <a:r>
              <a:rPr sz="2000" dirty="0">
                <a:latin typeface="Arial"/>
                <a:cs typeface="Arial"/>
              </a:rPr>
              <a:t>(NIST SP 1500 series)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developed</a:t>
            </a:r>
            <a:endParaRPr sz="2000">
              <a:latin typeface="Arial"/>
              <a:cs typeface="Arial"/>
            </a:endParaRPr>
          </a:p>
          <a:p>
            <a:pPr marL="222885" marR="5080" indent="-210185">
              <a:lnSpc>
                <a:spcPct val="100000"/>
              </a:lnSpc>
              <a:spcBef>
                <a:spcPts val="1680"/>
              </a:spcBef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Learn more:  </a:t>
            </a:r>
            <a:r>
              <a:rPr sz="2000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http://bigdatawg.nist.gov/V1_output_  </a:t>
            </a:r>
            <a:r>
              <a:rPr sz="2000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docs.php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0264" y="1905000"/>
            <a:ext cx="3831336" cy="2976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20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4648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#5: Urban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Analytics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09676" y="1336040"/>
            <a:ext cx="401701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5080" indent="-210185">
              <a:lnSpc>
                <a:spcPct val="100000"/>
              </a:lnSpc>
              <a:buFont typeface="Wingdings"/>
              <a:buChar char=""/>
              <a:tabLst>
                <a:tab pos="223520" algn="l"/>
              </a:tabLst>
            </a:pPr>
            <a:r>
              <a:rPr sz="1600" spc="-5" dirty="0">
                <a:latin typeface="Arial"/>
                <a:cs typeface="Arial"/>
              </a:rPr>
              <a:t>Analytics can be applied over a number of  planning horizons, not </a:t>
            </a:r>
            <a:r>
              <a:rPr sz="1600" dirty="0">
                <a:latin typeface="Arial"/>
                <a:cs typeface="Arial"/>
              </a:rPr>
              <a:t>just </a:t>
            </a:r>
            <a:r>
              <a:rPr sz="1600" spc="-5" dirty="0">
                <a:latin typeface="Arial"/>
                <a:cs typeface="Arial"/>
              </a:rPr>
              <a:t>real-time,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9988" y="2018284"/>
            <a:ext cx="3900170" cy="846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indent="-210185">
              <a:lnSpc>
                <a:spcPct val="100000"/>
              </a:lnSpc>
              <a:buSzPct val="64285"/>
              <a:buFont typeface="Arial"/>
              <a:buChar char="□"/>
              <a:tabLst>
                <a:tab pos="223520" algn="l"/>
              </a:tabLst>
            </a:pPr>
            <a:r>
              <a:rPr sz="1400" dirty="0">
                <a:latin typeface="Arial"/>
                <a:cs typeface="Arial"/>
              </a:rPr>
              <a:t>Study </a:t>
            </a:r>
            <a:r>
              <a:rPr sz="1400" spc="-5" dirty="0">
                <a:latin typeface="Arial"/>
                <a:cs typeface="Arial"/>
              </a:rPr>
              <a:t>travel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patterns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  <a:buFont typeface="Arial"/>
              <a:buChar char="□"/>
            </a:pPr>
            <a:endParaRPr sz="1300">
              <a:latin typeface="Times New Roman"/>
              <a:cs typeface="Times New Roman"/>
            </a:endParaRPr>
          </a:p>
          <a:p>
            <a:pPr marL="222885" marR="5080" indent="-210185">
              <a:lnSpc>
                <a:spcPct val="100000"/>
              </a:lnSpc>
              <a:buSzPct val="64285"/>
              <a:buFont typeface="Arial"/>
              <a:buChar char="□"/>
              <a:tabLst>
                <a:tab pos="223520" algn="l"/>
              </a:tabLst>
            </a:pPr>
            <a:r>
              <a:rPr sz="1400" spc="-5" dirty="0">
                <a:latin typeface="Arial"/>
                <a:cs typeface="Arial"/>
              </a:rPr>
              <a:t>Validate and </a:t>
            </a:r>
            <a:r>
              <a:rPr sz="1400" dirty="0">
                <a:latin typeface="Arial"/>
                <a:cs typeface="Arial"/>
              </a:rPr>
              <a:t>calibrate </a:t>
            </a:r>
            <a:r>
              <a:rPr sz="1400" spc="-5" dirty="0">
                <a:latin typeface="Arial"/>
                <a:cs typeface="Arial"/>
              </a:rPr>
              <a:t>transportation and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travel  models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9988" y="3048508"/>
            <a:ext cx="23977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indent="-210185">
              <a:lnSpc>
                <a:spcPct val="100000"/>
              </a:lnSpc>
              <a:buSzPct val="64285"/>
              <a:buFont typeface="Arial"/>
              <a:buChar char="□"/>
              <a:tabLst>
                <a:tab pos="223520" algn="l"/>
              </a:tabLst>
            </a:pPr>
            <a:r>
              <a:rPr sz="1400" spc="-5" dirty="0">
                <a:latin typeface="Arial"/>
                <a:cs typeface="Arial"/>
              </a:rPr>
              <a:t>Analyze </a:t>
            </a:r>
            <a:r>
              <a:rPr sz="1400" dirty="0">
                <a:latin typeface="Arial"/>
                <a:cs typeface="Arial"/>
              </a:rPr>
              <a:t>corridor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operations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9988" y="3456940"/>
            <a:ext cx="3785870" cy="104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indent="-210185">
              <a:lnSpc>
                <a:spcPct val="100000"/>
              </a:lnSpc>
              <a:buSzPct val="64285"/>
              <a:buFont typeface="Arial"/>
              <a:buChar char="□"/>
              <a:tabLst>
                <a:tab pos="223520" algn="l"/>
              </a:tabLst>
            </a:pPr>
            <a:r>
              <a:rPr sz="1400" spc="-5" dirty="0">
                <a:latin typeface="Arial"/>
                <a:cs typeface="Arial"/>
              </a:rPr>
              <a:t>Measure mobility and </a:t>
            </a:r>
            <a:r>
              <a:rPr sz="1400" dirty="0">
                <a:latin typeface="Arial"/>
                <a:cs typeface="Arial"/>
              </a:rPr>
              <a:t>reliability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performance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  <a:buFont typeface="Arial"/>
              <a:buChar char="□"/>
            </a:pPr>
            <a:endParaRPr sz="1300">
              <a:latin typeface="Times New Roman"/>
              <a:cs typeface="Times New Roman"/>
            </a:endParaRPr>
          </a:p>
          <a:p>
            <a:pPr marL="222885" indent="-210185">
              <a:lnSpc>
                <a:spcPct val="100000"/>
              </a:lnSpc>
              <a:buSzPct val="64285"/>
              <a:buFont typeface="Arial"/>
              <a:buChar char="□"/>
              <a:tabLst>
                <a:tab pos="223520" algn="l"/>
              </a:tabLst>
            </a:pPr>
            <a:r>
              <a:rPr sz="1400" spc="-5" dirty="0">
                <a:latin typeface="Arial"/>
                <a:cs typeface="Arial"/>
              </a:rPr>
              <a:t>Understand traveler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behavior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  <a:buFont typeface="Arial"/>
              <a:buChar char="□"/>
            </a:pPr>
            <a:endParaRPr sz="1300">
              <a:latin typeface="Times New Roman"/>
              <a:cs typeface="Times New Roman"/>
            </a:endParaRPr>
          </a:p>
          <a:p>
            <a:pPr marL="222885" indent="-210185">
              <a:lnSpc>
                <a:spcPct val="100000"/>
              </a:lnSpc>
              <a:buSzPct val="64285"/>
              <a:buFont typeface="Arial"/>
              <a:buChar char="□"/>
              <a:tabLst>
                <a:tab pos="223520" algn="l"/>
              </a:tabLst>
            </a:pPr>
            <a:r>
              <a:rPr sz="1400" spc="-5" dirty="0">
                <a:latin typeface="Arial"/>
                <a:cs typeface="Arial"/>
              </a:rPr>
              <a:t>Develop travel demand management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policies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676" y="4688840"/>
            <a:ext cx="3709035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5080" indent="-210185">
              <a:lnSpc>
                <a:spcPct val="100000"/>
              </a:lnSpc>
              <a:buFont typeface="Wingdings"/>
              <a:buChar char=""/>
              <a:tabLst>
                <a:tab pos="223520" algn="l"/>
              </a:tabLst>
            </a:pPr>
            <a:r>
              <a:rPr sz="1600" spc="-10" dirty="0">
                <a:latin typeface="Arial"/>
                <a:cs typeface="Arial"/>
              </a:rPr>
              <a:t>One </a:t>
            </a:r>
            <a:r>
              <a:rPr sz="1600" spc="-5" dirty="0">
                <a:latin typeface="Arial"/>
                <a:cs typeface="Arial"/>
              </a:rPr>
              <a:t>example: FHWA’s Travel Model  Improvement Program  </a:t>
            </a:r>
            <a:r>
              <a:rPr sz="1600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http://www.fhwa.dot.gov/planning/tmip/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3538" y="5985509"/>
            <a:ext cx="850709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50" i="1" dirty="0">
                <a:latin typeface="Arial"/>
                <a:cs typeface="Arial"/>
              </a:rPr>
              <a:t>The examples provided on this slide are not intended </a:t>
            </a:r>
            <a:r>
              <a:rPr sz="1050" i="1" spc="-5" dirty="0">
                <a:latin typeface="Arial"/>
                <a:cs typeface="Arial"/>
              </a:rPr>
              <a:t>to </a:t>
            </a:r>
            <a:r>
              <a:rPr sz="1050" i="1" dirty="0">
                <a:latin typeface="Arial"/>
                <a:cs typeface="Arial"/>
              </a:rPr>
              <a:t>express preference </a:t>
            </a:r>
            <a:r>
              <a:rPr sz="1050" i="1" spc="-5" dirty="0">
                <a:latin typeface="Arial"/>
                <a:cs typeface="Arial"/>
              </a:rPr>
              <a:t>for the </a:t>
            </a:r>
            <a:r>
              <a:rPr sz="1050" i="1" dirty="0">
                <a:latin typeface="Arial"/>
                <a:cs typeface="Arial"/>
              </a:rPr>
              <a:t>purpose of evaluating proposals. Applicants are encouraged  </a:t>
            </a:r>
            <a:r>
              <a:rPr sz="1050" i="1" spc="-5" dirty="0">
                <a:latin typeface="Arial"/>
                <a:cs typeface="Arial"/>
              </a:rPr>
              <a:t>to </a:t>
            </a:r>
            <a:r>
              <a:rPr sz="1050" i="1" dirty="0">
                <a:latin typeface="Arial"/>
                <a:cs typeface="Arial"/>
              </a:rPr>
              <a:t>propose innovative </a:t>
            </a:r>
            <a:r>
              <a:rPr sz="1050" i="1" spc="-5" dirty="0">
                <a:latin typeface="Arial"/>
                <a:cs typeface="Arial"/>
              </a:rPr>
              <a:t>automation </a:t>
            </a:r>
            <a:r>
              <a:rPr sz="1050" i="1" dirty="0">
                <a:latin typeface="Arial"/>
                <a:cs typeface="Arial"/>
              </a:rPr>
              <a:t>strategies that </a:t>
            </a:r>
            <a:r>
              <a:rPr sz="1050" i="1" spc="-5" dirty="0">
                <a:latin typeface="Arial"/>
                <a:cs typeface="Arial"/>
              </a:rPr>
              <a:t>demonstrate safety, mobility, </a:t>
            </a:r>
            <a:r>
              <a:rPr sz="1050" i="1" dirty="0">
                <a:latin typeface="Arial"/>
                <a:cs typeface="Arial"/>
              </a:rPr>
              <a:t>and/or </a:t>
            </a:r>
            <a:r>
              <a:rPr sz="1050" i="1" spc="-5" dirty="0">
                <a:latin typeface="Arial"/>
                <a:cs typeface="Arial"/>
              </a:rPr>
              <a:t>environmental </a:t>
            </a:r>
            <a:r>
              <a:rPr sz="1050" i="1" dirty="0">
                <a:latin typeface="Arial"/>
                <a:cs typeface="Arial"/>
              </a:rPr>
              <a:t>benefits in an urbanized</a:t>
            </a:r>
            <a:r>
              <a:rPr sz="1050" i="1" spc="11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area.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4815" y="1609344"/>
            <a:ext cx="1636776" cy="981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00244" y="1604772"/>
            <a:ext cx="1645920" cy="990600"/>
          </a:xfrm>
          <a:custGeom>
            <a:avLst/>
            <a:gdLst/>
            <a:ahLst/>
            <a:cxnLst/>
            <a:rect l="l" t="t" r="r" b="b"/>
            <a:pathLst>
              <a:path w="1645920" h="990600">
                <a:moveTo>
                  <a:pt x="0" y="0"/>
                </a:moveTo>
                <a:lnTo>
                  <a:pt x="1645920" y="0"/>
                </a:lnTo>
                <a:lnTo>
                  <a:pt x="164592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48728" y="1609344"/>
            <a:ext cx="1636776" cy="920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9867" y="3845052"/>
            <a:ext cx="1636776" cy="1030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48728" y="3767328"/>
            <a:ext cx="1636776" cy="1185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35040" y="2854451"/>
            <a:ext cx="1876043" cy="885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6761" y="2896361"/>
            <a:ext cx="1752600" cy="762000"/>
          </a:xfrm>
          <a:custGeom>
            <a:avLst/>
            <a:gdLst/>
            <a:ahLst/>
            <a:cxnLst/>
            <a:rect l="l" t="t" r="r" b="b"/>
            <a:pathLst>
              <a:path w="1752600" h="762000">
                <a:moveTo>
                  <a:pt x="876300" y="0"/>
                </a:moveTo>
                <a:lnTo>
                  <a:pt x="810900" y="1044"/>
                </a:lnTo>
                <a:lnTo>
                  <a:pt x="746805" y="4130"/>
                </a:lnTo>
                <a:lnTo>
                  <a:pt x="684186" y="9184"/>
                </a:lnTo>
                <a:lnTo>
                  <a:pt x="623211" y="16130"/>
                </a:lnTo>
                <a:lnTo>
                  <a:pt x="564050" y="24897"/>
                </a:lnTo>
                <a:lnTo>
                  <a:pt x="506872" y="35410"/>
                </a:lnTo>
                <a:lnTo>
                  <a:pt x="451846" y="47595"/>
                </a:lnTo>
                <a:lnTo>
                  <a:pt x="399143" y="61379"/>
                </a:lnTo>
                <a:lnTo>
                  <a:pt x="348931" y="76689"/>
                </a:lnTo>
                <a:lnTo>
                  <a:pt x="301381" y="93450"/>
                </a:lnTo>
                <a:lnTo>
                  <a:pt x="256660" y="111590"/>
                </a:lnTo>
                <a:lnTo>
                  <a:pt x="214940" y="131033"/>
                </a:lnTo>
                <a:lnTo>
                  <a:pt x="176388" y="151707"/>
                </a:lnTo>
                <a:lnTo>
                  <a:pt x="141176" y="173538"/>
                </a:lnTo>
                <a:lnTo>
                  <a:pt x="109471" y="196453"/>
                </a:lnTo>
                <a:lnTo>
                  <a:pt x="57264" y="245237"/>
                </a:lnTo>
                <a:lnTo>
                  <a:pt x="21123" y="297471"/>
                </a:lnTo>
                <a:lnTo>
                  <a:pt x="2403" y="352564"/>
                </a:lnTo>
                <a:lnTo>
                  <a:pt x="0" y="381000"/>
                </a:lnTo>
                <a:lnTo>
                  <a:pt x="2403" y="409435"/>
                </a:lnTo>
                <a:lnTo>
                  <a:pt x="21123" y="464528"/>
                </a:lnTo>
                <a:lnTo>
                  <a:pt x="57264" y="516762"/>
                </a:lnTo>
                <a:lnTo>
                  <a:pt x="109471" y="565546"/>
                </a:lnTo>
                <a:lnTo>
                  <a:pt x="141176" y="588461"/>
                </a:lnTo>
                <a:lnTo>
                  <a:pt x="176388" y="610292"/>
                </a:lnTo>
                <a:lnTo>
                  <a:pt x="214940" y="630966"/>
                </a:lnTo>
                <a:lnTo>
                  <a:pt x="256660" y="650409"/>
                </a:lnTo>
                <a:lnTo>
                  <a:pt x="301381" y="668549"/>
                </a:lnTo>
                <a:lnTo>
                  <a:pt x="348931" y="685310"/>
                </a:lnTo>
                <a:lnTo>
                  <a:pt x="399143" y="700620"/>
                </a:lnTo>
                <a:lnTo>
                  <a:pt x="451846" y="714404"/>
                </a:lnTo>
                <a:lnTo>
                  <a:pt x="506872" y="726589"/>
                </a:lnTo>
                <a:lnTo>
                  <a:pt x="564050" y="737102"/>
                </a:lnTo>
                <a:lnTo>
                  <a:pt x="623211" y="745869"/>
                </a:lnTo>
                <a:lnTo>
                  <a:pt x="684186" y="752815"/>
                </a:lnTo>
                <a:lnTo>
                  <a:pt x="746805" y="757869"/>
                </a:lnTo>
                <a:lnTo>
                  <a:pt x="810900" y="760955"/>
                </a:lnTo>
                <a:lnTo>
                  <a:pt x="876300" y="762000"/>
                </a:lnTo>
                <a:lnTo>
                  <a:pt x="941699" y="760955"/>
                </a:lnTo>
                <a:lnTo>
                  <a:pt x="1005794" y="757869"/>
                </a:lnTo>
                <a:lnTo>
                  <a:pt x="1068413" y="752815"/>
                </a:lnTo>
                <a:lnTo>
                  <a:pt x="1129388" y="745869"/>
                </a:lnTo>
                <a:lnTo>
                  <a:pt x="1188549" y="737102"/>
                </a:lnTo>
                <a:lnTo>
                  <a:pt x="1245727" y="726589"/>
                </a:lnTo>
                <a:lnTo>
                  <a:pt x="1300753" y="714404"/>
                </a:lnTo>
                <a:lnTo>
                  <a:pt x="1353456" y="700620"/>
                </a:lnTo>
                <a:lnTo>
                  <a:pt x="1403668" y="685310"/>
                </a:lnTo>
                <a:lnTo>
                  <a:pt x="1451218" y="668549"/>
                </a:lnTo>
                <a:lnTo>
                  <a:pt x="1495939" y="650409"/>
                </a:lnTo>
                <a:lnTo>
                  <a:pt x="1537659" y="630966"/>
                </a:lnTo>
                <a:lnTo>
                  <a:pt x="1576211" y="610292"/>
                </a:lnTo>
                <a:lnTo>
                  <a:pt x="1611423" y="588461"/>
                </a:lnTo>
                <a:lnTo>
                  <a:pt x="1643128" y="565546"/>
                </a:lnTo>
                <a:lnTo>
                  <a:pt x="1695335" y="516762"/>
                </a:lnTo>
                <a:lnTo>
                  <a:pt x="1731476" y="464528"/>
                </a:lnTo>
                <a:lnTo>
                  <a:pt x="1750196" y="409435"/>
                </a:lnTo>
                <a:lnTo>
                  <a:pt x="1752600" y="381000"/>
                </a:lnTo>
                <a:lnTo>
                  <a:pt x="1750196" y="352564"/>
                </a:lnTo>
                <a:lnTo>
                  <a:pt x="1731476" y="297471"/>
                </a:lnTo>
                <a:lnTo>
                  <a:pt x="1695335" y="245237"/>
                </a:lnTo>
                <a:lnTo>
                  <a:pt x="1643128" y="196453"/>
                </a:lnTo>
                <a:lnTo>
                  <a:pt x="1611423" y="173538"/>
                </a:lnTo>
                <a:lnTo>
                  <a:pt x="1576211" y="151707"/>
                </a:lnTo>
                <a:lnTo>
                  <a:pt x="1537659" y="131033"/>
                </a:lnTo>
                <a:lnTo>
                  <a:pt x="1495939" y="111590"/>
                </a:lnTo>
                <a:lnTo>
                  <a:pt x="1451218" y="93450"/>
                </a:lnTo>
                <a:lnTo>
                  <a:pt x="1403668" y="76689"/>
                </a:lnTo>
                <a:lnTo>
                  <a:pt x="1353456" y="61379"/>
                </a:lnTo>
                <a:lnTo>
                  <a:pt x="1300753" y="47595"/>
                </a:lnTo>
                <a:lnTo>
                  <a:pt x="1245727" y="35410"/>
                </a:lnTo>
                <a:lnTo>
                  <a:pt x="1188549" y="24897"/>
                </a:lnTo>
                <a:lnTo>
                  <a:pt x="1129388" y="16130"/>
                </a:lnTo>
                <a:lnTo>
                  <a:pt x="1068413" y="9184"/>
                </a:lnTo>
                <a:lnTo>
                  <a:pt x="1005794" y="4130"/>
                </a:lnTo>
                <a:lnTo>
                  <a:pt x="941699" y="1044"/>
                </a:lnTo>
                <a:lnTo>
                  <a:pt x="8763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761" y="2896361"/>
            <a:ext cx="1752600" cy="762000"/>
          </a:xfrm>
          <a:custGeom>
            <a:avLst/>
            <a:gdLst/>
            <a:ahLst/>
            <a:cxnLst/>
            <a:rect l="l" t="t" r="r" b="b"/>
            <a:pathLst>
              <a:path w="1752600" h="762000">
                <a:moveTo>
                  <a:pt x="0" y="381000"/>
                </a:moveTo>
                <a:lnTo>
                  <a:pt x="9501" y="324697"/>
                </a:lnTo>
                <a:lnTo>
                  <a:pt x="37101" y="270960"/>
                </a:lnTo>
                <a:lnTo>
                  <a:pt x="81444" y="220377"/>
                </a:lnTo>
                <a:lnTo>
                  <a:pt x="141176" y="173538"/>
                </a:lnTo>
                <a:lnTo>
                  <a:pt x="176388" y="151707"/>
                </a:lnTo>
                <a:lnTo>
                  <a:pt x="214940" y="131033"/>
                </a:lnTo>
                <a:lnTo>
                  <a:pt x="256660" y="111590"/>
                </a:lnTo>
                <a:lnTo>
                  <a:pt x="301381" y="93450"/>
                </a:lnTo>
                <a:lnTo>
                  <a:pt x="348931" y="76689"/>
                </a:lnTo>
                <a:lnTo>
                  <a:pt x="399143" y="61379"/>
                </a:lnTo>
                <a:lnTo>
                  <a:pt x="451846" y="47595"/>
                </a:lnTo>
                <a:lnTo>
                  <a:pt x="506872" y="35410"/>
                </a:lnTo>
                <a:lnTo>
                  <a:pt x="564050" y="24897"/>
                </a:lnTo>
                <a:lnTo>
                  <a:pt x="623211" y="16130"/>
                </a:lnTo>
                <a:lnTo>
                  <a:pt x="684186" y="9184"/>
                </a:lnTo>
                <a:lnTo>
                  <a:pt x="746805" y="4130"/>
                </a:lnTo>
                <a:lnTo>
                  <a:pt x="810900" y="1044"/>
                </a:lnTo>
                <a:lnTo>
                  <a:pt x="876300" y="0"/>
                </a:lnTo>
                <a:lnTo>
                  <a:pt x="941699" y="1044"/>
                </a:lnTo>
                <a:lnTo>
                  <a:pt x="1005794" y="4130"/>
                </a:lnTo>
                <a:lnTo>
                  <a:pt x="1068413" y="9184"/>
                </a:lnTo>
                <a:lnTo>
                  <a:pt x="1129388" y="16130"/>
                </a:lnTo>
                <a:lnTo>
                  <a:pt x="1188549" y="24897"/>
                </a:lnTo>
                <a:lnTo>
                  <a:pt x="1245727" y="35410"/>
                </a:lnTo>
                <a:lnTo>
                  <a:pt x="1300753" y="47595"/>
                </a:lnTo>
                <a:lnTo>
                  <a:pt x="1353456" y="61379"/>
                </a:lnTo>
                <a:lnTo>
                  <a:pt x="1403668" y="76689"/>
                </a:lnTo>
                <a:lnTo>
                  <a:pt x="1451218" y="93450"/>
                </a:lnTo>
                <a:lnTo>
                  <a:pt x="1495939" y="111590"/>
                </a:lnTo>
                <a:lnTo>
                  <a:pt x="1537659" y="131033"/>
                </a:lnTo>
                <a:lnTo>
                  <a:pt x="1576211" y="151707"/>
                </a:lnTo>
                <a:lnTo>
                  <a:pt x="1611423" y="173538"/>
                </a:lnTo>
                <a:lnTo>
                  <a:pt x="1643128" y="196453"/>
                </a:lnTo>
                <a:lnTo>
                  <a:pt x="1695335" y="245237"/>
                </a:lnTo>
                <a:lnTo>
                  <a:pt x="1731476" y="297471"/>
                </a:lnTo>
                <a:lnTo>
                  <a:pt x="1750196" y="352564"/>
                </a:lnTo>
                <a:lnTo>
                  <a:pt x="1752600" y="381000"/>
                </a:lnTo>
                <a:lnTo>
                  <a:pt x="1750196" y="409435"/>
                </a:lnTo>
                <a:lnTo>
                  <a:pt x="1731476" y="464528"/>
                </a:lnTo>
                <a:lnTo>
                  <a:pt x="1695335" y="516762"/>
                </a:lnTo>
                <a:lnTo>
                  <a:pt x="1643128" y="565546"/>
                </a:lnTo>
                <a:lnTo>
                  <a:pt x="1611423" y="588461"/>
                </a:lnTo>
                <a:lnTo>
                  <a:pt x="1576211" y="610292"/>
                </a:lnTo>
                <a:lnTo>
                  <a:pt x="1537659" y="630966"/>
                </a:lnTo>
                <a:lnTo>
                  <a:pt x="1495939" y="650409"/>
                </a:lnTo>
                <a:lnTo>
                  <a:pt x="1451218" y="668549"/>
                </a:lnTo>
                <a:lnTo>
                  <a:pt x="1403668" y="685310"/>
                </a:lnTo>
                <a:lnTo>
                  <a:pt x="1353456" y="700620"/>
                </a:lnTo>
                <a:lnTo>
                  <a:pt x="1300753" y="714404"/>
                </a:lnTo>
                <a:lnTo>
                  <a:pt x="1245727" y="726589"/>
                </a:lnTo>
                <a:lnTo>
                  <a:pt x="1188549" y="737102"/>
                </a:lnTo>
                <a:lnTo>
                  <a:pt x="1129388" y="745869"/>
                </a:lnTo>
                <a:lnTo>
                  <a:pt x="1068413" y="752815"/>
                </a:lnTo>
                <a:lnTo>
                  <a:pt x="1005794" y="757869"/>
                </a:lnTo>
                <a:lnTo>
                  <a:pt x="941699" y="760955"/>
                </a:lnTo>
                <a:lnTo>
                  <a:pt x="876300" y="762000"/>
                </a:lnTo>
                <a:lnTo>
                  <a:pt x="810900" y="760955"/>
                </a:lnTo>
                <a:lnTo>
                  <a:pt x="746805" y="757869"/>
                </a:lnTo>
                <a:lnTo>
                  <a:pt x="684186" y="752815"/>
                </a:lnTo>
                <a:lnTo>
                  <a:pt x="623211" y="745869"/>
                </a:lnTo>
                <a:lnTo>
                  <a:pt x="564050" y="737102"/>
                </a:lnTo>
                <a:lnTo>
                  <a:pt x="506872" y="726589"/>
                </a:lnTo>
                <a:lnTo>
                  <a:pt x="451846" y="714404"/>
                </a:lnTo>
                <a:lnTo>
                  <a:pt x="399143" y="700620"/>
                </a:lnTo>
                <a:lnTo>
                  <a:pt x="348931" y="685310"/>
                </a:lnTo>
                <a:lnTo>
                  <a:pt x="301381" y="668549"/>
                </a:lnTo>
                <a:lnTo>
                  <a:pt x="256660" y="650409"/>
                </a:lnTo>
                <a:lnTo>
                  <a:pt x="214940" y="630966"/>
                </a:lnTo>
                <a:lnTo>
                  <a:pt x="176388" y="610292"/>
                </a:lnTo>
                <a:lnTo>
                  <a:pt x="141176" y="588461"/>
                </a:lnTo>
                <a:lnTo>
                  <a:pt x="109471" y="565546"/>
                </a:lnTo>
                <a:lnTo>
                  <a:pt x="57264" y="516762"/>
                </a:lnTo>
                <a:lnTo>
                  <a:pt x="21123" y="464528"/>
                </a:lnTo>
                <a:lnTo>
                  <a:pt x="2403" y="409435"/>
                </a:lnTo>
                <a:lnTo>
                  <a:pt x="0" y="3810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600876" y="3047326"/>
            <a:ext cx="74104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5570">
              <a:lnSpc>
                <a:spcPct val="100000"/>
              </a:lnSpc>
            </a:pP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Urban 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i="1" spc="5" dirty="0">
                <a:solidFill>
                  <a:srgbClr val="FFFFFF"/>
                </a:solidFill>
                <a:latin typeface="Arial"/>
                <a:cs typeface="Arial"/>
              </a:rPr>
              <a:t>yt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i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68340" y="2569464"/>
            <a:ext cx="705612" cy="579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23965" y="2591561"/>
            <a:ext cx="529590" cy="351790"/>
          </a:xfrm>
          <a:custGeom>
            <a:avLst/>
            <a:gdLst/>
            <a:ahLst/>
            <a:cxnLst/>
            <a:rect l="l" t="t" r="r" b="b"/>
            <a:pathLst>
              <a:path w="529589" h="351789">
                <a:moveTo>
                  <a:pt x="0" y="0"/>
                </a:moveTo>
                <a:lnTo>
                  <a:pt x="0" y="208191"/>
                </a:lnTo>
                <a:lnTo>
                  <a:pt x="529488" y="208191"/>
                </a:lnTo>
                <a:lnTo>
                  <a:pt x="529488" y="351624"/>
                </a:lnTo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14579" y="2930232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77724" y="0"/>
                </a:moveTo>
                <a:lnTo>
                  <a:pt x="0" y="0"/>
                </a:lnTo>
                <a:lnTo>
                  <a:pt x="38862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72171" y="2508504"/>
            <a:ext cx="751331" cy="6416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93330" y="2530601"/>
            <a:ext cx="575310" cy="413384"/>
          </a:xfrm>
          <a:custGeom>
            <a:avLst/>
            <a:gdLst/>
            <a:ahLst/>
            <a:cxnLst/>
            <a:rect l="l" t="t" r="r" b="b"/>
            <a:pathLst>
              <a:path w="575309" h="413385">
                <a:moveTo>
                  <a:pt x="575094" y="0"/>
                </a:moveTo>
                <a:lnTo>
                  <a:pt x="575094" y="239014"/>
                </a:lnTo>
                <a:lnTo>
                  <a:pt x="0" y="239014"/>
                </a:lnTo>
                <a:lnTo>
                  <a:pt x="0" y="413245"/>
                </a:lnTo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54468" y="2930893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77724" y="0"/>
                </a:moveTo>
                <a:lnTo>
                  <a:pt x="0" y="0"/>
                </a:lnTo>
                <a:lnTo>
                  <a:pt x="38862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56247" y="3636264"/>
            <a:ext cx="472440" cy="8656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42176" y="3658361"/>
            <a:ext cx="231140" cy="702945"/>
          </a:xfrm>
          <a:custGeom>
            <a:avLst/>
            <a:gdLst/>
            <a:ahLst/>
            <a:cxnLst/>
            <a:rect l="l" t="t" r="r" b="b"/>
            <a:pathLst>
              <a:path w="231140" h="702945">
                <a:moveTo>
                  <a:pt x="230885" y="0"/>
                </a:moveTo>
                <a:lnTo>
                  <a:pt x="230885" y="702360"/>
                </a:lnTo>
                <a:lnTo>
                  <a:pt x="0" y="702360"/>
                </a:lnTo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77406" y="4321860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724" y="0"/>
                </a:moveTo>
                <a:lnTo>
                  <a:pt x="0" y="38862"/>
                </a:lnTo>
                <a:lnTo>
                  <a:pt x="77724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17435" y="3636264"/>
            <a:ext cx="553212" cy="8656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73061" y="3658361"/>
            <a:ext cx="311785" cy="702945"/>
          </a:xfrm>
          <a:custGeom>
            <a:avLst/>
            <a:gdLst/>
            <a:ahLst/>
            <a:cxnLst/>
            <a:rect l="l" t="t" r="r" b="b"/>
            <a:pathLst>
              <a:path w="311784" h="702945">
                <a:moveTo>
                  <a:pt x="0" y="0"/>
                </a:moveTo>
                <a:lnTo>
                  <a:pt x="0" y="702360"/>
                </a:lnTo>
                <a:lnTo>
                  <a:pt x="311581" y="702360"/>
                </a:lnTo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71689" y="4321860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0" y="0"/>
                </a:moveTo>
                <a:lnTo>
                  <a:pt x="0" y="77724"/>
                </a:lnTo>
                <a:lnTo>
                  <a:pt x="77724" y="38862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031740" y="1415986"/>
            <a:ext cx="1066165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-5" dirty="0">
                <a:latin typeface="Arial"/>
                <a:cs typeface="Arial"/>
              </a:rPr>
              <a:t>Real-time </a:t>
            </a:r>
            <a:r>
              <a:rPr sz="800" i="1" dirty="0">
                <a:latin typeface="Arial"/>
                <a:cs typeface="Arial"/>
              </a:rPr>
              <a:t>traffic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data…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21</a:t>
            </a:fld>
            <a:endParaRPr sz="1800" baseline="2314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65288" y="1415986"/>
            <a:ext cx="174498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Arial"/>
                <a:cs typeface="Arial"/>
              </a:rPr>
              <a:t>…from existing </a:t>
            </a:r>
            <a:r>
              <a:rPr sz="800" i="1" spc="-5" dirty="0">
                <a:latin typeface="Arial"/>
                <a:cs typeface="Arial"/>
              </a:rPr>
              <a:t>and emerging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sensors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31638" y="5009375"/>
            <a:ext cx="1646555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Arial"/>
                <a:cs typeface="Arial"/>
              </a:rPr>
              <a:t>For system </a:t>
            </a:r>
            <a:r>
              <a:rPr sz="800" i="1" spc="-5" dirty="0">
                <a:latin typeface="Arial"/>
                <a:cs typeface="Arial"/>
              </a:rPr>
              <a:t>operations and planning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43571" y="5009375"/>
            <a:ext cx="1567815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latin typeface="Arial"/>
                <a:cs typeface="Arial"/>
              </a:rPr>
              <a:t>Across </a:t>
            </a:r>
            <a:r>
              <a:rPr sz="800" i="1" spc="-5" dirty="0">
                <a:latin typeface="Arial"/>
                <a:cs typeface="Arial"/>
              </a:rPr>
              <a:t>all modes of</a:t>
            </a:r>
            <a:r>
              <a:rPr sz="800" i="1" spc="1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transportation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4648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#5: Urban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Analytics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1798" y="1575815"/>
            <a:ext cx="241808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-5" dirty="0">
                <a:latin typeface="Arial"/>
                <a:cs typeface="Arial"/>
              </a:rPr>
              <a:t>Big Data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Architecture: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22</a:t>
            </a:fld>
            <a:endParaRPr sz="1800" baseline="231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4992" y="1601215"/>
            <a:ext cx="413067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http://bigdatawg.nist.gov/V1_output_docs.php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4992" y="2448559"/>
            <a:ext cx="349757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http://www.fhwa.dot.gov/planning/tmip/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798" y="2365278"/>
            <a:ext cx="2569845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5080" indent="-210185">
              <a:lnSpc>
                <a:spcPct val="121100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-5" dirty="0">
                <a:latin typeface="Arial"/>
                <a:cs typeface="Arial"/>
              </a:rPr>
              <a:t>Travel </a:t>
            </a:r>
            <a:r>
              <a:rPr sz="1800" spc="-10" dirty="0">
                <a:latin typeface="Arial"/>
                <a:cs typeface="Arial"/>
              </a:rPr>
              <a:t>Model  </a:t>
            </a:r>
            <a:r>
              <a:rPr sz="1800" spc="-5" dirty="0">
                <a:latin typeface="Arial"/>
                <a:cs typeface="Arial"/>
              </a:rPr>
              <a:t>Improvement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Program: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798" y="3447288"/>
            <a:ext cx="20237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5" dirty="0">
                <a:latin typeface="Arial"/>
                <a:cs typeface="Arial"/>
              </a:rPr>
              <a:t>ITS </a:t>
            </a:r>
            <a:r>
              <a:rPr sz="1800" spc="-10" dirty="0">
                <a:latin typeface="Arial"/>
                <a:cs typeface="Arial"/>
              </a:rPr>
              <a:t>Open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Source: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14992" y="3472688"/>
            <a:ext cx="208724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http://www.itsforge.net/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14992" y="4094479"/>
            <a:ext cx="398652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http://www.its.dot.gov/factsheets/pdf/icm.pdf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798" y="4066062"/>
            <a:ext cx="2112010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085">
              <a:lnSpc>
                <a:spcPct val="101099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-5" dirty="0">
                <a:latin typeface="Arial"/>
                <a:cs typeface="Arial"/>
              </a:rPr>
              <a:t>Integrated </a:t>
            </a:r>
            <a:r>
              <a:rPr sz="1800" spc="-10" dirty="0">
                <a:latin typeface="Arial"/>
                <a:cs typeface="Arial"/>
              </a:rPr>
              <a:t>Corridor  Management: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1798" y="5023103"/>
            <a:ext cx="156908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-5" dirty="0">
                <a:latin typeface="Arial"/>
                <a:cs typeface="Arial"/>
              </a:rPr>
              <a:t>USDOT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PoC: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4992" y="5023103"/>
            <a:ext cx="3561079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Daniel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Morgan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8800"/>
              </a:lnSpc>
              <a:spcBef>
                <a:spcPts val="80"/>
              </a:spcBef>
            </a:pPr>
            <a:r>
              <a:rPr sz="1600" spc="-5" dirty="0">
                <a:latin typeface="Arial"/>
                <a:cs typeface="Arial"/>
              </a:rPr>
              <a:t>Chief Data Officer  </a:t>
            </a: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daniel.morgan@dot.gov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202-366-4308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1648" y="3266440"/>
            <a:ext cx="6021705" cy="109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EC881B"/>
                </a:solidFill>
                <a:latin typeface="Arial"/>
                <a:cs typeface="Arial"/>
              </a:rPr>
              <a:t>Vision Element</a:t>
            </a:r>
            <a:r>
              <a:rPr sz="2800" b="1" spc="-40" dirty="0">
                <a:solidFill>
                  <a:srgbClr val="EC881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EC881B"/>
                </a:solidFill>
                <a:latin typeface="Arial"/>
                <a:cs typeface="Arial"/>
              </a:rPr>
              <a:t>#10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3600" b="1" spc="-5" dirty="0">
                <a:latin typeface="Arial"/>
                <a:cs typeface="Arial"/>
              </a:rPr>
              <a:t>Architecture and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Standards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962" y="4496561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291" y="3334511"/>
            <a:ext cx="868680" cy="9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360420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2000" y="0"/>
                </a:lnTo>
                <a:lnTo>
                  <a:pt x="762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3212" y="3518915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203200" y="0"/>
                </a:move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0" y="127000"/>
                </a:lnTo>
                <a:lnTo>
                  <a:pt x="1995" y="136889"/>
                </a:lnTo>
                <a:lnTo>
                  <a:pt x="7437" y="144962"/>
                </a:lnTo>
                <a:lnTo>
                  <a:pt x="15510" y="150404"/>
                </a:lnTo>
                <a:lnTo>
                  <a:pt x="25400" y="152400"/>
                </a:lnTo>
                <a:lnTo>
                  <a:pt x="203200" y="152400"/>
                </a:lnTo>
                <a:lnTo>
                  <a:pt x="213089" y="150404"/>
                </a:lnTo>
                <a:lnTo>
                  <a:pt x="221162" y="144962"/>
                </a:lnTo>
                <a:lnTo>
                  <a:pt x="226604" y="136889"/>
                </a:lnTo>
                <a:lnTo>
                  <a:pt x="228600" y="127000"/>
                </a:lnTo>
                <a:lnTo>
                  <a:pt x="228600" y="25400"/>
                </a:lnTo>
                <a:lnTo>
                  <a:pt x="226604" y="15510"/>
                </a:lnTo>
                <a:lnTo>
                  <a:pt x="221162" y="7437"/>
                </a:lnTo>
                <a:lnTo>
                  <a:pt x="213089" y="1995"/>
                </a:lnTo>
                <a:lnTo>
                  <a:pt x="2032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212" y="3518915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25400"/>
                </a:move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203200" y="0"/>
                </a:lnTo>
                <a:lnTo>
                  <a:pt x="213089" y="1995"/>
                </a:lnTo>
                <a:lnTo>
                  <a:pt x="221162" y="7437"/>
                </a:lnTo>
                <a:lnTo>
                  <a:pt x="226604" y="15510"/>
                </a:lnTo>
                <a:lnTo>
                  <a:pt x="228600" y="25400"/>
                </a:lnTo>
                <a:lnTo>
                  <a:pt x="228600" y="127000"/>
                </a:lnTo>
                <a:lnTo>
                  <a:pt x="226604" y="136889"/>
                </a:lnTo>
                <a:lnTo>
                  <a:pt x="221162" y="144962"/>
                </a:lnTo>
                <a:lnTo>
                  <a:pt x="213089" y="150404"/>
                </a:lnTo>
                <a:lnTo>
                  <a:pt x="203200" y="152400"/>
                </a:lnTo>
                <a:lnTo>
                  <a:pt x="25400" y="152400"/>
                </a:lnTo>
                <a:lnTo>
                  <a:pt x="15510" y="150404"/>
                </a:lnTo>
                <a:lnTo>
                  <a:pt x="7437" y="144962"/>
                </a:lnTo>
                <a:lnTo>
                  <a:pt x="1995" y="136889"/>
                </a:lnTo>
                <a:lnTo>
                  <a:pt x="0" y="127000"/>
                </a:lnTo>
                <a:lnTo>
                  <a:pt x="0" y="25400"/>
                </a:lnTo>
                <a:close/>
              </a:path>
            </a:pathLst>
          </a:custGeom>
          <a:ln w="9144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7512" y="3899915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203200" y="0"/>
                </a:move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0" y="126999"/>
                </a:lnTo>
                <a:lnTo>
                  <a:pt x="1995" y="136889"/>
                </a:lnTo>
                <a:lnTo>
                  <a:pt x="7437" y="144962"/>
                </a:lnTo>
                <a:lnTo>
                  <a:pt x="15510" y="150404"/>
                </a:lnTo>
                <a:lnTo>
                  <a:pt x="25400" y="152399"/>
                </a:lnTo>
                <a:lnTo>
                  <a:pt x="203200" y="152399"/>
                </a:lnTo>
                <a:lnTo>
                  <a:pt x="213089" y="150404"/>
                </a:lnTo>
                <a:lnTo>
                  <a:pt x="221162" y="144962"/>
                </a:lnTo>
                <a:lnTo>
                  <a:pt x="226604" y="136889"/>
                </a:lnTo>
                <a:lnTo>
                  <a:pt x="228600" y="126999"/>
                </a:lnTo>
                <a:lnTo>
                  <a:pt x="228600" y="25399"/>
                </a:lnTo>
                <a:lnTo>
                  <a:pt x="226604" y="15510"/>
                </a:lnTo>
                <a:lnTo>
                  <a:pt x="221162" y="7437"/>
                </a:lnTo>
                <a:lnTo>
                  <a:pt x="213089" y="1995"/>
                </a:lnTo>
                <a:lnTo>
                  <a:pt x="2032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7512" y="3899915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25399"/>
                </a:move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203200" y="0"/>
                </a:lnTo>
                <a:lnTo>
                  <a:pt x="213089" y="1995"/>
                </a:lnTo>
                <a:lnTo>
                  <a:pt x="221162" y="7437"/>
                </a:lnTo>
                <a:lnTo>
                  <a:pt x="226604" y="15510"/>
                </a:lnTo>
                <a:lnTo>
                  <a:pt x="228600" y="25399"/>
                </a:lnTo>
                <a:lnTo>
                  <a:pt x="228600" y="126999"/>
                </a:lnTo>
                <a:lnTo>
                  <a:pt x="226604" y="136889"/>
                </a:lnTo>
                <a:lnTo>
                  <a:pt x="221162" y="144962"/>
                </a:lnTo>
                <a:lnTo>
                  <a:pt x="213089" y="150404"/>
                </a:lnTo>
                <a:lnTo>
                  <a:pt x="203200" y="152399"/>
                </a:lnTo>
                <a:lnTo>
                  <a:pt x="25400" y="152399"/>
                </a:lnTo>
                <a:lnTo>
                  <a:pt x="15510" y="150404"/>
                </a:lnTo>
                <a:lnTo>
                  <a:pt x="7437" y="144962"/>
                </a:lnTo>
                <a:lnTo>
                  <a:pt x="1995" y="136889"/>
                </a:lnTo>
                <a:lnTo>
                  <a:pt x="0" y="126999"/>
                </a:lnTo>
                <a:lnTo>
                  <a:pt x="0" y="25399"/>
                </a:lnTo>
                <a:close/>
              </a:path>
            </a:pathLst>
          </a:custGeom>
          <a:ln w="9144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4211" y="3631691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203200" y="0"/>
                </a:move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0" y="126999"/>
                </a:lnTo>
                <a:lnTo>
                  <a:pt x="1995" y="136889"/>
                </a:lnTo>
                <a:lnTo>
                  <a:pt x="7437" y="144962"/>
                </a:lnTo>
                <a:lnTo>
                  <a:pt x="15510" y="150404"/>
                </a:lnTo>
                <a:lnTo>
                  <a:pt x="25400" y="152399"/>
                </a:lnTo>
                <a:lnTo>
                  <a:pt x="203200" y="152399"/>
                </a:lnTo>
                <a:lnTo>
                  <a:pt x="213089" y="150404"/>
                </a:lnTo>
                <a:lnTo>
                  <a:pt x="221162" y="144962"/>
                </a:lnTo>
                <a:lnTo>
                  <a:pt x="226604" y="136889"/>
                </a:lnTo>
                <a:lnTo>
                  <a:pt x="228600" y="126999"/>
                </a:lnTo>
                <a:lnTo>
                  <a:pt x="228600" y="25399"/>
                </a:lnTo>
                <a:lnTo>
                  <a:pt x="226604" y="15510"/>
                </a:lnTo>
                <a:lnTo>
                  <a:pt x="221162" y="7437"/>
                </a:lnTo>
                <a:lnTo>
                  <a:pt x="213089" y="1995"/>
                </a:lnTo>
                <a:lnTo>
                  <a:pt x="2032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4211" y="3631691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25399"/>
                </a:move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203200" y="0"/>
                </a:lnTo>
                <a:lnTo>
                  <a:pt x="213089" y="1995"/>
                </a:lnTo>
                <a:lnTo>
                  <a:pt x="221162" y="7437"/>
                </a:lnTo>
                <a:lnTo>
                  <a:pt x="226604" y="15510"/>
                </a:lnTo>
                <a:lnTo>
                  <a:pt x="228600" y="25399"/>
                </a:lnTo>
                <a:lnTo>
                  <a:pt x="228600" y="126999"/>
                </a:lnTo>
                <a:lnTo>
                  <a:pt x="226604" y="136889"/>
                </a:lnTo>
                <a:lnTo>
                  <a:pt x="221162" y="144962"/>
                </a:lnTo>
                <a:lnTo>
                  <a:pt x="213089" y="150404"/>
                </a:lnTo>
                <a:lnTo>
                  <a:pt x="203200" y="152399"/>
                </a:lnTo>
                <a:lnTo>
                  <a:pt x="25400" y="152399"/>
                </a:lnTo>
                <a:lnTo>
                  <a:pt x="15510" y="150404"/>
                </a:lnTo>
                <a:lnTo>
                  <a:pt x="7437" y="144962"/>
                </a:lnTo>
                <a:lnTo>
                  <a:pt x="1995" y="136889"/>
                </a:lnTo>
                <a:lnTo>
                  <a:pt x="0" y="126999"/>
                </a:lnTo>
                <a:lnTo>
                  <a:pt x="0" y="25399"/>
                </a:lnTo>
                <a:close/>
              </a:path>
            </a:pathLst>
          </a:custGeom>
          <a:ln w="9144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5112" y="3595115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38100" y="0"/>
                </a:moveTo>
                <a:lnTo>
                  <a:pt x="0" y="0"/>
                </a:lnTo>
                <a:lnTo>
                  <a:pt x="0" y="381000"/>
                </a:lnTo>
                <a:lnTo>
                  <a:pt x="152400" y="381000"/>
                </a:lnTo>
              </a:path>
            </a:pathLst>
          </a:custGeom>
          <a:ln w="914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6111" y="3784091"/>
            <a:ext cx="152400" cy="192405"/>
          </a:xfrm>
          <a:custGeom>
            <a:avLst/>
            <a:gdLst/>
            <a:ahLst/>
            <a:cxnLst/>
            <a:rect l="l" t="t" r="r" b="b"/>
            <a:pathLst>
              <a:path w="152400" h="192404">
                <a:moveTo>
                  <a:pt x="0" y="192087"/>
                </a:moveTo>
                <a:lnTo>
                  <a:pt x="152400" y="192087"/>
                </a:lnTo>
                <a:lnTo>
                  <a:pt x="152400" y="0"/>
                </a:lnTo>
              </a:path>
            </a:pathLst>
          </a:custGeom>
          <a:ln w="914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7512" y="3671315"/>
            <a:ext cx="114300" cy="228600"/>
          </a:xfrm>
          <a:custGeom>
            <a:avLst/>
            <a:gdLst/>
            <a:ahLst/>
            <a:cxnLst/>
            <a:rect l="l" t="t" r="r" b="b"/>
            <a:pathLst>
              <a:path w="114300" h="228600">
                <a:moveTo>
                  <a:pt x="0" y="0"/>
                </a:moveTo>
                <a:lnTo>
                  <a:pt x="0" y="114299"/>
                </a:lnTo>
                <a:lnTo>
                  <a:pt x="114300" y="114299"/>
                </a:lnTo>
                <a:lnTo>
                  <a:pt x="114300" y="228599"/>
                </a:lnTo>
              </a:path>
            </a:pathLst>
          </a:custGeom>
          <a:ln w="9144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23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4648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#10: Architecture and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Standards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09676" y="1334008"/>
            <a:ext cx="7853680" cy="3485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5080" indent="-210185">
              <a:lnSpc>
                <a:spcPct val="100000"/>
              </a:lnSpc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Because </a:t>
            </a:r>
            <a:r>
              <a:rPr sz="2000" spc="-5" dirty="0">
                <a:latin typeface="Arial"/>
                <a:cs typeface="Arial"/>
              </a:rPr>
              <a:t>vehicles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travelers move </a:t>
            </a:r>
            <a:r>
              <a:rPr sz="2000" dirty="0">
                <a:latin typeface="Arial"/>
                <a:cs typeface="Arial"/>
              </a:rPr>
              <a:t>broadly across regions,  uniform operation </a:t>
            </a:r>
            <a:r>
              <a:rPr sz="2000" spc="-5" dirty="0">
                <a:latin typeface="Arial"/>
                <a:cs typeface="Arial"/>
              </a:rPr>
              <a:t>that is </a:t>
            </a:r>
            <a:r>
              <a:rPr sz="2000" dirty="0">
                <a:latin typeface="Arial"/>
                <a:cs typeface="Arial"/>
              </a:rPr>
              <a:t>accessible </a:t>
            </a:r>
            <a:r>
              <a:rPr sz="2000" spc="-5" dirty="0">
                <a:latin typeface="Arial"/>
                <a:cs typeface="Arial"/>
              </a:rPr>
              <a:t>to everyone is </a:t>
            </a:r>
            <a:r>
              <a:rPr sz="2000" dirty="0">
                <a:latin typeface="Arial"/>
                <a:cs typeface="Arial"/>
              </a:rPr>
              <a:t>essential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safe  and </a:t>
            </a:r>
            <a:r>
              <a:rPr sz="2000" spc="-5" dirty="0">
                <a:latin typeface="Arial"/>
                <a:cs typeface="Arial"/>
              </a:rPr>
              <a:t>efficient transportation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operations.</a:t>
            </a:r>
            <a:endParaRPr sz="2000">
              <a:latin typeface="Arial"/>
              <a:cs typeface="Arial"/>
            </a:endParaRPr>
          </a:p>
          <a:p>
            <a:pPr marL="222885" marR="215900" indent="-210185">
              <a:lnSpc>
                <a:spcPct val="100000"/>
              </a:lnSpc>
              <a:spcBef>
                <a:spcPts val="1675"/>
              </a:spcBef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the extent viable, the </a:t>
            </a:r>
            <a:r>
              <a:rPr sz="2000" dirty="0">
                <a:latin typeface="Arial"/>
                <a:cs typeface="Arial"/>
              </a:rPr>
              <a:t>USDOT envisions </a:t>
            </a:r>
            <a:r>
              <a:rPr sz="2000" spc="-5" dirty="0">
                <a:latin typeface="Arial"/>
                <a:cs typeface="Arial"/>
              </a:rPr>
              <a:t>that </a:t>
            </a:r>
            <a:r>
              <a:rPr sz="2000" dirty="0">
                <a:latin typeface="Arial"/>
                <a:cs typeface="Arial"/>
              </a:rPr>
              <a:t>Smart </a:t>
            </a:r>
            <a:r>
              <a:rPr sz="2000" spc="-5" dirty="0">
                <a:latin typeface="Arial"/>
                <a:cs typeface="Arial"/>
              </a:rPr>
              <a:t>City  Demonstration </a:t>
            </a:r>
            <a:r>
              <a:rPr sz="2000" dirty="0">
                <a:latin typeface="Arial"/>
                <a:cs typeface="Arial"/>
              </a:rPr>
              <a:t>sites </a:t>
            </a:r>
            <a:r>
              <a:rPr sz="2000" spc="-5" dirty="0">
                <a:latin typeface="Arial"/>
                <a:cs typeface="Arial"/>
              </a:rPr>
              <a:t>will define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demonstrate integration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ITS  </a:t>
            </a:r>
            <a:r>
              <a:rPr sz="2000" dirty="0">
                <a:latin typeface="Arial"/>
                <a:cs typeface="Arial"/>
              </a:rPr>
              <a:t>systems </a:t>
            </a:r>
            <a:r>
              <a:rPr sz="2000" spc="-5" dirty="0">
                <a:latin typeface="Arial"/>
                <a:cs typeface="Arial"/>
              </a:rPr>
              <a:t>with </a:t>
            </a:r>
            <a:r>
              <a:rPr sz="2000" dirty="0">
                <a:latin typeface="Arial"/>
                <a:cs typeface="Arial"/>
              </a:rPr>
              <a:t>other systems which comprise a smart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city.</a:t>
            </a:r>
            <a:endParaRPr sz="2000">
              <a:latin typeface="Arial"/>
              <a:cs typeface="Arial"/>
            </a:endParaRPr>
          </a:p>
          <a:p>
            <a:pPr marL="222885" marR="29209" indent="-210185">
              <a:lnSpc>
                <a:spcPct val="100000"/>
              </a:lnSpc>
              <a:spcBef>
                <a:spcPts val="1675"/>
              </a:spcBef>
              <a:buFont typeface="Wingdings"/>
              <a:buChar char=""/>
              <a:tabLst>
                <a:tab pos="223520" algn="l"/>
              </a:tabLst>
            </a:pPr>
            <a:r>
              <a:rPr sz="2000" spc="-5" dirty="0">
                <a:latin typeface="Arial"/>
                <a:cs typeface="Arial"/>
              </a:rPr>
              <a:t>As </a:t>
            </a:r>
            <a:r>
              <a:rPr sz="2000" dirty="0">
                <a:latin typeface="Arial"/>
                <a:cs typeface="Arial"/>
              </a:rPr>
              <a:t>part of </a:t>
            </a:r>
            <a:r>
              <a:rPr sz="2000" spc="-5" dirty="0">
                <a:latin typeface="Arial"/>
                <a:cs typeface="Arial"/>
              </a:rPr>
              <a:t>this effort, the </a:t>
            </a:r>
            <a:r>
              <a:rPr sz="2000" dirty="0">
                <a:latin typeface="Arial"/>
                <a:cs typeface="Arial"/>
              </a:rPr>
              <a:t>nature of required interfaces </a:t>
            </a:r>
            <a:r>
              <a:rPr sz="2000" spc="-5" dirty="0">
                <a:latin typeface="Arial"/>
                <a:cs typeface="Arial"/>
              </a:rPr>
              <a:t>to other  </a:t>
            </a:r>
            <a:r>
              <a:rPr sz="2000" dirty="0">
                <a:latin typeface="Arial"/>
                <a:cs typeface="Arial"/>
              </a:rPr>
              <a:t>systems should be </a:t>
            </a:r>
            <a:r>
              <a:rPr sz="2000" spc="-5" dirty="0">
                <a:latin typeface="Arial"/>
                <a:cs typeface="Arial"/>
              </a:rPr>
              <a:t>defined to utilize existing </a:t>
            </a:r>
            <a:r>
              <a:rPr sz="2000" dirty="0">
                <a:latin typeface="Arial"/>
                <a:cs typeface="Arial"/>
              </a:rPr>
              <a:t>networking or </a:t>
            </a:r>
            <a:r>
              <a:rPr sz="2000" spc="-5" dirty="0">
                <a:latin typeface="Arial"/>
                <a:cs typeface="Arial"/>
              </a:rPr>
              <a:t>other  </a:t>
            </a:r>
            <a:r>
              <a:rPr sz="2000" dirty="0">
                <a:latin typeface="Arial"/>
                <a:cs typeface="Arial"/>
              </a:rPr>
              <a:t>standards when </a:t>
            </a:r>
            <a:r>
              <a:rPr sz="2000" spc="-5" dirty="0">
                <a:latin typeface="Arial"/>
                <a:cs typeface="Arial"/>
              </a:rPr>
              <a:t>available. </a:t>
            </a:r>
            <a:r>
              <a:rPr sz="2000" dirty="0">
                <a:latin typeface="Arial"/>
                <a:cs typeface="Arial"/>
              </a:rPr>
              <a:t>Where new standards are needed,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these  needs should be </a:t>
            </a:r>
            <a:r>
              <a:rPr sz="2000" spc="-5" dirty="0">
                <a:latin typeface="Arial"/>
                <a:cs typeface="Arial"/>
              </a:rPr>
              <a:t>fully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documented.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24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4648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#10: Architecture and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Standards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09676" y="1334008"/>
            <a:ext cx="4598670" cy="500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5080" indent="-210185">
              <a:lnSpc>
                <a:spcPct val="100000"/>
              </a:lnSpc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The National </a:t>
            </a:r>
            <a:r>
              <a:rPr sz="2000" spc="-5" dirty="0">
                <a:latin typeface="Arial"/>
                <a:cs typeface="Arial"/>
              </a:rPr>
              <a:t>ITS </a:t>
            </a:r>
            <a:r>
              <a:rPr sz="2000" dirty="0">
                <a:latin typeface="Arial"/>
                <a:cs typeface="Arial"/>
              </a:rPr>
              <a:t>Architecture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provides  </a:t>
            </a:r>
            <a:r>
              <a:rPr sz="2000" dirty="0">
                <a:latin typeface="Arial"/>
                <a:cs typeface="Arial"/>
              </a:rPr>
              <a:t>a common framework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plan, define,  and integrate </a:t>
            </a:r>
            <a:r>
              <a:rPr sz="2000" spc="-5" dirty="0">
                <a:latin typeface="Arial"/>
                <a:cs typeface="Arial"/>
              </a:rPr>
              <a:t>ITS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solutions.</a:t>
            </a:r>
            <a:endParaRPr sz="2000">
              <a:latin typeface="Arial"/>
              <a:cs typeface="Arial"/>
            </a:endParaRPr>
          </a:p>
          <a:p>
            <a:pPr marL="222885" marR="107950" indent="-210185">
              <a:lnSpc>
                <a:spcPct val="100000"/>
              </a:lnSpc>
              <a:spcBef>
                <a:spcPts val="1675"/>
              </a:spcBef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The Connected Vehicle Reference  </a:t>
            </a:r>
            <a:r>
              <a:rPr sz="2000" spc="-5" dirty="0">
                <a:latin typeface="Arial"/>
                <a:cs typeface="Arial"/>
              </a:rPr>
              <a:t>Implementation </a:t>
            </a:r>
            <a:r>
              <a:rPr sz="2000" dirty="0">
                <a:latin typeface="Arial"/>
                <a:cs typeface="Arial"/>
              </a:rPr>
              <a:t>(CVRIA) includes  </a:t>
            </a:r>
            <a:r>
              <a:rPr sz="2000" spc="-5" dirty="0">
                <a:latin typeface="Arial"/>
                <a:cs typeface="Arial"/>
              </a:rPr>
              <a:t>information to </a:t>
            </a:r>
            <a:r>
              <a:rPr sz="2000" dirty="0">
                <a:latin typeface="Arial"/>
                <a:cs typeface="Arial"/>
              </a:rPr>
              <a:t>support development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</a:t>
            </a:r>
            <a:r>
              <a:rPr sz="2000" spc="-5" dirty="0">
                <a:latin typeface="Arial"/>
                <a:cs typeface="Arial"/>
              </a:rPr>
              <a:t>fully interoperable </a:t>
            </a:r>
            <a:r>
              <a:rPr sz="2000" dirty="0">
                <a:latin typeface="Arial"/>
                <a:cs typeface="Arial"/>
              </a:rPr>
              <a:t>regional connected  </a:t>
            </a:r>
            <a:r>
              <a:rPr sz="2000" spc="-5" dirty="0">
                <a:latin typeface="Arial"/>
                <a:cs typeface="Arial"/>
              </a:rPr>
              <a:t>vehicle architectures. </a:t>
            </a:r>
            <a:r>
              <a:rPr sz="2000" dirty="0">
                <a:latin typeface="Arial"/>
                <a:cs typeface="Arial"/>
              </a:rPr>
              <a:t>(CVRIA </a:t>
            </a:r>
            <a:r>
              <a:rPr sz="2000" spc="-5" dirty="0">
                <a:latin typeface="Arial"/>
                <a:cs typeface="Arial"/>
              </a:rPr>
              <a:t>will </a:t>
            </a:r>
            <a:r>
              <a:rPr sz="2000" dirty="0">
                <a:latin typeface="Arial"/>
                <a:cs typeface="Arial"/>
              </a:rPr>
              <a:t>be  </a:t>
            </a:r>
            <a:r>
              <a:rPr sz="2000" spc="-5" dirty="0">
                <a:latin typeface="Arial"/>
                <a:cs typeface="Arial"/>
              </a:rPr>
              <a:t>fully integrated in to </a:t>
            </a:r>
            <a:r>
              <a:rPr sz="2000" dirty="0">
                <a:latin typeface="Arial"/>
                <a:cs typeface="Arial"/>
              </a:rPr>
              <a:t>the National  Architecture </a:t>
            </a:r>
            <a:r>
              <a:rPr sz="2000" spc="-5" dirty="0">
                <a:latin typeface="Arial"/>
                <a:cs typeface="Arial"/>
              </a:rPr>
              <a:t>later in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2016)</a:t>
            </a:r>
            <a:endParaRPr sz="2000">
              <a:latin typeface="Arial"/>
              <a:cs typeface="Arial"/>
            </a:endParaRPr>
          </a:p>
          <a:p>
            <a:pPr marL="222250" marR="61594" indent="-209550">
              <a:lnSpc>
                <a:spcPct val="100000"/>
              </a:lnSpc>
              <a:spcBef>
                <a:spcPts val="1675"/>
              </a:spcBef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USDOT envisions that Smart </a:t>
            </a:r>
            <a:r>
              <a:rPr sz="2000" spc="-5" dirty="0">
                <a:latin typeface="Arial"/>
                <a:cs typeface="Arial"/>
              </a:rPr>
              <a:t>City  Demonstration </a:t>
            </a:r>
            <a:r>
              <a:rPr sz="2000" dirty="0">
                <a:latin typeface="Arial"/>
                <a:cs typeface="Arial"/>
              </a:rPr>
              <a:t>sites </a:t>
            </a:r>
            <a:r>
              <a:rPr sz="2000" spc="-5" dirty="0">
                <a:latin typeface="Arial"/>
                <a:cs typeface="Arial"/>
              </a:rPr>
              <a:t>will </a:t>
            </a:r>
            <a:r>
              <a:rPr sz="2000" dirty="0">
                <a:latin typeface="Arial"/>
                <a:cs typeface="Arial"/>
              </a:rPr>
              <a:t>use </a:t>
            </a:r>
            <a:r>
              <a:rPr sz="2000" spc="-5" dirty="0">
                <a:latin typeface="Arial"/>
                <a:cs typeface="Arial"/>
              </a:rPr>
              <a:t>the  CVRIA/National ITS Architecture, </a:t>
            </a:r>
            <a:r>
              <a:rPr sz="2000" dirty="0">
                <a:latin typeface="Arial"/>
                <a:cs typeface="Arial"/>
              </a:rPr>
              <a:t>and  published and </a:t>
            </a:r>
            <a:r>
              <a:rPr sz="2000" spc="-5" dirty="0">
                <a:latin typeface="Arial"/>
                <a:cs typeface="Arial"/>
              </a:rPr>
              <a:t>under-development ITS  </a:t>
            </a:r>
            <a:r>
              <a:rPr sz="2000" dirty="0">
                <a:latin typeface="Arial"/>
                <a:cs typeface="Arial"/>
              </a:rPr>
              <a:t>standards.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0511" y="1335024"/>
            <a:ext cx="3142488" cy="4741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25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403946"/>
            <a:ext cx="7673975" cy="4245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</a:pPr>
            <a:r>
              <a:rPr sz="2000" b="1" dirty="0">
                <a:solidFill>
                  <a:srgbClr val="CC6600"/>
                </a:solidFill>
                <a:latin typeface="Arial"/>
                <a:cs typeface="Arial"/>
              </a:rPr>
              <a:t>Supporting Transportation Planning and Project</a:t>
            </a:r>
            <a:r>
              <a:rPr sz="2000" b="1" spc="-110" dirty="0"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6600"/>
                </a:solidFill>
                <a:latin typeface="Arial"/>
                <a:cs typeface="Arial"/>
              </a:rPr>
              <a:t>Development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184785" marR="4512310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-10" dirty="0">
                <a:latin typeface="Arial"/>
                <a:cs typeface="Arial"/>
              </a:rPr>
              <a:t>National </a:t>
            </a:r>
            <a:r>
              <a:rPr sz="1800" spc="5" dirty="0">
                <a:latin typeface="Arial"/>
                <a:cs typeface="Arial"/>
              </a:rPr>
              <a:t>ITS </a:t>
            </a:r>
            <a:r>
              <a:rPr sz="1800" spc="-5" dirty="0">
                <a:latin typeface="Arial"/>
                <a:cs typeface="Arial"/>
              </a:rPr>
              <a:t>Architecture </a:t>
            </a:r>
            <a:r>
              <a:rPr sz="1800" spc="-15" dirty="0">
                <a:latin typeface="Arial"/>
                <a:cs typeface="Arial"/>
              </a:rPr>
              <a:t>has  </a:t>
            </a:r>
            <a:r>
              <a:rPr sz="1800" spc="-10" dirty="0">
                <a:latin typeface="Arial"/>
                <a:cs typeface="Arial"/>
              </a:rPr>
              <a:t>been used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develop  regional </a:t>
            </a:r>
            <a:r>
              <a:rPr sz="2000" dirty="0">
                <a:latin typeface="Arial"/>
                <a:cs typeface="Arial"/>
              </a:rPr>
              <a:t>architectures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all  50 </a:t>
            </a:r>
            <a:r>
              <a:rPr sz="1800" spc="-5" dirty="0">
                <a:latin typeface="Arial"/>
                <a:cs typeface="Arial"/>
              </a:rPr>
              <a:t>states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15" dirty="0">
                <a:latin typeface="Arial"/>
                <a:cs typeface="Arial"/>
              </a:rPr>
              <a:t>300  </a:t>
            </a:r>
            <a:r>
              <a:rPr sz="1800" spc="-10" dirty="0">
                <a:latin typeface="Arial"/>
                <a:cs typeface="Arial"/>
              </a:rPr>
              <a:t>metropolitan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areas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Font typeface="Wingdings"/>
              <a:buChar char=""/>
            </a:pPr>
            <a:endParaRPr sz="2600">
              <a:latin typeface="Times New Roman"/>
              <a:cs typeface="Times New Roman"/>
            </a:endParaRPr>
          </a:p>
          <a:p>
            <a:pPr marL="184785" marR="456501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-10" dirty="0">
                <a:latin typeface="Arial"/>
                <a:cs typeface="Arial"/>
              </a:rPr>
              <a:t>Leverages </a:t>
            </a:r>
            <a:r>
              <a:rPr sz="1800" spc="-5" dirty="0">
                <a:latin typeface="Arial"/>
                <a:cs typeface="Arial"/>
              </a:rPr>
              <a:t>FHWA’s </a:t>
            </a:r>
            <a:r>
              <a:rPr sz="1800" spc="-10" dirty="0">
                <a:latin typeface="Arial"/>
                <a:cs typeface="Arial"/>
              </a:rPr>
              <a:t>Planning 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10" dirty="0">
                <a:latin typeface="Arial"/>
                <a:cs typeface="Arial"/>
              </a:rPr>
              <a:t>Operations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Font typeface="Wingdings"/>
              <a:buChar char=""/>
            </a:pPr>
            <a:endParaRPr sz="2600">
              <a:latin typeface="Times New Roman"/>
              <a:cs typeface="Times New Roman"/>
            </a:endParaRPr>
          </a:p>
          <a:p>
            <a:pPr marL="184785" marR="4688840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-10" dirty="0">
                <a:latin typeface="Arial"/>
                <a:cs typeface="Arial"/>
              </a:rPr>
              <a:t>Connect Planning </a:t>
            </a:r>
            <a:r>
              <a:rPr sz="1800" u="sng" spc="-10" dirty="0">
                <a:latin typeface="Arial"/>
                <a:cs typeface="Arial"/>
              </a:rPr>
              <a:t>goals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&amp;  </a:t>
            </a:r>
            <a:r>
              <a:rPr sz="1800" u="sng" spc="-5" dirty="0">
                <a:latin typeface="Arial"/>
                <a:cs typeface="Arial"/>
              </a:rPr>
              <a:t>objectives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u="sng" spc="-5" dirty="0">
                <a:latin typeface="Arial"/>
                <a:cs typeface="Arial"/>
              </a:rPr>
              <a:t>performance  </a:t>
            </a:r>
            <a:r>
              <a:rPr sz="1800" u="sng" spc="-10" dirty="0">
                <a:latin typeface="Arial"/>
                <a:cs typeface="Arial"/>
              </a:rPr>
              <a:t>measures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5" dirty="0">
                <a:latin typeface="Arial"/>
                <a:cs typeface="Arial"/>
              </a:rPr>
              <a:t>ITS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services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2133600"/>
            <a:ext cx="4820411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4648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#10: Architecture and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Standards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26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9676" y="1334008"/>
            <a:ext cx="7277100" cy="1271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5080" indent="-210185">
              <a:lnSpc>
                <a:spcPct val="100000"/>
              </a:lnSpc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Why a National </a:t>
            </a:r>
            <a:r>
              <a:rPr sz="2000" spc="-5" dirty="0">
                <a:latin typeface="Arial"/>
                <a:cs typeface="Arial"/>
              </a:rPr>
              <a:t>ITS </a:t>
            </a:r>
            <a:r>
              <a:rPr sz="2000" dirty="0">
                <a:latin typeface="Arial"/>
                <a:cs typeface="Arial"/>
              </a:rPr>
              <a:t>Architecture: good engineering practice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  </a:t>
            </a:r>
            <a:r>
              <a:rPr sz="2000" dirty="0">
                <a:latin typeface="Arial"/>
                <a:cs typeface="Arial"/>
              </a:rPr>
              <a:t>complex system of systems … and </a:t>
            </a:r>
            <a:r>
              <a:rPr sz="2000" spc="-5" dirty="0">
                <a:latin typeface="Arial"/>
                <a:cs typeface="Arial"/>
              </a:rPr>
              <a:t>legally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required</a:t>
            </a:r>
            <a:endParaRPr sz="2000">
              <a:latin typeface="Arial"/>
              <a:cs typeface="Arial"/>
            </a:endParaRPr>
          </a:p>
          <a:p>
            <a:pPr marL="433070" lvl="1" indent="-210185">
              <a:lnSpc>
                <a:spcPct val="100000"/>
              </a:lnSpc>
              <a:spcBef>
                <a:spcPts val="400"/>
              </a:spcBef>
              <a:buSzPct val="63888"/>
              <a:buFont typeface="Arial"/>
              <a:buChar char="□"/>
              <a:tabLst>
                <a:tab pos="433705" algn="l"/>
              </a:tabLst>
            </a:pPr>
            <a:r>
              <a:rPr sz="1800" spc="-10" dirty="0">
                <a:latin typeface="Arial"/>
                <a:cs typeface="Arial"/>
              </a:rPr>
              <a:t>Legislative </a:t>
            </a:r>
            <a:r>
              <a:rPr sz="1800" spc="-5" dirty="0">
                <a:latin typeface="Arial"/>
                <a:cs typeface="Arial"/>
              </a:rPr>
              <a:t>direction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maintain </a:t>
            </a:r>
            <a:r>
              <a:rPr sz="1800" spc="-5" dirty="0">
                <a:latin typeface="Arial"/>
                <a:cs typeface="Arial"/>
              </a:rPr>
              <a:t>a US </a:t>
            </a:r>
            <a:r>
              <a:rPr sz="1800" spc="-10" dirty="0">
                <a:latin typeface="Arial"/>
                <a:cs typeface="Arial"/>
              </a:rPr>
              <a:t>National </a:t>
            </a:r>
            <a:r>
              <a:rPr sz="1800" spc="5" dirty="0">
                <a:latin typeface="Arial"/>
                <a:cs typeface="Arial"/>
              </a:rPr>
              <a:t>ITS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Architecture</a:t>
            </a:r>
            <a:endParaRPr sz="1800">
              <a:latin typeface="Arial"/>
              <a:cs typeface="Arial"/>
            </a:endParaRPr>
          </a:p>
          <a:p>
            <a:pPr marL="433070" lvl="1" indent="-210185">
              <a:lnSpc>
                <a:spcPct val="100000"/>
              </a:lnSpc>
              <a:spcBef>
                <a:spcPts val="405"/>
              </a:spcBef>
              <a:buSzPct val="63888"/>
              <a:buFont typeface="Arial"/>
              <a:buChar char="□"/>
              <a:tabLst>
                <a:tab pos="433705" algn="l"/>
              </a:tabLst>
            </a:pPr>
            <a:r>
              <a:rPr sz="1800" spc="-5" dirty="0">
                <a:latin typeface="Arial"/>
                <a:cs typeface="Arial"/>
              </a:rPr>
              <a:t>Facilitates </a:t>
            </a:r>
            <a:r>
              <a:rPr sz="1800" spc="-10" dirty="0">
                <a:latin typeface="Arial"/>
                <a:cs typeface="Arial"/>
              </a:rPr>
              <a:t>interoperable, standards-based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deployments.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4648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#10: Architecture and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Standards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79164" y="2926079"/>
            <a:ext cx="707136" cy="967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84320" y="3031235"/>
            <a:ext cx="496824" cy="757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6176" y="2787408"/>
            <a:ext cx="4296143" cy="31668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1332" y="3997185"/>
            <a:ext cx="1370584" cy="249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20196" y="4073245"/>
            <a:ext cx="125603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-5" dirty="0">
                <a:latin typeface="Arial"/>
                <a:cs typeface="Arial"/>
              </a:rPr>
              <a:t>Wide</a:t>
            </a:r>
            <a:r>
              <a:rPr sz="450" b="1" spc="-60" dirty="0">
                <a:latin typeface="Arial"/>
                <a:cs typeface="Arial"/>
              </a:rPr>
              <a:t> </a:t>
            </a:r>
            <a:r>
              <a:rPr sz="450" b="1" spc="-5" dirty="0">
                <a:latin typeface="Arial"/>
                <a:cs typeface="Arial"/>
              </a:rPr>
              <a:t>Area</a:t>
            </a:r>
            <a:r>
              <a:rPr sz="450" b="1" spc="-60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Wireless</a:t>
            </a:r>
            <a:r>
              <a:rPr sz="450" b="1" spc="-20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(Mobile)</a:t>
            </a:r>
            <a:r>
              <a:rPr sz="450" b="1" spc="-40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Communications</a:t>
            </a:r>
            <a:endParaRPr sz="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1758" y="4230035"/>
            <a:ext cx="234505" cy="16190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50071" y="4428735"/>
            <a:ext cx="93345" cy="119634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500" b="1" spc="10" dirty="0">
                <a:latin typeface="Arial"/>
                <a:cs typeface="Arial"/>
              </a:rPr>
              <a:t>V</a:t>
            </a:r>
            <a:r>
              <a:rPr sz="500" b="1" spc="-10" dirty="0">
                <a:latin typeface="Arial"/>
                <a:cs typeface="Arial"/>
              </a:rPr>
              <a:t>e</a:t>
            </a:r>
            <a:r>
              <a:rPr sz="500" b="1" dirty="0">
                <a:latin typeface="Arial"/>
                <a:cs typeface="Arial"/>
              </a:rPr>
              <a:t>h</a:t>
            </a:r>
            <a:r>
              <a:rPr sz="500" b="1" spc="15" dirty="0">
                <a:latin typeface="Arial"/>
                <a:cs typeface="Arial"/>
              </a:rPr>
              <a:t>i</a:t>
            </a:r>
            <a:r>
              <a:rPr sz="500" b="1" spc="-10" dirty="0">
                <a:latin typeface="Arial"/>
                <a:cs typeface="Arial"/>
              </a:rPr>
              <a:t>c</a:t>
            </a:r>
            <a:r>
              <a:rPr sz="500" b="1" spc="15" dirty="0">
                <a:latin typeface="Arial"/>
                <a:cs typeface="Arial"/>
              </a:rPr>
              <a:t>l</a:t>
            </a:r>
            <a:r>
              <a:rPr sz="500" b="1" dirty="0">
                <a:latin typeface="Arial"/>
                <a:cs typeface="Arial"/>
              </a:rPr>
              <a:t>e</a:t>
            </a:r>
            <a:r>
              <a:rPr sz="500" b="1" spc="-25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–</a:t>
            </a:r>
            <a:r>
              <a:rPr sz="500" b="1" spc="20" dirty="0">
                <a:latin typeface="Arial"/>
                <a:cs typeface="Arial"/>
              </a:rPr>
              <a:t> </a:t>
            </a:r>
            <a:r>
              <a:rPr sz="500" b="1" spc="10" dirty="0">
                <a:latin typeface="Arial"/>
                <a:cs typeface="Arial"/>
              </a:rPr>
              <a:t>V</a:t>
            </a:r>
            <a:r>
              <a:rPr sz="500" b="1" spc="-10" dirty="0">
                <a:latin typeface="Arial"/>
                <a:cs typeface="Arial"/>
              </a:rPr>
              <a:t>e</a:t>
            </a:r>
            <a:r>
              <a:rPr sz="500" b="1" dirty="0">
                <a:latin typeface="Arial"/>
                <a:cs typeface="Arial"/>
              </a:rPr>
              <a:t>h</a:t>
            </a:r>
            <a:r>
              <a:rPr sz="500" b="1" spc="15" dirty="0">
                <a:latin typeface="Arial"/>
                <a:cs typeface="Arial"/>
              </a:rPr>
              <a:t>i</a:t>
            </a:r>
            <a:r>
              <a:rPr sz="500" b="1" spc="-10" dirty="0">
                <a:latin typeface="Arial"/>
                <a:cs typeface="Arial"/>
              </a:rPr>
              <a:t>c</a:t>
            </a:r>
            <a:r>
              <a:rPr sz="500" b="1" spc="15" dirty="0">
                <a:latin typeface="Arial"/>
                <a:cs typeface="Arial"/>
              </a:rPr>
              <a:t>l</a:t>
            </a:r>
            <a:r>
              <a:rPr sz="500" b="1" dirty="0">
                <a:latin typeface="Arial"/>
                <a:cs typeface="Arial"/>
              </a:rPr>
              <a:t>e</a:t>
            </a:r>
            <a:r>
              <a:rPr sz="500" b="1" spc="20" dirty="0">
                <a:latin typeface="Arial"/>
                <a:cs typeface="Arial"/>
              </a:rPr>
              <a:t> </a:t>
            </a:r>
            <a:r>
              <a:rPr sz="500" b="1" spc="-20" dirty="0">
                <a:latin typeface="Arial"/>
                <a:cs typeface="Arial"/>
              </a:rPr>
              <a:t>C</a:t>
            </a:r>
            <a:r>
              <a:rPr sz="500" b="1" dirty="0">
                <a:latin typeface="Arial"/>
                <a:cs typeface="Arial"/>
              </a:rPr>
              <a:t>o</a:t>
            </a:r>
            <a:r>
              <a:rPr sz="500" b="1" spc="15" dirty="0">
                <a:latin typeface="Arial"/>
                <a:cs typeface="Arial"/>
              </a:rPr>
              <a:t>mm</a:t>
            </a:r>
            <a:r>
              <a:rPr sz="500" b="1" dirty="0">
                <a:latin typeface="Arial"/>
                <a:cs typeface="Arial"/>
              </a:rPr>
              <a:t>un</a:t>
            </a:r>
            <a:r>
              <a:rPr sz="500" b="1" spc="15" dirty="0">
                <a:latin typeface="Arial"/>
                <a:cs typeface="Arial"/>
              </a:rPr>
              <a:t>i</a:t>
            </a:r>
            <a:r>
              <a:rPr sz="500" b="1" spc="-10" dirty="0">
                <a:latin typeface="Arial"/>
                <a:cs typeface="Arial"/>
              </a:rPr>
              <a:t>ca</a:t>
            </a:r>
            <a:r>
              <a:rPr sz="500" b="1" spc="-15" dirty="0">
                <a:latin typeface="Arial"/>
                <a:cs typeface="Arial"/>
              </a:rPr>
              <a:t>t</a:t>
            </a:r>
            <a:r>
              <a:rPr sz="500" b="1" spc="15" dirty="0">
                <a:latin typeface="Arial"/>
                <a:cs typeface="Arial"/>
              </a:rPr>
              <a:t>i</a:t>
            </a:r>
            <a:r>
              <a:rPr sz="500" b="1" dirty="0">
                <a:latin typeface="Arial"/>
                <a:cs typeface="Arial"/>
              </a:rPr>
              <a:t>ons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04203" y="4230035"/>
            <a:ext cx="234499" cy="16190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82516" y="4472067"/>
            <a:ext cx="93345" cy="111506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500" b="1" dirty="0">
                <a:latin typeface="Arial"/>
                <a:cs typeface="Arial"/>
              </a:rPr>
              <a:t>F</a:t>
            </a:r>
            <a:r>
              <a:rPr sz="500" b="1" spc="15" dirty="0">
                <a:latin typeface="Arial"/>
                <a:cs typeface="Arial"/>
              </a:rPr>
              <a:t>i</a:t>
            </a:r>
            <a:r>
              <a:rPr sz="500" b="1" spc="-10" dirty="0">
                <a:latin typeface="Arial"/>
                <a:cs typeface="Arial"/>
              </a:rPr>
              <a:t>e</a:t>
            </a:r>
            <a:r>
              <a:rPr sz="500" b="1" spc="15" dirty="0">
                <a:latin typeface="Arial"/>
                <a:cs typeface="Arial"/>
              </a:rPr>
              <a:t>l</a:t>
            </a:r>
            <a:r>
              <a:rPr sz="500" b="1" dirty="0">
                <a:latin typeface="Arial"/>
                <a:cs typeface="Arial"/>
              </a:rPr>
              <a:t>d</a:t>
            </a:r>
            <a:r>
              <a:rPr sz="500" b="1" spc="-1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–</a:t>
            </a:r>
            <a:r>
              <a:rPr sz="500" b="1" spc="20" dirty="0">
                <a:latin typeface="Arial"/>
                <a:cs typeface="Arial"/>
              </a:rPr>
              <a:t> </a:t>
            </a:r>
            <a:r>
              <a:rPr sz="500" b="1" spc="10" dirty="0">
                <a:latin typeface="Arial"/>
                <a:cs typeface="Arial"/>
              </a:rPr>
              <a:t>V</a:t>
            </a:r>
            <a:r>
              <a:rPr sz="500" b="1" spc="-10" dirty="0">
                <a:latin typeface="Arial"/>
                <a:cs typeface="Arial"/>
              </a:rPr>
              <a:t>e</a:t>
            </a:r>
            <a:r>
              <a:rPr sz="500" b="1" dirty="0">
                <a:latin typeface="Arial"/>
                <a:cs typeface="Arial"/>
              </a:rPr>
              <a:t>h</a:t>
            </a:r>
            <a:r>
              <a:rPr sz="500" b="1" spc="15" dirty="0">
                <a:latin typeface="Arial"/>
                <a:cs typeface="Arial"/>
              </a:rPr>
              <a:t>i</a:t>
            </a:r>
            <a:r>
              <a:rPr sz="500" b="1" spc="-10" dirty="0">
                <a:latin typeface="Arial"/>
                <a:cs typeface="Arial"/>
              </a:rPr>
              <a:t>c</a:t>
            </a:r>
            <a:r>
              <a:rPr sz="500" b="1" spc="15" dirty="0">
                <a:latin typeface="Arial"/>
                <a:cs typeface="Arial"/>
              </a:rPr>
              <a:t>l</a:t>
            </a:r>
            <a:r>
              <a:rPr sz="500" b="1" dirty="0">
                <a:latin typeface="Arial"/>
                <a:cs typeface="Arial"/>
              </a:rPr>
              <a:t>e</a:t>
            </a:r>
            <a:r>
              <a:rPr sz="500" b="1" spc="20" dirty="0">
                <a:latin typeface="Arial"/>
                <a:cs typeface="Arial"/>
              </a:rPr>
              <a:t> </a:t>
            </a:r>
            <a:r>
              <a:rPr sz="500" b="1" spc="-20" dirty="0">
                <a:latin typeface="Arial"/>
                <a:cs typeface="Arial"/>
              </a:rPr>
              <a:t>C</a:t>
            </a:r>
            <a:r>
              <a:rPr sz="500" b="1" dirty="0">
                <a:latin typeface="Arial"/>
                <a:cs typeface="Arial"/>
              </a:rPr>
              <a:t>o</a:t>
            </a:r>
            <a:r>
              <a:rPr sz="500" b="1" spc="15" dirty="0">
                <a:latin typeface="Arial"/>
                <a:cs typeface="Arial"/>
              </a:rPr>
              <a:t>mm</a:t>
            </a:r>
            <a:r>
              <a:rPr sz="500" b="1" dirty="0">
                <a:latin typeface="Arial"/>
                <a:cs typeface="Arial"/>
              </a:rPr>
              <a:t>un</a:t>
            </a:r>
            <a:r>
              <a:rPr sz="500" b="1" spc="15" dirty="0">
                <a:latin typeface="Arial"/>
                <a:cs typeface="Arial"/>
              </a:rPr>
              <a:t>i</a:t>
            </a:r>
            <a:r>
              <a:rPr sz="500" b="1" spc="-10" dirty="0">
                <a:latin typeface="Arial"/>
                <a:cs typeface="Arial"/>
              </a:rPr>
              <a:t>ca</a:t>
            </a:r>
            <a:r>
              <a:rPr sz="500" b="1" spc="-15" dirty="0">
                <a:latin typeface="Arial"/>
                <a:cs typeface="Arial"/>
              </a:rPr>
              <a:t>t</a:t>
            </a:r>
            <a:r>
              <a:rPr sz="500" b="1" spc="15" dirty="0">
                <a:latin typeface="Arial"/>
                <a:cs typeface="Arial"/>
              </a:rPr>
              <a:t>i</a:t>
            </a:r>
            <a:r>
              <a:rPr sz="500" b="1" dirty="0">
                <a:latin typeface="Arial"/>
                <a:cs typeface="Arial"/>
              </a:rPr>
              <a:t>ons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90630" y="4230030"/>
            <a:ext cx="1808353" cy="15973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4965" y="4308547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552953" y="259914"/>
                </a:moveTo>
                <a:lnTo>
                  <a:pt x="4666" y="259914"/>
                </a:lnTo>
                <a:lnTo>
                  <a:pt x="0" y="255065"/>
                </a:lnTo>
                <a:lnTo>
                  <a:pt x="0" y="4848"/>
                </a:lnTo>
                <a:lnTo>
                  <a:pt x="4667" y="0"/>
                </a:lnTo>
                <a:lnTo>
                  <a:pt x="552953" y="0"/>
                </a:lnTo>
                <a:lnTo>
                  <a:pt x="557620" y="4848"/>
                </a:lnTo>
                <a:lnTo>
                  <a:pt x="557620" y="255065"/>
                </a:lnTo>
                <a:lnTo>
                  <a:pt x="552953" y="259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4965" y="4308547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0" y="10830"/>
                </a:moveTo>
                <a:lnTo>
                  <a:pt x="0" y="4849"/>
                </a:lnTo>
                <a:lnTo>
                  <a:pt x="4667" y="0"/>
                </a:lnTo>
                <a:lnTo>
                  <a:pt x="10423" y="0"/>
                </a:lnTo>
                <a:lnTo>
                  <a:pt x="547197" y="0"/>
                </a:lnTo>
                <a:lnTo>
                  <a:pt x="552953" y="0"/>
                </a:lnTo>
                <a:lnTo>
                  <a:pt x="557620" y="4848"/>
                </a:lnTo>
                <a:lnTo>
                  <a:pt x="557620" y="10830"/>
                </a:lnTo>
                <a:lnTo>
                  <a:pt x="557620" y="249083"/>
                </a:lnTo>
                <a:lnTo>
                  <a:pt x="557620" y="255065"/>
                </a:lnTo>
                <a:lnTo>
                  <a:pt x="552953" y="259914"/>
                </a:lnTo>
                <a:lnTo>
                  <a:pt x="547197" y="259914"/>
                </a:lnTo>
                <a:lnTo>
                  <a:pt x="10423" y="259914"/>
                </a:lnTo>
                <a:lnTo>
                  <a:pt x="4666" y="259914"/>
                </a:lnTo>
                <a:lnTo>
                  <a:pt x="0" y="255065"/>
                </a:lnTo>
                <a:lnTo>
                  <a:pt x="0" y="249083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729F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84377" y="4600937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552949" y="259913"/>
                </a:moveTo>
                <a:lnTo>
                  <a:pt x="4666" y="259913"/>
                </a:lnTo>
                <a:lnTo>
                  <a:pt x="0" y="255064"/>
                </a:lnTo>
                <a:lnTo>
                  <a:pt x="0" y="4849"/>
                </a:lnTo>
                <a:lnTo>
                  <a:pt x="4666" y="0"/>
                </a:lnTo>
                <a:lnTo>
                  <a:pt x="552949" y="0"/>
                </a:lnTo>
                <a:lnTo>
                  <a:pt x="557616" y="4849"/>
                </a:lnTo>
                <a:lnTo>
                  <a:pt x="557616" y="255064"/>
                </a:lnTo>
                <a:lnTo>
                  <a:pt x="552949" y="259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75908" y="4389920"/>
            <a:ext cx="57404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5925" algn="l"/>
                <a:tab pos="560705" algn="l"/>
              </a:tabLst>
            </a:pPr>
            <a:r>
              <a:rPr sz="600" b="1" spc="-15" dirty="0">
                <a:latin typeface="Arial"/>
                <a:cs typeface="Arial"/>
              </a:rPr>
              <a:t>Vehicle	</a:t>
            </a:r>
            <a:r>
              <a:rPr sz="600" b="1" u="heavy" spc="-25" dirty="0">
                <a:latin typeface="Arial"/>
                <a:cs typeface="Arial"/>
              </a:rPr>
              <a:t> </a:t>
            </a:r>
            <a:r>
              <a:rPr sz="600" b="1" u="heavy" spc="-15" dirty="0">
                <a:latin typeface="Arial"/>
                <a:cs typeface="Arial"/>
              </a:rPr>
              <a:t>	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97340" y="4389920"/>
            <a:ext cx="170815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7480" algn="l"/>
              </a:tabLst>
            </a:pPr>
            <a:r>
              <a:rPr sz="600" b="1" u="heavy" spc="-10" dirty="0">
                <a:latin typeface="Arial"/>
                <a:cs typeface="Arial"/>
              </a:rPr>
              <a:t> 	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84377" y="4600937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0" y="10830"/>
                </a:moveTo>
                <a:lnTo>
                  <a:pt x="0" y="4849"/>
                </a:lnTo>
                <a:lnTo>
                  <a:pt x="4666" y="0"/>
                </a:lnTo>
                <a:lnTo>
                  <a:pt x="10423" y="0"/>
                </a:lnTo>
                <a:lnTo>
                  <a:pt x="547192" y="0"/>
                </a:lnTo>
                <a:lnTo>
                  <a:pt x="552949" y="0"/>
                </a:lnTo>
                <a:lnTo>
                  <a:pt x="557616" y="4849"/>
                </a:lnTo>
                <a:lnTo>
                  <a:pt x="557616" y="10830"/>
                </a:lnTo>
                <a:lnTo>
                  <a:pt x="557616" y="249082"/>
                </a:lnTo>
                <a:lnTo>
                  <a:pt x="557616" y="255064"/>
                </a:lnTo>
                <a:lnTo>
                  <a:pt x="552949" y="259913"/>
                </a:lnTo>
                <a:lnTo>
                  <a:pt x="547192" y="259913"/>
                </a:lnTo>
                <a:lnTo>
                  <a:pt x="10423" y="259913"/>
                </a:lnTo>
                <a:lnTo>
                  <a:pt x="4666" y="259913"/>
                </a:lnTo>
                <a:lnTo>
                  <a:pt x="0" y="255064"/>
                </a:lnTo>
                <a:lnTo>
                  <a:pt x="0" y="249082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729F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97350" y="4636833"/>
            <a:ext cx="429895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5925" algn="l"/>
              </a:tabLst>
            </a:pPr>
            <a:r>
              <a:rPr sz="600" b="1" u="heavy" spc="-10" dirty="0">
                <a:latin typeface="Arial"/>
                <a:cs typeface="Arial"/>
              </a:rPr>
              <a:t> 	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49848" y="4643945"/>
            <a:ext cx="902969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 marR="5080" indent="-67945">
              <a:lnSpc>
                <a:spcPts val="680"/>
              </a:lnSpc>
              <a:tabLst>
                <a:tab pos="878840" algn="l"/>
              </a:tabLst>
            </a:pPr>
            <a:r>
              <a:rPr sz="600" b="1" spc="-20" dirty="0">
                <a:latin typeface="Arial"/>
                <a:cs typeface="Arial"/>
              </a:rPr>
              <a:t>Emergency </a:t>
            </a:r>
            <a:r>
              <a:rPr sz="600" b="1" u="heavy" spc="-20" dirty="0">
                <a:latin typeface="Arial"/>
                <a:cs typeface="Arial"/>
              </a:rPr>
              <a:t>	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15" dirty="0">
                <a:latin typeface="Arial"/>
                <a:cs typeface="Arial"/>
              </a:rPr>
              <a:t>Vehicle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423806" y="4893354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552947" y="259915"/>
                </a:moveTo>
                <a:lnTo>
                  <a:pt x="4666" y="259915"/>
                </a:lnTo>
                <a:lnTo>
                  <a:pt x="0" y="255066"/>
                </a:lnTo>
                <a:lnTo>
                  <a:pt x="0" y="4849"/>
                </a:lnTo>
                <a:lnTo>
                  <a:pt x="4667" y="0"/>
                </a:lnTo>
                <a:lnTo>
                  <a:pt x="552947" y="0"/>
                </a:lnTo>
                <a:lnTo>
                  <a:pt x="557614" y="4849"/>
                </a:lnTo>
                <a:lnTo>
                  <a:pt x="557614" y="255066"/>
                </a:lnTo>
                <a:lnTo>
                  <a:pt x="552947" y="2599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3806" y="4893354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0" y="10831"/>
                </a:moveTo>
                <a:lnTo>
                  <a:pt x="0" y="4849"/>
                </a:lnTo>
                <a:lnTo>
                  <a:pt x="4667" y="0"/>
                </a:lnTo>
                <a:lnTo>
                  <a:pt x="10423" y="0"/>
                </a:lnTo>
                <a:lnTo>
                  <a:pt x="547191" y="0"/>
                </a:lnTo>
                <a:lnTo>
                  <a:pt x="552947" y="0"/>
                </a:lnTo>
                <a:lnTo>
                  <a:pt x="557614" y="4849"/>
                </a:lnTo>
                <a:lnTo>
                  <a:pt x="557614" y="10831"/>
                </a:lnTo>
                <a:lnTo>
                  <a:pt x="557614" y="249083"/>
                </a:lnTo>
                <a:lnTo>
                  <a:pt x="557614" y="255066"/>
                </a:lnTo>
                <a:lnTo>
                  <a:pt x="552947" y="259915"/>
                </a:lnTo>
                <a:lnTo>
                  <a:pt x="547191" y="259915"/>
                </a:lnTo>
                <a:lnTo>
                  <a:pt x="10423" y="259915"/>
                </a:lnTo>
                <a:lnTo>
                  <a:pt x="4666" y="259915"/>
                </a:lnTo>
                <a:lnTo>
                  <a:pt x="0" y="255066"/>
                </a:lnTo>
                <a:lnTo>
                  <a:pt x="0" y="249083"/>
                </a:lnTo>
                <a:lnTo>
                  <a:pt x="0" y="10831"/>
                </a:lnTo>
                <a:close/>
              </a:path>
            </a:pathLst>
          </a:custGeom>
          <a:ln w="16135">
            <a:solidFill>
              <a:srgbClr val="729F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78869" y="4929238"/>
            <a:ext cx="441959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latin typeface="Arial"/>
                <a:cs typeface="Arial"/>
              </a:rPr>
              <a:t>Commercial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56999" y="5015890"/>
            <a:ext cx="28575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latin typeface="Arial"/>
                <a:cs typeface="Arial"/>
              </a:rPr>
              <a:t>Vehicle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63245" y="5185749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552950" y="259913"/>
                </a:moveTo>
                <a:lnTo>
                  <a:pt x="4666" y="259913"/>
                </a:lnTo>
                <a:lnTo>
                  <a:pt x="0" y="255064"/>
                </a:lnTo>
                <a:lnTo>
                  <a:pt x="0" y="4849"/>
                </a:lnTo>
                <a:lnTo>
                  <a:pt x="4666" y="0"/>
                </a:lnTo>
                <a:lnTo>
                  <a:pt x="552950" y="0"/>
                </a:lnTo>
                <a:lnTo>
                  <a:pt x="557617" y="4849"/>
                </a:lnTo>
                <a:lnTo>
                  <a:pt x="557617" y="255064"/>
                </a:lnTo>
                <a:lnTo>
                  <a:pt x="552950" y="259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63245" y="5185749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0" y="10831"/>
                </a:moveTo>
                <a:lnTo>
                  <a:pt x="0" y="4849"/>
                </a:lnTo>
                <a:lnTo>
                  <a:pt x="4666" y="0"/>
                </a:lnTo>
                <a:lnTo>
                  <a:pt x="10423" y="0"/>
                </a:lnTo>
                <a:lnTo>
                  <a:pt x="547192" y="0"/>
                </a:lnTo>
                <a:lnTo>
                  <a:pt x="552950" y="0"/>
                </a:lnTo>
                <a:lnTo>
                  <a:pt x="557617" y="4849"/>
                </a:lnTo>
                <a:lnTo>
                  <a:pt x="557617" y="10831"/>
                </a:lnTo>
                <a:lnTo>
                  <a:pt x="557617" y="249083"/>
                </a:lnTo>
                <a:lnTo>
                  <a:pt x="557617" y="255064"/>
                </a:lnTo>
                <a:lnTo>
                  <a:pt x="552950" y="259913"/>
                </a:lnTo>
                <a:lnTo>
                  <a:pt x="547192" y="259913"/>
                </a:lnTo>
                <a:lnTo>
                  <a:pt x="10423" y="259913"/>
                </a:lnTo>
                <a:lnTo>
                  <a:pt x="4666" y="259913"/>
                </a:lnTo>
                <a:lnTo>
                  <a:pt x="0" y="255064"/>
                </a:lnTo>
                <a:lnTo>
                  <a:pt x="0" y="249083"/>
                </a:lnTo>
                <a:lnTo>
                  <a:pt x="0" y="10831"/>
                </a:lnTo>
                <a:close/>
              </a:path>
            </a:pathLst>
          </a:custGeom>
          <a:ln w="16135">
            <a:solidFill>
              <a:srgbClr val="729F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301678" y="5221643"/>
            <a:ext cx="135255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9100" algn="l"/>
                <a:tab pos="1339215" algn="l"/>
              </a:tabLst>
            </a:pPr>
            <a:r>
              <a:rPr sz="600" b="1" spc="-10" dirty="0">
                <a:latin typeface="Arial"/>
                <a:cs typeface="Arial"/>
              </a:rPr>
              <a:t>Transit	</a:t>
            </a:r>
            <a:r>
              <a:rPr sz="600" b="1" u="heavy" spc="-20" dirty="0">
                <a:latin typeface="Arial"/>
                <a:cs typeface="Arial"/>
              </a:rPr>
              <a:t> </a:t>
            </a:r>
            <a:r>
              <a:rPr sz="600" b="1" u="heavy" spc="-10" dirty="0">
                <a:latin typeface="Arial"/>
                <a:cs typeface="Arial"/>
              </a:rPr>
              <a:t>	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97349" y="5221643"/>
            <a:ext cx="94615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32815" algn="l"/>
              </a:tabLst>
            </a:pPr>
            <a:r>
              <a:rPr sz="600" b="1" u="heavy" spc="-10" dirty="0">
                <a:latin typeface="Arial"/>
                <a:cs typeface="Arial"/>
              </a:rPr>
              <a:t> 	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96496" y="5308295"/>
            <a:ext cx="28575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latin typeface="Arial"/>
                <a:cs typeface="Arial"/>
              </a:rPr>
              <a:t>Vehicle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02673" y="5478153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552947" y="259913"/>
                </a:moveTo>
                <a:lnTo>
                  <a:pt x="4666" y="259913"/>
                </a:lnTo>
                <a:lnTo>
                  <a:pt x="0" y="255064"/>
                </a:lnTo>
                <a:lnTo>
                  <a:pt x="0" y="4849"/>
                </a:lnTo>
                <a:lnTo>
                  <a:pt x="4666" y="0"/>
                </a:lnTo>
                <a:lnTo>
                  <a:pt x="552947" y="0"/>
                </a:lnTo>
                <a:lnTo>
                  <a:pt x="557613" y="4849"/>
                </a:lnTo>
                <a:lnTo>
                  <a:pt x="557613" y="255064"/>
                </a:lnTo>
                <a:lnTo>
                  <a:pt x="552947" y="259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02673" y="5478153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0" y="10830"/>
                </a:moveTo>
                <a:lnTo>
                  <a:pt x="0" y="4849"/>
                </a:lnTo>
                <a:lnTo>
                  <a:pt x="4666" y="0"/>
                </a:lnTo>
                <a:lnTo>
                  <a:pt x="10423" y="0"/>
                </a:lnTo>
                <a:lnTo>
                  <a:pt x="547190" y="0"/>
                </a:lnTo>
                <a:lnTo>
                  <a:pt x="552947" y="0"/>
                </a:lnTo>
                <a:lnTo>
                  <a:pt x="557613" y="4849"/>
                </a:lnTo>
                <a:lnTo>
                  <a:pt x="557613" y="10830"/>
                </a:lnTo>
                <a:lnTo>
                  <a:pt x="557613" y="249083"/>
                </a:lnTo>
                <a:lnTo>
                  <a:pt x="557613" y="255064"/>
                </a:lnTo>
                <a:lnTo>
                  <a:pt x="552947" y="259913"/>
                </a:lnTo>
                <a:lnTo>
                  <a:pt x="547190" y="259913"/>
                </a:lnTo>
                <a:lnTo>
                  <a:pt x="10423" y="259913"/>
                </a:lnTo>
                <a:lnTo>
                  <a:pt x="4666" y="259913"/>
                </a:lnTo>
                <a:lnTo>
                  <a:pt x="0" y="255064"/>
                </a:lnTo>
                <a:lnTo>
                  <a:pt x="0" y="249083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729F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754478" y="5469648"/>
            <a:ext cx="1898014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115">
              <a:lnSpc>
                <a:spcPts val="680"/>
              </a:lnSpc>
            </a:pPr>
            <a:r>
              <a:rPr sz="600" b="1" spc="-10" dirty="0">
                <a:latin typeface="Arial"/>
                <a:cs typeface="Arial"/>
              </a:rPr>
              <a:t>Maintenance</a:t>
            </a:r>
            <a:r>
              <a:rPr sz="600" b="1" spc="-100" dirty="0">
                <a:latin typeface="Arial"/>
                <a:cs typeface="Arial"/>
              </a:rPr>
              <a:t> </a:t>
            </a:r>
            <a:r>
              <a:rPr sz="600" b="1" spc="-20" dirty="0">
                <a:latin typeface="Arial"/>
                <a:cs typeface="Arial"/>
              </a:rPr>
              <a:t>&amp;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80"/>
              </a:lnSpc>
              <a:tabLst>
                <a:tab pos="1884680" algn="l"/>
              </a:tabLst>
            </a:pPr>
            <a:r>
              <a:rPr sz="600" b="1" u="heavy" spc="-10" dirty="0">
                <a:latin typeface="Arial"/>
                <a:cs typeface="Arial"/>
              </a:rPr>
              <a:t>      </a:t>
            </a:r>
            <a:r>
              <a:rPr sz="600" b="1" u="heavy" spc="-2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80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Construction </a:t>
            </a:r>
            <a:r>
              <a:rPr sz="600" b="1" spc="50" dirty="0">
                <a:latin typeface="Arial"/>
                <a:cs typeface="Arial"/>
              </a:rPr>
              <a:t> </a:t>
            </a:r>
            <a:r>
              <a:rPr sz="600" b="1" u="heavy" spc="-10" dirty="0">
                <a:latin typeface="Arial"/>
                <a:cs typeface="Arial"/>
              </a:rPr>
              <a:t> </a:t>
            </a:r>
            <a:r>
              <a:rPr sz="600" b="1" u="heavy" dirty="0">
                <a:latin typeface="Arial"/>
                <a:cs typeface="Arial"/>
              </a:rPr>
              <a:t>	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35981" y="5632032"/>
            <a:ext cx="28575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latin typeface="Arial"/>
                <a:cs typeface="Arial"/>
              </a:rPr>
              <a:t>Vehicle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11075" y="5613920"/>
            <a:ext cx="52641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Vehicles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838708" y="4230030"/>
            <a:ext cx="1808340" cy="15973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55948" y="4319373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552948" y="259913"/>
                </a:moveTo>
                <a:lnTo>
                  <a:pt x="4666" y="259913"/>
                </a:lnTo>
                <a:lnTo>
                  <a:pt x="0" y="255064"/>
                </a:lnTo>
                <a:lnTo>
                  <a:pt x="0" y="4849"/>
                </a:lnTo>
                <a:lnTo>
                  <a:pt x="4666" y="0"/>
                </a:lnTo>
                <a:lnTo>
                  <a:pt x="552948" y="0"/>
                </a:lnTo>
                <a:lnTo>
                  <a:pt x="557615" y="4849"/>
                </a:lnTo>
                <a:lnTo>
                  <a:pt x="557615" y="255064"/>
                </a:lnTo>
                <a:lnTo>
                  <a:pt x="552948" y="259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55948" y="4319373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0" y="10830"/>
                </a:moveTo>
                <a:lnTo>
                  <a:pt x="0" y="4849"/>
                </a:lnTo>
                <a:lnTo>
                  <a:pt x="4666" y="0"/>
                </a:lnTo>
                <a:lnTo>
                  <a:pt x="10423" y="0"/>
                </a:lnTo>
                <a:lnTo>
                  <a:pt x="547191" y="0"/>
                </a:lnTo>
                <a:lnTo>
                  <a:pt x="552948" y="0"/>
                </a:lnTo>
                <a:lnTo>
                  <a:pt x="557615" y="4849"/>
                </a:lnTo>
                <a:lnTo>
                  <a:pt x="557615" y="10830"/>
                </a:lnTo>
                <a:lnTo>
                  <a:pt x="557615" y="249083"/>
                </a:lnTo>
                <a:lnTo>
                  <a:pt x="557615" y="255064"/>
                </a:lnTo>
                <a:lnTo>
                  <a:pt x="552948" y="259913"/>
                </a:lnTo>
                <a:lnTo>
                  <a:pt x="547191" y="259913"/>
                </a:lnTo>
                <a:lnTo>
                  <a:pt x="10423" y="259913"/>
                </a:lnTo>
                <a:lnTo>
                  <a:pt x="4666" y="259913"/>
                </a:lnTo>
                <a:lnTo>
                  <a:pt x="0" y="255064"/>
                </a:lnTo>
                <a:lnTo>
                  <a:pt x="0" y="249083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EA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058279" y="4400753"/>
            <a:ext cx="353695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latin typeface="Arial"/>
                <a:cs typeface="Arial"/>
              </a:rPr>
              <a:t>Roadway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216528" y="4611794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552949" y="259915"/>
                </a:moveTo>
                <a:lnTo>
                  <a:pt x="4666" y="259915"/>
                </a:lnTo>
                <a:lnTo>
                  <a:pt x="0" y="255066"/>
                </a:lnTo>
                <a:lnTo>
                  <a:pt x="0" y="4849"/>
                </a:lnTo>
                <a:lnTo>
                  <a:pt x="4666" y="0"/>
                </a:lnTo>
                <a:lnTo>
                  <a:pt x="552949" y="0"/>
                </a:lnTo>
                <a:lnTo>
                  <a:pt x="557616" y="4849"/>
                </a:lnTo>
                <a:lnTo>
                  <a:pt x="557616" y="255066"/>
                </a:lnTo>
                <a:lnTo>
                  <a:pt x="552949" y="2599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16528" y="4611794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0" y="10830"/>
                </a:moveTo>
                <a:lnTo>
                  <a:pt x="0" y="4849"/>
                </a:lnTo>
                <a:lnTo>
                  <a:pt x="4666" y="0"/>
                </a:lnTo>
                <a:lnTo>
                  <a:pt x="10423" y="0"/>
                </a:lnTo>
                <a:lnTo>
                  <a:pt x="547192" y="0"/>
                </a:lnTo>
                <a:lnTo>
                  <a:pt x="552949" y="0"/>
                </a:lnTo>
                <a:lnTo>
                  <a:pt x="557616" y="4849"/>
                </a:lnTo>
                <a:lnTo>
                  <a:pt x="557616" y="10830"/>
                </a:lnTo>
                <a:lnTo>
                  <a:pt x="557616" y="249084"/>
                </a:lnTo>
                <a:lnTo>
                  <a:pt x="557616" y="255066"/>
                </a:lnTo>
                <a:lnTo>
                  <a:pt x="552949" y="259915"/>
                </a:lnTo>
                <a:lnTo>
                  <a:pt x="547192" y="259915"/>
                </a:lnTo>
                <a:lnTo>
                  <a:pt x="10423" y="259915"/>
                </a:lnTo>
                <a:lnTo>
                  <a:pt x="4666" y="259915"/>
                </a:lnTo>
                <a:lnTo>
                  <a:pt x="0" y="255066"/>
                </a:lnTo>
                <a:lnTo>
                  <a:pt x="0" y="249084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EA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285837" y="4653876"/>
            <a:ext cx="416559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2069">
              <a:lnSpc>
                <a:spcPts val="680"/>
              </a:lnSpc>
            </a:pPr>
            <a:r>
              <a:rPr sz="600" b="1" spc="-15" dirty="0">
                <a:latin typeface="Arial"/>
                <a:cs typeface="Arial"/>
              </a:rPr>
              <a:t>Security  M</a:t>
            </a:r>
            <a:r>
              <a:rPr sz="600" b="1" spc="-5" dirty="0">
                <a:latin typeface="Arial"/>
                <a:cs typeface="Arial"/>
              </a:rPr>
              <a:t>on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5" dirty="0">
                <a:latin typeface="Arial"/>
                <a:cs typeface="Arial"/>
              </a:rPr>
              <a:t>o</a:t>
            </a:r>
            <a:r>
              <a:rPr sz="600" b="1" spc="-30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-5" dirty="0">
                <a:latin typeface="Arial"/>
                <a:cs typeface="Arial"/>
              </a:rPr>
              <a:t>ng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77090" y="4904189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552948" y="259915"/>
                </a:moveTo>
                <a:lnTo>
                  <a:pt x="4667" y="259915"/>
                </a:lnTo>
                <a:lnTo>
                  <a:pt x="0" y="255066"/>
                </a:lnTo>
                <a:lnTo>
                  <a:pt x="0" y="4849"/>
                </a:lnTo>
                <a:lnTo>
                  <a:pt x="4667" y="0"/>
                </a:lnTo>
                <a:lnTo>
                  <a:pt x="552948" y="0"/>
                </a:lnTo>
                <a:lnTo>
                  <a:pt x="557616" y="4849"/>
                </a:lnTo>
                <a:lnTo>
                  <a:pt x="557616" y="255066"/>
                </a:lnTo>
                <a:lnTo>
                  <a:pt x="552948" y="2599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77090" y="4904189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0" y="10830"/>
                </a:moveTo>
                <a:lnTo>
                  <a:pt x="0" y="4849"/>
                </a:lnTo>
                <a:lnTo>
                  <a:pt x="4667" y="0"/>
                </a:lnTo>
                <a:lnTo>
                  <a:pt x="10423" y="0"/>
                </a:lnTo>
                <a:lnTo>
                  <a:pt x="547192" y="0"/>
                </a:lnTo>
                <a:lnTo>
                  <a:pt x="552948" y="0"/>
                </a:lnTo>
                <a:lnTo>
                  <a:pt x="557616" y="4849"/>
                </a:lnTo>
                <a:lnTo>
                  <a:pt x="557616" y="10830"/>
                </a:lnTo>
                <a:lnTo>
                  <a:pt x="557616" y="249084"/>
                </a:lnTo>
                <a:lnTo>
                  <a:pt x="557616" y="255066"/>
                </a:lnTo>
                <a:lnTo>
                  <a:pt x="552948" y="259915"/>
                </a:lnTo>
                <a:lnTo>
                  <a:pt x="547192" y="259915"/>
                </a:lnTo>
                <a:lnTo>
                  <a:pt x="10423" y="259915"/>
                </a:lnTo>
                <a:lnTo>
                  <a:pt x="4667" y="259915"/>
                </a:lnTo>
                <a:lnTo>
                  <a:pt x="0" y="255066"/>
                </a:lnTo>
                <a:lnTo>
                  <a:pt x="0" y="249084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EA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575943" y="4944478"/>
            <a:ext cx="35369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5080" indent="-10795">
              <a:lnSpc>
                <a:spcPts val="680"/>
              </a:lnSpc>
            </a:pPr>
            <a:r>
              <a:rPr sz="600" b="1" spc="-25" dirty="0">
                <a:latin typeface="Arial"/>
                <a:cs typeface="Arial"/>
              </a:rPr>
              <a:t>R</a:t>
            </a:r>
            <a:r>
              <a:rPr sz="600" b="1" spc="-5" dirty="0">
                <a:latin typeface="Arial"/>
                <a:cs typeface="Arial"/>
              </a:rPr>
              <a:t>o</a:t>
            </a:r>
            <a:r>
              <a:rPr sz="600" b="1" spc="-10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d</a:t>
            </a:r>
            <a:r>
              <a:rPr sz="600" b="1" spc="-20" dirty="0">
                <a:latin typeface="Arial"/>
                <a:cs typeface="Arial"/>
              </a:rPr>
              <a:t>w</a:t>
            </a:r>
            <a:r>
              <a:rPr sz="600" b="1" spc="-10" dirty="0">
                <a:latin typeface="Arial"/>
                <a:cs typeface="Arial"/>
              </a:rPr>
              <a:t>ay 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spc="-25" dirty="0">
                <a:latin typeface="Arial"/>
                <a:cs typeface="Arial"/>
              </a:rPr>
              <a:t>Payment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732444" y="5191167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552949" y="259914"/>
                </a:moveTo>
                <a:lnTo>
                  <a:pt x="4667" y="259914"/>
                </a:lnTo>
                <a:lnTo>
                  <a:pt x="0" y="255065"/>
                </a:lnTo>
                <a:lnTo>
                  <a:pt x="0" y="4849"/>
                </a:lnTo>
                <a:lnTo>
                  <a:pt x="4667" y="0"/>
                </a:lnTo>
                <a:lnTo>
                  <a:pt x="552949" y="0"/>
                </a:lnTo>
                <a:lnTo>
                  <a:pt x="557616" y="4849"/>
                </a:lnTo>
                <a:lnTo>
                  <a:pt x="557616" y="255065"/>
                </a:lnTo>
                <a:lnTo>
                  <a:pt x="552949" y="259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32444" y="5191167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0" y="10830"/>
                </a:moveTo>
                <a:lnTo>
                  <a:pt x="0" y="4849"/>
                </a:lnTo>
                <a:lnTo>
                  <a:pt x="4667" y="0"/>
                </a:lnTo>
                <a:lnTo>
                  <a:pt x="10423" y="0"/>
                </a:lnTo>
                <a:lnTo>
                  <a:pt x="547193" y="0"/>
                </a:lnTo>
                <a:lnTo>
                  <a:pt x="552949" y="0"/>
                </a:lnTo>
                <a:lnTo>
                  <a:pt x="557616" y="4849"/>
                </a:lnTo>
                <a:lnTo>
                  <a:pt x="557616" y="10830"/>
                </a:lnTo>
                <a:lnTo>
                  <a:pt x="557616" y="249082"/>
                </a:lnTo>
                <a:lnTo>
                  <a:pt x="557616" y="255065"/>
                </a:lnTo>
                <a:lnTo>
                  <a:pt x="552949" y="259914"/>
                </a:lnTo>
                <a:lnTo>
                  <a:pt x="547193" y="259914"/>
                </a:lnTo>
                <a:lnTo>
                  <a:pt x="10423" y="259914"/>
                </a:lnTo>
                <a:lnTo>
                  <a:pt x="4667" y="259914"/>
                </a:lnTo>
                <a:lnTo>
                  <a:pt x="0" y="255065"/>
                </a:lnTo>
                <a:lnTo>
                  <a:pt x="0" y="249082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EA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71371" y="5235981"/>
            <a:ext cx="48260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265">
              <a:lnSpc>
                <a:spcPts val="680"/>
              </a:lnSpc>
            </a:pPr>
            <a:r>
              <a:rPr sz="600" b="1" spc="-15" dirty="0">
                <a:latin typeface="Arial"/>
                <a:cs typeface="Arial"/>
              </a:rPr>
              <a:t>Parking  M</a:t>
            </a:r>
            <a:r>
              <a:rPr sz="600" b="1" spc="-10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</a:t>
            </a:r>
            <a:r>
              <a:rPr sz="600" b="1" spc="-10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g</a:t>
            </a:r>
            <a:r>
              <a:rPr sz="600" b="1" spc="-10" dirty="0">
                <a:latin typeface="Arial"/>
                <a:cs typeface="Arial"/>
              </a:rPr>
              <a:t>e</a:t>
            </a:r>
            <a:r>
              <a:rPr sz="600" b="1" spc="-45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e</a:t>
            </a:r>
            <a:r>
              <a:rPr sz="600" b="1" spc="-5" dirty="0">
                <a:latin typeface="Arial"/>
                <a:cs typeface="Arial"/>
              </a:rPr>
              <a:t>n</a:t>
            </a:r>
            <a:r>
              <a:rPr sz="600" b="1" spc="-10" dirty="0"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993023" y="5483569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552948" y="259913"/>
                </a:moveTo>
                <a:lnTo>
                  <a:pt x="4666" y="259913"/>
                </a:lnTo>
                <a:lnTo>
                  <a:pt x="0" y="255064"/>
                </a:lnTo>
                <a:lnTo>
                  <a:pt x="0" y="4849"/>
                </a:lnTo>
                <a:lnTo>
                  <a:pt x="4666" y="0"/>
                </a:lnTo>
                <a:lnTo>
                  <a:pt x="552948" y="0"/>
                </a:lnTo>
                <a:lnTo>
                  <a:pt x="557616" y="4849"/>
                </a:lnTo>
                <a:lnTo>
                  <a:pt x="557616" y="255064"/>
                </a:lnTo>
                <a:lnTo>
                  <a:pt x="552948" y="259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93023" y="5483569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0" y="10830"/>
                </a:moveTo>
                <a:lnTo>
                  <a:pt x="0" y="4849"/>
                </a:lnTo>
                <a:lnTo>
                  <a:pt x="4666" y="0"/>
                </a:lnTo>
                <a:lnTo>
                  <a:pt x="10424" y="0"/>
                </a:lnTo>
                <a:lnTo>
                  <a:pt x="547192" y="0"/>
                </a:lnTo>
                <a:lnTo>
                  <a:pt x="552948" y="0"/>
                </a:lnTo>
                <a:lnTo>
                  <a:pt x="557616" y="4849"/>
                </a:lnTo>
                <a:lnTo>
                  <a:pt x="557616" y="10830"/>
                </a:lnTo>
                <a:lnTo>
                  <a:pt x="557616" y="249083"/>
                </a:lnTo>
                <a:lnTo>
                  <a:pt x="557616" y="255064"/>
                </a:lnTo>
                <a:lnTo>
                  <a:pt x="552948" y="259913"/>
                </a:lnTo>
                <a:lnTo>
                  <a:pt x="547192" y="259913"/>
                </a:lnTo>
                <a:lnTo>
                  <a:pt x="10424" y="259913"/>
                </a:lnTo>
                <a:lnTo>
                  <a:pt x="4666" y="259913"/>
                </a:lnTo>
                <a:lnTo>
                  <a:pt x="0" y="255064"/>
                </a:lnTo>
                <a:lnTo>
                  <a:pt x="0" y="249083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EA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045818" y="5486234"/>
            <a:ext cx="44195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640"/>
              </a:lnSpc>
            </a:pPr>
            <a:r>
              <a:rPr sz="600" b="1" spc="-25" dirty="0">
                <a:latin typeface="Arial"/>
                <a:cs typeface="Arial"/>
              </a:rPr>
              <a:t>C</a:t>
            </a:r>
            <a:r>
              <a:rPr sz="600" b="1" spc="-5" dirty="0">
                <a:latin typeface="Arial"/>
                <a:cs typeface="Arial"/>
              </a:rPr>
              <a:t>o</a:t>
            </a:r>
            <a:r>
              <a:rPr sz="600" b="1" spc="-45" dirty="0">
                <a:latin typeface="Arial"/>
                <a:cs typeface="Arial"/>
              </a:rPr>
              <a:t>mm</a:t>
            </a:r>
            <a:r>
              <a:rPr sz="600" b="1" spc="-10" dirty="0">
                <a:latin typeface="Arial"/>
                <a:cs typeface="Arial"/>
              </a:rPr>
              <a:t>e</a:t>
            </a:r>
            <a:r>
              <a:rPr sz="600" b="1" spc="-30" dirty="0">
                <a:latin typeface="Arial"/>
                <a:cs typeface="Arial"/>
              </a:rPr>
              <a:t>r</a:t>
            </a:r>
            <a:r>
              <a:rPr sz="600" b="1" spc="-10" dirty="0">
                <a:latin typeface="Arial"/>
                <a:cs typeface="Arial"/>
              </a:rPr>
              <a:t>cial  </a:t>
            </a:r>
            <a:r>
              <a:rPr sz="600" b="1" spc="-15" dirty="0">
                <a:latin typeface="Arial"/>
                <a:cs typeface="Arial"/>
              </a:rPr>
              <a:t>Vehicle  Check</a:t>
            </a:r>
            <a:endParaRPr sz="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97356" y="5550841"/>
            <a:ext cx="120523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10"/>
              </a:lnSpc>
              <a:tabLst>
                <a:tab pos="1191895" algn="l"/>
              </a:tabLst>
            </a:pPr>
            <a:r>
              <a:rPr sz="600" b="1" u="heavy" spc="-10" dirty="0">
                <a:latin typeface="Arial"/>
                <a:cs typeface="Arial"/>
              </a:rPr>
              <a:t> 	</a:t>
            </a:r>
            <a:endParaRPr sz="600">
              <a:latin typeface="Arial"/>
              <a:cs typeface="Arial"/>
            </a:endParaRPr>
          </a:p>
          <a:p>
            <a:pPr marL="240665">
              <a:lnSpc>
                <a:spcPts val="1090"/>
              </a:lnSpc>
            </a:pPr>
            <a:r>
              <a:rPr sz="1000" b="1" spc="-5" dirty="0">
                <a:latin typeface="Arial"/>
                <a:cs typeface="Arial"/>
              </a:rPr>
              <a:t>Field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66551" y="2897962"/>
            <a:ext cx="786904" cy="10992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78591" y="3258052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552955" y="259913"/>
                </a:moveTo>
                <a:lnTo>
                  <a:pt x="4666" y="259913"/>
                </a:lnTo>
                <a:lnTo>
                  <a:pt x="0" y="255064"/>
                </a:lnTo>
                <a:lnTo>
                  <a:pt x="0" y="4849"/>
                </a:lnTo>
                <a:lnTo>
                  <a:pt x="4666" y="0"/>
                </a:lnTo>
                <a:lnTo>
                  <a:pt x="552955" y="0"/>
                </a:lnTo>
                <a:lnTo>
                  <a:pt x="557622" y="4849"/>
                </a:lnTo>
                <a:lnTo>
                  <a:pt x="557622" y="255064"/>
                </a:lnTo>
                <a:lnTo>
                  <a:pt x="552955" y="259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78591" y="3258052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0" y="10830"/>
                </a:moveTo>
                <a:lnTo>
                  <a:pt x="0" y="4849"/>
                </a:lnTo>
                <a:lnTo>
                  <a:pt x="4666" y="0"/>
                </a:lnTo>
                <a:lnTo>
                  <a:pt x="10423" y="0"/>
                </a:lnTo>
                <a:lnTo>
                  <a:pt x="547194" y="0"/>
                </a:lnTo>
                <a:lnTo>
                  <a:pt x="552955" y="0"/>
                </a:lnTo>
                <a:lnTo>
                  <a:pt x="557622" y="4849"/>
                </a:lnTo>
                <a:lnTo>
                  <a:pt x="557622" y="10830"/>
                </a:lnTo>
                <a:lnTo>
                  <a:pt x="557622" y="249082"/>
                </a:lnTo>
                <a:lnTo>
                  <a:pt x="557622" y="255064"/>
                </a:lnTo>
                <a:lnTo>
                  <a:pt x="552955" y="259913"/>
                </a:lnTo>
                <a:lnTo>
                  <a:pt x="547194" y="259913"/>
                </a:lnTo>
                <a:lnTo>
                  <a:pt x="10423" y="259913"/>
                </a:lnTo>
                <a:lnTo>
                  <a:pt x="4666" y="259913"/>
                </a:lnTo>
                <a:lnTo>
                  <a:pt x="0" y="255064"/>
                </a:lnTo>
                <a:lnTo>
                  <a:pt x="0" y="249082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C8C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89009" y="3577533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552949" y="259914"/>
                </a:moveTo>
                <a:lnTo>
                  <a:pt x="4666" y="259914"/>
                </a:lnTo>
                <a:lnTo>
                  <a:pt x="0" y="255065"/>
                </a:lnTo>
                <a:lnTo>
                  <a:pt x="0" y="4849"/>
                </a:lnTo>
                <a:lnTo>
                  <a:pt x="4666" y="0"/>
                </a:lnTo>
                <a:lnTo>
                  <a:pt x="552949" y="0"/>
                </a:lnTo>
                <a:lnTo>
                  <a:pt x="557615" y="4849"/>
                </a:lnTo>
                <a:lnTo>
                  <a:pt x="557615" y="255065"/>
                </a:lnTo>
                <a:lnTo>
                  <a:pt x="552949" y="259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89009" y="3577533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0" y="10830"/>
                </a:moveTo>
                <a:lnTo>
                  <a:pt x="0" y="4849"/>
                </a:lnTo>
                <a:lnTo>
                  <a:pt x="4666" y="0"/>
                </a:lnTo>
                <a:lnTo>
                  <a:pt x="10423" y="0"/>
                </a:lnTo>
                <a:lnTo>
                  <a:pt x="547192" y="0"/>
                </a:lnTo>
                <a:lnTo>
                  <a:pt x="552949" y="0"/>
                </a:lnTo>
                <a:lnTo>
                  <a:pt x="557615" y="4849"/>
                </a:lnTo>
                <a:lnTo>
                  <a:pt x="557615" y="10830"/>
                </a:lnTo>
                <a:lnTo>
                  <a:pt x="557615" y="249083"/>
                </a:lnTo>
                <a:lnTo>
                  <a:pt x="557615" y="255065"/>
                </a:lnTo>
                <a:lnTo>
                  <a:pt x="552949" y="259914"/>
                </a:lnTo>
                <a:lnTo>
                  <a:pt x="547192" y="259914"/>
                </a:lnTo>
                <a:lnTo>
                  <a:pt x="10423" y="259914"/>
                </a:lnTo>
                <a:lnTo>
                  <a:pt x="4666" y="259914"/>
                </a:lnTo>
                <a:lnTo>
                  <a:pt x="0" y="255065"/>
                </a:lnTo>
                <a:lnTo>
                  <a:pt x="0" y="249083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C8C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687696" y="2979572"/>
            <a:ext cx="567690" cy="856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b="1" spc="-25" dirty="0">
                <a:latin typeface="Arial"/>
                <a:cs typeface="Arial"/>
              </a:rPr>
              <a:t>Travelers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16839" marR="129539" indent="14604" algn="just">
              <a:lnSpc>
                <a:spcPts val="640"/>
              </a:lnSpc>
            </a:pPr>
            <a:r>
              <a:rPr sz="600" b="1" spc="-15" dirty="0">
                <a:latin typeface="Arial"/>
                <a:cs typeface="Arial"/>
              </a:rPr>
              <a:t>Remote  </a:t>
            </a:r>
            <a:r>
              <a:rPr sz="600" b="1" spc="-10" dirty="0">
                <a:latin typeface="Arial"/>
                <a:cs typeface="Arial"/>
              </a:rPr>
              <a:t>Traveler  </a:t>
            </a:r>
            <a:r>
              <a:rPr sz="600" b="1" spc="-15" dirty="0">
                <a:latin typeface="Arial"/>
                <a:cs typeface="Arial"/>
              </a:rPr>
              <a:t>Support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00">
              <a:latin typeface="Times New Roman"/>
              <a:cs typeface="Times New Roman"/>
            </a:endParaRPr>
          </a:p>
          <a:p>
            <a:pPr marL="69850" marR="77470" indent="-5080" algn="ctr">
              <a:lnSpc>
                <a:spcPts val="640"/>
              </a:lnSpc>
            </a:pPr>
            <a:r>
              <a:rPr sz="600" b="1" spc="-15" dirty="0">
                <a:latin typeface="Arial"/>
                <a:cs typeface="Arial"/>
              </a:rPr>
              <a:t>Personal  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-5" dirty="0">
                <a:latin typeface="Arial"/>
                <a:cs typeface="Arial"/>
              </a:rPr>
              <a:t>n</a:t>
            </a:r>
            <a:r>
              <a:rPr sz="600" b="1" dirty="0">
                <a:latin typeface="Arial"/>
                <a:cs typeface="Arial"/>
              </a:rPr>
              <a:t>f</a:t>
            </a:r>
            <a:r>
              <a:rPr sz="600" b="1" spc="-5" dirty="0">
                <a:latin typeface="Arial"/>
                <a:cs typeface="Arial"/>
              </a:rPr>
              <a:t>o</a:t>
            </a:r>
            <a:r>
              <a:rPr sz="600" b="1" spc="-30" dirty="0">
                <a:latin typeface="Arial"/>
                <a:cs typeface="Arial"/>
              </a:rPr>
              <a:t>r</a:t>
            </a:r>
            <a:r>
              <a:rPr sz="600" b="1" spc="-45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dirty="0">
                <a:latin typeface="Arial"/>
                <a:cs typeface="Arial"/>
              </a:rPr>
              <a:t>on </a:t>
            </a:r>
            <a:r>
              <a:rPr sz="600" b="1" spc="0" dirty="0">
                <a:latin typeface="Arial"/>
                <a:cs typeface="Arial"/>
              </a:rPr>
              <a:t> </a:t>
            </a:r>
            <a:r>
              <a:rPr sz="600" b="1" spc="-15" dirty="0">
                <a:latin typeface="Arial"/>
                <a:cs typeface="Arial"/>
              </a:rPr>
              <a:t>Access</a:t>
            </a:r>
            <a:endParaRPr sz="6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37822" y="2892546"/>
            <a:ext cx="3309226" cy="11046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80145" y="3106436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552946" y="259914"/>
                </a:moveTo>
                <a:lnTo>
                  <a:pt x="4666" y="259914"/>
                </a:lnTo>
                <a:lnTo>
                  <a:pt x="0" y="255065"/>
                </a:lnTo>
                <a:lnTo>
                  <a:pt x="0" y="4849"/>
                </a:lnTo>
                <a:lnTo>
                  <a:pt x="4667" y="0"/>
                </a:lnTo>
                <a:lnTo>
                  <a:pt x="552946" y="0"/>
                </a:lnTo>
                <a:lnTo>
                  <a:pt x="557612" y="4849"/>
                </a:lnTo>
                <a:lnTo>
                  <a:pt x="557612" y="255065"/>
                </a:lnTo>
                <a:lnTo>
                  <a:pt x="552946" y="259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80145" y="3106436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0" y="10830"/>
                </a:moveTo>
                <a:lnTo>
                  <a:pt x="0" y="4849"/>
                </a:lnTo>
                <a:lnTo>
                  <a:pt x="4667" y="0"/>
                </a:lnTo>
                <a:lnTo>
                  <a:pt x="10423" y="0"/>
                </a:lnTo>
                <a:lnTo>
                  <a:pt x="547188" y="0"/>
                </a:lnTo>
                <a:lnTo>
                  <a:pt x="552946" y="0"/>
                </a:lnTo>
                <a:lnTo>
                  <a:pt x="557612" y="4849"/>
                </a:lnTo>
                <a:lnTo>
                  <a:pt x="557612" y="10830"/>
                </a:lnTo>
                <a:lnTo>
                  <a:pt x="557612" y="249083"/>
                </a:lnTo>
                <a:lnTo>
                  <a:pt x="557612" y="255065"/>
                </a:lnTo>
                <a:lnTo>
                  <a:pt x="552946" y="259914"/>
                </a:lnTo>
                <a:lnTo>
                  <a:pt x="547188" y="259914"/>
                </a:lnTo>
                <a:lnTo>
                  <a:pt x="10423" y="259914"/>
                </a:lnTo>
                <a:lnTo>
                  <a:pt x="4666" y="259914"/>
                </a:lnTo>
                <a:lnTo>
                  <a:pt x="0" y="255065"/>
                </a:lnTo>
                <a:lnTo>
                  <a:pt x="0" y="249083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95C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618175" y="3147910"/>
            <a:ext cx="48260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9220">
              <a:lnSpc>
                <a:spcPts val="640"/>
              </a:lnSpc>
            </a:pPr>
            <a:r>
              <a:rPr sz="600" b="1" spc="-10" dirty="0">
                <a:latin typeface="Arial"/>
                <a:cs typeface="Arial"/>
              </a:rPr>
              <a:t>Traffic  </a:t>
            </a:r>
            <a:r>
              <a:rPr sz="600" b="1" spc="-15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</a:t>
            </a:r>
            <a:r>
              <a:rPr sz="600" b="1" spc="-10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g</a:t>
            </a:r>
            <a:r>
              <a:rPr sz="600" b="1" spc="-10" dirty="0">
                <a:latin typeface="Arial"/>
                <a:cs typeface="Arial"/>
              </a:rPr>
              <a:t>e</a:t>
            </a:r>
            <a:r>
              <a:rPr sz="600" b="1" spc="-45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e</a:t>
            </a:r>
            <a:r>
              <a:rPr sz="600" b="1" spc="-5" dirty="0">
                <a:latin typeface="Arial"/>
                <a:cs typeface="Arial"/>
              </a:rPr>
              <a:t>n</a:t>
            </a:r>
            <a:r>
              <a:rPr sz="600" b="1" spc="-10" dirty="0"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444660" y="3404256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552951" y="259915"/>
                </a:moveTo>
                <a:lnTo>
                  <a:pt x="4666" y="259915"/>
                </a:lnTo>
                <a:lnTo>
                  <a:pt x="0" y="255066"/>
                </a:lnTo>
                <a:lnTo>
                  <a:pt x="0" y="4849"/>
                </a:lnTo>
                <a:lnTo>
                  <a:pt x="4667" y="0"/>
                </a:lnTo>
                <a:lnTo>
                  <a:pt x="552951" y="0"/>
                </a:lnTo>
                <a:lnTo>
                  <a:pt x="557618" y="4849"/>
                </a:lnTo>
                <a:lnTo>
                  <a:pt x="557618" y="255066"/>
                </a:lnTo>
                <a:lnTo>
                  <a:pt x="552951" y="2599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44660" y="3404256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4" h="260350">
                <a:moveTo>
                  <a:pt x="0" y="10830"/>
                </a:moveTo>
                <a:lnTo>
                  <a:pt x="0" y="4849"/>
                </a:lnTo>
                <a:lnTo>
                  <a:pt x="4667" y="0"/>
                </a:lnTo>
                <a:lnTo>
                  <a:pt x="10423" y="0"/>
                </a:lnTo>
                <a:lnTo>
                  <a:pt x="547194" y="0"/>
                </a:lnTo>
                <a:lnTo>
                  <a:pt x="552951" y="0"/>
                </a:lnTo>
                <a:lnTo>
                  <a:pt x="557618" y="4849"/>
                </a:lnTo>
                <a:lnTo>
                  <a:pt x="557618" y="10830"/>
                </a:lnTo>
                <a:lnTo>
                  <a:pt x="557618" y="249084"/>
                </a:lnTo>
                <a:lnTo>
                  <a:pt x="557618" y="255066"/>
                </a:lnTo>
                <a:lnTo>
                  <a:pt x="552951" y="259915"/>
                </a:lnTo>
                <a:lnTo>
                  <a:pt x="547194" y="259915"/>
                </a:lnTo>
                <a:lnTo>
                  <a:pt x="10423" y="259915"/>
                </a:lnTo>
                <a:lnTo>
                  <a:pt x="4666" y="259915"/>
                </a:lnTo>
                <a:lnTo>
                  <a:pt x="0" y="255066"/>
                </a:lnTo>
                <a:lnTo>
                  <a:pt x="0" y="249084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95C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503545" y="3406013"/>
            <a:ext cx="4375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marR="5080" indent="-57785">
              <a:lnSpc>
                <a:spcPts val="640"/>
              </a:lnSpc>
            </a:pP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spc="-5" dirty="0">
                <a:latin typeface="Arial"/>
                <a:cs typeface="Arial"/>
              </a:rPr>
              <a:t>n</a:t>
            </a:r>
            <a:r>
              <a:rPr sz="600" b="1" dirty="0">
                <a:latin typeface="Arial"/>
                <a:cs typeface="Arial"/>
              </a:rPr>
              <a:t>f</a:t>
            </a:r>
            <a:r>
              <a:rPr sz="600" b="1" spc="-5" dirty="0">
                <a:latin typeface="Arial"/>
                <a:cs typeface="Arial"/>
              </a:rPr>
              <a:t>o</a:t>
            </a:r>
            <a:r>
              <a:rPr sz="600" b="1" spc="-30" dirty="0">
                <a:latin typeface="Arial"/>
                <a:cs typeface="Arial"/>
              </a:rPr>
              <a:t>r</a:t>
            </a:r>
            <a:r>
              <a:rPr sz="600" b="1" spc="-45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t</a:t>
            </a:r>
            <a:r>
              <a:rPr sz="600" b="1" spc="-10" dirty="0">
                <a:latin typeface="Arial"/>
                <a:cs typeface="Arial"/>
              </a:rPr>
              <a:t>i</a:t>
            </a:r>
            <a:r>
              <a:rPr sz="600" b="1" dirty="0">
                <a:latin typeface="Arial"/>
                <a:cs typeface="Arial"/>
              </a:rPr>
              <a:t>on </a:t>
            </a:r>
            <a:r>
              <a:rPr sz="600" b="1" spc="0" dirty="0">
                <a:latin typeface="Arial"/>
                <a:cs typeface="Arial"/>
              </a:rPr>
              <a:t> </a:t>
            </a:r>
            <a:r>
              <a:rPr sz="600" b="1" spc="-20" dirty="0">
                <a:latin typeface="Arial"/>
                <a:cs typeface="Arial"/>
              </a:rPr>
              <a:t>Service  </a:t>
            </a:r>
            <a:r>
              <a:rPr sz="600" b="1" spc="-15" dirty="0">
                <a:latin typeface="Arial"/>
                <a:cs typeface="Arial"/>
              </a:rPr>
              <a:t>Provider</a:t>
            </a:r>
            <a:endParaRPr sz="6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195108" y="3111861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552954" y="259916"/>
                </a:moveTo>
                <a:lnTo>
                  <a:pt x="4666" y="259916"/>
                </a:lnTo>
                <a:lnTo>
                  <a:pt x="0" y="255066"/>
                </a:lnTo>
                <a:lnTo>
                  <a:pt x="0" y="4849"/>
                </a:lnTo>
                <a:lnTo>
                  <a:pt x="4667" y="0"/>
                </a:lnTo>
                <a:lnTo>
                  <a:pt x="552954" y="0"/>
                </a:lnTo>
                <a:lnTo>
                  <a:pt x="557620" y="4849"/>
                </a:lnTo>
                <a:lnTo>
                  <a:pt x="557620" y="255066"/>
                </a:lnTo>
                <a:lnTo>
                  <a:pt x="552954" y="259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95108" y="3111861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0" y="10830"/>
                </a:moveTo>
                <a:lnTo>
                  <a:pt x="0" y="4849"/>
                </a:lnTo>
                <a:lnTo>
                  <a:pt x="4667" y="0"/>
                </a:lnTo>
                <a:lnTo>
                  <a:pt x="10423" y="0"/>
                </a:lnTo>
                <a:lnTo>
                  <a:pt x="547197" y="0"/>
                </a:lnTo>
                <a:lnTo>
                  <a:pt x="552954" y="0"/>
                </a:lnTo>
                <a:lnTo>
                  <a:pt x="557620" y="4849"/>
                </a:lnTo>
                <a:lnTo>
                  <a:pt x="557620" y="10830"/>
                </a:lnTo>
                <a:lnTo>
                  <a:pt x="557620" y="249084"/>
                </a:lnTo>
                <a:lnTo>
                  <a:pt x="557620" y="255066"/>
                </a:lnTo>
                <a:lnTo>
                  <a:pt x="552954" y="259916"/>
                </a:lnTo>
                <a:lnTo>
                  <a:pt x="547197" y="259916"/>
                </a:lnTo>
                <a:lnTo>
                  <a:pt x="10423" y="259916"/>
                </a:lnTo>
                <a:lnTo>
                  <a:pt x="4666" y="259916"/>
                </a:lnTo>
                <a:lnTo>
                  <a:pt x="0" y="255066"/>
                </a:lnTo>
                <a:lnTo>
                  <a:pt x="0" y="249084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95C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264389" y="3142145"/>
            <a:ext cx="42164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latin typeface="Arial"/>
                <a:cs typeface="Arial"/>
              </a:rPr>
              <a:t>Emergency</a:t>
            </a:r>
            <a:endParaRPr sz="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33096" y="3223336"/>
            <a:ext cx="48260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latin typeface="Arial"/>
                <a:cs typeface="Arial"/>
              </a:rPr>
              <a:t>Management</a:t>
            </a:r>
            <a:endParaRPr sz="6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059597" y="3409662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552947" y="259913"/>
                </a:moveTo>
                <a:lnTo>
                  <a:pt x="4666" y="259913"/>
                </a:lnTo>
                <a:lnTo>
                  <a:pt x="0" y="255065"/>
                </a:lnTo>
                <a:lnTo>
                  <a:pt x="0" y="4849"/>
                </a:lnTo>
                <a:lnTo>
                  <a:pt x="4666" y="0"/>
                </a:lnTo>
                <a:lnTo>
                  <a:pt x="552947" y="0"/>
                </a:lnTo>
                <a:lnTo>
                  <a:pt x="557614" y="4849"/>
                </a:lnTo>
                <a:lnTo>
                  <a:pt x="557614" y="255065"/>
                </a:lnTo>
                <a:lnTo>
                  <a:pt x="552947" y="259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59597" y="3409662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0" y="10830"/>
                </a:moveTo>
                <a:lnTo>
                  <a:pt x="0" y="4849"/>
                </a:lnTo>
                <a:lnTo>
                  <a:pt x="4666" y="0"/>
                </a:lnTo>
                <a:lnTo>
                  <a:pt x="10423" y="0"/>
                </a:lnTo>
                <a:lnTo>
                  <a:pt x="547190" y="0"/>
                </a:lnTo>
                <a:lnTo>
                  <a:pt x="552947" y="0"/>
                </a:lnTo>
                <a:lnTo>
                  <a:pt x="557614" y="4849"/>
                </a:lnTo>
                <a:lnTo>
                  <a:pt x="557614" y="10830"/>
                </a:lnTo>
                <a:lnTo>
                  <a:pt x="557614" y="249083"/>
                </a:lnTo>
                <a:lnTo>
                  <a:pt x="557614" y="255065"/>
                </a:lnTo>
                <a:lnTo>
                  <a:pt x="552947" y="259913"/>
                </a:lnTo>
                <a:lnTo>
                  <a:pt x="547190" y="259913"/>
                </a:lnTo>
                <a:lnTo>
                  <a:pt x="10423" y="259913"/>
                </a:lnTo>
                <a:lnTo>
                  <a:pt x="4666" y="259913"/>
                </a:lnTo>
                <a:lnTo>
                  <a:pt x="0" y="255065"/>
                </a:lnTo>
                <a:lnTo>
                  <a:pt x="0" y="249083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95C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097663" y="3451149"/>
            <a:ext cx="48260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1275">
              <a:lnSpc>
                <a:spcPts val="640"/>
              </a:lnSpc>
            </a:pPr>
            <a:r>
              <a:rPr sz="600" b="1" spc="-15" dirty="0">
                <a:latin typeface="Arial"/>
                <a:cs typeface="Arial"/>
              </a:rPr>
              <a:t>Emissions  M</a:t>
            </a:r>
            <a:r>
              <a:rPr sz="600" b="1" spc="-10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</a:t>
            </a:r>
            <a:r>
              <a:rPr sz="600" b="1" spc="-10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g</a:t>
            </a:r>
            <a:r>
              <a:rPr sz="600" b="1" spc="-10" dirty="0">
                <a:latin typeface="Arial"/>
                <a:cs typeface="Arial"/>
              </a:rPr>
              <a:t>e</a:t>
            </a:r>
            <a:r>
              <a:rPr sz="600" b="1" spc="-45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e</a:t>
            </a:r>
            <a:r>
              <a:rPr sz="600" b="1" spc="-5" dirty="0">
                <a:latin typeface="Arial"/>
                <a:cs typeface="Arial"/>
              </a:rPr>
              <a:t>n</a:t>
            </a:r>
            <a:r>
              <a:rPr sz="600" b="1" spc="-10" dirty="0"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810051" y="3111849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552953" y="259913"/>
                </a:moveTo>
                <a:lnTo>
                  <a:pt x="4667" y="259913"/>
                </a:lnTo>
                <a:lnTo>
                  <a:pt x="0" y="255064"/>
                </a:lnTo>
                <a:lnTo>
                  <a:pt x="0" y="4849"/>
                </a:lnTo>
                <a:lnTo>
                  <a:pt x="4667" y="0"/>
                </a:lnTo>
                <a:lnTo>
                  <a:pt x="552953" y="0"/>
                </a:lnTo>
                <a:lnTo>
                  <a:pt x="557620" y="4849"/>
                </a:lnTo>
                <a:lnTo>
                  <a:pt x="557620" y="255064"/>
                </a:lnTo>
                <a:lnTo>
                  <a:pt x="552953" y="259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10051" y="3111849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0" y="10830"/>
                </a:moveTo>
                <a:lnTo>
                  <a:pt x="0" y="4849"/>
                </a:lnTo>
                <a:lnTo>
                  <a:pt x="4667" y="0"/>
                </a:lnTo>
                <a:lnTo>
                  <a:pt x="10423" y="0"/>
                </a:lnTo>
                <a:lnTo>
                  <a:pt x="547196" y="0"/>
                </a:lnTo>
                <a:lnTo>
                  <a:pt x="552953" y="0"/>
                </a:lnTo>
                <a:lnTo>
                  <a:pt x="557620" y="4849"/>
                </a:lnTo>
                <a:lnTo>
                  <a:pt x="557620" y="10830"/>
                </a:lnTo>
                <a:lnTo>
                  <a:pt x="557620" y="249083"/>
                </a:lnTo>
                <a:lnTo>
                  <a:pt x="557620" y="255064"/>
                </a:lnTo>
                <a:lnTo>
                  <a:pt x="552953" y="259913"/>
                </a:lnTo>
                <a:lnTo>
                  <a:pt x="547196" y="259913"/>
                </a:lnTo>
                <a:lnTo>
                  <a:pt x="10423" y="259913"/>
                </a:lnTo>
                <a:lnTo>
                  <a:pt x="4667" y="259913"/>
                </a:lnTo>
                <a:lnTo>
                  <a:pt x="0" y="255064"/>
                </a:lnTo>
                <a:lnTo>
                  <a:pt x="0" y="249083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95C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808660" y="3223336"/>
            <a:ext cx="549910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latin typeface="Arial"/>
                <a:cs typeface="Arial"/>
              </a:rPr>
              <a:t>Administration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674555" y="3409670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552953" y="259913"/>
                </a:moveTo>
                <a:lnTo>
                  <a:pt x="4667" y="259913"/>
                </a:lnTo>
                <a:lnTo>
                  <a:pt x="0" y="255065"/>
                </a:lnTo>
                <a:lnTo>
                  <a:pt x="0" y="4849"/>
                </a:lnTo>
                <a:lnTo>
                  <a:pt x="4667" y="0"/>
                </a:lnTo>
                <a:lnTo>
                  <a:pt x="552953" y="0"/>
                </a:lnTo>
                <a:lnTo>
                  <a:pt x="557620" y="4849"/>
                </a:lnTo>
                <a:lnTo>
                  <a:pt x="557620" y="255065"/>
                </a:lnTo>
                <a:lnTo>
                  <a:pt x="552953" y="259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74555" y="3409670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0" y="10830"/>
                </a:moveTo>
                <a:lnTo>
                  <a:pt x="0" y="4849"/>
                </a:lnTo>
                <a:lnTo>
                  <a:pt x="4667" y="0"/>
                </a:lnTo>
                <a:lnTo>
                  <a:pt x="10423" y="0"/>
                </a:lnTo>
                <a:lnTo>
                  <a:pt x="547196" y="0"/>
                </a:lnTo>
                <a:lnTo>
                  <a:pt x="552953" y="0"/>
                </a:lnTo>
                <a:lnTo>
                  <a:pt x="557620" y="4849"/>
                </a:lnTo>
                <a:lnTo>
                  <a:pt x="557620" y="10830"/>
                </a:lnTo>
                <a:lnTo>
                  <a:pt x="557620" y="249083"/>
                </a:lnTo>
                <a:lnTo>
                  <a:pt x="557620" y="255065"/>
                </a:lnTo>
                <a:lnTo>
                  <a:pt x="552953" y="259913"/>
                </a:lnTo>
                <a:lnTo>
                  <a:pt x="547196" y="259913"/>
                </a:lnTo>
                <a:lnTo>
                  <a:pt x="10423" y="259913"/>
                </a:lnTo>
                <a:lnTo>
                  <a:pt x="4667" y="259913"/>
                </a:lnTo>
                <a:lnTo>
                  <a:pt x="0" y="255065"/>
                </a:lnTo>
                <a:lnTo>
                  <a:pt x="0" y="249083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95C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712584" y="3451149"/>
            <a:ext cx="48260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8425">
              <a:lnSpc>
                <a:spcPts val="640"/>
              </a:lnSpc>
            </a:pPr>
            <a:r>
              <a:rPr sz="600" b="1" spc="-10" dirty="0">
                <a:latin typeface="Arial"/>
                <a:cs typeface="Arial"/>
              </a:rPr>
              <a:t>Transit  </a:t>
            </a:r>
            <a:r>
              <a:rPr sz="600" b="1" spc="-15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</a:t>
            </a:r>
            <a:r>
              <a:rPr sz="600" b="1" spc="-10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g</a:t>
            </a:r>
            <a:r>
              <a:rPr sz="600" b="1" spc="-10" dirty="0">
                <a:latin typeface="Arial"/>
                <a:cs typeface="Arial"/>
              </a:rPr>
              <a:t>e</a:t>
            </a:r>
            <a:r>
              <a:rPr sz="600" b="1" spc="-45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e</a:t>
            </a:r>
            <a:r>
              <a:rPr sz="600" b="1" spc="-5" dirty="0">
                <a:latin typeface="Arial"/>
                <a:cs typeface="Arial"/>
              </a:rPr>
              <a:t>n</a:t>
            </a:r>
            <a:r>
              <a:rPr sz="600" b="1" spc="-10" dirty="0"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424972" y="3117266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552948" y="259914"/>
                </a:moveTo>
                <a:lnTo>
                  <a:pt x="4666" y="259914"/>
                </a:lnTo>
                <a:lnTo>
                  <a:pt x="0" y="255065"/>
                </a:lnTo>
                <a:lnTo>
                  <a:pt x="0" y="4849"/>
                </a:lnTo>
                <a:lnTo>
                  <a:pt x="4666" y="0"/>
                </a:lnTo>
                <a:lnTo>
                  <a:pt x="552948" y="0"/>
                </a:lnTo>
                <a:lnTo>
                  <a:pt x="557616" y="4849"/>
                </a:lnTo>
                <a:lnTo>
                  <a:pt x="557616" y="255065"/>
                </a:lnTo>
                <a:lnTo>
                  <a:pt x="552948" y="259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24972" y="3117266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0" y="10830"/>
                </a:moveTo>
                <a:lnTo>
                  <a:pt x="0" y="4849"/>
                </a:lnTo>
                <a:lnTo>
                  <a:pt x="4666" y="0"/>
                </a:lnTo>
                <a:lnTo>
                  <a:pt x="10424" y="0"/>
                </a:lnTo>
                <a:lnTo>
                  <a:pt x="547191" y="0"/>
                </a:lnTo>
                <a:lnTo>
                  <a:pt x="552948" y="0"/>
                </a:lnTo>
                <a:lnTo>
                  <a:pt x="557616" y="4849"/>
                </a:lnTo>
                <a:lnTo>
                  <a:pt x="557616" y="10830"/>
                </a:lnTo>
                <a:lnTo>
                  <a:pt x="557616" y="249083"/>
                </a:lnTo>
                <a:lnTo>
                  <a:pt x="557616" y="255065"/>
                </a:lnTo>
                <a:lnTo>
                  <a:pt x="552948" y="259914"/>
                </a:lnTo>
                <a:lnTo>
                  <a:pt x="547191" y="259914"/>
                </a:lnTo>
                <a:lnTo>
                  <a:pt x="10424" y="259914"/>
                </a:lnTo>
                <a:lnTo>
                  <a:pt x="4666" y="259914"/>
                </a:lnTo>
                <a:lnTo>
                  <a:pt x="0" y="255065"/>
                </a:lnTo>
                <a:lnTo>
                  <a:pt x="0" y="249083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95C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89494" y="3415083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552952" y="259915"/>
                </a:moveTo>
                <a:lnTo>
                  <a:pt x="4666" y="259915"/>
                </a:lnTo>
                <a:lnTo>
                  <a:pt x="0" y="255066"/>
                </a:lnTo>
                <a:lnTo>
                  <a:pt x="0" y="4849"/>
                </a:lnTo>
                <a:lnTo>
                  <a:pt x="4666" y="0"/>
                </a:lnTo>
                <a:lnTo>
                  <a:pt x="552952" y="0"/>
                </a:lnTo>
                <a:lnTo>
                  <a:pt x="557619" y="4849"/>
                </a:lnTo>
                <a:lnTo>
                  <a:pt x="557619" y="255066"/>
                </a:lnTo>
                <a:lnTo>
                  <a:pt x="552952" y="2599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89494" y="3415083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0" y="10830"/>
                </a:moveTo>
                <a:lnTo>
                  <a:pt x="0" y="4849"/>
                </a:lnTo>
                <a:lnTo>
                  <a:pt x="4666" y="0"/>
                </a:lnTo>
                <a:lnTo>
                  <a:pt x="10423" y="0"/>
                </a:lnTo>
                <a:lnTo>
                  <a:pt x="547195" y="0"/>
                </a:lnTo>
                <a:lnTo>
                  <a:pt x="552952" y="0"/>
                </a:lnTo>
                <a:lnTo>
                  <a:pt x="557619" y="4849"/>
                </a:lnTo>
                <a:lnTo>
                  <a:pt x="557619" y="10830"/>
                </a:lnTo>
                <a:lnTo>
                  <a:pt x="557619" y="249084"/>
                </a:lnTo>
                <a:lnTo>
                  <a:pt x="557619" y="255066"/>
                </a:lnTo>
                <a:lnTo>
                  <a:pt x="552952" y="259915"/>
                </a:lnTo>
                <a:lnTo>
                  <a:pt x="547195" y="259915"/>
                </a:lnTo>
                <a:lnTo>
                  <a:pt x="10423" y="259915"/>
                </a:lnTo>
                <a:lnTo>
                  <a:pt x="4666" y="259915"/>
                </a:lnTo>
                <a:lnTo>
                  <a:pt x="0" y="255066"/>
                </a:lnTo>
                <a:lnTo>
                  <a:pt x="0" y="249084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95C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7327518" y="3416846"/>
            <a:ext cx="4826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0" algn="ctr">
              <a:lnSpc>
                <a:spcPts val="640"/>
              </a:lnSpc>
            </a:pPr>
            <a:r>
              <a:rPr sz="600" b="1" spc="-10" dirty="0">
                <a:latin typeface="Arial"/>
                <a:cs typeface="Arial"/>
              </a:rPr>
              <a:t>Fleet and  Freight  </a:t>
            </a:r>
            <a:r>
              <a:rPr sz="600" b="1" spc="-15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</a:t>
            </a:r>
            <a:r>
              <a:rPr sz="600" b="1" spc="-10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g</a:t>
            </a:r>
            <a:r>
              <a:rPr sz="600" b="1" spc="-10" dirty="0">
                <a:latin typeface="Arial"/>
                <a:cs typeface="Arial"/>
              </a:rPr>
              <a:t>e</a:t>
            </a:r>
            <a:r>
              <a:rPr sz="600" b="1" spc="-45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e</a:t>
            </a:r>
            <a:r>
              <a:rPr sz="600" b="1" spc="-5" dirty="0">
                <a:latin typeface="Arial"/>
                <a:cs typeface="Arial"/>
              </a:rPr>
              <a:t>n</a:t>
            </a:r>
            <a:r>
              <a:rPr sz="600" b="1" spc="-10" dirty="0"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019065" y="3111855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552949" y="259915"/>
                </a:moveTo>
                <a:lnTo>
                  <a:pt x="4667" y="259915"/>
                </a:lnTo>
                <a:lnTo>
                  <a:pt x="0" y="255066"/>
                </a:lnTo>
                <a:lnTo>
                  <a:pt x="0" y="4849"/>
                </a:lnTo>
                <a:lnTo>
                  <a:pt x="4667" y="0"/>
                </a:lnTo>
                <a:lnTo>
                  <a:pt x="552949" y="0"/>
                </a:lnTo>
                <a:lnTo>
                  <a:pt x="557616" y="4849"/>
                </a:lnTo>
                <a:lnTo>
                  <a:pt x="557616" y="255066"/>
                </a:lnTo>
                <a:lnTo>
                  <a:pt x="552949" y="2599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19065" y="3111855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0" y="10830"/>
                </a:moveTo>
                <a:lnTo>
                  <a:pt x="0" y="4849"/>
                </a:lnTo>
                <a:lnTo>
                  <a:pt x="4667" y="0"/>
                </a:lnTo>
                <a:lnTo>
                  <a:pt x="10423" y="0"/>
                </a:lnTo>
                <a:lnTo>
                  <a:pt x="547192" y="0"/>
                </a:lnTo>
                <a:lnTo>
                  <a:pt x="552949" y="0"/>
                </a:lnTo>
                <a:lnTo>
                  <a:pt x="557616" y="4849"/>
                </a:lnTo>
                <a:lnTo>
                  <a:pt x="557616" y="10830"/>
                </a:lnTo>
                <a:lnTo>
                  <a:pt x="557616" y="249084"/>
                </a:lnTo>
                <a:lnTo>
                  <a:pt x="557616" y="255066"/>
                </a:lnTo>
                <a:lnTo>
                  <a:pt x="552949" y="259915"/>
                </a:lnTo>
                <a:lnTo>
                  <a:pt x="547192" y="259915"/>
                </a:lnTo>
                <a:lnTo>
                  <a:pt x="10423" y="259915"/>
                </a:lnTo>
                <a:lnTo>
                  <a:pt x="4667" y="259915"/>
                </a:lnTo>
                <a:lnTo>
                  <a:pt x="0" y="255066"/>
                </a:lnTo>
                <a:lnTo>
                  <a:pt x="0" y="249084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95C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7480896" y="3107855"/>
            <a:ext cx="1089025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latin typeface="Arial"/>
                <a:cs typeface="Arial"/>
              </a:rPr>
              <a:t>Commercial      </a:t>
            </a:r>
            <a:r>
              <a:rPr sz="900" b="1" spc="-15" baseline="4629" dirty="0">
                <a:latin typeface="Arial"/>
                <a:cs typeface="Arial"/>
              </a:rPr>
              <a:t>Maintenance</a:t>
            </a:r>
            <a:r>
              <a:rPr sz="900" b="1" spc="-22" baseline="4629" dirty="0">
                <a:latin typeface="Arial"/>
                <a:cs typeface="Arial"/>
              </a:rPr>
              <a:t> </a:t>
            </a:r>
            <a:r>
              <a:rPr sz="900" b="1" spc="-30" baseline="4629" dirty="0">
                <a:latin typeface="Arial"/>
                <a:cs typeface="Arial"/>
              </a:rPr>
              <a:t>&amp;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559040" y="3189046"/>
            <a:ext cx="984885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2284" algn="l"/>
              </a:tabLst>
            </a:pPr>
            <a:r>
              <a:rPr sz="600" b="1" spc="-15" dirty="0">
                <a:latin typeface="Arial"/>
                <a:cs typeface="Arial"/>
              </a:rPr>
              <a:t>Vehicle	</a:t>
            </a:r>
            <a:r>
              <a:rPr sz="900" b="1" spc="-15" baseline="4629" dirty="0">
                <a:latin typeface="Arial"/>
                <a:cs typeface="Arial"/>
              </a:rPr>
              <a:t>Construction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423556" y="3270237"/>
            <a:ext cx="1113155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latin typeface="Arial"/>
                <a:cs typeface="Arial"/>
              </a:rPr>
              <a:t>Administration    </a:t>
            </a:r>
            <a:r>
              <a:rPr sz="600" b="1" spc="70" dirty="0">
                <a:latin typeface="Arial"/>
                <a:cs typeface="Arial"/>
              </a:rPr>
              <a:t> </a:t>
            </a:r>
            <a:r>
              <a:rPr sz="900" b="1" spc="-22" baseline="4629" dirty="0">
                <a:latin typeface="Arial"/>
                <a:cs typeface="Arial"/>
              </a:rPr>
              <a:t>Management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888812" y="3409667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552951" y="259914"/>
                </a:moveTo>
                <a:lnTo>
                  <a:pt x="4666" y="259914"/>
                </a:lnTo>
                <a:lnTo>
                  <a:pt x="0" y="255063"/>
                </a:lnTo>
                <a:lnTo>
                  <a:pt x="0" y="4849"/>
                </a:lnTo>
                <a:lnTo>
                  <a:pt x="4666" y="0"/>
                </a:lnTo>
                <a:lnTo>
                  <a:pt x="552951" y="0"/>
                </a:lnTo>
                <a:lnTo>
                  <a:pt x="557618" y="4849"/>
                </a:lnTo>
                <a:lnTo>
                  <a:pt x="557618" y="255063"/>
                </a:lnTo>
                <a:lnTo>
                  <a:pt x="552951" y="259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888812" y="3409667"/>
            <a:ext cx="558165" cy="260350"/>
          </a:xfrm>
          <a:custGeom>
            <a:avLst/>
            <a:gdLst/>
            <a:ahLst/>
            <a:cxnLst/>
            <a:rect l="l" t="t" r="r" b="b"/>
            <a:pathLst>
              <a:path w="558165" h="260350">
                <a:moveTo>
                  <a:pt x="0" y="10830"/>
                </a:moveTo>
                <a:lnTo>
                  <a:pt x="0" y="4849"/>
                </a:lnTo>
                <a:lnTo>
                  <a:pt x="4666" y="0"/>
                </a:lnTo>
                <a:lnTo>
                  <a:pt x="10423" y="0"/>
                </a:lnTo>
                <a:lnTo>
                  <a:pt x="547195" y="0"/>
                </a:lnTo>
                <a:lnTo>
                  <a:pt x="552951" y="0"/>
                </a:lnTo>
                <a:lnTo>
                  <a:pt x="557618" y="4849"/>
                </a:lnTo>
                <a:lnTo>
                  <a:pt x="557618" y="10830"/>
                </a:lnTo>
                <a:lnTo>
                  <a:pt x="557618" y="249082"/>
                </a:lnTo>
                <a:lnTo>
                  <a:pt x="557618" y="255063"/>
                </a:lnTo>
                <a:lnTo>
                  <a:pt x="552951" y="259914"/>
                </a:lnTo>
                <a:lnTo>
                  <a:pt x="547195" y="259914"/>
                </a:lnTo>
                <a:lnTo>
                  <a:pt x="10423" y="259914"/>
                </a:lnTo>
                <a:lnTo>
                  <a:pt x="4666" y="259914"/>
                </a:lnTo>
                <a:lnTo>
                  <a:pt x="0" y="255063"/>
                </a:lnTo>
                <a:lnTo>
                  <a:pt x="0" y="249082"/>
                </a:lnTo>
                <a:lnTo>
                  <a:pt x="0" y="10830"/>
                </a:lnTo>
                <a:close/>
              </a:path>
            </a:pathLst>
          </a:custGeom>
          <a:ln w="16135">
            <a:solidFill>
              <a:srgbClr val="95C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7926793" y="3411435"/>
            <a:ext cx="4826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5080" algn="ctr">
              <a:lnSpc>
                <a:spcPts val="640"/>
              </a:lnSpc>
            </a:pPr>
            <a:r>
              <a:rPr sz="600" b="1" spc="-15" dirty="0">
                <a:latin typeface="Arial"/>
                <a:cs typeface="Arial"/>
              </a:rPr>
              <a:t>Archived  Data  M</a:t>
            </a:r>
            <a:r>
              <a:rPr sz="600" b="1" spc="-10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</a:t>
            </a:r>
            <a:r>
              <a:rPr sz="600" b="1" spc="-10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g</a:t>
            </a:r>
            <a:r>
              <a:rPr sz="600" b="1" spc="-10" dirty="0">
                <a:latin typeface="Arial"/>
                <a:cs typeface="Arial"/>
              </a:rPr>
              <a:t>e</a:t>
            </a:r>
            <a:r>
              <a:rPr sz="600" b="1" spc="-45" dirty="0">
                <a:latin typeface="Arial"/>
                <a:cs typeface="Arial"/>
              </a:rPr>
              <a:t>m</a:t>
            </a:r>
            <a:r>
              <a:rPr sz="600" b="1" spc="-10" dirty="0">
                <a:latin typeface="Arial"/>
                <a:cs typeface="Arial"/>
              </a:rPr>
              <a:t>e</a:t>
            </a:r>
            <a:r>
              <a:rPr sz="600" b="1" spc="-5" dirty="0">
                <a:latin typeface="Arial"/>
                <a:cs typeface="Arial"/>
              </a:rPr>
              <a:t>n</a:t>
            </a:r>
            <a:r>
              <a:rPr sz="600" b="1" spc="-10" dirty="0">
                <a:latin typeface="Arial"/>
                <a:cs typeface="Arial"/>
              </a:rPr>
              <a:t>t</a:t>
            </a:r>
            <a:endParaRPr sz="6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686880" y="2937751"/>
            <a:ext cx="56261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Centers</a:t>
            </a:r>
            <a:endParaRPr sz="1000">
              <a:latin typeface="Arial"/>
              <a:cs typeface="Arial"/>
            </a:endParaRPr>
          </a:p>
          <a:p>
            <a:pPr marL="248920">
              <a:lnSpc>
                <a:spcPct val="100000"/>
              </a:lnSpc>
              <a:spcBef>
                <a:spcPts val="409"/>
              </a:spcBef>
            </a:pPr>
            <a:r>
              <a:rPr sz="600" b="1" spc="-25" dirty="0">
                <a:latin typeface="Arial"/>
                <a:cs typeface="Arial"/>
              </a:rPr>
              <a:t>Payment</a:t>
            </a:r>
            <a:endParaRPr sz="6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8482889" y="3377173"/>
            <a:ext cx="0" cy="650875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650688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867957" y="3377187"/>
            <a:ext cx="0" cy="650875"/>
          </a:xfrm>
          <a:custGeom>
            <a:avLst/>
            <a:gdLst/>
            <a:ahLst/>
            <a:cxnLst/>
            <a:rect l="l" t="t" r="r" b="b"/>
            <a:pathLst>
              <a:path h="650875">
                <a:moveTo>
                  <a:pt x="0" y="650691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263443" y="3371773"/>
            <a:ext cx="0" cy="656590"/>
          </a:xfrm>
          <a:custGeom>
            <a:avLst/>
            <a:gdLst/>
            <a:ahLst/>
            <a:cxnLst/>
            <a:rect l="l" t="t" r="r" b="b"/>
            <a:pathLst>
              <a:path h="656589">
                <a:moveTo>
                  <a:pt x="0" y="656106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48486" y="3371773"/>
            <a:ext cx="3810" cy="656590"/>
          </a:xfrm>
          <a:custGeom>
            <a:avLst/>
            <a:gdLst/>
            <a:ahLst/>
            <a:cxnLst/>
            <a:rect l="l" t="t" r="r" b="b"/>
            <a:pathLst>
              <a:path w="3809" h="656589">
                <a:moveTo>
                  <a:pt x="0" y="656105"/>
                </a:moveTo>
                <a:lnTo>
                  <a:pt x="3474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33548" y="3371762"/>
            <a:ext cx="0" cy="656590"/>
          </a:xfrm>
          <a:custGeom>
            <a:avLst/>
            <a:gdLst/>
            <a:ahLst/>
            <a:cxnLst/>
            <a:rect l="l" t="t" r="r" b="b"/>
            <a:pathLst>
              <a:path h="656589">
                <a:moveTo>
                  <a:pt x="0" y="656100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65005" y="3669586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358285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565701" y="3674997"/>
            <a:ext cx="3175" cy="353060"/>
          </a:xfrm>
          <a:custGeom>
            <a:avLst/>
            <a:gdLst/>
            <a:ahLst/>
            <a:cxnLst/>
            <a:rect l="l" t="t" r="r" b="b"/>
            <a:pathLst>
              <a:path w="3175" h="353060">
                <a:moveTo>
                  <a:pt x="2605" y="352870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950736" y="3669589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358286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41031" y="3669588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358285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94501" y="3517963"/>
            <a:ext cx="849630" cy="598805"/>
          </a:xfrm>
          <a:custGeom>
            <a:avLst/>
            <a:gdLst/>
            <a:ahLst/>
            <a:cxnLst/>
            <a:rect l="l" t="t" r="r" b="b"/>
            <a:pathLst>
              <a:path w="849629" h="598804">
                <a:moveTo>
                  <a:pt x="849452" y="598342"/>
                </a:moveTo>
                <a:lnTo>
                  <a:pt x="0" y="0"/>
                </a:lnTo>
              </a:path>
            </a:pathLst>
          </a:custGeom>
          <a:ln w="16042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46627" y="3707505"/>
            <a:ext cx="826135" cy="405765"/>
          </a:xfrm>
          <a:custGeom>
            <a:avLst/>
            <a:gdLst/>
            <a:ahLst/>
            <a:cxnLst/>
            <a:rect l="l" t="t" r="r" b="b"/>
            <a:pathLst>
              <a:path w="826135" h="405764">
                <a:moveTo>
                  <a:pt x="826000" y="405214"/>
                </a:moveTo>
                <a:lnTo>
                  <a:pt x="0" y="0"/>
                </a:lnTo>
              </a:path>
            </a:pathLst>
          </a:custGeom>
          <a:ln w="16126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03259" y="411363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268" y="0"/>
                </a:moveTo>
                <a:lnTo>
                  <a:pt x="0" y="0"/>
                </a:lnTo>
              </a:path>
            </a:pathLst>
          </a:custGeom>
          <a:ln w="1624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26085" y="3664187"/>
            <a:ext cx="279400" cy="450850"/>
          </a:xfrm>
          <a:custGeom>
            <a:avLst/>
            <a:gdLst/>
            <a:ahLst/>
            <a:cxnLst/>
            <a:rect l="l" t="t" r="r" b="b"/>
            <a:pathLst>
              <a:path w="279400" h="450850">
                <a:moveTo>
                  <a:pt x="278809" y="450340"/>
                </a:moveTo>
                <a:lnTo>
                  <a:pt x="0" y="0"/>
                </a:lnTo>
              </a:path>
            </a:pathLst>
          </a:custGeom>
          <a:ln w="15803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895441" y="3997197"/>
            <a:ext cx="2746387" cy="2490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6564045" y="4068127"/>
            <a:ext cx="1418590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-10" dirty="0">
                <a:latin typeface="Arial"/>
                <a:cs typeface="Arial"/>
              </a:rPr>
              <a:t>Fixed </a:t>
            </a:r>
            <a:r>
              <a:rPr sz="550" b="1" spc="-5" dirty="0">
                <a:latin typeface="Arial"/>
                <a:cs typeface="Arial"/>
              </a:rPr>
              <a:t>Point </a:t>
            </a:r>
            <a:r>
              <a:rPr sz="550" b="1" spc="-10" dirty="0">
                <a:latin typeface="Arial"/>
                <a:cs typeface="Arial"/>
              </a:rPr>
              <a:t>– Fixed </a:t>
            </a:r>
            <a:r>
              <a:rPr sz="550" b="1" spc="-5" dirty="0">
                <a:latin typeface="Arial"/>
                <a:cs typeface="Arial"/>
              </a:rPr>
              <a:t>Point</a:t>
            </a:r>
            <a:r>
              <a:rPr sz="550" b="1" spc="-25" dirty="0">
                <a:latin typeface="Arial"/>
                <a:cs typeface="Arial"/>
              </a:rPr>
              <a:t> </a:t>
            </a:r>
            <a:r>
              <a:rPr sz="550" b="1" spc="-10" dirty="0">
                <a:latin typeface="Arial"/>
                <a:cs typeface="Arial"/>
              </a:rPr>
              <a:t>Communications</a:t>
            </a:r>
            <a:endParaRPr sz="55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965215" y="3837437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188617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62445" y="4200249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119127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17804" y="4200251"/>
            <a:ext cx="0" cy="410845"/>
          </a:xfrm>
          <a:custGeom>
            <a:avLst/>
            <a:gdLst/>
            <a:ahLst/>
            <a:cxnLst/>
            <a:rect l="l" t="t" r="r" b="b"/>
            <a:pathLst>
              <a:path h="410845">
                <a:moveTo>
                  <a:pt x="0" y="410629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67936" y="4200250"/>
            <a:ext cx="0" cy="701675"/>
          </a:xfrm>
          <a:custGeom>
            <a:avLst/>
            <a:gdLst/>
            <a:ahLst/>
            <a:cxnLst/>
            <a:rect l="l" t="t" r="r" b="b"/>
            <a:pathLst>
              <a:path h="701675">
                <a:moveTo>
                  <a:pt x="0" y="701230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123305" y="4200243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992731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378661" y="4200238"/>
            <a:ext cx="0" cy="1283335"/>
          </a:xfrm>
          <a:custGeom>
            <a:avLst/>
            <a:gdLst/>
            <a:ahLst/>
            <a:cxnLst/>
            <a:rect l="l" t="t" r="r" b="b"/>
            <a:pathLst>
              <a:path h="1283335">
                <a:moveTo>
                  <a:pt x="0" y="1283327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82407" y="4156918"/>
            <a:ext cx="235585" cy="151765"/>
          </a:xfrm>
          <a:custGeom>
            <a:avLst/>
            <a:gdLst/>
            <a:ahLst/>
            <a:cxnLst/>
            <a:rect l="l" t="t" r="r" b="b"/>
            <a:pathLst>
              <a:path w="235585" h="151764">
                <a:moveTo>
                  <a:pt x="235425" y="151617"/>
                </a:moveTo>
                <a:lnTo>
                  <a:pt x="0" y="0"/>
                </a:lnTo>
              </a:path>
            </a:pathLst>
          </a:custGeom>
          <a:ln w="16065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45945" y="4200240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410177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606216" y="4200246"/>
            <a:ext cx="0" cy="701675"/>
          </a:xfrm>
          <a:custGeom>
            <a:avLst/>
            <a:gdLst/>
            <a:ahLst/>
            <a:cxnLst/>
            <a:rect l="l" t="t" r="r" b="b"/>
            <a:pathLst>
              <a:path h="701675">
                <a:moveTo>
                  <a:pt x="0" y="701229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50850" y="4200249"/>
            <a:ext cx="0" cy="992505"/>
          </a:xfrm>
          <a:custGeom>
            <a:avLst/>
            <a:gdLst/>
            <a:ahLst/>
            <a:cxnLst/>
            <a:rect l="l" t="t" r="r" b="b"/>
            <a:pathLst>
              <a:path h="992504">
                <a:moveTo>
                  <a:pt x="0" y="992277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95496" y="4200252"/>
            <a:ext cx="0" cy="1283335"/>
          </a:xfrm>
          <a:custGeom>
            <a:avLst/>
            <a:gdLst/>
            <a:ahLst/>
            <a:cxnLst/>
            <a:rect l="l" t="t" r="r" b="b"/>
            <a:pathLst>
              <a:path h="1283335">
                <a:moveTo>
                  <a:pt x="0" y="1283321"/>
                </a:moveTo>
                <a:lnTo>
                  <a:pt x="0" y="0"/>
                </a:lnTo>
              </a:path>
            </a:pathLst>
          </a:custGeom>
          <a:ln w="1563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10055" y="5034143"/>
            <a:ext cx="665480" cy="0"/>
          </a:xfrm>
          <a:custGeom>
            <a:avLst/>
            <a:gdLst/>
            <a:ahLst/>
            <a:cxnLst/>
            <a:rect l="l" t="t" r="r" b="b"/>
            <a:pathLst>
              <a:path w="665479">
                <a:moveTo>
                  <a:pt x="665322" y="0"/>
                </a:moveTo>
                <a:lnTo>
                  <a:pt x="0" y="0"/>
                </a:lnTo>
              </a:path>
            </a:pathLst>
          </a:custGeom>
          <a:ln w="1624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76216" y="5028744"/>
            <a:ext cx="665480" cy="0"/>
          </a:xfrm>
          <a:custGeom>
            <a:avLst/>
            <a:gdLst/>
            <a:ahLst/>
            <a:cxnLst/>
            <a:rect l="l" t="t" r="r" b="b"/>
            <a:pathLst>
              <a:path w="665479">
                <a:moveTo>
                  <a:pt x="0" y="0"/>
                </a:moveTo>
                <a:lnTo>
                  <a:pt x="664899" y="0"/>
                </a:lnTo>
              </a:path>
            </a:pathLst>
          </a:custGeom>
          <a:ln w="1624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767174" y="5321150"/>
            <a:ext cx="403860" cy="0"/>
          </a:xfrm>
          <a:custGeom>
            <a:avLst/>
            <a:gdLst/>
            <a:ahLst/>
            <a:cxnLst/>
            <a:rect l="l" t="t" r="r" b="b"/>
            <a:pathLst>
              <a:path w="403860">
                <a:moveTo>
                  <a:pt x="403331" y="0"/>
                </a:moveTo>
                <a:lnTo>
                  <a:pt x="0" y="0"/>
                </a:lnTo>
              </a:path>
            </a:pathLst>
          </a:custGeom>
          <a:ln w="1624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67181" y="5028753"/>
            <a:ext cx="665480" cy="0"/>
          </a:xfrm>
          <a:custGeom>
            <a:avLst/>
            <a:gdLst/>
            <a:ahLst/>
            <a:cxnLst/>
            <a:rect l="l" t="t" r="r" b="b"/>
            <a:pathLst>
              <a:path w="665479">
                <a:moveTo>
                  <a:pt x="664896" y="0"/>
                </a:moveTo>
                <a:lnTo>
                  <a:pt x="0" y="0"/>
                </a:lnTo>
              </a:path>
            </a:pathLst>
          </a:custGeom>
          <a:ln w="1624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67186" y="4741757"/>
            <a:ext cx="920750" cy="0"/>
          </a:xfrm>
          <a:custGeom>
            <a:avLst/>
            <a:gdLst/>
            <a:ahLst/>
            <a:cxnLst/>
            <a:rect l="l" t="t" r="r" b="b"/>
            <a:pathLst>
              <a:path w="920750">
                <a:moveTo>
                  <a:pt x="920554" y="0"/>
                </a:moveTo>
                <a:lnTo>
                  <a:pt x="0" y="0"/>
                </a:lnTo>
              </a:path>
            </a:pathLst>
          </a:custGeom>
          <a:ln w="1624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67192" y="4449358"/>
            <a:ext cx="1179195" cy="0"/>
          </a:xfrm>
          <a:custGeom>
            <a:avLst/>
            <a:gdLst/>
            <a:ahLst/>
            <a:cxnLst/>
            <a:rect l="l" t="t" r="r" b="b"/>
            <a:pathLst>
              <a:path w="1179195">
                <a:moveTo>
                  <a:pt x="1179159" y="0"/>
                </a:moveTo>
                <a:lnTo>
                  <a:pt x="0" y="0"/>
                </a:lnTo>
              </a:path>
            </a:pathLst>
          </a:custGeom>
          <a:ln w="16244">
            <a:solidFill>
              <a:srgbClr val="24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392668" y="3246120"/>
            <a:ext cx="751331" cy="8397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497823" y="3351276"/>
            <a:ext cx="605027" cy="6294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58740" y="5428486"/>
            <a:ext cx="883919" cy="9098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263896" y="5533644"/>
            <a:ext cx="673608" cy="6995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249411" y="4229100"/>
            <a:ext cx="894588" cy="1028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354568" y="4334255"/>
            <a:ext cx="789431" cy="8183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709674" y="2781808"/>
            <a:ext cx="3260725" cy="315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5080" indent="-210185">
              <a:lnSpc>
                <a:spcPct val="100000"/>
              </a:lnSpc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Nationwide, and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preferably  </a:t>
            </a:r>
            <a:r>
              <a:rPr sz="2000" dirty="0">
                <a:latin typeface="Arial"/>
                <a:cs typeface="Arial"/>
              </a:rPr>
              <a:t>North American,  </a:t>
            </a:r>
            <a:r>
              <a:rPr sz="2000" spc="-5" dirty="0">
                <a:latin typeface="Arial"/>
                <a:cs typeface="Arial"/>
              </a:rPr>
              <a:t>interoperability </a:t>
            </a:r>
            <a:r>
              <a:rPr sz="2000" dirty="0">
                <a:latin typeface="Arial"/>
                <a:cs typeface="Arial"/>
              </a:rPr>
              <a:t>now  </a:t>
            </a:r>
            <a:r>
              <a:rPr sz="2000" b="1" u="heavy" dirty="0">
                <a:latin typeface="Arial"/>
                <a:cs typeface="Arial"/>
              </a:rPr>
              <a:t>essential</a:t>
            </a:r>
            <a:endParaRPr sz="2000">
              <a:latin typeface="Arial"/>
              <a:cs typeface="Arial"/>
            </a:endParaRPr>
          </a:p>
          <a:p>
            <a:pPr marL="433070" marR="651510" lvl="1" indent="-210185">
              <a:lnSpc>
                <a:spcPct val="100000"/>
              </a:lnSpc>
              <a:spcBef>
                <a:spcPts val="400"/>
              </a:spcBef>
              <a:buSzPct val="63888"/>
              <a:buFont typeface="Arial"/>
              <a:buChar char="□"/>
              <a:tabLst>
                <a:tab pos="433705" algn="l"/>
              </a:tabLst>
            </a:pPr>
            <a:r>
              <a:rPr sz="1800" spc="-10" dirty="0">
                <a:latin typeface="Arial"/>
                <a:cs typeface="Arial"/>
              </a:rPr>
              <a:t>Vehicles operate  throughout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region</a:t>
            </a:r>
            <a:endParaRPr sz="1800">
              <a:latin typeface="Arial"/>
              <a:cs typeface="Arial"/>
            </a:endParaRPr>
          </a:p>
          <a:p>
            <a:pPr marL="661670" marR="737870" lvl="2" indent="-210185">
              <a:lnSpc>
                <a:spcPct val="100000"/>
              </a:lnSpc>
              <a:spcBef>
                <a:spcPts val="405"/>
              </a:spcBef>
              <a:buFont typeface="Arial"/>
              <a:buChar char="▪"/>
              <a:tabLst>
                <a:tab pos="662305" algn="l"/>
              </a:tabLst>
            </a:pPr>
            <a:r>
              <a:rPr sz="1600" spc="-5" dirty="0">
                <a:latin typeface="Arial"/>
                <a:cs typeface="Arial"/>
              </a:rPr>
              <a:t>Must have </a:t>
            </a:r>
            <a:r>
              <a:rPr sz="1600" dirty="0">
                <a:latin typeface="Arial"/>
                <a:cs typeface="Arial"/>
              </a:rPr>
              <a:t>access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  standardized  service/applications</a:t>
            </a:r>
            <a:endParaRPr sz="1600">
              <a:latin typeface="Arial"/>
              <a:cs typeface="Arial"/>
            </a:endParaRPr>
          </a:p>
          <a:p>
            <a:pPr marL="661670" marR="307975" lvl="2" indent="-210185">
              <a:lnSpc>
                <a:spcPct val="100000"/>
              </a:lnSpc>
              <a:spcBef>
                <a:spcPts val="405"/>
              </a:spcBef>
              <a:buFont typeface="Arial"/>
              <a:buChar char="▪"/>
              <a:tabLst>
                <a:tab pos="662305" algn="l"/>
              </a:tabLst>
            </a:pPr>
            <a:r>
              <a:rPr sz="1600" spc="-5" dirty="0">
                <a:latin typeface="Arial"/>
                <a:cs typeface="Arial"/>
              </a:rPr>
              <a:t>Must at </a:t>
            </a:r>
            <a:r>
              <a:rPr sz="1600" dirty="0">
                <a:latin typeface="Arial"/>
                <a:cs typeface="Arial"/>
              </a:rPr>
              <a:t>least </a:t>
            </a:r>
            <a:r>
              <a:rPr sz="1600" spc="-5" dirty="0">
                <a:latin typeface="Arial"/>
                <a:cs typeface="Arial"/>
              </a:rPr>
              <a:t>assure non-  interference.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4" name="object 1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27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57170" y="6031200"/>
            <a:ext cx="455295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http://www.its.dot.gov/arch/index.htm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779" y="1253769"/>
            <a:ext cx="86163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CC6600"/>
                </a:solidFill>
                <a:latin typeface="Arial"/>
                <a:cs typeface="Arial"/>
              </a:rPr>
              <a:t>National </a:t>
            </a:r>
            <a:r>
              <a:rPr sz="1600" b="1" spc="-10" dirty="0">
                <a:solidFill>
                  <a:srgbClr val="CC6600"/>
                </a:solidFill>
                <a:latin typeface="Arial"/>
                <a:cs typeface="Arial"/>
              </a:rPr>
              <a:t>Architecture </a:t>
            </a:r>
            <a:r>
              <a:rPr sz="1600" b="1" spc="-5" dirty="0">
                <a:solidFill>
                  <a:srgbClr val="CC6600"/>
                </a:solidFill>
                <a:latin typeface="Arial"/>
                <a:cs typeface="Arial"/>
              </a:rPr>
              <a:t>is a </a:t>
            </a:r>
            <a:r>
              <a:rPr sz="1600" b="1" spc="-10" dirty="0">
                <a:solidFill>
                  <a:srgbClr val="CC6600"/>
                </a:solidFill>
                <a:latin typeface="Arial"/>
                <a:cs typeface="Arial"/>
              </a:rPr>
              <a:t>common </a:t>
            </a:r>
            <a:r>
              <a:rPr sz="1600" b="1" dirty="0">
                <a:solidFill>
                  <a:srgbClr val="CC6600"/>
                </a:solidFill>
                <a:latin typeface="Arial"/>
                <a:cs typeface="Arial"/>
              </a:rPr>
              <a:t>framework </a:t>
            </a:r>
            <a:r>
              <a:rPr sz="1600" b="1" spc="-10" dirty="0">
                <a:solidFill>
                  <a:srgbClr val="CC6600"/>
                </a:solidFill>
                <a:latin typeface="Arial"/>
                <a:cs typeface="Arial"/>
              </a:rPr>
              <a:t>for </a:t>
            </a:r>
            <a:r>
              <a:rPr sz="1600" b="1" spc="-5" dirty="0">
                <a:solidFill>
                  <a:srgbClr val="CC6600"/>
                </a:solidFill>
                <a:latin typeface="Arial"/>
                <a:cs typeface="Arial"/>
              </a:rPr>
              <a:t>planning, defining, and integrating</a:t>
            </a:r>
            <a:r>
              <a:rPr sz="1600" b="1" spc="365" dirty="0"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6600"/>
                </a:solidFill>
                <a:latin typeface="Arial"/>
                <a:cs typeface="Arial"/>
              </a:rPr>
              <a:t>ITS.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8896" y="4595990"/>
            <a:ext cx="2280285" cy="110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Website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includes: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300"/>
              </a:spcBef>
              <a:buSzPct val="65625"/>
              <a:buFont typeface="Arial"/>
              <a:buChar char="□"/>
              <a:tabLst>
                <a:tab pos="812800" algn="l"/>
              </a:tabLst>
            </a:pPr>
            <a:r>
              <a:rPr sz="1600" spc="-10" dirty="0">
                <a:latin typeface="Arial"/>
                <a:cs typeface="Arial"/>
              </a:rPr>
              <a:t>Hypertext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300"/>
              </a:spcBef>
              <a:buSzPct val="65625"/>
              <a:buFont typeface="Arial"/>
              <a:buChar char="□"/>
              <a:tabLst>
                <a:tab pos="812800" algn="l"/>
              </a:tabLst>
            </a:pPr>
            <a:r>
              <a:rPr sz="1600" spc="-5" dirty="0">
                <a:latin typeface="Arial"/>
                <a:cs typeface="Arial"/>
              </a:rPr>
              <a:t>PDF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documents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300"/>
              </a:spcBef>
              <a:buSzPct val="65625"/>
              <a:buFont typeface="Arial"/>
              <a:buChar char="□"/>
              <a:tabLst>
                <a:tab pos="812800" algn="l"/>
              </a:tabLst>
            </a:pPr>
            <a:r>
              <a:rPr sz="1600" spc="-5" dirty="0">
                <a:latin typeface="Arial"/>
                <a:cs typeface="Arial"/>
              </a:rPr>
              <a:t>Databases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53967" y="1833372"/>
            <a:ext cx="2542032" cy="2162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71124" y="1971192"/>
            <a:ext cx="19088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0064"/>
                </a:solidFill>
                <a:latin typeface="Arial"/>
                <a:cs typeface="Arial"/>
              </a:rPr>
              <a:t>Physical</a:t>
            </a:r>
            <a:r>
              <a:rPr sz="1600" spc="-135" dirty="0">
                <a:solidFill>
                  <a:srgbClr val="000064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64"/>
                </a:solidFill>
                <a:latin typeface="Arial"/>
                <a:cs typeface="Arial"/>
              </a:rPr>
              <a:t>Architecture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83023" y="2353055"/>
            <a:ext cx="299085" cy="241300"/>
          </a:xfrm>
          <a:custGeom>
            <a:avLst/>
            <a:gdLst/>
            <a:ahLst/>
            <a:cxnLst/>
            <a:rect l="l" t="t" r="r" b="b"/>
            <a:pathLst>
              <a:path w="299085" h="241300">
                <a:moveTo>
                  <a:pt x="0" y="0"/>
                </a:moveTo>
                <a:lnTo>
                  <a:pt x="298703" y="0"/>
                </a:lnTo>
                <a:lnTo>
                  <a:pt x="298703" y="240791"/>
                </a:lnTo>
                <a:lnTo>
                  <a:pt x="0" y="240791"/>
                </a:lnTo>
                <a:lnTo>
                  <a:pt x="0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83023" y="2799588"/>
            <a:ext cx="299085" cy="239395"/>
          </a:xfrm>
          <a:custGeom>
            <a:avLst/>
            <a:gdLst/>
            <a:ahLst/>
            <a:cxnLst/>
            <a:rect l="l" t="t" r="r" b="b"/>
            <a:pathLst>
              <a:path w="299085" h="239394">
                <a:moveTo>
                  <a:pt x="0" y="0"/>
                </a:moveTo>
                <a:lnTo>
                  <a:pt x="298703" y="0"/>
                </a:lnTo>
                <a:lnTo>
                  <a:pt x="298703" y="239267"/>
                </a:lnTo>
                <a:lnTo>
                  <a:pt x="0" y="239267"/>
                </a:lnTo>
                <a:lnTo>
                  <a:pt x="0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7328" y="2353055"/>
            <a:ext cx="309880" cy="241300"/>
          </a:xfrm>
          <a:custGeom>
            <a:avLst/>
            <a:gdLst/>
            <a:ahLst/>
            <a:cxnLst/>
            <a:rect l="l" t="t" r="r" b="b"/>
            <a:pathLst>
              <a:path w="309879" h="241300">
                <a:moveTo>
                  <a:pt x="0" y="0"/>
                </a:moveTo>
                <a:lnTo>
                  <a:pt x="309372" y="0"/>
                </a:lnTo>
                <a:lnTo>
                  <a:pt x="309372" y="240791"/>
                </a:lnTo>
                <a:lnTo>
                  <a:pt x="0" y="240791"/>
                </a:lnTo>
                <a:lnTo>
                  <a:pt x="0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7328" y="2799588"/>
            <a:ext cx="309880" cy="239395"/>
          </a:xfrm>
          <a:custGeom>
            <a:avLst/>
            <a:gdLst/>
            <a:ahLst/>
            <a:cxnLst/>
            <a:rect l="l" t="t" r="r" b="b"/>
            <a:pathLst>
              <a:path w="309879" h="239394">
                <a:moveTo>
                  <a:pt x="0" y="0"/>
                </a:moveTo>
                <a:lnTo>
                  <a:pt x="309372" y="0"/>
                </a:lnTo>
                <a:lnTo>
                  <a:pt x="309372" y="239267"/>
                </a:lnTo>
                <a:lnTo>
                  <a:pt x="0" y="239267"/>
                </a:lnTo>
                <a:lnTo>
                  <a:pt x="0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85082" y="2639618"/>
            <a:ext cx="233045" cy="159385"/>
          </a:xfrm>
          <a:custGeom>
            <a:avLst/>
            <a:gdLst/>
            <a:ahLst/>
            <a:cxnLst/>
            <a:rect l="l" t="t" r="r" b="b"/>
            <a:pathLst>
              <a:path w="233045" h="159385">
                <a:moveTo>
                  <a:pt x="0" y="159207"/>
                </a:moveTo>
                <a:lnTo>
                  <a:pt x="232587" y="0"/>
                </a:lnTo>
              </a:path>
            </a:pathLst>
          </a:custGeom>
          <a:ln w="19812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1314" y="2594394"/>
            <a:ext cx="99060" cy="105410"/>
          </a:xfrm>
          <a:custGeom>
            <a:avLst/>
            <a:gdLst/>
            <a:ahLst/>
            <a:cxnLst/>
            <a:rect l="l" t="t" r="r" b="b"/>
            <a:pathLst>
              <a:path w="99060" h="105410">
                <a:moveTo>
                  <a:pt x="0" y="0"/>
                </a:moveTo>
                <a:lnTo>
                  <a:pt x="71742" y="104800"/>
                </a:lnTo>
                <a:lnTo>
                  <a:pt x="98755" y="9359"/>
                </a:lnTo>
                <a:lnTo>
                  <a:pt x="0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3538" y="2642870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5">
                <a:moveTo>
                  <a:pt x="0" y="160527"/>
                </a:moveTo>
                <a:lnTo>
                  <a:pt x="0" y="0"/>
                </a:lnTo>
              </a:path>
            </a:pathLst>
          </a:custGeom>
          <a:ln w="19812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60038" y="2579370"/>
            <a:ext cx="127000" cy="76200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63500" y="0"/>
                </a:moveTo>
                <a:lnTo>
                  <a:pt x="0" y="76200"/>
                </a:lnTo>
                <a:lnTo>
                  <a:pt x="127000" y="76200"/>
                </a:lnTo>
                <a:lnTo>
                  <a:pt x="63500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3870" y="2860294"/>
            <a:ext cx="76200" cy="127000"/>
          </a:xfrm>
          <a:custGeom>
            <a:avLst/>
            <a:gdLst/>
            <a:ahLst/>
            <a:cxnLst/>
            <a:rect l="l" t="t" r="r" b="b"/>
            <a:pathLst>
              <a:path w="76200" h="127000">
                <a:moveTo>
                  <a:pt x="0" y="0"/>
                </a:moveTo>
                <a:lnTo>
                  <a:pt x="0" y="127000"/>
                </a:lnTo>
                <a:lnTo>
                  <a:pt x="762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85082" y="2477261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488" y="0"/>
                </a:lnTo>
              </a:path>
            </a:pathLst>
          </a:custGeom>
          <a:ln w="19812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3870" y="2413761"/>
            <a:ext cx="76200" cy="127000"/>
          </a:xfrm>
          <a:custGeom>
            <a:avLst/>
            <a:gdLst/>
            <a:ahLst/>
            <a:cxnLst/>
            <a:rect l="l" t="t" r="r" b="b"/>
            <a:pathLst>
              <a:path w="76200" h="127000">
                <a:moveTo>
                  <a:pt x="0" y="0"/>
                </a:moveTo>
                <a:lnTo>
                  <a:pt x="0" y="127000"/>
                </a:lnTo>
                <a:lnTo>
                  <a:pt x="762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34128" y="2417076"/>
            <a:ext cx="1152144" cy="656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88408" y="2471927"/>
            <a:ext cx="1284731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1371" y="2444495"/>
            <a:ext cx="1057655" cy="562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81371" y="2444495"/>
            <a:ext cx="1057910" cy="562610"/>
          </a:xfrm>
          <a:custGeom>
            <a:avLst/>
            <a:gdLst/>
            <a:ahLst/>
            <a:cxnLst/>
            <a:rect l="l" t="t" r="r" b="b"/>
            <a:pathLst>
              <a:path w="1057910" h="562610">
                <a:moveTo>
                  <a:pt x="0" y="0"/>
                </a:moveTo>
                <a:lnTo>
                  <a:pt x="1057656" y="0"/>
                </a:lnTo>
                <a:lnTo>
                  <a:pt x="1057656" y="562356"/>
                </a:lnTo>
                <a:lnTo>
                  <a:pt x="0" y="56235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910035" y="2537752"/>
            <a:ext cx="99885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Subsystems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&amp;  </a:t>
            </a:r>
            <a:r>
              <a:rPr sz="1200" spc="-15" dirty="0">
                <a:latin typeface="Arial"/>
                <a:cs typeface="Arial"/>
              </a:rPr>
              <a:t>Terminators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34128" y="3197351"/>
            <a:ext cx="1152144" cy="6583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10328" y="3253740"/>
            <a:ext cx="1036320" cy="5882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81371" y="3224783"/>
            <a:ext cx="1057655" cy="563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81371" y="3224783"/>
            <a:ext cx="1057910" cy="563880"/>
          </a:xfrm>
          <a:custGeom>
            <a:avLst/>
            <a:gdLst/>
            <a:ahLst/>
            <a:cxnLst/>
            <a:rect l="l" t="t" r="r" b="b"/>
            <a:pathLst>
              <a:path w="1057910" h="563879">
                <a:moveTo>
                  <a:pt x="0" y="0"/>
                </a:moveTo>
                <a:lnTo>
                  <a:pt x="1057656" y="0"/>
                </a:lnTo>
                <a:lnTo>
                  <a:pt x="1057656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31956" y="3319602"/>
            <a:ext cx="75565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marR="5080" indent="-304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q</a:t>
            </a:r>
            <a:r>
              <a:rPr sz="1200" spc="-5" dirty="0">
                <a:latin typeface="Arial"/>
                <a:cs typeface="Arial"/>
              </a:rPr>
              <a:t>u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pm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  </a:t>
            </a:r>
            <a:r>
              <a:rPr sz="1200" spc="-5" dirty="0">
                <a:latin typeface="Arial"/>
                <a:cs typeface="Arial"/>
              </a:rPr>
              <a:t>Packages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68267" y="3197351"/>
            <a:ext cx="1150619" cy="6583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01796" y="3253740"/>
            <a:ext cx="1121664" cy="588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15511" y="3224783"/>
            <a:ext cx="1056132" cy="563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15511" y="3224783"/>
            <a:ext cx="1056640" cy="563880"/>
          </a:xfrm>
          <a:custGeom>
            <a:avLst/>
            <a:gdLst/>
            <a:ahLst/>
            <a:cxnLst/>
            <a:rect l="l" t="t" r="r" b="b"/>
            <a:pathLst>
              <a:path w="1056639" h="563879">
                <a:moveTo>
                  <a:pt x="0" y="0"/>
                </a:moveTo>
                <a:lnTo>
                  <a:pt x="1056132" y="0"/>
                </a:lnTo>
                <a:lnTo>
                  <a:pt x="1056132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822471" y="3319602"/>
            <a:ext cx="84074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tect</a:t>
            </a:r>
            <a:r>
              <a:rPr sz="1200" spc="-5" dirty="0">
                <a:latin typeface="Arial"/>
                <a:cs typeface="Arial"/>
              </a:rPr>
              <a:t>ur</a:t>
            </a:r>
            <a:r>
              <a:rPr sz="1200" dirty="0">
                <a:latin typeface="Arial"/>
                <a:cs typeface="Arial"/>
              </a:rPr>
              <a:t>e  </a:t>
            </a:r>
            <a:r>
              <a:rPr sz="1200" spc="-10" dirty="0">
                <a:latin typeface="Arial"/>
                <a:cs typeface="Arial"/>
              </a:rPr>
              <a:t>Flows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531995" y="2105405"/>
            <a:ext cx="630872" cy="6141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60318" y="2830029"/>
            <a:ext cx="591512" cy="6110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13972" y="2781490"/>
            <a:ext cx="675018" cy="6780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57188" y="1836420"/>
            <a:ext cx="1959864" cy="21595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612013" y="1966938"/>
            <a:ext cx="165036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0064"/>
                </a:solidFill>
                <a:latin typeface="Arial"/>
                <a:cs typeface="Arial"/>
              </a:rPr>
              <a:t>Service</a:t>
            </a:r>
            <a:r>
              <a:rPr sz="1600" spc="-55" dirty="0">
                <a:solidFill>
                  <a:srgbClr val="000064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64"/>
                </a:solidFill>
                <a:latin typeface="Arial"/>
                <a:cs typeface="Arial"/>
              </a:rPr>
              <a:t>Packages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16852" y="2237232"/>
            <a:ext cx="1242059" cy="12405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98792" y="2676144"/>
            <a:ext cx="1269492" cy="12649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41007" y="3113532"/>
            <a:ext cx="761987" cy="762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56659" y="4320540"/>
            <a:ext cx="2261603" cy="16047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993324" y="4437786"/>
            <a:ext cx="178688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0064"/>
                </a:solidFill>
                <a:latin typeface="Arial"/>
                <a:cs typeface="Arial"/>
              </a:rPr>
              <a:t>Standards</a:t>
            </a:r>
            <a:r>
              <a:rPr sz="1600" spc="-45" dirty="0">
                <a:solidFill>
                  <a:srgbClr val="000064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64"/>
                </a:solidFill>
                <a:latin typeface="Arial"/>
                <a:cs typeface="Arial"/>
              </a:rPr>
              <a:t>Mapping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00502" y="4744214"/>
            <a:ext cx="1765581" cy="10033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99327" y="3646182"/>
            <a:ext cx="869078" cy="9456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71615" y="2695968"/>
            <a:ext cx="435863" cy="5242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4859" y="1833372"/>
            <a:ext cx="2450591" cy="21625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11639" y="1971192"/>
            <a:ext cx="17957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0064"/>
                </a:solidFill>
                <a:latin typeface="Arial"/>
                <a:cs typeface="Arial"/>
              </a:rPr>
              <a:t>Logical</a:t>
            </a:r>
            <a:r>
              <a:rPr sz="1600" spc="-135" dirty="0">
                <a:solidFill>
                  <a:srgbClr val="000064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64"/>
                </a:solidFill>
                <a:latin typeface="Arial"/>
                <a:cs typeface="Arial"/>
              </a:rPr>
              <a:t>Architecture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987295" y="2567939"/>
            <a:ext cx="1152144" cy="6583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34539" y="2595372"/>
            <a:ext cx="1057655" cy="5638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34539" y="2595372"/>
            <a:ext cx="1057910" cy="563880"/>
          </a:xfrm>
          <a:custGeom>
            <a:avLst/>
            <a:gdLst/>
            <a:ahLst/>
            <a:cxnLst/>
            <a:rect l="l" t="t" r="r" b="b"/>
            <a:pathLst>
              <a:path w="1057910" h="563880">
                <a:moveTo>
                  <a:pt x="0" y="0"/>
                </a:moveTo>
                <a:lnTo>
                  <a:pt x="1057656" y="0"/>
                </a:lnTo>
                <a:lnTo>
                  <a:pt x="1057656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194712" y="2780804"/>
            <a:ext cx="73914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Processes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84503" y="3211067"/>
            <a:ext cx="1152144" cy="6568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072382" y="2780804"/>
            <a:ext cx="24701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3679" algn="l"/>
              </a:tabLst>
            </a:pPr>
            <a:r>
              <a:rPr sz="1200" u="heavy" dirty="0"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31747" y="3238500"/>
            <a:ext cx="1057655" cy="5623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1747" y="3238500"/>
            <a:ext cx="1057910" cy="562610"/>
          </a:xfrm>
          <a:custGeom>
            <a:avLst/>
            <a:gdLst/>
            <a:ahLst/>
            <a:cxnLst/>
            <a:rect l="l" t="t" r="r" b="b"/>
            <a:pathLst>
              <a:path w="1057910" h="562610">
                <a:moveTo>
                  <a:pt x="0" y="0"/>
                </a:moveTo>
                <a:lnTo>
                  <a:pt x="1057656" y="0"/>
                </a:lnTo>
                <a:lnTo>
                  <a:pt x="1057656" y="562356"/>
                </a:lnTo>
                <a:lnTo>
                  <a:pt x="0" y="56235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167034" y="3423742"/>
            <a:ext cx="78613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Data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Flows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09078" y="2895130"/>
            <a:ext cx="559968" cy="58407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36356" y="2601277"/>
            <a:ext cx="215900" cy="207010"/>
          </a:xfrm>
          <a:custGeom>
            <a:avLst/>
            <a:gdLst/>
            <a:ahLst/>
            <a:cxnLst/>
            <a:rect l="l" t="t" r="r" b="b"/>
            <a:pathLst>
              <a:path w="215900" h="207010">
                <a:moveTo>
                  <a:pt x="0" y="205219"/>
                </a:moveTo>
                <a:lnTo>
                  <a:pt x="67171" y="196389"/>
                </a:lnTo>
                <a:lnTo>
                  <a:pt x="100910" y="174975"/>
                </a:lnTo>
                <a:lnTo>
                  <a:pt x="133540" y="143601"/>
                </a:lnTo>
                <a:lnTo>
                  <a:pt x="164153" y="103294"/>
                </a:lnTo>
                <a:lnTo>
                  <a:pt x="191842" y="55084"/>
                </a:lnTo>
                <a:lnTo>
                  <a:pt x="215696" y="0"/>
                </a:lnTo>
              </a:path>
            </a:pathLst>
          </a:custGeom>
          <a:ln w="19050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87766" y="2540355"/>
            <a:ext cx="121285" cy="92075"/>
          </a:xfrm>
          <a:custGeom>
            <a:avLst/>
            <a:gdLst/>
            <a:ahLst/>
            <a:cxnLst/>
            <a:rect l="l" t="t" r="r" b="b"/>
            <a:pathLst>
              <a:path w="121285" h="92075">
                <a:moveTo>
                  <a:pt x="83400" y="0"/>
                </a:moveTo>
                <a:lnTo>
                  <a:pt x="0" y="53695"/>
                </a:lnTo>
                <a:lnTo>
                  <a:pt x="121183" y="91706"/>
                </a:lnTo>
                <a:lnTo>
                  <a:pt x="83400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91991" y="2934652"/>
            <a:ext cx="73660" cy="92710"/>
          </a:xfrm>
          <a:custGeom>
            <a:avLst/>
            <a:gdLst/>
            <a:ahLst/>
            <a:cxnLst/>
            <a:rect l="l" t="t" r="r" b="b"/>
            <a:pathLst>
              <a:path w="73659" h="92710">
                <a:moveTo>
                  <a:pt x="0" y="92570"/>
                </a:moveTo>
                <a:lnTo>
                  <a:pt x="12184" y="63586"/>
                </a:lnTo>
                <a:lnTo>
                  <a:pt x="28927" y="38150"/>
                </a:lnTo>
                <a:lnTo>
                  <a:pt x="49599" y="16782"/>
                </a:lnTo>
                <a:lnTo>
                  <a:pt x="73571" y="0"/>
                </a:lnTo>
              </a:path>
            </a:pathLst>
          </a:custGeom>
          <a:ln w="19812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35404" y="2877375"/>
            <a:ext cx="91440" cy="121920"/>
          </a:xfrm>
          <a:custGeom>
            <a:avLst/>
            <a:gdLst/>
            <a:ahLst/>
            <a:cxnLst/>
            <a:rect l="l" t="t" r="r" b="b"/>
            <a:pathLst>
              <a:path w="91440" h="121919">
                <a:moveTo>
                  <a:pt x="0" y="0"/>
                </a:moveTo>
                <a:lnTo>
                  <a:pt x="36296" y="121704"/>
                </a:lnTo>
                <a:lnTo>
                  <a:pt x="91173" y="39077"/>
                </a:lnTo>
                <a:lnTo>
                  <a:pt x="0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89888" y="2305811"/>
            <a:ext cx="262255" cy="247015"/>
          </a:xfrm>
          <a:custGeom>
            <a:avLst/>
            <a:gdLst/>
            <a:ahLst/>
            <a:cxnLst/>
            <a:rect l="l" t="t" r="r" b="b"/>
            <a:pathLst>
              <a:path w="262255" h="247014">
                <a:moveTo>
                  <a:pt x="131064" y="0"/>
                </a:moveTo>
                <a:lnTo>
                  <a:pt x="80045" y="9701"/>
                </a:lnTo>
                <a:lnTo>
                  <a:pt x="38385" y="36156"/>
                </a:lnTo>
                <a:lnTo>
                  <a:pt x="10298" y="75395"/>
                </a:lnTo>
                <a:lnTo>
                  <a:pt x="0" y="123444"/>
                </a:lnTo>
                <a:lnTo>
                  <a:pt x="10298" y="171492"/>
                </a:lnTo>
                <a:lnTo>
                  <a:pt x="38385" y="210731"/>
                </a:lnTo>
                <a:lnTo>
                  <a:pt x="80045" y="237186"/>
                </a:lnTo>
                <a:lnTo>
                  <a:pt x="131064" y="246888"/>
                </a:lnTo>
                <a:lnTo>
                  <a:pt x="182082" y="237186"/>
                </a:lnTo>
                <a:lnTo>
                  <a:pt x="223742" y="210731"/>
                </a:lnTo>
                <a:lnTo>
                  <a:pt x="251829" y="171492"/>
                </a:lnTo>
                <a:lnTo>
                  <a:pt x="262128" y="123444"/>
                </a:lnTo>
                <a:lnTo>
                  <a:pt x="251829" y="75395"/>
                </a:lnTo>
                <a:lnTo>
                  <a:pt x="223742" y="36156"/>
                </a:lnTo>
                <a:lnTo>
                  <a:pt x="182082" y="9701"/>
                </a:lnTo>
                <a:lnTo>
                  <a:pt x="131064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02796" y="2569324"/>
            <a:ext cx="105410" cy="285750"/>
          </a:xfrm>
          <a:custGeom>
            <a:avLst/>
            <a:gdLst/>
            <a:ahLst/>
            <a:cxnLst/>
            <a:rect l="l" t="t" r="r" b="b"/>
            <a:pathLst>
              <a:path w="105409" h="285750">
                <a:moveTo>
                  <a:pt x="23236" y="285673"/>
                </a:moveTo>
                <a:lnTo>
                  <a:pt x="6462" y="256945"/>
                </a:lnTo>
                <a:lnTo>
                  <a:pt x="0" y="222058"/>
                </a:lnTo>
                <a:lnTo>
                  <a:pt x="3357" y="182291"/>
                </a:lnTo>
                <a:lnTo>
                  <a:pt x="16042" y="138922"/>
                </a:lnTo>
                <a:lnTo>
                  <a:pt x="37566" y="93232"/>
                </a:lnTo>
                <a:lnTo>
                  <a:pt x="67437" y="46498"/>
                </a:lnTo>
                <a:lnTo>
                  <a:pt x="105163" y="0"/>
                </a:lnTo>
              </a:path>
            </a:pathLst>
          </a:custGeom>
          <a:ln w="19050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54264" y="2524340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60">
                <a:moveTo>
                  <a:pt x="98793" y="0"/>
                </a:moveTo>
                <a:lnTo>
                  <a:pt x="0" y="8851"/>
                </a:lnTo>
                <a:lnTo>
                  <a:pt x="89687" y="98767"/>
                </a:lnTo>
                <a:lnTo>
                  <a:pt x="98793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38300" y="2740151"/>
            <a:ext cx="262255" cy="248920"/>
          </a:xfrm>
          <a:custGeom>
            <a:avLst/>
            <a:gdLst/>
            <a:ahLst/>
            <a:cxnLst/>
            <a:rect l="l" t="t" r="r" b="b"/>
            <a:pathLst>
              <a:path w="262255" h="248919">
                <a:moveTo>
                  <a:pt x="131064" y="0"/>
                </a:moveTo>
                <a:lnTo>
                  <a:pt x="80045" y="9761"/>
                </a:lnTo>
                <a:lnTo>
                  <a:pt x="38385" y="36380"/>
                </a:lnTo>
                <a:lnTo>
                  <a:pt x="10298" y="75861"/>
                </a:lnTo>
                <a:lnTo>
                  <a:pt x="0" y="124205"/>
                </a:lnTo>
                <a:lnTo>
                  <a:pt x="10298" y="172550"/>
                </a:lnTo>
                <a:lnTo>
                  <a:pt x="38385" y="212031"/>
                </a:lnTo>
                <a:lnTo>
                  <a:pt x="80045" y="238650"/>
                </a:lnTo>
                <a:lnTo>
                  <a:pt x="131064" y="248411"/>
                </a:lnTo>
                <a:lnTo>
                  <a:pt x="182082" y="238650"/>
                </a:lnTo>
                <a:lnTo>
                  <a:pt x="223742" y="212031"/>
                </a:lnTo>
                <a:lnTo>
                  <a:pt x="251829" y="172550"/>
                </a:lnTo>
                <a:lnTo>
                  <a:pt x="262128" y="124205"/>
                </a:lnTo>
                <a:lnTo>
                  <a:pt x="251829" y="75861"/>
                </a:lnTo>
                <a:lnTo>
                  <a:pt x="223742" y="36380"/>
                </a:lnTo>
                <a:lnTo>
                  <a:pt x="182082" y="9761"/>
                </a:lnTo>
                <a:lnTo>
                  <a:pt x="131064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00427" y="2302764"/>
            <a:ext cx="262255" cy="247015"/>
          </a:xfrm>
          <a:custGeom>
            <a:avLst/>
            <a:gdLst/>
            <a:ahLst/>
            <a:cxnLst/>
            <a:rect l="l" t="t" r="r" b="b"/>
            <a:pathLst>
              <a:path w="262255" h="247014">
                <a:moveTo>
                  <a:pt x="131064" y="0"/>
                </a:moveTo>
                <a:lnTo>
                  <a:pt x="80045" y="9701"/>
                </a:lnTo>
                <a:lnTo>
                  <a:pt x="38385" y="36156"/>
                </a:lnTo>
                <a:lnTo>
                  <a:pt x="10298" y="75395"/>
                </a:lnTo>
                <a:lnTo>
                  <a:pt x="0" y="123444"/>
                </a:lnTo>
                <a:lnTo>
                  <a:pt x="10298" y="171492"/>
                </a:lnTo>
                <a:lnTo>
                  <a:pt x="38385" y="210731"/>
                </a:lnTo>
                <a:lnTo>
                  <a:pt x="80045" y="237186"/>
                </a:lnTo>
                <a:lnTo>
                  <a:pt x="131064" y="246888"/>
                </a:lnTo>
                <a:lnTo>
                  <a:pt x="182082" y="237186"/>
                </a:lnTo>
                <a:lnTo>
                  <a:pt x="223742" y="210731"/>
                </a:lnTo>
                <a:lnTo>
                  <a:pt x="251829" y="171492"/>
                </a:lnTo>
                <a:lnTo>
                  <a:pt x="262128" y="123444"/>
                </a:lnTo>
                <a:lnTo>
                  <a:pt x="251829" y="75395"/>
                </a:lnTo>
                <a:lnTo>
                  <a:pt x="223742" y="36156"/>
                </a:lnTo>
                <a:lnTo>
                  <a:pt x="182082" y="9701"/>
                </a:lnTo>
                <a:lnTo>
                  <a:pt x="131064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27760" y="2732532"/>
            <a:ext cx="262255" cy="248920"/>
          </a:xfrm>
          <a:custGeom>
            <a:avLst/>
            <a:gdLst/>
            <a:ahLst/>
            <a:cxnLst/>
            <a:rect l="l" t="t" r="r" b="b"/>
            <a:pathLst>
              <a:path w="262255" h="248919">
                <a:moveTo>
                  <a:pt x="131064" y="0"/>
                </a:moveTo>
                <a:lnTo>
                  <a:pt x="80045" y="9761"/>
                </a:lnTo>
                <a:lnTo>
                  <a:pt x="38385" y="36380"/>
                </a:lnTo>
                <a:lnTo>
                  <a:pt x="10298" y="75861"/>
                </a:lnTo>
                <a:lnTo>
                  <a:pt x="0" y="124205"/>
                </a:lnTo>
                <a:lnTo>
                  <a:pt x="10298" y="172550"/>
                </a:lnTo>
                <a:lnTo>
                  <a:pt x="38385" y="212031"/>
                </a:lnTo>
                <a:lnTo>
                  <a:pt x="80045" y="238650"/>
                </a:lnTo>
                <a:lnTo>
                  <a:pt x="131064" y="248411"/>
                </a:lnTo>
                <a:lnTo>
                  <a:pt x="182082" y="238650"/>
                </a:lnTo>
                <a:lnTo>
                  <a:pt x="223742" y="212031"/>
                </a:lnTo>
                <a:lnTo>
                  <a:pt x="251829" y="172550"/>
                </a:lnTo>
                <a:lnTo>
                  <a:pt x="262128" y="124205"/>
                </a:lnTo>
                <a:lnTo>
                  <a:pt x="251829" y="75861"/>
                </a:lnTo>
                <a:lnTo>
                  <a:pt x="223742" y="36380"/>
                </a:lnTo>
                <a:lnTo>
                  <a:pt x="182082" y="9761"/>
                </a:lnTo>
                <a:lnTo>
                  <a:pt x="131064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61896" y="2348599"/>
            <a:ext cx="294640" cy="66040"/>
          </a:xfrm>
          <a:custGeom>
            <a:avLst/>
            <a:gdLst/>
            <a:ahLst/>
            <a:cxnLst/>
            <a:rect l="l" t="t" r="r" b="b"/>
            <a:pathLst>
              <a:path w="294639" h="66039">
                <a:moveTo>
                  <a:pt x="0" y="65492"/>
                </a:moveTo>
                <a:lnTo>
                  <a:pt x="19414" y="38661"/>
                </a:lnTo>
                <a:lnTo>
                  <a:pt x="48640" y="18758"/>
                </a:lnTo>
                <a:lnTo>
                  <a:pt x="86310" y="5849"/>
                </a:lnTo>
                <a:lnTo>
                  <a:pt x="131057" y="0"/>
                </a:lnTo>
                <a:lnTo>
                  <a:pt x="181515" y="1275"/>
                </a:lnTo>
                <a:lnTo>
                  <a:pt x="236316" y="9740"/>
                </a:lnTo>
                <a:lnTo>
                  <a:pt x="294093" y="25461"/>
                </a:lnTo>
              </a:path>
            </a:pathLst>
          </a:custGeom>
          <a:ln w="19050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21357" y="2310345"/>
            <a:ext cx="94615" cy="118745"/>
          </a:xfrm>
          <a:custGeom>
            <a:avLst/>
            <a:gdLst/>
            <a:ahLst/>
            <a:cxnLst/>
            <a:rect l="l" t="t" r="r" b="b"/>
            <a:pathLst>
              <a:path w="94614" h="118744">
                <a:moveTo>
                  <a:pt x="45948" y="0"/>
                </a:moveTo>
                <a:lnTo>
                  <a:pt x="0" y="118402"/>
                </a:lnTo>
                <a:lnTo>
                  <a:pt x="94018" y="86766"/>
                </a:lnTo>
                <a:lnTo>
                  <a:pt x="45948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88262" y="2872689"/>
            <a:ext cx="293370" cy="72390"/>
          </a:xfrm>
          <a:custGeom>
            <a:avLst/>
            <a:gdLst/>
            <a:ahLst/>
            <a:cxnLst/>
            <a:rect l="l" t="t" r="r" b="b"/>
            <a:pathLst>
              <a:path w="293369" h="72389">
                <a:moveTo>
                  <a:pt x="0" y="0"/>
                </a:moveTo>
                <a:lnTo>
                  <a:pt x="46816" y="48978"/>
                </a:lnTo>
                <a:lnTo>
                  <a:pt x="84028" y="63544"/>
                </a:lnTo>
                <a:lnTo>
                  <a:pt x="128621" y="71329"/>
                </a:lnTo>
                <a:lnTo>
                  <a:pt x="179226" y="72209"/>
                </a:lnTo>
                <a:lnTo>
                  <a:pt x="234480" y="66059"/>
                </a:lnTo>
                <a:lnTo>
                  <a:pt x="293014" y="52755"/>
                </a:lnTo>
              </a:path>
            </a:pathLst>
          </a:custGeom>
          <a:ln w="19049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49107" y="2869323"/>
            <a:ext cx="92710" cy="120650"/>
          </a:xfrm>
          <a:custGeom>
            <a:avLst/>
            <a:gdLst/>
            <a:ahLst/>
            <a:cxnLst/>
            <a:rect l="l" t="t" r="r" b="b"/>
            <a:pathLst>
              <a:path w="92710" h="120650">
                <a:moveTo>
                  <a:pt x="0" y="0"/>
                </a:moveTo>
                <a:lnTo>
                  <a:pt x="40944" y="120218"/>
                </a:lnTo>
                <a:lnTo>
                  <a:pt x="92608" y="35547"/>
                </a:lnTo>
                <a:lnTo>
                  <a:pt x="0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11515" y="2465590"/>
            <a:ext cx="203835" cy="217170"/>
          </a:xfrm>
          <a:custGeom>
            <a:avLst/>
            <a:gdLst/>
            <a:ahLst/>
            <a:cxnLst/>
            <a:rect l="l" t="t" r="r" b="b"/>
            <a:pathLst>
              <a:path w="203835" h="217169">
                <a:moveTo>
                  <a:pt x="0" y="0"/>
                </a:moveTo>
                <a:lnTo>
                  <a:pt x="66301" y="12542"/>
                </a:lnTo>
                <a:lnTo>
                  <a:pt x="98693" y="35796"/>
                </a:lnTo>
                <a:lnTo>
                  <a:pt x="129448" y="68933"/>
                </a:lnTo>
                <a:lnTo>
                  <a:pt x="157719" y="110876"/>
                </a:lnTo>
                <a:lnTo>
                  <a:pt x="182657" y="160546"/>
                </a:lnTo>
                <a:lnTo>
                  <a:pt x="203415" y="216865"/>
                </a:lnTo>
              </a:path>
            </a:pathLst>
          </a:custGeom>
          <a:ln w="19050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50352" y="2654846"/>
            <a:ext cx="123189" cy="89535"/>
          </a:xfrm>
          <a:custGeom>
            <a:avLst/>
            <a:gdLst/>
            <a:ahLst/>
            <a:cxnLst/>
            <a:rect l="l" t="t" r="r" b="b"/>
            <a:pathLst>
              <a:path w="123189" h="89535">
                <a:moveTo>
                  <a:pt x="123088" y="0"/>
                </a:moveTo>
                <a:lnTo>
                  <a:pt x="0" y="31292"/>
                </a:lnTo>
                <a:lnTo>
                  <a:pt x="80314" y="89496"/>
                </a:lnTo>
                <a:lnTo>
                  <a:pt x="123088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16264" y="2396325"/>
            <a:ext cx="117475" cy="20955"/>
          </a:xfrm>
          <a:custGeom>
            <a:avLst/>
            <a:gdLst/>
            <a:ahLst/>
            <a:cxnLst/>
            <a:rect l="l" t="t" r="r" b="b"/>
            <a:pathLst>
              <a:path w="117475" h="20955">
                <a:moveTo>
                  <a:pt x="0" y="20840"/>
                </a:moveTo>
                <a:lnTo>
                  <a:pt x="28729" y="8206"/>
                </a:lnTo>
                <a:lnTo>
                  <a:pt x="58332" y="1280"/>
                </a:lnTo>
                <a:lnTo>
                  <a:pt x="87994" y="0"/>
                </a:lnTo>
                <a:lnTo>
                  <a:pt x="116903" y="4304"/>
                </a:lnTo>
              </a:path>
            </a:pathLst>
          </a:custGeom>
          <a:ln w="19050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93289" y="2338298"/>
            <a:ext cx="97155" cy="113664"/>
          </a:xfrm>
          <a:custGeom>
            <a:avLst/>
            <a:gdLst/>
            <a:ahLst/>
            <a:cxnLst/>
            <a:rect l="l" t="t" r="r" b="b"/>
            <a:pathLst>
              <a:path w="97155" h="113664">
                <a:moveTo>
                  <a:pt x="57327" y="0"/>
                </a:moveTo>
                <a:lnTo>
                  <a:pt x="0" y="113322"/>
                </a:lnTo>
                <a:lnTo>
                  <a:pt x="96659" y="91059"/>
                </a:lnTo>
                <a:lnTo>
                  <a:pt x="57327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65210" y="2157425"/>
            <a:ext cx="665391" cy="65614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58711" y="4319015"/>
            <a:ext cx="1959851" cy="160629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955878" y="4392256"/>
            <a:ext cx="962660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</a:pPr>
            <a:r>
              <a:rPr sz="1500" dirty="0">
                <a:solidFill>
                  <a:srgbClr val="000064"/>
                </a:solidFill>
                <a:latin typeface="Arial"/>
                <a:cs typeface="Arial"/>
              </a:rPr>
              <a:t>Theory </a:t>
            </a:r>
            <a:r>
              <a:rPr sz="1500" spc="5" dirty="0">
                <a:solidFill>
                  <a:srgbClr val="000064"/>
                </a:solidFill>
                <a:latin typeface="Arial"/>
                <a:cs typeface="Arial"/>
              </a:rPr>
              <a:t>of  </a:t>
            </a:r>
            <a:r>
              <a:rPr sz="1500" spc="-5" dirty="0">
                <a:solidFill>
                  <a:srgbClr val="000064"/>
                </a:solidFill>
                <a:latin typeface="Arial"/>
                <a:cs typeface="Arial"/>
              </a:rPr>
              <a:t>O</a:t>
            </a:r>
            <a:r>
              <a:rPr sz="1500" dirty="0">
                <a:solidFill>
                  <a:srgbClr val="000064"/>
                </a:solidFill>
                <a:latin typeface="Arial"/>
                <a:cs typeface="Arial"/>
              </a:rPr>
              <a:t>pe</a:t>
            </a:r>
            <a:r>
              <a:rPr sz="1500" spc="-5" dirty="0">
                <a:solidFill>
                  <a:srgbClr val="000064"/>
                </a:solidFill>
                <a:latin typeface="Arial"/>
                <a:cs typeface="Arial"/>
              </a:rPr>
              <a:t>r</a:t>
            </a:r>
            <a:r>
              <a:rPr sz="1500" spc="5" dirty="0">
                <a:solidFill>
                  <a:srgbClr val="000064"/>
                </a:solidFill>
                <a:latin typeface="Arial"/>
                <a:cs typeface="Arial"/>
              </a:rPr>
              <a:t>a</a:t>
            </a:r>
            <a:r>
              <a:rPr sz="1500" dirty="0">
                <a:solidFill>
                  <a:srgbClr val="000064"/>
                </a:solidFill>
                <a:latin typeface="Arial"/>
                <a:cs typeface="Arial"/>
              </a:rPr>
              <a:t>t</a:t>
            </a:r>
            <a:r>
              <a:rPr sz="1500" spc="-5" dirty="0">
                <a:solidFill>
                  <a:srgbClr val="000064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000064"/>
                </a:solidFill>
                <a:latin typeface="Arial"/>
                <a:cs typeface="Arial"/>
              </a:rPr>
              <a:t>ons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946135" y="4985003"/>
            <a:ext cx="231775" cy="228600"/>
          </a:xfrm>
          <a:custGeom>
            <a:avLst/>
            <a:gdLst/>
            <a:ahLst/>
            <a:cxnLst/>
            <a:rect l="l" t="t" r="r" b="b"/>
            <a:pathLst>
              <a:path w="231775" h="228600">
                <a:moveTo>
                  <a:pt x="115823" y="0"/>
                </a:moveTo>
                <a:lnTo>
                  <a:pt x="70739" y="8981"/>
                </a:lnTo>
                <a:lnTo>
                  <a:pt x="33923" y="33475"/>
                </a:lnTo>
                <a:lnTo>
                  <a:pt x="9101" y="69806"/>
                </a:lnTo>
                <a:lnTo>
                  <a:pt x="0" y="114300"/>
                </a:lnTo>
                <a:lnTo>
                  <a:pt x="9101" y="158793"/>
                </a:lnTo>
                <a:lnTo>
                  <a:pt x="33923" y="195124"/>
                </a:lnTo>
                <a:lnTo>
                  <a:pt x="70739" y="219618"/>
                </a:lnTo>
                <a:lnTo>
                  <a:pt x="115823" y="228600"/>
                </a:lnTo>
                <a:lnTo>
                  <a:pt x="160908" y="219618"/>
                </a:lnTo>
                <a:lnTo>
                  <a:pt x="197724" y="195124"/>
                </a:lnTo>
                <a:lnTo>
                  <a:pt x="222546" y="158793"/>
                </a:lnTo>
                <a:lnTo>
                  <a:pt x="231647" y="114300"/>
                </a:lnTo>
                <a:lnTo>
                  <a:pt x="222546" y="69806"/>
                </a:lnTo>
                <a:lnTo>
                  <a:pt x="197724" y="33475"/>
                </a:lnTo>
                <a:lnTo>
                  <a:pt x="160908" y="8981"/>
                </a:lnTo>
                <a:lnTo>
                  <a:pt x="115823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005648" y="5002834"/>
            <a:ext cx="110489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946135" y="5385815"/>
            <a:ext cx="231775" cy="228600"/>
          </a:xfrm>
          <a:custGeom>
            <a:avLst/>
            <a:gdLst/>
            <a:ahLst/>
            <a:cxnLst/>
            <a:rect l="l" t="t" r="r" b="b"/>
            <a:pathLst>
              <a:path w="231775" h="228600">
                <a:moveTo>
                  <a:pt x="115823" y="0"/>
                </a:moveTo>
                <a:lnTo>
                  <a:pt x="70739" y="8981"/>
                </a:lnTo>
                <a:lnTo>
                  <a:pt x="33923" y="33475"/>
                </a:lnTo>
                <a:lnTo>
                  <a:pt x="9101" y="69806"/>
                </a:lnTo>
                <a:lnTo>
                  <a:pt x="0" y="114300"/>
                </a:lnTo>
                <a:lnTo>
                  <a:pt x="9101" y="158793"/>
                </a:lnTo>
                <a:lnTo>
                  <a:pt x="33923" y="195124"/>
                </a:lnTo>
                <a:lnTo>
                  <a:pt x="70739" y="219618"/>
                </a:lnTo>
                <a:lnTo>
                  <a:pt x="115823" y="228600"/>
                </a:lnTo>
                <a:lnTo>
                  <a:pt x="160908" y="219618"/>
                </a:lnTo>
                <a:lnTo>
                  <a:pt x="197724" y="195124"/>
                </a:lnTo>
                <a:lnTo>
                  <a:pt x="222546" y="158793"/>
                </a:lnTo>
                <a:lnTo>
                  <a:pt x="231647" y="114300"/>
                </a:lnTo>
                <a:lnTo>
                  <a:pt x="222546" y="69806"/>
                </a:lnTo>
                <a:lnTo>
                  <a:pt x="197724" y="33475"/>
                </a:lnTo>
                <a:lnTo>
                  <a:pt x="160908" y="8981"/>
                </a:lnTo>
                <a:lnTo>
                  <a:pt x="115823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8005648" y="5403989"/>
            <a:ext cx="110489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797545" y="4903470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859"/>
                </a:lnTo>
              </a:path>
            </a:pathLst>
          </a:custGeom>
          <a:ln w="28956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754111" y="5673854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86868" y="0"/>
                </a:moveTo>
                <a:lnTo>
                  <a:pt x="0" y="0"/>
                </a:lnTo>
                <a:lnTo>
                  <a:pt x="43434" y="86868"/>
                </a:lnTo>
                <a:lnTo>
                  <a:pt x="86868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06945" y="4903470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859"/>
                </a:lnTo>
              </a:path>
            </a:pathLst>
          </a:custGeom>
          <a:ln w="28956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63511" y="5673854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86868" y="0"/>
                </a:moveTo>
                <a:lnTo>
                  <a:pt x="0" y="0"/>
                </a:lnTo>
                <a:lnTo>
                  <a:pt x="43434" y="86868"/>
                </a:lnTo>
                <a:lnTo>
                  <a:pt x="86868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06183" y="4994147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7100" y="0"/>
                </a:lnTo>
              </a:path>
            </a:pathLst>
          </a:custGeom>
          <a:ln w="12700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20583" y="495604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69683" y="5180076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7100" y="0"/>
                </a:lnTo>
              </a:path>
            </a:pathLst>
          </a:custGeom>
          <a:ln w="12700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06183" y="514197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06183" y="5408676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7100" y="0"/>
                </a:lnTo>
              </a:path>
            </a:pathLst>
          </a:custGeom>
          <a:ln w="12700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720583" y="537057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69683" y="5593079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7100" y="0"/>
                </a:lnTo>
              </a:path>
            </a:pathLst>
          </a:custGeom>
          <a:ln w="12700">
            <a:solidFill>
              <a:srgbClr val="456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06183" y="555497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456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80588" y="2822448"/>
            <a:ext cx="435863" cy="4480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74992" y="3959352"/>
            <a:ext cx="524255" cy="4175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4648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#10: Architecture and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Standards</a:t>
            </a:r>
            <a:endParaRPr sz="2400"/>
          </a:p>
        </p:txBody>
      </p:sp>
      <p:sp>
        <p:nvSpPr>
          <p:cNvPr id="99" name="object 99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28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1981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#10: Architecture and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Standards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29768" y="228600"/>
            <a:ext cx="867156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40" y="1228852"/>
            <a:ext cx="7658734" cy="271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algn="ctr">
              <a:lnSpc>
                <a:spcPct val="100000"/>
              </a:lnSpc>
            </a:pPr>
            <a:r>
              <a:rPr sz="2000" b="1" spc="-5" dirty="0">
                <a:solidFill>
                  <a:srgbClr val="CC6600"/>
                </a:solidFill>
                <a:latin typeface="Arial"/>
                <a:cs typeface="Arial"/>
              </a:rPr>
              <a:t>ITS</a:t>
            </a:r>
            <a:r>
              <a:rPr sz="2000" b="1" spc="-85" dirty="0"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6600"/>
                </a:solidFill>
                <a:latin typeface="Arial"/>
                <a:cs typeface="Arial"/>
              </a:rPr>
              <a:t>Standards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184785" marR="6673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2000" spc="-5" dirty="0">
                <a:latin typeface="Arial"/>
                <a:cs typeface="Arial"/>
              </a:rPr>
              <a:t>ITS </a:t>
            </a:r>
            <a:r>
              <a:rPr sz="2000" dirty="0">
                <a:latin typeface="Arial"/>
                <a:cs typeface="Arial"/>
              </a:rPr>
              <a:t>architecture </a:t>
            </a:r>
            <a:r>
              <a:rPr sz="2000" spc="-5" dirty="0">
                <a:latin typeface="Arial"/>
                <a:cs typeface="Arial"/>
              </a:rPr>
              <a:t>provides </a:t>
            </a:r>
            <a:r>
              <a:rPr sz="2000" dirty="0">
                <a:latin typeface="Arial"/>
                <a:cs typeface="Arial"/>
              </a:rPr>
              <a:t>a common framework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planning,  </a:t>
            </a:r>
            <a:r>
              <a:rPr sz="2000" spc="-5" dirty="0">
                <a:latin typeface="Arial"/>
                <a:cs typeface="Arial"/>
              </a:rPr>
              <a:t>defining,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integrating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ITS</a:t>
            </a:r>
            <a:endParaRPr sz="2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Architecture </a:t>
            </a:r>
            <a:r>
              <a:rPr sz="2000" spc="-5" dirty="0">
                <a:latin typeface="Arial"/>
                <a:cs typeface="Arial"/>
              </a:rPr>
              <a:t>flows </a:t>
            </a:r>
            <a:r>
              <a:rPr sz="2000" dirty="0">
                <a:latin typeface="Arial"/>
                <a:cs typeface="Arial"/>
              </a:rPr>
              <a:t>are mapped </a:t>
            </a:r>
            <a:r>
              <a:rPr sz="2000" spc="-5" dirty="0">
                <a:latin typeface="Arial"/>
                <a:cs typeface="Arial"/>
              </a:rPr>
              <a:t>to ITS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standards</a:t>
            </a:r>
            <a:endParaRPr sz="2000">
              <a:latin typeface="Arial"/>
              <a:cs typeface="Arial"/>
            </a:endParaRPr>
          </a:p>
          <a:p>
            <a:pPr marL="184785" marR="5080" indent="-17208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85420" algn="l"/>
              </a:tabLst>
            </a:pPr>
            <a:r>
              <a:rPr sz="2000" spc="-5" dirty="0">
                <a:latin typeface="Arial"/>
                <a:cs typeface="Arial"/>
              </a:rPr>
              <a:t>ITS </a:t>
            </a:r>
            <a:r>
              <a:rPr sz="2000" dirty="0">
                <a:latin typeface="Arial"/>
                <a:cs typeface="Arial"/>
              </a:rPr>
              <a:t>interface standards establish communication rules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how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ITS  </a:t>
            </a:r>
            <a:r>
              <a:rPr sz="2000" dirty="0">
                <a:latin typeface="Arial"/>
                <a:cs typeface="Arial"/>
              </a:rPr>
              <a:t>devices can perform, how </a:t>
            </a:r>
            <a:r>
              <a:rPr sz="2000" spc="-5" dirty="0">
                <a:latin typeface="Arial"/>
                <a:cs typeface="Arial"/>
              </a:rPr>
              <a:t>they </a:t>
            </a:r>
            <a:r>
              <a:rPr sz="2000" dirty="0">
                <a:latin typeface="Arial"/>
                <a:cs typeface="Arial"/>
              </a:rPr>
              <a:t>can connect, and how they can  exchange </a:t>
            </a:r>
            <a:r>
              <a:rPr sz="2000" spc="-5" dirty="0">
                <a:latin typeface="Arial"/>
                <a:cs typeface="Arial"/>
              </a:rPr>
              <a:t>data in </a:t>
            </a:r>
            <a:r>
              <a:rPr sz="2000" dirty="0">
                <a:latin typeface="Arial"/>
                <a:cs typeface="Arial"/>
              </a:rPr>
              <a:t>order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interoperate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0200" y="4267200"/>
            <a:ext cx="5715000" cy="2104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29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0" y="1371600"/>
                </a:moveTo>
                <a:lnTo>
                  <a:pt x="9144000" y="1371600"/>
                </a:lnTo>
                <a:lnTo>
                  <a:pt x="91440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569719"/>
            <a:ext cx="8229600" cy="4678680"/>
          </a:xfrm>
          <a:custGeom>
            <a:avLst/>
            <a:gdLst/>
            <a:ahLst/>
            <a:cxnLst/>
            <a:rect l="l" t="t" r="r" b="b"/>
            <a:pathLst>
              <a:path w="8229600" h="4678680">
                <a:moveTo>
                  <a:pt x="0" y="0"/>
                </a:moveTo>
                <a:lnTo>
                  <a:pt x="8229600" y="0"/>
                </a:lnTo>
                <a:lnTo>
                  <a:pt x="8229600" y="4678680"/>
                </a:lnTo>
                <a:lnTo>
                  <a:pt x="0" y="467868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645" marR="5080" indent="-210185">
              <a:lnSpc>
                <a:spcPct val="100000"/>
              </a:lnSpc>
              <a:buFont typeface="Wingdings"/>
              <a:buChar char=""/>
              <a:tabLst>
                <a:tab pos="335280" algn="l"/>
              </a:tabLst>
            </a:pPr>
            <a:r>
              <a:rPr sz="2000" b="0" dirty="0">
                <a:latin typeface="Arial"/>
                <a:cs typeface="Arial"/>
              </a:rPr>
              <a:t>Encourage </a:t>
            </a:r>
            <a:r>
              <a:rPr sz="2000" b="0" spc="-5" dirty="0">
                <a:latin typeface="Arial"/>
                <a:cs typeface="Arial"/>
              </a:rPr>
              <a:t>cities to </a:t>
            </a:r>
            <a:r>
              <a:rPr sz="2000" b="0" dirty="0">
                <a:latin typeface="Arial"/>
                <a:cs typeface="Arial"/>
              </a:rPr>
              <a:t>put forward </a:t>
            </a:r>
            <a:r>
              <a:rPr sz="2000" b="0" spc="-5" dirty="0">
                <a:latin typeface="Arial"/>
                <a:cs typeface="Arial"/>
              </a:rPr>
              <a:t>their </a:t>
            </a:r>
            <a:r>
              <a:rPr sz="2000" dirty="0"/>
              <a:t>best and </a:t>
            </a:r>
            <a:r>
              <a:rPr sz="2000" spc="-5" dirty="0"/>
              <a:t>most creative ideas  </a:t>
            </a:r>
            <a:r>
              <a:rPr sz="2000" dirty="0"/>
              <a:t>for </a:t>
            </a:r>
            <a:r>
              <a:rPr sz="2000" spc="-5" dirty="0"/>
              <a:t>innovatively </a:t>
            </a:r>
            <a:r>
              <a:rPr sz="2000" dirty="0"/>
              <a:t>addressing the challenges </a:t>
            </a:r>
            <a:r>
              <a:rPr sz="2000" b="0" spc="-5" dirty="0">
                <a:latin typeface="Arial"/>
                <a:cs typeface="Arial"/>
              </a:rPr>
              <a:t>they </a:t>
            </a:r>
            <a:r>
              <a:rPr sz="2000" b="0" dirty="0">
                <a:latin typeface="Arial"/>
                <a:cs typeface="Arial"/>
              </a:rPr>
              <a:t>are</a:t>
            </a:r>
            <a:r>
              <a:rPr sz="2000" b="0" spc="-15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facing.</a:t>
            </a:r>
            <a:endParaRPr sz="2000">
              <a:latin typeface="Arial"/>
              <a:cs typeface="Arial"/>
            </a:endParaRPr>
          </a:p>
          <a:p>
            <a:pPr marL="111760">
              <a:lnSpc>
                <a:spcPct val="100000"/>
              </a:lnSpc>
              <a:spcBef>
                <a:spcPts val="24"/>
              </a:spcBef>
              <a:buFont typeface="Wingdings"/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334645" marR="567055" indent="-210185">
              <a:lnSpc>
                <a:spcPct val="100000"/>
              </a:lnSpc>
              <a:buFont typeface="Wingdings"/>
              <a:buChar char=""/>
              <a:tabLst>
                <a:tab pos="335280" algn="l"/>
              </a:tabLst>
            </a:pPr>
            <a:r>
              <a:rPr sz="2000" b="0" dirty="0">
                <a:latin typeface="Arial"/>
                <a:cs typeface="Arial"/>
              </a:rPr>
              <a:t>The Smart </a:t>
            </a:r>
            <a:r>
              <a:rPr sz="2000" b="0" spc="-5" dirty="0">
                <a:latin typeface="Arial"/>
                <a:cs typeface="Arial"/>
              </a:rPr>
              <a:t>City </a:t>
            </a:r>
            <a:r>
              <a:rPr sz="2000" b="0" dirty="0">
                <a:latin typeface="Arial"/>
                <a:cs typeface="Arial"/>
              </a:rPr>
              <a:t>Challenge </a:t>
            </a:r>
            <a:r>
              <a:rPr sz="2000" b="0" spc="-5" dirty="0">
                <a:latin typeface="Arial"/>
                <a:cs typeface="Arial"/>
              </a:rPr>
              <a:t>will </a:t>
            </a:r>
            <a:r>
              <a:rPr sz="2000" dirty="0"/>
              <a:t>address </a:t>
            </a:r>
            <a:r>
              <a:rPr sz="2000" spc="-5" dirty="0"/>
              <a:t>how emerging  </a:t>
            </a:r>
            <a:r>
              <a:rPr sz="2000" dirty="0"/>
              <a:t>transportation data, technologies, and applications can</a:t>
            </a:r>
            <a:r>
              <a:rPr sz="2000" spc="-220" dirty="0"/>
              <a:t> </a:t>
            </a:r>
            <a:r>
              <a:rPr sz="2000" dirty="0"/>
              <a:t>be  integrated with </a:t>
            </a:r>
            <a:r>
              <a:rPr sz="2000" spc="-5" dirty="0"/>
              <a:t>existing systems </a:t>
            </a:r>
            <a:r>
              <a:rPr sz="2000" b="0" spc="-5" dirty="0">
                <a:latin typeface="Arial"/>
                <a:cs typeface="Arial"/>
              </a:rPr>
              <a:t>in </a:t>
            </a:r>
            <a:r>
              <a:rPr sz="2000" b="0" dirty="0">
                <a:latin typeface="Arial"/>
                <a:cs typeface="Arial"/>
              </a:rPr>
              <a:t>a city </a:t>
            </a:r>
            <a:r>
              <a:rPr sz="2000" b="0" spc="-5" dirty="0">
                <a:latin typeface="Arial"/>
                <a:cs typeface="Arial"/>
              </a:rPr>
              <a:t>to </a:t>
            </a:r>
            <a:r>
              <a:rPr sz="2000" b="0" dirty="0">
                <a:latin typeface="Arial"/>
                <a:cs typeface="Arial"/>
              </a:rPr>
              <a:t>address  </a:t>
            </a:r>
            <a:r>
              <a:rPr sz="2000" b="0" spc="-5" dirty="0">
                <a:latin typeface="Arial"/>
                <a:cs typeface="Arial"/>
              </a:rPr>
              <a:t>transportation</a:t>
            </a:r>
            <a:r>
              <a:rPr sz="2000" b="0" spc="-6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challenges.</a:t>
            </a:r>
            <a:endParaRPr sz="2000">
              <a:latin typeface="Arial"/>
              <a:cs typeface="Arial"/>
            </a:endParaRPr>
          </a:p>
          <a:p>
            <a:pPr marL="111760">
              <a:lnSpc>
                <a:spcPct val="100000"/>
              </a:lnSpc>
              <a:spcBef>
                <a:spcPts val="22"/>
              </a:spcBef>
              <a:buFont typeface="Wingdings"/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334645" marR="15240" indent="-210185">
              <a:lnSpc>
                <a:spcPct val="100000"/>
              </a:lnSpc>
              <a:buFont typeface="Wingdings"/>
              <a:buChar char=""/>
              <a:tabLst>
                <a:tab pos="335280" algn="l"/>
              </a:tabLst>
            </a:pPr>
            <a:r>
              <a:rPr sz="2000" b="0" spc="-5" dirty="0">
                <a:latin typeface="Arial"/>
                <a:cs typeface="Arial"/>
              </a:rPr>
              <a:t>Demonstrate </a:t>
            </a:r>
            <a:r>
              <a:rPr sz="2000" b="0" dirty="0">
                <a:latin typeface="Arial"/>
                <a:cs typeface="Arial"/>
              </a:rPr>
              <a:t>how advanced data and </a:t>
            </a:r>
            <a:r>
              <a:rPr sz="2000" b="0" spc="-5" dirty="0">
                <a:latin typeface="Arial"/>
                <a:cs typeface="Arial"/>
              </a:rPr>
              <a:t>intelligent transportation  </a:t>
            </a:r>
            <a:r>
              <a:rPr sz="2000" b="0" dirty="0">
                <a:latin typeface="Arial"/>
                <a:cs typeface="Arial"/>
              </a:rPr>
              <a:t>systems </a:t>
            </a:r>
            <a:r>
              <a:rPr sz="2000" b="0" spc="-5" dirty="0">
                <a:latin typeface="Arial"/>
                <a:cs typeface="Arial"/>
              </a:rPr>
              <a:t>(ITS) </a:t>
            </a:r>
            <a:r>
              <a:rPr sz="2000" b="0" dirty="0">
                <a:latin typeface="Arial"/>
                <a:cs typeface="Arial"/>
              </a:rPr>
              <a:t>technologies and </a:t>
            </a:r>
            <a:r>
              <a:rPr sz="2000" dirty="0"/>
              <a:t>applications can be used to  reduce </a:t>
            </a:r>
            <a:r>
              <a:rPr sz="2000" spc="-5" dirty="0"/>
              <a:t>congestion, </a:t>
            </a:r>
            <a:r>
              <a:rPr sz="2000" dirty="0"/>
              <a:t>keep </a:t>
            </a:r>
            <a:r>
              <a:rPr sz="2000" spc="-5" dirty="0"/>
              <a:t>travelers </a:t>
            </a:r>
            <a:r>
              <a:rPr sz="2000" dirty="0"/>
              <a:t>safe, protect the  </a:t>
            </a:r>
            <a:r>
              <a:rPr sz="2000" spc="-5" dirty="0"/>
              <a:t>environment, </a:t>
            </a:r>
            <a:r>
              <a:rPr sz="2000" dirty="0"/>
              <a:t>respond to </a:t>
            </a:r>
            <a:r>
              <a:rPr sz="2000" spc="-5" dirty="0"/>
              <a:t>climate </a:t>
            </a:r>
            <a:r>
              <a:rPr sz="2000" dirty="0"/>
              <a:t>change, connect </a:t>
            </a:r>
            <a:r>
              <a:rPr sz="2000" spc="-5" dirty="0"/>
              <a:t>underserved  communities, </a:t>
            </a:r>
            <a:r>
              <a:rPr sz="2000" dirty="0"/>
              <a:t>and support economic</a:t>
            </a:r>
            <a:r>
              <a:rPr sz="2000" spc="-90" dirty="0"/>
              <a:t> </a:t>
            </a:r>
            <a:r>
              <a:rPr sz="2000" spc="-10" dirty="0"/>
              <a:t>vitality</a:t>
            </a:r>
            <a:r>
              <a:rPr sz="2000" b="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26492"/>
            <a:ext cx="3357371" cy="868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52402"/>
            <a:ext cx="3276714" cy="768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859" y="312420"/>
            <a:ext cx="7469111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847" rIns="0" bIns="0" rtlCol="0">
            <a:spAutoFit/>
          </a:bodyPr>
          <a:lstStyle/>
          <a:p>
            <a:pPr marL="638175">
              <a:lnSpc>
                <a:spcPct val="100000"/>
              </a:lnSpc>
            </a:pPr>
            <a:r>
              <a:rPr spc="-10" dirty="0"/>
              <a:t>Beyond </a:t>
            </a:r>
            <a:r>
              <a:rPr spc="-20" dirty="0"/>
              <a:t>Traffic: </a:t>
            </a:r>
            <a:r>
              <a:rPr spc="-10" dirty="0"/>
              <a:t>The </a:t>
            </a:r>
            <a:r>
              <a:rPr spc="-5" dirty="0"/>
              <a:t>Smart City</a:t>
            </a:r>
            <a:r>
              <a:rPr spc="114" dirty="0"/>
              <a:t> </a:t>
            </a:r>
            <a:r>
              <a:rPr spc="-5" dirty="0"/>
              <a:t>Challenge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3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127" rIns="0" bIns="0" rtlCol="0">
            <a:spAutoFit/>
          </a:bodyPr>
          <a:lstStyle/>
          <a:p>
            <a:pPr marL="101981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#10: Architecture and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Standards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29768" y="228600"/>
            <a:ext cx="867156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1113282"/>
            <a:ext cx="8559800" cy="480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5695">
              <a:lnSpc>
                <a:spcPct val="100000"/>
              </a:lnSpc>
            </a:pPr>
            <a:r>
              <a:rPr sz="2400" b="1" spc="-5" dirty="0">
                <a:solidFill>
                  <a:srgbClr val="CC6600"/>
                </a:solidFill>
                <a:latin typeface="Arial"/>
                <a:cs typeface="Arial"/>
              </a:rPr>
              <a:t>Standards Supporting</a:t>
            </a:r>
            <a:r>
              <a:rPr sz="2400" b="1" spc="-80" dirty="0"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6600"/>
                </a:solidFill>
                <a:latin typeface="Arial"/>
                <a:cs typeface="Arial"/>
              </a:rPr>
              <a:t>ITS</a:t>
            </a:r>
            <a:endParaRPr sz="24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255"/>
              </a:spcBef>
              <a:buFont typeface="Wingdings"/>
              <a:buChar char="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Standards satisfy </a:t>
            </a:r>
            <a:r>
              <a:rPr sz="2000" spc="-5" dirty="0">
                <a:latin typeface="Arial"/>
                <a:cs typeface="Arial"/>
              </a:rPr>
              <a:t>interfaces in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architectures</a:t>
            </a:r>
            <a:endParaRPr sz="2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185420" algn="l"/>
              </a:tabLst>
            </a:pPr>
            <a:r>
              <a:rPr sz="2000" spc="5" dirty="0">
                <a:latin typeface="Arial"/>
                <a:cs typeface="Arial"/>
              </a:rPr>
              <a:t>Use </a:t>
            </a:r>
            <a:r>
              <a:rPr sz="2000" spc="-10" dirty="0">
                <a:latin typeface="Arial"/>
                <a:cs typeface="Arial"/>
              </a:rPr>
              <a:t>“off-the-shelf” </a:t>
            </a:r>
            <a:r>
              <a:rPr sz="2000" dirty="0">
                <a:latin typeface="Arial"/>
                <a:cs typeface="Arial"/>
              </a:rPr>
              <a:t>networking standards where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applicable</a:t>
            </a:r>
            <a:endParaRPr sz="2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490"/>
              </a:spcBef>
              <a:buFont typeface="Wingdings"/>
              <a:buChar char=""/>
              <a:tabLst>
                <a:tab pos="185420" algn="l"/>
              </a:tabLst>
            </a:pPr>
            <a:r>
              <a:rPr sz="2000" dirty="0">
                <a:latin typeface="Arial"/>
                <a:cs typeface="Arial"/>
              </a:rPr>
              <a:t>USDOT supports development of key </a:t>
            </a:r>
            <a:r>
              <a:rPr sz="2000" spc="-5" dirty="0">
                <a:latin typeface="Arial"/>
                <a:cs typeface="Arial"/>
              </a:rPr>
              <a:t>ITS-Specific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Standards</a:t>
            </a:r>
            <a:endParaRPr sz="20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509"/>
              </a:spcBef>
              <a:buSzPct val="63888"/>
              <a:buFont typeface="Arial"/>
              <a:buChar char="□"/>
              <a:tabLst>
                <a:tab pos="406400" algn="l"/>
              </a:tabLst>
            </a:pPr>
            <a:r>
              <a:rPr sz="1800" spc="-5" dirty="0">
                <a:latin typeface="Arial"/>
                <a:cs typeface="Arial"/>
              </a:rPr>
              <a:t>Infrastructure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Standards</a:t>
            </a:r>
            <a:endParaRPr sz="1800">
              <a:latin typeface="Arial"/>
              <a:cs typeface="Arial"/>
            </a:endParaRPr>
          </a:p>
          <a:p>
            <a:pPr marL="634365" lvl="2" indent="-210185">
              <a:lnSpc>
                <a:spcPct val="100000"/>
              </a:lnSpc>
              <a:spcBef>
                <a:spcPts val="500"/>
              </a:spcBef>
              <a:buFont typeface="Arial"/>
              <a:buChar char="▪"/>
              <a:tabLst>
                <a:tab pos="634365" algn="l"/>
                <a:tab pos="635000" algn="l"/>
              </a:tabLst>
            </a:pPr>
            <a:r>
              <a:rPr sz="1600" spc="-5" dirty="0">
                <a:latin typeface="Arial"/>
                <a:cs typeface="Arial"/>
              </a:rPr>
              <a:t>Center-to-center (C2C): </a:t>
            </a:r>
            <a:r>
              <a:rPr sz="1600" spc="-15" dirty="0">
                <a:latin typeface="Arial"/>
                <a:cs typeface="Arial"/>
              </a:rPr>
              <a:t>Traffic </a:t>
            </a:r>
            <a:r>
              <a:rPr sz="1600" spc="-5" dirty="0">
                <a:latin typeface="Arial"/>
                <a:cs typeface="Arial"/>
              </a:rPr>
              <a:t>Management Data</a:t>
            </a:r>
            <a:r>
              <a:rPr sz="1600" spc="1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Dictionary</a:t>
            </a:r>
            <a:endParaRPr sz="1600">
              <a:latin typeface="Arial"/>
              <a:cs typeface="Arial"/>
            </a:endParaRPr>
          </a:p>
          <a:p>
            <a:pPr marL="634365" lvl="2" indent="-210185">
              <a:lnSpc>
                <a:spcPct val="100000"/>
              </a:lnSpc>
              <a:spcBef>
                <a:spcPts val="500"/>
              </a:spcBef>
              <a:buFont typeface="Arial"/>
              <a:buChar char="▪"/>
              <a:tabLst>
                <a:tab pos="634365" algn="l"/>
                <a:tab pos="635000" algn="l"/>
              </a:tabLst>
            </a:pPr>
            <a:r>
              <a:rPr sz="1600" spc="-5" dirty="0">
                <a:latin typeface="Arial"/>
                <a:cs typeface="Arial"/>
              </a:rPr>
              <a:t>Center-to-field (C2F): National </a:t>
            </a:r>
            <a:r>
              <a:rPr sz="1600" spc="-10" dirty="0">
                <a:latin typeface="Arial"/>
                <a:cs typeface="Arial"/>
              </a:rPr>
              <a:t>Transportation </a:t>
            </a:r>
            <a:r>
              <a:rPr sz="1600" spc="-5" dirty="0">
                <a:latin typeface="Arial"/>
                <a:cs typeface="Arial"/>
              </a:rPr>
              <a:t>Communications for ITS Protocol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(NTCIP)</a:t>
            </a:r>
            <a:endParaRPr sz="1600">
              <a:latin typeface="Arial"/>
              <a:cs typeface="Arial"/>
            </a:endParaRPr>
          </a:p>
          <a:p>
            <a:pPr marL="634365" lvl="2" indent="-210185">
              <a:lnSpc>
                <a:spcPct val="100000"/>
              </a:lnSpc>
              <a:spcBef>
                <a:spcPts val="505"/>
              </a:spcBef>
              <a:buFont typeface="Arial"/>
              <a:buChar char="▪"/>
              <a:tabLst>
                <a:tab pos="634365" algn="l"/>
                <a:tab pos="635000" algn="l"/>
              </a:tabLst>
            </a:pPr>
            <a:r>
              <a:rPr sz="1600" spc="-5" dirty="0">
                <a:latin typeface="Arial"/>
                <a:cs typeface="Arial"/>
              </a:rPr>
              <a:t>Advanced </a:t>
            </a:r>
            <a:r>
              <a:rPr sz="1600" spc="-10" dirty="0">
                <a:latin typeface="Arial"/>
                <a:cs typeface="Arial"/>
              </a:rPr>
              <a:t>Transportation </a:t>
            </a:r>
            <a:r>
              <a:rPr sz="1600" spc="-5" dirty="0">
                <a:latin typeface="Arial"/>
                <a:cs typeface="Arial"/>
              </a:rPr>
              <a:t>Controller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(ATC)</a:t>
            </a:r>
            <a:endParaRPr sz="16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495"/>
              </a:spcBef>
              <a:buSzPct val="63888"/>
              <a:buFont typeface="Arial"/>
              <a:buChar char="□"/>
              <a:tabLst>
                <a:tab pos="406400" algn="l"/>
              </a:tabLst>
            </a:pPr>
            <a:r>
              <a:rPr sz="1800" spc="-10" dirty="0">
                <a:latin typeface="Arial"/>
                <a:cs typeface="Arial"/>
              </a:rPr>
              <a:t>Connected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Vehicle</a:t>
            </a:r>
            <a:endParaRPr sz="18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490"/>
              </a:spcBef>
              <a:buSzPct val="63888"/>
              <a:buFont typeface="Arial"/>
              <a:buChar char="□"/>
              <a:tabLst>
                <a:tab pos="406400" algn="l"/>
              </a:tabLst>
            </a:pPr>
            <a:r>
              <a:rPr sz="1800" spc="-10" dirty="0">
                <a:latin typeface="Arial"/>
                <a:cs typeface="Arial"/>
              </a:rPr>
              <a:t>Automation Standards: Roadmap development </a:t>
            </a:r>
            <a:r>
              <a:rPr sz="1800" spc="-5" dirty="0">
                <a:latin typeface="Arial"/>
                <a:cs typeface="Arial"/>
              </a:rPr>
              <a:t>currently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underway</a:t>
            </a:r>
            <a:endParaRPr sz="18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495"/>
              </a:spcBef>
              <a:buFont typeface="Wingdings"/>
              <a:buChar char=""/>
              <a:tabLst>
                <a:tab pos="185420" algn="l"/>
              </a:tabLst>
            </a:pPr>
            <a:r>
              <a:rPr sz="2000" spc="-5" dirty="0">
                <a:latin typeface="Arial"/>
                <a:cs typeface="Arial"/>
              </a:rPr>
              <a:t>International </a:t>
            </a:r>
            <a:r>
              <a:rPr sz="2000" dirty="0">
                <a:latin typeface="Arial"/>
                <a:cs typeface="Arial"/>
              </a:rPr>
              <a:t>Harmonization – cooperate </a:t>
            </a:r>
            <a:r>
              <a:rPr sz="2000" spc="-5" dirty="0">
                <a:latin typeface="Arial"/>
                <a:cs typeface="Arial"/>
              </a:rPr>
              <a:t>internationally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to:</a:t>
            </a:r>
            <a:endParaRPr sz="20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505"/>
              </a:spcBef>
              <a:buSzPct val="65625"/>
              <a:buFont typeface="Arial"/>
              <a:buChar char="□"/>
              <a:tabLst>
                <a:tab pos="406400" algn="l"/>
              </a:tabLst>
            </a:pPr>
            <a:r>
              <a:rPr sz="1600" spc="-5" dirty="0">
                <a:latin typeface="Arial"/>
                <a:cs typeface="Arial"/>
              </a:rPr>
              <a:t>Meet common needs with common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standards/architectures</a:t>
            </a:r>
            <a:endParaRPr sz="16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505"/>
              </a:spcBef>
              <a:buSzPct val="65625"/>
              <a:buFont typeface="Arial"/>
              <a:buChar char="□"/>
              <a:tabLst>
                <a:tab pos="406400" algn="l"/>
              </a:tabLst>
            </a:pPr>
            <a:r>
              <a:rPr sz="1600" spc="-5" dirty="0">
                <a:latin typeface="Arial"/>
                <a:cs typeface="Arial"/>
              </a:rPr>
              <a:t>Share labor 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expertise</a:t>
            </a:r>
            <a:endParaRPr sz="16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500"/>
              </a:spcBef>
              <a:buSzPct val="65625"/>
              <a:buFont typeface="Arial"/>
              <a:buChar char="□"/>
              <a:tabLst>
                <a:tab pos="406400" algn="l"/>
              </a:tabLst>
            </a:pPr>
            <a:r>
              <a:rPr sz="1600" spc="-5" dirty="0">
                <a:latin typeface="Arial"/>
                <a:cs typeface="Arial"/>
              </a:rPr>
              <a:t>Reduce overall deployment </a:t>
            </a:r>
            <a:r>
              <a:rPr sz="1600" dirty="0">
                <a:latin typeface="Arial"/>
                <a:cs typeface="Arial"/>
              </a:rPr>
              <a:t>cost </a:t>
            </a:r>
            <a:r>
              <a:rPr sz="1600" spc="-5" dirty="0">
                <a:latin typeface="Arial"/>
                <a:cs typeface="Arial"/>
              </a:rPr>
              <a:t>and time, broaden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markets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30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9676" y="1242440"/>
            <a:ext cx="7692390" cy="169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6110">
              <a:lnSpc>
                <a:spcPct val="100000"/>
              </a:lnSpc>
            </a:pPr>
            <a:r>
              <a:rPr sz="2000" b="1" dirty="0">
                <a:solidFill>
                  <a:srgbClr val="CC6600"/>
                </a:solidFill>
                <a:latin typeface="Arial"/>
                <a:cs typeface="Arial"/>
              </a:rPr>
              <a:t>Connected </a:t>
            </a:r>
            <a:r>
              <a:rPr sz="2000" b="1" spc="-5" dirty="0">
                <a:solidFill>
                  <a:srgbClr val="CC6600"/>
                </a:solidFill>
                <a:latin typeface="Arial"/>
                <a:cs typeface="Arial"/>
              </a:rPr>
              <a:t>Vehicle</a:t>
            </a:r>
            <a:r>
              <a:rPr sz="2000" b="1" spc="-70" dirty="0"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6600"/>
                </a:solidFill>
                <a:latin typeface="Arial"/>
                <a:cs typeface="Arial"/>
              </a:rPr>
              <a:t>Standards</a:t>
            </a:r>
            <a:endParaRPr sz="2000">
              <a:latin typeface="Arial"/>
              <a:cs typeface="Arial"/>
            </a:endParaRPr>
          </a:p>
          <a:p>
            <a:pPr marL="222885" marR="5080" indent="-210185">
              <a:lnSpc>
                <a:spcPct val="100000"/>
              </a:lnSpc>
              <a:spcBef>
                <a:spcPts val="1335"/>
              </a:spcBef>
              <a:buFont typeface="Wingdings"/>
              <a:buChar char=""/>
              <a:tabLst>
                <a:tab pos="223520" algn="l"/>
              </a:tabLst>
            </a:pPr>
            <a:r>
              <a:rPr sz="1600" spc="-5" dirty="0">
                <a:latin typeface="Arial"/>
                <a:cs typeface="Arial"/>
              </a:rPr>
              <a:t>Cover </a:t>
            </a:r>
            <a:r>
              <a:rPr sz="1600" dirty="0">
                <a:latin typeface="Arial"/>
                <a:cs typeface="Arial"/>
              </a:rPr>
              <a:t>vehicle </a:t>
            </a:r>
            <a:r>
              <a:rPr sz="1600" spc="-5" dirty="0">
                <a:latin typeface="Arial"/>
                <a:cs typeface="Arial"/>
              </a:rPr>
              <a:t>to infrastructure (V2I), </a:t>
            </a:r>
            <a:r>
              <a:rPr sz="1600" dirty="0">
                <a:latin typeface="Arial"/>
                <a:cs typeface="Arial"/>
              </a:rPr>
              <a:t>vehicle </a:t>
            </a:r>
            <a:r>
              <a:rPr sz="1600" spc="-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device </a:t>
            </a:r>
            <a:r>
              <a:rPr sz="1600" spc="-5" dirty="0">
                <a:latin typeface="Arial"/>
                <a:cs typeface="Arial"/>
              </a:rPr>
              <a:t>(V2D), and </a:t>
            </a:r>
            <a:r>
              <a:rPr sz="1600" dirty="0">
                <a:latin typeface="Arial"/>
                <a:cs typeface="Arial"/>
              </a:rPr>
              <a:t>vehicle </a:t>
            </a:r>
            <a:r>
              <a:rPr sz="1600" spc="-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vehicle  </a:t>
            </a:r>
            <a:r>
              <a:rPr sz="1600" spc="-5" dirty="0">
                <a:latin typeface="Arial"/>
                <a:cs typeface="Arial"/>
              </a:rPr>
              <a:t>(V2V)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communications</a:t>
            </a:r>
            <a:endParaRPr sz="1600">
              <a:latin typeface="Arial"/>
              <a:cs typeface="Arial"/>
            </a:endParaRPr>
          </a:p>
          <a:p>
            <a:pPr marL="433070" marR="182245" lvl="1" indent="-210185">
              <a:lnSpc>
                <a:spcPct val="100000"/>
              </a:lnSpc>
              <a:spcBef>
                <a:spcPts val="330"/>
              </a:spcBef>
              <a:buSzPct val="64285"/>
              <a:buFont typeface="Arial"/>
              <a:buChar char="□"/>
              <a:tabLst>
                <a:tab pos="433705" algn="l"/>
              </a:tabLst>
            </a:pPr>
            <a:r>
              <a:rPr sz="1400" spc="-5" dirty="0">
                <a:latin typeface="Arial"/>
                <a:cs typeface="Arial"/>
              </a:rPr>
              <a:t>Dedicated Short Range Communications (DSRC) at </a:t>
            </a:r>
            <a:r>
              <a:rPr sz="1400" dirty="0">
                <a:latin typeface="Arial"/>
                <a:cs typeface="Arial"/>
              </a:rPr>
              <a:t>5.9 </a:t>
            </a:r>
            <a:r>
              <a:rPr sz="1400" spc="-5" dirty="0">
                <a:latin typeface="Arial"/>
                <a:cs typeface="Arial"/>
              </a:rPr>
              <a:t>GHz </a:t>
            </a:r>
            <a:r>
              <a:rPr sz="1400" dirty="0">
                <a:latin typeface="Arial"/>
                <a:cs typeface="Arial"/>
              </a:rPr>
              <a:t>spectrum for crash </a:t>
            </a:r>
            <a:r>
              <a:rPr sz="1400" spc="-5" dirty="0">
                <a:latin typeface="Arial"/>
                <a:cs typeface="Arial"/>
              </a:rPr>
              <a:t>imminent  </a:t>
            </a:r>
            <a:r>
              <a:rPr sz="1400" dirty="0">
                <a:latin typeface="Arial"/>
                <a:cs typeface="Arial"/>
              </a:rPr>
              <a:t>safety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applications</a:t>
            </a:r>
            <a:endParaRPr sz="1400">
              <a:latin typeface="Arial"/>
              <a:cs typeface="Arial"/>
            </a:endParaRPr>
          </a:p>
          <a:p>
            <a:pPr marL="433070" lvl="1" indent="-210185">
              <a:lnSpc>
                <a:spcPct val="100000"/>
              </a:lnSpc>
              <a:spcBef>
                <a:spcPts val="335"/>
              </a:spcBef>
              <a:buSzPct val="64285"/>
              <a:buFont typeface="Arial"/>
              <a:buChar char="□"/>
              <a:tabLst>
                <a:tab pos="433705" algn="l"/>
              </a:tabLst>
            </a:pPr>
            <a:r>
              <a:rPr sz="1400" spc="-5" dirty="0">
                <a:latin typeface="Arial"/>
                <a:cs typeface="Arial"/>
              </a:rPr>
              <a:t>DSRC and other technologies (3g, 4g, LTE, </a:t>
            </a:r>
            <a:r>
              <a:rPr sz="1400" dirty="0">
                <a:latin typeface="Arial"/>
                <a:cs typeface="Arial"/>
              </a:rPr>
              <a:t>etc.) for </a:t>
            </a:r>
            <a:r>
              <a:rPr sz="1400" spc="-5" dirty="0">
                <a:latin typeface="Arial"/>
                <a:cs typeface="Arial"/>
              </a:rPr>
              <a:t>applications of all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types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20184" y="3765803"/>
          <a:ext cx="3206115" cy="203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"/>
                <a:gridCol w="419100"/>
                <a:gridCol w="1679448"/>
                <a:gridCol w="103631"/>
                <a:gridCol w="554735"/>
              </a:tblGrid>
              <a:tr h="310895">
                <a:tc rowSpan="5">
                  <a:txBody>
                    <a:bodyPr/>
                    <a:lstStyle/>
                    <a:p>
                      <a:pPr marL="58801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2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anage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2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UDP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400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TCP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2">
                      <a:solidFill>
                        <a:srgbClr val="000000"/>
                      </a:solidFill>
                      <a:prstDash val="solid"/>
                    </a:lnL>
                    <a:lnR w="19811">
                      <a:solidFill>
                        <a:srgbClr val="000000"/>
                      </a:solidFill>
                      <a:prstDash val="solid"/>
                    </a:lnR>
                    <a:lnT w="19811">
                      <a:solidFill>
                        <a:srgbClr val="000000"/>
                      </a:solidFill>
                      <a:prstDash val="solid"/>
                    </a:lnT>
                    <a:lnB w="19811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1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B w="1981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53035" marR="128270" indent="-1079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WS 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2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3093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2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2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IPv6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1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1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B w="19812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2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  <a:tr h="4610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2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2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9966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LLC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2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94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2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2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9966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WAVE</a:t>
                      </a:r>
                      <a:r>
                        <a:rPr sz="11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(including channel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coordination)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2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754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2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2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9966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812">
                      <a:solidFill>
                        <a:srgbClr val="000000"/>
                      </a:solidFill>
                      <a:prstDash val="solid"/>
                    </a:lnL>
                    <a:lnR w="19812">
                      <a:solidFill>
                        <a:srgbClr val="000000"/>
                      </a:solidFill>
                      <a:prstDash val="solid"/>
                    </a:lnR>
                    <a:lnT w="19812">
                      <a:solidFill>
                        <a:srgbClr val="000000"/>
                      </a:solidFill>
                      <a:prstDash val="solid"/>
                    </a:lnT>
                    <a:lnB w="19812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949190" y="3233166"/>
            <a:ext cx="2756916" cy="31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49190" y="3233166"/>
            <a:ext cx="2757170" cy="311150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567055">
              <a:lnSpc>
                <a:spcPct val="100000"/>
              </a:lnSpc>
              <a:spcBef>
                <a:spcPts val="234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r>
              <a:rPr sz="1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0090" y="3388614"/>
            <a:ext cx="419100" cy="326390"/>
          </a:xfrm>
          <a:custGeom>
            <a:avLst/>
            <a:gdLst/>
            <a:ahLst/>
            <a:cxnLst/>
            <a:rect l="l" t="t" r="r" b="b"/>
            <a:pathLst>
              <a:path w="419100" h="326389">
                <a:moveTo>
                  <a:pt x="0" y="326136"/>
                </a:moveTo>
                <a:lnTo>
                  <a:pt x="2135" y="262664"/>
                </a:lnTo>
                <a:lnTo>
                  <a:pt x="7959" y="210831"/>
                </a:lnTo>
                <a:lnTo>
                  <a:pt x="16598" y="175883"/>
                </a:lnTo>
                <a:lnTo>
                  <a:pt x="27178" y="163068"/>
                </a:lnTo>
                <a:lnTo>
                  <a:pt x="182372" y="163068"/>
                </a:lnTo>
                <a:lnTo>
                  <a:pt x="192951" y="150252"/>
                </a:lnTo>
                <a:lnTo>
                  <a:pt x="201590" y="115304"/>
                </a:lnTo>
                <a:lnTo>
                  <a:pt x="207414" y="63471"/>
                </a:lnTo>
                <a:lnTo>
                  <a:pt x="209550" y="0"/>
                </a:lnTo>
                <a:lnTo>
                  <a:pt x="211685" y="63471"/>
                </a:lnTo>
                <a:lnTo>
                  <a:pt x="217509" y="115304"/>
                </a:lnTo>
                <a:lnTo>
                  <a:pt x="226148" y="150252"/>
                </a:lnTo>
                <a:lnTo>
                  <a:pt x="236728" y="163068"/>
                </a:lnTo>
                <a:lnTo>
                  <a:pt x="391922" y="163068"/>
                </a:lnTo>
                <a:lnTo>
                  <a:pt x="402501" y="175883"/>
                </a:lnTo>
                <a:lnTo>
                  <a:pt x="411140" y="210831"/>
                </a:lnTo>
                <a:lnTo>
                  <a:pt x="416964" y="262664"/>
                </a:lnTo>
                <a:lnTo>
                  <a:pt x="419100" y="326136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41558" y="3197885"/>
            <a:ext cx="37719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1609.2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30490" y="3124961"/>
            <a:ext cx="251460" cy="542925"/>
          </a:xfrm>
          <a:custGeom>
            <a:avLst/>
            <a:gdLst/>
            <a:ahLst/>
            <a:cxnLst/>
            <a:rect l="l" t="t" r="r" b="b"/>
            <a:pathLst>
              <a:path w="251459" h="542925">
                <a:moveTo>
                  <a:pt x="0" y="0"/>
                </a:moveTo>
                <a:lnTo>
                  <a:pt x="48941" y="1647"/>
                </a:lnTo>
                <a:lnTo>
                  <a:pt x="88906" y="6138"/>
                </a:lnTo>
                <a:lnTo>
                  <a:pt x="115850" y="12799"/>
                </a:lnTo>
                <a:lnTo>
                  <a:pt x="125730" y="20955"/>
                </a:lnTo>
                <a:lnTo>
                  <a:pt x="125730" y="250317"/>
                </a:lnTo>
                <a:lnTo>
                  <a:pt x="135609" y="258472"/>
                </a:lnTo>
                <a:lnTo>
                  <a:pt x="162553" y="265133"/>
                </a:lnTo>
                <a:lnTo>
                  <a:pt x="202518" y="269624"/>
                </a:lnTo>
                <a:lnTo>
                  <a:pt x="251460" y="271272"/>
                </a:lnTo>
                <a:lnTo>
                  <a:pt x="202518" y="272919"/>
                </a:lnTo>
                <a:lnTo>
                  <a:pt x="162553" y="277410"/>
                </a:lnTo>
                <a:lnTo>
                  <a:pt x="135609" y="284071"/>
                </a:lnTo>
                <a:lnTo>
                  <a:pt x="125730" y="292227"/>
                </a:lnTo>
                <a:lnTo>
                  <a:pt x="125730" y="521589"/>
                </a:lnTo>
                <a:lnTo>
                  <a:pt x="115850" y="529744"/>
                </a:lnTo>
                <a:lnTo>
                  <a:pt x="88906" y="536405"/>
                </a:lnTo>
                <a:lnTo>
                  <a:pt x="48941" y="540896"/>
                </a:lnTo>
                <a:lnTo>
                  <a:pt x="0" y="542544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24062" y="3209759"/>
            <a:ext cx="1010285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Current (J2735)  </a:t>
            </a:r>
            <a:r>
              <a:rPr sz="900" b="1" dirty="0">
                <a:latin typeface="Arial"/>
                <a:cs typeface="Arial"/>
              </a:rPr>
              <a:t>and </a:t>
            </a:r>
            <a:r>
              <a:rPr sz="900" b="1" spc="-5" dirty="0">
                <a:latin typeface="Arial"/>
                <a:cs typeface="Arial"/>
              </a:rPr>
              <a:t>Future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Higher  </a:t>
            </a:r>
            <a:r>
              <a:rPr sz="900" b="1" spc="-10" dirty="0">
                <a:latin typeface="Arial"/>
                <a:cs typeface="Arial"/>
              </a:rPr>
              <a:t>Layer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Standards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54873" y="3775709"/>
            <a:ext cx="251460" cy="1076325"/>
          </a:xfrm>
          <a:custGeom>
            <a:avLst/>
            <a:gdLst/>
            <a:ahLst/>
            <a:cxnLst/>
            <a:rect l="l" t="t" r="r" b="b"/>
            <a:pathLst>
              <a:path w="251459" h="1076325">
                <a:moveTo>
                  <a:pt x="0" y="0"/>
                </a:moveTo>
                <a:lnTo>
                  <a:pt x="48941" y="1647"/>
                </a:lnTo>
                <a:lnTo>
                  <a:pt x="88906" y="6138"/>
                </a:lnTo>
                <a:lnTo>
                  <a:pt x="115850" y="12799"/>
                </a:lnTo>
                <a:lnTo>
                  <a:pt x="125730" y="20955"/>
                </a:lnTo>
                <a:lnTo>
                  <a:pt x="125730" y="517017"/>
                </a:lnTo>
                <a:lnTo>
                  <a:pt x="135609" y="525172"/>
                </a:lnTo>
                <a:lnTo>
                  <a:pt x="162553" y="531833"/>
                </a:lnTo>
                <a:lnTo>
                  <a:pt x="202518" y="536324"/>
                </a:lnTo>
                <a:lnTo>
                  <a:pt x="251460" y="537972"/>
                </a:lnTo>
                <a:lnTo>
                  <a:pt x="202518" y="539619"/>
                </a:lnTo>
                <a:lnTo>
                  <a:pt x="162553" y="544110"/>
                </a:lnTo>
                <a:lnTo>
                  <a:pt x="135609" y="550771"/>
                </a:lnTo>
                <a:lnTo>
                  <a:pt x="125730" y="558927"/>
                </a:lnTo>
                <a:lnTo>
                  <a:pt x="125730" y="1054989"/>
                </a:lnTo>
                <a:lnTo>
                  <a:pt x="115850" y="1063144"/>
                </a:lnTo>
                <a:lnTo>
                  <a:pt x="88906" y="1069805"/>
                </a:lnTo>
                <a:lnTo>
                  <a:pt x="48941" y="1074296"/>
                </a:lnTo>
                <a:lnTo>
                  <a:pt x="0" y="1075944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24062" y="4205757"/>
            <a:ext cx="37719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1609.3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65542" y="4866894"/>
            <a:ext cx="253365" cy="449580"/>
          </a:xfrm>
          <a:custGeom>
            <a:avLst/>
            <a:gdLst/>
            <a:ahLst/>
            <a:cxnLst/>
            <a:rect l="l" t="t" r="r" b="b"/>
            <a:pathLst>
              <a:path w="253365" h="449579">
                <a:moveTo>
                  <a:pt x="0" y="0"/>
                </a:moveTo>
                <a:lnTo>
                  <a:pt x="49237" y="1656"/>
                </a:lnTo>
                <a:lnTo>
                  <a:pt x="89444" y="6173"/>
                </a:lnTo>
                <a:lnTo>
                  <a:pt x="116552" y="12874"/>
                </a:lnTo>
                <a:lnTo>
                  <a:pt x="126492" y="21081"/>
                </a:lnTo>
                <a:lnTo>
                  <a:pt x="126492" y="203707"/>
                </a:lnTo>
                <a:lnTo>
                  <a:pt x="136431" y="211915"/>
                </a:lnTo>
                <a:lnTo>
                  <a:pt x="163539" y="218616"/>
                </a:lnTo>
                <a:lnTo>
                  <a:pt x="203746" y="223133"/>
                </a:lnTo>
                <a:lnTo>
                  <a:pt x="252984" y="224789"/>
                </a:lnTo>
                <a:lnTo>
                  <a:pt x="203746" y="226446"/>
                </a:lnTo>
                <a:lnTo>
                  <a:pt x="163539" y="230963"/>
                </a:lnTo>
                <a:lnTo>
                  <a:pt x="136431" y="237664"/>
                </a:lnTo>
                <a:lnTo>
                  <a:pt x="126492" y="245871"/>
                </a:lnTo>
                <a:lnTo>
                  <a:pt x="126492" y="428497"/>
                </a:lnTo>
                <a:lnTo>
                  <a:pt x="116552" y="436705"/>
                </a:lnTo>
                <a:lnTo>
                  <a:pt x="89444" y="443406"/>
                </a:lnTo>
                <a:lnTo>
                  <a:pt x="49237" y="447923"/>
                </a:lnTo>
                <a:lnTo>
                  <a:pt x="0" y="449579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024062" y="5016792"/>
            <a:ext cx="37719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1609.4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45245" y="4936997"/>
            <a:ext cx="239395" cy="855344"/>
          </a:xfrm>
          <a:custGeom>
            <a:avLst/>
            <a:gdLst/>
            <a:ahLst/>
            <a:cxnLst/>
            <a:rect l="l" t="t" r="r" b="b"/>
            <a:pathLst>
              <a:path w="239395" h="855345">
                <a:moveTo>
                  <a:pt x="0" y="0"/>
                </a:moveTo>
                <a:lnTo>
                  <a:pt x="46569" y="1567"/>
                </a:lnTo>
                <a:lnTo>
                  <a:pt x="84596" y="5840"/>
                </a:lnTo>
                <a:lnTo>
                  <a:pt x="110233" y="12178"/>
                </a:lnTo>
                <a:lnTo>
                  <a:pt x="119634" y="19938"/>
                </a:lnTo>
                <a:lnTo>
                  <a:pt x="119634" y="407543"/>
                </a:lnTo>
                <a:lnTo>
                  <a:pt x="129036" y="415303"/>
                </a:lnTo>
                <a:lnTo>
                  <a:pt x="154676" y="421641"/>
                </a:lnTo>
                <a:lnTo>
                  <a:pt x="192703" y="425914"/>
                </a:lnTo>
                <a:lnTo>
                  <a:pt x="239268" y="427481"/>
                </a:lnTo>
                <a:lnTo>
                  <a:pt x="192703" y="429049"/>
                </a:lnTo>
                <a:lnTo>
                  <a:pt x="154676" y="433322"/>
                </a:lnTo>
                <a:lnTo>
                  <a:pt x="129036" y="439660"/>
                </a:lnTo>
                <a:lnTo>
                  <a:pt x="119634" y="447420"/>
                </a:lnTo>
                <a:lnTo>
                  <a:pt x="119634" y="835025"/>
                </a:lnTo>
                <a:lnTo>
                  <a:pt x="110233" y="842785"/>
                </a:lnTo>
                <a:lnTo>
                  <a:pt x="84596" y="849123"/>
                </a:lnTo>
                <a:lnTo>
                  <a:pt x="46569" y="853396"/>
                </a:lnTo>
                <a:lnTo>
                  <a:pt x="0" y="854963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683332" y="5291163"/>
            <a:ext cx="37782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802.</a:t>
            </a:r>
            <a:r>
              <a:rPr sz="900" b="1" spc="-5" dirty="0"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1558" y="3164840"/>
            <a:ext cx="3440429" cy="2595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187960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SAE J2735 – message and dialog  definitions for </a:t>
            </a:r>
            <a:r>
              <a:rPr sz="1600" spc="-40" dirty="0">
                <a:latin typeface="Arial"/>
                <a:cs typeface="Arial"/>
              </a:rPr>
              <a:t>V2V, </a:t>
            </a:r>
            <a:r>
              <a:rPr sz="1600" spc="-5" dirty="0">
                <a:latin typeface="Arial"/>
                <a:cs typeface="Arial"/>
              </a:rPr>
              <a:t>V2I and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V2D</a:t>
            </a:r>
            <a:endParaRPr sz="1600">
              <a:latin typeface="Arial"/>
              <a:cs typeface="Arial"/>
            </a:endParaRPr>
          </a:p>
          <a:p>
            <a:pPr marL="184785" marR="636905" indent="-172085">
              <a:lnSpc>
                <a:spcPct val="100000"/>
              </a:lnSpc>
              <a:spcBef>
                <a:spcPts val="384"/>
              </a:spcBef>
              <a:buFont typeface="Wingdings"/>
              <a:buChar char="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SAE J2945/x – performance  requirements for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applications</a:t>
            </a:r>
            <a:endParaRPr sz="1600">
              <a:latin typeface="Arial"/>
              <a:cs typeface="Arial"/>
            </a:endParaRPr>
          </a:p>
          <a:p>
            <a:pPr marL="184785" marR="5080" indent="-172085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IEEE 1609.x – protocol </a:t>
            </a:r>
            <a:r>
              <a:rPr sz="1600" dirty="0">
                <a:latin typeface="Arial"/>
                <a:cs typeface="Arial"/>
              </a:rPr>
              <a:t>level  </a:t>
            </a:r>
            <a:r>
              <a:rPr sz="1600" spc="-5" dirty="0">
                <a:latin typeface="Arial"/>
                <a:cs typeface="Arial"/>
              </a:rPr>
              <a:t>standards for </a:t>
            </a:r>
            <a:r>
              <a:rPr sz="1600" dirty="0">
                <a:latin typeface="Arial"/>
                <a:cs typeface="Arial"/>
              </a:rPr>
              <a:t>basic </a:t>
            </a:r>
            <a:r>
              <a:rPr sz="1600" spc="-5" dirty="0">
                <a:latin typeface="Arial"/>
                <a:cs typeface="Arial"/>
              </a:rPr>
              <a:t>communications  and security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management</a:t>
            </a:r>
            <a:endParaRPr sz="1600">
              <a:latin typeface="Arial"/>
              <a:cs typeface="Arial"/>
            </a:endParaRPr>
          </a:p>
          <a:p>
            <a:pPr marL="184785" marR="187960" indent="-172085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IEEE 802.11 – wireless media  definitions that for DSRC enabling  IEEE1609 and SAE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J2735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1981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#10: Architecture and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Standards</a:t>
            </a:r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429768" y="228600"/>
            <a:ext cx="867156" cy="938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31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2730068"/>
            <a:ext cx="7905750" cy="159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302260" indent="-286385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2000" spc="-5" dirty="0">
                <a:latin typeface="Arial"/>
                <a:cs typeface="Arial"/>
              </a:rPr>
              <a:t>Unifying </a:t>
            </a:r>
            <a:r>
              <a:rPr sz="2000" dirty="0">
                <a:latin typeface="Arial"/>
                <a:cs typeface="Arial"/>
              </a:rPr>
              <a:t>framework and common language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connected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vehicle  </a:t>
            </a:r>
            <a:r>
              <a:rPr sz="2000" dirty="0">
                <a:latin typeface="Arial"/>
                <a:cs typeface="Arial"/>
              </a:rPr>
              <a:t>development and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deployment</a:t>
            </a:r>
            <a:endParaRPr sz="2000">
              <a:latin typeface="Arial"/>
              <a:cs typeface="Arial"/>
            </a:endParaRPr>
          </a:p>
          <a:p>
            <a:pPr marL="508000" marR="5080" lvl="1" indent="-285115">
              <a:lnSpc>
                <a:spcPct val="100000"/>
              </a:lnSpc>
              <a:spcBef>
                <a:spcPts val="605"/>
              </a:spcBef>
              <a:buSzPct val="63888"/>
              <a:buFont typeface="Arial"/>
              <a:buChar char="□"/>
              <a:tabLst>
                <a:tab pos="507365" algn="l"/>
                <a:tab pos="508000" algn="l"/>
              </a:tabLst>
            </a:pPr>
            <a:r>
              <a:rPr sz="1800" spc="-10" dirty="0">
                <a:latin typeface="Arial"/>
                <a:cs typeface="Arial"/>
              </a:rPr>
              <a:t>CVRIA/SET-IT </a:t>
            </a:r>
            <a:r>
              <a:rPr sz="1800" spc="-5" dirty="0">
                <a:latin typeface="Arial"/>
                <a:cs typeface="Arial"/>
              </a:rPr>
              <a:t>v2.0 current, </a:t>
            </a:r>
            <a:r>
              <a:rPr sz="1800" spc="-10" dirty="0">
                <a:latin typeface="Arial"/>
                <a:cs typeface="Arial"/>
              </a:rPr>
              <a:t>National </a:t>
            </a:r>
            <a:r>
              <a:rPr sz="1800" spc="-5" dirty="0">
                <a:latin typeface="Arial"/>
                <a:cs typeface="Arial"/>
              </a:rPr>
              <a:t>Architecture </a:t>
            </a:r>
            <a:r>
              <a:rPr sz="1800" spc="-10" dirty="0">
                <a:latin typeface="Arial"/>
                <a:cs typeface="Arial"/>
              </a:rPr>
              <a:t>integration by </a:t>
            </a:r>
            <a:r>
              <a:rPr sz="1800" spc="-20" dirty="0">
                <a:latin typeface="Arial"/>
                <a:cs typeface="Arial"/>
              </a:rPr>
              <a:t>Summer,  </a:t>
            </a:r>
            <a:r>
              <a:rPr sz="1800" spc="-15" dirty="0">
                <a:latin typeface="Arial"/>
                <a:cs typeface="Arial"/>
              </a:rPr>
              <a:t>2016</a:t>
            </a:r>
            <a:endParaRPr sz="1800">
              <a:latin typeface="Arial"/>
              <a:cs typeface="Arial"/>
            </a:endParaRPr>
          </a:p>
          <a:p>
            <a:pPr marL="508000" lvl="1" indent="-285115">
              <a:lnSpc>
                <a:spcPct val="100000"/>
              </a:lnSpc>
              <a:spcBef>
                <a:spcPts val="600"/>
              </a:spcBef>
              <a:buSzPct val="63888"/>
              <a:buFont typeface="Arial"/>
              <a:buChar char="□"/>
              <a:tabLst>
                <a:tab pos="507365" algn="l"/>
                <a:tab pos="508000" algn="l"/>
              </a:tabLst>
            </a:pPr>
            <a:r>
              <a:rPr sz="1800" spc="-10" dirty="0">
                <a:latin typeface="Arial"/>
                <a:cs typeface="Arial"/>
              </a:rPr>
              <a:t>Multi-view: </a:t>
            </a:r>
            <a:r>
              <a:rPr sz="1800" spc="-5" dirty="0">
                <a:latin typeface="Arial"/>
                <a:cs typeface="Arial"/>
              </a:rPr>
              <a:t>Enterprise/Functional/Physical/Communications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4648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#10: Architecture and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Standards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0888"/>
            <a:ext cx="91440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32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3868" y="1111427"/>
            <a:ext cx="5626735" cy="453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9285">
              <a:lnSpc>
                <a:spcPct val="100000"/>
              </a:lnSpc>
            </a:pPr>
            <a:r>
              <a:rPr sz="2000" b="1" dirty="0">
                <a:solidFill>
                  <a:srgbClr val="CC6600"/>
                </a:solidFill>
                <a:latin typeface="Arial"/>
                <a:cs typeface="Arial"/>
              </a:rPr>
              <a:t>CVRIA </a:t>
            </a:r>
            <a:r>
              <a:rPr sz="2000" b="1" spc="-5" dirty="0">
                <a:solidFill>
                  <a:srgbClr val="CC6600"/>
                </a:solidFill>
                <a:latin typeface="Arial"/>
                <a:cs typeface="Arial"/>
              </a:rPr>
              <a:t>Includes Multiple</a:t>
            </a:r>
            <a:r>
              <a:rPr sz="2000" b="1" spc="-100" dirty="0"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C6600"/>
                </a:solidFill>
                <a:latin typeface="Arial"/>
                <a:cs typeface="Arial"/>
              </a:rPr>
              <a:t>Views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850">
              <a:latin typeface="Times New Roman"/>
              <a:cs typeface="Times New Roman"/>
            </a:endParaRPr>
          </a:p>
          <a:p>
            <a:pPr marL="184785" marR="1066800" indent="-17208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185420" algn="l"/>
              </a:tabLst>
            </a:pP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Enterprise </a:t>
            </a:r>
            <a:r>
              <a:rPr sz="1600" spc="-5" dirty="0">
                <a:latin typeface="Arial"/>
                <a:cs typeface="Arial"/>
              </a:rPr>
              <a:t>- Describes the relationships between  organizations and the roles they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play.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Font typeface="Wingdings"/>
              <a:buChar char=""/>
            </a:pPr>
            <a:endParaRPr sz="2300">
              <a:latin typeface="Times New Roman"/>
              <a:cs typeface="Times New Roman"/>
            </a:endParaRPr>
          </a:p>
          <a:p>
            <a:pPr marL="184785" marR="1015365" indent="-17208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185420" algn="l"/>
              </a:tabLst>
            </a:pP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Functional </a:t>
            </a:r>
            <a:r>
              <a:rPr sz="1600" spc="-5" dirty="0">
                <a:latin typeface="Arial"/>
                <a:cs typeface="Arial"/>
              </a:rPr>
              <a:t>- Describes abstract functional  elements (processes) and </a:t>
            </a:r>
            <a:r>
              <a:rPr sz="1600" dirty="0">
                <a:latin typeface="Arial"/>
                <a:cs typeface="Arial"/>
              </a:rPr>
              <a:t>logical </a:t>
            </a:r>
            <a:r>
              <a:rPr sz="1600" spc="-5" dirty="0">
                <a:latin typeface="Arial"/>
                <a:cs typeface="Arial"/>
              </a:rPr>
              <a:t>interactions  (data flows) that </a:t>
            </a:r>
            <a:r>
              <a:rPr sz="1600" dirty="0">
                <a:latin typeface="Arial"/>
                <a:cs typeface="Arial"/>
              </a:rPr>
              <a:t>satisfy </a:t>
            </a:r>
            <a:r>
              <a:rPr sz="1600" spc="-5" dirty="0">
                <a:latin typeface="Arial"/>
                <a:cs typeface="Arial"/>
              </a:rPr>
              <a:t>the system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requirements.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Font typeface="Wingdings"/>
              <a:buChar char=""/>
            </a:pPr>
            <a:endParaRPr sz="2300">
              <a:latin typeface="Times New Roman"/>
              <a:cs typeface="Times New Roman"/>
            </a:endParaRPr>
          </a:p>
          <a:p>
            <a:pPr marL="184785" marR="1035050" indent="-17208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185420" algn="l"/>
              </a:tabLst>
            </a:pP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</a:rPr>
              <a:t>Physical </a:t>
            </a:r>
            <a:r>
              <a:rPr sz="1600" spc="-5" dirty="0">
                <a:latin typeface="Arial"/>
                <a:cs typeface="Arial"/>
              </a:rPr>
              <a:t>- Describes physical objects (systems  and </a:t>
            </a:r>
            <a:r>
              <a:rPr sz="1600" dirty="0">
                <a:latin typeface="Arial"/>
                <a:cs typeface="Arial"/>
              </a:rPr>
              <a:t>devices) </a:t>
            </a:r>
            <a:r>
              <a:rPr sz="1600" spc="-5" dirty="0">
                <a:latin typeface="Arial"/>
                <a:cs typeface="Arial"/>
              </a:rPr>
              <a:t>and their application objects as well  as the high-level interfaces between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them.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Font typeface="Wingdings"/>
              <a:buChar char=""/>
            </a:pPr>
            <a:endParaRPr sz="2300">
              <a:latin typeface="Times New Roman"/>
              <a:cs typeface="Times New Roman"/>
            </a:endParaRPr>
          </a:p>
          <a:p>
            <a:pPr marL="184785" marR="1062990" indent="-17208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185420" algn="l"/>
              </a:tabLst>
            </a:pPr>
            <a:r>
              <a:rPr sz="1600" u="sng" spc="-5" dirty="0">
                <a:solidFill>
                  <a:srgbClr val="009999"/>
                </a:solidFill>
                <a:latin typeface="Arial"/>
                <a:cs typeface="Arial"/>
              </a:rPr>
              <a:t>Communications </a:t>
            </a:r>
            <a:r>
              <a:rPr sz="1600" spc="-5" dirty="0">
                <a:latin typeface="Arial"/>
                <a:cs typeface="Arial"/>
              </a:rPr>
              <a:t>- Describes the layered sets of  communications protocols that are required to  support communications among the participating  physical objects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the CV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environment.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18988" y="1645920"/>
            <a:ext cx="3249167" cy="4250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0819" rIns="0" bIns="0" rtlCol="0">
            <a:spAutoFit/>
          </a:bodyPr>
          <a:lstStyle/>
          <a:p>
            <a:pPr marL="866775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#10: Architecture and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Standards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77368" y="204215"/>
            <a:ext cx="865632" cy="938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33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090" y="1139761"/>
            <a:ext cx="7105650" cy="189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800" spc="-5" dirty="0">
                <a:latin typeface="Arial"/>
                <a:cs typeface="Arial"/>
              </a:rPr>
              <a:t>Assures </a:t>
            </a:r>
            <a:r>
              <a:rPr sz="1800" spc="-10" dirty="0">
                <a:latin typeface="Arial"/>
                <a:cs typeface="Arial"/>
              </a:rPr>
              <a:t>envisioned capabilities </a:t>
            </a:r>
            <a:r>
              <a:rPr sz="1800" spc="-5" dirty="0">
                <a:latin typeface="Arial"/>
                <a:cs typeface="Arial"/>
              </a:rPr>
              <a:t>fit </a:t>
            </a:r>
            <a:r>
              <a:rPr sz="1800" spc="-15" dirty="0">
                <a:latin typeface="Arial"/>
                <a:cs typeface="Arial"/>
              </a:rPr>
              <a:t>well within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greater </a:t>
            </a:r>
            <a:r>
              <a:rPr sz="1800" spc="5" dirty="0">
                <a:latin typeface="Arial"/>
                <a:cs typeface="Arial"/>
              </a:rPr>
              <a:t>ITS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90"/>
              </a:spcBef>
              <a:buSzPct val="65625"/>
              <a:buFont typeface="Arial"/>
              <a:buChar char="□"/>
              <a:tabLst>
                <a:tab pos="406400" algn="l"/>
              </a:tabLst>
            </a:pPr>
            <a:r>
              <a:rPr sz="1600" spc="-5" dirty="0">
                <a:latin typeface="Arial"/>
                <a:cs typeface="Arial"/>
              </a:rPr>
              <a:t>Architecture can guide but should </a:t>
            </a:r>
            <a:r>
              <a:rPr sz="1600" u="sng" spc="-5" dirty="0">
                <a:latin typeface="Arial"/>
                <a:cs typeface="Arial"/>
              </a:rPr>
              <a:t>not </a:t>
            </a:r>
            <a:r>
              <a:rPr sz="1600" spc="-5" dirty="0">
                <a:latin typeface="Arial"/>
                <a:cs typeface="Arial"/>
              </a:rPr>
              <a:t>constrain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research</a:t>
            </a:r>
            <a:endParaRPr sz="1600">
              <a:latin typeface="Arial"/>
              <a:cs typeface="Arial"/>
            </a:endParaRPr>
          </a:p>
          <a:p>
            <a:pPr marL="203200" marR="1185545" indent="-190500">
              <a:lnSpc>
                <a:spcPts val="2590"/>
              </a:lnSpc>
              <a:spcBef>
                <a:spcPts val="150"/>
              </a:spcBef>
              <a:buFont typeface="Wingdings"/>
              <a:buChar char=""/>
              <a:tabLst>
                <a:tab pos="185420" algn="l"/>
              </a:tabLst>
            </a:pPr>
            <a:r>
              <a:rPr sz="1800" dirty="0">
                <a:latin typeface="Arial"/>
                <a:cs typeface="Arial"/>
              </a:rPr>
              <a:t>SET-IT </a:t>
            </a:r>
            <a:r>
              <a:rPr sz="1800" spc="-10" dirty="0">
                <a:latin typeface="Arial"/>
                <a:cs typeface="Arial"/>
              </a:rPr>
              <a:t>tool </a:t>
            </a:r>
            <a:r>
              <a:rPr sz="1800" spc="-5" dirty="0">
                <a:latin typeface="Arial"/>
                <a:cs typeface="Arial"/>
              </a:rPr>
              <a:t>can </a:t>
            </a:r>
            <a:r>
              <a:rPr sz="1800" spc="-10" dirty="0">
                <a:latin typeface="Arial"/>
                <a:cs typeface="Arial"/>
              </a:rPr>
              <a:t>document system </a:t>
            </a:r>
            <a:r>
              <a:rPr sz="1800" spc="-5" dirty="0">
                <a:latin typeface="Arial"/>
                <a:cs typeface="Arial"/>
              </a:rPr>
              <a:t>architecture, ConOps,  </a:t>
            </a:r>
            <a:r>
              <a:rPr sz="1800" spc="-10" dirty="0">
                <a:latin typeface="Arial"/>
                <a:cs typeface="Arial"/>
              </a:rPr>
              <a:t>and other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requirements</a:t>
            </a:r>
            <a:endParaRPr sz="18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275"/>
              </a:spcBef>
              <a:buFont typeface="Wingdings"/>
              <a:buChar char=""/>
              <a:tabLst>
                <a:tab pos="185420" algn="l"/>
              </a:tabLst>
            </a:pPr>
            <a:r>
              <a:rPr sz="1800" spc="-15" dirty="0">
                <a:latin typeface="Arial"/>
                <a:cs typeface="Arial"/>
              </a:rPr>
              <a:t>Allows </a:t>
            </a:r>
            <a:r>
              <a:rPr sz="1800" spc="-10" dirty="0">
                <a:latin typeface="Arial"/>
                <a:cs typeface="Arial"/>
              </a:rPr>
              <a:t>adopting/adapting </a:t>
            </a:r>
            <a:r>
              <a:rPr sz="1800" spc="-15" dirty="0">
                <a:latin typeface="Arial"/>
                <a:cs typeface="Arial"/>
              </a:rPr>
              <a:t>work </a:t>
            </a:r>
            <a:r>
              <a:rPr sz="1800" spc="-10" dirty="0">
                <a:latin typeface="Arial"/>
                <a:cs typeface="Arial"/>
              </a:rPr>
              <a:t>completed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date – “go </a:t>
            </a:r>
            <a:r>
              <a:rPr sz="1800" spc="-10" dirty="0">
                <a:latin typeface="Arial"/>
                <a:cs typeface="Arial"/>
              </a:rPr>
              <a:t>shopping”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185420" algn="l"/>
              </a:tabLst>
            </a:pPr>
            <a:r>
              <a:rPr sz="1800" u="sng" spc="-10" dirty="0">
                <a:latin typeface="Arial"/>
                <a:cs typeface="Arial"/>
              </a:rPr>
              <a:t>Example</a:t>
            </a:r>
            <a:r>
              <a:rPr sz="1800" spc="-10" dirty="0">
                <a:latin typeface="Arial"/>
                <a:cs typeface="Arial"/>
              </a:rPr>
              <a:t>: Vehicle </a:t>
            </a:r>
            <a:r>
              <a:rPr sz="1800" spc="-5" dirty="0">
                <a:latin typeface="Arial"/>
                <a:cs typeface="Arial"/>
              </a:rPr>
              <a:t>Data for </a:t>
            </a:r>
            <a:r>
              <a:rPr sz="1800" dirty="0">
                <a:latin typeface="Arial"/>
                <a:cs typeface="Arial"/>
              </a:rPr>
              <a:t>Traffic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Operations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4904" y="3108960"/>
            <a:ext cx="8321040" cy="3041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4904" y="5574791"/>
            <a:ext cx="3406140" cy="829310"/>
          </a:xfrm>
          <a:prstGeom prst="rect">
            <a:avLst/>
          </a:prstGeom>
          <a:solidFill>
            <a:srgbClr val="DADADA"/>
          </a:solidFill>
          <a:ln w="9144">
            <a:solidFill>
              <a:srgbClr val="C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6360" marR="210185">
              <a:lnSpc>
                <a:spcPct val="100000"/>
              </a:lnSpc>
              <a:spcBef>
                <a:spcPts val="290"/>
              </a:spcBef>
            </a:pPr>
            <a:r>
              <a:rPr sz="1200" u="sng" dirty="0">
                <a:solidFill>
                  <a:srgbClr val="C00000"/>
                </a:solidFill>
                <a:latin typeface="Arial"/>
                <a:cs typeface="Arial"/>
              </a:rPr>
              <a:t>NOTE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: This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is </a:t>
            </a:r>
            <a:r>
              <a:rPr sz="1200" i="1" u="sng" spc="-5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way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this application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may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be  realized,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but not the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only </a:t>
            </a:r>
            <a:r>
              <a:rPr sz="1200" spc="-30" dirty="0">
                <a:solidFill>
                  <a:srgbClr val="C00000"/>
                </a:solidFill>
                <a:latin typeface="Arial"/>
                <a:cs typeface="Arial"/>
              </a:rPr>
              <a:t>way.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There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are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other  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ways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build a 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given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application and  accomplish a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stated</a:t>
            </a:r>
            <a:r>
              <a:rPr sz="120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objective.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0" y="1591055"/>
            <a:ext cx="1923288" cy="54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1981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#10: Architecture and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Standards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29768" y="228600"/>
            <a:ext cx="86715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34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4648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#10: Architecture and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Standards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45691" y="1333500"/>
            <a:ext cx="6449695" cy="2286000"/>
          </a:xfrm>
          <a:prstGeom prst="rect">
            <a:avLst/>
          </a:prstGeom>
          <a:ln w="9144">
            <a:solidFill>
              <a:srgbClr val="EC881B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58445" marR="255270" indent="-172085">
              <a:lnSpc>
                <a:spcPts val="1839"/>
              </a:lnSpc>
              <a:spcBef>
                <a:spcPts val="300"/>
              </a:spcBef>
              <a:buFont typeface="Wingdings"/>
              <a:buChar char=""/>
              <a:tabLst>
                <a:tab pos="259079" algn="l"/>
              </a:tabLst>
            </a:pPr>
            <a:r>
              <a:rPr sz="1700" i="1" dirty="0">
                <a:latin typeface="Arial"/>
                <a:cs typeface="Arial"/>
              </a:rPr>
              <a:t>To </a:t>
            </a:r>
            <a:r>
              <a:rPr sz="1700" i="1" spc="-5" dirty="0">
                <a:latin typeface="Arial"/>
                <a:cs typeface="Arial"/>
              </a:rPr>
              <a:t>the </a:t>
            </a:r>
            <a:r>
              <a:rPr sz="1700" i="1" dirty="0">
                <a:latin typeface="Arial"/>
                <a:cs typeface="Arial"/>
              </a:rPr>
              <a:t>extent viable, </a:t>
            </a:r>
            <a:r>
              <a:rPr sz="1700" i="1" spc="-5" dirty="0">
                <a:latin typeface="Arial"/>
                <a:cs typeface="Arial"/>
              </a:rPr>
              <a:t>the </a:t>
            </a:r>
            <a:r>
              <a:rPr sz="1700" i="1" dirty="0">
                <a:latin typeface="Arial"/>
                <a:cs typeface="Arial"/>
              </a:rPr>
              <a:t>USDOT envisions </a:t>
            </a:r>
            <a:r>
              <a:rPr sz="1700" i="1" spc="-5" dirty="0">
                <a:latin typeface="Arial"/>
                <a:cs typeface="Arial"/>
              </a:rPr>
              <a:t>that </a:t>
            </a:r>
            <a:r>
              <a:rPr sz="1700" i="1" dirty="0">
                <a:latin typeface="Arial"/>
                <a:cs typeface="Arial"/>
              </a:rPr>
              <a:t>Smart City  Demonstration sites </a:t>
            </a:r>
            <a:r>
              <a:rPr sz="1700" i="1" spc="-10" dirty="0">
                <a:latin typeface="Arial"/>
                <a:cs typeface="Arial"/>
              </a:rPr>
              <a:t>will </a:t>
            </a:r>
            <a:r>
              <a:rPr sz="1700" i="1" dirty="0">
                <a:latin typeface="Arial"/>
                <a:cs typeface="Arial"/>
              </a:rPr>
              <a:t>define and </a:t>
            </a:r>
            <a:r>
              <a:rPr sz="1700" i="1" spc="-5" dirty="0">
                <a:latin typeface="Arial"/>
                <a:cs typeface="Arial"/>
              </a:rPr>
              <a:t>demonstrate </a:t>
            </a:r>
            <a:r>
              <a:rPr sz="1700" i="1" dirty="0">
                <a:latin typeface="Arial"/>
                <a:cs typeface="Arial"/>
              </a:rPr>
              <a:t>integration of  </a:t>
            </a:r>
            <a:r>
              <a:rPr sz="1700" i="1" spc="-5" dirty="0">
                <a:latin typeface="Arial"/>
                <a:cs typeface="Arial"/>
              </a:rPr>
              <a:t>ITS </a:t>
            </a:r>
            <a:r>
              <a:rPr sz="1700" i="1" dirty="0">
                <a:latin typeface="Arial"/>
                <a:cs typeface="Arial"/>
              </a:rPr>
              <a:t>systems </a:t>
            </a:r>
            <a:r>
              <a:rPr sz="1700" i="1" spc="-10" dirty="0">
                <a:latin typeface="Arial"/>
                <a:cs typeface="Arial"/>
              </a:rPr>
              <a:t>with </a:t>
            </a:r>
            <a:r>
              <a:rPr sz="1700" i="1" spc="-5" dirty="0">
                <a:latin typeface="Arial"/>
                <a:cs typeface="Arial"/>
              </a:rPr>
              <a:t>other </a:t>
            </a:r>
            <a:r>
              <a:rPr sz="1700" i="1" dirty="0">
                <a:latin typeface="Arial"/>
                <a:cs typeface="Arial"/>
              </a:rPr>
              <a:t>systems </a:t>
            </a:r>
            <a:r>
              <a:rPr sz="1700" i="1" spc="-5" dirty="0">
                <a:latin typeface="Arial"/>
                <a:cs typeface="Arial"/>
              </a:rPr>
              <a:t>which </a:t>
            </a:r>
            <a:r>
              <a:rPr sz="1700" i="1" dirty="0">
                <a:latin typeface="Arial"/>
                <a:cs typeface="Arial"/>
              </a:rPr>
              <a:t>comprise a smart</a:t>
            </a:r>
            <a:r>
              <a:rPr sz="1700" i="1" spc="2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city.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  <a:buFont typeface="Wingdings"/>
              <a:buChar char=""/>
            </a:pPr>
            <a:endParaRPr sz="1350">
              <a:latin typeface="Times New Roman"/>
              <a:cs typeface="Times New Roman"/>
            </a:endParaRPr>
          </a:p>
          <a:p>
            <a:pPr marL="258445" marR="312420" indent="-172085">
              <a:lnSpc>
                <a:spcPts val="1839"/>
              </a:lnSpc>
              <a:buFont typeface="Wingdings"/>
              <a:buChar char=""/>
              <a:tabLst>
                <a:tab pos="259079" algn="l"/>
              </a:tabLst>
            </a:pPr>
            <a:r>
              <a:rPr sz="1700" i="1" dirty="0">
                <a:latin typeface="Arial"/>
                <a:cs typeface="Arial"/>
              </a:rPr>
              <a:t>As part of this </a:t>
            </a:r>
            <a:r>
              <a:rPr sz="1700" i="1" spc="-5" dirty="0">
                <a:latin typeface="Arial"/>
                <a:cs typeface="Arial"/>
              </a:rPr>
              <a:t>effort, the nature </a:t>
            </a:r>
            <a:r>
              <a:rPr sz="1700" i="1" dirty="0">
                <a:latin typeface="Arial"/>
                <a:cs typeface="Arial"/>
              </a:rPr>
              <a:t>of required </a:t>
            </a:r>
            <a:r>
              <a:rPr sz="1700" i="1" spc="-5" dirty="0">
                <a:latin typeface="Arial"/>
                <a:cs typeface="Arial"/>
              </a:rPr>
              <a:t>interfaces to other  </a:t>
            </a:r>
            <a:r>
              <a:rPr sz="1700" i="1" dirty="0">
                <a:latin typeface="Arial"/>
                <a:cs typeface="Arial"/>
              </a:rPr>
              <a:t>systems should be defined </a:t>
            </a:r>
            <a:r>
              <a:rPr sz="1700" i="1" spc="-5" dirty="0">
                <a:latin typeface="Arial"/>
                <a:cs typeface="Arial"/>
              </a:rPr>
              <a:t>to </a:t>
            </a:r>
            <a:r>
              <a:rPr sz="1700" i="1" spc="-10" dirty="0">
                <a:latin typeface="Arial"/>
                <a:cs typeface="Arial"/>
              </a:rPr>
              <a:t>utilize </a:t>
            </a:r>
            <a:r>
              <a:rPr sz="1700" i="1" dirty="0">
                <a:latin typeface="Arial"/>
                <a:cs typeface="Arial"/>
              </a:rPr>
              <a:t>existing </a:t>
            </a:r>
            <a:r>
              <a:rPr sz="1700" i="1" spc="-5" dirty="0">
                <a:latin typeface="Arial"/>
                <a:cs typeface="Arial"/>
              </a:rPr>
              <a:t>networking </a:t>
            </a:r>
            <a:r>
              <a:rPr sz="1700" i="1" dirty="0">
                <a:latin typeface="Arial"/>
                <a:cs typeface="Arial"/>
              </a:rPr>
              <a:t>or  </a:t>
            </a:r>
            <a:r>
              <a:rPr sz="1700" i="1" spc="-5" dirty="0">
                <a:latin typeface="Arial"/>
                <a:cs typeface="Arial"/>
              </a:rPr>
              <a:t>other </a:t>
            </a:r>
            <a:r>
              <a:rPr sz="1700" i="1" dirty="0">
                <a:latin typeface="Arial"/>
                <a:cs typeface="Arial"/>
              </a:rPr>
              <a:t>standards </a:t>
            </a:r>
            <a:r>
              <a:rPr sz="1700" i="1" spc="-10" dirty="0">
                <a:latin typeface="Arial"/>
                <a:cs typeface="Arial"/>
              </a:rPr>
              <a:t>when </a:t>
            </a:r>
            <a:r>
              <a:rPr sz="1700" i="1" dirty="0">
                <a:latin typeface="Arial"/>
                <a:cs typeface="Arial"/>
              </a:rPr>
              <a:t>available. </a:t>
            </a:r>
            <a:r>
              <a:rPr sz="1700" i="1" spc="5" dirty="0">
                <a:latin typeface="Arial"/>
                <a:cs typeface="Arial"/>
              </a:rPr>
              <a:t>Where </a:t>
            </a:r>
            <a:r>
              <a:rPr sz="1700" i="1" dirty="0">
                <a:latin typeface="Arial"/>
                <a:cs typeface="Arial"/>
              </a:rPr>
              <a:t>new or revised  standards are needed, </a:t>
            </a:r>
            <a:r>
              <a:rPr sz="1700" i="1" spc="-5" dirty="0">
                <a:latin typeface="Arial"/>
                <a:cs typeface="Arial"/>
              </a:rPr>
              <a:t>these </a:t>
            </a:r>
            <a:r>
              <a:rPr sz="1700" i="1" dirty="0">
                <a:latin typeface="Arial"/>
                <a:cs typeface="Arial"/>
              </a:rPr>
              <a:t>needs should be fully  documented.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35</a:t>
            </a:fld>
            <a:endParaRPr sz="1800" baseline="231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1" y="4154932"/>
            <a:ext cx="8096884" cy="184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700" dirty="0">
                <a:latin typeface="Arial"/>
                <a:cs typeface="Arial"/>
              </a:rPr>
              <a:t>USDOT provides ITS </a:t>
            </a:r>
            <a:r>
              <a:rPr sz="1700" spc="-5" dirty="0">
                <a:latin typeface="Arial"/>
                <a:cs typeface="Arial"/>
              </a:rPr>
              <a:t>Architecture </a:t>
            </a:r>
            <a:r>
              <a:rPr sz="1700" dirty="0">
                <a:latin typeface="Arial"/>
                <a:cs typeface="Arial"/>
              </a:rPr>
              <a:t>and Standards </a:t>
            </a:r>
            <a:r>
              <a:rPr sz="1700" spc="-5" dirty="0">
                <a:latin typeface="Arial"/>
                <a:cs typeface="Arial"/>
              </a:rPr>
              <a:t>to </a:t>
            </a:r>
            <a:r>
              <a:rPr sz="1700" dirty="0">
                <a:latin typeface="Arial"/>
                <a:cs typeface="Arial"/>
              </a:rPr>
              <a:t>enable interoperable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systems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1350">
              <a:latin typeface="Times New Roman"/>
              <a:cs typeface="Times New Roman"/>
            </a:endParaRPr>
          </a:p>
          <a:p>
            <a:pPr marL="405765" lvl="1" indent="-210185">
              <a:lnSpc>
                <a:spcPct val="100000"/>
              </a:lnSpc>
              <a:buSzPct val="65625"/>
              <a:buFont typeface="Arial"/>
              <a:buChar char="□"/>
              <a:tabLst>
                <a:tab pos="406400" algn="l"/>
              </a:tabLst>
            </a:pPr>
            <a:r>
              <a:rPr sz="1600" spc="-5" dirty="0">
                <a:latin typeface="Arial"/>
                <a:cs typeface="Arial"/>
              </a:rPr>
              <a:t>Include the National ITS Architecture and CVRIA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the overall system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architecture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1"/>
              </a:spcBef>
              <a:buFont typeface="Arial"/>
              <a:buChar char="□"/>
            </a:pPr>
            <a:endParaRPr sz="1350">
              <a:latin typeface="Times New Roman"/>
              <a:cs typeface="Times New Roman"/>
            </a:endParaRPr>
          </a:p>
          <a:p>
            <a:pPr marL="405765" lvl="1" indent="-210185">
              <a:lnSpc>
                <a:spcPct val="100000"/>
              </a:lnSpc>
              <a:buSzPct val="65625"/>
              <a:buFont typeface="Arial"/>
              <a:buChar char="□"/>
              <a:tabLst>
                <a:tab pos="406400" algn="l"/>
              </a:tabLst>
            </a:pPr>
            <a:r>
              <a:rPr sz="1600" spc="-5" dirty="0">
                <a:latin typeface="Arial"/>
                <a:cs typeface="Arial"/>
              </a:rPr>
              <a:t>Enable connections to other smart </a:t>
            </a:r>
            <a:r>
              <a:rPr sz="1600" dirty="0">
                <a:latin typeface="Arial"/>
                <a:cs typeface="Arial"/>
              </a:rPr>
              <a:t>city </a:t>
            </a:r>
            <a:r>
              <a:rPr sz="1600" spc="-5" dirty="0">
                <a:latin typeface="Arial"/>
                <a:cs typeface="Arial"/>
              </a:rPr>
              <a:t>system</a:t>
            </a:r>
            <a:r>
              <a:rPr sz="1600" spc="1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architectures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1"/>
              </a:spcBef>
              <a:buFont typeface="Arial"/>
              <a:buChar char="□"/>
            </a:pPr>
            <a:endParaRPr sz="1350">
              <a:latin typeface="Times New Roman"/>
              <a:cs typeface="Times New Roman"/>
            </a:endParaRPr>
          </a:p>
          <a:p>
            <a:pPr marL="405765" marR="5080" lvl="1" indent="-210185">
              <a:lnSpc>
                <a:spcPct val="100000"/>
              </a:lnSpc>
              <a:buSzPct val="65625"/>
              <a:buFont typeface="Arial"/>
              <a:buChar char="□"/>
              <a:tabLst>
                <a:tab pos="406400" algn="l"/>
              </a:tabLst>
            </a:pPr>
            <a:r>
              <a:rPr sz="1600" spc="-5" dirty="0">
                <a:latin typeface="Arial"/>
                <a:cs typeface="Arial"/>
              </a:rPr>
              <a:t>If </a:t>
            </a:r>
            <a:r>
              <a:rPr sz="1600" dirty="0">
                <a:latin typeface="Arial"/>
                <a:cs typeface="Arial"/>
              </a:rPr>
              <a:t>beneficial, </a:t>
            </a:r>
            <a:r>
              <a:rPr sz="1600" spc="-5" dirty="0">
                <a:latin typeface="Arial"/>
                <a:cs typeface="Arial"/>
              </a:rPr>
              <a:t>use CVRIA/SET-IT as </a:t>
            </a:r>
            <a:r>
              <a:rPr sz="1600" dirty="0">
                <a:latin typeface="Arial"/>
                <a:cs typeface="Arial"/>
              </a:rPr>
              <a:t>basis </a:t>
            </a:r>
            <a:r>
              <a:rPr sz="1600" spc="-5" dirty="0">
                <a:latin typeface="Arial"/>
                <a:cs typeface="Arial"/>
              </a:rPr>
              <a:t>for developing architectures to support other  smart </a:t>
            </a:r>
            <a:r>
              <a:rPr sz="1600" dirty="0">
                <a:latin typeface="Arial"/>
                <a:cs typeface="Arial"/>
              </a:rPr>
              <a:t>city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services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9340" y="6451472"/>
            <a:ext cx="19621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9540" y="6481064"/>
            <a:ext cx="209740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U.S. Department of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Transportation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46480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</a:rPr>
              <a:t>Vision Element #10: Architecture and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Standards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57200" y="228600"/>
            <a:ext cx="865632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1798" y="1216177"/>
            <a:ext cx="5500370" cy="72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  <a:tab pos="2585085" algn="l"/>
              </a:tabLst>
            </a:pPr>
            <a:r>
              <a:rPr sz="1400" dirty="0">
                <a:latin typeface="Arial"/>
                <a:cs typeface="Arial"/>
              </a:rPr>
              <a:t>ITS  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Standards:	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https://standards.its.dot.gov/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  <a:tab pos="2585085" algn="l"/>
              </a:tabLst>
            </a:pPr>
            <a:r>
              <a:rPr sz="1400" dirty="0">
                <a:latin typeface="Arial"/>
                <a:cs typeface="Arial"/>
              </a:rPr>
              <a:t>ITS  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Architecture:	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http://www.its.dot.gov/arch/index.htm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798" y="2240305"/>
            <a:ext cx="2021205" cy="48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400" spc="-5" dirty="0">
                <a:latin typeface="Arial"/>
                <a:cs typeface="Arial"/>
              </a:rPr>
              <a:t>Explore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CVRIA:</a:t>
            </a:r>
            <a:endParaRPr sz="1400">
              <a:latin typeface="Arial"/>
              <a:cs typeface="Arial"/>
            </a:endParaRPr>
          </a:p>
          <a:p>
            <a:pPr marL="405765" lvl="1" indent="-210185">
              <a:lnSpc>
                <a:spcPct val="100000"/>
              </a:lnSpc>
              <a:spcBef>
                <a:spcPts val="335"/>
              </a:spcBef>
              <a:buSzPct val="64285"/>
              <a:buFont typeface="Arial"/>
              <a:buChar char="□"/>
              <a:tabLst>
                <a:tab pos="406400" algn="l"/>
              </a:tabLst>
            </a:pPr>
            <a:r>
              <a:rPr sz="1400" spc="-5" dirty="0">
                <a:latin typeface="Arial"/>
                <a:cs typeface="Arial"/>
              </a:rPr>
              <a:t>CVRIA </a:t>
            </a:r>
            <a:r>
              <a:rPr sz="1400" spc="-10" dirty="0">
                <a:latin typeface="Arial"/>
                <a:cs typeface="Arial"/>
              </a:rPr>
              <a:t>web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training: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4304" y="2197633"/>
            <a:ext cx="4690110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www.iteris.com/cvria  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7"/>
              </a:rPr>
              <a:t>http://www.iteris.com/cvria/html/resources/cvriatraining.html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798" y="3008401"/>
            <a:ext cx="16497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400" spc="-5" dirty="0">
                <a:latin typeface="Arial"/>
                <a:cs typeface="Arial"/>
              </a:rPr>
              <a:t>Download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SET-IT: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44304" y="3008401"/>
            <a:ext cx="36664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www.iteris.com/cvria/html/resources/tools.html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4678" y="3259353"/>
            <a:ext cx="427291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indent="-210185">
              <a:lnSpc>
                <a:spcPct val="100000"/>
              </a:lnSpc>
              <a:buSzPct val="62500"/>
              <a:buFont typeface="Arial"/>
              <a:buChar char="□"/>
              <a:tabLst>
                <a:tab pos="223520" algn="l"/>
              </a:tabLst>
            </a:pPr>
            <a:r>
              <a:rPr sz="1200" u="sng" dirty="0">
                <a:latin typeface="Arial"/>
                <a:cs typeface="Arial"/>
              </a:rPr>
              <a:t>NOTE</a:t>
            </a:r>
            <a:r>
              <a:rPr sz="1200" dirty="0">
                <a:latin typeface="Arial"/>
                <a:cs typeface="Arial"/>
              </a:rPr>
              <a:t>: </a:t>
            </a:r>
            <a:r>
              <a:rPr sz="1200" spc="-5" dirty="0">
                <a:latin typeface="Arial"/>
                <a:cs typeface="Arial"/>
              </a:rPr>
              <a:t>Requires </a:t>
            </a:r>
            <a:r>
              <a:rPr sz="1200" u="sng" spc="-5" dirty="0">
                <a:latin typeface="Arial"/>
                <a:cs typeface="Arial"/>
              </a:rPr>
              <a:t>32-bit </a:t>
            </a:r>
            <a:r>
              <a:rPr sz="1200" spc="-5" dirty="0">
                <a:latin typeface="Arial"/>
                <a:cs typeface="Arial"/>
              </a:rPr>
              <a:t>version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Microsoft Visio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2010/2013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4678" y="3483889"/>
            <a:ext cx="185673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indent="-210185">
              <a:lnSpc>
                <a:spcPct val="100000"/>
              </a:lnSpc>
              <a:buSzPct val="64285"/>
              <a:buFont typeface="Arial"/>
              <a:buChar char="□"/>
              <a:tabLst>
                <a:tab pos="223520" algn="l"/>
              </a:tabLst>
            </a:pPr>
            <a:r>
              <a:rPr sz="1400" dirty="0">
                <a:latin typeface="Arial"/>
                <a:cs typeface="Arial"/>
              </a:rPr>
              <a:t>SET-IT </a:t>
            </a:r>
            <a:r>
              <a:rPr sz="1400" spc="-10" dirty="0">
                <a:latin typeface="Arial"/>
                <a:cs typeface="Arial"/>
              </a:rPr>
              <a:t>web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training: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44304" y="3483889"/>
            <a:ext cx="46221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http://www.iteris.com/cvria/html/forms/setittrainingform.php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1798" y="3995953"/>
            <a:ext cx="49326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400" spc="-5" dirty="0">
                <a:latin typeface="Arial"/>
                <a:cs typeface="Arial"/>
              </a:rPr>
              <a:t>Input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improve CVRIA or SET-IT? Questions?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Comments?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4678" y="4251985"/>
            <a:ext cx="1350010" cy="48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indent="-210185">
              <a:lnSpc>
                <a:spcPct val="100000"/>
              </a:lnSpc>
              <a:buSzPct val="64285"/>
              <a:buFont typeface="Arial"/>
              <a:buChar char="□"/>
              <a:tabLst>
                <a:tab pos="223520" algn="l"/>
              </a:tabLst>
            </a:pPr>
            <a:r>
              <a:rPr sz="1400" spc="-5" dirty="0">
                <a:latin typeface="Arial"/>
                <a:cs typeface="Arial"/>
              </a:rPr>
              <a:t>CVRIA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Team:</a:t>
            </a:r>
            <a:endParaRPr sz="14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335"/>
              </a:spcBef>
              <a:buSzPct val="64285"/>
              <a:buFont typeface="Arial"/>
              <a:buChar char="□"/>
              <a:tabLst>
                <a:tab pos="223520" algn="l"/>
              </a:tabLst>
            </a:pPr>
            <a:r>
              <a:rPr sz="1400" dirty="0">
                <a:latin typeface="Arial"/>
                <a:cs typeface="Arial"/>
              </a:rPr>
              <a:t>SET-IT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Team: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44304" y="4209313"/>
            <a:ext cx="2162810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cvriacomments@iteris.com  </a:t>
            </a:r>
            <a:r>
              <a:rPr sz="1400" u="sng" spc="-5" dirty="0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setit@iteris.com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1798" y="5020081"/>
            <a:ext cx="13550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400" spc="-5" dirty="0">
                <a:latin typeface="Arial"/>
                <a:cs typeface="Arial"/>
              </a:rPr>
              <a:t>USDOT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PoCs: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44215" y="5020081"/>
            <a:ext cx="2776855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Walt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Fehr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3300"/>
              </a:lnSpc>
              <a:spcBef>
                <a:spcPts val="200"/>
              </a:spcBef>
            </a:pPr>
            <a:r>
              <a:rPr sz="1200" spc="-5" dirty="0">
                <a:latin typeface="Arial"/>
                <a:cs typeface="Arial"/>
              </a:rPr>
              <a:t>Program Manager, Systems Engineering  </a:t>
            </a:r>
            <a:r>
              <a:rPr sz="1200" u="sng" spc="-5" dirty="0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walton.fehr@dot.gov</a:t>
            </a:r>
            <a:r>
              <a:rPr sz="1200" spc="-5" dirty="0">
                <a:latin typeface="Arial"/>
                <a:cs typeface="Arial"/>
              </a:rPr>
              <a:t>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202-366-0268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44304" y="5879616"/>
            <a:ext cx="3462654" cy="475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Steve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Sill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200" spc="-5" dirty="0">
                <a:latin typeface="Arial"/>
                <a:cs typeface="Arial"/>
              </a:rPr>
              <a:t>Program Manager, </a:t>
            </a:r>
            <a:r>
              <a:rPr sz="1200" dirty="0">
                <a:latin typeface="Arial"/>
                <a:cs typeface="Arial"/>
              </a:rPr>
              <a:t>ITS </a:t>
            </a:r>
            <a:r>
              <a:rPr sz="1200" spc="-5" dirty="0">
                <a:latin typeface="Arial"/>
                <a:cs typeface="Arial"/>
              </a:rPr>
              <a:t>Architecture and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Standards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44304" y="6386600"/>
            <a:ext cx="229362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-5" dirty="0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steve.sill@dot.gov</a:t>
            </a:r>
            <a:r>
              <a:rPr sz="1200" spc="-5" dirty="0">
                <a:latin typeface="Arial"/>
                <a:cs typeface="Arial"/>
              </a:rPr>
              <a:t>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202-366-1603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266440"/>
            <a:ext cx="7044690" cy="109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EC881B"/>
                </a:solidFill>
                <a:latin typeface="Arial"/>
                <a:cs typeface="Arial"/>
              </a:rPr>
              <a:t>Beyond </a:t>
            </a:r>
            <a:r>
              <a:rPr sz="2800" b="1" spc="-5" dirty="0">
                <a:solidFill>
                  <a:srgbClr val="EC881B"/>
                </a:solidFill>
                <a:latin typeface="Arial"/>
                <a:cs typeface="Arial"/>
              </a:rPr>
              <a:t>Traffic: </a:t>
            </a:r>
            <a:r>
              <a:rPr sz="2800" b="1" spc="-10" dirty="0">
                <a:solidFill>
                  <a:srgbClr val="EC881B"/>
                </a:solidFill>
                <a:latin typeface="Arial"/>
                <a:cs typeface="Arial"/>
              </a:rPr>
              <a:t>The </a:t>
            </a:r>
            <a:r>
              <a:rPr sz="2800" b="1" spc="-5" dirty="0">
                <a:solidFill>
                  <a:srgbClr val="EC881B"/>
                </a:solidFill>
                <a:latin typeface="Arial"/>
                <a:cs typeface="Arial"/>
              </a:rPr>
              <a:t>Smart City</a:t>
            </a:r>
            <a:r>
              <a:rPr sz="2800" b="1" spc="114" dirty="0">
                <a:solidFill>
                  <a:srgbClr val="EC881B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EC881B"/>
                </a:solidFill>
                <a:latin typeface="Arial"/>
                <a:cs typeface="Arial"/>
              </a:rPr>
              <a:t>Challenge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3600" b="1" spc="-5" dirty="0">
                <a:latin typeface="Arial"/>
                <a:cs typeface="Arial"/>
              </a:rPr>
              <a:t>For More</a:t>
            </a:r>
            <a:r>
              <a:rPr sz="3600" b="1" spc="-4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Information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962" y="4496561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37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0" y="1371600"/>
                </a:moveTo>
                <a:lnTo>
                  <a:pt x="9144000" y="1371600"/>
                </a:lnTo>
                <a:lnTo>
                  <a:pt x="91440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325" y="1600200"/>
            <a:ext cx="8524875" cy="914400"/>
          </a:xfrm>
          <a:custGeom>
            <a:avLst/>
            <a:gdLst/>
            <a:ahLst/>
            <a:cxnLst/>
            <a:rect l="l" t="t" r="r" b="b"/>
            <a:pathLst>
              <a:path w="8524875" h="914400">
                <a:moveTo>
                  <a:pt x="0" y="0"/>
                </a:moveTo>
                <a:lnTo>
                  <a:pt x="8524875" y="0"/>
                </a:lnTo>
                <a:lnTo>
                  <a:pt x="8524875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325" y="1593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39200" y="1593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975" y="1593850"/>
            <a:ext cx="8537575" cy="12700"/>
          </a:xfrm>
          <a:custGeom>
            <a:avLst/>
            <a:gdLst/>
            <a:ahLst/>
            <a:cxnLst/>
            <a:rect l="l" t="t" r="r" b="b"/>
            <a:pathLst>
              <a:path w="8537575" h="12700">
                <a:moveTo>
                  <a:pt x="0" y="12700"/>
                </a:moveTo>
                <a:lnTo>
                  <a:pt x="8537575" y="12700"/>
                </a:lnTo>
                <a:lnTo>
                  <a:pt x="853757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975" y="2514600"/>
            <a:ext cx="8537575" cy="0"/>
          </a:xfrm>
          <a:custGeom>
            <a:avLst/>
            <a:gdLst/>
            <a:ahLst/>
            <a:cxnLst/>
            <a:rect l="l" t="t" r="r" b="b"/>
            <a:pathLst>
              <a:path w="8537575">
                <a:moveTo>
                  <a:pt x="0" y="0"/>
                </a:moveTo>
                <a:lnTo>
                  <a:pt x="85375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6991" y="5984240"/>
            <a:ext cx="76835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For </a:t>
            </a:r>
            <a:r>
              <a:rPr sz="1600" b="1" spc="-5" dirty="0">
                <a:latin typeface="Arial"/>
                <a:cs typeface="Arial"/>
              </a:rPr>
              <a:t>More Information and RSVP Information:</a:t>
            </a:r>
            <a:r>
              <a:rPr sz="1600" b="1" spc="195" dirty="0"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www.transportation.gov/smartcity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26492"/>
            <a:ext cx="3357371" cy="868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52402"/>
            <a:ext cx="3276714" cy="7683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4859" y="160020"/>
            <a:ext cx="7469111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5819" y="617219"/>
            <a:ext cx="2923032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8175">
              <a:lnSpc>
                <a:spcPct val="100000"/>
              </a:lnSpc>
            </a:pPr>
            <a:r>
              <a:rPr spc="-10" dirty="0"/>
              <a:t>Beyond </a:t>
            </a:r>
            <a:r>
              <a:rPr spc="-20" dirty="0"/>
              <a:t>Traffic: </a:t>
            </a:r>
            <a:r>
              <a:rPr spc="-10" dirty="0"/>
              <a:t>The </a:t>
            </a:r>
            <a:r>
              <a:rPr spc="-5" dirty="0"/>
              <a:t>Smart City</a:t>
            </a:r>
            <a:r>
              <a:rPr spc="114" dirty="0"/>
              <a:t> </a:t>
            </a:r>
            <a:r>
              <a:rPr spc="-5" dirty="0"/>
              <a:t>Challenge</a:t>
            </a:r>
          </a:p>
          <a:p>
            <a:pPr marL="638175">
              <a:lnSpc>
                <a:spcPct val="100000"/>
              </a:lnSpc>
              <a:spcBef>
                <a:spcPts val="20"/>
              </a:spcBef>
            </a:pPr>
            <a:r>
              <a:rPr sz="2000" spc="-5" dirty="0"/>
              <a:t>Information</a:t>
            </a:r>
            <a:r>
              <a:rPr sz="2000" spc="-80" dirty="0"/>
              <a:t> </a:t>
            </a:r>
            <a:r>
              <a:rPr sz="2000" dirty="0"/>
              <a:t>Sessions</a:t>
            </a:r>
            <a:endParaRPr sz="2000"/>
          </a:p>
        </p:txBody>
      </p:sp>
      <p:sp>
        <p:nvSpPr>
          <p:cNvPr id="15" name="object 15"/>
          <p:cNvSpPr/>
          <p:nvPr/>
        </p:nvSpPr>
        <p:spPr>
          <a:xfrm>
            <a:off x="314325" y="2560320"/>
            <a:ext cx="8524875" cy="640080"/>
          </a:xfrm>
          <a:custGeom>
            <a:avLst/>
            <a:gdLst/>
            <a:ahLst/>
            <a:cxnLst/>
            <a:rect l="l" t="t" r="r" b="b"/>
            <a:pathLst>
              <a:path w="8524875" h="640080">
                <a:moveTo>
                  <a:pt x="0" y="0"/>
                </a:moveTo>
                <a:lnTo>
                  <a:pt x="8524875" y="0"/>
                </a:lnTo>
                <a:lnTo>
                  <a:pt x="8524875" y="640079"/>
                </a:lnTo>
                <a:lnTo>
                  <a:pt x="0" y="640079"/>
                </a:lnTo>
                <a:lnTo>
                  <a:pt x="0" y="0"/>
                </a:lnTo>
                <a:close/>
              </a:path>
            </a:pathLst>
          </a:custGeom>
          <a:solidFill>
            <a:srgbClr val="F4B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4323" y="2553970"/>
            <a:ext cx="0" cy="652780"/>
          </a:xfrm>
          <a:custGeom>
            <a:avLst/>
            <a:gdLst/>
            <a:ahLst/>
            <a:cxnLst/>
            <a:rect l="l" t="t" r="r" b="b"/>
            <a:pathLst>
              <a:path h="652780">
                <a:moveTo>
                  <a:pt x="0" y="0"/>
                </a:moveTo>
                <a:lnTo>
                  <a:pt x="0" y="6527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39200" y="2553970"/>
            <a:ext cx="0" cy="652780"/>
          </a:xfrm>
          <a:custGeom>
            <a:avLst/>
            <a:gdLst/>
            <a:ahLst/>
            <a:cxnLst/>
            <a:rect l="l" t="t" r="r" b="b"/>
            <a:pathLst>
              <a:path h="652780">
                <a:moveTo>
                  <a:pt x="0" y="0"/>
                </a:moveTo>
                <a:lnTo>
                  <a:pt x="0" y="6527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973" y="2553970"/>
            <a:ext cx="8537575" cy="12700"/>
          </a:xfrm>
          <a:custGeom>
            <a:avLst/>
            <a:gdLst/>
            <a:ahLst/>
            <a:cxnLst/>
            <a:rect l="l" t="t" r="r" b="b"/>
            <a:pathLst>
              <a:path w="8537575" h="12700">
                <a:moveTo>
                  <a:pt x="0" y="12700"/>
                </a:moveTo>
                <a:lnTo>
                  <a:pt x="8537575" y="12700"/>
                </a:lnTo>
                <a:lnTo>
                  <a:pt x="853757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973" y="3200400"/>
            <a:ext cx="8537575" cy="0"/>
          </a:xfrm>
          <a:custGeom>
            <a:avLst/>
            <a:gdLst/>
            <a:ahLst/>
            <a:cxnLst/>
            <a:rect l="l" t="t" r="r" b="b"/>
            <a:pathLst>
              <a:path w="8537575">
                <a:moveTo>
                  <a:pt x="0" y="0"/>
                </a:moveTo>
                <a:lnTo>
                  <a:pt x="85375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The </a:t>
            </a:r>
            <a:r>
              <a:rPr spc="-5" dirty="0"/>
              <a:t>Smart City Forum </a:t>
            </a:r>
            <a:r>
              <a:rPr dirty="0"/>
              <a:t>(In </a:t>
            </a:r>
            <a:r>
              <a:rPr spc="-5" dirty="0"/>
              <a:t>Person </a:t>
            </a:r>
            <a:r>
              <a:rPr dirty="0"/>
              <a:t>/</a:t>
            </a:r>
            <a:r>
              <a:rPr spc="-15" dirty="0"/>
              <a:t> </a:t>
            </a:r>
            <a:r>
              <a:rPr spc="-10" dirty="0"/>
              <a:t>Virtual)</a:t>
            </a:r>
          </a:p>
          <a:p>
            <a:pPr marL="38100">
              <a:lnSpc>
                <a:spcPct val="100000"/>
              </a:lnSpc>
            </a:pPr>
            <a:r>
              <a:rPr b="0" spc="-10" dirty="0">
                <a:latin typeface="Arial"/>
                <a:cs typeface="Arial"/>
              </a:rPr>
              <a:t>12/15/2015 </a:t>
            </a:r>
            <a:r>
              <a:rPr b="0" dirty="0">
                <a:latin typeface="Arial"/>
                <a:cs typeface="Arial"/>
              </a:rPr>
              <a:t>( </a:t>
            </a:r>
            <a:r>
              <a:rPr b="0" spc="-10" dirty="0">
                <a:latin typeface="Arial"/>
                <a:cs typeface="Arial"/>
              </a:rPr>
              <a:t>9:00 am </a:t>
            </a:r>
            <a:r>
              <a:rPr b="0" dirty="0">
                <a:latin typeface="Arial"/>
                <a:cs typeface="Arial"/>
              </a:rPr>
              <a:t>to </a:t>
            </a:r>
            <a:r>
              <a:rPr b="0" spc="-10" dirty="0">
                <a:latin typeface="Arial"/>
                <a:cs typeface="Arial"/>
              </a:rPr>
              <a:t>4:00 pm</a:t>
            </a:r>
            <a:r>
              <a:rPr b="0" spc="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EST)</a:t>
            </a:r>
          </a:p>
          <a:p>
            <a:pPr marL="38100">
              <a:lnSpc>
                <a:spcPct val="100000"/>
              </a:lnSpc>
            </a:pPr>
            <a:r>
              <a:rPr b="0" spc="-5" dirty="0">
                <a:latin typeface="Arial"/>
                <a:cs typeface="Arial"/>
              </a:rPr>
              <a:t>U.S. </a:t>
            </a:r>
            <a:r>
              <a:rPr b="0" spc="-10" dirty="0">
                <a:latin typeface="Arial"/>
                <a:cs typeface="Arial"/>
              </a:rPr>
              <a:t>Department </a:t>
            </a:r>
            <a:r>
              <a:rPr b="0" spc="-5" dirty="0">
                <a:latin typeface="Arial"/>
                <a:cs typeface="Arial"/>
              </a:rPr>
              <a:t>of </a:t>
            </a:r>
            <a:r>
              <a:rPr b="0" spc="-10" dirty="0">
                <a:latin typeface="Arial"/>
                <a:cs typeface="Arial"/>
              </a:rPr>
              <a:t>Transportation </a:t>
            </a:r>
            <a:r>
              <a:rPr b="0" spc="-15" dirty="0">
                <a:latin typeface="Arial"/>
                <a:cs typeface="Arial"/>
              </a:rPr>
              <a:t>(Washington,</a:t>
            </a:r>
            <a:r>
              <a:rPr b="0" spc="6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DC)</a:t>
            </a:r>
          </a:p>
          <a:p>
            <a:pPr marL="38100">
              <a:lnSpc>
                <a:spcPct val="100000"/>
              </a:lnSpc>
              <a:spcBef>
                <a:spcPts val="1080"/>
              </a:spcBef>
            </a:pPr>
            <a:r>
              <a:rPr spc="-10" dirty="0"/>
              <a:t>Data, Architecture, </a:t>
            </a:r>
            <a:r>
              <a:rPr spc="-5" dirty="0"/>
              <a:t>and Standards</a:t>
            </a:r>
            <a:r>
              <a:rPr spc="25" dirty="0"/>
              <a:t> </a:t>
            </a:r>
            <a:r>
              <a:rPr spc="-10" dirty="0"/>
              <a:t>(Virtual)</a:t>
            </a:r>
          </a:p>
          <a:p>
            <a:pPr marL="38100">
              <a:lnSpc>
                <a:spcPct val="100000"/>
              </a:lnSpc>
            </a:pPr>
            <a:r>
              <a:rPr b="0" spc="-10" dirty="0">
                <a:latin typeface="Arial"/>
                <a:cs typeface="Arial"/>
              </a:rPr>
              <a:t>12/16/2015 </a:t>
            </a:r>
            <a:r>
              <a:rPr b="0" spc="-5" dirty="0">
                <a:latin typeface="Arial"/>
                <a:cs typeface="Arial"/>
              </a:rPr>
              <a:t>(1:00 </a:t>
            </a:r>
            <a:r>
              <a:rPr b="0" dirty="0">
                <a:latin typeface="Arial"/>
                <a:cs typeface="Arial"/>
              </a:rPr>
              <a:t>to </a:t>
            </a:r>
            <a:r>
              <a:rPr b="0" spc="-10" dirty="0">
                <a:latin typeface="Arial"/>
                <a:cs typeface="Arial"/>
              </a:rPr>
              <a:t>2:30 pm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EST)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38</a:t>
            </a:fld>
            <a:endParaRPr sz="1800" baseline="231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4800" y="3322320"/>
            <a:ext cx="8534400" cy="640080"/>
          </a:xfrm>
          <a:prstGeom prst="rect">
            <a:avLst/>
          </a:prstGeom>
          <a:solidFill>
            <a:srgbClr val="DADADA"/>
          </a:solidFill>
          <a:ln w="12700">
            <a:solidFill>
              <a:srgbClr val="FFFFF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260"/>
              </a:spcBef>
            </a:pPr>
            <a:r>
              <a:rPr sz="1800" b="1" spc="-5" dirty="0">
                <a:latin typeface="Arial"/>
                <a:cs typeface="Arial"/>
              </a:rPr>
              <a:t>Connected </a:t>
            </a:r>
            <a:r>
              <a:rPr sz="1800" b="1" spc="-15" dirty="0">
                <a:latin typeface="Arial"/>
                <a:cs typeface="Arial"/>
              </a:rPr>
              <a:t>Vehicles </a:t>
            </a: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spc="-10" dirty="0">
                <a:latin typeface="Arial"/>
                <a:cs typeface="Arial"/>
              </a:rPr>
              <a:t>Automation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(Virtual)</a:t>
            </a:r>
            <a:endParaRPr sz="1800">
              <a:latin typeface="Arial"/>
              <a:cs typeface="Arial"/>
            </a:endParaRPr>
          </a:p>
          <a:p>
            <a:pPr marL="31496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12/17/2015 </a:t>
            </a:r>
            <a:r>
              <a:rPr sz="1800" spc="-5" dirty="0">
                <a:latin typeface="Arial"/>
                <a:cs typeface="Arial"/>
              </a:rPr>
              <a:t>(1:00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2:30 pm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9369" y="4114800"/>
            <a:ext cx="8534400" cy="914400"/>
          </a:xfrm>
          <a:prstGeom prst="rect">
            <a:avLst/>
          </a:prstGeom>
          <a:solidFill>
            <a:srgbClr val="F4BD80"/>
          </a:solidFill>
          <a:ln w="12700">
            <a:solidFill>
              <a:srgbClr val="FFFFF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14960" marR="210185">
              <a:lnSpc>
                <a:spcPct val="100000"/>
              </a:lnSpc>
              <a:spcBef>
                <a:spcPts val="260"/>
              </a:spcBef>
            </a:pPr>
            <a:r>
              <a:rPr sz="1800" b="1" spc="-5" dirty="0">
                <a:latin typeface="Arial"/>
                <a:cs typeface="Arial"/>
              </a:rPr>
              <a:t>Sharing Economy, User-Focused Mobility, and </a:t>
            </a:r>
            <a:r>
              <a:rPr sz="1800" b="1" spc="-10" dirty="0">
                <a:latin typeface="Arial"/>
                <a:cs typeface="Arial"/>
              </a:rPr>
              <a:t>Accessible </a:t>
            </a:r>
            <a:r>
              <a:rPr sz="1800" b="1" spc="-5" dirty="0">
                <a:latin typeface="Arial"/>
                <a:cs typeface="Arial"/>
              </a:rPr>
              <a:t>Transportation  (Virtual)</a:t>
            </a:r>
            <a:endParaRPr sz="1800">
              <a:latin typeface="Arial"/>
              <a:cs typeface="Arial"/>
            </a:endParaRPr>
          </a:p>
          <a:p>
            <a:pPr marL="31496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12/18/2015 </a:t>
            </a:r>
            <a:r>
              <a:rPr sz="1800" spc="-5" dirty="0">
                <a:latin typeface="Arial"/>
                <a:cs typeface="Arial"/>
              </a:rPr>
              <a:t>(1:00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2:30 pm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9369" y="5151120"/>
            <a:ext cx="8534400" cy="640080"/>
          </a:xfrm>
          <a:prstGeom prst="rect">
            <a:avLst/>
          </a:prstGeom>
          <a:solidFill>
            <a:srgbClr val="DADADA"/>
          </a:solidFill>
          <a:ln w="12700">
            <a:solidFill>
              <a:srgbClr val="FFFFF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260"/>
              </a:spcBef>
            </a:pP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Smart </a:t>
            </a:r>
            <a:r>
              <a:rPr sz="1800" b="1" spc="-5" dirty="0">
                <a:latin typeface="Arial"/>
                <a:cs typeface="Arial"/>
              </a:rPr>
              <a:t>City Challenge </a:t>
            </a:r>
            <a:r>
              <a:rPr sz="1800" b="1" spc="-10" dirty="0">
                <a:latin typeface="Arial"/>
                <a:cs typeface="Arial"/>
              </a:rPr>
              <a:t>Application </a:t>
            </a:r>
            <a:r>
              <a:rPr sz="1800" b="1" spc="-5" dirty="0">
                <a:latin typeface="Arial"/>
                <a:cs typeface="Arial"/>
              </a:rPr>
              <a:t>and Selection </a:t>
            </a:r>
            <a:r>
              <a:rPr sz="1800" b="1" spc="-10" dirty="0">
                <a:latin typeface="Arial"/>
                <a:cs typeface="Arial"/>
              </a:rPr>
              <a:t>Process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(Virtual)</a:t>
            </a:r>
            <a:endParaRPr sz="1800">
              <a:latin typeface="Arial"/>
              <a:cs typeface="Arial"/>
            </a:endParaRPr>
          </a:p>
          <a:p>
            <a:pPr marL="31496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12/21/2015 </a:t>
            </a:r>
            <a:r>
              <a:rPr sz="1800" spc="-5" dirty="0">
                <a:latin typeface="Arial"/>
                <a:cs typeface="Arial"/>
              </a:rPr>
              <a:t>(1:00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2:00 pm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0" y="1371600"/>
                </a:moveTo>
                <a:lnTo>
                  <a:pt x="9144000" y="1371600"/>
                </a:lnTo>
                <a:lnTo>
                  <a:pt x="91440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7919" y="1756473"/>
            <a:ext cx="7040245" cy="437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5" dirty="0">
                <a:latin typeface="Arial"/>
                <a:cs typeface="Arial"/>
              </a:rPr>
              <a:t>For More Information and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Questions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500">
              <a:latin typeface="Times New Roman"/>
              <a:cs typeface="Times New Roman"/>
            </a:endParaRPr>
          </a:p>
          <a:p>
            <a:pPr marL="1426845" marR="1419225" indent="-1270" algn="ctr">
              <a:lnSpc>
                <a:spcPct val="120000"/>
              </a:lnSpc>
            </a:pPr>
            <a:r>
              <a:rPr sz="2400" spc="-5" dirty="0">
                <a:latin typeface="Arial"/>
                <a:cs typeface="Arial"/>
              </a:rPr>
              <a:t>Department of Transportation  </a:t>
            </a:r>
            <a:r>
              <a:rPr sz="2400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https://www.transportation.gov/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3000">
              <a:latin typeface="Times New Roman"/>
              <a:cs typeface="Times New Roman"/>
            </a:endParaRPr>
          </a:p>
          <a:p>
            <a:pPr marL="1274445" marR="1267460" indent="635" algn="ctr">
              <a:lnSpc>
                <a:spcPct val="120000"/>
              </a:lnSpc>
            </a:pPr>
            <a:r>
              <a:rPr sz="2400" spc="-5" dirty="0">
                <a:latin typeface="Arial"/>
                <a:cs typeface="Arial"/>
              </a:rPr>
              <a:t>Smart City Challenge  </a:t>
            </a:r>
            <a:r>
              <a:rPr sz="2400" u="heavy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www.transportation.gov/smartcity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Questions?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400" u="heavy" spc="-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SmartCityChallenge@dot.gov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26492"/>
            <a:ext cx="3357371" cy="868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52402"/>
            <a:ext cx="3276714" cy="7683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859" y="312420"/>
            <a:ext cx="7469111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847" rIns="0" bIns="0" rtlCol="0">
            <a:spAutoFit/>
          </a:bodyPr>
          <a:lstStyle/>
          <a:p>
            <a:pPr marL="638175">
              <a:lnSpc>
                <a:spcPct val="100000"/>
              </a:lnSpc>
            </a:pPr>
            <a:r>
              <a:rPr spc="-10" dirty="0"/>
              <a:t>Beyond </a:t>
            </a:r>
            <a:r>
              <a:rPr spc="-20" dirty="0"/>
              <a:t>Traffic: </a:t>
            </a:r>
            <a:r>
              <a:rPr spc="-10" dirty="0"/>
              <a:t>The </a:t>
            </a:r>
            <a:r>
              <a:rPr spc="-5" dirty="0"/>
              <a:t>Smart City</a:t>
            </a:r>
            <a:r>
              <a:rPr spc="114" dirty="0"/>
              <a:t> </a:t>
            </a:r>
            <a:r>
              <a:rPr spc="-5" dirty="0"/>
              <a:t>Challenge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39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0" y="1371600"/>
                </a:moveTo>
                <a:lnTo>
                  <a:pt x="9144000" y="1371600"/>
                </a:lnTo>
                <a:lnTo>
                  <a:pt x="91440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3429000"/>
            <a:ext cx="8229600" cy="281940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3810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300"/>
              </a:spcBef>
            </a:pPr>
            <a:r>
              <a:rPr sz="2400" b="1" spc="-5" dirty="0">
                <a:latin typeface="Arial"/>
                <a:cs typeface="Arial"/>
              </a:rPr>
              <a:t>Phase 2 (Solicitation and Deadline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TBD):</a:t>
            </a:r>
            <a:endParaRPr sz="2400">
              <a:latin typeface="Arial"/>
              <a:cs typeface="Arial"/>
            </a:endParaRPr>
          </a:p>
          <a:p>
            <a:pPr marL="548640" indent="-28511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548640" algn="l"/>
              </a:tabLst>
            </a:pPr>
            <a:r>
              <a:rPr sz="2000" dirty="0">
                <a:latin typeface="Arial"/>
                <a:cs typeface="Arial"/>
              </a:rPr>
              <a:t>Smart </a:t>
            </a:r>
            <a:r>
              <a:rPr sz="2000" spc="-5" dirty="0">
                <a:latin typeface="Arial"/>
                <a:cs typeface="Arial"/>
              </a:rPr>
              <a:t>City </a:t>
            </a:r>
            <a:r>
              <a:rPr sz="2000" dirty="0">
                <a:latin typeface="Arial"/>
                <a:cs typeface="Arial"/>
              </a:rPr>
              <a:t>Challenge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Finalists</a:t>
            </a:r>
            <a:endParaRPr sz="2000">
              <a:latin typeface="Arial"/>
              <a:cs typeface="Arial"/>
            </a:endParaRPr>
          </a:p>
          <a:p>
            <a:pPr marL="548640" indent="-28511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548640" algn="l"/>
              </a:tabLst>
            </a:pPr>
            <a:r>
              <a:rPr sz="2000" dirty="0">
                <a:latin typeface="Arial"/>
                <a:cs typeface="Arial"/>
              </a:rPr>
              <a:t>Support </a:t>
            </a:r>
            <a:r>
              <a:rPr sz="2000" spc="-5" dirty="0">
                <a:latin typeface="Arial"/>
                <a:cs typeface="Arial"/>
              </a:rPr>
              <a:t>implementation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their </a:t>
            </a:r>
            <a:r>
              <a:rPr sz="2000" dirty="0">
                <a:latin typeface="Arial"/>
                <a:cs typeface="Arial"/>
              </a:rPr>
              <a:t>proposed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demonstration</a:t>
            </a:r>
            <a:endParaRPr sz="2000">
              <a:latin typeface="Arial"/>
              <a:cs typeface="Arial"/>
            </a:endParaRPr>
          </a:p>
          <a:p>
            <a:pPr marL="548640" indent="-28511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548640" algn="l"/>
              </a:tabLst>
            </a:pPr>
            <a:r>
              <a:rPr sz="2000" dirty="0">
                <a:latin typeface="Arial"/>
                <a:cs typeface="Arial"/>
              </a:rPr>
              <a:t>$50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  <a:p>
            <a:pPr marL="685800" lvl="1" indent="-210820">
              <a:lnSpc>
                <a:spcPct val="100000"/>
              </a:lnSpc>
              <a:spcBef>
                <a:spcPts val="1080"/>
              </a:spcBef>
              <a:buSzPct val="65000"/>
              <a:buFont typeface="Arial"/>
              <a:buChar char="□"/>
              <a:tabLst>
                <a:tab pos="685800" algn="l"/>
              </a:tabLst>
            </a:pPr>
            <a:r>
              <a:rPr sz="2000" dirty="0">
                <a:latin typeface="Arial"/>
                <a:cs typeface="Arial"/>
              </a:rPr>
              <a:t>U.S. Department of </a:t>
            </a:r>
            <a:r>
              <a:rPr sz="2000" spc="-5" dirty="0">
                <a:latin typeface="Arial"/>
                <a:cs typeface="Arial"/>
              </a:rPr>
              <a:t>Transportation: </a:t>
            </a:r>
            <a:r>
              <a:rPr sz="2000" dirty="0">
                <a:latin typeface="Arial"/>
                <a:cs typeface="Arial"/>
              </a:rPr>
              <a:t>$40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  <a:p>
            <a:pPr marL="685800" lvl="1" indent="-210820">
              <a:lnSpc>
                <a:spcPct val="100000"/>
              </a:lnSpc>
              <a:spcBef>
                <a:spcPts val="1080"/>
              </a:spcBef>
              <a:buSzPct val="65000"/>
              <a:buFont typeface="Arial"/>
              <a:buChar char="□"/>
              <a:tabLst>
                <a:tab pos="685800" algn="l"/>
              </a:tabLst>
            </a:pPr>
            <a:r>
              <a:rPr sz="2000" dirty="0">
                <a:latin typeface="Arial"/>
                <a:cs typeface="Arial"/>
              </a:rPr>
              <a:t>Vulcan Foundation: $10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584960"/>
            <a:ext cx="8229600" cy="161544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37465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295"/>
              </a:spcBef>
            </a:pPr>
            <a:r>
              <a:rPr sz="2400" b="1" spc="-5" dirty="0">
                <a:latin typeface="Arial"/>
                <a:cs typeface="Arial"/>
              </a:rPr>
              <a:t>Phase 1 (Deadline February 4,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2016):</a:t>
            </a:r>
            <a:endParaRPr sz="2400">
              <a:latin typeface="Arial"/>
              <a:cs typeface="Arial"/>
            </a:endParaRPr>
          </a:p>
          <a:p>
            <a:pPr marL="607695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08330" algn="l"/>
              </a:tabLst>
            </a:pPr>
            <a:r>
              <a:rPr sz="2000" dirty="0">
                <a:latin typeface="Arial"/>
                <a:cs typeface="Arial"/>
              </a:rPr>
              <a:t>Support concept development and planning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activities</a:t>
            </a:r>
            <a:endParaRPr sz="2000">
              <a:latin typeface="Arial"/>
              <a:cs typeface="Arial"/>
            </a:endParaRPr>
          </a:p>
          <a:p>
            <a:pPr marL="607695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08330" algn="l"/>
              </a:tabLst>
            </a:pPr>
            <a:r>
              <a:rPr sz="2000" spc="-5" dirty="0">
                <a:latin typeface="Arial"/>
                <a:cs typeface="Arial"/>
              </a:rPr>
              <a:t>Estimated five </a:t>
            </a:r>
            <a:r>
              <a:rPr sz="2000" dirty="0">
                <a:latin typeface="Arial"/>
                <a:cs typeface="Arial"/>
              </a:rPr>
              <a:t>Smart </a:t>
            </a:r>
            <a:r>
              <a:rPr sz="2000" spc="-5" dirty="0">
                <a:latin typeface="Arial"/>
                <a:cs typeface="Arial"/>
              </a:rPr>
              <a:t>City </a:t>
            </a:r>
            <a:r>
              <a:rPr sz="2000" dirty="0">
                <a:latin typeface="Arial"/>
                <a:cs typeface="Arial"/>
              </a:rPr>
              <a:t>Challenge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Finalists</a:t>
            </a:r>
            <a:endParaRPr sz="2000">
              <a:latin typeface="Arial"/>
              <a:cs typeface="Arial"/>
            </a:endParaRPr>
          </a:p>
          <a:p>
            <a:pPr marL="607695" indent="-3429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08330" algn="l"/>
              </a:tabLst>
            </a:pPr>
            <a:r>
              <a:rPr sz="2000" dirty="0">
                <a:latin typeface="Arial"/>
                <a:cs typeface="Arial"/>
              </a:rPr>
              <a:t>$100K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26492"/>
            <a:ext cx="3357371" cy="868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52402"/>
            <a:ext cx="3276714" cy="768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859" y="312420"/>
            <a:ext cx="7469111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847" rIns="0" bIns="0" rtlCol="0">
            <a:spAutoFit/>
          </a:bodyPr>
          <a:lstStyle/>
          <a:p>
            <a:pPr marL="638175">
              <a:lnSpc>
                <a:spcPct val="100000"/>
              </a:lnSpc>
            </a:pPr>
            <a:r>
              <a:rPr spc="-10" dirty="0"/>
              <a:t>Beyond </a:t>
            </a:r>
            <a:r>
              <a:rPr spc="-20" dirty="0"/>
              <a:t>Traffic: </a:t>
            </a:r>
            <a:r>
              <a:rPr spc="-10" dirty="0"/>
              <a:t>The </a:t>
            </a:r>
            <a:r>
              <a:rPr spc="-5" dirty="0"/>
              <a:t>Smart City</a:t>
            </a:r>
            <a:r>
              <a:rPr spc="114" dirty="0"/>
              <a:t> </a:t>
            </a:r>
            <a:r>
              <a:rPr spc="-5" dirty="0"/>
              <a:t>Challenge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4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767" rIns="0" bIns="0" rtlCol="0">
            <a:spAutoFit/>
          </a:bodyPr>
          <a:lstStyle/>
          <a:p>
            <a:pPr marL="180975">
              <a:lnSpc>
                <a:spcPct val="100000"/>
              </a:lnSpc>
              <a:tabLst>
                <a:tab pos="8395970" algn="l"/>
              </a:tabLst>
            </a:pPr>
            <a:r>
              <a:rPr u="heavy" spc="-5" dirty="0">
                <a:solidFill>
                  <a:srgbClr val="000000"/>
                </a:solidFill>
              </a:rPr>
              <a:t>Advanced Technologies and Smart</a:t>
            </a:r>
            <a:r>
              <a:rPr u="heavy" spc="90" dirty="0">
                <a:solidFill>
                  <a:srgbClr val="000000"/>
                </a:solidFill>
              </a:rPr>
              <a:t> </a:t>
            </a:r>
            <a:r>
              <a:rPr u="heavy" spc="-5" dirty="0">
                <a:solidFill>
                  <a:srgbClr val="000000"/>
                </a:solidFill>
              </a:rPr>
              <a:t>Cities	</a:t>
            </a:r>
          </a:p>
        </p:txBody>
      </p:sp>
      <p:sp>
        <p:nvSpPr>
          <p:cNvPr id="4" name="object 4"/>
          <p:cNvSpPr/>
          <p:nvPr/>
        </p:nvSpPr>
        <p:spPr>
          <a:xfrm>
            <a:off x="4620767" y="2648711"/>
            <a:ext cx="1170432" cy="1153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8835" y="2651760"/>
            <a:ext cx="1511808" cy="1135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0740" y="3349752"/>
            <a:ext cx="708660" cy="1929764"/>
          </a:xfrm>
          <a:custGeom>
            <a:avLst/>
            <a:gdLst/>
            <a:ahLst/>
            <a:cxnLst/>
            <a:rect l="l" t="t" r="r" b="b"/>
            <a:pathLst>
              <a:path w="708659" h="1929764">
                <a:moveTo>
                  <a:pt x="354330" y="0"/>
                </a:moveTo>
                <a:lnTo>
                  <a:pt x="354330" y="482346"/>
                </a:lnTo>
                <a:lnTo>
                  <a:pt x="0" y="482346"/>
                </a:lnTo>
                <a:lnTo>
                  <a:pt x="0" y="1447038"/>
                </a:lnTo>
                <a:lnTo>
                  <a:pt x="354330" y="1447038"/>
                </a:lnTo>
                <a:lnTo>
                  <a:pt x="354330" y="1929384"/>
                </a:lnTo>
                <a:lnTo>
                  <a:pt x="708660" y="964692"/>
                </a:lnTo>
                <a:lnTo>
                  <a:pt x="35433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58299" y="3827576"/>
            <a:ext cx="26879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Connected-Automated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Vehicles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3888" y="2717292"/>
            <a:ext cx="2325611" cy="3307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4743" y="2692907"/>
            <a:ext cx="2385047" cy="3360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49795" y="2743200"/>
            <a:ext cx="2219325" cy="3200400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38735" rIns="0" bIns="0" rtlCol="0">
            <a:spAutoFit/>
          </a:bodyPr>
          <a:lstStyle/>
          <a:p>
            <a:pPr marL="657225">
              <a:lnSpc>
                <a:spcPct val="100000"/>
              </a:lnSpc>
              <a:spcBef>
                <a:spcPts val="30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endParaRPr sz="1800">
              <a:latin typeface="Arial"/>
              <a:cs typeface="Arial"/>
            </a:endParaRPr>
          </a:p>
          <a:p>
            <a:pPr marL="203200" marR="368935" indent="-113030">
              <a:lnSpc>
                <a:spcPct val="100000"/>
              </a:lnSpc>
              <a:spcBef>
                <a:spcPts val="600"/>
              </a:spcBef>
              <a:buChar char="•"/>
              <a:tabLst>
                <a:tab pos="203835" algn="l"/>
              </a:tabLst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Order of magnitude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improvements</a:t>
            </a:r>
            <a:endParaRPr sz="1400">
              <a:latin typeface="Arial"/>
              <a:cs typeface="Arial"/>
            </a:endParaRPr>
          </a:p>
          <a:p>
            <a:pPr marL="203200" indent="-113030">
              <a:lnSpc>
                <a:spcPct val="100000"/>
              </a:lnSpc>
              <a:spcBef>
                <a:spcPts val="600"/>
              </a:spcBef>
              <a:buChar char="•"/>
              <a:tabLst>
                <a:tab pos="203835" algn="l"/>
              </a:tabLst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congestion</a:t>
            </a:r>
            <a:endParaRPr sz="1400">
              <a:latin typeface="Arial"/>
              <a:cs typeface="Arial"/>
            </a:endParaRPr>
          </a:p>
          <a:p>
            <a:pPr marL="203200" marR="113664" indent="-113030">
              <a:lnSpc>
                <a:spcPct val="100000"/>
              </a:lnSpc>
              <a:spcBef>
                <a:spcPts val="600"/>
              </a:spcBef>
              <a:buChar char="•"/>
              <a:tabLst>
                <a:tab pos="203835" algn="l"/>
              </a:tabLst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Reduced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emissions</a:t>
            </a:r>
            <a:r>
              <a:rPr sz="1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fossil</a:t>
            </a:r>
            <a:r>
              <a:rPr sz="1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fuels</a:t>
            </a:r>
            <a:endParaRPr sz="1400">
              <a:latin typeface="Arial"/>
              <a:cs typeface="Arial"/>
            </a:endParaRPr>
          </a:p>
          <a:p>
            <a:pPr marL="203200" marR="93980" indent="-113030">
              <a:lnSpc>
                <a:spcPct val="100000"/>
              </a:lnSpc>
              <a:spcBef>
                <a:spcPts val="600"/>
              </a:spcBef>
              <a:buChar char="•"/>
              <a:tabLst>
                <a:tab pos="203835" algn="l"/>
              </a:tabLst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Improved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access to</a:t>
            </a:r>
            <a:r>
              <a:rPr sz="1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jobs  and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400">
              <a:latin typeface="Arial"/>
              <a:cs typeface="Arial"/>
            </a:endParaRPr>
          </a:p>
          <a:p>
            <a:pPr marL="203200" marR="83820" indent="-113030">
              <a:lnSpc>
                <a:spcPct val="100000"/>
              </a:lnSpc>
              <a:spcBef>
                <a:spcPts val="600"/>
              </a:spcBef>
              <a:buChar char="•"/>
              <a:tabLst>
                <a:tab pos="203835" algn="l"/>
              </a:tabLst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Reduced transportation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costs for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gov’t and</a:t>
            </a:r>
            <a:r>
              <a:rPr sz="1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users</a:t>
            </a:r>
            <a:endParaRPr sz="1400">
              <a:latin typeface="Arial"/>
              <a:cs typeface="Arial"/>
            </a:endParaRPr>
          </a:p>
          <a:p>
            <a:pPr marL="203200" marR="267970" indent="-113030">
              <a:lnSpc>
                <a:spcPct val="100000"/>
              </a:lnSpc>
              <a:spcBef>
                <a:spcPts val="600"/>
              </a:spcBef>
              <a:buChar char="•"/>
              <a:tabLst>
                <a:tab pos="203835" algn="l"/>
              </a:tabLst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Improved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accessibility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mobility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343" y="2612135"/>
            <a:ext cx="2229599" cy="601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" y="2671572"/>
            <a:ext cx="2295144" cy="5608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76" y="2638044"/>
            <a:ext cx="2191512" cy="5151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0338" y="2758249"/>
            <a:ext cx="194246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Connected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Vehicles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200" y="3247644"/>
            <a:ext cx="2229599" cy="601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8" y="3308616"/>
            <a:ext cx="2247900" cy="5608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531" y="3273552"/>
            <a:ext cx="2159508" cy="516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0298" y="3394341"/>
            <a:ext cx="189547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Automation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343" y="3934967"/>
            <a:ext cx="2229599" cy="6035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92" y="3995928"/>
            <a:ext cx="2093976" cy="5608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252" y="3960876"/>
            <a:ext cx="2123440" cy="497205"/>
          </a:xfrm>
          <a:custGeom>
            <a:avLst/>
            <a:gdLst/>
            <a:ahLst/>
            <a:cxnLst/>
            <a:rect l="l" t="t" r="r" b="b"/>
            <a:pathLst>
              <a:path w="2123440" h="497204">
                <a:moveTo>
                  <a:pt x="0" y="0"/>
                </a:moveTo>
                <a:lnTo>
                  <a:pt x="2122932" y="0"/>
                </a:lnTo>
                <a:lnTo>
                  <a:pt x="2122932" y="496824"/>
                </a:lnTo>
                <a:lnTo>
                  <a:pt x="0" y="496824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676" y="4020311"/>
            <a:ext cx="1990344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89749" y="4082250"/>
            <a:ext cx="17411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Internet of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Things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343" y="4541520"/>
            <a:ext cx="2229599" cy="601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92" y="4602492"/>
            <a:ext cx="2103120" cy="5608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252" y="4567428"/>
            <a:ext cx="2123440" cy="495300"/>
          </a:xfrm>
          <a:custGeom>
            <a:avLst/>
            <a:gdLst/>
            <a:ahLst/>
            <a:cxnLst/>
            <a:rect l="l" t="t" r="r" b="b"/>
            <a:pathLst>
              <a:path w="2123440" h="495300">
                <a:moveTo>
                  <a:pt x="0" y="0"/>
                </a:moveTo>
                <a:lnTo>
                  <a:pt x="2122932" y="0"/>
                </a:lnTo>
                <a:lnTo>
                  <a:pt x="2122932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676" y="4626864"/>
            <a:ext cx="1999488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90338" y="4688471"/>
            <a:ext cx="175069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Machine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5343" y="5152644"/>
            <a:ext cx="2229599" cy="601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292" y="5213603"/>
            <a:ext cx="1200912" cy="5608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252" y="5178552"/>
            <a:ext cx="2123440" cy="495300"/>
          </a:xfrm>
          <a:custGeom>
            <a:avLst/>
            <a:gdLst/>
            <a:ahLst/>
            <a:cxnLst/>
            <a:rect l="l" t="t" r="r" b="b"/>
            <a:pathLst>
              <a:path w="2123440" h="495300">
                <a:moveTo>
                  <a:pt x="0" y="0"/>
                </a:moveTo>
                <a:lnTo>
                  <a:pt x="2122932" y="0"/>
                </a:lnTo>
                <a:lnTo>
                  <a:pt x="2122932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676" y="5237988"/>
            <a:ext cx="1097280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90338" y="5299671"/>
            <a:ext cx="8483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Big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5343" y="5763780"/>
            <a:ext cx="2229599" cy="6019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" y="5824728"/>
            <a:ext cx="2308860" cy="5608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676" y="5789676"/>
            <a:ext cx="2205228" cy="5166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90338" y="5910615"/>
            <a:ext cx="4670425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Mobility on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Demand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30"/>
              </a:spcBef>
            </a:pPr>
            <a:r>
              <a:rPr sz="1400" b="1" dirty="0">
                <a:latin typeface="Arial"/>
                <a:cs typeface="Arial"/>
              </a:rPr>
              <a:t>Smart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308098" y="3961638"/>
            <a:ext cx="436245" cy="2324100"/>
          </a:xfrm>
          <a:custGeom>
            <a:avLst/>
            <a:gdLst/>
            <a:ahLst/>
            <a:cxnLst/>
            <a:rect l="l" t="t" r="r" b="b"/>
            <a:pathLst>
              <a:path w="436244" h="2324100">
                <a:moveTo>
                  <a:pt x="0" y="0"/>
                </a:moveTo>
                <a:lnTo>
                  <a:pt x="0" y="2324100"/>
                </a:lnTo>
                <a:lnTo>
                  <a:pt x="68882" y="2322248"/>
                </a:lnTo>
                <a:lnTo>
                  <a:pt x="128706" y="2317093"/>
                </a:lnTo>
                <a:lnTo>
                  <a:pt x="175883" y="2309231"/>
                </a:lnTo>
                <a:lnTo>
                  <a:pt x="206821" y="2299260"/>
                </a:lnTo>
                <a:lnTo>
                  <a:pt x="217932" y="2287778"/>
                </a:lnTo>
                <a:lnTo>
                  <a:pt x="217932" y="1198372"/>
                </a:lnTo>
                <a:lnTo>
                  <a:pt x="229042" y="1186889"/>
                </a:lnTo>
                <a:lnTo>
                  <a:pt x="259980" y="1176918"/>
                </a:lnTo>
                <a:lnTo>
                  <a:pt x="307157" y="1169056"/>
                </a:lnTo>
                <a:lnTo>
                  <a:pt x="366981" y="1163901"/>
                </a:lnTo>
                <a:lnTo>
                  <a:pt x="435864" y="1162050"/>
                </a:lnTo>
                <a:lnTo>
                  <a:pt x="366981" y="1160198"/>
                </a:lnTo>
                <a:lnTo>
                  <a:pt x="307157" y="1155043"/>
                </a:lnTo>
                <a:lnTo>
                  <a:pt x="259980" y="1147181"/>
                </a:lnTo>
                <a:lnTo>
                  <a:pt x="229042" y="1137210"/>
                </a:lnTo>
                <a:lnTo>
                  <a:pt x="217932" y="1125728"/>
                </a:lnTo>
                <a:lnTo>
                  <a:pt x="217932" y="36322"/>
                </a:lnTo>
                <a:lnTo>
                  <a:pt x="206821" y="24839"/>
                </a:lnTo>
                <a:lnTo>
                  <a:pt x="175883" y="14868"/>
                </a:lnTo>
                <a:lnTo>
                  <a:pt x="128706" y="7006"/>
                </a:lnTo>
                <a:lnTo>
                  <a:pt x="68882" y="18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08098" y="3961638"/>
            <a:ext cx="436245" cy="2324100"/>
          </a:xfrm>
          <a:custGeom>
            <a:avLst/>
            <a:gdLst/>
            <a:ahLst/>
            <a:cxnLst/>
            <a:rect l="l" t="t" r="r" b="b"/>
            <a:pathLst>
              <a:path w="436244" h="2324100">
                <a:moveTo>
                  <a:pt x="0" y="0"/>
                </a:moveTo>
                <a:lnTo>
                  <a:pt x="68882" y="1851"/>
                </a:lnTo>
                <a:lnTo>
                  <a:pt x="128706" y="7006"/>
                </a:lnTo>
                <a:lnTo>
                  <a:pt x="175883" y="14868"/>
                </a:lnTo>
                <a:lnTo>
                  <a:pt x="217932" y="36322"/>
                </a:lnTo>
                <a:lnTo>
                  <a:pt x="217932" y="1125728"/>
                </a:lnTo>
                <a:lnTo>
                  <a:pt x="229042" y="1137210"/>
                </a:lnTo>
                <a:lnTo>
                  <a:pt x="259980" y="1147181"/>
                </a:lnTo>
                <a:lnTo>
                  <a:pt x="307157" y="1155043"/>
                </a:lnTo>
                <a:lnTo>
                  <a:pt x="366981" y="1160198"/>
                </a:lnTo>
                <a:lnTo>
                  <a:pt x="435864" y="1162050"/>
                </a:lnTo>
                <a:lnTo>
                  <a:pt x="366981" y="1163901"/>
                </a:lnTo>
                <a:lnTo>
                  <a:pt x="307157" y="1169056"/>
                </a:lnTo>
                <a:lnTo>
                  <a:pt x="259980" y="1176918"/>
                </a:lnTo>
                <a:lnTo>
                  <a:pt x="229042" y="1186889"/>
                </a:lnTo>
                <a:lnTo>
                  <a:pt x="217932" y="1198372"/>
                </a:lnTo>
                <a:lnTo>
                  <a:pt x="217932" y="2287778"/>
                </a:lnTo>
                <a:lnTo>
                  <a:pt x="206821" y="2299260"/>
                </a:lnTo>
                <a:lnTo>
                  <a:pt x="175883" y="2309231"/>
                </a:lnTo>
                <a:lnTo>
                  <a:pt x="128706" y="2317093"/>
                </a:lnTo>
                <a:lnTo>
                  <a:pt x="68882" y="2322248"/>
                </a:lnTo>
                <a:lnTo>
                  <a:pt x="0" y="2324100"/>
                </a:lnTo>
              </a:path>
            </a:pathLst>
          </a:custGeom>
          <a:ln w="38100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06573" y="2647950"/>
            <a:ext cx="436245" cy="1155700"/>
          </a:xfrm>
          <a:custGeom>
            <a:avLst/>
            <a:gdLst/>
            <a:ahLst/>
            <a:cxnLst/>
            <a:rect l="l" t="t" r="r" b="b"/>
            <a:pathLst>
              <a:path w="436244" h="1155700">
                <a:moveTo>
                  <a:pt x="0" y="0"/>
                </a:moveTo>
                <a:lnTo>
                  <a:pt x="0" y="1155192"/>
                </a:lnTo>
                <a:lnTo>
                  <a:pt x="68882" y="1153340"/>
                </a:lnTo>
                <a:lnTo>
                  <a:pt x="128706" y="1148185"/>
                </a:lnTo>
                <a:lnTo>
                  <a:pt x="175883" y="1140323"/>
                </a:lnTo>
                <a:lnTo>
                  <a:pt x="206821" y="1130352"/>
                </a:lnTo>
                <a:lnTo>
                  <a:pt x="217932" y="1118870"/>
                </a:lnTo>
                <a:lnTo>
                  <a:pt x="217932" y="613918"/>
                </a:lnTo>
                <a:lnTo>
                  <a:pt x="229042" y="602435"/>
                </a:lnTo>
                <a:lnTo>
                  <a:pt x="259980" y="592464"/>
                </a:lnTo>
                <a:lnTo>
                  <a:pt x="307157" y="584602"/>
                </a:lnTo>
                <a:lnTo>
                  <a:pt x="366981" y="579447"/>
                </a:lnTo>
                <a:lnTo>
                  <a:pt x="435864" y="577596"/>
                </a:lnTo>
                <a:lnTo>
                  <a:pt x="366981" y="575744"/>
                </a:lnTo>
                <a:lnTo>
                  <a:pt x="307157" y="570589"/>
                </a:lnTo>
                <a:lnTo>
                  <a:pt x="259980" y="562727"/>
                </a:lnTo>
                <a:lnTo>
                  <a:pt x="229042" y="552756"/>
                </a:lnTo>
                <a:lnTo>
                  <a:pt x="217932" y="541274"/>
                </a:lnTo>
                <a:lnTo>
                  <a:pt x="217932" y="36322"/>
                </a:lnTo>
                <a:lnTo>
                  <a:pt x="206821" y="24839"/>
                </a:lnTo>
                <a:lnTo>
                  <a:pt x="175883" y="14868"/>
                </a:lnTo>
                <a:lnTo>
                  <a:pt x="128706" y="7006"/>
                </a:lnTo>
                <a:lnTo>
                  <a:pt x="68882" y="18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06573" y="2647950"/>
            <a:ext cx="436245" cy="1155700"/>
          </a:xfrm>
          <a:custGeom>
            <a:avLst/>
            <a:gdLst/>
            <a:ahLst/>
            <a:cxnLst/>
            <a:rect l="l" t="t" r="r" b="b"/>
            <a:pathLst>
              <a:path w="436244" h="1155700">
                <a:moveTo>
                  <a:pt x="0" y="0"/>
                </a:moveTo>
                <a:lnTo>
                  <a:pt x="68882" y="1851"/>
                </a:lnTo>
                <a:lnTo>
                  <a:pt x="128706" y="7006"/>
                </a:lnTo>
                <a:lnTo>
                  <a:pt x="175883" y="14868"/>
                </a:lnTo>
                <a:lnTo>
                  <a:pt x="217932" y="36322"/>
                </a:lnTo>
                <a:lnTo>
                  <a:pt x="217932" y="541274"/>
                </a:lnTo>
                <a:lnTo>
                  <a:pt x="229042" y="552756"/>
                </a:lnTo>
                <a:lnTo>
                  <a:pt x="259980" y="562727"/>
                </a:lnTo>
                <a:lnTo>
                  <a:pt x="307157" y="570589"/>
                </a:lnTo>
                <a:lnTo>
                  <a:pt x="366981" y="575744"/>
                </a:lnTo>
                <a:lnTo>
                  <a:pt x="435864" y="577596"/>
                </a:lnTo>
                <a:lnTo>
                  <a:pt x="366981" y="579447"/>
                </a:lnTo>
                <a:lnTo>
                  <a:pt x="307157" y="584602"/>
                </a:lnTo>
                <a:lnTo>
                  <a:pt x="259980" y="592464"/>
                </a:lnTo>
                <a:lnTo>
                  <a:pt x="229042" y="602435"/>
                </a:lnTo>
                <a:lnTo>
                  <a:pt x="217932" y="613918"/>
                </a:lnTo>
                <a:lnTo>
                  <a:pt x="217932" y="1118870"/>
                </a:lnTo>
                <a:lnTo>
                  <a:pt x="206821" y="1130352"/>
                </a:lnTo>
                <a:lnTo>
                  <a:pt x="175883" y="1140323"/>
                </a:lnTo>
                <a:lnTo>
                  <a:pt x="128706" y="1148185"/>
                </a:lnTo>
                <a:lnTo>
                  <a:pt x="68882" y="1153340"/>
                </a:lnTo>
                <a:lnTo>
                  <a:pt x="0" y="1155192"/>
                </a:lnTo>
              </a:path>
            </a:pathLst>
          </a:custGeom>
          <a:ln w="38100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62400" y="4108703"/>
            <a:ext cx="716280" cy="234950"/>
          </a:xfrm>
          <a:custGeom>
            <a:avLst/>
            <a:gdLst/>
            <a:ahLst/>
            <a:cxnLst/>
            <a:rect l="l" t="t" r="r" b="b"/>
            <a:pathLst>
              <a:path w="716279" h="234950">
                <a:moveTo>
                  <a:pt x="716280" y="117348"/>
                </a:moveTo>
                <a:lnTo>
                  <a:pt x="0" y="117348"/>
                </a:lnTo>
                <a:lnTo>
                  <a:pt x="358140" y="234696"/>
                </a:lnTo>
                <a:lnTo>
                  <a:pt x="716280" y="117348"/>
                </a:lnTo>
                <a:close/>
              </a:path>
              <a:path w="716279" h="234950">
                <a:moveTo>
                  <a:pt x="537210" y="0"/>
                </a:moveTo>
                <a:lnTo>
                  <a:pt x="179070" y="0"/>
                </a:lnTo>
                <a:lnTo>
                  <a:pt x="179070" y="117348"/>
                </a:lnTo>
                <a:lnTo>
                  <a:pt x="537210" y="117348"/>
                </a:lnTo>
                <a:lnTo>
                  <a:pt x="53721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217663"/>
            <a:ext cx="9144000" cy="1199515"/>
          </a:xfrm>
          <a:custGeom>
            <a:avLst/>
            <a:gdLst/>
            <a:ahLst/>
            <a:cxnLst/>
            <a:rect l="l" t="t" r="r" b="b"/>
            <a:pathLst>
              <a:path w="9144000" h="1199514">
                <a:moveTo>
                  <a:pt x="0" y="1199400"/>
                </a:moveTo>
                <a:lnTo>
                  <a:pt x="9144000" y="1199400"/>
                </a:lnTo>
                <a:lnTo>
                  <a:pt x="9144000" y="0"/>
                </a:lnTo>
                <a:lnTo>
                  <a:pt x="0" y="0"/>
                </a:lnTo>
                <a:lnTo>
                  <a:pt x="0" y="119940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0687" y="1164348"/>
            <a:ext cx="8909304" cy="6796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13460" y="1530108"/>
            <a:ext cx="7513320" cy="6796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84732" y="1895868"/>
            <a:ext cx="6600444" cy="6796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47599" y="1255433"/>
            <a:ext cx="8446770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5344" marR="5080" indent="-843280">
              <a:lnSpc>
                <a:spcPct val="100000"/>
              </a:lnSpc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Technology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convergence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revolutionize transportation,  dramatically improving safety and mobility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endParaRPr sz="2400">
              <a:latin typeface="Arial"/>
              <a:cs typeface="Arial"/>
            </a:endParaRPr>
          </a:p>
          <a:p>
            <a:pPr marL="112649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reducing costs and environmental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impacts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878835" y="4443984"/>
            <a:ext cx="2912364" cy="18013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5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767" rIns="0" bIns="0" rtlCol="0">
            <a:spAutoFit/>
          </a:bodyPr>
          <a:lstStyle/>
          <a:p>
            <a:pPr marL="180975">
              <a:lnSpc>
                <a:spcPct val="100000"/>
              </a:lnSpc>
              <a:tabLst>
                <a:tab pos="8395970" algn="l"/>
              </a:tabLst>
            </a:pPr>
            <a:r>
              <a:rPr u="heavy" spc="-10" dirty="0">
                <a:solidFill>
                  <a:srgbClr val="000000"/>
                </a:solidFill>
              </a:rPr>
              <a:t>The USDOT’s </a:t>
            </a:r>
            <a:r>
              <a:rPr u="heavy" spc="-5" dirty="0">
                <a:solidFill>
                  <a:srgbClr val="000000"/>
                </a:solidFill>
              </a:rPr>
              <a:t>Vision for a Smart</a:t>
            </a:r>
            <a:r>
              <a:rPr u="heavy" spc="85" dirty="0">
                <a:solidFill>
                  <a:srgbClr val="000000"/>
                </a:solidFill>
              </a:rPr>
              <a:t> </a:t>
            </a:r>
            <a:r>
              <a:rPr u="heavy" spc="-5" dirty="0">
                <a:solidFill>
                  <a:srgbClr val="000000"/>
                </a:solidFill>
              </a:rPr>
              <a:t>City	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6</a:t>
            </a:fld>
            <a:endParaRPr sz="1800" baseline="23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676" y="1334008"/>
            <a:ext cx="7898130" cy="409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414655" indent="-210185" algn="just">
              <a:lnSpc>
                <a:spcPct val="100000"/>
              </a:lnSpc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The USDOT recognizes </a:t>
            </a:r>
            <a:r>
              <a:rPr sz="2000" spc="-5" dirty="0">
                <a:latin typeface="Arial"/>
                <a:cs typeface="Arial"/>
              </a:rPr>
              <a:t>that </a:t>
            </a:r>
            <a:r>
              <a:rPr sz="2000" dirty="0">
                <a:latin typeface="Arial"/>
                <a:cs typeface="Arial"/>
              </a:rPr>
              <a:t>each city has unique </a:t>
            </a:r>
            <a:r>
              <a:rPr sz="2000" spc="-5" dirty="0">
                <a:latin typeface="Arial"/>
                <a:cs typeface="Arial"/>
              </a:rPr>
              <a:t>attributes,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 each </a:t>
            </a:r>
            <a:r>
              <a:rPr sz="2000" spc="-5" dirty="0">
                <a:latin typeface="Arial"/>
                <a:cs typeface="Arial"/>
              </a:rPr>
              <a:t>city’s </a:t>
            </a:r>
            <a:r>
              <a:rPr sz="2000" dirty="0">
                <a:latin typeface="Arial"/>
                <a:cs typeface="Arial"/>
              </a:rPr>
              <a:t>proposed </a:t>
            </a:r>
            <a:r>
              <a:rPr sz="2000" spc="-5" dirty="0">
                <a:latin typeface="Arial"/>
                <a:cs typeface="Arial"/>
              </a:rPr>
              <a:t>demonstration will </a:t>
            </a:r>
            <a:r>
              <a:rPr sz="2000" dirty="0">
                <a:latin typeface="Arial"/>
                <a:cs typeface="Arial"/>
              </a:rPr>
              <a:t>be </a:t>
            </a:r>
            <a:r>
              <a:rPr sz="2000" spc="-5" dirty="0">
                <a:latin typeface="Arial"/>
                <a:cs typeface="Arial"/>
              </a:rPr>
              <a:t>tailored to their vision 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goals.</a:t>
            </a:r>
            <a:endParaRPr sz="2000">
              <a:latin typeface="Arial"/>
              <a:cs typeface="Arial"/>
            </a:endParaRPr>
          </a:p>
          <a:p>
            <a:pPr marL="222885" marR="5080" indent="-210185">
              <a:lnSpc>
                <a:spcPct val="100000"/>
              </a:lnSpc>
              <a:spcBef>
                <a:spcPts val="1675"/>
              </a:spcBef>
              <a:buFont typeface="Wingdings"/>
              <a:buChar char=""/>
              <a:tabLst>
                <a:tab pos="223520" algn="l"/>
              </a:tabLst>
            </a:pPr>
            <a:r>
              <a:rPr sz="2000" dirty="0">
                <a:latin typeface="Arial"/>
                <a:cs typeface="Arial"/>
              </a:rPr>
              <a:t>The USDOT’s </a:t>
            </a:r>
            <a:r>
              <a:rPr sz="2000" spc="-5" dirty="0">
                <a:latin typeface="Arial"/>
                <a:cs typeface="Arial"/>
              </a:rPr>
              <a:t>vision for </a:t>
            </a:r>
            <a:r>
              <a:rPr sz="2000" dirty="0">
                <a:latin typeface="Arial"/>
                <a:cs typeface="Arial"/>
              </a:rPr>
              <a:t>a Smart </a:t>
            </a:r>
            <a:r>
              <a:rPr sz="2000" spc="-5" dirty="0">
                <a:latin typeface="Arial"/>
                <a:cs typeface="Arial"/>
              </a:rPr>
              <a:t>City </a:t>
            </a:r>
            <a:r>
              <a:rPr sz="2000" dirty="0">
                <a:latin typeface="Arial"/>
                <a:cs typeface="Arial"/>
              </a:rPr>
              <a:t>Challenge </a:t>
            </a:r>
            <a:r>
              <a:rPr sz="2000" spc="-5" dirty="0">
                <a:latin typeface="Arial"/>
                <a:cs typeface="Arial"/>
              </a:rPr>
              <a:t>is “to identify </a:t>
            </a:r>
            <a:r>
              <a:rPr sz="2000" dirty="0">
                <a:latin typeface="Arial"/>
                <a:cs typeface="Arial"/>
              </a:rPr>
              <a:t>an  urbanized area where advanced technologies are integrated </a:t>
            </a:r>
            <a:r>
              <a:rPr sz="2000" spc="-5" dirty="0">
                <a:latin typeface="Arial"/>
                <a:cs typeface="Arial"/>
              </a:rPr>
              <a:t>into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  </a:t>
            </a:r>
            <a:r>
              <a:rPr sz="2000" dirty="0">
                <a:latin typeface="Arial"/>
                <a:cs typeface="Arial"/>
              </a:rPr>
              <a:t>aspects of a </a:t>
            </a:r>
            <a:r>
              <a:rPr sz="2000" spc="-5" dirty="0">
                <a:latin typeface="Arial"/>
                <a:cs typeface="Arial"/>
              </a:rPr>
              <a:t>city </a:t>
            </a:r>
            <a:r>
              <a:rPr sz="2000" dirty="0">
                <a:latin typeface="Arial"/>
                <a:cs typeface="Arial"/>
              </a:rPr>
              <a:t>and play a critical role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helping </a:t>
            </a:r>
            <a:r>
              <a:rPr sz="2000" spc="-5" dirty="0">
                <a:latin typeface="Arial"/>
                <a:cs typeface="Arial"/>
              </a:rPr>
              <a:t>cities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their  </a:t>
            </a:r>
            <a:r>
              <a:rPr sz="2000" dirty="0">
                <a:latin typeface="Arial"/>
                <a:cs typeface="Arial"/>
              </a:rPr>
              <a:t>citizens address challenges </a:t>
            </a:r>
            <a:r>
              <a:rPr sz="2000" spc="-5" dirty="0">
                <a:latin typeface="Arial"/>
                <a:cs typeface="Arial"/>
              </a:rPr>
              <a:t>in safety, mobility, sustainability,  </a:t>
            </a:r>
            <a:r>
              <a:rPr sz="2000" dirty="0">
                <a:latin typeface="Arial"/>
                <a:cs typeface="Arial"/>
              </a:rPr>
              <a:t>economic </a:t>
            </a:r>
            <a:r>
              <a:rPr sz="2000" spc="-5" dirty="0">
                <a:latin typeface="Arial"/>
                <a:cs typeface="Arial"/>
              </a:rPr>
              <a:t>vitality, </a:t>
            </a:r>
            <a:r>
              <a:rPr sz="2000" dirty="0">
                <a:latin typeface="Arial"/>
                <a:cs typeface="Arial"/>
              </a:rPr>
              <a:t>and address </a:t>
            </a:r>
            <a:r>
              <a:rPr sz="2000" spc="-5" dirty="0">
                <a:latin typeface="Arial"/>
                <a:cs typeface="Arial"/>
              </a:rPr>
              <a:t>climate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change.”</a:t>
            </a:r>
            <a:endParaRPr sz="2000">
              <a:latin typeface="Arial"/>
              <a:cs typeface="Arial"/>
            </a:endParaRPr>
          </a:p>
          <a:p>
            <a:pPr marL="222885" marR="189865" indent="-210185">
              <a:lnSpc>
                <a:spcPct val="100000"/>
              </a:lnSpc>
              <a:spcBef>
                <a:spcPts val="1675"/>
              </a:spcBef>
              <a:buFont typeface="Wingdings"/>
              <a:buChar char=""/>
              <a:tabLst>
                <a:tab pos="223520" algn="l"/>
              </a:tabLst>
            </a:pP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assist cities,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USDOT </a:t>
            </a:r>
            <a:r>
              <a:rPr sz="2000" spc="-5" dirty="0">
                <a:latin typeface="Arial"/>
                <a:cs typeface="Arial"/>
              </a:rPr>
              <a:t>identified twelve </a:t>
            </a:r>
            <a:r>
              <a:rPr sz="2000" dirty="0">
                <a:latin typeface="Arial"/>
                <a:cs typeface="Arial"/>
              </a:rPr>
              <a:t>(12) </a:t>
            </a:r>
            <a:r>
              <a:rPr sz="2000" spc="-5" dirty="0">
                <a:latin typeface="Arial"/>
                <a:cs typeface="Arial"/>
              </a:rPr>
              <a:t>vision elements  that </a:t>
            </a:r>
            <a:r>
              <a:rPr sz="2000" dirty="0">
                <a:latin typeface="Arial"/>
                <a:cs typeface="Arial"/>
              </a:rPr>
              <a:t>are </a:t>
            </a:r>
            <a:r>
              <a:rPr sz="2000" spc="-5" dirty="0">
                <a:latin typeface="Arial"/>
                <a:cs typeface="Arial"/>
              </a:rPr>
              <a:t>intended to provide </a:t>
            </a:r>
            <a:r>
              <a:rPr sz="2000" dirty="0">
                <a:latin typeface="Arial"/>
                <a:cs typeface="Arial"/>
              </a:rPr>
              <a:t>a framework </a:t>
            </a:r>
            <a:r>
              <a:rPr sz="2000" spc="-5" dirty="0">
                <a:latin typeface="Arial"/>
                <a:cs typeface="Arial"/>
              </a:rPr>
              <a:t>for Applicants to </a:t>
            </a:r>
            <a:r>
              <a:rPr sz="2000" dirty="0">
                <a:latin typeface="Arial"/>
                <a:cs typeface="Arial"/>
              </a:rPr>
              <a:t>consider  </a:t>
            </a:r>
            <a:r>
              <a:rPr sz="2000" spc="-5" dirty="0">
                <a:latin typeface="Arial"/>
                <a:cs typeface="Arial"/>
              </a:rPr>
              <a:t>in the </a:t>
            </a:r>
            <a:r>
              <a:rPr sz="2000" dirty="0">
                <a:latin typeface="Arial"/>
                <a:cs typeface="Arial"/>
              </a:rPr>
              <a:t>development of a </a:t>
            </a:r>
            <a:r>
              <a:rPr sz="2000" spc="-5" dirty="0">
                <a:latin typeface="Arial"/>
                <a:cs typeface="Arial"/>
              </a:rPr>
              <a:t>city’s </a:t>
            </a:r>
            <a:r>
              <a:rPr sz="2000" dirty="0">
                <a:latin typeface="Arial"/>
                <a:cs typeface="Arial"/>
              </a:rPr>
              <a:t>proposed </a:t>
            </a:r>
            <a:r>
              <a:rPr sz="2000" spc="-5" dirty="0">
                <a:latin typeface="Arial"/>
                <a:cs typeface="Arial"/>
              </a:rPr>
              <a:t>demonstration </a:t>
            </a:r>
            <a:r>
              <a:rPr sz="2000" dirty="0">
                <a:latin typeface="Arial"/>
                <a:cs typeface="Arial"/>
              </a:rPr>
              <a:t>without  making each </a:t>
            </a:r>
            <a:r>
              <a:rPr sz="2000" spc="-5" dirty="0">
                <a:latin typeface="Arial"/>
                <a:cs typeface="Arial"/>
              </a:rPr>
              <a:t>item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requirement for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award.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2200" y="6252971"/>
            <a:ext cx="2743200" cy="567055"/>
          </a:xfrm>
          <a:prstGeom prst="rect">
            <a:avLst/>
          </a:prstGeom>
        </p:spPr>
        <p:txBody>
          <a:bodyPr vert="horz" wrap="square" lIns="0" tIns="5541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"/>
              </a:spcBef>
            </a:pPr>
            <a:endParaRPr sz="1350">
              <a:latin typeface="Times New Roman"/>
              <a:cs typeface="Times New Roman"/>
            </a:endParaRPr>
          </a:p>
          <a:p>
            <a:pPr marL="319405">
              <a:lnSpc>
                <a:spcPct val="100000"/>
              </a:lnSpc>
              <a:tabLst>
                <a:tab pos="2529205" algn="l"/>
              </a:tabLst>
            </a:pPr>
            <a:r>
              <a:rPr sz="1000" b="1" spc="-5" dirty="0">
                <a:latin typeface="Arial"/>
                <a:cs typeface="Arial"/>
              </a:rPr>
              <a:t>U.S.  Department</a:t>
            </a:r>
            <a:r>
              <a:rPr sz="1000" b="1" spc="2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of</a:t>
            </a:r>
            <a:r>
              <a:rPr sz="1000" b="1" spc="25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Transportation	</a:t>
            </a:r>
            <a:r>
              <a:rPr sz="1800" spc="-7" baseline="2314" dirty="0">
                <a:latin typeface="Arial"/>
                <a:cs typeface="Arial"/>
              </a:rPr>
              <a:t>7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2200" y="6252971"/>
            <a:ext cx="2743200" cy="567055"/>
          </a:xfrm>
          <a:custGeom>
            <a:avLst/>
            <a:gdLst/>
            <a:ahLst/>
            <a:cxnLst/>
            <a:rect l="l" t="t" r="r" b="b"/>
            <a:pathLst>
              <a:path w="2743200" h="567054">
                <a:moveTo>
                  <a:pt x="0" y="0"/>
                </a:moveTo>
                <a:lnTo>
                  <a:pt x="2743200" y="0"/>
                </a:lnTo>
                <a:lnTo>
                  <a:pt x="2743200" y="566927"/>
                </a:lnTo>
                <a:lnTo>
                  <a:pt x="0" y="5669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010919"/>
          </a:xfrm>
          <a:custGeom>
            <a:avLst/>
            <a:gdLst/>
            <a:ahLst/>
            <a:cxnLst/>
            <a:rect l="l" t="t" r="r" b="b"/>
            <a:pathLst>
              <a:path w="9144000" h="1010919">
                <a:moveTo>
                  <a:pt x="0" y="1010412"/>
                </a:moveTo>
                <a:lnTo>
                  <a:pt x="9144000" y="1010412"/>
                </a:lnTo>
                <a:lnTo>
                  <a:pt x="9144000" y="0"/>
                </a:lnTo>
                <a:lnTo>
                  <a:pt x="0" y="0"/>
                </a:lnTo>
                <a:lnTo>
                  <a:pt x="0" y="1010412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1916" y="178307"/>
            <a:ext cx="7469124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91" rIns="0" bIns="0" rtlCol="0">
            <a:spAutoFit/>
          </a:bodyPr>
          <a:lstStyle/>
          <a:p>
            <a:pPr marL="704215">
              <a:lnSpc>
                <a:spcPct val="100000"/>
              </a:lnSpc>
            </a:pPr>
            <a:r>
              <a:rPr spc="-10" dirty="0"/>
              <a:t>Beyond </a:t>
            </a:r>
            <a:r>
              <a:rPr spc="-20" dirty="0"/>
              <a:t>Traffic: </a:t>
            </a:r>
            <a:r>
              <a:rPr spc="-10" dirty="0"/>
              <a:t>The </a:t>
            </a:r>
            <a:r>
              <a:rPr spc="-5" dirty="0"/>
              <a:t>Smart City</a:t>
            </a:r>
            <a:r>
              <a:rPr spc="114" dirty="0"/>
              <a:t> </a:t>
            </a:r>
            <a:r>
              <a:rPr spc="-5" dirty="0"/>
              <a:t>Challenge</a:t>
            </a:r>
          </a:p>
        </p:txBody>
      </p:sp>
      <p:sp>
        <p:nvSpPr>
          <p:cNvPr id="8" name="object 8"/>
          <p:cNvSpPr/>
          <p:nvPr/>
        </p:nvSpPr>
        <p:spPr>
          <a:xfrm>
            <a:off x="3303270" y="1611630"/>
            <a:ext cx="2743200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2743200" y="0"/>
                </a:lnTo>
                <a:lnTo>
                  <a:pt x="27432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43781" y="1641589"/>
            <a:ext cx="172212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12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#2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20"/>
              </a:spcBef>
            </a:pP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Connected</a:t>
            </a:r>
            <a:r>
              <a:rPr sz="1600" b="1" spc="-2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808080"/>
                </a:solidFill>
                <a:latin typeface="Calibri"/>
                <a:cs typeface="Calibri"/>
              </a:rPr>
              <a:t>Vehicles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00221" y="3179826"/>
            <a:ext cx="2743200" cy="923925"/>
          </a:xfrm>
          <a:custGeom>
            <a:avLst/>
            <a:gdLst/>
            <a:ahLst/>
            <a:cxnLst/>
            <a:rect l="l" t="t" r="r" b="b"/>
            <a:pathLst>
              <a:path w="2743200" h="923925">
                <a:moveTo>
                  <a:pt x="0" y="0"/>
                </a:moveTo>
                <a:lnTo>
                  <a:pt x="2743200" y="0"/>
                </a:lnTo>
                <a:lnTo>
                  <a:pt x="2743200" y="923544"/>
                </a:lnTo>
                <a:lnTo>
                  <a:pt x="0" y="92354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174" y="5900165"/>
            <a:ext cx="2743200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2743200" y="0"/>
                </a:lnTo>
                <a:lnTo>
                  <a:pt x="27432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73150" y="5930589"/>
            <a:ext cx="183832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12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#10</a:t>
            </a:r>
            <a:endParaRPr sz="1800">
              <a:latin typeface="Calibri"/>
              <a:cs typeface="Calibri"/>
            </a:endParaRPr>
          </a:p>
          <a:p>
            <a:pPr marL="416559">
              <a:lnSpc>
                <a:spcPct val="100000"/>
              </a:lnSpc>
              <a:spcBef>
                <a:spcPts val="20"/>
              </a:spcBef>
            </a:pP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Architecture</a:t>
            </a:r>
            <a:r>
              <a:rPr sz="1600" b="1" spc="-6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26885" y="4331970"/>
            <a:ext cx="2743200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2743200" y="0"/>
                </a:lnTo>
                <a:lnTo>
                  <a:pt x="2743200" y="914399"/>
                </a:lnTo>
                <a:lnTo>
                  <a:pt x="0" y="914399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44626" y="4362450"/>
            <a:ext cx="1745614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ct val="100000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12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#9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Connected,</a:t>
            </a:r>
            <a:r>
              <a:rPr sz="1600" b="1" spc="-3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Involved</a:t>
            </a:r>
            <a:endParaRPr sz="1600">
              <a:latin typeface="Calibri"/>
              <a:cs typeface="Calibri"/>
            </a:endParaRPr>
          </a:p>
          <a:p>
            <a:pPr marL="1085215">
              <a:lnSpc>
                <a:spcPct val="100000"/>
              </a:lnSpc>
            </a:pP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Citizens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3265" y="3185922"/>
            <a:ext cx="2743200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2743200" y="0"/>
                </a:lnTo>
                <a:lnTo>
                  <a:pt x="27432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63234" y="3213608"/>
            <a:ext cx="1923414" cy="78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0660" algn="r">
              <a:lnSpc>
                <a:spcPct val="100499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</a:t>
            </a:r>
            <a:r>
              <a:rPr sz="1800" b="1" spc="-5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75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#4  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User-Focused</a:t>
            </a:r>
            <a:r>
              <a:rPr sz="1600" b="1" spc="1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Mobility  Services and</a:t>
            </a:r>
            <a:r>
              <a:rPr sz="1600" b="1" spc="-2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Choices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99816" y="1421891"/>
            <a:ext cx="868680" cy="944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5723" y="1447800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2000" y="0"/>
                </a:lnTo>
                <a:lnTo>
                  <a:pt x="762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72200" y="4148328"/>
            <a:ext cx="868679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98108" y="4174235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1999" y="0"/>
                </a:lnTo>
                <a:lnTo>
                  <a:pt x="761999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9816" y="2973323"/>
            <a:ext cx="868680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5723" y="2999232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2000" y="0"/>
                </a:lnTo>
                <a:lnTo>
                  <a:pt x="762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92" y="5690628"/>
            <a:ext cx="868680" cy="944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5716523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2000" y="0"/>
                </a:lnTo>
                <a:lnTo>
                  <a:pt x="762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007" y="2973323"/>
            <a:ext cx="868680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915" y="2999232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2000" y="0"/>
                </a:lnTo>
                <a:lnTo>
                  <a:pt x="762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49746" y="1610105"/>
            <a:ext cx="2743200" cy="923925"/>
          </a:xfrm>
          <a:custGeom>
            <a:avLst/>
            <a:gdLst/>
            <a:ahLst/>
            <a:cxnLst/>
            <a:rect l="l" t="t" r="r" b="b"/>
            <a:pathLst>
              <a:path w="2743200" h="923925">
                <a:moveTo>
                  <a:pt x="0" y="0"/>
                </a:moveTo>
                <a:lnTo>
                  <a:pt x="2743200" y="0"/>
                </a:lnTo>
                <a:lnTo>
                  <a:pt x="2743200" y="923544"/>
                </a:lnTo>
                <a:lnTo>
                  <a:pt x="0" y="92354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77175" y="1638718"/>
            <a:ext cx="1736089" cy="78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" algn="r">
              <a:lnSpc>
                <a:spcPct val="100499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</a:t>
            </a:r>
            <a:r>
              <a:rPr sz="1800" b="1" spc="-5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75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#3  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Intelligent,</a:t>
            </a:r>
            <a:r>
              <a:rPr sz="1600" b="1" spc="-10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Sensor-  Based</a:t>
            </a:r>
            <a:r>
              <a:rPr sz="1600" b="1" spc="-3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808080"/>
                </a:solidFill>
                <a:latin typeface="Calibri"/>
                <a:cs typeface="Calibri"/>
              </a:rPr>
              <a:t>Infrastructure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46291" y="1424952"/>
            <a:ext cx="868680" cy="944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72200" y="145084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2000" y="0"/>
                </a:lnTo>
                <a:lnTo>
                  <a:pt x="762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0697" y="1600961"/>
            <a:ext cx="2743200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2743200" y="0"/>
                </a:lnTo>
                <a:lnTo>
                  <a:pt x="27432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90828" y="1630679"/>
            <a:ext cx="172275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12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#1</a:t>
            </a:r>
            <a:endParaRPr sz="1800">
              <a:latin typeface="Calibri"/>
              <a:cs typeface="Calibri"/>
            </a:endParaRPr>
          </a:p>
          <a:p>
            <a:pPr marL="112395" algn="ctr">
              <a:lnSpc>
                <a:spcPct val="100000"/>
              </a:lnSpc>
              <a:spcBef>
                <a:spcPts val="20"/>
              </a:spcBef>
            </a:pP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Urban</a:t>
            </a:r>
            <a:r>
              <a:rPr sz="1600" b="1" spc="-7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Automation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98697" y="4351782"/>
            <a:ext cx="2743200" cy="923925"/>
          </a:xfrm>
          <a:custGeom>
            <a:avLst/>
            <a:gdLst/>
            <a:ahLst/>
            <a:cxnLst/>
            <a:rect l="l" t="t" r="r" b="b"/>
            <a:pathLst>
              <a:path w="2743200" h="923925">
                <a:moveTo>
                  <a:pt x="0" y="0"/>
                </a:moveTo>
                <a:lnTo>
                  <a:pt x="2743200" y="0"/>
                </a:lnTo>
                <a:lnTo>
                  <a:pt x="2743200" y="923544"/>
                </a:lnTo>
                <a:lnTo>
                  <a:pt x="0" y="92354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50436" y="4379861"/>
            <a:ext cx="1810385" cy="78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265" algn="just">
              <a:lnSpc>
                <a:spcPct val="100499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114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#8 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Smart Grid, </a:t>
            </a:r>
            <a:r>
              <a:rPr sz="1600" b="1" spc="-15" dirty="0">
                <a:solidFill>
                  <a:srgbClr val="808080"/>
                </a:solidFill>
                <a:latin typeface="Calibri"/>
                <a:cs typeface="Calibri"/>
              </a:rPr>
              <a:t>Roadway 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Electrification, &amp;</a:t>
            </a:r>
            <a:r>
              <a:rPr sz="1600" b="1" spc="-8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808080"/>
                </a:solidFill>
                <a:latin typeface="Calibri"/>
                <a:cs typeface="Calibri"/>
              </a:rPr>
              <a:t>EVs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98697" y="5906261"/>
            <a:ext cx="2743200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2743200" y="0"/>
                </a:lnTo>
                <a:lnTo>
                  <a:pt x="27432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123004" y="5936601"/>
            <a:ext cx="18383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12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25696" y="6213461"/>
            <a:ext cx="163512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Low-Cost,</a:t>
            </a:r>
            <a:r>
              <a:rPr sz="1600" b="1" spc="-6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808080"/>
                </a:solidFill>
                <a:latin typeface="Calibri"/>
                <a:cs typeface="Calibri"/>
              </a:rPr>
              <a:t>Efficient,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03085" y="3179826"/>
            <a:ext cx="2685415" cy="914400"/>
          </a:xfrm>
          <a:custGeom>
            <a:avLst/>
            <a:gdLst/>
            <a:ahLst/>
            <a:cxnLst/>
            <a:rect l="l" t="t" r="r" b="b"/>
            <a:pathLst>
              <a:path w="2685415" h="914400">
                <a:moveTo>
                  <a:pt x="0" y="0"/>
                </a:moveTo>
                <a:lnTo>
                  <a:pt x="2685288" y="0"/>
                </a:lnTo>
                <a:lnTo>
                  <a:pt x="2685288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240961" y="3209620"/>
            <a:ext cx="476821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58160" algn="l"/>
              </a:tabLst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 </a:t>
            </a:r>
            <a:r>
              <a:rPr sz="1800" b="1" spc="165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 </a:t>
            </a:r>
            <a:r>
              <a:rPr sz="1800" b="1" spc="105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#5	Vision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12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#6</a:t>
            </a:r>
            <a:endParaRPr sz="1800">
              <a:latin typeface="Calibri"/>
              <a:cs typeface="Calibri"/>
            </a:endParaRPr>
          </a:p>
          <a:p>
            <a:pPr marL="370205">
              <a:lnSpc>
                <a:spcPct val="100000"/>
              </a:lnSpc>
              <a:spcBef>
                <a:spcPts val="20"/>
              </a:spcBef>
              <a:tabLst>
                <a:tab pos="3124200" algn="l"/>
              </a:tabLst>
            </a:pP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Urban  </a:t>
            </a:r>
            <a:r>
              <a:rPr sz="1600" b="1" spc="32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Analytics	Urban Delivery</a:t>
            </a:r>
            <a:r>
              <a:rPr sz="1600" b="1" spc="-4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76094" y="3730320"/>
            <a:ext cx="73342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g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600" b="1" spc="-2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ics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316217" y="5900165"/>
            <a:ext cx="2743200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2743199" y="0"/>
                </a:lnTo>
                <a:lnTo>
                  <a:pt x="27431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141641" y="5930589"/>
            <a:ext cx="18383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12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36941" y="6207450"/>
            <a:ext cx="134239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Smart Land</a:t>
            </a:r>
            <a:r>
              <a:rPr sz="1600" b="1" spc="-6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Use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0292" y="1421891"/>
            <a:ext cx="890016" cy="944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200" y="1447800"/>
            <a:ext cx="783590" cy="838200"/>
          </a:xfrm>
          <a:custGeom>
            <a:avLst/>
            <a:gdLst/>
            <a:ahLst/>
            <a:cxnLst/>
            <a:rect l="l" t="t" r="r" b="b"/>
            <a:pathLst>
              <a:path w="783590" h="838200">
                <a:moveTo>
                  <a:pt x="0" y="0"/>
                </a:moveTo>
                <a:lnTo>
                  <a:pt x="783336" y="0"/>
                </a:lnTo>
                <a:lnTo>
                  <a:pt x="783336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53911" y="3048012"/>
            <a:ext cx="886967" cy="9448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79820" y="3073907"/>
            <a:ext cx="780415" cy="838200"/>
          </a:xfrm>
          <a:custGeom>
            <a:avLst/>
            <a:gdLst/>
            <a:ahLst/>
            <a:cxnLst/>
            <a:rect l="l" t="t" r="r" b="b"/>
            <a:pathLst>
              <a:path w="780415" h="838200">
                <a:moveTo>
                  <a:pt x="0" y="0"/>
                </a:moveTo>
                <a:lnTo>
                  <a:pt x="780287" y="0"/>
                </a:lnTo>
                <a:lnTo>
                  <a:pt x="780287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99816" y="4146803"/>
            <a:ext cx="868680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25723" y="4172711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2000" y="0"/>
                </a:lnTo>
                <a:lnTo>
                  <a:pt x="762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99816" y="5690628"/>
            <a:ext cx="868680" cy="944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25723" y="5716523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2000" y="0"/>
                </a:lnTo>
                <a:lnTo>
                  <a:pt x="762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72200" y="5689091"/>
            <a:ext cx="868679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98108" y="5715000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1999" y="0"/>
                </a:lnTo>
                <a:lnTo>
                  <a:pt x="761999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029" y="4360926"/>
            <a:ext cx="2743200" cy="925194"/>
          </a:xfrm>
          <a:custGeom>
            <a:avLst/>
            <a:gdLst/>
            <a:ahLst/>
            <a:cxnLst/>
            <a:rect l="l" t="t" r="r" b="b"/>
            <a:pathLst>
              <a:path w="2743200" h="925195">
                <a:moveTo>
                  <a:pt x="0" y="0"/>
                </a:moveTo>
                <a:lnTo>
                  <a:pt x="2743200" y="0"/>
                </a:lnTo>
                <a:lnTo>
                  <a:pt x="2743200" y="925068"/>
                </a:lnTo>
                <a:lnTo>
                  <a:pt x="0" y="925068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130320" y="4389754"/>
            <a:ext cx="1772285" cy="78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165" algn="r">
              <a:lnSpc>
                <a:spcPct val="100499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</a:t>
            </a:r>
            <a:r>
              <a:rPr sz="1800" b="1" spc="-5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75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#7  </a:t>
            </a:r>
            <a:r>
              <a:rPr sz="1600" b="1" spc="-15" dirty="0">
                <a:solidFill>
                  <a:srgbClr val="808080"/>
                </a:solidFill>
                <a:latin typeface="Calibri"/>
                <a:cs typeface="Calibri"/>
              </a:rPr>
              <a:t>Strategic</a:t>
            </a:r>
            <a:r>
              <a:rPr sz="1600" b="1" spc="-5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Business  Models &amp;</a:t>
            </a:r>
            <a:r>
              <a:rPr sz="1600" b="1" spc="-6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Partnering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0960" y="4148328"/>
            <a:ext cx="868680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868" y="4174235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2000" y="0"/>
                </a:lnTo>
                <a:lnTo>
                  <a:pt x="762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2212" y="5876544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203200" y="0"/>
                </a:move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0" y="126999"/>
                </a:lnTo>
                <a:lnTo>
                  <a:pt x="1995" y="136889"/>
                </a:lnTo>
                <a:lnTo>
                  <a:pt x="7437" y="144962"/>
                </a:lnTo>
                <a:lnTo>
                  <a:pt x="15510" y="150404"/>
                </a:lnTo>
                <a:lnTo>
                  <a:pt x="25400" y="152399"/>
                </a:lnTo>
                <a:lnTo>
                  <a:pt x="203200" y="152399"/>
                </a:lnTo>
                <a:lnTo>
                  <a:pt x="213089" y="150404"/>
                </a:lnTo>
                <a:lnTo>
                  <a:pt x="221162" y="144962"/>
                </a:lnTo>
                <a:lnTo>
                  <a:pt x="226604" y="136889"/>
                </a:lnTo>
                <a:lnTo>
                  <a:pt x="228600" y="126999"/>
                </a:lnTo>
                <a:lnTo>
                  <a:pt x="228600" y="25399"/>
                </a:lnTo>
                <a:lnTo>
                  <a:pt x="226604" y="15510"/>
                </a:lnTo>
                <a:lnTo>
                  <a:pt x="221162" y="7437"/>
                </a:lnTo>
                <a:lnTo>
                  <a:pt x="213089" y="1995"/>
                </a:lnTo>
                <a:lnTo>
                  <a:pt x="2032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2212" y="5876544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25399"/>
                </a:move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203200" y="0"/>
                </a:lnTo>
                <a:lnTo>
                  <a:pt x="213089" y="1995"/>
                </a:lnTo>
                <a:lnTo>
                  <a:pt x="221162" y="7437"/>
                </a:lnTo>
                <a:lnTo>
                  <a:pt x="226604" y="15510"/>
                </a:lnTo>
                <a:lnTo>
                  <a:pt x="228600" y="25399"/>
                </a:lnTo>
                <a:lnTo>
                  <a:pt x="228600" y="126999"/>
                </a:lnTo>
                <a:lnTo>
                  <a:pt x="226604" y="136889"/>
                </a:lnTo>
                <a:lnTo>
                  <a:pt x="221162" y="144962"/>
                </a:lnTo>
                <a:lnTo>
                  <a:pt x="213089" y="150404"/>
                </a:lnTo>
                <a:lnTo>
                  <a:pt x="203200" y="152399"/>
                </a:lnTo>
                <a:lnTo>
                  <a:pt x="25400" y="152399"/>
                </a:lnTo>
                <a:lnTo>
                  <a:pt x="15510" y="150404"/>
                </a:lnTo>
                <a:lnTo>
                  <a:pt x="7437" y="144962"/>
                </a:lnTo>
                <a:lnTo>
                  <a:pt x="1995" y="136889"/>
                </a:lnTo>
                <a:lnTo>
                  <a:pt x="0" y="126999"/>
                </a:lnTo>
                <a:lnTo>
                  <a:pt x="0" y="25399"/>
                </a:lnTo>
                <a:close/>
              </a:path>
            </a:pathLst>
          </a:custGeom>
          <a:ln w="9144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6511" y="6257544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203200" y="0"/>
                </a:move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0" y="126999"/>
                </a:lnTo>
                <a:lnTo>
                  <a:pt x="1995" y="136889"/>
                </a:lnTo>
                <a:lnTo>
                  <a:pt x="7437" y="144962"/>
                </a:lnTo>
                <a:lnTo>
                  <a:pt x="15510" y="150404"/>
                </a:lnTo>
                <a:lnTo>
                  <a:pt x="25400" y="152399"/>
                </a:lnTo>
                <a:lnTo>
                  <a:pt x="203200" y="152399"/>
                </a:lnTo>
                <a:lnTo>
                  <a:pt x="213089" y="150404"/>
                </a:lnTo>
                <a:lnTo>
                  <a:pt x="221162" y="144962"/>
                </a:lnTo>
                <a:lnTo>
                  <a:pt x="226604" y="136889"/>
                </a:lnTo>
                <a:lnTo>
                  <a:pt x="228600" y="126999"/>
                </a:lnTo>
                <a:lnTo>
                  <a:pt x="228600" y="25399"/>
                </a:lnTo>
                <a:lnTo>
                  <a:pt x="226604" y="15510"/>
                </a:lnTo>
                <a:lnTo>
                  <a:pt x="221162" y="7437"/>
                </a:lnTo>
                <a:lnTo>
                  <a:pt x="213089" y="1995"/>
                </a:lnTo>
                <a:lnTo>
                  <a:pt x="2032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6511" y="6257544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25399"/>
                </a:move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203200" y="0"/>
                </a:lnTo>
                <a:lnTo>
                  <a:pt x="213089" y="1995"/>
                </a:lnTo>
                <a:lnTo>
                  <a:pt x="221162" y="7437"/>
                </a:lnTo>
                <a:lnTo>
                  <a:pt x="226604" y="15510"/>
                </a:lnTo>
                <a:lnTo>
                  <a:pt x="228600" y="25399"/>
                </a:lnTo>
                <a:lnTo>
                  <a:pt x="228600" y="126999"/>
                </a:lnTo>
                <a:lnTo>
                  <a:pt x="226604" y="136889"/>
                </a:lnTo>
                <a:lnTo>
                  <a:pt x="221162" y="144962"/>
                </a:lnTo>
                <a:lnTo>
                  <a:pt x="213089" y="150404"/>
                </a:lnTo>
                <a:lnTo>
                  <a:pt x="203200" y="152399"/>
                </a:lnTo>
                <a:lnTo>
                  <a:pt x="25400" y="152399"/>
                </a:lnTo>
                <a:lnTo>
                  <a:pt x="15510" y="150404"/>
                </a:lnTo>
                <a:lnTo>
                  <a:pt x="7437" y="144962"/>
                </a:lnTo>
                <a:lnTo>
                  <a:pt x="1995" y="136889"/>
                </a:lnTo>
                <a:lnTo>
                  <a:pt x="0" y="126999"/>
                </a:lnTo>
                <a:lnTo>
                  <a:pt x="0" y="25399"/>
                </a:lnTo>
                <a:close/>
              </a:path>
            </a:pathLst>
          </a:custGeom>
          <a:ln w="9144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3212" y="598932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203200" y="0"/>
                </a:move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0" y="126999"/>
                </a:lnTo>
                <a:lnTo>
                  <a:pt x="1995" y="136889"/>
                </a:lnTo>
                <a:lnTo>
                  <a:pt x="7437" y="144962"/>
                </a:lnTo>
                <a:lnTo>
                  <a:pt x="15510" y="150404"/>
                </a:lnTo>
                <a:lnTo>
                  <a:pt x="25400" y="152399"/>
                </a:lnTo>
                <a:lnTo>
                  <a:pt x="203200" y="152399"/>
                </a:lnTo>
                <a:lnTo>
                  <a:pt x="213089" y="150404"/>
                </a:lnTo>
                <a:lnTo>
                  <a:pt x="221162" y="144962"/>
                </a:lnTo>
                <a:lnTo>
                  <a:pt x="226604" y="136889"/>
                </a:lnTo>
                <a:lnTo>
                  <a:pt x="228600" y="126999"/>
                </a:lnTo>
                <a:lnTo>
                  <a:pt x="228600" y="25399"/>
                </a:lnTo>
                <a:lnTo>
                  <a:pt x="226604" y="15510"/>
                </a:lnTo>
                <a:lnTo>
                  <a:pt x="221162" y="7437"/>
                </a:lnTo>
                <a:lnTo>
                  <a:pt x="213089" y="1995"/>
                </a:lnTo>
                <a:lnTo>
                  <a:pt x="2032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3212" y="598932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25399"/>
                </a:move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203200" y="0"/>
                </a:lnTo>
                <a:lnTo>
                  <a:pt x="213089" y="1995"/>
                </a:lnTo>
                <a:lnTo>
                  <a:pt x="221162" y="7437"/>
                </a:lnTo>
                <a:lnTo>
                  <a:pt x="226604" y="15510"/>
                </a:lnTo>
                <a:lnTo>
                  <a:pt x="228600" y="25399"/>
                </a:lnTo>
                <a:lnTo>
                  <a:pt x="228600" y="126999"/>
                </a:lnTo>
                <a:lnTo>
                  <a:pt x="226604" y="136889"/>
                </a:lnTo>
                <a:lnTo>
                  <a:pt x="221162" y="144962"/>
                </a:lnTo>
                <a:lnTo>
                  <a:pt x="213089" y="150404"/>
                </a:lnTo>
                <a:lnTo>
                  <a:pt x="203200" y="152399"/>
                </a:lnTo>
                <a:lnTo>
                  <a:pt x="25400" y="152399"/>
                </a:lnTo>
                <a:lnTo>
                  <a:pt x="15510" y="150404"/>
                </a:lnTo>
                <a:lnTo>
                  <a:pt x="7437" y="144962"/>
                </a:lnTo>
                <a:lnTo>
                  <a:pt x="1995" y="136889"/>
                </a:lnTo>
                <a:lnTo>
                  <a:pt x="0" y="126999"/>
                </a:lnTo>
                <a:lnTo>
                  <a:pt x="0" y="25399"/>
                </a:lnTo>
                <a:close/>
              </a:path>
            </a:pathLst>
          </a:custGeom>
          <a:ln w="9144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4112" y="5952744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38100" y="0"/>
                </a:moveTo>
                <a:lnTo>
                  <a:pt x="0" y="0"/>
                </a:lnTo>
                <a:lnTo>
                  <a:pt x="0" y="380999"/>
                </a:lnTo>
                <a:lnTo>
                  <a:pt x="152400" y="380999"/>
                </a:lnTo>
              </a:path>
            </a:pathLst>
          </a:custGeom>
          <a:ln w="914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5112" y="6141716"/>
            <a:ext cx="152400" cy="192405"/>
          </a:xfrm>
          <a:custGeom>
            <a:avLst/>
            <a:gdLst/>
            <a:ahLst/>
            <a:cxnLst/>
            <a:rect l="l" t="t" r="r" b="b"/>
            <a:pathLst>
              <a:path w="152400" h="192404">
                <a:moveTo>
                  <a:pt x="0" y="192087"/>
                </a:moveTo>
                <a:lnTo>
                  <a:pt x="152400" y="192087"/>
                </a:lnTo>
                <a:lnTo>
                  <a:pt x="152400" y="0"/>
                </a:lnTo>
              </a:path>
            </a:pathLst>
          </a:custGeom>
          <a:ln w="914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6511" y="6028944"/>
            <a:ext cx="114300" cy="228600"/>
          </a:xfrm>
          <a:custGeom>
            <a:avLst/>
            <a:gdLst/>
            <a:ahLst/>
            <a:cxnLst/>
            <a:rect l="l" t="t" r="r" b="b"/>
            <a:pathLst>
              <a:path w="114300" h="228600">
                <a:moveTo>
                  <a:pt x="0" y="0"/>
                </a:moveTo>
                <a:lnTo>
                  <a:pt x="0" y="114299"/>
                </a:lnTo>
                <a:lnTo>
                  <a:pt x="114300" y="114299"/>
                </a:lnTo>
                <a:lnTo>
                  <a:pt x="114300" y="228599"/>
                </a:lnTo>
              </a:path>
            </a:pathLst>
          </a:custGeom>
          <a:ln w="9144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68617" y="3597402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528" y="0"/>
                </a:lnTo>
              </a:path>
            </a:pathLst>
          </a:custGeom>
          <a:ln w="54863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68617" y="3569970"/>
            <a:ext cx="414655" cy="55244"/>
          </a:xfrm>
          <a:custGeom>
            <a:avLst/>
            <a:gdLst/>
            <a:ahLst/>
            <a:cxnLst/>
            <a:rect l="l" t="t" r="r" b="b"/>
            <a:pathLst>
              <a:path w="414654" h="55245">
                <a:moveTo>
                  <a:pt x="0" y="0"/>
                </a:moveTo>
                <a:lnTo>
                  <a:pt x="414528" y="0"/>
                </a:lnTo>
                <a:lnTo>
                  <a:pt x="414528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73546" y="3490721"/>
            <a:ext cx="192405" cy="134620"/>
          </a:xfrm>
          <a:custGeom>
            <a:avLst/>
            <a:gdLst/>
            <a:ahLst/>
            <a:cxnLst/>
            <a:rect l="l" t="t" r="r" b="b"/>
            <a:pathLst>
              <a:path w="192404" h="134620">
                <a:moveTo>
                  <a:pt x="0" y="0"/>
                </a:moveTo>
                <a:lnTo>
                  <a:pt x="192024" y="0"/>
                </a:lnTo>
                <a:lnTo>
                  <a:pt x="192024" y="134112"/>
                </a:lnTo>
                <a:lnTo>
                  <a:pt x="0" y="134112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73546" y="3490721"/>
            <a:ext cx="192405" cy="134620"/>
          </a:xfrm>
          <a:custGeom>
            <a:avLst/>
            <a:gdLst/>
            <a:ahLst/>
            <a:cxnLst/>
            <a:rect l="l" t="t" r="r" b="b"/>
            <a:pathLst>
              <a:path w="192404" h="134620">
                <a:moveTo>
                  <a:pt x="0" y="0"/>
                </a:moveTo>
                <a:lnTo>
                  <a:pt x="192024" y="0"/>
                </a:lnTo>
                <a:lnTo>
                  <a:pt x="192024" y="134112"/>
                </a:lnTo>
                <a:lnTo>
                  <a:pt x="0" y="13411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73546" y="3352038"/>
            <a:ext cx="96520" cy="139065"/>
          </a:xfrm>
          <a:custGeom>
            <a:avLst/>
            <a:gdLst/>
            <a:ahLst/>
            <a:cxnLst/>
            <a:rect l="l" t="t" r="r" b="b"/>
            <a:pathLst>
              <a:path w="96520" h="139064">
                <a:moveTo>
                  <a:pt x="96012" y="0"/>
                </a:moveTo>
                <a:lnTo>
                  <a:pt x="0" y="138684"/>
                </a:lnTo>
                <a:lnTo>
                  <a:pt x="96012" y="138684"/>
                </a:lnTo>
                <a:lnTo>
                  <a:pt x="9601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73546" y="3352038"/>
            <a:ext cx="96520" cy="139065"/>
          </a:xfrm>
          <a:custGeom>
            <a:avLst/>
            <a:gdLst/>
            <a:ahLst/>
            <a:cxnLst/>
            <a:rect l="l" t="t" r="r" b="b"/>
            <a:pathLst>
              <a:path w="96520" h="139064">
                <a:moveTo>
                  <a:pt x="96012" y="138684"/>
                </a:moveTo>
                <a:lnTo>
                  <a:pt x="96012" y="0"/>
                </a:lnTo>
                <a:lnTo>
                  <a:pt x="0" y="138684"/>
                </a:lnTo>
                <a:lnTo>
                  <a:pt x="96012" y="138684"/>
                </a:lnTo>
                <a:close/>
              </a:path>
            </a:pathLst>
          </a:custGeom>
          <a:ln w="25908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71082" y="3352038"/>
            <a:ext cx="94615" cy="169545"/>
          </a:xfrm>
          <a:custGeom>
            <a:avLst/>
            <a:gdLst/>
            <a:ahLst/>
            <a:cxnLst/>
            <a:rect l="l" t="t" r="r" b="b"/>
            <a:pathLst>
              <a:path w="94614" h="169545">
                <a:moveTo>
                  <a:pt x="0" y="0"/>
                </a:moveTo>
                <a:lnTo>
                  <a:pt x="94487" y="0"/>
                </a:lnTo>
                <a:lnTo>
                  <a:pt x="94487" y="169163"/>
                </a:lnTo>
                <a:lnTo>
                  <a:pt x="0" y="169163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71082" y="3352038"/>
            <a:ext cx="94615" cy="169545"/>
          </a:xfrm>
          <a:custGeom>
            <a:avLst/>
            <a:gdLst/>
            <a:ahLst/>
            <a:cxnLst/>
            <a:rect l="l" t="t" r="r" b="b"/>
            <a:pathLst>
              <a:path w="94614" h="169545">
                <a:moveTo>
                  <a:pt x="0" y="0"/>
                </a:moveTo>
                <a:lnTo>
                  <a:pt x="94487" y="0"/>
                </a:lnTo>
                <a:lnTo>
                  <a:pt x="94487" y="169163"/>
                </a:lnTo>
                <a:lnTo>
                  <a:pt x="0" y="16916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64046" y="3309365"/>
            <a:ext cx="419100" cy="254635"/>
          </a:xfrm>
          <a:custGeom>
            <a:avLst/>
            <a:gdLst/>
            <a:ahLst/>
            <a:cxnLst/>
            <a:rect l="l" t="t" r="r" b="b"/>
            <a:pathLst>
              <a:path w="419100" h="254635">
                <a:moveTo>
                  <a:pt x="0" y="0"/>
                </a:moveTo>
                <a:lnTo>
                  <a:pt x="419100" y="0"/>
                </a:lnTo>
                <a:lnTo>
                  <a:pt x="419100" y="254508"/>
                </a:lnTo>
                <a:lnTo>
                  <a:pt x="0" y="254508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64046" y="3309365"/>
            <a:ext cx="419100" cy="254635"/>
          </a:xfrm>
          <a:custGeom>
            <a:avLst/>
            <a:gdLst/>
            <a:ahLst/>
            <a:cxnLst/>
            <a:rect l="l" t="t" r="r" b="b"/>
            <a:pathLst>
              <a:path w="419100" h="254635">
                <a:moveTo>
                  <a:pt x="0" y="0"/>
                </a:moveTo>
                <a:lnTo>
                  <a:pt x="419100" y="0"/>
                </a:lnTo>
                <a:lnTo>
                  <a:pt x="419100" y="254508"/>
                </a:lnTo>
                <a:lnTo>
                  <a:pt x="0" y="254508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686550" y="3533394"/>
            <a:ext cx="127000" cy="146685"/>
          </a:xfrm>
          <a:custGeom>
            <a:avLst/>
            <a:gdLst/>
            <a:ahLst/>
            <a:cxnLst/>
            <a:rect l="l" t="t" r="r" b="b"/>
            <a:pathLst>
              <a:path w="127000" h="146685">
                <a:moveTo>
                  <a:pt x="63246" y="0"/>
                </a:moveTo>
                <a:lnTo>
                  <a:pt x="38629" y="5748"/>
                </a:lnTo>
                <a:lnTo>
                  <a:pt x="18526" y="21426"/>
                </a:lnTo>
                <a:lnTo>
                  <a:pt x="4970" y="44678"/>
                </a:lnTo>
                <a:lnTo>
                  <a:pt x="0" y="73151"/>
                </a:lnTo>
                <a:lnTo>
                  <a:pt x="4970" y="101625"/>
                </a:lnTo>
                <a:lnTo>
                  <a:pt x="18526" y="124877"/>
                </a:lnTo>
                <a:lnTo>
                  <a:pt x="38629" y="140555"/>
                </a:lnTo>
                <a:lnTo>
                  <a:pt x="63246" y="146303"/>
                </a:lnTo>
                <a:lnTo>
                  <a:pt x="87862" y="140555"/>
                </a:lnTo>
                <a:lnTo>
                  <a:pt x="107965" y="124877"/>
                </a:lnTo>
                <a:lnTo>
                  <a:pt x="121521" y="101625"/>
                </a:lnTo>
                <a:lnTo>
                  <a:pt x="126492" y="73151"/>
                </a:lnTo>
                <a:lnTo>
                  <a:pt x="121521" y="44678"/>
                </a:lnTo>
                <a:lnTo>
                  <a:pt x="107965" y="21426"/>
                </a:lnTo>
                <a:lnTo>
                  <a:pt x="87862" y="5748"/>
                </a:lnTo>
                <a:lnTo>
                  <a:pt x="6324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86550" y="3533394"/>
            <a:ext cx="127000" cy="146685"/>
          </a:xfrm>
          <a:custGeom>
            <a:avLst/>
            <a:gdLst/>
            <a:ahLst/>
            <a:cxnLst/>
            <a:rect l="l" t="t" r="r" b="b"/>
            <a:pathLst>
              <a:path w="127000" h="146685">
                <a:moveTo>
                  <a:pt x="0" y="73151"/>
                </a:moveTo>
                <a:lnTo>
                  <a:pt x="4970" y="44678"/>
                </a:lnTo>
                <a:lnTo>
                  <a:pt x="18526" y="21426"/>
                </a:lnTo>
                <a:lnTo>
                  <a:pt x="38629" y="5748"/>
                </a:lnTo>
                <a:lnTo>
                  <a:pt x="63246" y="0"/>
                </a:lnTo>
                <a:lnTo>
                  <a:pt x="87862" y="5748"/>
                </a:lnTo>
                <a:lnTo>
                  <a:pt x="107965" y="21426"/>
                </a:lnTo>
                <a:lnTo>
                  <a:pt x="121521" y="44678"/>
                </a:lnTo>
                <a:lnTo>
                  <a:pt x="126492" y="73151"/>
                </a:lnTo>
                <a:lnTo>
                  <a:pt x="121521" y="101625"/>
                </a:lnTo>
                <a:lnTo>
                  <a:pt x="107965" y="124877"/>
                </a:lnTo>
                <a:lnTo>
                  <a:pt x="87862" y="140555"/>
                </a:lnTo>
                <a:lnTo>
                  <a:pt x="63246" y="146303"/>
                </a:lnTo>
                <a:lnTo>
                  <a:pt x="38629" y="140555"/>
                </a:lnTo>
                <a:lnTo>
                  <a:pt x="18526" y="124877"/>
                </a:lnTo>
                <a:lnTo>
                  <a:pt x="4970" y="101625"/>
                </a:lnTo>
                <a:lnTo>
                  <a:pt x="0" y="73151"/>
                </a:lnTo>
                <a:close/>
              </a:path>
            </a:pathLst>
          </a:custGeom>
          <a:ln w="28956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307073" y="3533394"/>
            <a:ext cx="127000" cy="146685"/>
          </a:xfrm>
          <a:custGeom>
            <a:avLst/>
            <a:gdLst/>
            <a:ahLst/>
            <a:cxnLst/>
            <a:rect l="l" t="t" r="r" b="b"/>
            <a:pathLst>
              <a:path w="127000" h="146685">
                <a:moveTo>
                  <a:pt x="63246" y="0"/>
                </a:moveTo>
                <a:lnTo>
                  <a:pt x="38629" y="5748"/>
                </a:lnTo>
                <a:lnTo>
                  <a:pt x="18526" y="21426"/>
                </a:lnTo>
                <a:lnTo>
                  <a:pt x="4970" y="44678"/>
                </a:lnTo>
                <a:lnTo>
                  <a:pt x="0" y="73151"/>
                </a:lnTo>
                <a:lnTo>
                  <a:pt x="4970" y="101625"/>
                </a:lnTo>
                <a:lnTo>
                  <a:pt x="18526" y="124877"/>
                </a:lnTo>
                <a:lnTo>
                  <a:pt x="38629" y="140555"/>
                </a:lnTo>
                <a:lnTo>
                  <a:pt x="63246" y="146303"/>
                </a:lnTo>
                <a:lnTo>
                  <a:pt x="87862" y="140555"/>
                </a:lnTo>
                <a:lnTo>
                  <a:pt x="107965" y="124877"/>
                </a:lnTo>
                <a:lnTo>
                  <a:pt x="121521" y="101625"/>
                </a:lnTo>
                <a:lnTo>
                  <a:pt x="126492" y="73151"/>
                </a:lnTo>
                <a:lnTo>
                  <a:pt x="121521" y="44678"/>
                </a:lnTo>
                <a:lnTo>
                  <a:pt x="107965" y="21426"/>
                </a:lnTo>
                <a:lnTo>
                  <a:pt x="87862" y="5748"/>
                </a:lnTo>
                <a:lnTo>
                  <a:pt x="6324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07073" y="3533394"/>
            <a:ext cx="127000" cy="146685"/>
          </a:xfrm>
          <a:custGeom>
            <a:avLst/>
            <a:gdLst/>
            <a:ahLst/>
            <a:cxnLst/>
            <a:rect l="l" t="t" r="r" b="b"/>
            <a:pathLst>
              <a:path w="127000" h="146685">
                <a:moveTo>
                  <a:pt x="0" y="73151"/>
                </a:moveTo>
                <a:lnTo>
                  <a:pt x="4970" y="44678"/>
                </a:lnTo>
                <a:lnTo>
                  <a:pt x="18526" y="21426"/>
                </a:lnTo>
                <a:lnTo>
                  <a:pt x="38629" y="5748"/>
                </a:lnTo>
                <a:lnTo>
                  <a:pt x="63246" y="0"/>
                </a:lnTo>
                <a:lnTo>
                  <a:pt x="87862" y="5748"/>
                </a:lnTo>
                <a:lnTo>
                  <a:pt x="107965" y="21426"/>
                </a:lnTo>
                <a:lnTo>
                  <a:pt x="121521" y="44678"/>
                </a:lnTo>
                <a:lnTo>
                  <a:pt x="126492" y="73151"/>
                </a:lnTo>
                <a:lnTo>
                  <a:pt x="121521" y="101625"/>
                </a:lnTo>
                <a:lnTo>
                  <a:pt x="107965" y="124877"/>
                </a:lnTo>
                <a:lnTo>
                  <a:pt x="87862" y="140555"/>
                </a:lnTo>
                <a:lnTo>
                  <a:pt x="63246" y="146303"/>
                </a:lnTo>
                <a:lnTo>
                  <a:pt x="38629" y="140555"/>
                </a:lnTo>
                <a:lnTo>
                  <a:pt x="18526" y="124877"/>
                </a:lnTo>
                <a:lnTo>
                  <a:pt x="4970" y="101625"/>
                </a:lnTo>
                <a:lnTo>
                  <a:pt x="0" y="73151"/>
                </a:lnTo>
                <a:close/>
              </a:path>
            </a:pathLst>
          </a:custGeom>
          <a:ln w="28956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3652" y="1591055"/>
            <a:ext cx="463550" cy="451484"/>
          </a:xfrm>
          <a:custGeom>
            <a:avLst/>
            <a:gdLst/>
            <a:ahLst/>
            <a:cxnLst/>
            <a:rect l="l" t="t" r="r" b="b"/>
            <a:pathLst>
              <a:path w="463550" h="451485">
                <a:moveTo>
                  <a:pt x="231647" y="0"/>
                </a:moveTo>
                <a:lnTo>
                  <a:pt x="184961" y="4582"/>
                </a:lnTo>
                <a:lnTo>
                  <a:pt x="141478" y="17724"/>
                </a:lnTo>
                <a:lnTo>
                  <a:pt x="102129" y="38519"/>
                </a:lnTo>
                <a:lnTo>
                  <a:pt x="67846" y="66060"/>
                </a:lnTo>
                <a:lnTo>
                  <a:pt x="39560" y="99441"/>
                </a:lnTo>
                <a:lnTo>
                  <a:pt x="18203" y="137754"/>
                </a:lnTo>
                <a:lnTo>
                  <a:pt x="4706" y="180093"/>
                </a:lnTo>
                <a:lnTo>
                  <a:pt x="0" y="225551"/>
                </a:lnTo>
                <a:lnTo>
                  <a:pt x="4706" y="271010"/>
                </a:lnTo>
                <a:lnTo>
                  <a:pt x="18203" y="313349"/>
                </a:lnTo>
                <a:lnTo>
                  <a:pt x="39560" y="351662"/>
                </a:lnTo>
                <a:lnTo>
                  <a:pt x="67846" y="385043"/>
                </a:lnTo>
                <a:lnTo>
                  <a:pt x="102129" y="412584"/>
                </a:lnTo>
                <a:lnTo>
                  <a:pt x="141478" y="433379"/>
                </a:lnTo>
                <a:lnTo>
                  <a:pt x="184961" y="446521"/>
                </a:lnTo>
                <a:lnTo>
                  <a:pt x="231647" y="451103"/>
                </a:lnTo>
                <a:lnTo>
                  <a:pt x="278334" y="446521"/>
                </a:lnTo>
                <a:lnTo>
                  <a:pt x="321817" y="433379"/>
                </a:lnTo>
                <a:lnTo>
                  <a:pt x="361166" y="412584"/>
                </a:lnTo>
                <a:lnTo>
                  <a:pt x="388373" y="390728"/>
                </a:lnTo>
                <a:lnTo>
                  <a:pt x="231647" y="390728"/>
                </a:lnTo>
                <a:lnTo>
                  <a:pt x="186117" y="384827"/>
                </a:lnTo>
                <a:lnTo>
                  <a:pt x="145204" y="368176"/>
                </a:lnTo>
                <a:lnTo>
                  <a:pt x="110540" y="342349"/>
                </a:lnTo>
                <a:lnTo>
                  <a:pt x="83759" y="308919"/>
                </a:lnTo>
                <a:lnTo>
                  <a:pt x="66493" y="269462"/>
                </a:lnTo>
                <a:lnTo>
                  <a:pt x="60375" y="225551"/>
                </a:lnTo>
                <a:lnTo>
                  <a:pt x="66493" y="181641"/>
                </a:lnTo>
                <a:lnTo>
                  <a:pt x="83759" y="142184"/>
                </a:lnTo>
                <a:lnTo>
                  <a:pt x="110540" y="108754"/>
                </a:lnTo>
                <a:lnTo>
                  <a:pt x="145204" y="82927"/>
                </a:lnTo>
                <a:lnTo>
                  <a:pt x="186117" y="66276"/>
                </a:lnTo>
                <a:lnTo>
                  <a:pt x="231647" y="60375"/>
                </a:lnTo>
                <a:lnTo>
                  <a:pt x="388373" y="60375"/>
                </a:lnTo>
                <a:lnTo>
                  <a:pt x="361166" y="38519"/>
                </a:lnTo>
                <a:lnTo>
                  <a:pt x="321817" y="17724"/>
                </a:lnTo>
                <a:lnTo>
                  <a:pt x="278334" y="4582"/>
                </a:lnTo>
                <a:lnTo>
                  <a:pt x="231647" y="0"/>
                </a:lnTo>
                <a:close/>
              </a:path>
              <a:path w="463550" h="451485">
                <a:moveTo>
                  <a:pt x="388373" y="60375"/>
                </a:moveTo>
                <a:lnTo>
                  <a:pt x="231647" y="60375"/>
                </a:lnTo>
                <a:lnTo>
                  <a:pt x="277178" y="66276"/>
                </a:lnTo>
                <a:lnTo>
                  <a:pt x="318091" y="82927"/>
                </a:lnTo>
                <a:lnTo>
                  <a:pt x="352755" y="108754"/>
                </a:lnTo>
                <a:lnTo>
                  <a:pt x="379536" y="142184"/>
                </a:lnTo>
                <a:lnTo>
                  <a:pt x="396802" y="181641"/>
                </a:lnTo>
                <a:lnTo>
                  <a:pt x="402920" y="225551"/>
                </a:lnTo>
                <a:lnTo>
                  <a:pt x="396802" y="269462"/>
                </a:lnTo>
                <a:lnTo>
                  <a:pt x="379536" y="308919"/>
                </a:lnTo>
                <a:lnTo>
                  <a:pt x="352755" y="342349"/>
                </a:lnTo>
                <a:lnTo>
                  <a:pt x="318091" y="368176"/>
                </a:lnTo>
                <a:lnTo>
                  <a:pt x="277178" y="384827"/>
                </a:lnTo>
                <a:lnTo>
                  <a:pt x="231647" y="390728"/>
                </a:lnTo>
                <a:lnTo>
                  <a:pt x="388373" y="390728"/>
                </a:lnTo>
                <a:lnTo>
                  <a:pt x="423735" y="351662"/>
                </a:lnTo>
                <a:lnTo>
                  <a:pt x="445092" y="313349"/>
                </a:lnTo>
                <a:lnTo>
                  <a:pt x="458589" y="271010"/>
                </a:lnTo>
                <a:lnTo>
                  <a:pt x="463295" y="225551"/>
                </a:lnTo>
                <a:lnTo>
                  <a:pt x="458589" y="180093"/>
                </a:lnTo>
                <a:lnTo>
                  <a:pt x="445092" y="137754"/>
                </a:lnTo>
                <a:lnTo>
                  <a:pt x="423735" y="99441"/>
                </a:lnTo>
                <a:lnTo>
                  <a:pt x="395449" y="66060"/>
                </a:lnTo>
                <a:lnTo>
                  <a:pt x="388373" y="60375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6511" y="1766316"/>
            <a:ext cx="405765" cy="74930"/>
          </a:xfrm>
          <a:custGeom>
            <a:avLst/>
            <a:gdLst/>
            <a:ahLst/>
            <a:cxnLst/>
            <a:rect l="l" t="t" r="r" b="b"/>
            <a:pathLst>
              <a:path w="405765" h="74930">
                <a:moveTo>
                  <a:pt x="202692" y="0"/>
                </a:moveTo>
                <a:lnTo>
                  <a:pt x="123797" y="978"/>
                </a:lnTo>
                <a:lnTo>
                  <a:pt x="59369" y="3646"/>
                </a:lnTo>
                <a:lnTo>
                  <a:pt x="15929" y="7602"/>
                </a:lnTo>
                <a:lnTo>
                  <a:pt x="0" y="12446"/>
                </a:lnTo>
                <a:lnTo>
                  <a:pt x="0" y="74676"/>
                </a:lnTo>
                <a:lnTo>
                  <a:pt x="15929" y="69832"/>
                </a:lnTo>
                <a:lnTo>
                  <a:pt x="59369" y="65876"/>
                </a:lnTo>
                <a:lnTo>
                  <a:pt x="123797" y="63208"/>
                </a:lnTo>
                <a:lnTo>
                  <a:pt x="202692" y="62230"/>
                </a:lnTo>
                <a:lnTo>
                  <a:pt x="405384" y="62230"/>
                </a:lnTo>
                <a:lnTo>
                  <a:pt x="405384" y="12446"/>
                </a:lnTo>
                <a:lnTo>
                  <a:pt x="389454" y="7602"/>
                </a:lnTo>
                <a:lnTo>
                  <a:pt x="346014" y="3646"/>
                </a:lnTo>
                <a:lnTo>
                  <a:pt x="281586" y="978"/>
                </a:lnTo>
                <a:lnTo>
                  <a:pt x="202692" y="0"/>
                </a:lnTo>
                <a:close/>
              </a:path>
              <a:path w="405765" h="74930">
                <a:moveTo>
                  <a:pt x="405384" y="62230"/>
                </a:moveTo>
                <a:lnTo>
                  <a:pt x="202692" y="62230"/>
                </a:lnTo>
                <a:lnTo>
                  <a:pt x="281586" y="63208"/>
                </a:lnTo>
                <a:lnTo>
                  <a:pt x="346014" y="65876"/>
                </a:lnTo>
                <a:lnTo>
                  <a:pt x="389454" y="69832"/>
                </a:lnTo>
                <a:lnTo>
                  <a:pt x="405384" y="74676"/>
                </a:lnTo>
                <a:lnTo>
                  <a:pt x="405384" y="6223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8620" y="1816607"/>
            <a:ext cx="212090" cy="226060"/>
          </a:xfrm>
          <a:custGeom>
            <a:avLst/>
            <a:gdLst/>
            <a:ahLst/>
            <a:cxnLst/>
            <a:rect l="l" t="t" r="r" b="b"/>
            <a:pathLst>
              <a:path w="212090" h="226060">
                <a:moveTo>
                  <a:pt x="211836" y="0"/>
                </a:moveTo>
                <a:lnTo>
                  <a:pt x="0" y="0"/>
                </a:lnTo>
                <a:lnTo>
                  <a:pt x="105918" y="225552"/>
                </a:lnTo>
                <a:lnTo>
                  <a:pt x="21183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5008" y="1778507"/>
            <a:ext cx="91440" cy="100965"/>
          </a:xfrm>
          <a:custGeom>
            <a:avLst/>
            <a:gdLst/>
            <a:ahLst/>
            <a:cxnLst/>
            <a:rect l="l" t="t" r="r" b="b"/>
            <a:pathLst>
              <a:path w="91440" h="100964">
                <a:moveTo>
                  <a:pt x="0" y="50291"/>
                </a:moveTo>
                <a:lnTo>
                  <a:pt x="3593" y="30716"/>
                </a:lnTo>
                <a:lnTo>
                  <a:pt x="13392" y="14730"/>
                </a:lnTo>
                <a:lnTo>
                  <a:pt x="27924" y="3952"/>
                </a:lnTo>
                <a:lnTo>
                  <a:pt x="45720" y="0"/>
                </a:lnTo>
                <a:lnTo>
                  <a:pt x="63515" y="3952"/>
                </a:lnTo>
                <a:lnTo>
                  <a:pt x="78047" y="14730"/>
                </a:lnTo>
                <a:lnTo>
                  <a:pt x="87846" y="30716"/>
                </a:lnTo>
                <a:lnTo>
                  <a:pt x="91440" y="50291"/>
                </a:lnTo>
                <a:lnTo>
                  <a:pt x="87846" y="69867"/>
                </a:lnTo>
                <a:lnTo>
                  <a:pt x="78047" y="85853"/>
                </a:lnTo>
                <a:lnTo>
                  <a:pt x="63515" y="96631"/>
                </a:lnTo>
                <a:lnTo>
                  <a:pt x="45720" y="100583"/>
                </a:lnTo>
                <a:lnTo>
                  <a:pt x="27924" y="96631"/>
                </a:lnTo>
                <a:lnTo>
                  <a:pt x="13392" y="85853"/>
                </a:lnTo>
                <a:lnTo>
                  <a:pt x="3593" y="69867"/>
                </a:lnTo>
                <a:lnTo>
                  <a:pt x="0" y="50291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2049" y="2013455"/>
            <a:ext cx="172085" cy="198120"/>
          </a:xfrm>
          <a:custGeom>
            <a:avLst/>
            <a:gdLst/>
            <a:ahLst/>
            <a:cxnLst/>
            <a:rect l="l" t="t" r="r" b="b"/>
            <a:pathLst>
              <a:path w="172085" h="198119">
                <a:moveTo>
                  <a:pt x="95729" y="0"/>
                </a:moveTo>
                <a:lnTo>
                  <a:pt x="12206" y="35752"/>
                </a:lnTo>
                <a:lnTo>
                  <a:pt x="0" y="55094"/>
                </a:lnTo>
                <a:lnTo>
                  <a:pt x="1818" y="63108"/>
                </a:lnTo>
                <a:lnTo>
                  <a:pt x="56733" y="185307"/>
                </a:lnTo>
                <a:lnTo>
                  <a:pt x="61518" y="191990"/>
                </a:lnTo>
                <a:lnTo>
                  <a:pt x="68258" y="196175"/>
                </a:lnTo>
                <a:lnTo>
                  <a:pt x="76074" y="197527"/>
                </a:lnTo>
                <a:lnTo>
                  <a:pt x="84088" y="195708"/>
                </a:lnTo>
                <a:lnTo>
                  <a:pt x="159590" y="161774"/>
                </a:lnTo>
                <a:lnTo>
                  <a:pt x="166273" y="156989"/>
                </a:lnTo>
                <a:lnTo>
                  <a:pt x="170458" y="150249"/>
                </a:lnTo>
                <a:lnTo>
                  <a:pt x="171809" y="142432"/>
                </a:lnTo>
                <a:lnTo>
                  <a:pt x="169991" y="134418"/>
                </a:lnTo>
                <a:lnTo>
                  <a:pt x="115076" y="12219"/>
                </a:lnTo>
                <a:lnTo>
                  <a:pt x="110289" y="5536"/>
                </a:lnTo>
                <a:lnTo>
                  <a:pt x="103546" y="1351"/>
                </a:lnTo>
                <a:lnTo>
                  <a:pt x="95729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4027" y="2062454"/>
            <a:ext cx="88900" cy="107950"/>
          </a:xfrm>
          <a:custGeom>
            <a:avLst/>
            <a:gdLst/>
            <a:ahLst/>
            <a:cxnLst/>
            <a:rect l="l" t="t" r="r" b="b"/>
            <a:pathLst>
              <a:path w="88900" h="107950">
                <a:moveTo>
                  <a:pt x="48158" y="0"/>
                </a:moveTo>
                <a:lnTo>
                  <a:pt x="42976" y="1587"/>
                </a:lnTo>
                <a:lnTo>
                  <a:pt x="0" y="82207"/>
                </a:lnTo>
                <a:lnTo>
                  <a:pt x="1574" y="87388"/>
                </a:lnTo>
                <a:lnTo>
                  <a:pt x="40131" y="107949"/>
                </a:lnTo>
                <a:lnTo>
                  <a:pt x="45326" y="106362"/>
                </a:lnTo>
                <a:lnTo>
                  <a:pt x="88303" y="25742"/>
                </a:lnTo>
                <a:lnTo>
                  <a:pt x="86715" y="20548"/>
                </a:lnTo>
                <a:lnTo>
                  <a:pt x="48158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2347" y="2016872"/>
            <a:ext cx="172085" cy="198120"/>
          </a:xfrm>
          <a:custGeom>
            <a:avLst/>
            <a:gdLst/>
            <a:ahLst/>
            <a:cxnLst/>
            <a:rect l="l" t="t" r="r" b="b"/>
            <a:pathLst>
              <a:path w="172084" h="198119">
                <a:moveTo>
                  <a:pt x="76085" y="0"/>
                </a:moveTo>
                <a:lnTo>
                  <a:pt x="1818" y="134418"/>
                </a:lnTo>
                <a:lnTo>
                  <a:pt x="0" y="142432"/>
                </a:lnTo>
                <a:lnTo>
                  <a:pt x="1351" y="150249"/>
                </a:lnTo>
                <a:lnTo>
                  <a:pt x="5536" y="156989"/>
                </a:lnTo>
                <a:lnTo>
                  <a:pt x="12219" y="161774"/>
                </a:lnTo>
                <a:lnTo>
                  <a:pt x="87720" y="195708"/>
                </a:lnTo>
                <a:lnTo>
                  <a:pt x="95734" y="197527"/>
                </a:lnTo>
                <a:lnTo>
                  <a:pt x="103551" y="196175"/>
                </a:lnTo>
                <a:lnTo>
                  <a:pt x="110291" y="191990"/>
                </a:lnTo>
                <a:lnTo>
                  <a:pt x="115076" y="185307"/>
                </a:lnTo>
                <a:lnTo>
                  <a:pt x="169991" y="63108"/>
                </a:lnTo>
                <a:lnTo>
                  <a:pt x="171809" y="55094"/>
                </a:lnTo>
                <a:lnTo>
                  <a:pt x="170459" y="47277"/>
                </a:lnTo>
                <a:lnTo>
                  <a:pt x="166278" y="40537"/>
                </a:lnTo>
                <a:lnTo>
                  <a:pt x="159602" y="35752"/>
                </a:lnTo>
                <a:lnTo>
                  <a:pt x="84101" y="1818"/>
                </a:lnTo>
                <a:lnTo>
                  <a:pt x="76085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3876" y="2065870"/>
            <a:ext cx="88900" cy="107950"/>
          </a:xfrm>
          <a:custGeom>
            <a:avLst/>
            <a:gdLst/>
            <a:ahLst/>
            <a:cxnLst/>
            <a:rect l="l" t="t" r="r" b="b"/>
            <a:pathLst>
              <a:path w="88900" h="107950">
                <a:moveTo>
                  <a:pt x="40144" y="0"/>
                </a:moveTo>
                <a:lnTo>
                  <a:pt x="1587" y="20548"/>
                </a:lnTo>
                <a:lnTo>
                  <a:pt x="0" y="25742"/>
                </a:lnTo>
                <a:lnTo>
                  <a:pt x="42976" y="106362"/>
                </a:lnTo>
                <a:lnTo>
                  <a:pt x="48171" y="107949"/>
                </a:lnTo>
                <a:lnTo>
                  <a:pt x="86728" y="87388"/>
                </a:lnTo>
                <a:lnTo>
                  <a:pt x="88303" y="82207"/>
                </a:lnTo>
                <a:lnTo>
                  <a:pt x="45326" y="1587"/>
                </a:lnTo>
                <a:lnTo>
                  <a:pt x="40144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6827" y="3076785"/>
            <a:ext cx="186055" cy="304165"/>
          </a:xfrm>
          <a:custGeom>
            <a:avLst/>
            <a:gdLst/>
            <a:ahLst/>
            <a:cxnLst/>
            <a:rect l="l" t="t" r="r" b="b"/>
            <a:pathLst>
              <a:path w="186054" h="304164">
                <a:moveTo>
                  <a:pt x="67926" y="0"/>
                </a:moveTo>
                <a:lnTo>
                  <a:pt x="49" y="257777"/>
                </a:lnTo>
                <a:lnTo>
                  <a:pt x="0" y="266989"/>
                </a:lnTo>
                <a:lnTo>
                  <a:pt x="3370" y="275216"/>
                </a:lnTo>
                <a:lnTo>
                  <a:pt x="9578" y="281578"/>
                </a:lnTo>
                <a:lnTo>
                  <a:pt x="18045" y="285196"/>
                </a:lnTo>
                <a:lnTo>
                  <a:pt x="108875" y="304018"/>
                </a:lnTo>
                <a:lnTo>
                  <a:pt x="118087" y="304067"/>
                </a:lnTo>
                <a:lnTo>
                  <a:pt x="126314" y="300697"/>
                </a:lnTo>
                <a:lnTo>
                  <a:pt x="132676" y="294488"/>
                </a:lnTo>
                <a:lnTo>
                  <a:pt x="136294" y="286022"/>
                </a:lnTo>
                <a:lnTo>
                  <a:pt x="185964" y="46284"/>
                </a:lnTo>
                <a:lnTo>
                  <a:pt x="186013" y="37078"/>
                </a:lnTo>
                <a:lnTo>
                  <a:pt x="182643" y="28850"/>
                </a:lnTo>
                <a:lnTo>
                  <a:pt x="176434" y="22484"/>
                </a:lnTo>
                <a:lnTo>
                  <a:pt x="167968" y="18865"/>
                </a:lnTo>
                <a:lnTo>
                  <a:pt x="77138" y="43"/>
                </a:lnTo>
                <a:lnTo>
                  <a:pt x="6792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6827" y="3076785"/>
            <a:ext cx="186055" cy="304165"/>
          </a:xfrm>
          <a:custGeom>
            <a:avLst/>
            <a:gdLst/>
            <a:ahLst/>
            <a:cxnLst/>
            <a:rect l="l" t="t" r="r" b="b"/>
            <a:pathLst>
              <a:path w="186054" h="304164">
                <a:moveTo>
                  <a:pt x="49718" y="18052"/>
                </a:moveTo>
                <a:lnTo>
                  <a:pt x="53337" y="9580"/>
                </a:lnTo>
                <a:lnTo>
                  <a:pt x="59699" y="3371"/>
                </a:lnTo>
                <a:lnTo>
                  <a:pt x="67926" y="0"/>
                </a:lnTo>
                <a:lnTo>
                  <a:pt x="77138" y="43"/>
                </a:lnTo>
                <a:lnTo>
                  <a:pt x="167968" y="18865"/>
                </a:lnTo>
                <a:lnTo>
                  <a:pt x="176434" y="22484"/>
                </a:lnTo>
                <a:lnTo>
                  <a:pt x="182643" y="28850"/>
                </a:lnTo>
                <a:lnTo>
                  <a:pt x="186013" y="37078"/>
                </a:lnTo>
                <a:lnTo>
                  <a:pt x="185964" y="46284"/>
                </a:lnTo>
                <a:lnTo>
                  <a:pt x="136294" y="286022"/>
                </a:lnTo>
                <a:lnTo>
                  <a:pt x="132676" y="294488"/>
                </a:lnTo>
                <a:lnTo>
                  <a:pt x="126314" y="300697"/>
                </a:lnTo>
                <a:lnTo>
                  <a:pt x="118087" y="304067"/>
                </a:lnTo>
                <a:lnTo>
                  <a:pt x="108875" y="304018"/>
                </a:lnTo>
                <a:lnTo>
                  <a:pt x="18045" y="285196"/>
                </a:lnTo>
                <a:lnTo>
                  <a:pt x="9578" y="281578"/>
                </a:lnTo>
                <a:lnTo>
                  <a:pt x="3370" y="275216"/>
                </a:lnTo>
                <a:lnTo>
                  <a:pt x="0" y="266989"/>
                </a:lnTo>
                <a:lnTo>
                  <a:pt x="49" y="257777"/>
                </a:lnTo>
                <a:lnTo>
                  <a:pt x="49718" y="18052"/>
                </a:lnTo>
                <a:close/>
              </a:path>
            </a:pathLst>
          </a:custGeom>
          <a:ln w="19050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1288" y="3099219"/>
            <a:ext cx="146685" cy="214629"/>
          </a:xfrm>
          <a:custGeom>
            <a:avLst/>
            <a:gdLst/>
            <a:ahLst/>
            <a:cxnLst/>
            <a:rect l="l" t="t" r="r" b="b"/>
            <a:pathLst>
              <a:path w="146685" h="214629">
                <a:moveTo>
                  <a:pt x="39890" y="0"/>
                </a:moveTo>
                <a:lnTo>
                  <a:pt x="0" y="192506"/>
                </a:lnTo>
                <a:lnTo>
                  <a:pt x="106438" y="214566"/>
                </a:lnTo>
                <a:lnTo>
                  <a:pt x="146329" y="22059"/>
                </a:lnTo>
                <a:lnTo>
                  <a:pt x="3989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2849" y="3317379"/>
            <a:ext cx="29209" cy="34290"/>
          </a:xfrm>
          <a:custGeom>
            <a:avLst/>
            <a:gdLst/>
            <a:ahLst/>
            <a:cxnLst/>
            <a:rect l="l" t="t" r="r" b="b"/>
            <a:pathLst>
              <a:path w="29210" h="34289">
                <a:moveTo>
                  <a:pt x="10718" y="0"/>
                </a:moveTo>
                <a:lnTo>
                  <a:pt x="3556" y="5778"/>
                </a:lnTo>
                <a:lnTo>
                  <a:pt x="0" y="22948"/>
                </a:lnTo>
                <a:lnTo>
                  <a:pt x="4279" y="31102"/>
                </a:lnTo>
                <a:lnTo>
                  <a:pt x="18376" y="34023"/>
                </a:lnTo>
                <a:lnTo>
                  <a:pt x="25539" y="28244"/>
                </a:lnTo>
                <a:lnTo>
                  <a:pt x="29108" y="11061"/>
                </a:lnTo>
                <a:lnTo>
                  <a:pt x="24828" y="2920"/>
                </a:lnTo>
                <a:lnTo>
                  <a:pt x="1071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4997" y="3445002"/>
            <a:ext cx="417830" cy="172720"/>
          </a:xfrm>
          <a:custGeom>
            <a:avLst/>
            <a:gdLst/>
            <a:ahLst/>
            <a:cxnLst/>
            <a:rect l="l" t="t" r="r" b="b"/>
            <a:pathLst>
              <a:path w="417830" h="172720">
                <a:moveTo>
                  <a:pt x="388874" y="0"/>
                </a:moveTo>
                <a:lnTo>
                  <a:pt x="28701" y="0"/>
                </a:lnTo>
                <a:lnTo>
                  <a:pt x="17530" y="2255"/>
                </a:lnTo>
                <a:lnTo>
                  <a:pt x="8407" y="8407"/>
                </a:lnTo>
                <a:lnTo>
                  <a:pt x="2255" y="17530"/>
                </a:lnTo>
                <a:lnTo>
                  <a:pt x="0" y="28701"/>
                </a:lnTo>
                <a:lnTo>
                  <a:pt x="0" y="143509"/>
                </a:lnTo>
                <a:lnTo>
                  <a:pt x="2255" y="154681"/>
                </a:lnTo>
                <a:lnTo>
                  <a:pt x="8407" y="163804"/>
                </a:lnTo>
                <a:lnTo>
                  <a:pt x="17530" y="169956"/>
                </a:lnTo>
                <a:lnTo>
                  <a:pt x="28701" y="172211"/>
                </a:lnTo>
                <a:lnTo>
                  <a:pt x="388874" y="172211"/>
                </a:lnTo>
                <a:lnTo>
                  <a:pt x="400045" y="169956"/>
                </a:lnTo>
                <a:lnTo>
                  <a:pt x="409168" y="163804"/>
                </a:lnTo>
                <a:lnTo>
                  <a:pt x="415320" y="154681"/>
                </a:lnTo>
                <a:lnTo>
                  <a:pt x="417576" y="143509"/>
                </a:lnTo>
                <a:lnTo>
                  <a:pt x="417576" y="28701"/>
                </a:lnTo>
                <a:lnTo>
                  <a:pt x="415320" y="17530"/>
                </a:lnTo>
                <a:lnTo>
                  <a:pt x="409168" y="8407"/>
                </a:lnTo>
                <a:lnTo>
                  <a:pt x="400045" y="2255"/>
                </a:lnTo>
                <a:lnTo>
                  <a:pt x="38887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4997" y="3445002"/>
            <a:ext cx="417830" cy="172720"/>
          </a:xfrm>
          <a:custGeom>
            <a:avLst/>
            <a:gdLst/>
            <a:ahLst/>
            <a:cxnLst/>
            <a:rect l="l" t="t" r="r" b="b"/>
            <a:pathLst>
              <a:path w="417830" h="172720">
                <a:moveTo>
                  <a:pt x="0" y="28701"/>
                </a:moveTo>
                <a:lnTo>
                  <a:pt x="2255" y="17530"/>
                </a:lnTo>
                <a:lnTo>
                  <a:pt x="8407" y="8407"/>
                </a:lnTo>
                <a:lnTo>
                  <a:pt x="17530" y="2255"/>
                </a:lnTo>
                <a:lnTo>
                  <a:pt x="28701" y="0"/>
                </a:lnTo>
                <a:lnTo>
                  <a:pt x="388874" y="0"/>
                </a:lnTo>
                <a:lnTo>
                  <a:pt x="400045" y="2255"/>
                </a:lnTo>
                <a:lnTo>
                  <a:pt x="409168" y="8407"/>
                </a:lnTo>
                <a:lnTo>
                  <a:pt x="415320" y="17530"/>
                </a:lnTo>
                <a:lnTo>
                  <a:pt x="417576" y="28701"/>
                </a:lnTo>
                <a:lnTo>
                  <a:pt x="417576" y="143509"/>
                </a:lnTo>
                <a:lnTo>
                  <a:pt x="415320" y="154681"/>
                </a:lnTo>
                <a:lnTo>
                  <a:pt x="409168" y="163804"/>
                </a:lnTo>
                <a:lnTo>
                  <a:pt x="400045" y="169956"/>
                </a:lnTo>
                <a:lnTo>
                  <a:pt x="388874" y="172211"/>
                </a:lnTo>
                <a:lnTo>
                  <a:pt x="28701" y="172211"/>
                </a:lnTo>
                <a:lnTo>
                  <a:pt x="17530" y="169956"/>
                </a:lnTo>
                <a:lnTo>
                  <a:pt x="8407" y="163804"/>
                </a:lnTo>
                <a:lnTo>
                  <a:pt x="2255" y="154681"/>
                </a:lnTo>
                <a:lnTo>
                  <a:pt x="0" y="143509"/>
                </a:lnTo>
                <a:lnTo>
                  <a:pt x="0" y="28701"/>
                </a:lnTo>
                <a:close/>
              </a:path>
            </a:pathLst>
          </a:custGeom>
          <a:ln w="19811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4997" y="3286505"/>
            <a:ext cx="419100" cy="173990"/>
          </a:xfrm>
          <a:custGeom>
            <a:avLst/>
            <a:gdLst/>
            <a:ahLst/>
            <a:cxnLst/>
            <a:rect l="l" t="t" r="r" b="b"/>
            <a:pathLst>
              <a:path w="419100" h="173989">
                <a:moveTo>
                  <a:pt x="335280" y="0"/>
                </a:moveTo>
                <a:lnTo>
                  <a:pt x="83820" y="0"/>
                </a:lnTo>
                <a:lnTo>
                  <a:pt x="0" y="173736"/>
                </a:lnTo>
                <a:lnTo>
                  <a:pt x="419100" y="173736"/>
                </a:lnTo>
                <a:lnTo>
                  <a:pt x="33528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4997" y="3286505"/>
            <a:ext cx="419100" cy="173990"/>
          </a:xfrm>
          <a:custGeom>
            <a:avLst/>
            <a:gdLst/>
            <a:ahLst/>
            <a:cxnLst/>
            <a:rect l="l" t="t" r="r" b="b"/>
            <a:pathLst>
              <a:path w="419100" h="173989">
                <a:moveTo>
                  <a:pt x="419100" y="173736"/>
                </a:moveTo>
                <a:lnTo>
                  <a:pt x="0" y="173736"/>
                </a:lnTo>
                <a:lnTo>
                  <a:pt x="83820" y="0"/>
                </a:lnTo>
                <a:lnTo>
                  <a:pt x="335280" y="0"/>
                </a:lnTo>
                <a:lnTo>
                  <a:pt x="419100" y="173736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6572" y="3415284"/>
            <a:ext cx="76200" cy="67310"/>
          </a:xfrm>
          <a:custGeom>
            <a:avLst/>
            <a:gdLst/>
            <a:ahLst/>
            <a:cxnLst/>
            <a:rect l="l" t="t" r="r" b="b"/>
            <a:pathLst>
              <a:path w="76200" h="67310">
                <a:moveTo>
                  <a:pt x="38100" y="0"/>
                </a:moveTo>
                <a:lnTo>
                  <a:pt x="23268" y="2634"/>
                </a:lnTo>
                <a:lnTo>
                  <a:pt x="11158" y="9820"/>
                </a:lnTo>
                <a:lnTo>
                  <a:pt x="2993" y="20477"/>
                </a:lnTo>
                <a:lnTo>
                  <a:pt x="0" y="33527"/>
                </a:lnTo>
                <a:lnTo>
                  <a:pt x="2993" y="46578"/>
                </a:lnTo>
                <a:lnTo>
                  <a:pt x="11158" y="57235"/>
                </a:lnTo>
                <a:lnTo>
                  <a:pt x="23268" y="64421"/>
                </a:lnTo>
                <a:lnTo>
                  <a:pt x="38100" y="67055"/>
                </a:lnTo>
                <a:lnTo>
                  <a:pt x="52931" y="64421"/>
                </a:lnTo>
                <a:lnTo>
                  <a:pt x="65041" y="57235"/>
                </a:lnTo>
                <a:lnTo>
                  <a:pt x="73206" y="46578"/>
                </a:lnTo>
                <a:lnTo>
                  <a:pt x="76200" y="33527"/>
                </a:lnTo>
                <a:lnTo>
                  <a:pt x="73206" y="20477"/>
                </a:lnTo>
                <a:lnTo>
                  <a:pt x="65041" y="9820"/>
                </a:lnTo>
                <a:lnTo>
                  <a:pt x="52931" y="2634"/>
                </a:lnTo>
                <a:lnTo>
                  <a:pt x="381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06324" y="3419855"/>
            <a:ext cx="76200" cy="68580"/>
          </a:xfrm>
          <a:custGeom>
            <a:avLst/>
            <a:gdLst/>
            <a:ahLst/>
            <a:cxnLst/>
            <a:rect l="l" t="t" r="r" b="b"/>
            <a:pathLst>
              <a:path w="76200" h="68579">
                <a:moveTo>
                  <a:pt x="38100" y="0"/>
                </a:moveTo>
                <a:lnTo>
                  <a:pt x="23268" y="2694"/>
                </a:lnTo>
                <a:lnTo>
                  <a:pt x="11158" y="10044"/>
                </a:lnTo>
                <a:lnTo>
                  <a:pt x="2993" y="20943"/>
                </a:lnTo>
                <a:lnTo>
                  <a:pt x="0" y="34289"/>
                </a:lnTo>
                <a:lnTo>
                  <a:pt x="2993" y="47636"/>
                </a:lnTo>
                <a:lnTo>
                  <a:pt x="11158" y="58535"/>
                </a:lnTo>
                <a:lnTo>
                  <a:pt x="23268" y="65885"/>
                </a:lnTo>
                <a:lnTo>
                  <a:pt x="38100" y="68579"/>
                </a:lnTo>
                <a:lnTo>
                  <a:pt x="52931" y="65885"/>
                </a:lnTo>
                <a:lnTo>
                  <a:pt x="65041" y="58535"/>
                </a:lnTo>
                <a:lnTo>
                  <a:pt x="73206" y="47636"/>
                </a:lnTo>
                <a:lnTo>
                  <a:pt x="76200" y="34289"/>
                </a:lnTo>
                <a:lnTo>
                  <a:pt x="73206" y="20943"/>
                </a:lnTo>
                <a:lnTo>
                  <a:pt x="65041" y="10044"/>
                </a:lnTo>
                <a:lnTo>
                  <a:pt x="52931" y="2694"/>
                </a:lnTo>
                <a:lnTo>
                  <a:pt x="381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7200" y="3535679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070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7200" y="3564635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070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1668" y="3613403"/>
            <a:ext cx="76200" cy="83820"/>
          </a:xfrm>
          <a:custGeom>
            <a:avLst/>
            <a:gdLst/>
            <a:ahLst/>
            <a:cxnLst/>
            <a:rect l="l" t="t" r="r" b="b"/>
            <a:pathLst>
              <a:path w="76200" h="83820">
                <a:moveTo>
                  <a:pt x="0" y="0"/>
                </a:moveTo>
                <a:lnTo>
                  <a:pt x="76200" y="0"/>
                </a:lnTo>
                <a:lnTo>
                  <a:pt x="76200" y="83820"/>
                </a:lnTo>
                <a:lnTo>
                  <a:pt x="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8180" y="3616452"/>
            <a:ext cx="76200" cy="81280"/>
          </a:xfrm>
          <a:custGeom>
            <a:avLst/>
            <a:gdLst/>
            <a:ahLst/>
            <a:cxnLst/>
            <a:rect l="l" t="t" r="r" b="b"/>
            <a:pathLst>
              <a:path w="76200" h="81279">
                <a:moveTo>
                  <a:pt x="0" y="0"/>
                </a:moveTo>
                <a:lnTo>
                  <a:pt x="76200" y="0"/>
                </a:lnTo>
                <a:lnTo>
                  <a:pt x="76200" y="80772"/>
                </a:lnTo>
                <a:lnTo>
                  <a:pt x="0" y="80772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21386" y="350824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47243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8244" y="3342132"/>
            <a:ext cx="78105" cy="97790"/>
          </a:xfrm>
          <a:custGeom>
            <a:avLst/>
            <a:gdLst/>
            <a:ahLst/>
            <a:cxnLst/>
            <a:rect l="l" t="t" r="r" b="b"/>
            <a:pathLst>
              <a:path w="78104" h="97789">
                <a:moveTo>
                  <a:pt x="38862" y="0"/>
                </a:moveTo>
                <a:lnTo>
                  <a:pt x="23735" y="3832"/>
                </a:lnTo>
                <a:lnTo>
                  <a:pt x="11382" y="14282"/>
                </a:lnTo>
                <a:lnTo>
                  <a:pt x="3053" y="29784"/>
                </a:lnTo>
                <a:lnTo>
                  <a:pt x="0" y="48767"/>
                </a:lnTo>
                <a:lnTo>
                  <a:pt x="3053" y="67751"/>
                </a:lnTo>
                <a:lnTo>
                  <a:pt x="11382" y="83253"/>
                </a:lnTo>
                <a:lnTo>
                  <a:pt x="23735" y="93703"/>
                </a:lnTo>
                <a:lnTo>
                  <a:pt x="38862" y="97535"/>
                </a:lnTo>
                <a:lnTo>
                  <a:pt x="53988" y="93703"/>
                </a:lnTo>
                <a:lnTo>
                  <a:pt x="66341" y="83253"/>
                </a:lnTo>
                <a:lnTo>
                  <a:pt x="74670" y="67751"/>
                </a:lnTo>
                <a:lnTo>
                  <a:pt x="77724" y="48767"/>
                </a:lnTo>
                <a:lnTo>
                  <a:pt x="74670" y="29784"/>
                </a:lnTo>
                <a:lnTo>
                  <a:pt x="66341" y="14282"/>
                </a:lnTo>
                <a:lnTo>
                  <a:pt x="53988" y="3832"/>
                </a:lnTo>
                <a:lnTo>
                  <a:pt x="3886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0623" y="3435096"/>
            <a:ext cx="94615" cy="74930"/>
          </a:xfrm>
          <a:custGeom>
            <a:avLst/>
            <a:gdLst/>
            <a:ahLst/>
            <a:cxnLst/>
            <a:rect l="l" t="t" r="r" b="b"/>
            <a:pathLst>
              <a:path w="94615" h="74929">
                <a:moveTo>
                  <a:pt x="94488" y="0"/>
                </a:moveTo>
                <a:lnTo>
                  <a:pt x="0" y="0"/>
                </a:lnTo>
                <a:lnTo>
                  <a:pt x="18897" y="74676"/>
                </a:lnTo>
                <a:lnTo>
                  <a:pt x="75590" y="74676"/>
                </a:lnTo>
                <a:lnTo>
                  <a:pt x="94488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1876" y="3340608"/>
            <a:ext cx="78105" cy="97790"/>
          </a:xfrm>
          <a:custGeom>
            <a:avLst/>
            <a:gdLst/>
            <a:ahLst/>
            <a:cxnLst/>
            <a:rect l="l" t="t" r="r" b="b"/>
            <a:pathLst>
              <a:path w="78104" h="97789">
                <a:moveTo>
                  <a:pt x="38862" y="0"/>
                </a:moveTo>
                <a:lnTo>
                  <a:pt x="23735" y="3832"/>
                </a:lnTo>
                <a:lnTo>
                  <a:pt x="11382" y="14282"/>
                </a:lnTo>
                <a:lnTo>
                  <a:pt x="3053" y="29784"/>
                </a:lnTo>
                <a:lnTo>
                  <a:pt x="0" y="48767"/>
                </a:lnTo>
                <a:lnTo>
                  <a:pt x="3053" y="67751"/>
                </a:lnTo>
                <a:lnTo>
                  <a:pt x="11382" y="83253"/>
                </a:lnTo>
                <a:lnTo>
                  <a:pt x="23735" y="93703"/>
                </a:lnTo>
                <a:lnTo>
                  <a:pt x="38862" y="97535"/>
                </a:lnTo>
                <a:lnTo>
                  <a:pt x="53988" y="93703"/>
                </a:lnTo>
                <a:lnTo>
                  <a:pt x="66341" y="83253"/>
                </a:lnTo>
                <a:lnTo>
                  <a:pt x="74670" y="67751"/>
                </a:lnTo>
                <a:lnTo>
                  <a:pt x="77724" y="48767"/>
                </a:lnTo>
                <a:lnTo>
                  <a:pt x="74670" y="29784"/>
                </a:lnTo>
                <a:lnTo>
                  <a:pt x="66341" y="14282"/>
                </a:lnTo>
                <a:lnTo>
                  <a:pt x="53988" y="3832"/>
                </a:lnTo>
                <a:lnTo>
                  <a:pt x="3886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2731" y="3435096"/>
            <a:ext cx="94615" cy="73660"/>
          </a:xfrm>
          <a:custGeom>
            <a:avLst/>
            <a:gdLst/>
            <a:ahLst/>
            <a:cxnLst/>
            <a:rect l="l" t="t" r="r" b="b"/>
            <a:pathLst>
              <a:path w="94615" h="73660">
                <a:moveTo>
                  <a:pt x="94488" y="0"/>
                </a:moveTo>
                <a:lnTo>
                  <a:pt x="0" y="0"/>
                </a:lnTo>
                <a:lnTo>
                  <a:pt x="18897" y="73152"/>
                </a:lnTo>
                <a:lnTo>
                  <a:pt x="75590" y="73152"/>
                </a:lnTo>
                <a:lnTo>
                  <a:pt x="94488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3983" y="3342132"/>
            <a:ext cx="78105" cy="97790"/>
          </a:xfrm>
          <a:custGeom>
            <a:avLst/>
            <a:gdLst/>
            <a:ahLst/>
            <a:cxnLst/>
            <a:rect l="l" t="t" r="r" b="b"/>
            <a:pathLst>
              <a:path w="78104" h="97789">
                <a:moveTo>
                  <a:pt x="38862" y="0"/>
                </a:moveTo>
                <a:lnTo>
                  <a:pt x="23735" y="3832"/>
                </a:lnTo>
                <a:lnTo>
                  <a:pt x="11382" y="14282"/>
                </a:lnTo>
                <a:lnTo>
                  <a:pt x="3053" y="29784"/>
                </a:lnTo>
                <a:lnTo>
                  <a:pt x="0" y="48767"/>
                </a:lnTo>
                <a:lnTo>
                  <a:pt x="3053" y="67751"/>
                </a:lnTo>
                <a:lnTo>
                  <a:pt x="11382" y="83253"/>
                </a:lnTo>
                <a:lnTo>
                  <a:pt x="23735" y="93703"/>
                </a:lnTo>
                <a:lnTo>
                  <a:pt x="38862" y="97535"/>
                </a:lnTo>
                <a:lnTo>
                  <a:pt x="53988" y="93703"/>
                </a:lnTo>
                <a:lnTo>
                  <a:pt x="66341" y="83253"/>
                </a:lnTo>
                <a:lnTo>
                  <a:pt x="74670" y="67751"/>
                </a:lnTo>
                <a:lnTo>
                  <a:pt x="77724" y="48767"/>
                </a:lnTo>
                <a:lnTo>
                  <a:pt x="74670" y="29784"/>
                </a:lnTo>
                <a:lnTo>
                  <a:pt x="66341" y="14282"/>
                </a:lnTo>
                <a:lnTo>
                  <a:pt x="53988" y="3832"/>
                </a:lnTo>
                <a:lnTo>
                  <a:pt x="3886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6363" y="3435096"/>
            <a:ext cx="94615" cy="73660"/>
          </a:xfrm>
          <a:custGeom>
            <a:avLst/>
            <a:gdLst/>
            <a:ahLst/>
            <a:cxnLst/>
            <a:rect l="l" t="t" r="r" b="b"/>
            <a:pathLst>
              <a:path w="94615" h="73660">
                <a:moveTo>
                  <a:pt x="94488" y="0"/>
                </a:moveTo>
                <a:lnTo>
                  <a:pt x="0" y="0"/>
                </a:lnTo>
                <a:lnTo>
                  <a:pt x="18897" y="73152"/>
                </a:lnTo>
                <a:lnTo>
                  <a:pt x="75590" y="73152"/>
                </a:lnTo>
                <a:lnTo>
                  <a:pt x="94488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7709" y="350824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47243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670547" y="5891784"/>
            <a:ext cx="230504" cy="169545"/>
          </a:xfrm>
          <a:custGeom>
            <a:avLst/>
            <a:gdLst/>
            <a:ahLst/>
            <a:cxnLst/>
            <a:rect l="l" t="t" r="r" b="b"/>
            <a:pathLst>
              <a:path w="230504" h="169545">
                <a:moveTo>
                  <a:pt x="0" y="0"/>
                </a:moveTo>
                <a:lnTo>
                  <a:pt x="230124" y="0"/>
                </a:lnTo>
                <a:lnTo>
                  <a:pt x="230124" y="169163"/>
                </a:lnTo>
                <a:lnTo>
                  <a:pt x="0" y="169163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623304" y="5782055"/>
            <a:ext cx="325120" cy="119380"/>
          </a:xfrm>
          <a:custGeom>
            <a:avLst/>
            <a:gdLst/>
            <a:ahLst/>
            <a:cxnLst/>
            <a:rect l="l" t="t" r="r" b="b"/>
            <a:pathLst>
              <a:path w="325120" h="119379">
                <a:moveTo>
                  <a:pt x="162306" y="0"/>
                </a:moveTo>
                <a:lnTo>
                  <a:pt x="0" y="118872"/>
                </a:lnTo>
                <a:lnTo>
                  <a:pt x="324612" y="118872"/>
                </a:lnTo>
                <a:lnTo>
                  <a:pt x="16230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70954" y="5800344"/>
            <a:ext cx="0" cy="147955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47244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41414" y="5975603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344"/>
                </a:lnTo>
              </a:path>
            </a:pathLst>
          </a:custGeom>
          <a:ln w="5334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96405" y="5921502"/>
            <a:ext cx="227329" cy="102235"/>
          </a:xfrm>
          <a:custGeom>
            <a:avLst/>
            <a:gdLst/>
            <a:ahLst/>
            <a:cxnLst/>
            <a:rect l="l" t="t" r="r" b="b"/>
            <a:pathLst>
              <a:path w="227329" h="102235">
                <a:moveTo>
                  <a:pt x="219456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94488"/>
                </a:lnTo>
                <a:lnTo>
                  <a:pt x="7620" y="102108"/>
                </a:lnTo>
                <a:lnTo>
                  <a:pt x="219456" y="102108"/>
                </a:lnTo>
                <a:lnTo>
                  <a:pt x="227076" y="94488"/>
                </a:lnTo>
                <a:lnTo>
                  <a:pt x="227076" y="7620"/>
                </a:lnTo>
                <a:lnTo>
                  <a:pt x="21945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96405" y="5921502"/>
            <a:ext cx="227329" cy="102235"/>
          </a:xfrm>
          <a:custGeom>
            <a:avLst/>
            <a:gdLst/>
            <a:ahLst/>
            <a:cxnLst/>
            <a:rect l="l" t="t" r="r" b="b"/>
            <a:pathLst>
              <a:path w="227329" h="102235">
                <a:moveTo>
                  <a:pt x="0" y="17018"/>
                </a:moveTo>
                <a:lnTo>
                  <a:pt x="0" y="7620"/>
                </a:lnTo>
                <a:lnTo>
                  <a:pt x="7620" y="0"/>
                </a:lnTo>
                <a:lnTo>
                  <a:pt x="17018" y="0"/>
                </a:lnTo>
                <a:lnTo>
                  <a:pt x="210058" y="0"/>
                </a:lnTo>
                <a:lnTo>
                  <a:pt x="219456" y="0"/>
                </a:lnTo>
                <a:lnTo>
                  <a:pt x="227076" y="7620"/>
                </a:lnTo>
                <a:lnTo>
                  <a:pt x="227076" y="17018"/>
                </a:lnTo>
                <a:lnTo>
                  <a:pt x="227076" y="85090"/>
                </a:lnTo>
                <a:lnTo>
                  <a:pt x="227076" y="94488"/>
                </a:lnTo>
                <a:lnTo>
                  <a:pt x="219456" y="102108"/>
                </a:lnTo>
                <a:lnTo>
                  <a:pt x="210058" y="102108"/>
                </a:lnTo>
                <a:lnTo>
                  <a:pt x="17018" y="102108"/>
                </a:lnTo>
                <a:lnTo>
                  <a:pt x="7620" y="102108"/>
                </a:lnTo>
                <a:lnTo>
                  <a:pt x="0" y="94488"/>
                </a:lnTo>
                <a:lnTo>
                  <a:pt x="0" y="85090"/>
                </a:lnTo>
                <a:lnTo>
                  <a:pt x="0" y="17018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96405" y="5827014"/>
            <a:ext cx="228600" cy="104139"/>
          </a:xfrm>
          <a:custGeom>
            <a:avLst/>
            <a:gdLst/>
            <a:ahLst/>
            <a:cxnLst/>
            <a:rect l="l" t="t" r="r" b="b"/>
            <a:pathLst>
              <a:path w="228600" h="104139">
                <a:moveTo>
                  <a:pt x="182880" y="0"/>
                </a:moveTo>
                <a:lnTo>
                  <a:pt x="45719" y="0"/>
                </a:lnTo>
                <a:lnTo>
                  <a:pt x="0" y="103632"/>
                </a:lnTo>
                <a:lnTo>
                  <a:pt x="228600" y="103632"/>
                </a:lnTo>
                <a:lnTo>
                  <a:pt x="18288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96405" y="5827014"/>
            <a:ext cx="228600" cy="104139"/>
          </a:xfrm>
          <a:custGeom>
            <a:avLst/>
            <a:gdLst/>
            <a:ahLst/>
            <a:cxnLst/>
            <a:rect l="l" t="t" r="r" b="b"/>
            <a:pathLst>
              <a:path w="228600" h="104139">
                <a:moveTo>
                  <a:pt x="228600" y="103632"/>
                </a:moveTo>
                <a:lnTo>
                  <a:pt x="0" y="103632"/>
                </a:lnTo>
                <a:lnTo>
                  <a:pt x="45719" y="0"/>
                </a:lnTo>
                <a:lnTo>
                  <a:pt x="182880" y="0"/>
                </a:lnTo>
                <a:lnTo>
                  <a:pt x="228600" y="103632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15100" y="5903976"/>
            <a:ext cx="41275" cy="40005"/>
          </a:xfrm>
          <a:custGeom>
            <a:avLst/>
            <a:gdLst/>
            <a:ahLst/>
            <a:cxnLst/>
            <a:rect l="l" t="t" r="r" b="b"/>
            <a:pathLst>
              <a:path w="41275" h="40004">
                <a:moveTo>
                  <a:pt x="20574" y="0"/>
                </a:moveTo>
                <a:lnTo>
                  <a:pt x="12564" y="1556"/>
                </a:lnTo>
                <a:lnTo>
                  <a:pt x="6024" y="5800"/>
                </a:lnTo>
                <a:lnTo>
                  <a:pt x="1616" y="12097"/>
                </a:lnTo>
                <a:lnTo>
                  <a:pt x="0" y="19812"/>
                </a:lnTo>
                <a:lnTo>
                  <a:pt x="1616" y="27526"/>
                </a:lnTo>
                <a:lnTo>
                  <a:pt x="6024" y="33823"/>
                </a:lnTo>
                <a:lnTo>
                  <a:pt x="12564" y="38067"/>
                </a:lnTo>
                <a:lnTo>
                  <a:pt x="20574" y="39624"/>
                </a:lnTo>
                <a:lnTo>
                  <a:pt x="28583" y="38067"/>
                </a:lnTo>
                <a:lnTo>
                  <a:pt x="35123" y="33823"/>
                </a:lnTo>
                <a:lnTo>
                  <a:pt x="39531" y="27526"/>
                </a:lnTo>
                <a:lnTo>
                  <a:pt x="41148" y="19812"/>
                </a:lnTo>
                <a:lnTo>
                  <a:pt x="39531" y="12097"/>
                </a:lnTo>
                <a:lnTo>
                  <a:pt x="35123" y="5800"/>
                </a:lnTo>
                <a:lnTo>
                  <a:pt x="28583" y="1556"/>
                </a:lnTo>
                <a:lnTo>
                  <a:pt x="2057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65164" y="5907023"/>
            <a:ext cx="41275" cy="40005"/>
          </a:xfrm>
          <a:custGeom>
            <a:avLst/>
            <a:gdLst/>
            <a:ahLst/>
            <a:cxnLst/>
            <a:rect l="l" t="t" r="r" b="b"/>
            <a:pathLst>
              <a:path w="41275" h="40004">
                <a:moveTo>
                  <a:pt x="20574" y="0"/>
                </a:moveTo>
                <a:lnTo>
                  <a:pt x="12564" y="1556"/>
                </a:lnTo>
                <a:lnTo>
                  <a:pt x="6024" y="5800"/>
                </a:lnTo>
                <a:lnTo>
                  <a:pt x="1616" y="12097"/>
                </a:lnTo>
                <a:lnTo>
                  <a:pt x="0" y="19812"/>
                </a:lnTo>
                <a:lnTo>
                  <a:pt x="1616" y="27526"/>
                </a:lnTo>
                <a:lnTo>
                  <a:pt x="6024" y="33823"/>
                </a:lnTo>
                <a:lnTo>
                  <a:pt x="12564" y="38067"/>
                </a:lnTo>
                <a:lnTo>
                  <a:pt x="20574" y="39624"/>
                </a:lnTo>
                <a:lnTo>
                  <a:pt x="28583" y="38067"/>
                </a:lnTo>
                <a:lnTo>
                  <a:pt x="35123" y="33823"/>
                </a:lnTo>
                <a:lnTo>
                  <a:pt x="39531" y="27526"/>
                </a:lnTo>
                <a:lnTo>
                  <a:pt x="41148" y="19812"/>
                </a:lnTo>
                <a:lnTo>
                  <a:pt x="39531" y="12097"/>
                </a:lnTo>
                <a:lnTo>
                  <a:pt x="35123" y="5800"/>
                </a:lnTo>
                <a:lnTo>
                  <a:pt x="28583" y="1556"/>
                </a:lnTo>
                <a:lnTo>
                  <a:pt x="2057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47459" y="5974079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657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47459" y="599236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657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10884" y="6044946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5029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466332" y="604647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47243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13932" y="5975603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33528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30696" y="5859779"/>
            <a:ext cx="43180" cy="58419"/>
          </a:xfrm>
          <a:custGeom>
            <a:avLst/>
            <a:gdLst/>
            <a:ahLst/>
            <a:cxnLst/>
            <a:rect l="l" t="t" r="r" b="b"/>
            <a:pathLst>
              <a:path w="43179" h="58420">
                <a:moveTo>
                  <a:pt x="21336" y="0"/>
                </a:moveTo>
                <a:lnTo>
                  <a:pt x="13030" y="2275"/>
                </a:lnTo>
                <a:lnTo>
                  <a:pt x="6248" y="8482"/>
                </a:lnTo>
                <a:lnTo>
                  <a:pt x="1676" y="17686"/>
                </a:lnTo>
                <a:lnTo>
                  <a:pt x="0" y="28956"/>
                </a:lnTo>
                <a:lnTo>
                  <a:pt x="1676" y="40225"/>
                </a:lnTo>
                <a:lnTo>
                  <a:pt x="6248" y="49429"/>
                </a:lnTo>
                <a:lnTo>
                  <a:pt x="13030" y="55636"/>
                </a:lnTo>
                <a:lnTo>
                  <a:pt x="21336" y="57912"/>
                </a:lnTo>
                <a:lnTo>
                  <a:pt x="29641" y="55636"/>
                </a:lnTo>
                <a:lnTo>
                  <a:pt x="36423" y="49429"/>
                </a:lnTo>
                <a:lnTo>
                  <a:pt x="40995" y="40225"/>
                </a:lnTo>
                <a:lnTo>
                  <a:pt x="42672" y="28956"/>
                </a:lnTo>
                <a:lnTo>
                  <a:pt x="40995" y="17686"/>
                </a:lnTo>
                <a:lnTo>
                  <a:pt x="36423" y="8482"/>
                </a:lnTo>
                <a:lnTo>
                  <a:pt x="29641" y="2275"/>
                </a:lnTo>
                <a:lnTo>
                  <a:pt x="2133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326123" y="5914644"/>
            <a:ext cx="52069" cy="44450"/>
          </a:xfrm>
          <a:custGeom>
            <a:avLst/>
            <a:gdLst/>
            <a:ahLst/>
            <a:cxnLst/>
            <a:rect l="l" t="t" r="r" b="b"/>
            <a:pathLst>
              <a:path w="52070" h="44450">
                <a:moveTo>
                  <a:pt x="51816" y="0"/>
                </a:moveTo>
                <a:lnTo>
                  <a:pt x="0" y="0"/>
                </a:lnTo>
                <a:lnTo>
                  <a:pt x="10363" y="44195"/>
                </a:lnTo>
                <a:lnTo>
                  <a:pt x="41452" y="44195"/>
                </a:lnTo>
                <a:lnTo>
                  <a:pt x="5181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387084" y="5859779"/>
            <a:ext cx="43180" cy="58419"/>
          </a:xfrm>
          <a:custGeom>
            <a:avLst/>
            <a:gdLst/>
            <a:ahLst/>
            <a:cxnLst/>
            <a:rect l="l" t="t" r="r" b="b"/>
            <a:pathLst>
              <a:path w="43179" h="58420">
                <a:moveTo>
                  <a:pt x="21336" y="0"/>
                </a:moveTo>
                <a:lnTo>
                  <a:pt x="13030" y="2275"/>
                </a:lnTo>
                <a:lnTo>
                  <a:pt x="6248" y="8482"/>
                </a:lnTo>
                <a:lnTo>
                  <a:pt x="1676" y="17686"/>
                </a:lnTo>
                <a:lnTo>
                  <a:pt x="0" y="28956"/>
                </a:lnTo>
                <a:lnTo>
                  <a:pt x="1676" y="40225"/>
                </a:lnTo>
                <a:lnTo>
                  <a:pt x="6248" y="49429"/>
                </a:lnTo>
                <a:lnTo>
                  <a:pt x="13030" y="55636"/>
                </a:lnTo>
                <a:lnTo>
                  <a:pt x="21336" y="57912"/>
                </a:lnTo>
                <a:lnTo>
                  <a:pt x="29641" y="55636"/>
                </a:lnTo>
                <a:lnTo>
                  <a:pt x="36423" y="49429"/>
                </a:lnTo>
                <a:lnTo>
                  <a:pt x="40995" y="40225"/>
                </a:lnTo>
                <a:lnTo>
                  <a:pt x="42672" y="28956"/>
                </a:lnTo>
                <a:lnTo>
                  <a:pt x="40995" y="17686"/>
                </a:lnTo>
                <a:lnTo>
                  <a:pt x="36423" y="8482"/>
                </a:lnTo>
                <a:lnTo>
                  <a:pt x="29641" y="2275"/>
                </a:lnTo>
                <a:lnTo>
                  <a:pt x="2133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382511" y="5914644"/>
            <a:ext cx="52069" cy="44450"/>
          </a:xfrm>
          <a:custGeom>
            <a:avLst/>
            <a:gdLst/>
            <a:ahLst/>
            <a:cxnLst/>
            <a:rect l="l" t="t" r="r" b="b"/>
            <a:pathLst>
              <a:path w="52070" h="44450">
                <a:moveTo>
                  <a:pt x="51816" y="0"/>
                </a:moveTo>
                <a:lnTo>
                  <a:pt x="0" y="0"/>
                </a:lnTo>
                <a:lnTo>
                  <a:pt x="10363" y="44195"/>
                </a:lnTo>
                <a:lnTo>
                  <a:pt x="41452" y="44195"/>
                </a:lnTo>
                <a:lnTo>
                  <a:pt x="5181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43471" y="5859779"/>
            <a:ext cx="41275" cy="58419"/>
          </a:xfrm>
          <a:custGeom>
            <a:avLst/>
            <a:gdLst/>
            <a:ahLst/>
            <a:cxnLst/>
            <a:rect l="l" t="t" r="r" b="b"/>
            <a:pathLst>
              <a:path w="41275" h="58420">
                <a:moveTo>
                  <a:pt x="20574" y="0"/>
                </a:moveTo>
                <a:lnTo>
                  <a:pt x="12564" y="2275"/>
                </a:lnTo>
                <a:lnTo>
                  <a:pt x="6024" y="8482"/>
                </a:lnTo>
                <a:lnTo>
                  <a:pt x="1616" y="17686"/>
                </a:lnTo>
                <a:lnTo>
                  <a:pt x="0" y="28956"/>
                </a:lnTo>
                <a:lnTo>
                  <a:pt x="1616" y="40225"/>
                </a:lnTo>
                <a:lnTo>
                  <a:pt x="6024" y="49429"/>
                </a:lnTo>
                <a:lnTo>
                  <a:pt x="12564" y="55636"/>
                </a:lnTo>
                <a:lnTo>
                  <a:pt x="20574" y="57912"/>
                </a:lnTo>
                <a:lnTo>
                  <a:pt x="28583" y="55636"/>
                </a:lnTo>
                <a:lnTo>
                  <a:pt x="35123" y="49429"/>
                </a:lnTo>
                <a:lnTo>
                  <a:pt x="39531" y="40225"/>
                </a:lnTo>
                <a:lnTo>
                  <a:pt x="41148" y="28956"/>
                </a:lnTo>
                <a:lnTo>
                  <a:pt x="39531" y="17686"/>
                </a:lnTo>
                <a:lnTo>
                  <a:pt x="35123" y="8482"/>
                </a:lnTo>
                <a:lnTo>
                  <a:pt x="28583" y="2275"/>
                </a:lnTo>
                <a:lnTo>
                  <a:pt x="2057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38900" y="5916167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50292" y="0"/>
                </a:moveTo>
                <a:lnTo>
                  <a:pt x="0" y="0"/>
                </a:lnTo>
                <a:lnTo>
                  <a:pt x="10058" y="42671"/>
                </a:lnTo>
                <a:lnTo>
                  <a:pt x="40233" y="42671"/>
                </a:lnTo>
                <a:lnTo>
                  <a:pt x="5029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81571" y="5975603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7" y="0"/>
                </a:lnTo>
              </a:path>
            </a:pathLst>
          </a:custGeom>
          <a:ln w="33528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441185" y="6284214"/>
            <a:ext cx="109855" cy="129539"/>
          </a:xfrm>
          <a:custGeom>
            <a:avLst/>
            <a:gdLst/>
            <a:ahLst/>
            <a:cxnLst/>
            <a:rect l="l" t="t" r="r" b="b"/>
            <a:pathLst>
              <a:path w="109854" h="129539">
                <a:moveTo>
                  <a:pt x="54864" y="0"/>
                </a:moveTo>
                <a:lnTo>
                  <a:pt x="33507" y="5089"/>
                </a:lnTo>
                <a:lnTo>
                  <a:pt x="16068" y="18969"/>
                </a:lnTo>
                <a:lnTo>
                  <a:pt x="4311" y="39556"/>
                </a:lnTo>
                <a:lnTo>
                  <a:pt x="0" y="64770"/>
                </a:lnTo>
                <a:lnTo>
                  <a:pt x="4311" y="89983"/>
                </a:lnTo>
                <a:lnTo>
                  <a:pt x="16068" y="110570"/>
                </a:lnTo>
                <a:lnTo>
                  <a:pt x="33507" y="124450"/>
                </a:lnTo>
                <a:lnTo>
                  <a:pt x="54864" y="129540"/>
                </a:lnTo>
                <a:lnTo>
                  <a:pt x="76220" y="124450"/>
                </a:lnTo>
                <a:lnTo>
                  <a:pt x="93659" y="110570"/>
                </a:lnTo>
                <a:lnTo>
                  <a:pt x="105416" y="89983"/>
                </a:lnTo>
                <a:lnTo>
                  <a:pt x="109728" y="64770"/>
                </a:lnTo>
                <a:lnTo>
                  <a:pt x="105416" y="39556"/>
                </a:lnTo>
                <a:lnTo>
                  <a:pt x="93659" y="18969"/>
                </a:lnTo>
                <a:lnTo>
                  <a:pt x="76220" y="5089"/>
                </a:lnTo>
                <a:lnTo>
                  <a:pt x="5486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441185" y="6284214"/>
            <a:ext cx="109855" cy="129539"/>
          </a:xfrm>
          <a:custGeom>
            <a:avLst/>
            <a:gdLst/>
            <a:ahLst/>
            <a:cxnLst/>
            <a:rect l="l" t="t" r="r" b="b"/>
            <a:pathLst>
              <a:path w="109854" h="129539">
                <a:moveTo>
                  <a:pt x="0" y="64770"/>
                </a:moveTo>
                <a:lnTo>
                  <a:pt x="4311" y="39556"/>
                </a:lnTo>
                <a:lnTo>
                  <a:pt x="16068" y="18969"/>
                </a:lnTo>
                <a:lnTo>
                  <a:pt x="33507" y="5089"/>
                </a:lnTo>
                <a:lnTo>
                  <a:pt x="54864" y="0"/>
                </a:lnTo>
                <a:lnTo>
                  <a:pt x="76220" y="5089"/>
                </a:lnTo>
                <a:lnTo>
                  <a:pt x="93659" y="18969"/>
                </a:lnTo>
                <a:lnTo>
                  <a:pt x="105416" y="39556"/>
                </a:lnTo>
                <a:lnTo>
                  <a:pt x="109728" y="64770"/>
                </a:lnTo>
                <a:lnTo>
                  <a:pt x="105416" y="89983"/>
                </a:lnTo>
                <a:lnTo>
                  <a:pt x="93659" y="110570"/>
                </a:lnTo>
                <a:lnTo>
                  <a:pt x="76220" y="124450"/>
                </a:lnTo>
                <a:lnTo>
                  <a:pt x="54864" y="129540"/>
                </a:lnTo>
                <a:lnTo>
                  <a:pt x="33507" y="124450"/>
                </a:lnTo>
                <a:lnTo>
                  <a:pt x="16068" y="110570"/>
                </a:lnTo>
                <a:lnTo>
                  <a:pt x="4311" y="89983"/>
                </a:lnTo>
                <a:lnTo>
                  <a:pt x="0" y="64770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256782" y="6284214"/>
            <a:ext cx="109855" cy="129539"/>
          </a:xfrm>
          <a:custGeom>
            <a:avLst/>
            <a:gdLst/>
            <a:ahLst/>
            <a:cxnLst/>
            <a:rect l="l" t="t" r="r" b="b"/>
            <a:pathLst>
              <a:path w="109854" h="129539">
                <a:moveTo>
                  <a:pt x="54864" y="0"/>
                </a:moveTo>
                <a:lnTo>
                  <a:pt x="33507" y="5089"/>
                </a:lnTo>
                <a:lnTo>
                  <a:pt x="16068" y="18969"/>
                </a:lnTo>
                <a:lnTo>
                  <a:pt x="4311" y="39556"/>
                </a:lnTo>
                <a:lnTo>
                  <a:pt x="0" y="64770"/>
                </a:lnTo>
                <a:lnTo>
                  <a:pt x="4311" y="89983"/>
                </a:lnTo>
                <a:lnTo>
                  <a:pt x="16068" y="110570"/>
                </a:lnTo>
                <a:lnTo>
                  <a:pt x="33507" y="124450"/>
                </a:lnTo>
                <a:lnTo>
                  <a:pt x="54864" y="129540"/>
                </a:lnTo>
                <a:lnTo>
                  <a:pt x="76220" y="124450"/>
                </a:lnTo>
                <a:lnTo>
                  <a:pt x="93659" y="110570"/>
                </a:lnTo>
                <a:lnTo>
                  <a:pt x="105416" y="89983"/>
                </a:lnTo>
                <a:lnTo>
                  <a:pt x="109728" y="64770"/>
                </a:lnTo>
                <a:lnTo>
                  <a:pt x="105416" y="39556"/>
                </a:lnTo>
                <a:lnTo>
                  <a:pt x="93659" y="18969"/>
                </a:lnTo>
                <a:lnTo>
                  <a:pt x="76220" y="5089"/>
                </a:lnTo>
                <a:lnTo>
                  <a:pt x="5486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256782" y="6284214"/>
            <a:ext cx="109855" cy="129539"/>
          </a:xfrm>
          <a:custGeom>
            <a:avLst/>
            <a:gdLst/>
            <a:ahLst/>
            <a:cxnLst/>
            <a:rect l="l" t="t" r="r" b="b"/>
            <a:pathLst>
              <a:path w="109854" h="129539">
                <a:moveTo>
                  <a:pt x="0" y="64770"/>
                </a:moveTo>
                <a:lnTo>
                  <a:pt x="4311" y="39556"/>
                </a:lnTo>
                <a:lnTo>
                  <a:pt x="16068" y="18969"/>
                </a:lnTo>
                <a:lnTo>
                  <a:pt x="33507" y="5089"/>
                </a:lnTo>
                <a:lnTo>
                  <a:pt x="54864" y="0"/>
                </a:lnTo>
                <a:lnTo>
                  <a:pt x="76220" y="5089"/>
                </a:lnTo>
                <a:lnTo>
                  <a:pt x="93659" y="18969"/>
                </a:lnTo>
                <a:lnTo>
                  <a:pt x="105416" y="39556"/>
                </a:lnTo>
                <a:lnTo>
                  <a:pt x="109728" y="64770"/>
                </a:lnTo>
                <a:lnTo>
                  <a:pt x="105416" y="89983"/>
                </a:lnTo>
                <a:lnTo>
                  <a:pt x="93659" y="110570"/>
                </a:lnTo>
                <a:lnTo>
                  <a:pt x="76220" y="124450"/>
                </a:lnTo>
                <a:lnTo>
                  <a:pt x="54864" y="129540"/>
                </a:lnTo>
                <a:lnTo>
                  <a:pt x="33507" y="124450"/>
                </a:lnTo>
                <a:lnTo>
                  <a:pt x="16068" y="110570"/>
                </a:lnTo>
                <a:lnTo>
                  <a:pt x="4311" y="89983"/>
                </a:lnTo>
                <a:lnTo>
                  <a:pt x="0" y="64770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49110" y="6250413"/>
            <a:ext cx="64135" cy="107314"/>
          </a:xfrm>
          <a:custGeom>
            <a:avLst/>
            <a:gdLst/>
            <a:ahLst/>
            <a:cxnLst/>
            <a:rect l="l" t="t" r="r" b="b"/>
            <a:pathLst>
              <a:path w="64135" h="107314">
                <a:moveTo>
                  <a:pt x="0" y="0"/>
                </a:moveTo>
                <a:lnTo>
                  <a:pt x="64096" y="107137"/>
                </a:lnTo>
              </a:path>
            </a:pathLst>
          </a:custGeom>
          <a:ln w="19050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02819" y="6250413"/>
            <a:ext cx="156845" cy="107314"/>
          </a:xfrm>
          <a:custGeom>
            <a:avLst/>
            <a:gdLst/>
            <a:ahLst/>
            <a:cxnLst/>
            <a:rect l="l" t="t" r="r" b="b"/>
            <a:pathLst>
              <a:path w="156845" h="107314">
                <a:moveTo>
                  <a:pt x="46291" y="0"/>
                </a:moveTo>
                <a:lnTo>
                  <a:pt x="156679" y="6692"/>
                </a:lnTo>
                <a:lnTo>
                  <a:pt x="110388" y="107137"/>
                </a:lnTo>
                <a:lnTo>
                  <a:pt x="0" y="100444"/>
                </a:lnTo>
                <a:lnTo>
                  <a:pt x="46291" y="0"/>
                </a:lnTo>
                <a:close/>
              </a:path>
            </a:pathLst>
          </a:custGeom>
          <a:ln w="19050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447282" y="6214112"/>
            <a:ext cx="48895" cy="135255"/>
          </a:xfrm>
          <a:custGeom>
            <a:avLst/>
            <a:gdLst/>
            <a:ahLst/>
            <a:cxnLst/>
            <a:rect l="l" t="t" r="r" b="b"/>
            <a:pathLst>
              <a:path w="48895" h="135254">
                <a:moveTo>
                  <a:pt x="48501" y="134912"/>
                </a:moveTo>
                <a:lnTo>
                  <a:pt x="0" y="0"/>
                </a:lnTo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37553" y="6215631"/>
            <a:ext cx="17780" cy="34925"/>
          </a:xfrm>
          <a:custGeom>
            <a:avLst/>
            <a:gdLst/>
            <a:ahLst/>
            <a:cxnLst/>
            <a:rect l="l" t="t" r="r" b="b"/>
            <a:pathLst>
              <a:path w="17779" h="34925">
                <a:moveTo>
                  <a:pt x="17233" y="34937"/>
                </a:moveTo>
                <a:lnTo>
                  <a:pt x="0" y="0"/>
                </a:lnTo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45758" y="6217153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0" y="457"/>
                </a:moveTo>
                <a:lnTo>
                  <a:pt x="4368" y="0"/>
                </a:lnTo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416802" y="6201911"/>
            <a:ext cx="34290" cy="15240"/>
          </a:xfrm>
          <a:custGeom>
            <a:avLst/>
            <a:gdLst/>
            <a:ahLst/>
            <a:cxnLst/>
            <a:rect l="l" t="t" r="r" b="b"/>
            <a:pathLst>
              <a:path w="34289" h="15239">
                <a:moveTo>
                  <a:pt x="34175" y="14630"/>
                </a:moveTo>
                <a:lnTo>
                  <a:pt x="0" y="1460"/>
                </a:lnTo>
                <a:lnTo>
                  <a:pt x="0" y="0"/>
                </a:lnTo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320790" y="6212585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135" y="0"/>
                </a:lnTo>
              </a:path>
            </a:pathLst>
          </a:custGeom>
          <a:ln w="28956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704838" y="6329937"/>
            <a:ext cx="98425" cy="163830"/>
          </a:xfrm>
          <a:custGeom>
            <a:avLst/>
            <a:gdLst/>
            <a:ahLst/>
            <a:cxnLst/>
            <a:rect l="l" t="t" r="r" b="b"/>
            <a:pathLst>
              <a:path w="98425" h="163829">
                <a:moveTo>
                  <a:pt x="0" y="163817"/>
                </a:moveTo>
                <a:lnTo>
                  <a:pt x="98196" y="0"/>
                </a:lnTo>
              </a:path>
            </a:pathLst>
          </a:custGeom>
          <a:ln w="2895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02373" y="6331463"/>
            <a:ext cx="85725" cy="165735"/>
          </a:xfrm>
          <a:custGeom>
            <a:avLst/>
            <a:gdLst/>
            <a:ahLst/>
            <a:cxnLst/>
            <a:rect l="l" t="t" r="r" b="b"/>
            <a:pathLst>
              <a:path w="85725" h="165735">
                <a:moveTo>
                  <a:pt x="85217" y="165646"/>
                </a:moveTo>
                <a:lnTo>
                  <a:pt x="0" y="0"/>
                </a:lnTo>
              </a:path>
            </a:pathLst>
          </a:custGeom>
          <a:ln w="2895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682740" y="6185915"/>
            <a:ext cx="233679" cy="259079"/>
          </a:xfrm>
          <a:custGeom>
            <a:avLst/>
            <a:gdLst/>
            <a:ahLst/>
            <a:cxnLst/>
            <a:rect l="l" t="t" r="r" b="b"/>
            <a:pathLst>
              <a:path w="233679" h="259079">
                <a:moveTo>
                  <a:pt x="194310" y="0"/>
                </a:moveTo>
                <a:lnTo>
                  <a:pt x="38862" y="0"/>
                </a:ln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0" y="220218"/>
                </a:lnTo>
                <a:lnTo>
                  <a:pt x="3053" y="235344"/>
                </a:lnTo>
                <a:lnTo>
                  <a:pt x="11382" y="247697"/>
                </a:lnTo>
                <a:lnTo>
                  <a:pt x="23735" y="256026"/>
                </a:lnTo>
                <a:lnTo>
                  <a:pt x="38862" y="259080"/>
                </a:lnTo>
                <a:lnTo>
                  <a:pt x="194310" y="259080"/>
                </a:lnTo>
                <a:lnTo>
                  <a:pt x="209436" y="256026"/>
                </a:lnTo>
                <a:lnTo>
                  <a:pt x="221789" y="247697"/>
                </a:lnTo>
                <a:lnTo>
                  <a:pt x="230118" y="235344"/>
                </a:lnTo>
                <a:lnTo>
                  <a:pt x="233172" y="220218"/>
                </a:lnTo>
                <a:lnTo>
                  <a:pt x="233172" y="38862"/>
                </a:lnTo>
                <a:lnTo>
                  <a:pt x="230118" y="23735"/>
                </a:lnTo>
                <a:lnTo>
                  <a:pt x="221789" y="11382"/>
                </a:lnTo>
                <a:lnTo>
                  <a:pt x="209436" y="3053"/>
                </a:lnTo>
                <a:lnTo>
                  <a:pt x="19431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765035" y="6350508"/>
            <a:ext cx="67310" cy="60960"/>
          </a:xfrm>
          <a:custGeom>
            <a:avLst/>
            <a:gdLst/>
            <a:ahLst/>
            <a:cxnLst/>
            <a:rect l="l" t="t" r="r" b="b"/>
            <a:pathLst>
              <a:path w="67309" h="60960">
                <a:moveTo>
                  <a:pt x="33528" y="0"/>
                </a:moveTo>
                <a:lnTo>
                  <a:pt x="20477" y="2396"/>
                </a:lnTo>
                <a:lnTo>
                  <a:pt x="9820" y="8929"/>
                </a:lnTo>
                <a:lnTo>
                  <a:pt x="2634" y="18618"/>
                </a:lnTo>
                <a:lnTo>
                  <a:pt x="0" y="30479"/>
                </a:lnTo>
                <a:lnTo>
                  <a:pt x="2634" y="42341"/>
                </a:lnTo>
                <a:lnTo>
                  <a:pt x="9820" y="52030"/>
                </a:lnTo>
                <a:lnTo>
                  <a:pt x="20477" y="58563"/>
                </a:lnTo>
                <a:lnTo>
                  <a:pt x="33528" y="60959"/>
                </a:lnTo>
                <a:lnTo>
                  <a:pt x="46578" y="58563"/>
                </a:lnTo>
                <a:lnTo>
                  <a:pt x="57235" y="52030"/>
                </a:lnTo>
                <a:lnTo>
                  <a:pt x="64421" y="42341"/>
                </a:lnTo>
                <a:lnTo>
                  <a:pt x="67056" y="30479"/>
                </a:lnTo>
                <a:lnTo>
                  <a:pt x="64421" y="18618"/>
                </a:lnTo>
                <a:lnTo>
                  <a:pt x="57235" y="8929"/>
                </a:lnTo>
                <a:lnTo>
                  <a:pt x="46578" y="2396"/>
                </a:lnTo>
                <a:lnTo>
                  <a:pt x="3352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717792" y="6219444"/>
            <a:ext cx="169545" cy="109855"/>
          </a:xfrm>
          <a:custGeom>
            <a:avLst/>
            <a:gdLst/>
            <a:ahLst/>
            <a:cxnLst/>
            <a:rect l="l" t="t" r="r" b="b"/>
            <a:pathLst>
              <a:path w="169545" h="109854">
                <a:moveTo>
                  <a:pt x="150876" y="0"/>
                </a:moveTo>
                <a:lnTo>
                  <a:pt x="18288" y="0"/>
                </a:lnTo>
                <a:lnTo>
                  <a:pt x="11171" y="1437"/>
                </a:lnTo>
                <a:lnTo>
                  <a:pt x="5357" y="5357"/>
                </a:lnTo>
                <a:lnTo>
                  <a:pt x="1437" y="11171"/>
                </a:lnTo>
                <a:lnTo>
                  <a:pt x="0" y="18287"/>
                </a:lnTo>
                <a:lnTo>
                  <a:pt x="0" y="91439"/>
                </a:lnTo>
                <a:lnTo>
                  <a:pt x="1437" y="98556"/>
                </a:lnTo>
                <a:lnTo>
                  <a:pt x="5357" y="104370"/>
                </a:lnTo>
                <a:lnTo>
                  <a:pt x="11171" y="108290"/>
                </a:lnTo>
                <a:lnTo>
                  <a:pt x="18288" y="109727"/>
                </a:lnTo>
                <a:lnTo>
                  <a:pt x="150876" y="109727"/>
                </a:lnTo>
                <a:lnTo>
                  <a:pt x="157992" y="108290"/>
                </a:lnTo>
                <a:lnTo>
                  <a:pt x="163806" y="104370"/>
                </a:lnTo>
                <a:lnTo>
                  <a:pt x="167726" y="98556"/>
                </a:lnTo>
                <a:lnTo>
                  <a:pt x="169164" y="91439"/>
                </a:lnTo>
                <a:lnTo>
                  <a:pt x="169164" y="18287"/>
                </a:lnTo>
                <a:lnTo>
                  <a:pt x="167726" y="11171"/>
                </a:lnTo>
                <a:lnTo>
                  <a:pt x="163806" y="5357"/>
                </a:lnTo>
                <a:lnTo>
                  <a:pt x="157992" y="1437"/>
                </a:lnTo>
                <a:lnTo>
                  <a:pt x="15087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45223" y="6146291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29" h="35560">
                <a:moveTo>
                  <a:pt x="28384" y="0"/>
                </a:moveTo>
                <a:lnTo>
                  <a:pt x="8191" y="0"/>
                </a:lnTo>
                <a:lnTo>
                  <a:pt x="0" y="7848"/>
                </a:lnTo>
                <a:lnTo>
                  <a:pt x="0" y="27203"/>
                </a:lnTo>
                <a:lnTo>
                  <a:pt x="8191" y="35052"/>
                </a:lnTo>
                <a:lnTo>
                  <a:pt x="28384" y="35052"/>
                </a:lnTo>
                <a:lnTo>
                  <a:pt x="36576" y="27203"/>
                </a:lnTo>
                <a:lnTo>
                  <a:pt x="36576" y="7848"/>
                </a:lnTo>
                <a:lnTo>
                  <a:pt x="2838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816852" y="6146291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29" h="35560">
                <a:moveTo>
                  <a:pt x="28384" y="0"/>
                </a:moveTo>
                <a:lnTo>
                  <a:pt x="8191" y="0"/>
                </a:lnTo>
                <a:lnTo>
                  <a:pt x="0" y="7848"/>
                </a:lnTo>
                <a:lnTo>
                  <a:pt x="0" y="27203"/>
                </a:lnTo>
                <a:lnTo>
                  <a:pt x="8191" y="35052"/>
                </a:lnTo>
                <a:lnTo>
                  <a:pt x="28384" y="35052"/>
                </a:lnTo>
                <a:lnTo>
                  <a:pt x="36576" y="27203"/>
                </a:lnTo>
                <a:lnTo>
                  <a:pt x="36576" y="7848"/>
                </a:lnTo>
                <a:lnTo>
                  <a:pt x="2838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00400" y="4614671"/>
            <a:ext cx="59182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312" y="0"/>
                </a:lnTo>
              </a:path>
            </a:pathLst>
          </a:custGeom>
          <a:ln w="33527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403853" y="4655058"/>
            <a:ext cx="216535" cy="207645"/>
          </a:xfrm>
          <a:custGeom>
            <a:avLst/>
            <a:gdLst/>
            <a:ahLst/>
            <a:cxnLst/>
            <a:rect l="l" t="t" r="r" b="b"/>
            <a:pathLst>
              <a:path w="216535" h="207645">
                <a:moveTo>
                  <a:pt x="0" y="103632"/>
                </a:moveTo>
                <a:lnTo>
                  <a:pt x="8504" y="63291"/>
                </a:lnTo>
                <a:lnTo>
                  <a:pt x="31694" y="30351"/>
                </a:lnTo>
                <a:lnTo>
                  <a:pt x="66088" y="8143"/>
                </a:lnTo>
                <a:lnTo>
                  <a:pt x="108204" y="0"/>
                </a:lnTo>
                <a:lnTo>
                  <a:pt x="150319" y="8143"/>
                </a:lnTo>
                <a:lnTo>
                  <a:pt x="184713" y="30351"/>
                </a:lnTo>
                <a:lnTo>
                  <a:pt x="207903" y="63291"/>
                </a:lnTo>
                <a:lnTo>
                  <a:pt x="216408" y="103632"/>
                </a:lnTo>
                <a:lnTo>
                  <a:pt x="207903" y="143972"/>
                </a:lnTo>
                <a:lnTo>
                  <a:pt x="184713" y="176912"/>
                </a:lnTo>
                <a:lnTo>
                  <a:pt x="150319" y="199120"/>
                </a:lnTo>
                <a:lnTo>
                  <a:pt x="108204" y="207264"/>
                </a:lnTo>
                <a:lnTo>
                  <a:pt x="66088" y="199120"/>
                </a:lnTo>
                <a:lnTo>
                  <a:pt x="31694" y="176912"/>
                </a:lnTo>
                <a:lnTo>
                  <a:pt x="8504" y="143972"/>
                </a:lnTo>
                <a:lnTo>
                  <a:pt x="0" y="103632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441953" y="4690109"/>
            <a:ext cx="143510" cy="139065"/>
          </a:xfrm>
          <a:custGeom>
            <a:avLst/>
            <a:gdLst/>
            <a:ahLst/>
            <a:cxnLst/>
            <a:rect l="l" t="t" r="r" b="b"/>
            <a:pathLst>
              <a:path w="143510" h="139064">
                <a:moveTo>
                  <a:pt x="0" y="69342"/>
                </a:moveTo>
                <a:lnTo>
                  <a:pt x="5628" y="42353"/>
                </a:lnTo>
                <a:lnTo>
                  <a:pt x="20978" y="20312"/>
                </a:lnTo>
                <a:lnTo>
                  <a:pt x="43746" y="5450"/>
                </a:lnTo>
                <a:lnTo>
                  <a:pt x="71628" y="0"/>
                </a:lnTo>
                <a:lnTo>
                  <a:pt x="99509" y="5450"/>
                </a:lnTo>
                <a:lnTo>
                  <a:pt x="122277" y="20312"/>
                </a:lnTo>
                <a:lnTo>
                  <a:pt x="137627" y="42353"/>
                </a:lnTo>
                <a:lnTo>
                  <a:pt x="143256" y="69342"/>
                </a:lnTo>
                <a:lnTo>
                  <a:pt x="137627" y="96330"/>
                </a:lnTo>
                <a:lnTo>
                  <a:pt x="122277" y="118371"/>
                </a:lnTo>
                <a:lnTo>
                  <a:pt x="99509" y="133233"/>
                </a:lnTo>
                <a:lnTo>
                  <a:pt x="71628" y="138684"/>
                </a:lnTo>
                <a:lnTo>
                  <a:pt x="43746" y="133233"/>
                </a:lnTo>
                <a:lnTo>
                  <a:pt x="20978" y="118371"/>
                </a:lnTo>
                <a:lnTo>
                  <a:pt x="5628" y="96330"/>
                </a:lnTo>
                <a:lnTo>
                  <a:pt x="0" y="69342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478529" y="4725161"/>
            <a:ext cx="71755" cy="68580"/>
          </a:xfrm>
          <a:custGeom>
            <a:avLst/>
            <a:gdLst/>
            <a:ahLst/>
            <a:cxnLst/>
            <a:rect l="l" t="t" r="r" b="b"/>
            <a:pathLst>
              <a:path w="71754" h="68579">
                <a:moveTo>
                  <a:pt x="0" y="34289"/>
                </a:moveTo>
                <a:lnTo>
                  <a:pt x="2815" y="20943"/>
                </a:lnTo>
                <a:lnTo>
                  <a:pt x="10491" y="10044"/>
                </a:lnTo>
                <a:lnTo>
                  <a:pt x="21875" y="2694"/>
                </a:lnTo>
                <a:lnTo>
                  <a:pt x="35814" y="0"/>
                </a:lnTo>
                <a:lnTo>
                  <a:pt x="49752" y="2694"/>
                </a:lnTo>
                <a:lnTo>
                  <a:pt x="61136" y="10044"/>
                </a:lnTo>
                <a:lnTo>
                  <a:pt x="68812" y="20943"/>
                </a:lnTo>
                <a:lnTo>
                  <a:pt x="71628" y="34289"/>
                </a:lnTo>
                <a:lnTo>
                  <a:pt x="68812" y="47636"/>
                </a:lnTo>
                <a:lnTo>
                  <a:pt x="61136" y="58535"/>
                </a:lnTo>
                <a:lnTo>
                  <a:pt x="49752" y="65885"/>
                </a:lnTo>
                <a:lnTo>
                  <a:pt x="35814" y="68579"/>
                </a:lnTo>
                <a:lnTo>
                  <a:pt x="21875" y="65885"/>
                </a:lnTo>
                <a:lnTo>
                  <a:pt x="10491" y="58535"/>
                </a:lnTo>
                <a:lnTo>
                  <a:pt x="2815" y="47636"/>
                </a:lnTo>
                <a:lnTo>
                  <a:pt x="0" y="34289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355085" y="4414265"/>
            <a:ext cx="327660" cy="113030"/>
          </a:xfrm>
          <a:custGeom>
            <a:avLst/>
            <a:gdLst/>
            <a:ahLst/>
            <a:cxnLst/>
            <a:rect l="l" t="t" r="r" b="b"/>
            <a:pathLst>
              <a:path w="327660" h="113029">
                <a:moveTo>
                  <a:pt x="308864" y="0"/>
                </a:moveTo>
                <a:lnTo>
                  <a:pt x="18796" y="0"/>
                </a:lnTo>
                <a:lnTo>
                  <a:pt x="11481" y="1477"/>
                </a:lnTo>
                <a:lnTo>
                  <a:pt x="5507" y="5507"/>
                </a:lnTo>
                <a:lnTo>
                  <a:pt x="1477" y="11481"/>
                </a:lnTo>
                <a:lnTo>
                  <a:pt x="0" y="18795"/>
                </a:lnTo>
                <a:lnTo>
                  <a:pt x="0" y="93979"/>
                </a:lnTo>
                <a:lnTo>
                  <a:pt x="1477" y="101294"/>
                </a:lnTo>
                <a:lnTo>
                  <a:pt x="5507" y="107268"/>
                </a:lnTo>
                <a:lnTo>
                  <a:pt x="11481" y="111298"/>
                </a:lnTo>
                <a:lnTo>
                  <a:pt x="18796" y="112775"/>
                </a:lnTo>
                <a:lnTo>
                  <a:pt x="308864" y="112775"/>
                </a:lnTo>
                <a:lnTo>
                  <a:pt x="316178" y="111298"/>
                </a:lnTo>
                <a:lnTo>
                  <a:pt x="322152" y="107268"/>
                </a:lnTo>
                <a:lnTo>
                  <a:pt x="326182" y="101294"/>
                </a:lnTo>
                <a:lnTo>
                  <a:pt x="327660" y="93979"/>
                </a:lnTo>
                <a:lnTo>
                  <a:pt x="327660" y="18795"/>
                </a:lnTo>
                <a:lnTo>
                  <a:pt x="326182" y="11481"/>
                </a:lnTo>
                <a:lnTo>
                  <a:pt x="322152" y="5507"/>
                </a:lnTo>
                <a:lnTo>
                  <a:pt x="316178" y="1477"/>
                </a:lnTo>
                <a:lnTo>
                  <a:pt x="30886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55085" y="4414265"/>
            <a:ext cx="327660" cy="113030"/>
          </a:xfrm>
          <a:custGeom>
            <a:avLst/>
            <a:gdLst/>
            <a:ahLst/>
            <a:cxnLst/>
            <a:rect l="l" t="t" r="r" b="b"/>
            <a:pathLst>
              <a:path w="327660" h="113029">
                <a:moveTo>
                  <a:pt x="0" y="18795"/>
                </a:moveTo>
                <a:lnTo>
                  <a:pt x="1477" y="11481"/>
                </a:lnTo>
                <a:lnTo>
                  <a:pt x="5507" y="5507"/>
                </a:lnTo>
                <a:lnTo>
                  <a:pt x="11481" y="1477"/>
                </a:lnTo>
                <a:lnTo>
                  <a:pt x="18796" y="0"/>
                </a:lnTo>
                <a:lnTo>
                  <a:pt x="308864" y="0"/>
                </a:lnTo>
                <a:lnTo>
                  <a:pt x="316178" y="1477"/>
                </a:lnTo>
                <a:lnTo>
                  <a:pt x="322152" y="5507"/>
                </a:lnTo>
                <a:lnTo>
                  <a:pt x="326182" y="11481"/>
                </a:lnTo>
                <a:lnTo>
                  <a:pt x="327660" y="18795"/>
                </a:lnTo>
                <a:lnTo>
                  <a:pt x="327660" y="93979"/>
                </a:lnTo>
                <a:lnTo>
                  <a:pt x="326182" y="101294"/>
                </a:lnTo>
                <a:lnTo>
                  <a:pt x="322152" y="107268"/>
                </a:lnTo>
                <a:lnTo>
                  <a:pt x="316178" y="111298"/>
                </a:lnTo>
                <a:lnTo>
                  <a:pt x="308864" y="112775"/>
                </a:lnTo>
                <a:lnTo>
                  <a:pt x="18796" y="112775"/>
                </a:lnTo>
                <a:lnTo>
                  <a:pt x="11481" y="111298"/>
                </a:lnTo>
                <a:lnTo>
                  <a:pt x="5507" y="107268"/>
                </a:lnTo>
                <a:lnTo>
                  <a:pt x="1477" y="101294"/>
                </a:lnTo>
                <a:lnTo>
                  <a:pt x="0" y="93979"/>
                </a:lnTo>
                <a:lnTo>
                  <a:pt x="0" y="18795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355085" y="4310634"/>
            <a:ext cx="329565" cy="114300"/>
          </a:xfrm>
          <a:custGeom>
            <a:avLst/>
            <a:gdLst/>
            <a:ahLst/>
            <a:cxnLst/>
            <a:rect l="l" t="t" r="r" b="b"/>
            <a:pathLst>
              <a:path w="329564" h="114300">
                <a:moveTo>
                  <a:pt x="263347" y="0"/>
                </a:moveTo>
                <a:lnTo>
                  <a:pt x="65836" y="0"/>
                </a:lnTo>
                <a:lnTo>
                  <a:pt x="0" y="114300"/>
                </a:lnTo>
                <a:lnTo>
                  <a:pt x="329184" y="114300"/>
                </a:lnTo>
                <a:lnTo>
                  <a:pt x="26334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355085" y="4310634"/>
            <a:ext cx="329565" cy="114300"/>
          </a:xfrm>
          <a:custGeom>
            <a:avLst/>
            <a:gdLst/>
            <a:ahLst/>
            <a:cxnLst/>
            <a:rect l="l" t="t" r="r" b="b"/>
            <a:pathLst>
              <a:path w="329564" h="114300">
                <a:moveTo>
                  <a:pt x="329184" y="114300"/>
                </a:moveTo>
                <a:lnTo>
                  <a:pt x="0" y="114300"/>
                </a:lnTo>
                <a:lnTo>
                  <a:pt x="65836" y="0"/>
                </a:lnTo>
                <a:lnTo>
                  <a:pt x="263347" y="0"/>
                </a:lnTo>
                <a:lnTo>
                  <a:pt x="329184" y="114300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669791" y="4395215"/>
            <a:ext cx="59690" cy="44450"/>
          </a:xfrm>
          <a:custGeom>
            <a:avLst/>
            <a:gdLst/>
            <a:ahLst/>
            <a:cxnLst/>
            <a:rect l="l" t="t" r="r" b="b"/>
            <a:pathLst>
              <a:path w="59689" h="44450">
                <a:moveTo>
                  <a:pt x="29718" y="0"/>
                </a:moveTo>
                <a:lnTo>
                  <a:pt x="18152" y="1736"/>
                </a:lnTo>
                <a:lnTo>
                  <a:pt x="8705" y="6472"/>
                </a:lnTo>
                <a:lnTo>
                  <a:pt x="2336" y="13496"/>
                </a:lnTo>
                <a:lnTo>
                  <a:pt x="0" y="22098"/>
                </a:lnTo>
                <a:lnTo>
                  <a:pt x="2336" y="30699"/>
                </a:lnTo>
                <a:lnTo>
                  <a:pt x="8705" y="37723"/>
                </a:lnTo>
                <a:lnTo>
                  <a:pt x="18152" y="42459"/>
                </a:lnTo>
                <a:lnTo>
                  <a:pt x="29718" y="44196"/>
                </a:lnTo>
                <a:lnTo>
                  <a:pt x="41283" y="42459"/>
                </a:lnTo>
                <a:lnTo>
                  <a:pt x="50730" y="37723"/>
                </a:lnTo>
                <a:lnTo>
                  <a:pt x="57099" y="30699"/>
                </a:lnTo>
                <a:lnTo>
                  <a:pt x="59436" y="22098"/>
                </a:lnTo>
                <a:lnTo>
                  <a:pt x="57099" y="13496"/>
                </a:lnTo>
                <a:lnTo>
                  <a:pt x="50730" y="6472"/>
                </a:lnTo>
                <a:lnTo>
                  <a:pt x="41283" y="1736"/>
                </a:lnTo>
                <a:lnTo>
                  <a:pt x="29718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308603" y="4398264"/>
            <a:ext cx="59690" cy="44450"/>
          </a:xfrm>
          <a:custGeom>
            <a:avLst/>
            <a:gdLst/>
            <a:ahLst/>
            <a:cxnLst/>
            <a:rect l="l" t="t" r="r" b="b"/>
            <a:pathLst>
              <a:path w="59689" h="44450">
                <a:moveTo>
                  <a:pt x="29718" y="0"/>
                </a:moveTo>
                <a:lnTo>
                  <a:pt x="18152" y="1736"/>
                </a:lnTo>
                <a:lnTo>
                  <a:pt x="8705" y="6472"/>
                </a:lnTo>
                <a:lnTo>
                  <a:pt x="2336" y="13496"/>
                </a:lnTo>
                <a:lnTo>
                  <a:pt x="0" y="22098"/>
                </a:lnTo>
                <a:lnTo>
                  <a:pt x="2336" y="30699"/>
                </a:lnTo>
                <a:lnTo>
                  <a:pt x="8705" y="37723"/>
                </a:lnTo>
                <a:lnTo>
                  <a:pt x="18152" y="42459"/>
                </a:lnTo>
                <a:lnTo>
                  <a:pt x="29718" y="44196"/>
                </a:lnTo>
                <a:lnTo>
                  <a:pt x="41283" y="42459"/>
                </a:lnTo>
                <a:lnTo>
                  <a:pt x="50730" y="37723"/>
                </a:lnTo>
                <a:lnTo>
                  <a:pt x="57099" y="30699"/>
                </a:lnTo>
                <a:lnTo>
                  <a:pt x="59436" y="22098"/>
                </a:lnTo>
                <a:lnTo>
                  <a:pt x="57099" y="13496"/>
                </a:lnTo>
                <a:lnTo>
                  <a:pt x="50730" y="6472"/>
                </a:lnTo>
                <a:lnTo>
                  <a:pt x="41283" y="1736"/>
                </a:lnTo>
                <a:lnTo>
                  <a:pt x="29718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427476" y="4474464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>
                <a:moveTo>
                  <a:pt x="0" y="0"/>
                </a:moveTo>
                <a:lnTo>
                  <a:pt x="183134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427476" y="4494276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>
                <a:moveTo>
                  <a:pt x="0" y="0"/>
                </a:moveTo>
                <a:lnTo>
                  <a:pt x="183134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375659" y="4552950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56387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601211" y="4553711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436" y="0"/>
                </a:lnTo>
              </a:path>
            </a:pathLst>
          </a:custGeom>
          <a:ln w="54863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380232" y="447522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10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66159" y="4346447"/>
            <a:ext cx="60960" cy="64135"/>
          </a:xfrm>
          <a:custGeom>
            <a:avLst/>
            <a:gdLst/>
            <a:ahLst/>
            <a:cxnLst/>
            <a:rect l="l" t="t" r="r" b="b"/>
            <a:pathLst>
              <a:path w="60960" h="64135">
                <a:moveTo>
                  <a:pt x="30480" y="0"/>
                </a:moveTo>
                <a:lnTo>
                  <a:pt x="18618" y="2514"/>
                </a:lnTo>
                <a:lnTo>
                  <a:pt x="8929" y="9372"/>
                </a:lnTo>
                <a:lnTo>
                  <a:pt x="2396" y="19545"/>
                </a:lnTo>
                <a:lnTo>
                  <a:pt x="0" y="32003"/>
                </a:lnTo>
                <a:lnTo>
                  <a:pt x="2396" y="44462"/>
                </a:lnTo>
                <a:lnTo>
                  <a:pt x="8929" y="54635"/>
                </a:lnTo>
                <a:lnTo>
                  <a:pt x="18618" y="61493"/>
                </a:lnTo>
                <a:lnTo>
                  <a:pt x="30480" y="64007"/>
                </a:lnTo>
                <a:lnTo>
                  <a:pt x="42341" y="61493"/>
                </a:lnTo>
                <a:lnTo>
                  <a:pt x="52030" y="54635"/>
                </a:lnTo>
                <a:lnTo>
                  <a:pt x="58563" y="44462"/>
                </a:lnTo>
                <a:lnTo>
                  <a:pt x="60960" y="32003"/>
                </a:lnTo>
                <a:lnTo>
                  <a:pt x="58563" y="19545"/>
                </a:lnTo>
                <a:lnTo>
                  <a:pt x="52030" y="9372"/>
                </a:lnTo>
                <a:lnTo>
                  <a:pt x="42341" y="2514"/>
                </a:lnTo>
                <a:lnTo>
                  <a:pt x="3048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60064" y="4408932"/>
            <a:ext cx="73660" cy="47625"/>
          </a:xfrm>
          <a:custGeom>
            <a:avLst/>
            <a:gdLst/>
            <a:ahLst/>
            <a:cxnLst/>
            <a:rect l="l" t="t" r="r" b="b"/>
            <a:pathLst>
              <a:path w="73660" h="47625">
                <a:moveTo>
                  <a:pt x="73152" y="0"/>
                </a:moveTo>
                <a:lnTo>
                  <a:pt x="0" y="0"/>
                </a:lnTo>
                <a:lnTo>
                  <a:pt x="14630" y="47244"/>
                </a:lnTo>
                <a:lnTo>
                  <a:pt x="58521" y="47244"/>
                </a:lnTo>
                <a:lnTo>
                  <a:pt x="7315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621023" y="447446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6575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164585" y="4758690"/>
            <a:ext cx="702945" cy="111760"/>
          </a:xfrm>
          <a:custGeom>
            <a:avLst/>
            <a:gdLst/>
            <a:ahLst/>
            <a:cxnLst/>
            <a:rect l="l" t="t" r="r" b="b"/>
            <a:pathLst>
              <a:path w="702945" h="111760">
                <a:moveTo>
                  <a:pt x="0" y="0"/>
                </a:moveTo>
                <a:lnTo>
                  <a:pt x="702563" y="0"/>
                </a:lnTo>
                <a:lnTo>
                  <a:pt x="702563" y="111251"/>
                </a:lnTo>
                <a:lnTo>
                  <a:pt x="0" y="111251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164585" y="4758690"/>
            <a:ext cx="702945" cy="111760"/>
          </a:xfrm>
          <a:custGeom>
            <a:avLst/>
            <a:gdLst/>
            <a:ahLst/>
            <a:cxnLst/>
            <a:rect l="l" t="t" r="r" b="b"/>
            <a:pathLst>
              <a:path w="702945" h="111760">
                <a:moveTo>
                  <a:pt x="0" y="0"/>
                </a:moveTo>
                <a:lnTo>
                  <a:pt x="702563" y="0"/>
                </a:lnTo>
                <a:lnTo>
                  <a:pt x="702563" y="111251"/>
                </a:lnTo>
                <a:lnTo>
                  <a:pt x="0" y="11125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3125723" y="4172711"/>
            <a:ext cx="76200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800">
              <a:latin typeface="Times New Roman"/>
              <a:cs typeface="Times New Roman"/>
            </a:endParaRPr>
          </a:p>
          <a:p>
            <a:pPr marL="147320">
              <a:lnSpc>
                <a:spcPct val="100000"/>
              </a:lnSpc>
            </a:pPr>
            <a:r>
              <a:rPr sz="700" b="1" spc="-10" dirty="0">
                <a:solidFill>
                  <a:srgbClr val="EC881B"/>
                </a:solidFill>
                <a:latin typeface="Arial"/>
                <a:cs typeface="Arial"/>
              </a:rPr>
              <a:t>re-charging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3185160" y="3159251"/>
            <a:ext cx="634365" cy="436245"/>
          </a:xfrm>
          <a:custGeom>
            <a:avLst/>
            <a:gdLst/>
            <a:ahLst/>
            <a:cxnLst/>
            <a:rect l="l" t="t" r="r" b="b"/>
            <a:pathLst>
              <a:path w="634364" h="436245">
                <a:moveTo>
                  <a:pt x="561340" y="0"/>
                </a:moveTo>
                <a:lnTo>
                  <a:pt x="72644" y="0"/>
                </a:lnTo>
                <a:lnTo>
                  <a:pt x="44368" y="5708"/>
                </a:lnTo>
                <a:lnTo>
                  <a:pt x="21277" y="21277"/>
                </a:lnTo>
                <a:lnTo>
                  <a:pt x="5708" y="44368"/>
                </a:lnTo>
                <a:lnTo>
                  <a:pt x="0" y="72644"/>
                </a:lnTo>
                <a:lnTo>
                  <a:pt x="0" y="363220"/>
                </a:lnTo>
                <a:lnTo>
                  <a:pt x="5708" y="391495"/>
                </a:lnTo>
                <a:lnTo>
                  <a:pt x="21277" y="414586"/>
                </a:lnTo>
                <a:lnTo>
                  <a:pt x="44368" y="430155"/>
                </a:lnTo>
                <a:lnTo>
                  <a:pt x="72644" y="435864"/>
                </a:lnTo>
                <a:lnTo>
                  <a:pt x="561340" y="435864"/>
                </a:lnTo>
                <a:lnTo>
                  <a:pt x="589615" y="430155"/>
                </a:lnTo>
                <a:lnTo>
                  <a:pt x="612706" y="414586"/>
                </a:lnTo>
                <a:lnTo>
                  <a:pt x="628275" y="391495"/>
                </a:lnTo>
                <a:lnTo>
                  <a:pt x="633984" y="363220"/>
                </a:lnTo>
                <a:lnTo>
                  <a:pt x="633984" y="72644"/>
                </a:lnTo>
                <a:lnTo>
                  <a:pt x="628275" y="44368"/>
                </a:lnTo>
                <a:lnTo>
                  <a:pt x="612706" y="21277"/>
                </a:lnTo>
                <a:lnTo>
                  <a:pt x="589615" y="5708"/>
                </a:lnTo>
                <a:lnTo>
                  <a:pt x="56134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221735" y="3198876"/>
            <a:ext cx="553720" cy="342900"/>
          </a:xfrm>
          <a:custGeom>
            <a:avLst/>
            <a:gdLst/>
            <a:ahLst/>
            <a:cxnLst/>
            <a:rect l="l" t="t" r="r" b="b"/>
            <a:pathLst>
              <a:path w="553720" h="342900">
                <a:moveTo>
                  <a:pt x="0" y="0"/>
                </a:moveTo>
                <a:lnTo>
                  <a:pt x="553212" y="0"/>
                </a:lnTo>
                <a:lnTo>
                  <a:pt x="553212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97935" y="3400044"/>
            <a:ext cx="64135" cy="85725"/>
          </a:xfrm>
          <a:custGeom>
            <a:avLst/>
            <a:gdLst/>
            <a:ahLst/>
            <a:cxnLst/>
            <a:rect l="l" t="t" r="r" b="b"/>
            <a:pathLst>
              <a:path w="64135" h="85725">
                <a:moveTo>
                  <a:pt x="0" y="0"/>
                </a:moveTo>
                <a:lnTo>
                  <a:pt x="64008" y="0"/>
                </a:lnTo>
                <a:lnTo>
                  <a:pt x="64008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406140" y="3345179"/>
            <a:ext cx="70485" cy="140335"/>
          </a:xfrm>
          <a:custGeom>
            <a:avLst/>
            <a:gdLst/>
            <a:ahLst/>
            <a:cxnLst/>
            <a:rect l="l" t="t" r="r" b="b"/>
            <a:pathLst>
              <a:path w="70485" h="140335">
                <a:moveTo>
                  <a:pt x="0" y="0"/>
                </a:moveTo>
                <a:lnTo>
                  <a:pt x="70103" y="0"/>
                </a:lnTo>
                <a:lnTo>
                  <a:pt x="70103" y="140208"/>
                </a:lnTo>
                <a:lnTo>
                  <a:pt x="0" y="140208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38728" y="3400044"/>
            <a:ext cx="62865" cy="85725"/>
          </a:xfrm>
          <a:custGeom>
            <a:avLst/>
            <a:gdLst/>
            <a:ahLst/>
            <a:cxnLst/>
            <a:rect l="l" t="t" r="r" b="b"/>
            <a:pathLst>
              <a:path w="62864" h="85725">
                <a:moveTo>
                  <a:pt x="0" y="0"/>
                </a:moveTo>
                <a:lnTo>
                  <a:pt x="62484" y="0"/>
                </a:lnTo>
                <a:lnTo>
                  <a:pt x="6248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657600" y="3345179"/>
            <a:ext cx="70485" cy="140335"/>
          </a:xfrm>
          <a:custGeom>
            <a:avLst/>
            <a:gdLst/>
            <a:ahLst/>
            <a:cxnLst/>
            <a:rect l="l" t="t" r="r" b="b"/>
            <a:pathLst>
              <a:path w="70485" h="140335">
                <a:moveTo>
                  <a:pt x="0" y="0"/>
                </a:moveTo>
                <a:lnTo>
                  <a:pt x="70103" y="0"/>
                </a:lnTo>
                <a:lnTo>
                  <a:pt x="70103" y="140208"/>
                </a:lnTo>
                <a:lnTo>
                  <a:pt x="0" y="140208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275838" y="3273297"/>
            <a:ext cx="390525" cy="92710"/>
          </a:xfrm>
          <a:custGeom>
            <a:avLst/>
            <a:gdLst/>
            <a:ahLst/>
            <a:cxnLst/>
            <a:rect l="l" t="t" r="r" b="b"/>
            <a:pathLst>
              <a:path w="390525" h="92710">
                <a:moveTo>
                  <a:pt x="0" y="92455"/>
                </a:moveTo>
                <a:lnTo>
                  <a:pt x="164198" y="0"/>
                </a:lnTo>
                <a:lnTo>
                  <a:pt x="290322" y="78231"/>
                </a:lnTo>
                <a:lnTo>
                  <a:pt x="390499" y="18351"/>
                </a:lnTo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635895" y="3259073"/>
            <a:ext cx="85090" cy="72390"/>
          </a:xfrm>
          <a:custGeom>
            <a:avLst/>
            <a:gdLst/>
            <a:ahLst/>
            <a:cxnLst/>
            <a:rect l="l" t="t" r="r" b="b"/>
            <a:pathLst>
              <a:path w="85089" h="72389">
                <a:moveTo>
                  <a:pt x="84950" y="0"/>
                </a:moveTo>
                <a:lnTo>
                  <a:pt x="0" y="6388"/>
                </a:lnTo>
                <a:lnTo>
                  <a:pt x="39090" y="71793"/>
                </a:lnTo>
                <a:lnTo>
                  <a:pt x="8495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03091" y="3613403"/>
            <a:ext cx="207645" cy="70485"/>
          </a:xfrm>
          <a:custGeom>
            <a:avLst/>
            <a:gdLst/>
            <a:ahLst/>
            <a:cxnLst/>
            <a:rect l="l" t="t" r="r" b="b"/>
            <a:pathLst>
              <a:path w="207645" h="70485">
                <a:moveTo>
                  <a:pt x="202031" y="0"/>
                </a:moveTo>
                <a:lnTo>
                  <a:pt x="5232" y="0"/>
                </a:lnTo>
                <a:lnTo>
                  <a:pt x="0" y="5232"/>
                </a:lnTo>
                <a:lnTo>
                  <a:pt x="0" y="64871"/>
                </a:lnTo>
                <a:lnTo>
                  <a:pt x="5232" y="70104"/>
                </a:lnTo>
                <a:lnTo>
                  <a:pt x="202031" y="70104"/>
                </a:lnTo>
                <a:lnTo>
                  <a:pt x="207264" y="64871"/>
                </a:lnTo>
                <a:lnTo>
                  <a:pt x="207264" y="5232"/>
                </a:lnTo>
                <a:lnTo>
                  <a:pt x="202031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358896" y="3671315"/>
            <a:ext cx="295910" cy="45720"/>
          </a:xfrm>
          <a:custGeom>
            <a:avLst/>
            <a:gdLst/>
            <a:ahLst/>
            <a:cxnLst/>
            <a:rect l="l" t="t" r="r" b="b"/>
            <a:pathLst>
              <a:path w="295910" h="45720">
                <a:moveTo>
                  <a:pt x="292239" y="0"/>
                </a:moveTo>
                <a:lnTo>
                  <a:pt x="3416" y="0"/>
                </a:lnTo>
                <a:lnTo>
                  <a:pt x="0" y="3416"/>
                </a:lnTo>
                <a:lnTo>
                  <a:pt x="0" y="42303"/>
                </a:lnTo>
                <a:lnTo>
                  <a:pt x="3416" y="45719"/>
                </a:lnTo>
                <a:lnTo>
                  <a:pt x="292239" y="45719"/>
                </a:lnTo>
                <a:lnTo>
                  <a:pt x="295656" y="42303"/>
                </a:lnTo>
                <a:lnTo>
                  <a:pt x="295656" y="3416"/>
                </a:lnTo>
                <a:lnTo>
                  <a:pt x="292239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6304" y="4355591"/>
            <a:ext cx="650748" cy="516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304032" y="6100573"/>
            <a:ext cx="419100" cy="349250"/>
          </a:xfrm>
          <a:custGeom>
            <a:avLst/>
            <a:gdLst/>
            <a:ahLst/>
            <a:cxnLst/>
            <a:rect l="l" t="t" r="r" b="b"/>
            <a:pathLst>
              <a:path w="419100" h="349250">
                <a:moveTo>
                  <a:pt x="360934" y="0"/>
                </a:moveTo>
                <a:lnTo>
                  <a:pt x="58166" y="0"/>
                </a:lnTo>
                <a:lnTo>
                  <a:pt x="35527" y="4570"/>
                </a:lnTo>
                <a:lnTo>
                  <a:pt x="17038" y="17033"/>
                </a:lnTo>
                <a:lnTo>
                  <a:pt x="4571" y="35522"/>
                </a:lnTo>
                <a:lnTo>
                  <a:pt x="0" y="58166"/>
                </a:lnTo>
                <a:lnTo>
                  <a:pt x="0" y="290830"/>
                </a:lnTo>
                <a:lnTo>
                  <a:pt x="4571" y="313468"/>
                </a:lnTo>
                <a:lnTo>
                  <a:pt x="17038" y="331957"/>
                </a:lnTo>
                <a:lnTo>
                  <a:pt x="35527" y="344424"/>
                </a:lnTo>
                <a:lnTo>
                  <a:pt x="58166" y="348996"/>
                </a:lnTo>
                <a:lnTo>
                  <a:pt x="360934" y="348996"/>
                </a:lnTo>
                <a:lnTo>
                  <a:pt x="383572" y="344424"/>
                </a:lnTo>
                <a:lnTo>
                  <a:pt x="402061" y="331957"/>
                </a:lnTo>
                <a:lnTo>
                  <a:pt x="414528" y="313468"/>
                </a:lnTo>
                <a:lnTo>
                  <a:pt x="419100" y="290830"/>
                </a:lnTo>
                <a:lnTo>
                  <a:pt x="419100" y="58166"/>
                </a:lnTo>
                <a:lnTo>
                  <a:pt x="414528" y="35522"/>
                </a:lnTo>
                <a:lnTo>
                  <a:pt x="402061" y="17033"/>
                </a:lnTo>
                <a:lnTo>
                  <a:pt x="383572" y="4570"/>
                </a:lnTo>
                <a:lnTo>
                  <a:pt x="36093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357371" y="5839967"/>
            <a:ext cx="311150" cy="105410"/>
          </a:xfrm>
          <a:custGeom>
            <a:avLst/>
            <a:gdLst/>
            <a:ahLst/>
            <a:cxnLst/>
            <a:rect l="l" t="t" r="r" b="b"/>
            <a:pathLst>
              <a:path w="311150" h="105410">
                <a:moveTo>
                  <a:pt x="155448" y="0"/>
                </a:moveTo>
                <a:lnTo>
                  <a:pt x="94940" y="8263"/>
                </a:lnTo>
                <a:lnTo>
                  <a:pt x="45529" y="30799"/>
                </a:lnTo>
                <a:lnTo>
                  <a:pt x="12215" y="64224"/>
                </a:lnTo>
                <a:lnTo>
                  <a:pt x="0" y="105155"/>
                </a:lnTo>
                <a:lnTo>
                  <a:pt x="52577" y="105155"/>
                </a:lnTo>
                <a:lnTo>
                  <a:pt x="60661" y="84692"/>
                </a:lnTo>
                <a:lnTo>
                  <a:pt x="82705" y="67979"/>
                </a:lnTo>
                <a:lnTo>
                  <a:pt x="115403" y="56710"/>
                </a:lnTo>
                <a:lnTo>
                  <a:pt x="155448" y="52577"/>
                </a:lnTo>
                <a:lnTo>
                  <a:pt x="287072" y="52577"/>
                </a:lnTo>
                <a:lnTo>
                  <a:pt x="265366" y="30799"/>
                </a:lnTo>
                <a:lnTo>
                  <a:pt x="215955" y="8263"/>
                </a:lnTo>
                <a:lnTo>
                  <a:pt x="155448" y="0"/>
                </a:lnTo>
                <a:close/>
              </a:path>
              <a:path w="311150" h="105410">
                <a:moveTo>
                  <a:pt x="287072" y="52577"/>
                </a:moveTo>
                <a:lnTo>
                  <a:pt x="155448" y="52577"/>
                </a:lnTo>
                <a:lnTo>
                  <a:pt x="195492" y="56710"/>
                </a:lnTo>
                <a:lnTo>
                  <a:pt x="228190" y="67979"/>
                </a:lnTo>
                <a:lnTo>
                  <a:pt x="250234" y="84692"/>
                </a:lnTo>
                <a:lnTo>
                  <a:pt x="258318" y="105155"/>
                </a:lnTo>
                <a:lnTo>
                  <a:pt x="310896" y="105155"/>
                </a:lnTo>
                <a:lnTo>
                  <a:pt x="298680" y="64224"/>
                </a:lnTo>
                <a:lnTo>
                  <a:pt x="287072" y="52577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381755" y="5934455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8767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643121" y="59436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50291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68623" y="6195059"/>
            <a:ext cx="76200" cy="68580"/>
          </a:xfrm>
          <a:custGeom>
            <a:avLst/>
            <a:gdLst/>
            <a:ahLst/>
            <a:cxnLst/>
            <a:rect l="l" t="t" r="r" b="b"/>
            <a:pathLst>
              <a:path w="76200" h="68579">
                <a:moveTo>
                  <a:pt x="38100" y="0"/>
                </a:moveTo>
                <a:lnTo>
                  <a:pt x="23268" y="2694"/>
                </a:lnTo>
                <a:lnTo>
                  <a:pt x="11158" y="10044"/>
                </a:lnTo>
                <a:lnTo>
                  <a:pt x="2993" y="20943"/>
                </a:lnTo>
                <a:lnTo>
                  <a:pt x="0" y="34289"/>
                </a:lnTo>
                <a:lnTo>
                  <a:pt x="2993" y="47636"/>
                </a:lnTo>
                <a:lnTo>
                  <a:pt x="11158" y="58535"/>
                </a:lnTo>
                <a:lnTo>
                  <a:pt x="23268" y="65885"/>
                </a:lnTo>
                <a:lnTo>
                  <a:pt x="38100" y="68579"/>
                </a:lnTo>
                <a:lnTo>
                  <a:pt x="52931" y="65885"/>
                </a:lnTo>
                <a:lnTo>
                  <a:pt x="65041" y="58535"/>
                </a:lnTo>
                <a:lnTo>
                  <a:pt x="73206" y="47636"/>
                </a:lnTo>
                <a:lnTo>
                  <a:pt x="76200" y="34289"/>
                </a:lnTo>
                <a:lnTo>
                  <a:pt x="73206" y="20943"/>
                </a:lnTo>
                <a:lnTo>
                  <a:pt x="65041" y="10044"/>
                </a:lnTo>
                <a:lnTo>
                  <a:pt x="52931" y="2694"/>
                </a:lnTo>
                <a:lnTo>
                  <a:pt x="3810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70147" y="6260591"/>
            <a:ext cx="79375" cy="94615"/>
          </a:xfrm>
          <a:custGeom>
            <a:avLst/>
            <a:gdLst/>
            <a:ahLst/>
            <a:cxnLst/>
            <a:rect l="l" t="t" r="r" b="b"/>
            <a:pathLst>
              <a:path w="79375" h="94614">
                <a:moveTo>
                  <a:pt x="59436" y="0"/>
                </a:moveTo>
                <a:lnTo>
                  <a:pt x="19812" y="0"/>
                </a:lnTo>
                <a:lnTo>
                  <a:pt x="0" y="94488"/>
                </a:lnTo>
                <a:lnTo>
                  <a:pt x="79248" y="94488"/>
                </a:lnTo>
                <a:lnTo>
                  <a:pt x="5943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88966" y="4357422"/>
            <a:ext cx="202565" cy="205740"/>
          </a:xfrm>
          <a:custGeom>
            <a:avLst/>
            <a:gdLst/>
            <a:ahLst/>
            <a:cxnLst/>
            <a:rect l="l" t="t" r="r" b="b"/>
            <a:pathLst>
              <a:path w="202565" h="205739">
                <a:moveTo>
                  <a:pt x="62644" y="0"/>
                </a:moveTo>
                <a:lnTo>
                  <a:pt x="4913" y="49172"/>
                </a:lnTo>
                <a:lnTo>
                  <a:pt x="0" y="60458"/>
                </a:lnTo>
                <a:lnTo>
                  <a:pt x="1068" y="66526"/>
                </a:lnTo>
                <a:lnTo>
                  <a:pt x="4506" y="71905"/>
                </a:lnTo>
                <a:lnTo>
                  <a:pt x="128573" y="200467"/>
                </a:lnTo>
                <a:lnTo>
                  <a:pt x="133825" y="204092"/>
                </a:lnTo>
                <a:lnTo>
                  <a:pt x="139853" y="205374"/>
                </a:lnTo>
                <a:lnTo>
                  <a:pt x="145925" y="204302"/>
                </a:lnTo>
                <a:lnTo>
                  <a:pt x="151306" y="200861"/>
                </a:lnTo>
                <a:lnTo>
                  <a:pt x="197585" y="156195"/>
                </a:lnTo>
                <a:lnTo>
                  <a:pt x="201216" y="150943"/>
                </a:lnTo>
                <a:lnTo>
                  <a:pt x="202503" y="144914"/>
                </a:lnTo>
                <a:lnTo>
                  <a:pt x="201431" y="138843"/>
                </a:lnTo>
                <a:lnTo>
                  <a:pt x="197991" y="133462"/>
                </a:lnTo>
                <a:lnTo>
                  <a:pt x="73925" y="4913"/>
                </a:lnTo>
                <a:lnTo>
                  <a:pt x="68672" y="1286"/>
                </a:lnTo>
                <a:lnTo>
                  <a:pt x="6264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521195" y="1854707"/>
            <a:ext cx="59690" cy="363220"/>
          </a:xfrm>
          <a:custGeom>
            <a:avLst/>
            <a:gdLst/>
            <a:ahLst/>
            <a:cxnLst/>
            <a:rect l="l" t="t" r="r" b="b"/>
            <a:pathLst>
              <a:path w="59690" h="363219">
                <a:moveTo>
                  <a:pt x="29718" y="0"/>
                </a:moveTo>
                <a:lnTo>
                  <a:pt x="0" y="362712"/>
                </a:lnTo>
                <a:lnTo>
                  <a:pt x="59436" y="362712"/>
                </a:lnTo>
                <a:lnTo>
                  <a:pt x="29718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521195" y="1854707"/>
            <a:ext cx="59690" cy="363220"/>
          </a:xfrm>
          <a:custGeom>
            <a:avLst/>
            <a:gdLst/>
            <a:ahLst/>
            <a:cxnLst/>
            <a:rect l="l" t="t" r="r" b="b"/>
            <a:pathLst>
              <a:path w="59690" h="363219">
                <a:moveTo>
                  <a:pt x="0" y="362712"/>
                </a:moveTo>
                <a:lnTo>
                  <a:pt x="29718" y="0"/>
                </a:lnTo>
                <a:lnTo>
                  <a:pt x="59436" y="362712"/>
                </a:lnTo>
                <a:lnTo>
                  <a:pt x="0" y="362712"/>
                </a:lnTo>
                <a:close/>
              </a:path>
            </a:pathLst>
          </a:custGeom>
          <a:ln w="914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502907" y="1751076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5720" y="0"/>
                </a:moveTo>
                <a:lnTo>
                  <a:pt x="27924" y="3593"/>
                </a:lnTo>
                <a:lnTo>
                  <a:pt x="13392" y="13392"/>
                </a:lnTo>
                <a:lnTo>
                  <a:pt x="3593" y="27924"/>
                </a:lnTo>
                <a:lnTo>
                  <a:pt x="0" y="45720"/>
                </a:lnTo>
                <a:lnTo>
                  <a:pt x="3593" y="63515"/>
                </a:lnTo>
                <a:lnTo>
                  <a:pt x="13392" y="78047"/>
                </a:lnTo>
                <a:lnTo>
                  <a:pt x="27924" y="87846"/>
                </a:lnTo>
                <a:lnTo>
                  <a:pt x="45720" y="91440"/>
                </a:lnTo>
                <a:lnTo>
                  <a:pt x="63515" y="87846"/>
                </a:lnTo>
                <a:lnTo>
                  <a:pt x="78047" y="78047"/>
                </a:lnTo>
                <a:lnTo>
                  <a:pt x="87846" y="63515"/>
                </a:lnTo>
                <a:lnTo>
                  <a:pt x="91440" y="45720"/>
                </a:lnTo>
                <a:lnTo>
                  <a:pt x="87846" y="27924"/>
                </a:lnTo>
                <a:lnTo>
                  <a:pt x="78047" y="13392"/>
                </a:lnTo>
                <a:lnTo>
                  <a:pt x="63515" y="3593"/>
                </a:lnTo>
                <a:lnTo>
                  <a:pt x="4572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416802" y="1658873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19">
                <a:moveTo>
                  <a:pt x="0" y="137160"/>
                </a:moveTo>
                <a:lnTo>
                  <a:pt x="6992" y="93805"/>
                </a:lnTo>
                <a:lnTo>
                  <a:pt x="26462" y="56153"/>
                </a:lnTo>
                <a:lnTo>
                  <a:pt x="56153" y="26462"/>
                </a:lnTo>
                <a:lnTo>
                  <a:pt x="93805" y="6992"/>
                </a:lnTo>
                <a:lnTo>
                  <a:pt x="137160" y="0"/>
                </a:lnTo>
                <a:lnTo>
                  <a:pt x="180514" y="6992"/>
                </a:lnTo>
                <a:lnTo>
                  <a:pt x="218166" y="26462"/>
                </a:lnTo>
                <a:lnTo>
                  <a:pt x="247857" y="56153"/>
                </a:lnTo>
                <a:lnTo>
                  <a:pt x="267327" y="93805"/>
                </a:lnTo>
                <a:lnTo>
                  <a:pt x="274320" y="137160"/>
                </a:lnTo>
                <a:lnTo>
                  <a:pt x="267327" y="180514"/>
                </a:lnTo>
                <a:lnTo>
                  <a:pt x="247857" y="218166"/>
                </a:lnTo>
                <a:lnTo>
                  <a:pt x="218166" y="247857"/>
                </a:lnTo>
                <a:lnTo>
                  <a:pt x="180514" y="267327"/>
                </a:lnTo>
                <a:lnTo>
                  <a:pt x="137160" y="274320"/>
                </a:lnTo>
                <a:lnTo>
                  <a:pt x="93805" y="267327"/>
                </a:lnTo>
                <a:lnTo>
                  <a:pt x="56153" y="247857"/>
                </a:lnTo>
                <a:lnTo>
                  <a:pt x="26462" y="218166"/>
                </a:lnTo>
                <a:lnTo>
                  <a:pt x="6992" y="180514"/>
                </a:lnTo>
                <a:lnTo>
                  <a:pt x="0" y="137160"/>
                </a:lnTo>
                <a:close/>
              </a:path>
            </a:pathLst>
          </a:custGeom>
          <a:ln w="28956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25361" y="157048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29"/>
                </a:lnTo>
                <a:lnTo>
                  <a:pt x="17964" y="139619"/>
                </a:lnTo>
                <a:lnTo>
                  <a:pt x="39041" y="100788"/>
                </a:lnTo>
                <a:lnTo>
                  <a:pt x="66955" y="66955"/>
                </a:lnTo>
                <a:lnTo>
                  <a:pt x="100788" y="39041"/>
                </a:lnTo>
                <a:lnTo>
                  <a:pt x="139619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74670" y="4644"/>
                </a:lnTo>
                <a:lnTo>
                  <a:pt x="317580" y="17964"/>
                </a:lnTo>
                <a:lnTo>
                  <a:pt x="356411" y="39041"/>
                </a:lnTo>
                <a:lnTo>
                  <a:pt x="390244" y="66955"/>
                </a:lnTo>
                <a:lnTo>
                  <a:pt x="418158" y="100788"/>
                </a:lnTo>
                <a:lnTo>
                  <a:pt x="439235" y="139619"/>
                </a:lnTo>
                <a:lnTo>
                  <a:pt x="452555" y="182529"/>
                </a:lnTo>
                <a:lnTo>
                  <a:pt x="457200" y="228600"/>
                </a:lnTo>
                <a:lnTo>
                  <a:pt x="452555" y="274670"/>
                </a:lnTo>
                <a:lnTo>
                  <a:pt x="439235" y="317580"/>
                </a:lnTo>
                <a:lnTo>
                  <a:pt x="418158" y="356411"/>
                </a:lnTo>
                <a:lnTo>
                  <a:pt x="390244" y="390244"/>
                </a:lnTo>
                <a:lnTo>
                  <a:pt x="356411" y="418158"/>
                </a:lnTo>
                <a:lnTo>
                  <a:pt x="317580" y="439235"/>
                </a:lnTo>
                <a:lnTo>
                  <a:pt x="274670" y="452555"/>
                </a:lnTo>
                <a:lnTo>
                  <a:pt x="228600" y="457200"/>
                </a:lnTo>
                <a:lnTo>
                  <a:pt x="182529" y="452555"/>
                </a:lnTo>
                <a:lnTo>
                  <a:pt x="139619" y="439235"/>
                </a:lnTo>
                <a:lnTo>
                  <a:pt x="100788" y="418158"/>
                </a:lnTo>
                <a:lnTo>
                  <a:pt x="66955" y="390244"/>
                </a:lnTo>
                <a:lnTo>
                  <a:pt x="39041" y="356411"/>
                </a:lnTo>
                <a:lnTo>
                  <a:pt x="17964" y="317580"/>
                </a:lnTo>
                <a:lnTo>
                  <a:pt x="4644" y="274670"/>
                </a:lnTo>
                <a:lnTo>
                  <a:pt x="0" y="228600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293334" y="4325842"/>
            <a:ext cx="186055" cy="304165"/>
          </a:xfrm>
          <a:custGeom>
            <a:avLst/>
            <a:gdLst/>
            <a:ahLst/>
            <a:cxnLst/>
            <a:rect l="l" t="t" r="r" b="b"/>
            <a:pathLst>
              <a:path w="186054" h="304164">
                <a:moveTo>
                  <a:pt x="67926" y="0"/>
                </a:moveTo>
                <a:lnTo>
                  <a:pt x="49" y="257777"/>
                </a:lnTo>
                <a:lnTo>
                  <a:pt x="0" y="266989"/>
                </a:lnTo>
                <a:lnTo>
                  <a:pt x="3370" y="275216"/>
                </a:lnTo>
                <a:lnTo>
                  <a:pt x="9578" y="281578"/>
                </a:lnTo>
                <a:lnTo>
                  <a:pt x="18045" y="285196"/>
                </a:lnTo>
                <a:lnTo>
                  <a:pt x="108875" y="304018"/>
                </a:lnTo>
                <a:lnTo>
                  <a:pt x="118087" y="304067"/>
                </a:lnTo>
                <a:lnTo>
                  <a:pt x="126314" y="300697"/>
                </a:lnTo>
                <a:lnTo>
                  <a:pt x="132676" y="294488"/>
                </a:lnTo>
                <a:lnTo>
                  <a:pt x="136294" y="286022"/>
                </a:lnTo>
                <a:lnTo>
                  <a:pt x="185964" y="46284"/>
                </a:lnTo>
                <a:lnTo>
                  <a:pt x="186013" y="37078"/>
                </a:lnTo>
                <a:lnTo>
                  <a:pt x="182643" y="28850"/>
                </a:lnTo>
                <a:lnTo>
                  <a:pt x="176434" y="22484"/>
                </a:lnTo>
                <a:lnTo>
                  <a:pt x="167968" y="18865"/>
                </a:lnTo>
                <a:lnTo>
                  <a:pt x="77138" y="43"/>
                </a:lnTo>
                <a:lnTo>
                  <a:pt x="6792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93334" y="4325842"/>
            <a:ext cx="186055" cy="304165"/>
          </a:xfrm>
          <a:custGeom>
            <a:avLst/>
            <a:gdLst/>
            <a:ahLst/>
            <a:cxnLst/>
            <a:rect l="l" t="t" r="r" b="b"/>
            <a:pathLst>
              <a:path w="186054" h="304164">
                <a:moveTo>
                  <a:pt x="49718" y="18052"/>
                </a:moveTo>
                <a:lnTo>
                  <a:pt x="53337" y="9580"/>
                </a:lnTo>
                <a:lnTo>
                  <a:pt x="59699" y="3371"/>
                </a:lnTo>
                <a:lnTo>
                  <a:pt x="67926" y="0"/>
                </a:lnTo>
                <a:lnTo>
                  <a:pt x="77138" y="43"/>
                </a:lnTo>
                <a:lnTo>
                  <a:pt x="167968" y="18865"/>
                </a:lnTo>
                <a:lnTo>
                  <a:pt x="176434" y="22484"/>
                </a:lnTo>
                <a:lnTo>
                  <a:pt x="182643" y="28850"/>
                </a:lnTo>
                <a:lnTo>
                  <a:pt x="186013" y="37078"/>
                </a:lnTo>
                <a:lnTo>
                  <a:pt x="185964" y="46284"/>
                </a:lnTo>
                <a:lnTo>
                  <a:pt x="136294" y="286022"/>
                </a:lnTo>
                <a:lnTo>
                  <a:pt x="132676" y="294488"/>
                </a:lnTo>
                <a:lnTo>
                  <a:pt x="126314" y="300697"/>
                </a:lnTo>
                <a:lnTo>
                  <a:pt x="118087" y="304067"/>
                </a:lnTo>
                <a:lnTo>
                  <a:pt x="108875" y="304018"/>
                </a:lnTo>
                <a:lnTo>
                  <a:pt x="18045" y="285196"/>
                </a:lnTo>
                <a:lnTo>
                  <a:pt x="9578" y="281578"/>
                </a:lnTo>
                <a:lnTo>
                  <a:pt x="3370" y="275216"/>
                </a:lnTo>
                <a:lnTo>
                  <a:pt x="0" y="266989"/>
                </a:lnTo>
                <a:lnTo>
                  <a:pt x="49" y="257777"/>
                </a:lnTo>
                <a:lnTo>
                  <a:pt x="49718" y="18052"/>
                </a:lnTo>
                <a:close/>
              </a:path>
            </a:pathLst>
          </a:custGeom>
          <a:ln w="19050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17792" y="4348276"/>
            <a:ext cx="146685" cy="214629"/>
          </a:xfrm>
          <a:custGeom>
            <a:avLst/>
            <a:gdLst/>
            <a:ahLst/>
            <a:cxnLst/>
            <a:rect l="l" t="t" r="r" b="b"/>
            <a:pathLst>
              <a:path w="146685" h="214629">
                <a:moveTo>
                  <a:pt x="39890" y="0"/>
                </a:moveTo>
                <a:lnTo>
                  <a:pt x="0" y="192506"/>
                </a:lnTo>
                <a:lnTo>
                  <a:pt x="106438" y="214566"/>
                </a:lnTo>
                <a:lnTo>
                  <a:pt x="146329" y="22059"/>
                </a:lnTo>
                <a:lnTo>
                  <a:pt x="3989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49352" y="4566449"/>
            <a:ext cx="29209" cy="34290"/>
          </a:xfrm>
          <a:custGeom>
            <a:avLst/>
            <a:gdLst/>
            <a:ahLst/>
            <a:cxnLst/>
            <a:rect l="l" t="t" r="r" b="b"/>
            <a:pathLst>
              <a:path w="29210" h="34289">
                <a:moveTo>
                  <a:pt x="10718" y="0"/>
                </a:moveTo>
                <a:lnTo>
                  <a:pt x="3555" y="5778"/>
                </a:lnTo>
                <a:lnTo>
                  <a:pt x="0" y="22948"/>
                </a:lnTo>
                <a:lnTo>
                  <a:pt x="4279" y="31102"/>
                </a:lnTo>
                <a:lnTo>
                  <a:pt x="18376" y="34023"/>
                </a:lnTo>
                <a:lnTo>
                  <a:pt x="25539" y="28244"/>
                </a:lnTo>
                <a:lnTo>
                  <a:pt x="29108" y="11061"/>
                </a:lnTo>
                <a:lnTo>
                  <a:pt x="24828" y="2921"/>
                </a:lnTo>
                <a:lnTo>
                  <a:pt x="1071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635495" y="4661915"/>
            <a:ext cx="216535" cy="213360"/>
          </a:xfrm>
          <a:custGeom>
            <a:avLst/>
            <a:gdLst/>
            <a:ahLst/>
            <a:cxnLst/>
            <a:rect l="l" t="t" r="r" b="b"/>
            <a:pathLst>
              <a:path w="216534" h="213360">
                <a:moveTo>
                  <a:pt x="216407" y="0"/>
                </a:moveTo>
                <a:lnTo>
                  <a:pt x="0" y="0"/>
                </a:lnTo>
                <a:lnTo>
                  <a:pt x="53339" y="213359"/>
                </a:lnTo>
                <a:lnTo>
                  <a:pt x="163067" y="213359"/>
                </a:lnTo>
                <a:lnTo>
                  <a:pt x="216407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655307" y="4453128"/>
            <a:ext cx="177165" cy="190500"/>
          </a:xfrm>
          <a:custGeom>
            <a:avLst/>
            <a:gdLst/>
            <a:ahLst/>
            <a:cxnLst/>
            <a:rect l="l" t="t" r="r" b="b"/>
            <a:pathLst>
              <a:path w="177165" h="190500">
                <a:moveTo>
                  <a:pt x="88392" y="0"/>
                </a:moveTo>
                <a:lnTo>
                  <a:pt x="53985" y="7485"/>
                </a:lnTo>
                <a:lnTo>
                  <a:pt x="25888" y="27898"/>
                </a:lnTo>
                <a:lnTo>
                  <a:pt x="6946" y="58175"/>
                </a:lnTo>
                <a:lnTo>
                  <a:pt x="0" y="95250"/>
                </a:lnTo>
                <a:lnTo>
                  <a:pt x="6946" y="132324"/>
                </a:lnTo>
                <a:lnTo>
                  <a:pt x="25888" y="162601"/>
                </a:lnTo>
                <a:lnTo>
                  <a:pt x="53985" y="183014"/>
                </a:lnTo>
                <a:lnTo>
                  <a:pt x="88392" y="190500"/>
                </a:lnTo>
                <a:lnTo>
                  <a:pt x="122798" y="183014"/>
                </a:lnTo>
                <a:lnTo>
                  <a:pt x="150895" y="162601"/>
                </a:lnTo>
                <a:lnTo>
                  <a:pt x="169837" y="132324"/>
                </a:lnTo>
                <a:lnTo>
                  <a:pt x="176784" y="95250"/>
                </a:lnTo>
                <a:lnTo>
                  <a:pt x="169837" y="58175"/>
                </a:lnTo>
                <a:lnTo>
                  <a:pt x="150895" y="27898"/>
                </a:lnTo>
                <a:lnTo>
                  <a:pt x="122798" y="7485"/>
                </a:lnTo>
                <a:lnTo>
                  <a:pt x="88392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521195" y="4411979"/>
            <a:ext cx="177165" cy="190500"/>
          </a:xfrm>
          <a:custGeom>
            <a:avLst/>
            <a:gdLst/>
            <a:ahLst/>
            <a:cxnLst/>
            <a:rect l="l" t="t" r="r" b="b"/>
            <a:pathLst>
              <a:path w="177165" h="190500">
                <a:moveTo>
                  <a:pt x="88392" y="0"/>
                </a:moveTo>
                <a:lnTo>
                  <a:pt x="53985" y="7485"/>
                </a:lnTo>
                <a:lnTo>
                  <a:pt x="25888" y="27898"/>
                </a:lnTo>
                <a:lnTo>
                  <a:pt x="6946" y="58175"/>
                </a:lnTo>
                <a:lnTo>
                  <a:pt x="0" y="95250"/>
                </a:lnTo>
                <a:lnTo>
                  <a:pt x="6946" y="132324"/>
                </a:lnTo>
                <a:lnTo>
                  <a:pt x="25888" y="162601"/>
                </a:lnTo>
                <a:lnTo>
                  <a:pt x="53985" y="183014"/>
                </a:lnTo>
                <a:lnTo>
                  <a:pt x="88392" y="190500"/>
                </a:lnTo>
                <a:lnTo>
                  <a:pt x="122798" y="183014"/>
                </a:lnTo>
                <a:lnTo>
                  <a:pt x="150895" y="162601"/>
                </a:lnTo>
                <a:lnTo>
                  <a:pt x="169837" y="132324"/>
                </a:lnTo>
                <a:lnTo>
                  <a:pt x="176784" y="95250"/>
                </a:lnTo>
                <a:lnTo>
                  <a:pt x="169837" y="58175"/>
                </a:lnTo>
                <a:lnTo>
                  <a:pt x="150895" y="27898"/>
                </a:lnTo>
                <a:lnTo>
                  <a:pt x="122798" y="7485"/>
                </a:lnTo>
                <a:lnTo>
                  <a:pt x="8839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496811" y="4614671"/>
            <a:ext cx="216535" cy="213360"/>
          </a:xfrm>
          <a:custGeom>
            <a:avLst/>
            <a:gdLst/>
            <a:ahLst/>
            <a:cxnLst/>
            <a:rect l="l" t="t" r="r" b="b"/>
            <a:pathLst>
              <a:path w="216534" h="213360">
                <a:moveTo>
                  <a:pt x="216408" y="0"/>
                </a:moveTo>
                <a:lnTo>
                  <a:pt x="0" y="0"/>
                </a:lnTo>
                <a:lnTo>
                  <a:pt x="53340" y="213360"/>
                </a:lnTo>
                <a:lnTo>
                  <a:pt x="163068" y="213360"/>
                </a:lnTo>
                <a:lnTo>
                  <a:pt x="216408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00221" y="1626870"/>
            <a:ext cx="416559" cy="321945"/>
          </a:xfrm>
          <a:custGeom>
            <a:avLst/>
            <a:gdLst/>
            <a:ahLst/>
            <a:cxnLst/>
            <a:rect l="l" t="t" r="r" b="b"/>
            <a:pathLst>
              <a:path w="416560" h="321944">
                <a:moveTo>
                  <a:pt x="0" y="160782"/>
                </a:moveTo>
                <a:lnTo>
                  <a:pt x="7431" y="118039"/>
                </a:lnTo>
                <a:lnTo>
                  <a:pt x="28402" y="79631"/>
                </a:lnTo>
                <a:lnTo>
                  <a:pt x="60931" y="47091"/>
                </a:lnTo>
                <a:lnTo>
                  <a:pt x="103033" y="21951"/>
                </a:lnTo>
                <a:lnTo>
                  <a:pt x="152726" y="5743"/>
                </a:lnTo>
                <a:lnTo>
                  <a:pt x="208026" y="0"/>
                </a:lnTo>
                <a:lnTo>
                  <a:pt x="263325" y="5743"/>
                </a:lnTo>
                <a:lnTo>
                  <a:pt x="313018" y="21951"/>
                </a:lnTo>
                <a:lnTo>
                  <a:pt x="355120" y="47091"/>
                </a:lnTo>
                <a:lnTo>
                  <a:pt x="387649" y="79631"/>
                </a:lnTo>
                <a:lnTo>
                  <a:pt x="408620" y="118039"/>
                </a:lnTo>
                <a:lnTo>
                  <a:pt x="416052" y="160782"/>
                </a:lnTo>
                <a:lnTo>
                  <a:pt x="408620" y="203524"/>
                </a:lnTo>
                <a:lnTo>
                  <a:pt x="387649" y="241932"/>
                </a:lnTo>
                <a:lnTo>
                  <a:pt x="355120" y="274472"/>
                </a:lnTo>
                <a:lnTo>
                  <a:pt x="313018" y="299612"/>
                </a:lnTo>
                <a:lnTo>
                  <a:pt x="263325" y="315820"/>
                </a:lnTo>
                <a:lnTo>
                  <a:pt x="208026" y="321564"/>
                </a:lnTo>
                <a:lnTo>
                  <a:pt x="152726" y="315820"/>
                </a:lnTo>
                <a:lnTo>
                  <a:pt x="103033" y="299612"/>
                </a:lnTo>
                <a:lnTo>
                  <a:pt x="60931" y="274472"/>
                </a:lnTo>
                <a:lnTo>
                  <a:pt x="28402" y="241932"/>
                </a:lnTo>
                <a:lnTo>
                  <a:pt x="7431" y="203524"/>
                </a:lnTo>
                <a:lnTo>
                  <a:pt x="0" y="160782"/>
                </a:lnTo>
                <a:close/>
              </a:path>
            </a:pathLst>
          </a:custGeom>
          <a:ln w="2895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182873" y="1524761"/>
            <a:ext cx="638810" cy="489584"/>
          </a:xfrm>
          <a:custGeom>
            <a:avLst/>
            <a:gdLst/>
            <a:ahLst/>
            <a:cxnLst/>
            <a:rect l="l" t="t" r="r" b="b"/>
            <a:pathLst>
              <a:path w="638810" h="489585">
                <a:moveTo>
                  <a:pt x="0" y="244601"/>
                </a:moveTo>
                <a:lnTo>
                  <a:pt x="4178" y="204926"/>
                </a:lnTo>
                <a:lnTo>
                  <a:pt x="16277" y="167288"/>
                </a:lnTo>
                <a:lnTo>
                  <a:pt x="35638" y="132193"/>
                </a:lnTo>
                <a:lnTo>
                  <a:pt x="61603" y="100143"/>
                </a:lnTo>
                <a:lnTo>
                  <a:pt x="93516" y="71642"/>
                </a:lnTo>
                <a:lnTo>
                  <a:pt x="130718" y="47194"/>
                </a:lnTo>
                <a:lnTo>
                  <a:pt x="172553" y="27302"/>
                </a:lnTo>
                <a:lnTo>
                  <a:pt x="218363" y="12469"/>
                </a:lnTo>
                <a:lnTo>
                  <a:pt x="267490" y="3201"/>
                </a:lnTo>
                <a:lnTo>
                  <a:pt x="319278" y="0"/>
                </a:lnTo>
                <a:lnTo>
                  <a:pt x="371065" y="3201"/>
                </a:lnTo>
                <a:lnTo>
                  <a:pt x="420192" y="12469"/>
                </a:lnTo>
                <a:lnTo>
                  <a:pt x="466002" y="27302"/>
                </a:lnTo>
                <a:lnTo>
                  <a:pt x="507837" y="47194"/>
                </a:lnTo>
                <a:lnTo>
                  <a:pt x="545039" y="71642"/>
                </a:lnTo>
                <a:lnTo>
                  <a:pt x="576952" y="100143"/>
                </a:lnTo>
                <a:lnTo>
                  <a:pt x="602917" y="132193"/>
                </a:lnTo>
                <a:lnTo>
                  <a:pt x="622278" y="167288"/>
                </a:lnTo>
                <a:lnTo>
                  <a:pt x="634377" y="204926"/>
                </a:lnTo>
                <a:lnTo>
                  <a:pt x="638556" y="244601"/>
                </a:lnTo>
                <a:lnTo>
                  <a:pt x="634377" y="284277"/>
                </a:lnTo>
                <a:lnTo>
                  <a:pt x="622278" y="321915"/>
                </a:lnTo>
                <a:lnTo>
                  <a:pt x="602917" y="357010"/>
                </a:lnTo>
                <a:lnTo>
                  <a:pt x="576952" y="389060"/>
                </a:lnTo>
                <a:lnTo>
                  <a:pt x="545039" y="417561"/>
                </a:lnTo>
                <a:lnTo>
                  <a:pt x="507837" y="442009"/>
                </a:lnTo>
                <a:lnTo>
                  <a:pt x="466002" y="461901"/>
                </a:lnTo>
                <a:lnTo>
                  <a:pt x="420192" y="476734"/>
                </a:lnTo>
                <a:lnTo>
                  <a:pt x="371065" y="486002"/>
                </a:lnTo>
                <a:lnTo>
                  <a:pt x="319278" y="489203"/>
                </a:lnTo>
                <a:lnTo>
                  <a:pt x="267490" y="486002"/>
                </a:lnTo>
                <a:lnTo>
                  <a:pt x="218363" y="476734"/>
                </a:lnTo>
                <a:lnTo>
                  <a:pt x="172553" y="461901"/>
                </a:lnTo>
                <a:lnTo>
                  <a:pt x="130718" y="442009"/>
                </a:lnTo>
                <a:lnTo>
                  <a:pt x="93516" y="417561"/>
                </a:lnTo>
                <a:lnTo>
                  <a:pt x="61603" y="389060"/>
                </a:lnTo>
                <a:lnTo>
                  <a:pt x="35638" y="357010"/>
                </a:lnTo>
                <a:lnTo>
                  <a:pt x="16277" y="321915"/>
                </a:lnTo>
                <a:lnTo>
                  <a:pt x="4178" y="284277"/>
                </a:lnTo>
                <a:lnTo>
                  <a:pt x="0" y="244601"/>
                </a:lnTo>
                <a:close/>
              </a:path>
            </a:pathLst>
          </a:custGeom>
          <a:ln w="2895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298697" y="1872233"/>
            <a:ext cx="417830" cy="172720"/>
          </a:xfrm>
          <a:custGeom>
            <a:avLst/>
            <a:gdLst/>
            <a:ahLst/>
            <a:cxnLst/>
            <a:rect l="l" t="t" r="r" b="b"/>
            <a:pathLst>
              <a:path w="417829" h="172719">
                <a:moveTo>
                  <a:pt x="388874" y="0"/>
                </a:moveTo>
                <a:lnTo>
                  <a:pt x="28701" y="0"/>
                </a:lnTo>
                <a:lnTo>
                  <a:pt x="17530" y="2255"/>
                </a:lnTo>
                <a:lnTo>
                  <a:pt x="8407" y="8407"/>
                </a:lnTo>
                <a:lnTo>
                  <a:pt x="2255" y="17530"/>
                </a:lnTo>
                <a:lnTo>
                  <a:pt x="0" y="28701"/>
                </a:lnTo>
                <a:lnTo>
                  <a:pt x="0" y="143509"/>
                </a:lnTo>
                <a:lnTo>
                  <a:pt x="2255" y="154681"/>
                </a:lnTo>
                <a:lnTo>
                  <a:pt x="8407" y="163804"/>
                </a:lnTo>
                <a:lnTo>
                  <a:pt x="17530" y="169956"/>
                </a:lnTo>
                <a:lnTo>
                  <a:pt x="28701" y="172211"/>
                </a:lnTo>
                <a:lnTo>
                  <a:pt x="388874" y="172211"/>
                </a:lnTo>
                <a:lnTo>
                  <a:pt x="400045" y="169956"/>
                </a:lnTo>
                <a:lnTo>
                  <a:pt x="409168" y="163804"/>
                </a:lnTo>
                <a:lnTo>
                  <a:pt x="415320" y="154681"/>
                </a:lnTo>
                <a:lnTo>
                  <a:pt x="417576" y="143509"/>
                </a:lnTo>
                <a:lnTo>
                  <a:pt x="417576" y="28701"/>
                </a:lnTo>
                <a:lnTo>
                  <a:pt x="415320" y="17530"/>
                </a:lnTo>
                <a:lnTo>
                  <a:pt x="409168" y="8407"/>
                </a:lnTo>
                <a:lnTo>
                  <a:pt x="400045" y="2255"/>
                </a:lnTo>
                <a:lnTo>
                  <a:pt x="38887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298697" y="1872233"/>
            <a:ext cx="417830" cy="172720"/>
          </a:xfrm>
          <a:custGeom>
            <a:avLst/>
            <a:gdLst/>
            <a:ahLst/>
            <a:cxnLst/>
            <a:rect l="l" t="t" r="r" b="b"/>
            <a:pathLst>
              <a:path w="417829" h="172719">
                <a:moveTo>
                  <a:pt x="0" y="28701"/>
                </a:moveTo>
                <a:lnTo>
                  <a:pt x="2255" y="17530"/>
                </a:lnTo>
                <a:lnTo>
                  <a:pt x="8407" y="8407"/>
                </a:lnTo>
                <a:lnTo>
                  <a:pt x="17530" y="2255"/>
                </a:lnTo>
                <a:lnTo>
                  <a:pt x="28701" y="0"/>
                </a:lnTo>
                <a:lnTo>
                  <a:pt x="388874" y="0"/>
                </a:lnTo>
                <a:lnTo>
                  <a:pt x="400045" y="2255"/>
                </a:lnTo>
                <a:lnTo>
                  <a:pt x="409168" y="8407"/>
                </a:lnTo>
                <a:lnTo>
                  <a:pt x="415320" y="17530"/>
                </a:lnTo>
                <a:lnTo>
                  <a:pt x="417576" y="28701"/>
                </a:lnTo>
                <a:lnTo>
                  <a:pt x="417576" y="143509"/>
                </a:lnTo>
                <a:lnTo>
                  <a:pt x="415320" y="154681"/>
                </a:lnTo>
                <a:lnTo>
                  <a:pt x="409168" y="163804"/>
                </a:lnTo>
                <a:lnTo>
                  <a:pt x="400045" y="169956"/>
                </a:lnTo>
                <a:lnTo>
                  <a:pt x="388874" y="172211"/>
                </a:lnTo>
                <a:lnTo>
                  <a:pt x="28701" y="172211"/>
                </a:lnTo>
                <a:lnTo>
                  <a:pt x="17530" y="169956"/>
                </a:lnTo>
                <a:lnTo>
                  <a:pt x="8407" y="163804"/>
                </a:lnTo>
                <a:lnTo>
                  <a:pt x="2255" y="154681"/>
                </a:lnTo>
                <a:lnTo>
                  <a:pt x="0" y="143509"/>
                </a:lnTo>
                <a:lnTo>
                  <a:pt x="0" y="28701"/>
                </a:lnTo>
                <a:close/>
              </a:path>
            </a:pathLst>
          </a:custGeom>
          <a:ln w="19811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298697" y="1713738"/>
            <a:ext cx="419100" cy="173990"/>
          </a:xfrm>
          <a:custGeom>
            <a:avLst/>
            <a:gdLst/>
            <a:ahLst/>
            <a:cxnLst/>
            <a:rect l="l" t="t" r="r" b="b"/>
            <a:pathLst>
              <a:path w="419100" h="173989">
                <a:moveTo>
                  <a:pt x="335280" y="0"/>
                </a:moveTo>
                <a:lnTo>
                  <a:pt x="83820" y="0"/>
                </a:lnTo>
                <a:lnTo>
                  <a:pt x="0" y="173736"/>
                </a:lnTo>
                <a:lnTo>
                  <a:pt x="419100" y="173736"/>
                </a:lnTo>
                <a:lnTo>
                  <a:pt x="33528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298697" y="1713738"/>
            <a:ext cx="419100" cy="173990"/>
          </a:xfrm>
          <a:custGeom>
            <a:avLst/>
            <a:gdLst/>
            <a:ahLst/>
            <a:cxnLst/>
            <a:rect l="l" t="t" r="r" b="b"/>
            <a:pathLst>
              <a:path w="419100" h="173989">
                <a:moveTo>
                  <a:pt x="419100" y="173736"/>
                </a:moveTo>
                <a:lnTo>
                  <a:pt x="0" y="173736"/>
                </a:lnTo>
                <a:lnTo>
                  <a:pt x="83820" y="0"/>
                </a:lnTo>
                <a:lnTo>
                  <a:pt x="335280" y="0"/>
                </a:lnTo>
                <a:lnTo>
                  <a:pt x="419100" y="173736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700271" y="1842516"/>
            <a:ext cx="76200" cy="68580"/>
          </a:xfrm>
          <a:custGeom>
            <a:avLst/>
            <a:gdLst/>
            <a:ahLst/>
            <a:cxnLst/>
            <a:rect l="l" t="t" r="r" b="b"/>
            <a:pathLst>
              <a:path w="76200" h="68580">
                <a:moveTo>
                  <a:pt x="38100" y="0"/>
                </a:moveTo>
                <a:lnTo>
                  <a:pt x="23268" y="2694"/>
                </a:lnTo>
                <a:lnTo>
                  <a:pt x="11158" y="10044"/>
                </a:lnTo>
                <a:lnTo>
                  <a:pt x="2993" y="20943"/>
                </a:lnTo>
                <a:lnTo>
                  <a:pt x="0" y="34289"/>
                </a:lnTo>
                <a:lnTo>
                  <a:pt x="2993" y="47636"/>
                </a:lnTo>
                <a:lnTo>
                  <a:pt x="11158" y="58535"/>
                </a:lnTo>
                <a:lnTo>
                  <a:pt x="23268" y="65885"/>
                </a:lnTo>
                <a:lnTo>
                  <a:pt x="38100" y="68579"/>
                </a:lnTo>
                <a:lnTo>
                  <a:pt x="52931" y="65885"/>
                </a:lnTo>
                <a:lnTo>
                  <a:pt x="65041" y="58535"/>
                </a:lnTo>
                <a:lnTo>
                  <a:pt x="73206" y="47636"/>
                </a:lnTo>
                <a:lnTo>
                  <a:pt x="76200" y="34289"/>
                </a:lnTo>
                <a:lnTo>
                  <a:pt x="73206" y="20943"/>
                </a:lnTo>
                <a:lnTo>
                  <a:pt x="65041" y="10044"/>
                </a:lnTo>
                <a:lnTo>
                  <a:pt x="52931" y="2694"/>
                </a:lnTo>
                <a:lnTo>
                  <a:pt x="381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240023" y="1847088"/>
            <a:ext cx="76200" cy="68580"/>
          </a:xfrm>
          <a:custGeom>
            <a:avLst/>
            <a:gdLst/>
            <a:ahLst/>
            <a:cxnLst/>
            <a:rect l="l" t="t" r="r" b="b"/>
            <a:pathLst>
              <a:path w="76200" h="68580">
                <a:moveTo>
                  <a:pt x="38100" y="0"/>
                </a:moveTo>
                <a:lnTo>
                  <a:pt x="23268" y="2694"/>
                </a:lnTo>
                <a:lnTo>
                  <a:pt x="11158" y="10044"/>
                </a:lnTo>
                <a:lnTo>
                  <a:pt x="2993" y="20943"/>
                </a:lnTo>
                <a:lnTo>
                  <a:pt x="0" y="34289"/>
                </a:lnTo>
                <a:lnTo>
                  <a:pt x="2993" y="47636"/>
                </a:lnTo>
                <a:lnTo>
                  <a:pt x="11158" y="58535"/>
                </a:lnTo>
                <a:lnTo>
                  <a:pt x="23268" y="65885"/>
                </a:lnTo>
                <a:lnTo>
                  <a:pt x="38100" y="68579"/>
                </a:lnTo>
                <a:lnTo>
                  <a:pt x="52931" y="65885"/>
                </a:lnTo>
                <a:lnTo>
                  <a:pt x="65041" y="58535"/>
                </a:lnTo>
                <a:lnTo>
                  <a:pt x="73206" y="47636"/>
                </a:lnTo>
                <a:lnTo>
                  <a:pt x="76200" y="34289"/>
                </a:lnTo>
                <a:lnTo>
                  <a:pt x="73206" y="20943"/>
                </a:lnTo>
                <a:lnTo>
                  <a:pt x="65041" y="10044"/>
                </a:lnTo>
                <a:lnTo>
                  <a:pt x="52931" y="2694"/>
                </a:lnTo>
                <a:lnTo>
                  <a:pt x="381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390900" y="1962911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070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390900" y="1993392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070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325367" y="2040635"/>
            <a:ext cx="76200" cy="85725"/>
          </a:xfrm>
          <a:custGeom>
            <a:avLst/>
            <a:gdLst/>
            <a:ahLst/>
            <a:cxnLst/>
            <a:rect l="l" t="t" r="r" b="b"/>
            <a:pathLst>
              <a:path w="76200" h="85725">
                <a:moveTo>
                  <a:pt x="0" y="0"/>
                </a:moveTo>
                <a:lnTo>
                  <a:pt x="76200" y="0"/>
                </a:lnTo>
                <a:lnTo>
                  <a:pt x="76200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611879" y="2043683"/>
            <a:ext cx="76200" cy="82550"/>
          </a:xfrm>
          <a:custGeom>
            <a:avLst/>
            <a:gdLst/>
            <a:ahLst/>
            <a:cxnLst/>
            <a:rect l="l" t="t" r="r" b="b"/>
            <a:pathLst>
              <a:path w="76200" h="82550">
                <a:moveTo>
                  <a:pt x="0" y="0"/>
                </a:moveTo>
                <a:lnTo>
                  <a:pt x="76200" y="0"/>
                </a:lnTo>
                <a:lnTo>
                  <a:pt x="76200" y="82296"/>
                </a:lnTo>
                <a:lnTo>
                  <a:pt x="0" y="82296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355085" y="1937004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472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567684" y="1769364"/>
            <a:ext cx="78105" cy="97790"/>
          </a:xfrm>
          <a:custGeom>
            <a:avLst/>
            <a:gdLst/>
            <a:ahLst/>
            <a:cxnLst/>
            <a:rect l="l" t="t" r="r" b="b"/>
            <a:pathLst>
              <a:path w="78104" h="97789">
                <a:moveTo>
                  <a:pt x="38862" y="0"/>
                </a:moveTo>
                <a:lnTo>
                  <a:pt x="23735" y="3832"/>
                </a:lnTo>
                <a:lnTo>
                  <a:pt x="11382" y="14282"/>
                </a:lnTo>
                <a:lnTo>
                  <a:pt x="3053" y="29784"/>
                </a:lnTo>
                <a:lnTo>
                  <a:pt x="0" y="48767"/>
                </a:lnTo>
                <a:lnTo>
                  <a:pt x="3053" y="67751"/>
                </a:lnTo>
                <a:lnTo>
                  <a:pt x="11382" y="83253"/>
                </a:lnTo>
                <a:lnTo>
                  <a:pt x="23735" y="93703"/>
                </a:lnTo>
                <a:lnTo>
                  <a:pt x="38862" y="97535"/>
                </a:lnTo>
                <a:lnTo>
                  <a:pt x="53988" y="93703"/>
                </a:lnTo>
                <a:lnTo>
                  <a:pt x="66341" y="83253"/>
                </a:lnTo>
                <a:lnTo>
                  <a:pt x="74670" y="67751"/>
                </a:lnTo>
                <a:lnTo>
                  <a:pt x="77724" y="48767"/>
                </a:lnTo>
                <a:lnTo>
                  <a:pt x="74670" y="29784"/>
                </a:lnTo>
                <a:lnTo>
                  <a:pt x="66341" y="14282"/>
                </a:lnTo>
                <a:lnTo>
                  <a:pt x="53988" y="3832"/>
                </a:lnTo>
                <a:lnTo>
                  <a:pt x="3886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560064" y="1863851"/>
            <a:ext cx="93345" cy="73660"/>
          </a:xfrm>
          <a:custGeom>
            <a:avLst/>
            <a:gdLst/>
            <a:ahLst/>
            <a:cxnLst/>
            <a:rect l="l" t="t" r="r" b="b"/>
            <a:pathLst>
              <a:path w="93345" h="73660">
                <a:moveTo>
                  <a:pt x="92964" y="0"/>
                </a:moveTo>
                <a:lnTo>
                  <a:pt x="0" y="0"/>
                </a:lnTo>
                <a:lnTo>
                  <a:pt x="18592" y="73152"/>
                </a:lnTo>
                <a:lnTo>
                  <a:pt x="74371" y="73152"/>
                </a:lnTo>
                <a:lnTo>
                  <a:pt x="9296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661409" y="193547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472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 txBox="1"/>
          <p:nvPr/>
        </p:nvSpPr>
        <p:spPr>
          <a:xfrm>
            <a:off x="2504084" y="1106423"/>
            <a:ext cx="4135754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808080"/>
                </a:solidFill>
                <a:latin typeface="Arial"/>
                <a:cs typeface="Arial"/>
              </a:rPr>
              <a:t>Technology </a:t>
            </a:r>
            <a:r>
              <a:rPr sz="1800" b="1" spc="-5" dirty="0">
                <a:solidFill>
                  <a:srgbClr val="808080"/>
                </a:solidFill>
                <a:latin typeface="Arial"/>
                <a:cs typeface="Arial"/>
              </a:rPr>
              <a:t>Elements </a:t>
            </a:r>
            <a:r>
              <a:rPr sz="1800" i="1" spc="-5" dirty="0">
                <a:solidFill>
                  <a:srgbClr val="808080"/>
                </a:solidFill>
                <a:latin typeface="Arial"/>
                <a:cs typeface="Arial"/>
              </a:rPr>
              <a:t>(Highest Priority)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702722" y="2630500"/>
            <a:ext cx="773684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808080"/>
                </a:solidFill>
                <a:latin typeface="Arial"/>
                <a:cs typeface="Arial"/>
              </a:rPr>
              <a:t>Innovative Approaches </a:t>
            </a:r>
            <a:r>
              <a:rPr sz="1800" b="1" dirty="0">
                <a:solidFill>
                  <a:srgbClr val="80808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808080"/>
                </a:solidFill>
                <a:latin typeface="Arial"/>
                <a:cs typeface="Arial"/>
              </a:rPr>
              <a:t>Urban </a:t>
            </a:r>
            <a:r>
              <a:rPr sz="1800" b="1" spc="-10" dirty="0">
                <a:solidFill>
                  <a:srgbClr val="808080"/>
                </a:solidFill>
                <a:latin typeface="Arial"/>
                <a:cs typeface="Arial"/>
              </a:rPr>
              <a:t>Transportation </a:t>
            </a:r>
            <a:r>
              <a:rPr sz="1800" b="1" spc="-5" dirty="0">
                <a:solidFill>
                  <a:srgbClr val="808080"/>
                </a:solidFill>
                <a:latin typeface="Arial"/>
                <a:cs typeface="Arial"/>
              </a:rPr>
              <a:t>Elements </a:t>
            </a:r>
            <a:r>
              <a:rPr sz="1800" i="1" spc="-5" dirty="0">
                <a:solidFill>
                  <a:srgbClr val="808080"/>
                </a:solidFill>
                <a:latin typeface="Arial"/>
                <a:cs typeface="Arial"/>
              </a:rPr>
              <a:t>(High</a:t>
            </a:r>
            <a:r>
              <a:rPr sz="1800" i="1" spc="10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808080"/>
                </a:solidFill>
                <a:latin typeface="Arial"/>
                <a:cs typeface="Arial"/>
              </a:rPr>
              <a:t>Priority)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2984144" y="5373700"/>
            <a:ext cx="31743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808080"/>
                </a:solidFill>
                <a:latin typeface="Arial"/>
                <a:cs typeface="Arial"/>
              </a:rPr>
              <a:t>Smart City Elements </a:t>
            </a:r>
            <a:r>
              <a:rPr sz="1800" i="1" spc="-5" dirty="0">
                <a:solidFill>
                  <a:srgbClr val="808080"/>
                </a:solidFill>
                <a:latin typeface="Arial"/>
                <a:cs typeface="Arial"/>
              </a:rPr>
              <a:t>(Priority</a:t>
            </a:r>
            <a:r>
              <a:rPr sz="1800" b="1" spc="-5" dirty="0">
                <a:solidFill>
                  <a:srgbClr val="80808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0" y="50292"/>
            <a:ext cx="3357371" cy="8686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0" y="76202"/>
            <a:ext cx="3276714" cy="7683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 txBox="1"/>
          <p:nvPr/>
        </p:nvSpPr>
        <p:spPr>
          <a:xfrm>
            <a:off x="2045563" y="6489769"/>
            <a:ext cx="86486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600" b="1" spc="-20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nd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ds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4052874" y="6495780"/>
            <a:ext cx="190753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Secure,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&amp; 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Resilient</a:t>
            </a:r>
            <a:r>
              <a:rPr sz="1600" b="1" spc="-3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ICT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2200" y="6252971"/>
            <a:ext cx="2743200" cy="567055"/>
          </a:xfrm>
          <a:prstGeom prst="rect">
            <a:avLst/>
          </a:prstGeom>
        </p:spPr>
        <p:txBody>
          <a:bodyPr vert="horz" wrap="square" lIns="0" tIns="5541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"/>
              </a:spcBef>
            </a:pPr>
            <a:endParaRPr sz="1350">
              <a:latin typeface="Times New Roman"/>
              <a:cs typeface="Times New Roman"/>
            </a:endParaRPr>
          </a:p>
          <a:p>
            <a:pPr marL="319405">
              <a:lnSpc>
                <a:spcPct val="100000"/>
              </a:lnSpc>
              <a:tabLst>
                <a:tab pos="2529205" algn="l"/>
              </a:tabLst>
            </a:pPr>
            <a:r>
              <a:rPr sz="1000" b="1" spc="-5" dirty="0">
                <a:latin typeface="Arial"/>
                <a:cs typeface="Arial"/>
              </a:rPr>
              <a:t>U.S.  Department</a:t>
            </a:r>
            <a:r>
              <a:rPr sz="1000" b="1" spc="2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of</a:t>
            </a:r>
            <a:r>
              <a:rPr sz="1000" b="1" spc="25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Transportation	</a:t>
            </a:r>
            <a:r>
              <a:rPr sz="1800" spc="-7" baseline="2314" dirty="0">
                <a:latin typeface="Arial"/>
                <a:cs typeface="Arial"/>
              </a:rPr>
              <a:t>8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72200" y="6431279"/>
            <a:ext cx="27432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010919"/>
          </a:xfrm>
          <a:custGeom>
            <a:avLst/>
            <a:gdLst/>
            <a:ahLst/>
            <a:cxnLst/>
            <a:rect l="l" t="t" r="r" b="b"/>
            <a:pathLst>
              <a:path w="9144000" h="1010919">
                <a:moveTo>
                  <a:pt x="0" y="1010412"/>
                </a:moveTo>
                <a:lnTo>
                  <a:pt x="9144000" y="1010412"/>
                </a:lnTo>
                <a:lnTo>
                  <a:pt x="9144000" y="0"/>
                </a:lnTo>
                <a:lnTo>
                  <a:pt x="0" y="0"/>
                </a:lnTo>
                <a:lnTo>
                  <a:pt x="0" y="1010412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916" y="178307"/>
            <a:ext cx="7469124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91" rIns="0" bIns="0" rtlCol="0">
            <a:spAutoFit/>
          </a:bodyPr>
          <a:lstStyle/>
          <a:p>
            <a:pPr marL="704215">
              <a:lnSpc>
                <a:spcPct val="100000"/>
              </a:lnSpc>
            </a:pPr>
            <a:r>
              <a:rPr spc="-10" dirty="0"/>
              <a:t>Beyond </a:t>
            </a:r>
            <a:r>
              <a:rPr spc="-20" dirty="0"/>
              <a:t>Traffic: </a:t>
            </a:r>
            <a:r>
              <a:rPr spc="-10" dirty="0"/>
              <a:t>The </a:t>
            </a:r>
            <a:r>
              <a:rPr spc="-5" dirty="0"/>
              <a:t>Smart City</a:t>
            </a:r>
            <a:r>
              <a:rPr spc="114" dirty="0"/>
              <a:t> </a:t>
            </a:r>
            <a:r>
              <a:rPr spc="-5" dirty="0"/>
              <a:t>Challenge</a:t>
            </a:r>
          </a:p>
        </p:txBody>
      </p:sp>
      <p:sp>
        <p:nvSpPr>
          <p:cNvPr id="7" name="object 7"/>
          <p:cNvSpPr/>
          <p:nvPr/>
        </p:nvSpPr>
        <p:spPr>
          <a:xfrm>
            <a:off x="3303270" y="1611630"/>
            <a:ext cx="2743200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2743200" y="0"/>
                </a:lnTo>
                <a:lnTo>
                  <a:pt x="27432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00221" y="3179826"/>
            <a:ext cx="2743200" cy="923925"/>
          </a:xfrm>
          <a:custGeom>
            <a:avLst/>
            <a:gdLst/>
            <a:ahLst/>
            <a:cxnLst/>
            <a:rect l="l" t="t" r="r" b="b"/>
            <a:pathLst>
              <a:path w="2743200" h="923925">
                <a:moveTo>
                  <a:pt x="0" y="0"/>
                </a:moveTo>
                <a:lnTo>
                  <a:pt x="2743200" y="0"/>
                </a:lnTo>
                <a:lnTo>
                  <a:pt x="2743200" y="923544"/>
                </a:lnTo>
                <a:lnTo>
                  <a:pt x="0" y="92354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174" y="5900165"/>
            <a:ext cx="2743200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2743200" y="0"/>
                </a:lnTo>
                <a:lnTo>
                  <a:pt x="27432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6885" y="4331970"/>
            <a:ext cx="2743200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2743200" y="0"/>
                </a:lnTo>
                <a:lnTo>
                  <a:pt x="2743200" y="914399"/>
                </a:lnTo>
                <a:lnTo>
                  <a:pt x="0" y="914399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3265" y="3185922"/>
            <a:ext cx="2743200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2743200" y="0"/>
                </a:lnTo>
                <a:lnTo>
                  <a:pt x="27432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0" y="2929127"/>
            <a:ext cx="3077210" cy="1304925"/>
          </a:xfrm>
          <a:prstGeom prst="rect">
            <a:avLst/>
          </a:prstGeom>
        </p:spPr>
        <p:txBody>
          <a:bodyPr vert="horz" wrap="square" lIns="0" tIns="700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975360" marR="195580" indent="200660" algn="r">
              <a:lnSpc>
                <a:spcPct val="100499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</a:t>
            </a:r>
            <a:r>
              <a:rPr sz="1800" b="1" spc="-5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75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#4  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User-Focused</a:t>
            </a:r>
            <a:r>
              <a:rPr sz="1600" b="1" spc="1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Mobility  Services and</a:t>
            </a:r>
            <a:r>
              <a:rPr sz="1600" b="1" spc="-2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Choices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99816" y="1421891"/>
            <a:ext cx="868680" cy="944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2200" y="4148328"/>
            <a:ext cx="868679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99816" y="2973323"/>
            <a:ext cx="868680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5723" y="2999232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2000" y="0"/>
                </a:lnTo>
                <a:lnTo>
                  <a:pt x="762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92" y="5690628"/>
            <a:ext cx="868680" cy="944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5716523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2000" y="0"/>
                </a:lnTo>
                <a:lnTo>
                  <a:pt x="762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007" y="2973323"/>
            <a:ext cx="868680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49746" y="1610105"/>
            <a:ext cx="2743200" cy="923925"/>
          </a:xfrm>
          <a:custGeom>
            <a:avLst/>
            <a:gdLst/>
            <a:ahLst/>
            <a:cxnLst/>
            <a:rect l="l" t="t" r="r" b="b"/>
            <a:pathLst>
              <a:path w="2743200" h="923925">
                <a:moveTo>
                  <a:pt x="0" y="0"/>
                </a:moveTo>
                <a:lnTo>
                  <a:pt x="2743200" y="0"/>
                </a:lnTo>
                <a:lnTo>
                  <a:pt x="2743200" y="923544"/>
                </a:lnTo>
                <a:lnTo>
                  <a:pt x="0" y="92354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46291" y="1424952"/>
            <a:ext cx="868680" cy="944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2200" y="145084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2000" y="0"/>
                </a:lnTo>
                <a:lnTo>
                  <a:pt x="762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0697" y="1600961"/>
            <a:ext cx="2743200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2743200" y="0"/>
                </a:lnTo>
                <a:lnTo>
                  <a:pt x="27432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0" y="1376172"/>
            <a:ext cx="6111240" cy="1242060"/>
          </a:xfrm>
          <a:prstGeom prst="rect">
            <a:avLst/>
          </a:prstGeom>
        </p:spPr>
        <p:txBody>
          <a:bodyPr vert="horz" wrap="square" lIns="0" tIns="254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imes New Roman"/>
              <a:cs typeface="Times New Roman"/>
            </a:endParaRPr>
          </a:p>
          <a:p>
            <a:pPr marL="1045210" algn="ctr">
              <a:lnSpc>
                <a:spcPct val="100000"/>
              </a:lnSpc>
              <a:tabLst>
                <a:tab pos="4097654" algn="l"/>
              </a:tabLst>
            </a:pPr>
            <a:r>
              <a:rPr sz="2700" b="1" baseline="3086" dirty="0">
                <a:solidFill>
                  <a:srgbClr val="EC881B"/>
                </a:solidFill>
                <a:latin typeface="Calibri"/>
                <a:cs typeface="Calibri"/>
              </a:rPr>
              <a:t>Vision </a:t>
            </a:r>
            <a:r>
              <a:rPr sz="2700" b="1" spc="292" baseline="3086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2700" b="1" spc="-15" baseline="3086" dirty="0">
                <a:solidFill>
                  <a:srgbClr val="EC881B"/>
                </a:solidFill>
                <a:latin typeface="Calibri"/>
                <a:cs typeface="Calibri"/>
              </a:rPr>
              <a:t>Element </a:t>
            </a:r>
            <a:r>
              <a:rPr sz="2700" b="1" spc="187" baseline="3086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2700" b="1" baseline="3086" dirty="0">
                <a:solidFill>
                  <a:srgbClr val="EC881B"/>
                </a:solidFill>
                <a:latin typeface="Calibri"/>
                <a:cs typeface="Calibri"/>
              </a:rPr>
              <a:t>#1	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12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#2</a:t>
            </a:r>
            <a:endParaRPr sz="1800">
              <a:latin typeface="Calibri"/>
              <a:cs typeface="Calibri"/>
            </a:endParaRPr>
          </a:p>
          <a:p>
            <a:pPr marL="1157605" algn="ctr">
              <a:lnSpc>
                <a:spcPct val="100000"/>
              </a:lnSpc>
              <a:spcBef>
                <a:spcPts val="20"/>
              </a:spcBef>
              <a:tabLst>
                <a:tab pos="4157345" algn="l"/>
              </a:tabLst>
            </a:pPr>
            <a:r>
              <a:rPr sz="2400" b="1" spc="-7" baseline="3472" dirty="0">
                <a:solidFill>
                  <a:srgbClr val="808080"/>
                </a:solidFill>
                <a:latin typeface="Calibri"/>
                <a:cs typeface="Calibri"/>
              </a:rPr>
              <a:t>Urban  </a:t>
            </a:r>
            <a:r>
              <a:rPr sz="2400" b="1" spc="517" baseline="3472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400" b="1" spc="-7" baseline="3472" dirty="0">
                <a:solidFill>
                  <a:srgbClr val="808080"/>
                </a:solidFill>
                <a:latin typeface="Calibri"/>
                <a:cs typeface="Calibri"/>
              </a:rPr>
              <a:t>Automation	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Connected</a:t>
            </a:r>
            <a:r>
              <a:rPr sz="1600" b="1" spc="-2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808080"/>
                </a:solidFill>
                <a:latin typeface="Calibri"/>
                <a:cs typeface="Calibri"/>
              </a:rPr>
              <a:t>Vehicles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98697" y="4351782"/>
            <a:ext cx="2743200" cy="923925"/>
          </a:xfrm>
          <a:custGeom>
            <a:avLst/>
            <a:gdLst/>
            <a:ahLst/>
            <a:cxnLst/>
            <a:rect l="l" t="t" r="r" b="b"/>
            <a:pathLst>
              <a:path w="2743200" h="923925">
                <a:moveTo>
                  <a:pt x="0" y="0"/>
                </a:moveTo>
                <a:lnTo>
                  <a:pt x="2743200" y="0"/>
                </a:lnTo>
                <a:lnTo>
                  <a:pt x="2743200" y="923544"/>
                </a:lnTo>
                <a:lnTo>
                  <a:pt x="0" y="92354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98697" y="5906261"/>
            <a:ext cx="2743200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2743200" y="0"/>
                </a:lnTo>
                <a:lnTo>
                  <a:pt x="27432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22676" y="5731764"/>
            <a:ext cx="3032760" cy="1126490"/>
          </a:xfrm>
          <a:prstGeom prst="rect">
            <a:avLst/>
          </a:prstGeom>
        </p:spPr>
        <p:txBody>
          <a:bodyPr vert="horz" wrap="square" lIns="0" tIns="63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9"/>
              </a:spcBef>
            </a:pPr>
            <a:endParaRPr sz="1350">
              <a:latin typeface="Times New Roman"/>
              <a:cs typeface="Times New Roman"/>
            </a:endParaRPr>
          </a:p>
          <a:p>
            <a:pPr marL="942340" marR="199390" indent="69850" algn="r">
              <a:lnSpc>
                <a:spcPct val="100499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</a:t>
            </a:r>
            <a:r>
              <a:rPr sz="1800" b="1" spc="-5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75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#11 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Low-Cost,</a:t>
            </a:r>
            <a:r>
              <a:rPr sz="1600" b="1" spc="-6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808080"/>
                </a:solidFill>
                <a:latin typeface="Calibri"/>
                <a:cs typeface="Calibri"/>
              </a:rPr>
              <a:t>Efficient, 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 Secure,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&amp; 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Resilient</a:t>
            </a:r>
            <a:r>
              <a:rPr sz="1600" b="1" spc="-3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ICT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03085" y="3179826"/>
            <a:ext cx="2685415" cy="914400"/>
          </a:xfrm>
          <a:custGeom>
            <a:avLst/>
            <a:gdLst/>
            <a:ahLst/>
            <a:cxnLst/>
            <a:rect l="l" t="t" r="r" b="b"/>
            <a:pathLst>
              <a:path w="2685415" h="914400">
                <a:moveTo>
                  <a:pt x="0" y="0"/>
                </a:moveTo>
                <a:lnTo>
                  <a:pt x="2685288" y="0"/>
                </a:lnTo>
                <a:lnTo>
                  <a:pt x="2685288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17335" y="3034283"/>
            <a:ext cx="3027045" cy="1199515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R="139700" algn="r">
              <a:lnSpc>
                <a:spcPct val="100000"/>
              </a:lnSpc>
              <a:spcBef>
                <a:spcPts val="1380"/>
              </a:spcBef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12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#6</a:t>
            </a:r>
            <a:endParaRPr sz="1800">
              <a:latin typeface="Calibri"/>
              <a:cs typeface="Calibri"/>
            </a:endParaRPr>
          </a:p>
          <a:p>
            <a:pPr marR="139700" algn="r">
              <a:lnSpc>
                <a:spcPct val="100000"/>
              </a:lnSpc>
              <a:spcBef>
                <a:spcPts val="20"/>
              </a:spcBef>
            </a:pP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Urban Delivery</a:t>
            </a:r>
            <a:r>
              <a:rPr sz="1600" b="1" spc="-4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R="139700" algn="r">
              <a:lnSpc>
                <a:spcPct val="100000"/>
              </a:lnSpc>
            </a:pP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g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600" b="1" spc="-20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ics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16217" y="5900165"/>
            <a:ext cx="2743200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2743199" y="0"/>
                </a:lnTo>
                <a:lnTo>
                  <a:pt x="2743199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111240" y="5658611"/>
            <a:ext cx="3032760" cy="1199515"/>
          </a:xfrm>
          <a:prstGeom prst="rect">
            <a:avLst/>
          </a:prstGeom>
        </p:spPr>
        <p:txBody>
          <a:bodyPr vert="horz" wrap="square" lIns="0" tIns="180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</a:pPr>
            <a:endParaRPr sz="1850">
              <a:latin typeface="Times New Roman"/>
              <a:cs typeface="Times New Roman"/>
            </a:endParaRPr>
          </a:p>
          <a:p>
            <a:pPr marL="1042669">
              <a:lnSpc>
                <a:spcPct val="100000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12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#12</a:t>
            </a:r>
            <a:endParaRPr sz="1800">
              <a:latin typeface="Calibri"/>
              <a:cs typeface="Calibri"/>
            </a:endParaRPr>
          </a:p>
          <a:p>
            <a:pPr marL="1537970">
              <a:lnSpc>
                <a:spcPct val="100000"/>
              </a:lnSpc>
              <a:spcBef>
                <a:spcPts val="20"/>
              </a:spcBef>
            </a:pP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Smart Land</a:t>
            </a:r>
            <a:r>
              <a:rPr sz="1600" b="1" spc="-6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Use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292" y="1421891"/>
            <a:ext cx="890016" cy="944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53911" y="3048012"/>
            <a:ext cx="886967" cy="9448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9816" y="4146803"/>
            <a:ext cx="868680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99816" y="5690628"/>
            <a:ext cx="868680" cy="944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25723" y="5716523"/>
            <a:ext cx="762000" cy="15240"/>
          </a:xfrm>
          <a:custGeom>
            <a:avLst/>
            <a:gdLst/>
            <a:ahLst/>
            <a:cxnLst/>
            <a:rect l="l" t="t" r="r" b="b"/>
            <a:pathLst>
              <a:path w="762000" h="15239">
                <a:moveTo>
                  <a:pt x="0" y="15239"/>
                </a:moveTo>
                <a:lnTo>
                  <a:pt x="762000" y="15239"/>
                </a:lnTo>
                <a:lnTo>
                  <a:pt x="76200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72200" y="5689091"/>
            <a:ext cx="868679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0029" y="4360926"/>
            <a:ext cx="2743200" cy="925194"/>
          </a:xfrm>
          <a:custGeom>
            <a:avLst/>
            <a:gdLst/>
            <a:ahLst/>
            <a:cxnLst/>
            <a:rect l="l" t="t" r="r" b="b"/>
            <a:pathLst>
              <a:path w="2743200" h="925195">
                <a:moveTo>
                  <a:pt x="0" y="0"/>
                </a:moveTo>
                <a:lnTo>
                  <a:pt x="2743200" y="0"/>
                </a:lnTo>
                <a:lnTo>
                  <a:pt x="2743200" y="925068"/>
                </a:lnTo>
                <a:lnTo>
                  <a:pt x="0" y="925068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960" y="4148328"/>
            <a:ext cx="868680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2212" y="5876544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203200" y="0"/>
                </a:move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0" y="126999"/>
                </a:lnTo>
                <a:lnTo>
                  <a:pt x="1995" y="136889"/>
                </a:lnTo>
                <a:lnTo>
                  <a:pt x="7437" y="144962"/>
                </a:lnTo>
                <a:lnTo>
                  <a:pt x="15510" y="150404"/>
                </a:lnTo>
                <a:lnTo>
                  <a:pt x="25400" y="152399"/>
                </a:lnTo>
                <a:lnTo>
                  <a:pt x="203200" y="152399"/>
                </a:lnTo>
                <a:lnTo>
                  <a:pt x="213089" y="150404"/>
                </a:lnTo>
                <a:lnTo>
                  <a:pt x="221162" y="144962"/>
                </a:lnTo>
                <a:lnTo>
                  <a:pt x="226604" y="136889"/>
                </a:lnTo>
                <a:lnTo>
                  <a:pt x="228600" y="126999"/>
                </a:lnTo>
                <a:lnTo>
                  <a:pt x="228600" y="25399"/>
                </a:lnTo>
                <a:lnTo>
                  <a:pt x="226604" y="15510"/>
                </a:lnTo>
                <a:lnTo>
                  <a:pt x="221162" y="7437"/>
                </a:lnTo>
                <a:lnTo>
                  <a:pt x="213089" y="1995"/>
                </a:lnTo>
                <a:lnTo>
                  <a:pt x="2032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2212" y="5876544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25399"/>
                </a:move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203200" y="0"/>
                </a:lnTo>
                <a:lnTo>
                  <a:pt x="213089" y="1995"/>
                </a:lnTo>
                <a:lnTo>
                  <a:pt x="221162" y="7437"/>
                </a:lnTo>
                <a:lnTo>
                  <a:pt x="226604" y="15510"/>
                </a:lnTo>
                <a:lnTo>
                  <a:pt x="228600" y="25399"/>
                </a:lnTo>
                <a:lnTo>
                  <a:pt x="228600" y="126999"/>
                </a:lnTo>
                <a:lnTo>
                  <a:pt x="226604" y="136889"/>
                </a:lnTo>
                <a:lnTo>
                  <a:pt x="221162" y="144962"/>
                </a:lnTo>
                <a:lnTo>
                  <a:pt x="213089" y="150404"/>
                </a:lnTo>
                <a:lnTo>
                  <a:pt x="203200" y="152399"/>
                </a:lnTo>
                <a:lnTo>
                  <a:pt x="25400" y="152399"/>
                </a:lnTo>
                <a:lnTo>
                  <a:pt x="15510" y="150404"/>
                </a:lnTo>
                <a:lnTo>
                  <a:pt x="7437" y="144962"/>
                </a:lnTo>
                <a:lnTo>
                  <a:pt x="1995" y="136889"/>
                </a:lnTo>
                <a:lnTo>
                  <a:pt x="0" y="126999"/>
                </a:lnTo>
                <a:lnTo>
                  <a:pt x="0" y="25399"/>
                </a:lnTo>
                <a:close/>
              </a:path>
            </a:pathLst>
          </a:custGeom>
          <a:ln w="9144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6511" y="6257544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203200" y="0"/>
                </a:move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0" y="126999"/>
                </a:lnTo>
                <a:lnTo>
                  <a:pt x="1995" y="136889"/>
                </a:lnTo>
                <a:lnTo>
                  <a:pt x="7437" y="144962"/>
                </a:lnTo>
                <a:lnTo>
                  <a:pt x="15510" y="150404"/>
                </a:lnTo>
                <a:lnTo>
                  <a:pt x="25400" y="152399"/>
                </a:lnTo>
                <a:lnTo>
                  <a:pt x="203200" y="152399"/>
                </a:lnTo>
                <a:lnTo>
                  <a:pt x="213089" y="150404"/>
                </a:lnTo>
                <a:lnTo>
                  <a:pt x="221162" y="144962"/>
                </a:lnTo>
                <a:lnTo>
                  <a:pt x="226604" y="136889"/>
                </a:lnTo>
                <a:lnTo>
                  <a:pt x="228600" y="126999"/>
                </a:lnTo>
                <a:lnTo>
                  <a:pt x="228600" y="25399"/>
                </a:lnTo>
                <a:lnTo>
                  <a:pt x="226604" y="15510"/>
                </a:lnTo>
                <a:lnTo>
                  <a:pt x="221162" y="7437"/>
                </a:lnTo>
                <a:lnTo>
                  <a:pt x="213089" y="1995"/>
                </a:lnTo>
                <a:lnTo>
                  <a:pt x="2032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6511" y="6257544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25399"/>
                </a:move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203200" y="0"/>
                </a:lnTo>
                <a:lnTo>
                  <a:pt x="213089" y="1995"/>
                </a:lnTo>
                <a:lnTo>
                  <a:pt x="221162" y="7437"/>
                </a:lnTo>
                <a:lnTo>
                  <a:pt x="226604" y="15510"/>
                </a:lnTo>
                <a:lnTo>
                  <a:pt x="228600" y="25399"/>
                </a:lnTo>
                <a:lnTo>
                  <a:pt x="228600" y="126999"/>
                </a:lnTo>
                <a:lnTo>
                  <a:pt x="226604" y="136889"/>
                </a:lnTo>
                <a:lnTo>
                  <a:pt x="221162" y="144962"/>
                </a:lnTo>
                <a:lnTo>
                  <a:pt x="213089" y="150404"/>
                </a:lnTo>
                <a:lnTo>
                  <a:pt x="203200" y="152399"/>
                </a:lnTo>
                <a:lnTo>
                  <a:pt x="25400" y="152399"/>
                </a:lnTo>
                <a:lnTo>
                  <a:pt x="15510" y="150404"/>
                </a:lnTo>
                <a:lnTo>
                  <a:pt x="7437" y="144962"/>
                </a:lnTo>
                <a:lnTo>
                  <a:pt x="1995" y="136889"/>
                </a:lnTo>
                <a:lnTo>
                  <a:pt x="0" y="126999"/>
                </a:lnTo>
                <a:lnTo>
                  <a:pt x="0" y="25399"/>
                </a:lnTo>
                <a:close/>
              </a:path>
            </a:pathLst>
          </a:custGeom>
          <a:ln w="9144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3212" y="598932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203200" y="0"/>
                </a:move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0" y="126999"/>
                </a:lnTo>
                <a:lnTo>
                  <a:pt x="1995" y="136889"/>
                </a:lnTo>
                <a:lnTo>
                  <a:pt x="7437" y="144962"/>
                </a:lnTo>
                <a:lnTo>
                  <a:pt x="15510" y="150404"/>
                </a:lnTo>
                <a:lnTo>
                  <a:pt x="25400" y="152399"/>
                </a:lnTo>
                <a:lnTo>
                  <a:pt x="203200" y="152399"/>
                </a:lnTo>
                <a:lnTo>
                  <a:pt x="213089" y="150404"/>
                </a:lnTo>
                <a:lnTo>
                  <a:pt x="221162" y="144962"/>
                </a:lnTo>
                <a:lnTo>
                  <a:pt x="226604" y="136889"/>
                </a:lnTo>
                <a:lnTo>
                  <a:pt x="228600" y="126999"/>
                </a:lnTo>
                <a:lnTo>
                  <a:pt x="228600" y="25399"/>
                </a:lnTo>
                <a:lnTo>
                  <a:pt x="226604" y="15510"/>
                </a:lnTo>
                <a:lnTo>
                  <a:pt x="221162" y="7437"/>
                </a:lnTo>
                <a:lnTo>
                  <a:pt x="213089" y="1995"/>
                </a:lnTo>
                <a:lnTo>
                  <a:pt x="2032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3212" y="598932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25399"/>
                </a:move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203200" y="0"/>
                </a:lnTo>
                <a:lnTo>
                  <a:pt x="213089" y="1995"/>
                </a:lnTo>
                <a:lnTo>
                  <a:pt x="221162" y="7437"/>
                </a:lnTo>
                <a:lnTo>
                  <a:pt x="226604" y="15510"/>
                </a:lnTo>
                <a:lnTo>
                  <a:pt x="228600" y="25399"/>
                </a:lnTo>
                <a:lnTo>
                  <a:pt x="228600" y="126999"/>
                </a:lnTo>
                <a:lnTo>
                  <a:pt x="226604" y="136889"/>
                </a:lnTo>
                <a:lnTo>
                  <a:pt x="221162" y="144962"/>
                </a:lnTo>
                <a:lnTo>
                  <a:pt x="213089" y="150404"/>
                </a:lnTo>
                <a:lnTo>
                  <a:pt x="203200" y="152399"/>
                </a:lnTo>
                <a:lnTo>
                  <a:pt x="25400" y="152399"/>
                </a:lnTo>
                <a:lnTo>
                  <a:pt x="15510" y="150404"/>
                </a:lnTo>
                <a:lnTo>
                  <a:pt x="7437" y="144962"/>
                </a:lnTo>
                <a:lnTo>
                  <a:pt x="1995" y="136889"/>
                </a:lnTo>
                <a:lnTo>
                  <a:pt x="0" y="126999"/>
                </a:lnTo>
                <a:lnTo>
                  <a:pt x="0" y="25399"/>
                </a:lnTo>
                <a:close/>
              </a:path>
            </a:pathLst>
          </a:custGeom>
          <a:ln w="9144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4112" y="5952744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38100" y="0"/>
                </a:moveTo>
                <a:lnTo>
                  <a:pt x="0" y="0"/>
                </a:lnTo>
                <a:lnTo>
                  <a:pt x="0" y="380999"/>
                </a:lnTo>
                <a:lnTo>
                  <a:pt x="152400" y="380999"/>
                </a:lnTo>
              </a:path>
            </a:pathLst>
          </a:custGeom>
          <a:ln w="914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5112" y="6141716"/>
            <a:ext cx="152400" cy="192405"/>
          </a:xfrm>
          <a:custGeom>
            <a:avLst/>
            <a:gdLst/>
            <a:ahLst/>
            <a:cxnLst/>
            <a:rect l="l" t="t" r="r" b="b"/>
            <a:pathLst>
              <a:path w="152400" h="192404">
                <a:moveTo>
                  <a:pt x="0" y="192087"/>
                </a:moveTo>
                <a:lnTo>
                  <a:pt x="152400" y="192087"/>
                </a:lnTo>
                <a:lnTo>
                  <a:pt x="152400" y="0"/>
                </a:lnTo>
              </a:path>
            </a:pathLst>
          </a:custGeom>
          <a:ln w="914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6511" y="6028944"/>
            <a:ext cx="114300" cy="228600"/>
          </a:xfrm>
          <a:custGeom>
            <a:avLst/>
            <a:gdLst/>
            <a:ahLst/>
            <a:cxnLst/>
            <a:rect l="l" t="t" r="r" b="b"/>
            <a:pathLst>
              <a:path w="114300" h="228600">
                <a:moveTo>
                  <a:pt x="0" y="0"/>
                </a:moveTo>
                <a:lnTo>
                  <a:pt x="0" y="114299"/>
                </a:lnTo>
                <a:lnTo>
                  <a:pt x="114300" y="114299"/>
                </a:lnTo>
                <a:lnTo>
                  <a:pt x="114300" y="228599"/>
                </a:lnTo>
              </a:path>
            </a:pathLst>
          </a:custGeom>
          <a:ln w="9144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68617" y="3569970"/>
            <a:ext cx="414655" cy="55244"/>
          </a:xfrm>
          <a:custGeom>
            <a:avLst/>
            <a:gdLst/>
            <a:ahLst/>
            <a:cxnLst/>
            <a:rect l="l" t="t" r="r" b="b"/>
            <a:pathLst>
              <a:path w="414654" h="55245">
                <a:moveTo>
                  <a:pt x="0" y="0"/>
                </a:moveTo>
                <a:lnTo>
                  <a:pt x="414528" y="0"/>
                </a:lnTo>
                <a:lnTo>
                  <a:pt x="414528" y="54863"/>
                </a:lnTo>
                <a:lnTo>
                  <a:pt x="0" y="5486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3546" y="3490721"/>
            <a:ext cx="192405" cy="134620"/>
          </a:xfrm>
          <a:custGeom>
            <a:avLst/>
            <a:gdLst/>
            <a:ahLst/>
            <a:cxnLst/>
            <a:rect l="l" t="t" r="r" b="b"/>
            <a:pathLst>
              <a:path w="192404" h="134620">
                <a:moveTo>
                  <a:pt x="0" y="0"/>
                </a:moveTo>
                <a:lnTo>
                  <a:pt x="192024" y="0"/>
                </a:lnTo>
                <a:lnTo>
                  <a:pt x="192024" y="134112"/>
                </a:lnTo>
                <a:lnTo>
                  <a:pt x="0" y="13411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73546" y="3352038"/>
            <a:ext cx="96520" cy="139065"/>
          </a:xfrm>
          <a:custGeom>
            <a:avLst/>
            <a:gdLst/>
            <a:ahLst/>
            <a:cxnLst/>
            <a:rect l="l" t="t" r="r" b="b"/>
            <a:pathLst>
              <a:path w="96520" h="139064">
                <a:moveTo>
                  <a:pt x="96012" y="0"/>
                </a:moveTo>
                <a:lnTo>
                  <a:pt x="0" y="138684"/>
                </a:lnTo>
                <a:lnTo>
                  <a:pt x="96012" y="138684"/>
                </a:lnTo>
                <a:lnTo>
                  <a:pt x="9601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73546" y="3352038"/>
            <a:ext cx="96520" cy="139065"/>
          </a:xfrm>
          <a:custGeom>
            <a:avLst/>
            <a:gdLst/>
            <a:ahLst/>
            <a:cxnLst/>
            <a:rect l="l" t="t" r="r" b="b"/>
            <a:pathLst>
              <a:path w="96520" h="139064">
                <a:moveTo>
                  <a:pt x="96012" y="138684"/>
                </a:moveTo>
                <a:lnTo>
                  <a:pt x="96012" y="0"/>
                </a:lnTo>
                <a:lnTo>
                  <a:pt x="0" y="138684"/>
                </a:lnTo>
                <a:lnTo>
                  <a:pt x="96012" y="138684"/>
                </a:lnTo>
                <a:close/>
              </a:path>
            </a:pathLst>
          </a:custGeom>
          <a:ln w="25908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71082" y="3352038"/>
            <a:ext cx="94615" cy="169545"/>
          </a:xfrm>
          <a:custGeom>
            <a:avLst/>
            <a:gdLst/>
            <a:ahLst/>
            <a:cxnLst/>
            <a:rect l="l" t="t" r="r" b="b"/>
            <a:pathLst>
              <a:path w="94614" h="169545">
                <a:moveTo>
                  <a:pt x="0" y="0"/>
                </a:moveTo>
                <a:lnTo>
                  <a:pt x="94487" y="0"/>
                </a:lnTo>
                <a:lnTo>
                  <a:pt x="94487" y="169163"/>
                </a:lnTo>
                <a:lnTo>
                  <a:pt x="0" y="16916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64046" y="3309365"/>
            <a:ext cx="419100" cy="254635"/>
          </a:xfrm>
          <a:custGeom>
            <a:avLst/>
            <a:gdLst/>
            <a:ahLst/>
            <a:cxnLst/>
            <a:rect l="l" t="t" r="r" b="b"/>
            <a:pathLst>
              <a:path w="419100" h="254635">
                <a:moveTo>
                  <a:pt x="0" y="0"/>
                </a:moveTo>
                <a:lnTo>
                  <a:pt x="419100" y="0"/>
                </a:lnTo>
                <a:lnTo>
                  <a:pt x="419100" y="254508"/>
                </a:lnTo>
                <a:lnTo>
                  <a:pt x="0" y="254508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86550" y="3533394"/>
            <a:ext cx="127000" cy="146685"/>
          </a:xfrm>
          <a:custGeom>
            <a:avLst/>
            <a:gdLst/>
            <a:ahLst/>
            <a:cxnLst/>
            <a:rect l="l" t="t" r="r" b="b"/>
            <a:pathLst>
              <a:path w="127000" h="146685">
                <a:moveTo>
                  <a:pt x="63246" y="0"/>
                </a:moveTo>
                <a:lnTo>
                  <a:pt x="38629" y="5748"/>
                </a:lnTo>
                <a:lnTo>
                  <a:pt x="18526" y="21426"/>
                </a:lnTo>
                <a:lnTo>
                  <a:pt x="4970" y="44678"/>
                </a:lnTo>
                <a:lnTo>
                  <a:pt x="0" y="73151"/>
                </a:lnTo>
                <a:lnTo>
                  <a:pt x="4970" y="101625"/>
                </a:lnTo>
                <a:lnTo>
                  <a:pt x="18526" y="124877"/>
                </a:lnTo>
                <a:lnTo>
                  <a:pt x="38629" y="140555"/>
                </a:lnTo>
                <a:lnTo>
                  <a:pt x="63246" y="146303"/>
                </a:lnTo>
                <a:lnTo>
                  <a:pt x="87862" y="140555"/>
                </a:lnTo>
                <a:lnTo>
                  <a:pt x="107965" y="124877"/>
                </a:lnTo>
                <a:lnTo>
                  <a:pt x="121521" y="101625"/>
                </a:lnTo>
                <a:lnTo>
                  <a:pt x="126492" y="73151"/>
                </a:lnTo>
                <a:lnTo>
                  <a:pt x="121521" y="44678"/>
                </a:lnTo>
                <a:lnTo>
                  <a:pt x="107965" y="21426"/>
                </a:lnTo>
                <a:lnTo>
                  <a:pt x="87862" y="5748"/>
                </a:lnTo>
                <a:lnTo>
                  <a:pt x="6324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86550" y="3533394"/>
            <a:ext cx="127000" cy="146685"/>
          </a:xfrm>
          <a:custGeom>
            <a:avLst/>
            <a:gdLst/>
            <a:ahLst/>
            <a:cxnLst/>
            <a:rect l="l" t="t" r="r" b="b"/>
            <a:pathLst>
              <a:path w="127000" h="146685">
                <a:moveTo>
                  <a:pt x="0" y="73151"/>
                </a:moveTo>
                <a:lnTo>
                  <a:pt x="4970" y="44678"/>
                </a:lnTo>
                <a:lnTo>
                  <a:pt x="18526" y="21426"/>
                </a:lnTo>
                <a:lnTo>
                  <a:pt x="38629" y="5748"/>
                </a:lnTo>
                <a:lnTo>
                  <a:pt x="63246" y="0"/>
                </a:lnTo>
                <a:lnTo>
                  <a:pt x="87862" y="5748"/>
                </a:lnTo>
                <a:lnTo>
                  <a:pt x="107965" y="21426"/>
                </a:lnTo>
                <a:lnTo>
                  <a:pt x="121521" y="44678"/>
                </a:lnTo>
                <a:lnTo>
                  <a:pt x="126492" y="73151"/>
                </a:lnTo>
                <a:lnTo>
                  <a:pt x="121521" y="101625"/>
                </a:lnTo>
                <a:lnTo>
                  <a:pt x="107965" y="124877"/>
                </a:lnTo>
                <a:lnTo>
                  <a:pt x="87862" y="140555"/>
                </a:lnTo>
                <a:lnTo>
                  <a:pt x="63246" y="146303"/>
                </a:lnTo>
                <a:lnTo>
                  <a:pt x="38629" y="140555"/>
                </a:lnTo>
                <a:lnTo>
                  <a:pt x="18526" y="124877"/>
                </a:lnTo>
                <a:lnTo>
                  <a:pt x="4970" y="101625"/>
                </a:lnTo>
                <a:lnTo>
                  <a:pt x="0" y="73151"/>
                </a:lnTo>
                <a:close/>
              </a:path>
            </a:pathLst>
          </a:custGeom>
          <a:ln w="28956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07073" y="3533394"/>
            <a:ext cx="127000" cy="146685"/>
          </a:xfrm>
          <a:custGeom>
            <a:avLst/>
            <a:gdLst/>
            <a:ahLst/>
            <a:cxnLst/>
            <a:rect l="l" t="t" r="r" b="b"/>
            <a:pathLst>
              <a:path w="127000" h="146685">
                <a:moveTo>
                  <a:pt x="63246" y="0"/>
                </a:moveTo>
                <a:lnTo>
                  <a:pt x="38629" y="5748"/>
                </a:lnTo>
                <a:lnTo>
                  <a:pt x="18526" y="21426"/>
                </a:lnTo>
                <a:lnTo>
                  <a:pt x="4970" y="44678"/>
                </a:lnTo>
                <a:lnTo>
                  <a:pt x="0" y="73151"/>
                </a:lnTo>
                <a:lnTo>
                  <a:pt x="4970" y="101625"/>
                </a:lnTo>
                <a:lnTo>
                  <a:pt x="18526" y="124877"/>
                </a:lnTo>
                <a:lnTo>
                  <a:pt x="38629" y="140555"/>
                </a:lnTo>
                <a:lnTo>
                  <a:pt x="63246" y="146303"/>
                </a:lnTo>
                <a:lnTo>
                  <a:pt x="87862" y="140555"/>
                </a:lnTo>
                <a:lnTo>
                  <a:pt x="107965" y="124877"/>
                </a:lnTo>
                <a:lnTo>
                  <a:pt x="121521" y="101625"/>
                </a:lnTo>
                <a:lnTo>
                  <a:pt x="126492" y="73151"/>
                </a:lnTo>
                <a:lnTo>
                  <a:pt x="121521" y="44678"/>
                </a:lnTo>
                <a:lnTo>
                  <a:pt x="107965" y="21426"/>
                </a:lnTo>
                <a:lnTo>
                  <a:pt x="87862" y="5748"/>
                </a:lnTo>
                <a:lnTo>
                  <a:pt x="6324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07073" y="3533394"/>
            <a:ext cx="127000" cy="146685"/>
          </a:xfrm>
          <a:custGeom>
            <a:avLst/>
            <a:gdLst/>
            <a:ahLst/>
            <a:cxnLst/>
            <a:rect l="l" t="t" r="r" b="b"/>
            <a:pathLst>
              <a:path w="127000" h="146685">
                <a:moveTo>
                  <a:pt x="0" y="73151"/>
                </a:moveTo>
                <a:lnTo>
                  <a:pt x="4970" y="44678"/>
                </a:lnTo>
                <a:lnTo>
                  <a:pt x="18526" y="21426"/>
                </a:lnTo>
                <a:lnTo>
                  <a:pt x="38629" y="5748"/>
                </a:lnTo>
                <a:lnTo>
                  <a:pt x="63246" y="0"/>
                </a:lnTo>
                <a:lnTo>
                  <a:pt x="87862" y="5748"/>
                </a:lnTo>
                <a:lnTo>
                  <a:pt x="107965" y="21426"/>
                </a:lnTo>
                <a:lnTo>
                  <a:pt x="121521" y="44678"/>
                </a:lnTo>
                <a:lnTo>
                  <a:pt x="126492" y="73151"/>
                </a:lnTo>
                <a:lnTo>
                  <a:pt x="121521" y="101625"/>
                </a:lnTo>
                <a:lnTo>
                  <a:pt x="107965" y="124877"/>
                </a:lnTo>
                <a:lnTo>
                  <a:pt x="87862" y="140555"/>
                </a:lnTo>
                <a:lnTo>
                  <a:pt x="63246" y="146303"/>
                </a:lnTo>
                <a:lnTo>
                  <a:pt x="38629" y="140555"/>
                </a:lnTo>
                <a:lnTo>
                  <a:pt x="18526" y="124877"/>
                </a:lnTo>
                <a:lnTo>
                  <a:pt x="4970" y="101625"/>
                </a:lnTo>
                <a:lnTo>
                  <a:pt x="0" y="73151"/>
                </a:lnTo>
                <a:close/>
              </a:path>
            </a:pathLst>
          </a:custGeom>
          <a:ln w="28956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3652" y="1591055"/>
            <a:ext cx="463550" cy="451484"/>
          </a:xfrm>
          <a:custGeom>
            <a:avLst/>
            <a:gdLst/>
            <a:ahLst/>
            <a:cxnLst/>
            <a:rect l="l" t="t" r="r" b="b"/>
            <a:pathLst>
              <a:path w="463550" h="451485">
                <a:moveTo>
                  <a:pt x="231647" y="0"/>
                </a:moveTo>
                <a:lnTo>
                  <a:pt x="184961" y="4582"/>
                </a:lnTo>
                <a:lnTo>
                  <a:pt x="141478" y="17724"/>
                </a:lnTo>
                <a:lnTo>
                  <a:pt x="102129" y="38519"/>
                </a:lnTo>
                <a:lnTo>
                  <a:pt x="67846" y="66060"/>
                </a:lnTo>
                <a:lnTo>
                  <a:pt x="39560" y="99441"/>
                </a:lnTo>
                <a:lnTo>
                  <a:pt x="18203" y="137754"/>
                </a:lnTo>
                <a:lnTo>
                  <a:pt x="4706" y="180093"/>
                </a:lnTo>
                <a:lnTo>
                  <a:pt x="0" y="225551"/>
                </a:lnTo>
                <a:lnTo>
                  <a:pt x="4706" y="271010"/>
                </a:lnTo>
                <a:lnTo>
                  <a:pt x="18203" y="313349"/>
                </a:lnTo>
                <a:lnTo>
                  <a:pt x="39560" y="351662"/>
                </a:lnTo>
                <a:lnTo>
                  <a:pt x="67846" y="385043"/>
                </a:lnTo>
                <a:lnTo>
                  <a:pt x="102129" y="412584"/>
                </a:lnTo>
                <a:lnTo>
                  <a:pt x="141478" y="433379"/>
                </a:lnTo>
                <a:lnTo>
                  <a:pt x="184961" y="446521"/>
                </a:lnTo>
                <a:lnTo>
                  <a:pt x="231647" y="451103"/>
                </a:lnTo>
                <a:lnTo>
                  <a:pt x="278334" y="446521"/>
                </a:lnTo>
                <a:lnTo>
                  <a:pt x="321817" y="433379"/>
                </a:lnTo>
                <a:lnTo>
                  <a:pt x="361166" y="412584"/>
                </a:lnTo>
                <a:lnTo>
                  <a:pt x="388373" y="390728"/>
                </a:lnTo>
                <a:lnTo>
                  <a:pt x="231647" y="390728"/>
                </a:lnTo>
                <a:lnTo>
                  <a:pt x="186117" y="384827"/>
                </a:lnTo>
                <a:lnTo>
                  <a:pt x="145204" y="368176"/>
                </a:lnTo>
                <a:lnTo>
                  <a:pt x="110540" y="342349"/>
                </a:lnTo>
                <a:lnTo>
                  <a:pt x="83759" y="308919"/>
                </a:lnTo>
                <a:lnTo>
                  <a:pt x="66493" y="269462"/>
                </a:lnTo>
                <a:lnTo>
                  <a:pt x="60375" y="225551"/>
                </a:lnTo>
                <a:lnTo>
                  <a:pt x="66493" y="181641"/>
                </a:lnTo>
                <a:lnTo>
                  <a:pt x="83759" y="142184"/>
                </a:lnTo>
                <a:lnTo>
                  <a:pt x="110540" y="108754"/>
                </a:lnTo>
                <a:lnTo>
                  <a:pt x="145204" y="82927"/>
                </a:lnTo>
                <a:lnTo>
                  <a:pt x="186117" y="66276"/>
                </a:lnTo>
                <a:lnTo>
                  <a:pt x="231647" y="60375"/>
                </a:lnTo>
                <a:lnTo>
                  <a:pt x="388373" y="60375"/>
                </a:lnTo>
                <a:lnTo>
                  <a:pt x="361166" y="38519"/>
                </a:lnTo>
                <a:lnTo>
                  <a:pt x="321817" y="17724"/>
                </a:lnTo>
                <a:lnTo>
                  <a:pt x="278334" y="4582"/>
                </a:lnTo>
                <a:lnTo>
                  <a:pt x="231647" y="0"/>
                </a:lnTo>
                <a:close/>
              </a:path>
              <a:path w="463550" h="451485">
                <a:moveTo>
                  <a:pt x="388373" y="60375"/>
                </a:moveTo>
                <a:lnTo>
                  <a:pt x="231647" y="60375"/>
                </a:lnTo>
                <a:lnTo>
                  <a:pt x="277178" y="66276"/>
                </a:lnTo>
                <a:lnTo>
                  <a:pt x="318091" y="82927"/>
                </a:lnTo>
                <a:lnTo>
                  <a:pt x="352755" y="108754"/>
                </a:lnTo>
                <a:lnTo>
                  <a:pt x="379536" y="142184"/>
                </a:lnTo>
                <a:lnTo>
                  <a:pt x="396802" y="181641"/>
                </a:lnTo>
                <a:lnTo>
                  <a:pt x="402920" y="225551"/>
                </a:lnTo>
                <a:lnTo>
                  <a:pt x="396802" y="269462"/>
                </a:lnTo>
                <a:lnTo>
                  <a:pt x="379536" y="308919"/>
                </a:lnTo>
                <a:lnTo>
                  <a:pt x="352755" y="342349"/>
                </a:lnTo>
                <a:lnTo>
                  <a:pt x="318091" y="368176"/>
                </a:lnTo>
                <a:lnTo>
                  <a:pt x="277178" y="384827"/>
                </a:lnTo>
                <a:lnTo>
                  <a:pt x="231647" y="390728"/>
                </a:lnTo>
                <a:lnTo>
                  <a:pt x="388373" y="390728"/>
                </a:lnTo>
                <a:lnTo>
                  <a:pt x="423735" y="351662"/>
                </a:lnTo>
                <a:lnTo>
                  <a:pt x="445092" y="313349"/>
                </a:lnTo>
                <a:lnTo>
                  <a:pt x="458589" y="271010"/>
                </a:lnTo>
                <a:lnTo>
                  <a:pt x="463295" y="225551"/>
                </a:lnTo>
                <a:lnTo>
                  <a:pt x="458589" y="180093"/>
                </a:lnTo>
                <a:lnTo>
                  <a:pt x="445092" y="137754"/>
                </a:lnTo>
                <a:lnTo>
                  <a:pt x="423735" y="99441"/>
                </a:lnTo>
                <a:lnTo>
                  <a:pt x="395449" y="66060"/>
                </a:lnTo>
                <a:lnTo>
                  <a:pt x="388373" y="60375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6511" y="1766316"/>
            <a:ext cx="405765" cy="74930"/>
          </a:xfrm>
          <a:custGeom>
            <a:avLst/>
            <a:gdLst/>
            <a:ahLst/>
            <a:cxnLst/>
            <a:rect l="l" t="t" r="r" b="b"/>
            <a:pathLst>
              <a:path w="405765" h="74930">
                <a:moveTo>
                  <a:pt x="202692" y="0"/>
                </a:moveTo>
                <a:lnTo>
                  <a:pt x="123797" y="978"/>
                </a:lnTo>
                <a:lnTo>
                  <a:pt x="59369" y="3646"/>
                </a:lnTo>
                <a:lnTo>
                  <a:pt x="15929" y="7602"/>
                </a:lnTo>
                <a:lnTo>
                  <a:pt x="0" y="12446"/>
                </a:lnTo>
                <a:lnTo>
                  <a:pt x="0" y="74676"/>
                </a:lnTo>
                <a:lnTo>
                  <a:pt x="15929" y="69832"/>
                </a:lnTo>
                <a:lnTo>
                  <a:pt x="59369" y="65876"/>
                </a:lnTo>
                <a:lnTo>
                  <a:pt x="123797" y="63208"/>
                </a:lnTo>
                <a:lnTo>
                  <a:pt x="202692" y="62230"/>
                </a:lnTo>
                <a:lnTo>
                  <a:pt x="405384" y="62230"/>
                </a:lnTo>
                <a:lnTo>
                  <a:pt x="405384" y="12446"/>
                </a:lnTo>
                <a:lnTo>
                  <a:pt x="389454" y="7602"/>
                </a:lnTo>
                <a:lnTo>
                  <a:pt x="346014" y="3646"/>
                </a:lnTo>
                <a:lnTo>
                  <a:pt x="281586" y="978"/>
                </a:lnTo>
                <a:lnTo>
                  <a:pt x="202692" y="0"/>
                </a:lnTo>
                <a:close/>
              </a:path>
              <a:path w="405765" h="74930">
                <a:moveTo>
                  <a:pt x="405384" y="62230"/>
                </a:moveTo>
                <a:lnTo>
                  <a:pt x="202692" y="62230"/>
                </a:lnTo>
                <a:lnTo>
                  <a:pt x="281586" y="63208"/>
                </a:lnTo>
                <a:lnTo>
                  <a:pt x="346014" y="65876"/>
                </a:lnTo>
                <a:lnTo>
                  <a:pt x="389454" y="69832"/>
                </a:lnTo>
                <a:lnTo>
                  <a:pt x="405384" y="74676"/>
                </a:lnTo>
                <a:lnTo>
                  <a:pt x="405384" y="6223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8620" y="1816607"/>
            <a:ext cx="212090" cy="226060"/>
          </a:xfrm>
          <a:custGeom>
            <a:avLst/>
            <a:gdLst/>
            <a:ahLst/>
            <a:cxnLst/>
            <a:rect l="l" t="t" r="r" b="b"/>
            <a:pathLst>
              <a:path w="212090" h="226060">
                <a:moveTo>
                  <a:pt x="211836" y="0"/>
                </a:moveTo>
                <a:lnTo>
                  <a:pt x="0" y="0"/>
                </a:lnTo>
                <a:lnTo>
                  <a:pt x="105918" y="225552"/>
                </a:lnTo>
                <a:lnTo>
                  <a:pt x="21183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5008" y="1778507"/>
            <a:ext cx="91440" cy="100965"/>
          </a:xfrm>
          <a:custGeom>
            <a:avLst/>
            <a:gdLst/>
            <a:ahLst/>
            <a:cxnLst/>
            <a:rect l="l" t="t" r="r" b="b"/>
            <a:pathLst>
              <a:path w="91440" h="100964">
                <a:moveTo>
                  <a:pt x="0" y="50291"/>
                </a:moveTo>
                <a:lnTo>
                  <a:pt x="3593" y="30716"/>
                </a:lnTo>
                <a:lnTo>
                  <a:pt x="13392" y="14730"/>
                </a:lnTo>
                <a:lnTo>
                  <a:pt x="27924" y="3952"/>
                </a:lnTo>
                <a:lnTo>
                  <a:pt x="45720" y="0"/>
                </a:lnTo>
                <a:lnTo>
                  <a:pt x="63515" y="3952"/>
                </a:lnTo>
                <a:lnTo>
                  <a:pt x="78047" y="14730"/>
                </a:lnTo>
                <a:lnTo>
                  <a:pt x="87846" y="30716"/>
                </a:lnTo>
                <a:lnTo>
                  <a:pt x="91440" y="50291"/>
                </a:lnTo>
                <a:lnTo>
                  <a:pt x="87846" y="69867"/>
                </a:lnTo>
                <a:lnTo>
                  <a:pt x="78047" y="85853"/>
                </a:lnTo>
                <a:lnTo>
                  <a:pt x="63515" y="96631"/>
                </a:lnTo>
                <a:lnTo>
                  <a:pt x="45720" y="100583"/>
                </a:lnTo>
                <a:lnTo>
                  <a:pt x="27924" y="96631"/>
                </a:lnTo>
                <a:lnTo>
                  <a:pt x="13392" y="85853"/>
                </a:lnTo>
                <a:lnTo>
                  <a:pt x="3593" y="69867"/>
                </a:lnTo>
                <a:lnTo>
                  <a:pt x="0" y="50291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2049" y="2013455"/>
            <a:ext cx="172085" cy="198120"/>
          </a:xfrm>
          <a:custGeom>
            <a:avLst/>
            <a:gdLst/>
            <a:ahLst/>
            <a:cxnLst/>
            <a:rect l="l" t="t" r="r" b="b"/>
            <a:pathLst>
              <a:path w="172085" h="198119">
                <a:moveTo>
                  <a:pt x="95729" y="0"/>
                </a:moveTo>
                <a:lnTo>
                  <a:pt x="12206" y="35752"/>
                </a:lnTo>
                <a:lnTo>
                  <a:pt x="0" y="55094"/>
                </a:lnTo>
                <a:lnTo>
                  <a:pt x="1818" y="63108"/>
                </a:lnTo>
                <a:lnTo>
                  <a:pt x="56733" y="185307"/>
                </a:lnTo>
                <a:lnTo>
                  <a:pt x="61518" y="191990"/>
                </a:lnTo>
                <a:lnTo>
                  <a:pt x="68258" y="196175"/>
                </a:lnTo>
                <a:lnTo>
                  <a:pt x="76074" y="197527"/>
                </a:lnTo>
                <a:lnTo>
                  <a:pt x="84088" y="195708"/>
                </a:lnTo>
                <a:lnTo>
                  <a:pt x="159590" y="161774"/>
                </a:lnTo>
                <a:lnTo>
                  <a:pt x="166273" y="156989"/>
                </a:lnTo>
                <a:lnTo>
                  <a:pt x="170458" y="150249"/>
                </a:lnTo>
                <a:lnTo>
                  <a:pt x="171809" y="142432"/>
                </a:lnTo>
                <a:lnTo>
                  <a:pt x="169991" y="134418"/>
                </a:lnTo>
                <a:lnTo>
                  <a:pt x="115076" y="12219"/>
                </a:lnTo>
                <a:lnTo>
                  <a:pt x="110289" y="5536"/>
                </a:lnTo>
                <a:lnTo>
                  <a:pt x="103546" y="1351"/>
                </a:lnTo>
                <a:lnTo>
                  <a:pt x="95729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4027" y="2062454"/>
            <a:ext cx="88900" cy="107950"/>
          </a:xfrm>
          <a:custGeom>
            <a:avLst/>
            <a:gdLst/>
            <a:ahLst/>
            <a:cxnLst/>
            <a:rect l="l" t="t" r="r" b="b"/>
            <a:pathLst>
              <a:path w="88900" h="107950">
                <a:moveTo>
                  <a:pt x="48158" y="0"/>
                </a:moveTo>
                <a:lnTo>
                  <a:pt x="42976" y="1587"/>
                </a:lnTo>
                <a:lnTo>
                  <a:pt x="0" y="82207"/>
                </a:lnTo>
                <a:lnTo>
                  <a:pt x="1574" y="87388"/>
                </a:lnTo>
                <a:lnTo>
                  <a:pt x="40131" y="107949"/>
                </a:lnTo>
                <a:lnTo>
                  <a:pt x="45326" y="106362"/>
                </a:lnTo>
                <a:lnTo>
                  <a:pt x="88303" y="25742"/>
                </a:lnTo>
                <a:lnTo>
                  <a:pt x="86715" y="20548"/>
                </a:lnTo>
                <a:lnTo>
                  <a:pt x="48158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2347" y="2016872"/>
            <a:ext cx="172085" cy="198120"/>
          </a:xfrm>
          <a:custGeom>
            <a:avLst/>
            <a:gdLst/>
            <a:ahLst/>
            <a:cxnLst/>
            <a:rect l="l" t="t" r="r" b="b"/>
            <a:pathLst>
              <a:path w="172084" h="198119">
                <a:moveTo>
                  <a:pt x="76085" y="0"/>
                </a:moveTo>
                <a:lnTo>
                  <a:pt x="1818" y="134418"/>
                </a:lnTo>
                <a:lnTo>
                  <a:pt x="0" y="142432"/>
                </a:lnTo>
                <a:lnTo>
                  <a:pt x="1351" y="150249"/>
                </a:lnTo>
                <a:lnTo>
                  <a:pt x="5536" y="156989"/>
                </a:lnTo>
                <a:lnTo>
                  <a:pt x="12219" y="161774"/>
                </a:lnTo>
                <a:lnTo>
                  <a:pt x="87720" y="195708"/>
                </a:lnTo>
                <a:lnTo>
                  <a:pt x="95734" y="197527"/>
                </a:lnTo>
                <a:lnTo>
                  <a:pt x="103551" y="196175"/>
                </a:lnTo>
                <a:lnTo>
                  <a:pt x="110291" y="191990"/>
                </a:lnTo>
                <a:lnTo>
                  <a:pt x="115076" y="185307"/>
                </a:lnTo>
                <a:lnTo>
                  <a:pt x="169991" y="63108"/>
                </a:lnTo>
                <a:lnTo>
                  <a:pt x="171809" y="55094"/>
                </a:lnTo>
                <a:lnTo>
                  <a:pt x="170459" y="47277"/>
                </a:lnTo>
                <a:lnTo>
                  <a:pt x="166278" y="40537"/>
                </a:lnTo>
                <a:lnTo>
                  <a:pt x="159602" y="35752"/>
                </a:lnTo>
                <a:lnTo>
                  <a:pt x="84101" y="1818"/>
                </a:lnTo>
                <a:lnTo>
                  <a:pt x="76085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3876" y="2065870"/>
            <a:ext cx="88900" cy="107950"/>
          </a:xfrm>
          <a:custGeom>
            <a:avLst/>
            <a:gdLst/>
            <a:ahLst/>
            <a:cxnLst/>
            <a:rect l="l" t="t" r="r" b="b"/>
            <a:pathLst>
              <a:path w="88900" h="107950">
                <a:moveTo>
                  <a:pt x="40144" y="0"/>
                </a:moveTo>
                <a:lnTo>
                  <a:pt x="1587" y="20548"/>
                </a:lnTo>
                <a:lnTo>
                  <a:pt x="0" y="25742"/>
                </a:lnTo>
                <a:lnTo>
                  <a:pt x="42976" y="106362"/>
                </a:lnTo>
                <a:lnTo>
                  <a:pt x="48171" y="107949"/>
                </a:lnTo>
                <a:lnTo>
                  <a:pt x="86728" y="87388"/>
                </a:lnTo>
                <a:lnTo>
                  <a:pt x="88303" y="82207"/>
                </a:lnTo>
                <a:lnTo>
                  <a:pt x="45326" y="1587"/>
                </a:lnTo>
                <a:lnTo>
                  <a:pt x="40144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827" y="3076785"/>
            <a:ext cx="186055" cy="304165"/>
          </a:xfrm>
          <a:custGeom>
            <a:avLst/>
            <a:gdLst/>
            <a:ahLst/>
            <a:cxnLst/>
            <a:rect l="l" t="t" r="r" b="b"/>
            <a:pathLst>
              <a:path w="186054" h="304164">
                <a:moveTo>
                  <a:pt x="67926" y="0"/>
                </a:moveTo>
                <a:lnTo>
                  <a:pt x="49" y="257777"/>
                </a:lnTo>
                <a:lnTo>
                  <a:pt x="0" y="266989"/>
                </a:lnTo>
                <a:lnTo>
                  <a:pt x="3370" y="275216"/>
                </a:lnTo>
                <a:lnTo>
                  <a:pt x="9578" y="281578"/>
                </a:lnTo>
                <a:lnTo>
                  <a:pt x="18045" y="285196"/>
                </a:lnTo>
                <a:lnTo>
                  <a:pt x="108875" y="304018"/>
                </a:lnTo>
                <a:lnTo>
                  <a:pt x="118087" y="304067"/>
                </a:lnTo>
                <a:lnTo>
                  <a:pt x="126314" y="300697"/>
                </a:lnTo>
                <a:lnTo>
                  <a:pt x="132676" y="294488"/>
                </a:lnTo>
                <a:lnTo>
                  <a:pt x="136294" y="286022"/>
                </a:lnTo>
                <a:lnTo>
                  <a:pt x="185964" y="46284"/>
                </a:lnTo>
                <a:lnTo>
                  <a:pt x="186013" y="37078"/>
                </a:lnTo>
                <a:lnTo>
                  <a:pt x="182643" y="28850"/>
                </a:lnTo>
                <a:lnTo>
                  <a:pt x="176434" y="22484"/>
                </a:lnTo>
                <a:lnTo>
                  <a:pt x="167968" y="18865"/>
                </a:lnTo>
                <a:lnTo>
                  <a:pt x="77138" y="43"/>
                </a:lnTo>
                <a:lnTo>
                  <a:pt x="6792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6827" y="3076785"/>
            <a:ext cx="186055" cy="304165"/>
          </a:xfrm>
          <a:custGeom>
            <a:avLst/>
            <a:gdLst/>
            <a:ahLst/>
            <a:cxnLst/>
            <a:rect l="l" t="t" r="r" b="b"/>
            <a:pathLst>
              <a:path w="186054" h="304164">
                <a:moveTo>
                  <a:pt x="49718" y="18052"/>
                </a:moveTo>
                <a:lnTo>
                  <a:pt x="53337" y="9580"/>
                </a:lnTo>
                <a:lnTo>
                  <a:pt x="59699" y="3371"/>
                </a:lnTo>
                <a:lnTo>
                  <a:pt x="67926" y="0"/>
                </a:lnTo>
                <a:lnTo>
                  <a:pt x="77138" y="43"/>
                </a:lnTo>
                <a:lnTo>
                  <a:pt x="167968" y="18865"/>
                </a:lnTo>
                <a:lnTo>
                  <a:pt x="176434" y="22484"/>
                </a:lnTo>
                <a:lnTo>
                  <a:pt x="182643" y="28850"/>
                </a:lnTo>
                <a:lnTo>
                  <a:pt x="186013" y="37078"/>
                </a:lnTo>
                <a:lnTo>
                  <a:pt x="185964" y="46284"/>
                </a:lnTo>
                <a:lnTo>
                  <a:pt x="136294" y="286022"/>
                </a:lnTo>
                <a:lnTo>
                  <a:pt x="132676" y="294488"/>
                </a:lnTo>
                <a:lnTo>
                  <a:pt x="126314" y="300697"/>
                </a:lnTo>
                <a:lnTo>
                  <a:pt x="118087" y="304067"/>
                </a:lnTo>
                <a:lnTo>
                  <a:pt x="108875" y="304018"/>
                </a:lnTo>
                <a:lnTo>
                  <a:pt x="18045" y="285196"/>
                </a:lnTo>
                <a:lnTo>
                  <a:pt x="9578" y="281578"/>
                </a:lnTo>
                <a:lnTo>
                  <a:pt x="3370" y="275216"/>
                </a:lnTo>
                <a:lnTo>
                  <a:pt x="0" y="266989"/>
                </a:lnTo>
                <a:lnTo>
                  <a:pt x="49" y="257777"/>
                </a:lnTo>
                <a:lnTo>
                  <a:pt x="49718" y="18052"/>
                </a:lnTo>
                <a:close/>
              </a:path>
            </a:pathLst>
          </a:custGeom>
          <a:ln w="19050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1288" y="3099219"/>
            <a:ext cx="146685" cy="214629"/>
          </a:xfrm>
          <a:custGeom>
            <a:avLst/>
            <a:gdLst/>
            <a:ahLst/>
            <a:cxnLst/>
            <a:rect l="l" t="t" r="r" b="b"/>
            <a:pathLst>
              <a:path w="146685" h="214629">
                <a:moveTo>
                  <a:pt x="39890" y="0"/>
                </a:moveTo>
                <a:lnTo>
                  <a:pt x="0" y="192506"/>
                </a:lnTo>
                <a:lnTo>
                  <a:pt x="106438" y="214566"/>
                </a:lnTo>
                <a:lnTo>
                  <a:pt x="146329" y="22059"/>
                </a:lnTo>
                <a:lnTo>
                  <a:pt x="3989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2849" y="3317379"/>
            <a:ext cx="29209" cy="34290"/>
          </a:xfrm>
          <a:custGeom>
            <a:avLst/>
            <a:gdLst/>
            <a:ahLst/>
            <a:cxnLst/>
            <a:rect l="l" t="t" r="r" b="b"/>
            <a:pathLst>
              <a:path w="29210" h="34289">
                <a:moveTo>
                  <a:pt x="10718" y="0"/>
                </a:moveTo>
                <a:lnTo>
                  <a:pt x="3556" y="5778"/>
                </a:lnTo>
                <a:lnTo>
                  <a:pt x="0" y="22948"/>
                </a:lnTo>
                <a:lnTo>
                  <a:pt x="4279" y="31102"/>
                </a:lnTo>
                <a:lnTo>
                  <a:pt x="18376" y="34023"/>
                </a:lnTo>
                <a:lnTo>
                  <a:pt x="25539" y="28244"/>
                </a:lnTo>
                <a:lnTo>
                  <a:pt x="29108" y="11061"/>
                </a:lnTo>
                <a:lnTo>
                  <a:pt x="24828" y="2920"/>
                </a:lnTo>
                <a:lnTo>
                  <a:pt x="1071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4997" y="3445002"/>
            <a:ext cx="417830" cy="172720"/>
          </a:xfrm>
          <a:custGeom>
            <a:avLst/>
            <a:gdLst/>
            <a:ahLst/>
            <a:cxnLst/>
            <a:rect l="l" t="t" r="r" b="b"/>
            <a:pathLst>
              <a:path w="417830" h="172720">
                <a:moveTo>
                  <a:pt x="388874" y="0"/>
                </a:moveTo>
                <a:lnTo>
                  <a:pt x="28701" y="0"/>
                </a:lnTo>
                <a:lnTo>
                  <a:pt x="17530" y="2255"/>
                </a:lnTo>
                <a:lnTo>
                  <a:pt x="8407" y="8407"/>
                </a:lnTo>
                <a:lnTo>
                  <a:pt x="2255" y="17530"/>
                </a:lnTo>
                <a:lnTo>
                  <a:pt x="0" y="28701"/>
                </a:lnTo>
                <a:lnTo>
                  <a:pt x="0" y="143509"/>
                </a:lnTo>
                <a:lnTo>
                  <a:pt x="2255" y="154681"/>
                </a:lnTo>
                <a:lnTo>
                  <a:pt x="8407" y="163804"/>
                </a:lnTo>
                <a:lnTo>
                  <a:pt x="17530" y="169956"/>
                </a:lnTo>
                <a:lnTo>
                  <a:pt x="28701" y="172211"/>
                </a:lnTo>
                <a:lnTo>
                  <a:pt x="388874" y="172211"/>
                </a:lnTo>
                <a:lnTo>
                  <a:pt x="400045" y="169956"/>
                </a:lnTo>
                <a:lnTo>
                  <a:pt x="409168" y="163804"/>
                </a:lnTo>
                <a:lnTo>
                  <a:pt x="415320" y="154681"/>
                </a:lnTo>
                <a:lnTo>
                  <a:pt x="417576" y="143509"/>
                </a:lnTo>
                <a:lnTo>
                  <a:pt x="417576" y="28701"/>
                </a:lnTo>
                <a:lnTo>
                  <a:pt x="415320" y="17530"/>
                </a:lnTo>
                <a:lnTo>
                  <a:pt x="409168" y="8407"/>
                </a:lnTo>
                <a:lnTo>
                  <a:pt x="400045" y="2255"/>
                </a:lnTo>
                <a:lnTo>
                  <a:pt x="38887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4997" y="3445002"/>
            <a:ext cx="417830" cy="172720"/>
          </a:xfrm>
          <a:custGeom>
            <a:avLst/>
            <a:gdLst/>
            <a:ahLst/>
            <a:cxnLst/>
            <a:rect l="l" t="t" r="r" b="b"/>
            <a:pathLst>
              <a:path w="417830" h="172720">
                <a:moveTo>
                  <a:pt x="0" y="28701"/>
                </a:moveTo>
                <a:lnTo>
                  <a:pt x="2255" y="17530"/>
                </a:lnTo>
                <a:lnTo>
                  <a:pt x="8407" y="8407"/>
                </a:lnTo>
                <a:lnTo>
                  <a:pt x="17530" y="2255"/>
                </a:lnTo>
                <a:lnTo>
                  <a:pt x="28701" y="0"/>
                </a:lnTo>
                <a:lnTo>
                  <a:pt x="388874" y="0"/>
                </a:lnTo>
                <a:lnTo>
                  <a:pt x="400045" y="2255"/>
                </a:lnTo>
                <a:lnTo>
                  <a:pt x="409168" y="8407"/>
                </a:lnTo>
                <a:lnTo>
                  <a:pt x="415320" y="17530"/>
                </a:lnTo>
                <a:lnTo>
                  <a:pt x="417576" y="28701"/>
                </a:lnTo>
                <a:lnTo>
                  <a:pt x="417576" y="143509"/>
                </a:lnTo>
                <a:lnTo>
                  <a:pt x="415320" y="154681"/>
                </a:lnTo>
                <a:lnTo>
                  <a:pt x="409168" y="163804"/>
                </a:lnTo>
                <a:lnTo>
                  <a:pt x="400045" y="169956"/>
                </a:lnTo>
                <a:lnTo>
                  <a:pt x="388874" y="172211"/>
                </a:lnTo>
                <a:lnTo>
                  <a:pt x="28701" y="172211"/>
                </a:lnTo>
                <a:lnTo>
                  <a:pt x="17530" y="169956"/>
                </a:lnTo>
                <a:lnTo>
                  <a:pt x="8407" y="163804"/>
                </a:lnTo>
                <a:lnTo>
                  <a:pt x="2255" y="154681"/>
                </a:lnTo>
                <a:lnTo>
                  <a:pt x="0" y="143509"/>
                </a:lnTo>
                <a:lnTo>
                  <a:pt x="0" y="28701"/>
                </a:lnTo>
                <a:close/>
              </a:path>
            </a:pathLst>
          </a:custGeom>
          <a:ln w="19811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4997" y="3286505"/>
            <a:ext cx="419100" cy="173990"/>
          </a:xfrm>
          <a:custGeom>
            <a:avLst/>
            <a:gdLst/>
            <a:ahLst/>
            <a:cxnLst/>
            <a:rect l="l" t="t" r="r" b="b"/>
            <a:pathLst>
              <a:path w="419100" h="173989">
                <a:moveTo>
                  <a:pt x="335280" y="0"/>
                </a:moveTo>
                <a:lnTo>
                  <a:pt x="83820" y="0"/>
                </a:lnTo>
                <a:lnTo>
                  <a:pt x="0" y="173736"/>
                </a:lnTo>
                <a:lnTo>
                  <a:pt x="419100" y="173736"/>
                </a:lnTo>
                <a:lnTo>
                  <a:pt x="33528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4997" y="3286505"/>
            <a:ext cx="419100" cy="173990"/>
          </a:xfrm>
          <a:custGeom>
            <a:avLst/>
            <a:gdLst/>
            <a:ahLst/>
            <a:cxnLst/>
            <a:rect l="l" t="t" r="r" b="b"/>
            <a:pathLst>
              <a:path w="419100" h="173989">
                <a:moveTo>
                  <a:pt x="419100" y="173736"/>
                </a:moveTo>
                <a:lnTo>
                  <a:pt x="0" y="173736"/>
                </a:lnTo>
                <a:lnTo>
                  <a:pt x="83820" y="0"/>
                </a:lnTo>
                <a:lnTo>
                  <a:pt x="335280" y="0"/>
                </a:lnTo>
                <a:lnTo>
                  <a:pt x="419100" y="173736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6572" y="3415284"/>
            <a:ext cx="76200" cy="67310"/>
          </a:xfrm>
          <a:custGeom>
            <a:avLst/>
            <a:gdLst/>
            <a:ahLst/>
            <a:cxnLst/>
            <a:rect l="l" t="t" r="r" b="b"/>
            <a:pathLst>
              <a:path w="76200" h="67310">
                <a:moveTo>
                  <a:pt x="38100" y="0"/>
                </a:moveTo>
                <a:lnTo>
                  <a:pt x="23268" y="2634"/>
                </a:lnTo>
                <a:lnTo>
                  <a:pt x="11158" y="9820"/>
                </a:lnTo>
                <a:lnTo>
                  <a:pt x="2993" y="20477"/>
                </a:lnTo>
                <a:lnTo>
                  <a:pt x="0" y="33527"/>
                </a:lnTo>
                <a:lnTo>
                  <a:pt x="2993" y="46578"/>
                </a:lnTo>
                <a:lnTo>
                  <a:pt x="11158" y="57235"/>
                </a:lnTo>
                <a:lnTo>
                  <a:pt x="23268" y="64421"/>
                </a:lnTo>
                <a:lnTo>
                  <a:pt x="38100" y="67055"/>
                </a:lnTo>
                <a:lnTo>
                  <a:pt x="52931" y="64421"/>
                </a:lnTo>
                <a:lnTo>
                  <a:pt x="65041" y="57235"/>
                </a:lnTo>
                <a:lnTo>
                  <a:pt x="73206" y="46578"/>
                </a:lnTo>
                <a:lnTo>
                  <a:pt x="76200" y="33527"/>
                </a:lnTo>
                <a:lnTo>
                  <a:pt x="73206" y="20477"/>
                </a:lnTo>
                <a:lnTo>
                  <a:pt x="65041" y="9820"/>
                </a:lnTo>
                <a:lnTo>
                  <a:pt x="52931" y="2634"/>
                </a:lnTo>
                <a:lnTo>
                  <a:pt x="381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6324" y="3419855"/>
            <a:ext cx="76200" cy="68580"/>
          </a:xfrm>
          <a:custGeom>
            <a:avLst/>
            <a:gdLst/>
            <a:ahLst/>
            <a:cxnLst/>
            <a:rect l="l" t="t" r="r" b="b"/>
            <a:pathLst>
              <a:path w="76200" h="68579">
                <a:moveTo>
                  <a:pt x="38100" y="0"/>
                </a:moveTo>
                <a:lnTo>
                  <a:pt x="23268" y="2694"/>
                </a:lnTo>
                <a:lnTo>
                  <a:pt x="11158" y="10044"/>
                </a:lnTo>
                <a:lnTo>
                  <a:pt x="2993" y="20943"/>
                </a:lnTo>
                <a:lnTo>
                  <a:pt x="0" y="34289"/>
                </a:lnTo>
                <a:lnTo>
                  <a:pt x="2993" y="47636"/>
                </a:lnTo>
                <a:lnTo>
                  <a:pt x="11158" y="58535"/>
                </a:lnTo>
                <a:lnTo>
                  <a:pt x="23268" y="65885"/>
                </a:lnTo>
                <a:lnTo>
                  <a:pt x="38100" y="68579"/>
                </a:lnTo>
                <a:lnTo>
                  <a:pt x="52931" y="65885"/>
                </a:lnTo>
                <a:lnTo>
                  <a:pt x="65041" y="58535"/>
                </a:lnTo>
                <a:lnTo>
                  <a:pt x="73206" y="47636"/>
                </a:lnTo>
                <a:lnTo>
                  <a:pt x="76200" y="34289"/>
                </a:lnTo>
                <a:lnTo>
                  <a:pt x="73206" y="20943"/>
                </a:lnTo>
                <a:lnTo>
                  <a:pt x="65041" y="10044"/>
                </a:lnTo>
                <a:lnTo>
                  <a:pt x="52931" y="2694"/>
                </a:lnTo>
                <a:lnTo>
                  <a:pt x="381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8244" y="3342132"/>
            <a:ext cx="78105" cy="97790"/>
          </a:xfrm>
          <a:custGeom>
            <a:avLst/>
            <a:gdLst/>
            <a:ahLst/>
            <a:cxnLst/>
            <a:rect l="l" t="t" r="r" b="b"/>
            <a:pathLst>
              <a:path w="78104" h="97789">
                <a:moveTo>
                  <a:pt x="38862" y="0"/>
                </a:moveTo>
                <a:lnTo>
                  <a:pt x="23735" y="3832"/>
                </a:lnTo>
                <a:lnTo>
                  <a:pt x="11382" y="14282"/>
                </a:lnTo>
                <a:lnTo>
                  <a:pt x="3053" y="29784"/>
                </a:lnTo>
                <a:lnTo>
                  <a:pt x="0" y="48767"/>
                </a:lnTo>
                <a:lnTo>
                  <a:pt x="3053" y="67751"/>
                </a:lnTo>
                <a:lnTo>
                  <a:pt x="11382" y="83253"/>
                </a:lnTo>
                <a:lnTo>
                  <a:pt x="23735" y="93703"/>
                </a:lnTo>
                <a:lnTo>
                  <a:pt x="38862" y="97535"/>
                </a:lnTo>
                <a:lnTo>
                  <a:pt x="53988" y="93703"/>
                </a:lnTo>
                <a:lnTo>
                  <a:pt x="66341" y="83253"/>
                </a:lnTo>
                <a:lnTo>
                  <a:pt x="74670" y="67751"/>
                </a:lnTo>
                <a:lnTo>
                  <a:pt x="77724" y="48767"/>
                </a:lnTo>
                <a:lnTo>
                  <a:pt x="74670" y="29784"/>
                </a:lnTo>
                <a:lnTo>
                  <a:pt x="66341" y="14282"/>
                </a:lnTo>
                <a:lnTo>
                  <a:pt x="53988" y="3832"/>
                </a:lnTo>
                <a:lnTo>
                  <a:pt x="3886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0623" y="3435096"/>
            <a:ext cx="94615" cy="74930"/>
          </a:xfrm>
          <a:custGeom>
            <a:avLst/>
            <a:gdLst/>
            <a:ahLst/>
            <a:cxnLst/>
            <a:rect l="l" t="t" r="r" b="b"/>
            <a:pathLst>
              <a:path w="94615" h="74929">
                <a:moveTo>
                  <a:pt x="94488" y="0"/>
                </a:moveTo>
                <a:lnTo>
                  <a:pt x="0" y="0"/>
                </a:lnTo>
                <a:lnTo>
                  <a:pt x="18897" y="74676"/>
                </a:lnTo>
                <a:lnTo>
                  <a:pt x="75590" y="74676"/>
                </a:lnTo>
                <a:lnTo>
                  <a:pt x="94488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1876" y="3340608"/>
            <a:ext cx="78105" cy="97790"/>
          </a:xfrm>
          <a:custGeom>
            <a:avLst/>
            <a:gdLst/>
            <a:ahLst/>
            <a:cxnLst/>
            <a:rect l="l" t="t" r="r" b="b"/>
            <a:pathLst>
              <a:path w="78104" h="97789">
                <a:moveTo>
                  <a:pt x="38862" y="0"/>
                </a:moveTo>
                <a:lnTo>
                  <a:pt x="23735" y="3832"/>
                </a:lnTo>
                <a:lnTo>
                  <a:pt x="11382" y="14282"/>
                </a:lnTo>
                <a:lnTo>
                  <a:pt x="3053" y="29784"/>
                </a:lnTo>
                <a:lnTo>
                  <a:pt x="0" y="48767"/>
                </a:lnTo>
                <a:lnTo>
                  <a:pt x="3053" y="67751"/>
                </a:lnTo>
                <a:lnTo>
                  <a:pt x="11382" y="83253"/>
                </a:lnTo>
                <a:lnTo>
                  <a:pt x="23735" y="93703"/>
                </a:lnTo>
                <a:lnTo>
                  <a:pt x="38862" y="97535"/>
                </a:lnTo>
                <a:lnTo>
                  <a:pt x="53988" y="93703"/>
                </a:lnTo>
                <a:lnTo>
                  <a:pt x="66341" y="83253"/>
                </a:lnTo>
                <a:lnTo>
                  <a:pt x="74670" y="67751"/>
                </a:lnTo>
                <a:lnTo>
                  <a:pt x="77724" y="48767"/>
                </a:lnTo>
                <a:lnTo>
                  <a:pt x="74670" y="29784"/>
                </a:lnTo>
                <a:lnTo>
                  <a:pt x="66341" y="14282"/>
                </a:lnTo>
                <a:lnTo>
                  <a:pt x="53988" y="3832"/>
                </a:lnTo>
                <a:lnTo>
                  <a:pt x="3886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2731" y="3435096"/>
            <a:ext cx="94615" cy="73660"/>
          </a:xfrm>
          <a:custGeom>
            <a:avLst/>
            <a:gdLst/>
            <a:ahLst/>
            <a:cxnLst/>
            <a:rect l="l" t="t" r="r" b="b"/>
            <a:pathLst>
              <a:path w="94615" h="73660">
                <a:moveTo>
                  <a:pt x="94488" y="0"/>
                </a:moveTo>
                <a:lnTo>
                  <a:pt x="0" y="0"/>
                </a:lnTo>
                <a:lnTo>
                  <a:pt x="18897" y="73152"/>
                </a:lnTo>
                <a:lnTo>
                  <a:pt x="75590" y="73152"/>
                </a:lnTo>
                <a:lnTo>
                  <a:pt x="94488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3983" y="3342132"/>
            <a:ext cx="78105" cy="97790"/>
          </a:xfrm>
          <a:custGeom>
            <a:avLst/>
            <a:gdLst/>
            <a:ahLst/>
            <a:cxnLst/>
            <a:rect l="l" t="t" r="r" b="b"/>
            <a:pathLst>
              <a:path w="78104" h="97789">
                <a:moveTo>
                  <a:pt x="38862" y="0"/>
                </a:moveTo>
                <a:lnTo>
                  <a:pt x="23735" y="3832"/>
                </a:lnTo>
                <a:lnTo>
                  <a:pt x="11382" y="14282"/>
                </a:lnTo>
                <a:lnTo>
                  <a:pt x="3053" y="29784"/>
                </a:lnTo>
                <a:lnTo>
                  <a:pt x="0" y="48767"/>
                </a:lnTo>
                <a:lnTo>
                  <a:pt x="3053" y="67751"/>
                </a:lnTo>
                <a:lnTo>
                  <a:pt x="11382" y="83253"/>
                </a:lnTo>
                <a:lnTo>
                  <a:pt x="23735" y="93703"/>
                </a:lnTo>
                <a:lnTo>
                  <a:pt x="38862" y="97535"/>
                </a:lnTo>
                <a:lnTo>
                  <a:pt x="53988" y="93703"/>
                </a:lnTo>
                <a:lnTo>
                  <a:pt x="66341" y="83253"/>
                </a:lnTo>
                <a:lnTo>
                  <a:pt x="74670" y="67751"/>
                </a:lnTo>
                <a:lnTo>
                  <a:pt x="77724" y="48767"/>
                </a:lnTo>
                <a:lnTo>
                  <a:pt x="74670" y="29784"/>
                </a:lnTo>
                <a:lnTo>
                  <a:pt x="66341" y="14282"/>
                </a:lnTo>
                <a:lnTo>
                  <a:pt x="53988" y="3832"/>
                </a:lnTo>
                <a:lnTo>
                  <a:pt x="3886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6363" y="3435096"/>
            <a:ext cx="94615" cy="73660"/>
          </a:xfrm>
          <a:custGeom>
            <a:avLst/>
            <a:gdLst/>
            <a:ahLst/>
            <a:cxnLst/>
            <a:rect l="l" t="t" r="r" b="b"/>
            <a:pathLst>
              <a:path w="94615" h="73660">
                <a:moveTo>
                  <a:pt x="94488" y="0"/>
                </a:moveTo>
                <a:lnTo>
                  <a:pt x="0" y="0"/>
                </a:lnTo>
                <a:lnTo>
                  <a:pt x="18897" y="73152"/>
                </a:lnTo>
                <a:lnTo>
                  <a:pt x="75590" y="73152"/>
                </a:lnTo>
                <a:lnTo>
                  <a:pt x="94488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23304" y="5782055"/>
            <a:ext cx="325120" cy="119380"/>
          </a:xfrm>
          <a:custGeom>
            <a:avLst/>
            <a:gdLst/>
            <a:ahLst/>
            <a:cxnLst/>
            <a:rect l="l" t="t" r="r" b="b"/>
            <a:pathLst>
              <a:path w="325120" h="119379">
                <a:moveTo>
                  <a:pt x="162306" y="0"/>
                </a:moveTo>
                <a:lnTo>
                  <a:pt x="0" y="118872"/>
                </a:lnTo>
                <a:lnTo>
                  <a:pt x="324612" y="118872"/>
                </a:lnTo>
                <a:lnTo>
                  <a:pt x="16230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96405" y="5921502"/>
            <a:ext cx="227329" cy="102235"/>
          </a:xfrm>
          <a:custGeom>
            <a:avLst/>
            <a:gdLst/>
            <a:ahLst/>
            <a:cxnLst/>
            <a:rect l="l" t="t" r="r" b="b"/>
            <a:pathLst>
              <a:path w="227329" h="102235">
                <a:moveTo>
                  <a:pt x="219456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94488"/>
                </a:lnTo>
                <a:lnTo>
                  <a:pt x="7620" y="102108"/>
                </a:lnTo>
                <a:lnTo>
                  <a:pt x="219456" y="102108"/>
                </a:lnTo>
                <a:lnTo>
                  <a:pt x="227076" y="94488"/>
                </a:lnTo>
                <a:lnTo>
                  <a:pt x="227076" y="7620"/>
                </a:lnTo>
                <a:lnTo>
                  <a:pt x="21945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96405" y="5921502"/>
            <a:ext cx="227329" cy="102235"/>
          </a:xfrm>
          <a:custGeom>
            <a:avLst/>
            <a:gdLst/>
            <a:ahLst/>
            <a:cxnLst/>
            <a:rect l="l" t="t" r="r" b="b"/>
            <a:pathLst>
              <a:path w="227329" h="102235">
                <a:moveTo>
                  <a:pt x="0" y="17018"/>
                </a:moveTo>
                <a:lnTo>
                  <a:pt x="0" y="7620"/>
                </a:lnTo>
                <a:lnTo>
                  <a:pt x="7620" y="0"/>
                </a:lnTo>
                <a:lnTo>
                  <a:pt x="17018" y="0"/>
                </a:lnTo>
                <a:lnTo>
                  <a:pt x="210058" y="0"/>
                </a:lnTo>
                <a:lnTo>
                  <a:pt x="219456" y="0"/>
                </a:lnTo>
                <a:lnTo>
                  <a:pt x="227076" y="7620"/>
                </a:lnTo>
                <a:lnTo>
                  <a:pt x="227076" y="17018"/>
                </a:lnTo>
                <a:lnTo>
                  <a:pt x="227076" y="85090"/>
                </a:lnTo>
                <a:lnTo>
                  <a:pt x="227076" y="94488"/>
                </a:lnTo>
                <a:lnTo>
                  <a:pt x="219456" y="102108"/>
                </a:lnTo>
                <a:lnTo>
                  <a:pt x="210058" y="102108"/>
                </a:lnTo>
                <a:lnTo>
                  <a:pt x="17018" y="102108"/>
                </a:lnTo>
                <a:lnTo>
                  <a:pt x="7620" y="102108"/>
                </a:lnTo>
                <a:lnTo>
                  <a:pt x="0" y="94488"/>
                </a:lnTo>
                <a:lnTo>
                  <a:pt x="0" y="85090"/>
                </a:lnTo>
                <a:lnTo>
                  <a:pt x="0" y="17018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96405" y="5827014"/>
            <a:ext cx="228600" cy="104139"/>
          </a:xfrm>
          <a:custGeom>
            <a:avLst/>
            <a:gdLst/>
            <a:ahLst/>
            <a:cxnLst/>
            <a:rect l="l" t="t" r="r" b="b"/>
            <a:pathLst>
              <a:path w="228600" h="104139">
                <a:moveTo>
                  <a:pt x="182880" y="0"/>
                </a:moveTo>
                <a:lnTo>
                  <a:pt x="45719" y="0"/>
                </a:lnTo>
                <a:lnTo>
                  <a:pt x="0" y="103632"/>
                </a:lnTo>
                <a:lnTo>
                  <a:pt x="228600" y="103632"/>
                </a:lnTo>
                <a:lnTo>
                  <a:pt x="18288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96405" y="5827014"/>
            <a:ext cx="228600" cy="104139"/>
          </a:xfrm>
          <a:custGeom>
            <a:avLst/>
            <a:gdLst/>
            <a:ahLst/>
            <a:cxnLst/>
            <a:rect l="l" t="t" r="r" b="b"/>
            <a:pathLst>
              <a:path w="228600" h="104139">
                <a:moveTo>
                  <a:pt x="228600" y="103632"/>
                </a:moveTo>
                <a:lnTo>
                  <a:pt x="0" y="103632"/>
                </a:lnTo>
                <a:lnTo>
                  <a:pt x="45719" y="0"/>
                </a:lnTo>
                <a:lnTo>
                  <a:pt x="182880" y="0"/>
                </a:lnTo>
                <a:lnTo>
                  <a:pt x="228600" y="103632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15100" y="5903976"/>
            <a:ext cx="41275" cy="40005"/>
          </a:xfrm>
          <a:custGeom>
            <a:avLst/>
            <a:gdLst/>
            <a:ahLst/>
            <a:cxnLst/>
            <a:rect l="l" t="t" r="r" b="b"/>
            <a:pathLst>
              <a:path w="41275" h="40004">
                <a:moveTo>
                  <a:pt x="20574" y="0"/>
                </a:moveTo>
                <a:lnTo>
                  <a:pt x="12564" y="1556"/>
                </a:lnTo>
                <a:lnTo>
                  <a:pt x="6024" y="5800"/>
                </a:lnTo>
                <a:lnTo>
                  <a:pt x="1616" y="12097"/>
                </a:lnTo>
                <a:lnTo>
                  <a:pt x="0" y="19812"/>
                </a:lnTo>
                <a:lnTo>
                  <a:pt x="1616" y="27526"/>
                </a:lnTo>
                <a:lnTo>
                  <a:pt x="6024" y="33823"/>
                </a:lnTo>
                <a:lnTo>
                  <a:pt x="12564" y="38067"/>
                </a:lnTo>
                <a:lnTo>
                  <a:pt x="20574" y="39624"/>
                </a:lnTo>
                <a:lnTo>
                  <a:pt x="28583" y="38067"/>
                </a:lnTo>
                <a:lnTo>
                  <a:pt x="35123" y="33823"/>
                </a:lnTo>
                <a:lnTo>
                  <a:pt x="39531" y="27526"/>
                </a:lnTo>
                <a:lnTo>
                  <a:pt x="41148" y="19812"/>
                </a:lnTo>
                <a:lnTo>
                  <a:pt x="39531" y="12097"/>
                </a:lnTo>
                <a:lnTo>
                  <a:pt x="35123" y="5800"/>
                </a:lnTo>
                <a:lnTo>
                  <a:pt x="28583" y="1556"/>
                </a:lnTo>
                <a:lnTo>
                  <a:pt x="2057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65164" y="5907023"/>
            <a:ext cx="41275" cy="40005"/>
          </a:xfrm>
          <a:custGeom>
            <a:avLst/>
            <a:gdLst/>
            <a:ahLst/>
            <a:cxnLst/>
            <a:rect l="l" t="t" r="r" b="b"/>
            <a:pathLst>
              <a:path w="41275" h="40004">
                <a:moveTo>
                  <a:pt x="20574" y="0"/>
                </a:moveTo>
                <a:lnTo>
                  <a:pt x="12564" y="1556"/>
                </a:lnTo>
                <a:lnTo>
                  <a:pt x="6024" y="5800"/>
                </a:lnTo>
                <a:lnTo>
                  <a:pt x="1616" y="12097"/>
                </a:lnTo>
                <a:lnTo>
                  <a:pt x="0" y="19812"/>
                </a:lnTo>
                <a:lnTo>
                  <a:pt x="1616" y="27526"/>
                </a:lnTo>
                <a:lnTo>
                  <a:pt x="6024" y="33823"/>
                </a:lnTo>
                <a:lnTo>
                  <a:pt x="12564" y="38067"/>
                </a:lnTo>
                <a:lnTo>
                  <a:pt x="20574" y="39624"/>
                </a:lnTo>
                <a:lnTo>
                  <a:pt x="28583" y="38067"/>
                </a:lnTo>
                <a:lnTo>
                  <a:pt x="35123" y="33823"/>
                </a:lnTo>
                <a:lnTo>
                  <a:pt x="39531" y="27526"/>
                </a:lnTo>
                <a:lnTo>
                  <a:pt x="41148" y="19812"/>
                </a:lnTo>
                <a:lnTo>
                  <a:pt x="39531" y="12097"/>
                </a:lnTo>
                <a:lnTo>
                  <a:pt x="35123" y="5800"/>
                </a:lnTo>
                <a:lnTo>
                  <a:pt x="28583" y="1556"/>
                </a:lnTo>
                <a:lnTo>
                  <a:pt x="2057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330696" y="5859779"/>
            <a:ext cx="43180" cy="58419"/>
          </a:xfrm>
          <a:custGeom>
            <a:avLst/>
            <a:gdLst/>
            <a:ahLst/>
            <a:cxnLst/>
            <a:rect l="l" t="t" r="r" b="b"/>
            <a:pathLst>
              <a:path w="43179" h="58420">
                <a:moveTo>
                  <a:pt x="21336" y="0"/>
                </a:moveTo>
                <a:lnTo>
                  <a:pt x="13030" y="2275"/>
                </a:lnTo>
                <a:lnTo>
                  <a:pt x="6248" y="8482"/>
                </a:lnTo>
                <a:lnTo>
                  <a:pt x="1676" y="17686"/>
                </a:lnTo>
                <a:lnTo>
                  <a:pt x="0" y="28956"/>
                </a:lnTo>
                <a:lnTo>
                  <a:pt x="1676" y="40225"/>
                </a:lnTo>
                <a:lnTo>
                  <a:pt x="6248" y="49429"/>
                </a:lnTo>
                <a:lnTo>
                  <a:pt x="13030" y="55636"/>
                </a:lnTo>
                <a:lnTo>
                  <a:pt x="21336" y="57912"/>
                </a:lnTo>
                <a:lnTo>
                  <a:pt x="29641" y="55636"/>
                </a:lnTo>
                <a:lnTo>
                  <a:pt x="36423" y="49429"/>
                </a:lnTo>
                <a:lnTo>
                  <a:pt x="40995" y="40225"/>
                </a:lnTo>
                <a:lnTo>
                  <a:pt x="42672" y="28956"/>
                </a:lnTo>
                <a:lnTo>
                  <a:pt x="40995" y="17686"/>
                </a:lnTo>
                <a:lnTo>
                  <a:pt x="36423" y="8482"/>
                </a:lnTo>
                <a:lnTo>
                  <a:pt x="29641" y="2275"/>
                </a:lnTo>
                <a:lnTo>
                  <a:pt x="2133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326123" y="5914644"/>
            <a:ext cx="52069" cy="44450"/>
          </a:xfrm>
          <a:custGeom>
            <a:avLst/>
            <a:gdLst/>
            <a:ahLst/>
            <a:cxnLst/>
            <a:rect l="l" t="t" r="r" b="b"/>
            <a:pathLst>
              <a:path w="52070" h="44450">
                <a:moveTo>
                  <a:pt x="51816" y="0"/>
                </a:moveTo>
                <a:lnTo>
                  <a:pt x="0" y="0"/>
                </a:lnTo>
                <a:lnTo>
                  <a:pt x="10363" y="44195"/>
                </a:lnTo>
                <a:lnTo>
                  <a:pt x="41452" y="44195"/>
                </a:lnTo>
                <a:lnTo>
                  <a:pt x="5181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87084" y="5859779"/>
            <a:ext cx="43180" cy="58419"/>
          </a:xfrm>
          <a:custGeom>
            <a:avLst/>
            <a:gdLst/>
            <a:ahLst/>
            <a:cxnLst/>
            <a:rect l="l" t="t" r="r" b="b"/>
            <a:pathLst>
              <a:path w="43179" h="58420">
                <a:moveTo>
                  <a:pt x="21336" y="0"/>
                </a:moveTo>
                <a:lnTo>
                  <a:pt x="13030" y="2275"/>
                </a:lnTo>
                <a:lnTo>
                  <a:pt x="6248" y="8482"/>
                </a:lnTo>
                <a:lnTo>
                  <a:pt x="1676" y="17686"/>
                </a:lnTo>
                <a:lnTo>
                  <a:pt x="0" y="28956"/>
                </a:lnTo>
                <a:lnTo>
                  <a:pt x="1676" y="40225"/>
                </a:lnTo>
                <a:lnTo>
                  <a:pt x="6248" y="49429"/>
                </a:lnTo>
                <a:lnTo>
                  <a:pt x="13030" y="55636"/>
                </a:lnTo>
                <a:lnTo>
                  <a:pt x="21336" y="57912"/>
                </a:lnTo>
                <a:lnTo>
                  <a:pt x="29641" y="55636"/>
                </a:lnTo>
                <a:lnTo>
                  <a:pt x="36423" y="49429"/>
                </a:lnTo>
                <a:lnTo>
                  <a:pt x="40995" y="40225"/>
                </a:lnTo>
                <a:lnTo>
                  <a:pt x="42672" y="28956"/>
                </a:lnTo>
                <a:lnTo>
                  <a:pt x="40995" y="17686"/>
                </a:lnTo>
                <a:lnTo>
                  <a:pt x="36423" y="8482"/>
                </a:lnTo>
                <a:lnTo>
                  <a:pt x="29641" y="2275"/>
                </a:lnTo>
                <a:lnTo>
                  <a:pt x="2133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82511" y="5914644"/>
            <a:ext cx="52069" cy="44450"/>
          </a:xfrm>
          <a:custGeom>
            <a:avLst/>
            <a:gdLst/>
            <a:ahLst/>
            <a:cxnLst/>
            <a:rect l="l" t="t" r="r" b="b"/>
            <a:pathLst>
              <a:path w="52070" h="44450">
                <a:moveTo>
                  <a:pt x="51816" y="0"/>
                </a:moveTo>
                <a:lnTo>
                  <a:pt x="0" y="0"/>
                </a:lnTo>
                <a:lnTo>
                  <a:pt x="10363" y="44195"/>
                </a:lnTo>
                <a:lnTo>
                  <a:pt x="41452" y="44195"/>
                </a:lnTo>
                <a:lnTo>
                  <a:pt x="5181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443471" y="5859779"/>
            <a:ext cx="41275" cy="58419"/>
          </a:xfrm>
          <a:custGeom>
            <a:avLst/>
            <a:gdLst/>
            <a:ahLst/>
            <a:cxnLst/>
            <a:rect l="l" t="t" r="r" b="b"/>
            <a:pathLst>
              <a:path w="41275" h="58420">
                <a:moveTo>
                  <a:pt x="20574" y="0"/>
                </a:moveTo>
                <a:lnTo>
                  <a:pt x="12564" y="2275"/>
                </a:lnTo>
                <a:lnTo>
                  <a:pt x="6024" y="8482"/>
                </a:lnTo>
                <a:lnTo>
                  <a:pt x="1616" y="17686"/>
                </a:lnTo>
                <a:lnTo>
                  <a:pt x="0" y="28956"/>
                </a:lnTo>
                <a:lnTo>
                  <a:pt x="1616" y="40225"/>
                </a:lnTo>
                <a:lnTo>
                  <a:pt x="6024" y="49429"/>
                </a:lnTo>
                <a:lnTo>
                  <a:pt x="12564" y="55636"/>
                </a:lnTo>
                <a:lnTo>
                  <a:pt x="20574" y="57912"/>
                </a:lnTo>
                <a:lnTo>
                  <a:pt x="28583" y="55636"/>
                </a:lnTo>
                <a:lnTo>
                  <a:pt x="35123" y="49429"/>
                </a:lnTo>
                <a:lnTo>
                  <a:pt x="39531" y="40225"/>
                </a:lnTo>
                <a:lnTo>
                  <a:pt x="41148" y="28956"/>
                </a:lnTo>
                <a:lnTo>
                  <a:pt x="39531" y="17686"/>
                </a:lnTo>
                <a:lnTo>
                  <a:pt x="35123" y="8482"/>
                </a:lnTo>
                <a:lnTo>
                  <a:pt x="28583" y="2275"/>
                </a:lnTo>
                <a:lnTo>
                  <a:pt x="2057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38900" y="5916167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50292" y="0"/>
                </a:moveTo>
                <a:lnTo>
                  <a:pt x="0" y="0"/>
                </a:lnTo>
                <a:lnTo>
                  <a:pt x="10058" y="42671"/>
                </a:lnTo>
                <a:lnTo>
                  <a:pt x="40233" y="42671"/>
                </a:lnTo>
                <a:lnTo>
                  <a:pt x="5029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41185" y="6284214"/>
            <a:ext cx="109855" cy="129539"/>
          </a:xfrm>
          <a:custGeom>
            <a:avLst/>
            <a:gdLst/>
            <a:ahLst/>
            <a:cxnLst/>
            <a:rect l="l" t="t" r="r" b="b"/>
            <a:pathLst>
              <a:path w="109854" h="129539">
                <a:moveTo>
                  <a:pt x="54864" y="0"/>
                </a:moveTo>
                <a:lnTo>
                  <a:pt x="33507" y="5089"/>
                </a:lnTo>
                <a:lnTo>
                  <a:pt x="16068" y="18969"/>
                </a:lnTo>
                <a:lnTo>
                  <a:pt x="4311" y="39556"/>
                </a:lnTo>
                <a:lnTo>
                  <a:pt x="0" y="64770"/>
                </a:lnTo>
                <a:lnTo>
                  <a:pt x="4311" y="89983"/>
                </a:lnTo>
                <a:lnTo>
                  <a:pt x="16068" y="110570"/>
                </a:lnTo>
                <a:lnTo>
                  <a:pt x="33507" y="124450"/>
                </a:lnTo>
                <a:lnTo>
                  <a:pt x="54864" y="129540"/>
                </a:lnTo>
                <a:lnTo>
                  <a:pt x="76220" y="124450"/>
                </a:lnTo>
                <a:lnTo>
                  <a:pt x="93659" y="110570"/>
                </a:lnTo>
                <a:lnTo>
                  <a:pt x="105416" y="89983"/>
                </a:lnTo>
                <a:lnTo>
                  <a:pt x="109728" y="64770"/>
                </a:lnTo>
                <a:lnTo>
                  <a:pt x="105416" y="39556"/>
                </a:lnTo>
                <a:lnTo>
                  <a:pt x="93659" y="18969"/>
                </a:lnTo>
                <a:lnTo>
                  <a:pt x="76220" y="5089"/>
                </a:lnTo>
                <a:lnTo>
                  <a:pt x="5486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41185" y="6284214"/>
            <a:ext cx="109855" cy="129539"/>
          </a:xfrm>
          <a:custGeom>
            <a:avLst/>
            <a:gdLst/>
            <a:ahLst/>
            <a:cxnLst/>
            <a:rect l="l" t="t" r="r" b="b"/>
            <a:pathLst>
              <a:path w="109854" h="129539">
                <a:moveTo>
                  <a:pt x="0" y="64770"/>
                </a:moveTo>
                <a:lnTo>
                  <a:pt x="4311" y="39556"/>
                </a:lnTo>
                <a:lnTo>
                  <a:pt x="16068" y="18969"/>
                </a:lnTo>
                <a:lnTo>
                  <a:pt x="33507" y="5089"/>
                </a:lnTo>
                <a:lnTo>
                  <a:pt x="54864" y="0"/>
                </a:lnTo>
                <a:lnTo>
                  <a:pt x="76220" y="5089"/>
                </a:lnTo>
                <a:lnTo>
                  <a:pt x="93659" y="18969"/>
                </a:lnTo>
                <a:lnTo>
                  <a:pt x="105416" y="39556"/>
                </a:lnTo>
                <a:lnTo>
                  <a:pt x="109728" y="64770"/>
                </a:lnTo>
                <a:lnTo>
                  <a:pt x="105416" y="89983"/>
                </a:lnTo>
                <a:lnTo>
                  <a:pt x="93659" y="110570"/>
                </a:lnTo>
                <a:lnTo>
                  <a:pt x="76220" y="124450"/>
                </a:lnTo>
                <a:lnTo>
                  <a:pt x="54864" y="129540"/>
                </a:lnTo>
                <a:lnTo>
                  <a:pt x="33507" y="124450"/>
                </a:lnTo>
                <a:lnTo>
                  <a:pt x="16068" y="110570"/>
                </a:lnTo>
                <a:lnTo>
                  <a:pt x="4311" y="89983"/>
                </a:lnTo>
                <a:lnTo>
                  <a:pt x="0" y="64770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56782" y="6284214"/>
            <a:ext cx="109855" cy="129539"/>
          </a:xfrm>
          <a:custGeom>
            <a:avLst/>
            <a:gdLst/>
            <a:ahLst/>
            <a:cxnLst/>
            <a:rect l="l" t="t" r="r" b="b"/>
            <a:pathLst>
              <a:path w="109854" h="129539">
                <a:moveTo>
                  <a:pt x="54864" y="0"/>
                </a:moveTo>
                <a:lnTo>
                  <a:pt x="33507" y="5089"/>
                </a:lnTo>
                <a:lnTo>
                  <a:pt x="16068" y="18969"/>
                </a:lnTo>
                <a:lnTo>
                  <a:pt x="4311" y="39556"/>
                </a:lnTo>
                <a:lnTo>
                  <a:pt x="0" y="64770"/>
                </a:lnTo>
                <a:lnTo>
                  <a:pt x="4311" y="89983"/>
                </a:lnTo>
                <a:lnTo>
                  <a:pt x="16068" y="110570"/>
                </a:lnTo>
                <a:lnTo>
                  <a:pt x="33507" y="124450"/>
                </a:lnTo>
                <a:lnTo>
                  <a:pt x="54864" y="129540"/>
                </a:lnTo>
                <a:lnTo>
                  <a:pt x="76220" y="124450"/>
                </a:lnTo>
                <a:lnTo>
                  <a:pt x="93659" y="110570"/>
                </a:lnTo>
                <a:lnTo>
                  <a:pt x="105416" y="89983"/>
                </a:lnTo>
                <a:lnTo>
                  <a:pt x="109728" y="64770"/>
                </a:lnTo>
                <a:lnTo>
                  <a:pt x="105416" y="39556"/>
                </a:lnTo>
                <a:lnTo>
                  <a:pt x="93659" y="18969"/>
                </a:lnTo>
                <a:lnTo>
                  <a:pt x="76220" y="5089"/>
                </a:lnTo>
                <a:lnTo>
                  <a:pt x="5486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56782" y="6284214"/>
            <a:ext cx="109855" cy="129539"/>
          </a:xfrm>
          <a:custGeom>
            <a:avLst/>
            <a:gdLst/>
            <a:ahLst/>
            <a:cxnLst/>
            <a:rect l="l" t="t" r="r" b="b"/>
            <a:pathLst>
              <a:path w="109854" h="129539">
                <a:moveTo>
                  <a:pt x="0" y="64770"/>
                </a:moveTo>
                <a:lnTo>
                  <a:pt x="4311" y="39556"/>
                </a:lnTo>
                <a:lnTo>
                  <a:pt x="16068" y="18969"/>
                </a:lnTo>
                <a:lnTo>
                  <a:pt x="33507" y="5089"/>
                </a:lnTo>
                <a:lnTo>
                  <a:pt x="54864" y="0"/>
                </a:lnTo>
                <a:lnTo>
                  <a:pt x="76220" y="5089"/>
                </a:lnTo>
                <a:lnTo>
                  <a:pt x="93659" y="18969"/>
                </a:lnTo>
                <a:lnTo>
                  <a:pt x="105416" y="39556"/>
                </a:lnTo>
                <a:lnTo>
                  <a:pt x="109728" y="64770"/>
                </a:lnTo>
                <a:lnTo>
                  <a:pt x="105416" y="89983"/>
                </a:lnTo>
                <a:lnTo>
                  <a:pt x="93659" y="110570"/>
                </a:lnTo>
                <a:lnTo>
                  <a:pt x="76220" y="124450"/>
                </a:lnTo>
                <a:lnTo>
                  <a:pt x="54864" y="129540"/>
                </a:lnTo>
                <a:lnTo>
                  <a:pt x="33507" y="124450"/>
                </a:lnTo>
                <a:lnTo>
                  <a:pt x="16068" y="110570"/>
                </a:lnTo>
                <a:lnTo>
                  <a:pt x="4311" y="89983"/>
                </a:lnTo>
                <a:lnTo>
                  <a:pt x="0" y="64770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349110" y="6250413"/>
            <a:ext cx="64135" cy="107314"/>
          </a:xfrm>
          <a:custGeom>
            <a:avLst/>
            <a:gdLst/>
            <a:ahLst/>
            <a:cxnLst/>
            <a:rect l="l" t="t" r="r" b="b"/>
            <a:pathLst>
              <a:path w="64135" h="107314">
                <a:moveTo>
                  <a:pt x="0" y="0"/>
                </a:moveTo>
                <a:lnTo>
                  <a:pt x="64096" y="107137"/>
                </a:lnTo>
              </a:path>
            </a:pathLst>
          </a:custGeom>
          <a:ln w="19050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02819" y="6250413"/>
            <a:ext cx="156845" cy="107314"/>
          </a:xfrm>
          <a:custGeom>
            <a:avLst/>
            <a:gdLst/>
            <a:ahLst/>
            <a:cxnLst/>
            <a:rect l="l" t="t" r="r" b="b"/>
            <a:pathLst>
              <a:path w="156845" h="107314">
                <a:moveTo>
                  <a:pt x="46291" y="0"/>
                </a:moveTo>
                <a:lnTo>
                  <a:pt x="156679" y="6692"/>
                </a:lnTo>
                <a:lnTo>
                  <a:pt x="110388" y="107137"/>
                </a:lnTo>
                <a:lnTo>
                  <a:pt x="0" y="100444"/>
                </a:lnTo>
                <a:lnTo>
                  <a:pt x="46291" y="0"/>
                </a:lnTo>
                <a:close/>
              </a:path>
            </a:pathLst>
          </a:custGeom>
          <a:ln w="19050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47282" y="6214112"/>
            <a:ext cx="48895" cy="135255"/>
          </a:xfrm>
          <a:custGeom>
            <a:avLst/>
            <a:gdLst/>
            <a:ahLst/>
            <a:cxnLst/>
            <a:rect l="l" t="t" r="r" b="b"/>
            <a:pathLst>
              <a:path w="48895" h="135254">
                <a:moveTo>
                  <a:pt x="48501" y="134912"/>
                </a:moveTo>
                <a:lnTo>
                  <a:pt x="0" y="0"/>
                </a:lnTo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37553" y="6215631"/>
            <a:ext cx="17780" cy="34925"/>
          </a:xfrm>
          <a:custGeom>
            <a:avLst/>
            <a:gdLst/>
            <a:ahLst/>
            <a:cxnLst/>
            <a:rect l="l" t="t" r="r" b="b"/>
            <a:pathLst>
              <a:path w="17779" h="34925">
                <a:moveTo>
                  <a:pt x="17233" y="34937"/>
                </a:moveTo>
                <a:lnTo>
                  <a:pt x="0" y="0"/>
                </a:lnTo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45758" y="6217153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0" y="457"/>
                </a:moveTo>
                <a:lnTo>
                  <a:pt x="4368" y="0"/>
                </a:lnTo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416802" y="6201911"/>
            <a:ext cx="34290" cy="15240"/>
          </a:xfrm>
          <a:custGeom>
            <a:avLst/>
            <a:gdLst/>
            <a:ahLst/>
            <a:cxnLst/>
            <a:rect l="l" t="t" r="r" b="b"/>
            <a:pathLst>
              <a:path w="34289" h="15239">
                <a:moveTo>
                  <a:pt x="34175" y="14630"/>
                </a:moveTo>
                <a:lnTo>
                  <a:pt x="0" y="1460"/>
                </a:lnTo>
                <a:lnTo>
                  <a:pt x="0" y="0"/>
                </a:lnTo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04838" y="6329937"/>
            <a:ext cx="98425" cy="163830"/>
          </a:xfrm>
          <a:custGeom>
            <a:avLst/>
            <a:gdLst/>
            <a:ahLst/>
            <a:cxnLst/>
            <a:rect l="l" t="t" r="r" b="b"/>
            <a:pathLst>
              <a:path w="98425" h="163829">
                <a:moveTo>
                  <a:pt x="0" y="163817"/>
                </a:moveTo>
                <a:lnTo>
                  <a:pt x="98196" y="0"/>
                </a:lnTo>
              </a:path>
            </a:pathLst>
          </a:custGeom>
          <a:ln w="2895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02373" y="6331463"/>
            <a:ext cx="85725" cy="165735"/>
          </a:xfrm>
          <a:custGeom>
            <a:avLst/>
            <a:gdLst/>
            <a:ahLst/>
            <a:cxnLst/>
            <a:rect l="l" t="t" r="r" b="b"/>
            <a:pathLst>
              <a:path w="85725" h="165735">
                <a:moveTo>
                  <a:pt x="85217" y="165646"/>
                </a:moveTo>
                <a:lnTo>
                  <a:pt x="0" y="0"/>
                </a:lnTo>
              </a:path>
            </a:pathLst>
          </a:custGeom>
          <a:ln w="2895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682740" y="6185915"/>
            <a:ext cx="233679" cy="259079"/>
          </a:xfrm>
          <a:custGeom>
            <a:avLst/>
            <a:gdLst/>
            <a:ahLst/>
            <a:cxnLst/>
            <a:rect l="l" t="t" r="r" b="b"/>
            <a:pathLst>
              <a:path w="233679" h="259079">
                <a:moveTo>
                  <a:pt x="194310" y="0"/>
                </a:moveTo>
                <a:lnTo>
                  <a:pt x="38862" y="0"/>
                </a:ln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0" y="220218"/>
                </a:lnTo>
                <a:lnTo>
                  <a:pt x="3053" y="235344"/>
                </a:lnTo>
                <a:lnTo>
                  <a:pt x="11382" y="247697"/>
                </a:lnTo>
                <a:lnTo>
                  <a:pt x="23735" y="256026"/>
                </a:lnTo>
                <a:lnTo>
                  <a:pt x="38862" y="259080"/>
                </a:lnTo>
                <a:lnTo>
                  <a:pt x="194310" y="259080"/>
                </a:lnTo>
                <a:lnTo>
                  <a:pt x="209436" y="256026"/>
                </a:lnTo>
                <a:lnTo>
                  <a:pt x="221789" y="247697"/>
                </a:lnTo>
                <a:lnTo>
                  <a:pt x="230118" y="235344"/>
                </a:lnTo>
                <a:lnTo>
                  <a:pt x="233172" y="220218"/>
                </a:lnTo>
                <a:lnTo>
                  <a:pt x="233172" y="38862"/>
                </a:lnTo>
                <a:lnTo>
                  <a:pt x="230118" y="23735"/>
                </a:lnTo>
                <a:lnTo>
                  <a:pt x="221789" y="11382"/>
                </a:lnTo>
                <a:lnTo>
                  <a:pt x="209436" y="3053"/>
                </a:lnTo>
                <a:lnTo>
                  <a:pt x="19431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765035" y="6350508"/>
            <a:ext cx="67310" cy="60960"/>
          </a:xfrm>
          <a:custGeom>
            <a:avLst/>
            <a:gdLst/>
            <a:ahLst/>
            <a:cxnLst/>
            <a:rect l="l" t="t" r="r" b="b"/>
            <a:pathLst>
              <a:path w="67309" h="60960">
                <a:moveTo>
                  <a:pt x="33528" y="0"/>
                </a:moveTo>
                <a:lnTo>
                  <a:pt x="20477" y="2396"/>
                </a:lnTo>
                <a:lnTo>
                  <a:pt x="9820" y="8929"/>
                </a:lnTo>
                <a:lnTo>
                  <a:pt x="2634" y="18618"/>
                </a:lnTo>
                <a:lnTo>
                  <a:pt x="0" y="30479"/>
                </a:lnTo>
                <a:lnTo>
                  <a:pt x="2634" y="42341"/>
                </a:lnTo>
                <a:lnTo>
                  <a:pt x="9820" y="52030"/>
                </a:lnTo>
                <a:lnTo>
                  <a:pt x="20477" y="58563"/>
                </a:lnTo>
                <a:lnTo>
                  <a:pt x="33528" y="60959"/>
                </a:lnTo>
                <a:lnTo>
                  <a:pt x="46578" y="58563"/>
                </a:lnTo>
                <a:lnTo>
                  <a:pt x="57235" y="52030"/>
                </a:lnTo>
                <a:lnTo>
                  <a:pt x="64421" y="42341"/>
                </a:lnTo>
                <a:lnTo>
                  <a:pt x="67056" y="30479"/>
                </a:lnTo>
                <a:lnTo>
                  <a:pt x="64421" y="18618"/>
                </a:lnTo>
                <a:lnTo>
                  <a:pt x="57235" y="8929"/>
                </a:lnTo>
                <a:lnTo>
                  <a:pt x="46578" y="2396"/>
                </a:lnTo>
                <a:lnTo>
                  <a:pt x="3352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717792" y="6219444"/>
            <a:ext cx="169545" cy="109855"/>
          </a:xfrm>
          <a:custGeom>
            <a:avLst/>
            <a:gdLst/>
            <a:ahLst/>
            <a:cxnLst/>
            <a:rect l="l" t="t" r="r" b="b"/>
            <a:pathLst>
              <a:path w="169545" h="109854">
                <a:moveTo>
                  <a:pt x="150876" y="0"/>
                </a:moveTo>
                <a:lnTo>
                  <a:pt x="18288" y="0"/>
                </a:lnTo>
                <a:lnTo>
                  <a:pt x="11171" y="1437"/>
                </a:lnTo>
                <a:lnTo>
                  <a:pt x="5357" y="5357"/>
                </a:lnTo>
                <a:lnTo>
                  <a:pt x="1437" y="11171"/>
                </a:lnTo>
                <a:lnTo>
                  <a:pt x="0" y="18287"/>
                </a:lnTo>
                <a:lnTo>
                  <a:pt x="0" y="91439"/>
                </a:lnTo>
                <a:lnTo>
                  <a:pt x="1437" y="98556"/>
                </a:lnTo>
                <a:lnTo>
                  <a:pt x="5357" y="104370"/>
                </a:lnTo>
                <a:lnTo>
                  <a:pt x="11171" y="108290"/>
                </a:lnTo>
                <a:lnTo>
                  <a:pt x="18288" y="109727"/>
                </a:lnTo>
                <a:lnTo>
                  <a:pt x="150876" y="109727"/>
                </a:lnTo>
                <a:lnTo>
                  <a:pt x="157992" y="108290"/>
                </a:lnTo>
                <a:lnTo>
                  <a:pt x="163806" y="104370"/>
                </a:lnTo>
                <a:lnTo>
                  <a:pt x="167726" y="98556"/>
                </a:lnTo>
                <a:lnTo>
                  <a:pt x="169164" y="91439"/>
                </a:lnTo>
                <a:lnTo>
                  <a:pt x="169164" y="18287"/>
                </a:lnTo>
                <a:lnTo>
                  <a:pt x="167726" y="11171"/>
                </a:lnTo>
                <a:lnTo>
                  <a:pt x="163806" y="5357"/>
                </a:lnTo>
                <a:lnTo>
                  <a:pt x="157992" y="1437"/>
                </a:lnTo>
                <a:lnTo>
                  <a:pt x="15087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745223" y="6146291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29" h="35560">
                <a:moveTo>
                  <a:pt x="28384" y="0"/>
                </a:moveTo>
                <a:lnTo>
                  <a:pt x="8191" y="0"/>
                </a:lnTo>
                <a:lnTo>
                  <a:pt x="0" y="7848"/>
                </a:lnTo>
                <a:lnTo>
                  <a:pt x="0" y="27203"/>
                </a:lnTo>
                <a:lnTo>
                  <a:pt x="8191" y="35052"/>
                </a:lnTo>
                <a:lnTo>
                  <a:pt x="28384" y="35052"/>
                </a:lnTo>
                <a:lnTo>
                  <a:pt x="36576" y="27203"/>
                </a:lnTo>
                <a:lnTo>
                  <a:pt x="36576" y="7848"/>
                </a:lnTo>
                <a:lnTo>
                  <a:pt x="2838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16852" y="6146291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29" h="35560">
                <a:moveTo>
                  <a:pt x="28384" y="0"/>
                </a:moveTo>
                <a:lnTo>
                  <a:pt x="8191" y="0"/>
                </a:lnTo>
                <a:lnTo>
                  <a:pt x="0" y="7848"/>
                </a:lnTo>
                <a:lnTo>
                  <a:pt x="0" y="27203"/>
                </a:lnTo>
                <a:lnTo>
                  <a:pt x="8191" y="35052"/>
                </a:lnTo>
                <a:lnTo>
                  <a:pt x="28384" y="35052"/>
                </a:lnTo>
                <a:lnTo>
                  <a:pt x="36576" y="27203"/>
                </a:lnTo>
                <a:lnTo>
                  <a:pt x="36576" y="7848"/>
                </a:lnTo>
                <a:lnTo>
                  <a:pt x="2838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03853" y="4655058"/>
            <a:ext cx="216535" cy="207645"/>
          </a:xfrm>
          <a:custGeom>
            <a:avLst/>
            <a:gdLst/>
            <a:ahLst/>
            <a:cxnLst/>
            <a:rect l="l" t="t" r="r" b="b"/>
            <a:pathLst>
              <a:path w="216535" h="207645">
                <a:moveTo>
                  <a:pt x="0" y="103632"/>
                </a:moveTo>
                <a:lnTo>
                  <a:pt x="8504" y="63291"/>
                </a:lnTo>
                <a:lnTo>
                  <a:pt x="31694" y="30351"/>
                </a:lnTo>
                <a:lnTo>
                  <a:pt x="66088" y="8143"/>
                </a:lnTo>
                <a:lnTo>
                  <a:pt x="108204" y="0"/>
                </a:lnTo>
                <a:lnTo>
                  <a:pt x="150319" y="8143"/>
                </a:lnTo>
                <a:lnTo>
                  <a:pt x="184713" y="30351"/>
                </a:lnTo>
                <a:lnTo>
                  <a:pt x="207903" y="63291"/>
                </a:lnTo>
                <a:lnTo>
                  <a:pt x="216408" y="103632"/>
                </a:lnTo>
                <a:lnTo>
                  <a:pt x="207903" y="143972"/>
                </a:lnTo>
                <a:lnTo>
                  <a:pt x="184713" y="176912"/>
                </a:lnTo>
                <a:lnTo>
                  <a:pt x="150319" y="199120"/>
                </a:lnTo>
                <a:lnTo>
                  <a:pt x="108204" y="207264"/>
                </a:lnTo>
                <a:lnTo>
                  <a:pt x="66088" y="199120"/>
                </a:lnTo>
                <a:lnTo>
                  <a:pt x="31694" y="176912"/>
                </a:lnTo>
                <a:lnTo>
                  <a:pt x="8504" y="143972"/>
                </a:lnTo>
                <a:lnTo>
                  <a:pt x="0" y="103632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41953" y="4690109"/>
            <a:ext cx="143510" cy="139065"/>
          </a:xfrm>
          <a:custGeom>
            <a:avLst/>
            <a:gdLst/>
            <a:ahLst/>
            <a:cxnLst/>
            <a:rect l="l" t="t" r="r" b="b"/>
            <a:pathLst>
              <a:path w="143510" h="139064">
                <a:moveTo>
                  <a:pt x="0" y="69342"/>
                </a:moveTo>
                <a:lnTo>
                  <a:pt x="5628" y="42353"/>
                </a:lnTo>
                <a:lnTo>
                  <a:pt x="20978" y="20312"/>
                </a:lnTo>
                <a:lnTo>
                  <a:pt x="43746" y="5450"/>
                </a:lnTo>
                <a:lnTo>
                  <a:pt x="71628" y="0"/>
                </a:lnTo>
                <a:lnTo>
                  <a:pt x="99509" y="5450"/>
                </a:lnTo>
                <a:lnTo>
                  <a:pt x="122277" y="20312"/>
                </a:lnTo>
                <a:lnTo>
                  <a:pt x="137627" y="42353"/>
                </a:lnTo>
                <a:lnTo>
                  <a:pt x="143256" y="69342"/>
                </a:lnTo>
                <a:lnTo>
                  <a:pt x="137627" y="96330"/>
                </a:lnTo>
                <a:lnTo>
                  <a:pt x="122277" y="118371"/>
                </a:lnTo>
                <a:lnTo>
                  <a:pt x="99509" y="133233"/>
                </a:lnTo>
                <a:lnTo>
                  <a:pt x="71628" y="138684"/>
                </a:lnTo>
                <a:lnTo>
                  <a:pt x="43746" y="133233"/>
                </a:lnTo>
                <a:lnTo>
                  <a:pt x="20978" y="118371"/>
                </a:lnTo>
                <a:lnTo>
                  <a:pt x="5628" y="96330"/>
                </a:lnTo>
                <a:lnTo>
                  <a:pt x="0" y="69342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78529" y="4725161"/>
            <a:ext cx="71755" cy="68580"/>
          </a:xfrm>
          <a:custGeom>
            <a:avLst/>
            <a:gdLst/>
            <a:ahLst/>
            <a:cxnLst/>
            <a:rect l="l" t="t" r="r" b="b"/>
            <a:pathLst>
              <a:path w="71754" h="68579">
                <a:moveTo>
                  <a:pt x="0" y="34289"/>
                </a:moveTo>
                <a:lnTo>
                  <a:pt x="2815" y="20943"/>
                </a:lnTo>
                <a:lnTo>
                  <a:pt x="10491" y="10044"/>
                </a:lnTo>
                <a:lnTo>
                  <a:pt x="21875" y="2694"/>
                </a:lnTo>
                <a:lnTo>
                  <a:pt x="35814" y="0"/>
                </a:lnTo>
                <a:lnTo>
                  <a:pt x="49752" y="2694"/>
                </a:lnTo>
                <a:lnTo>
                  <a:pt x="61136" y="10044"/>
                </a:lnTo>
                <a:lnTo>
                  <a:pt x="68812" y="20943"/>
                </a:lnTo>
                <a:lnTo>
                  <a:pt x="71628" y="34289"/>
                </a:lnTo>
                <a:lnTo>
                  <a:pt x="68812" y="47636"/>
                </a:lnTo>
                <a:lnTo>
                  <a:pt x="61136" y="58535"/>
                </a:lnTo>
                <a:lnTo>
                  <a:pt x="49752" y="65885"/>
                </a:lnTo>
                <a:lnTo>
                  <a:pt x="35814" y="68579"/>
                </a:lnTo>
                <a:lnTo>
                  <a:pt x="21875" y="65885"/>
                </a:lnTo>
                <a:lnTo>
                  <a:pt x="10491" y="58535"/>
                </a:lnTo>
                <a:lnTo>
                  <a:pt x="2815" y="47636"/>
                </a:lnTo>
                <a:lnTo>
                  <a:pt x="0" y="34289"/>
                </a:lnTo>
                <a:close/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55085" y="4414265"/>
            <a:ext cx="327660" cy="113030"/>
          </a:xfrm>
          <a:custGeom>
            <a:avLst/>
            <a:gdLst/>
            <a:ahLst/>
            <a:cxnLst/>
            <a:rect l="l" t="t" r="r" b="b"/>
            <a:pathLst>
              <a:path w="327660" h="113029">
                <a:moveTo>
                  <a:pt x="308864" y="0"/>
                </a:moveTo>
                <a:lnTo>
                  <a:pt x="18796" y="0"/>
                </a:lnTo>
                <a:lnTo>
                  <a:pt x="11481" y="1477"/>
                </a:lnTo>
                <a:lnTo>
                  <a:pt x="5507" y="5507"/>
                </a:lnTo>
                <a:lnTo>
                  <a:pt x="1477" y="11481"/>
                </a:lnTo>
                <a:lnTo>
                  <a:pt x="0" y="18795"/>
                </a:lnTo>
                <a:lnTo>
                  <a:pt x="0" y="93979"/>
                </a:lnTo>
                <a:lnTo>
                  <a:pt x="1477" y="101294"/>
                </a:lnTo>
                <a:lnTo>
                  <a:pt x="5507" y="107268"/>
                </a:lnTo>
                <a:lnTo>
                  <a:pt x="11481" y="111298"/>
                </a:lnTo>
                <a:lnTo>
                  <a:pt x="18796" y="112775"/>
                </a:lnTo>
                <a:lnTo>
                  <a:pt x="308864" y="112775"/>
                </a:lnTo>
                <a:lnTo>
                  <a:pt x="316178" y="111298"/>
                </a:lnTo>
                <a:lnTo>
                  <a:pt x="322152" y="107268"/>
                </a:lnTo>
                <a:lnTo>
                  <a:pt x="326182" y="101294"/>
                </a:lnTo>
                <a:lnTo>
                  <a:pt x="327660" y="93979"/>
                </a:lnTo>
                <a:lnTo>
                  <a:pt x="327660" y="18795"/>
                </a:lnTo>
                <a:lnTo>
                  <a:pt x="326182" y="11481"/>
                </a:lnTo>
                <a:lnTo>
                  <a:pt x="322152" y="5507"/>
                </a:lnTo>
                <a:lnTo>
                  <a:pt x="316178" y="1477"/>
                </a:lnTo>
                <a:lnTo>
                  <a:pt x="30886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355085" y="4414265"/>
            <a:ext cx="327660" cy="113030"/>
          </a:xfrm>
          <a:custGeom>
            <a:avLst/>
            <a:gdLst/>
            <a:ahLst/>
            <a:cxnLst/>
            <a:rect l="l" t="t" r="r" b="b"/>
            <a:pathLst>
              <a:path w="327660" h="113029">
                <a:moveTo>
                  <a:pt x="0" y="18795"/>
                </a:moveTo>
                <a:lnTo>
                  <a:pt x="1477" y="11481"/>
                </a:lnTo>
                <a:lnTo>
                  <a:pt x="5507" y="5507"/>
                </a:lnTo>
                <a:lnTo>
                  <a:pt x="11481" y="1477"/>
                </a:lnTo>
                <a:lnTo>
                  <a:pt x="18796" y="0"/>
                </a:lnTo>
                <a:lnTo>
                  <a:pt x="308864" y="0"/>
                </a:lnTo>
                <a:lnTo>
                  <a:pt x="316178" y="1477"/>
                </a:lnTo>
                <a:lnTo>
                  <a:pt x="322152" y="5507"/>
                </a:lnTo>
                <a:lnTo>
                  <a:pt x="326182" y="11481"/>
                </a:lnTo>
                <a:lnTo>
                  <a:pt x="327660" y="18795"/>
                </a:lnTo>
                <a:lnTo>
                  <a:pt x="327660" y="93979"/>
                </a:lnTo>
                <a:lnTo>
                  <a:pt x="326182" y="101294"/>
                </a:lnTo>
                <a:lnTo>
                  <a:pt x="322152" y="107268"/>
                </a:lnTo>
                <a:lnTo>
                  <a:pt x="316178" y="111298"/>
                </a:lnTo>
                <a:lnTo>
                  <a:pt x="308864" y="112775"/>
                </a:lnTo>
                <a:lnTo>
                  <a:pt x="18796" y="112775"/>
                </a:lnTo>
                <a:lnTo>
                  <a:pt x="11481" y="111298"/>
                </a:lnTo>
                <a:lnTo>
                  <a:pt x="5507" y="107268"/>
                </a:lnTo>
                <a:lnTo>
                  <a:pt x="1477" y="101294"/>
                </a:lnTo>
                <a:lnTo>
                  <a:pt x="0" y="93979"/>
                </a:lnTo>
                <a:lnTo>
                  <a:pt x="0" y="18795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55085" y="4310634"/>
            <a:ext cx="329565" cy="114300"/>
          </a:xfrm>
          <a:custGeom>
            <a:avLst/>
            <a:gdLst/>
            <a:ahLst/>
            <a:cxnLst/>
            <a:rect l="l" t="t" r="r" b="b"/>
            <a:pathLst>
              <a:path w="329564" h="114300">
                <a:moveTo>
                  <a:pt x="263347" y="0"/>
                </a:moveTo>
                <a:lnTo>
                  <a:pt x="65836" y="0"/>
                </a:lnTo>
                <a:lnTo>
                  <a:pt x="0" y="114300"/>
                </a:lnTo>
                <a:lnTo>
                  <a:pt x="329184" y="114300"/>
                </a:lnTo>
                <a:lnTo>
                  <a:pt x="263347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55085" y="4310634"/>
            <a:ext cx="329565" cy="114300"/>
          </a:xfrm>
          <a:custGeom>
            <a:avLst/>
            <a:gdLst/>
            <a:ahLst/>
            <a:cxnLst/>
            <a:rect l="l" t="t" r="r" b="b"/>
            <a:pathLst>
              <a:path w="329564" h="114300">
                <a:moveTo>
                  <a:pt x="329184" y="114300"/>
                </a:moveTo>
                <a:lnTo>
                  <a:pt x="0" y="114300"/>
                </a:lnTo>
                <a:lnTo>
                  <a:pt x="65836" y="0"/>
                </a:lnTo>
                <a:lnTo>
                  <a:pt x="263347" y="0"/>
                </a:lnTo>
                <a:lnTo>
                  <a:pt x="329184" y="114300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669791" y="4395215"/>
            <a:ext cx="59690" cy="44450"/>
          </a:xfrm>
          <a:custGeom>
            <a:avLst/>
            <a:gdLst/>
            <a:ahLst/>
            <a:cxnLst/>
            <a:rect l="l" t="t" r="r" b="b"/>
            <a:pathLst>
              <a:path w="59689" h="44450">
                <a:moveTo>
                  <a:pt x="29718" y="0"/>
                </a:moveTo>
                <a:lnTo>
                  <a:pt x="18152" y="1736"/>
                </a:lnTo>
                <a:lnTo>
                  <a:pt x="8705" y="6472"/>
                </a:lnTo>
                <a:lnTo>
                  <a:pt x="2336" y="13496"/>
                </a:lnTo>
                <a:lnTo>
                  <a:pt x="0" y="22098"/>
                </a:lnTo>
                <a:lnTo>
                  <a:pt x="2336" y="30699"/>
                </a:lnTo>
                <a:lnTo>
                  <a:pt x="8705" y="37723"/>
                </a:lnTo>
                <a:lnTo>
                  <a:pt x="18152" y="42459"/>
                </a:lnTo>
                <a:lnTo>
                  <a:pt x="29718" y="44196"/>
                </a:lnTo>
                <a:lnTo>
                  <a:pt x="41283" y="42459"/>
                </a:lnTo>
                <a:lnTo>
                  <a:pt x="50730" y="37723"/>
                </a:lnTo>
                <a:lnTo>
                  <a:pt x="57099" y="30699"/>
                </a:lnTo>
                <a:lnTo>
                  <a:pt x="59436" y="22098"/>
                </a:lnTo>
                <a:lnTo>
                  <a:pt x="57099" y="13496"/>
                </a:lnTo>
                <a:lnTo>
                  <a:pt x="50730" y="6472"/>
                </a:lnTo>
                <a:lnTo>
                  <a:pt x="41283" y="1736"/>
                </a:lnTo>
                <a:lnTo>
                  <a:pt x="29718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08603" y="4398264"/>
            <a:ext cx="59690" cy="44450"/>
          </a:xfrm>
          <a:custGeom>
            <a:avLst/>
            <a:gdLst/>
            <a:ahLst/>
            <a:cxnLst/>
            <a:rect l="l" t="t" r="r" b="b"/>
            <a:pathLst>
              <a:path w="59689" h="44450">
                <a:moveTo>
                  <a:pt x="29718" y="0"/>
                </a:moveTo>
                <a:lnTo>
                  <a:pt x="18152" y="1736"/>
                </a:lnTo>
                <a:lnTo>
                  <a:pt x="8705" y="6472"/>
                </a:lnTo>
                <a:lnTo>
                  <a:pt x="2336" y="13496"/>
                </a:lnTo>
                <a:lnTo>
                  <a:pt x="0" y="22098"/>
                </a:lnTo>
                <a:lnTo>
                  <a:pt x="2336" y="30699"/>
                </a:lnTo>
                <a:lnTo>
                  <a:pt x="8705" y="37723"/>
                </a:lnTo>
                <a:lnTo>
                  <a:pt x="18152" y="42459"/>
                </a:lnTo>
                <a:lnTo>
                  <a:pt x="29718" y="44196"/>
                </a:lnTo>
                <a:lnTo>
                  <a:pt x="41283" y="42459"/>
                </a:lnTo>
                <a:lnTo>
                  <a:pt x="50730" y="37723"/>
                </a:lnTo>
                <a:lnTo>
                  <a:pt x="57099" y="30699"/>
                </a:lnTo>
                <a:lnTo>
                  <a:pt x="59436" y="22098"/>
                </a:lnTo>
                <a:lnTo>
                  <a:pt x="57099" y="13496"/>
                </a:lnTo>
                <a:lnTo>
                  <a:pt x="50730" y="6472"/>
                </a:lnTo>
                <a:lnTo>
                  <a:pt x="41283" y="1736"/>
                </a:lnTo>
                <a:lnTo>
                  <a:pt x="29718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66159" y="4346447"/>
            <a:ext cx="60960" cy="64135"/>
          </a:xfrm>
          <a:custGeom>
            <a:avLst/>
            <a:gdLst/>
            <a:ahLst/>
            <a:cxnLst/>
            <a:rect l="l" t="t" r="r" b="b"/>
            <a:pathLst>
              <a:path w="60960" h="64135">
                <a:moveTo>
                  <a:pt x="30480" y="0"/>
                </a:moveTo>
                <a:lnTo>
                  <a:pt x="18618" y="2514"/>
                </a:lnTo>
                <a:lnTo>
                  <a:pt x="8929" y="9372"/>
                </a:lnTo>
                <a:lnTo>
                  <a:pt x="2396" y="19545"/>
                </a:lnTo>
                <a:lnTo>
                  <a:pt x="0" y="32003"/>
                </a:lnTo>
                <a:lnTo>
                  <a:pt x="2396" y="44462"/>
                </a:lnTo>
                <a:lnTo>
                  <a:pt x="8929" y="54635"/>
                </a:lnTo>
                <a:lnTo>
                  <a:pt x="18618" y="61493"/>
                </a:lnTo>
                <a:lnTo>
                  <a:pt x="30480" y="64007"/>
                </a:lnTo>
                <a:lnTo>
                  <a:pt x="42341" y="61493"/>
                </a:lnTo>
                <a:lnTo>
                  <a:pt x="52030" y="54635"/>
                </a:lnTo>
                <a:lnTo>
                  <a:pt x="58563" y="44462"/>
                </a:lnTo>
                <a:lnTo>
                  <a:pt x="60960" y="32003"/>
                </a:lnTo>
                <a:lnTo>
                  <a:pt x="58563" y="19545"/>
                </a:lnTo>
                <a:lnTo>
                  <a:pt x="52030" y="9372"/>
                </a:lnTo>
                <a:lnTo>
                  <a:pt x="42341" y="2514"/>
                </a:lnTo>
                <a:lnTo>
                  <a:pt x="3048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60064" y="4408932"/>
            <a:ext cx="73660" cy="47625"/>
          </a:xfrm>
          <a:custGeom>
            <a:avLst/>
            <a:gdLst/>
            <a:ahLst/>
            <a:cxnLst/>
            <a:rect l="l" t="t" r="r" b="b"/>
            <a:pathLst>
              <a:path w="73660" h="47625">
                <a:moveTo>
                  <a:pt x="73152" y="0"/>
                </a:moveTo>
                <a:lnTo>
                  <a:pt x="0" y="0"/>
                </a:lnTo>
                <a:lnTo>
                  <a:pt x="14630" y="47244"/>
                </a:lnTo>
                <a:lnTo>
                  <a:pt x="58521" y="47244"/>
                </a:lnTo>
                <a:lnTo>
                  <a:pt x="7315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164585" y="4758690"/>
            <a:ext cx="702945" cy="111760"/>
          </a:xfrm>
          <a:custGeom>
            <a:avLst/>
            <a:gdLst/>
            <a:ahLst/>
            <a:cxnLst/>
            <a:rect l="l" t="t" r="r" b="b"/>
            <a:pathLst>
              <a:path w="702945" h="111760">
                <a:moveTo>
                  <a:pt x="0" y="0"/>
                </a:moveTo>
                <a:lnTo>
                  <a:pt x="702563" y="0"/>
                </a:lnTo>
                <a:lnTo>
                  <a:pt x="702563" y="111251"/>
                </a:lnTo>
                <a:lnTo>
                  <a:pt x="0" y="11125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0" y="4131564"/>
            <a:ext cx="9144000" cy="1199515"/>
          </a:xfrm>
          <a:prstGeom prst="rect">
            <a:avLst/>
          </a:prstGeom>
        </p:spPr>
        <p:txBody>
          <a:bodyPr vert="horz" wrap="square" lIns="0" tIns="26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143000" marR="158750" indent="50165" algn="r">
              <a:lnSpc>
                <a:spcPct val="100499"/>
              </a:lnSpc>
              <a:tabLst>
                <a:tab pos="3032125" algn="l"/>
                <a:tab pos="3921760" algn="l"/>
                <a:tab pos="4206875" algn="l"/>
                <a:tab pos="7016115" algn="l"/>
                <a:tab pos="7279640" algn="l"/>
                <a:tab pos="8329930" algn="l"/>
              </a:tabLst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</a:t>
            </a:r>
            <a:r>
              <a:rPr sz="1800" b="1" spc="35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 #7			</a:t>
            </a:r>
            <a:r>
              <a:rPr sz="2700" b="1" baseline="3086" dirty="0">
                <a:solidFill>
                  <a:srgbClr val="EC881B"/>
                </a:solidFill>
                <a:latin typeface="Calibri"/>
                <a:cs typeface="Calibri"/>
              </a:rPr>
              <a:t>Vision</a:t>
            </a:r>
            <a:r>
              <a:rPr sz="2700" b="1" spc="52" baseline="3086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2700" b="1" spc="-15" baseline="3086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2700" b="1" baseline="3086" dirty="0">
                <a:solidFill>
                  <a:srgbClr val="EC881B"/>
                </a:solidFill>
                <a:latin typeface="Calibri"/>
                <a:cs typeface="Calibri"/>
              </a:rPr>
              <a:t> #8		</a:t>
            </a:r>
            <a:r>
              <a:rPr sz="2700" b="1" baseline="7716" dirty="0">
                <a:solidFill>
                  <a:srgbClr val="EC881B"/>
                </a:solidFill>
                <a:latin typeface="Calibri"/>
                <a:cs typeface="Calibri"/>
              </a:rPr>
              <a:t>Vision</a:t>
            </a:r>
            <a:r>
              <a:rPr sz="2700" b="1" spc="-75" baseline="7716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2700" b="1" spc="-15" baseline="7716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2700" b="1" spc="-112" baseline="7716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2700" b="1" baseline="7716" dirty="0">
                <a:solidFill>
                  <a:srgbClr val="EC881B"/>
                </a:solidFill>
                <a:latin typeface="Calibri"/>
                <a:cs typeface="Calibri"/>
              </a:rPr>
              <a:t>#9  </a:t>
            </a:r>
            <a:r>
              <a:rPr sz="1600" b="1" spc="-15" dirty="0">
                <a:solidFill>
                  <a:srgbClr val="808080"/>
                </a:solidFill>
                <a:latin typeface="Calibri"/>
                <a:cs typeface="Calibri"/>
              </a:rPr>
              <a:t>Strategic   </a:t>
            </a:r>
            <a:r>
              <a:rPr sz="1600" b="1" spc="229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Business	</a:t>
            </a:r>
            <a:r>
              <a:rPr sz="1050" b="1" spc="-15" baseline="-11904" dirty="0">
                <a:solidFill>
                  <a:srgbClr val="EC881B"/>
                </a:solidFill>
                <a:latin typeface="Arial"/>
                <a:cs typeface="Arial"/>
              </a:rPr>
              <a:t>re-charging	</a:t>
            </a:r>
            <a:r>
              <a:rPr sz="2400" b="1" spc="-7" baseline="3472" dirty="0">
                <a:solidFill>
                  <a:srgbClr val="808080"/>
                </a:solidFill>
                <a:latin typeface="Calibri"/>
                <a:cs typeface="Calibri"/>
              </a:rPr>
              <a:t>Smart </a:t>
            </a:r>
            <a:r>
              <a:rPr sz="2400" b="1" spc="390" baseline="3472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400" b="1" spc="-7" baseline="3472" dirty="0">
                <a:solidFill>
                  <a:srgbClr val="808080"/>
                </a:solidFill>
                <a:latin typeface="Calibri"/>
                <a:cs typeface="Calibri"/>
              </a:rPr>
              <a:t>Grid, </a:t>
            </a:r>
            <a:r>
              <a:rPr sz="2400" b="1" spc="487" baseline="3472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400" b="1" spc="-22" baseline="3472" dirty="0">
                <a:solidFill>
                  <a:srgbClr val="808080"/>
                </a:solidFill>
                <a:latin typeface="Calibri"/>
                <a:cs typeface="Calibri"/>
              </a:rPr>
              <a:t>Roadway	</a:t>
            </a:r>
            <a:r>
              <a:rPr sz="2400" b="1" spc="-15" baseline="8680" dirty="0">
                <a:solidFill>
                  <a:srgbClr val="808080"/>
                </a:solidFill>
                <a:latin typeface="Calibri"/>
                <a:cs typeface="Calibri"/>
              </a:rPr>
              <a:t>Connected,</a:t>
            </a:r>
            <a:r>
              <a:rPr sz="2400" b="1" spc="-44" baseline="868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400" b="1" spc="-15" baseline="8680" dirty="0">
                <a:solidFill>
                  <a:srgbClr val="808080"/>
                </a:solidFill>
                <a:latin typeface="Calibri"/>
                <a:cs typeface="Calibri"/>
              </a:rPr>
              <a:t>Involved </a:t>
            </a:r>
            <a:r>
              <a:rPr sz="2400" b="1" spc="-7" baseline="868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M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d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els</a:t>
            </a:r>
            <a:r>
              <a:rPr sz="1600" b="1" spc="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&amp;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rtn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g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			</a:t>
            </a:r>
            <a:r>
              <a:rPr sz="2400" b="1" spc="-7" baseline="3472" dirty="0">
                <a:solidFill>
                  <a:srgbClr val="808080"/>
                </a:solidFill>
                <a:latin typeface="Calibri"/>
                <a:cs typeface="Calibri"/>
              </a:rPr>
              <a:t>Elec</a:t>
            </a:r>
            <a:r>
              <a:rPr sz="2400" b="1" spc="-15" baseline="3472" dirty="0">
                <a:solidFill>
                  <a:srgbClr val="808080"/>
                </a:solidFill>
                <a:latin typeface="Calibri"/>
                <a:cs typeface="Calibri"/>
              </a:rPr>
              <a:t>tr</a:t>
            </a:r>
            <a:r>
              <a:rPr sz="2400" b="1" spc="-7" baseline="3472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2400" b="1" spc="-15" baseline="3472" dirty="0">
                <a:solidFill>
                  <a:srgbClr val="808080"/>
                </a:solidFill>
                <a:latin typeface="Calibri"/>
                <a:cs typeface="Calibri"/>
              </a:rPr>
              <a:t>f</a:t>
            </a:r>
            <a:r>
              <a:rPr sz="2400" b="1" spc="-7" baseline="3472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2400" b="1" spc="-22" baseline="3472" dirty="0">
                <a:solidFill>
                  <a:srgbClr val="808080"/>
                </a:solidFill>
                <a:latin typeface="Calibri"/>
                <a:cs typeface="Calibri"/>
              </a:rPr>
              <a:t>ca</a:t>
            </a:r>
            <a:r>
              <a:rPr sz="2400" b="1" spc="-15" baseline="3472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2400" b="1" spc="-7" baseline="3472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2400" b="1" baseline="3472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2400" b="1" spc="-15" baseline="3472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2400" b="1" spc="-7" baseline="3472" dirty="0">
                <a:solidFill>
                  <a:srgbClr val="808080"/>
                </a:solidFill>
                <a:latin typeface="Calibri"/>
                <a:cs typeface="Calibri"/>
              </a:rPr>
              <a:t>,</a:t>
            </a:r>
            <a:r>
              <a:rPr sz="2400" b="1" spc="-30" baseline="3472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400" b="1" spc="-7" baseline="3472" dirty="0">
                <a:solidFill>
                  <a:srgbClr val="808080"/>
                </a:solidFill>
                <a:latin typeface="Calibri"/>
                <a:cs typeface="Calibri"/>
              </a:rPr>
              <a:t>&amp;</a:t>
            </a:r>
            <a:r>
              <a:rPr sz="2400" b="1" baseline="3472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2400" b="1" spc="-7" baseline="3472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2400" b="1" spc="-112" baseline="3472" dirty="0">
                <a:solidFill>
                  <a:srgbClr val="808080"/>
                </a:solidFill>
                <a:latin typeface="Calibri"/>
                <a:cs typeface="Calibri"/>
              </a:rPr>
              <a:t>V</a:t>
            </a:r>
            <a:r>
              <a:rPr sz="2400" b="1" spc="-7" baseline="3472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2400" b="1" baseline="3472" dirty="0">
                <a:solidFill>
                  <a:srgbClr val="808080"/>
                </a:solidFill>
                <a:latin typeface="Calibri"/>
                <a:cs typeface="Calibri"/>
              </a:rPr>
              <a:t>			</a:t>
            </a:r>
            <a:r>
              <a:rPr sz="2400" b="1" spc="-22" baseline="8680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2400" b="1" spc="-7" baseline="8680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2400" b="1" spc="-15" baseline="8680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2400" b="1" spc="-7" baseline="8680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2400" b="1" spc="-44" baseline="8680" dirty="0">
                <a:solidFill>
                  <a:srgbClr val="808080"/>
                </a:solidFill>
                <a:latin typeface="Calibri"/>
                <a:cs typeface="Calibri"/>
              </a:rPr>
              <a:t>z</a:t>
            </a:r>
            <a:r>
              <a:rPr sz="2400" b="1" spc="-7" baseline="8680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2400" b="1" spc="-15" baseline="8680" dirty="0">
                <a:solidFill>
                  <a:srgbClr val="808080"/>
                </a:solidFill>
                <a:latin typeface="Calibri"/>
                <a:cs typeface="Calibri"/>
              </a:rPr>
              <a:t>ns</a:t>
            </a:r>
            <a:endParaRPr sz="2400" baseline="8680">
              <a:latin typeface="Calibri"/>
              <a:cs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3185160" y="3159251"/>
            <a:ext cx="634365" cy="436245"/>
          </a:xfrm>
          <a:custGeom>
            <a:avLst/>
            <a:gdLst/>
            <a:ahLst/>
            <a:cxnLst/>
            <a:rect l="l" t="t" r="r" b="b"/>
            <a:pathLst>
              <a:path w="634364" h="436245">
                <a:moveTo>
                  <a:pt x="561340" y="0"/>
                </a:moveTo>
                <a:lnTo>
                  <a:pt x="72644" y="0"/>
                </a:lnTo>
                <a:lnTo>
                  <a:pt x="44368" y="5708"/>
                </a:lnTo>
                <a:lnTo>
                  <a:pt x="21277" y="21277"/>
                </a:lnTo>
                <a:lnTo>
                  <a:pt x="5708" y="44368"/>
                </a:lnTo>
                <a:lnTo>
                  <a:pt x="0" y="72644"/>
                </a:lnTo>
                <a:lnTo>
                  <a:pt x="0" y="363220"/>
                </a:lnTo>
                <a:lnTo>
                  <a:pt x="5708" y="391495"/>
                </a:lnTo>
                <a:lnTo>
                  <a:pt x="21277" y="414586"/>
                </a:lnTo>
                <a:lnTo>
                  <a:pt x="44368" y="430155"/>
                </a:lnTo>
                <a:lnTo>
                  <a:pt x="72644" y="435864"/>
                </a:lnTo>
                <a:lnTo>
                  <a:pt x="561340" y="435864"/>
                </a:lnTo>
                <a:lnTo>
                  <a:pt x="589615" y="430155"/>
                </a:lnTo>
                <a:lnTo>
                  <a:pt x="612706" y="414586"/>
                </a:lnTo>
                <a:lnTo>
                  <a:pt x="628275" y="391495"/>
                </a:lnTo>
                <a:lnTo>
                  <a:pt x="633984" y="363220"/>
                </a:lnTo>
                <a:lnTo>
                  <a:pt x="633984" y="72644"/>
                </a:lnTo>
                <a:lnTo>
                  <a:pt x="628275" y="44368"/>
                </a:lnTo>
                <a:lnTo>
                  <a:pt x="612706" y="21277"/>
                </a:lnTo>
                <a:lnTo>
                  <a:pt x="589615" y="5708"/>
                </a:lnTo>
                <a:lnTo>
                  <a:pt x="56134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221735" y="3198876"/>
            <a:ext cx="553720" cy="342900"/>
          </a:xfrm>
          <a:custGeom>
            <a:avLst/>
            <a:gdLst/>
            <a:ahLst/>
            <a:cxnLst/>
            <a:rect l="l" t="t" r="r" b="b"/>
            <a:pathLst>
              <a:path w="553720" h="342900">
                <a:moveTo>
                  <a:pt x="0" y="0"/>
                </a:moveTo>
                <a:lnTo>
                  <a:pt x="553212" y="0"/>
                </a:lnTo>
                <a:lnTo>
                  <a:pt x="553212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297935" y="3400044"/>
            <a:ext cx="64135" cy="85725"/>
          </a:xfrm>
          <a:custGeom>
            <a:avLst/>
            <a:gdLst/>
            <a:ahLst/>
            <a:cxnLst/>
            <a:rect l="l" t="t" r="r" b="b"/>
            <a:pathLst>
              <a:path w="64135" h="85725">
                <a:moveTo>
                  <a:pt x="0" y="0"/>
                </a:moveTo>
                <a:lnTo>
                  <a:pt x="64008" y="0"/>
                </a:lnTo>
                <a:lnTo>
                  <a:pt x="64008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406140" y="3345179"/>
            <a:ext cx="70485" cy="140335"/>
          </a:xfrm>
          <a:custGeom>
            <a:avLst/>
            <a:gdLst/>
            <a:ahLst/>
            <a:cxnLst/>
            <a:rect l="l" t="t" r="r" b="b"/>
            <a:pathLst>
              <a:path w="70485" h="140335">
                <a:moveTo>
                  <a:pt x="0" y="0"/>
                </a:moveTo>
                <a:lnTo>
                  <a:pt x="70103" y="0"/>
                </a:lnTo>
                <a:lnTo>
                  <a:pt x="70103" y="140208"/>
                </a:lnTo>
                <a:lnTo>
                  <a:pt x="0" y="140208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538728" y="3400044"/>
            <a:ext cx="62865" cy="85725"/>
          </a:xfrm>
          <a:custGeom>
            <a:avLst/>
            <a:gdLst/>
            <a:ahLst/>
            <a:cxnLst/>
            <a:rect l="l" t="t" r="r" b="b"/>
            <a:pathLst>
              <a:path w="62864" h="85725">
                <a:moveTo>
                  <a:pt x="0" y="0"/>
                </a:moveTo>
                <a:lnTo>
                  <a:pt x="62484" y="0"/>
                </a:lnTo>
                <a:lnTo>
                  <a:pt x="62484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657600" y="3345179"/>
            <a:ext cx="70485" cy="140335"/>
          </a:xfrm>
          <a:custGeom>
            <a:avLst/>
            <a:gdLst/>
            <a:ahLst/>
            <a:cxnLst/>
            <a:rect l="l" t="t" r="r" b="b"/>
            <a:pathLst>
              <a:path w="70485" h="140335">
                <a:moveTo>
                  <a:pt x="0" y="0"/>
                </a:moveTo>
                <a:lnTo>
                  <a:pt x="70103" y="0"/>
                </a:lnTo>
                <a:lnTo>
                  <a:pt x="70103" y="140208"/>
                </a:lnTo>
                <a:lnTo>
                  <a:pt x="0" y="140208"/>
                </a:lnTo>
                <a:lnTo>
                  <a:pt x="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275838" y="3273297"/>
            <a:ext cx="390525" cy="92710"/>
          </a:xfrm>
          <a:custGeom>
            <a:avLst/>
            <a:gdLst/>
            <a:ahLst/>
            <a:cxnLst/>
            <a:rect l="l" t="t" r="r" b="b"/>
            <a:pathLst>
              <a:path w="390525" h="92710">
                <a:moveTo>
                  <a:pt x="0" y="92455"/>
                </a:moveTo>
                <a:lnTo>
                  <a:pt x="164198" y="0"/>
                </a:lnTo>
                <a:lnTo>
                  <a:pt x="290322" y="78231"/>
                </a:lnTo>
                <a:lnTo>
                  <a:pt x="390499" y="18351"/>
                </a:lnTo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635895" y="3259073"/>
            <a:ext cx="85090" cy="72390"/>
          </a:xfrm>
          <a:custGeom>
            <a:avLst/>
            <a:gdLst/>
            <a:ahLst/>
            <a:cxnLst/>
            <a:rect l="l" t="t" r="r" b="b"/>
            <a:pathLst>
              <a:path w="85089" h="72389">
                <a:moveTo>
                  <a:pt x="84950" y="0"/>
                </a:moveTo>
                <a:lnTo>
                  <a:pt x="0" y="6388"/>
                </a:lnTo>
                <a:lnTo>
                  <a:pt x="39090" y="71793"/>
                </a:lnTo>
                <a:lnTo>
                  <a:pt x="8495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03091" y="3613403"/>
            <a:ext cx="207645" cy="70485"/>
          </a:xfrm>
          <a:custGeom>
            <a:avLst/>
            <a:gdLst/>
            <a:ahLst/>
            <a:cxnLst/>
            <a:rect l="l" t="t" r="r" b="b"/>
            <a:pathLst>
              <a:path w="207645" h="70485">
                <a:moveTo>
                  <a:pt x="202031" y="0"/>
                </a:moveTo>
                <a:lnTo>
                  <a:pt x="5232" y="0"/>
                </a:lnTo>
                <a:lnTo>
                  <a:pt x="0" y="5232"/>
                </a:lnTo>
                <a:lnTo>
                  <a:pt x="0" y="64871"/>
                </a:lnTo>
                <a:lnTo>
                  <a:pt x="5232" y="70104"/>
                </a:lnTo>
                <a:lnTo>
                  <a:pt x="202031" y="70104"/>
                </a:lnTo>
                <a:lnTo>
                  <a:pt x="207264" y="64871"/>
                </a:lnTo>
                <a:lnTo>
                  <a:pt x="207264" y="5232"/>
                </a:lnTo>
                <a:lnTo>
                  <a:pt x="202031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358896" y="3671315"/>
            <a:ext cx="295910" cy="45720"/>
          </a:xfrm>
          <a:custGeom>
            <a:avLst/>
            <a:gdLst/>
            <a:ahLst/>
            <a:cxnLst/>
            <a:rect l="l" t="t" r="r" b="b"/>
            <a:pathLst>
              <a:path w="295910" h="45720">
                <a:moveTo>
                  <a:pt x="292239" y="0"/>
                </a:moveTo>
                <a:lnTo>
                  <a:pt x="3416" y="0"/>
                </a:lnTo>
                <a:lnTo>
                  <a:pt x="0" y="3416"/>
                </a:lnTo>
                <a:lnTo>
                  <a:pt x="0" y="42303"/>
                </a:lnTo>
                <a:lnTo>
                  <a:pt x="3416" y="45719"/>
                </a:lnTo>
                <a:lnTo>
                  <a:pt x="292239" y="45719"/>
                </a:lnTo>
                <a:lnTo>
                  <a:pt x="295656" y="42303"/>
                </a:lnTo>
                <a:lnTo>
                  <a:pt x="295656" y="3416"/>
                </a:lnTo>
                <a:lnTo>
                  <a:pt x="292239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6304" y="4355591"/>
            <a:ext cx="650748" cy="516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304032" y="6100573"/>
            <a:ext cx="419100" cy="349250"/>
          </a:xfrm>
          <a:custGeom>
            <a:avLst/>
            <a:gdLst/>
            <a:ahLst/>
            <a:cxnLst/>
            <a:rect l="l" t="t" r="r" b="b"/>
            <a:pathLst>
              <a:path w="419100" h="349250">
                <a:moveTo>
                  <a:pt x="360934" y="0"/>
                </a:moveTo>
                <a:lnTo>
                  <a:pt x="58166" y="0"/>
                </a:lnTo>
                <a:lnTo>
                  <a:pt x="35527" y="4570"/>
                </a:lnTo>
                <a:lnTo>
                  <a:pt x="17038" y="17033"/>
                </a:lnTo>
                <a:lnTo>
                  <a:pt x="4571" y="35522"/>
                </a:lnTo>
                <a:lnTo>
                  <a:pt x="0" y="58166"/>
                </a:lnTo>
                <a:lnTo>
                  <a:pt x="0" y="290830"/>
                </a:lnTo>
                <a:lnTo>
                  <a:pt x="4571" y="313468"/>
                </a:lnTo>
                <a:lnTo>
                  <a:pt x="17038" y="331957"/>
                </a:lnTo>
                <a:lnTo>
                  <a:pt x="35527" y="344424"/>
                </a:lnTo>
                <a:lnTo>
                  <a:pt x="58166" y="348996"/>
                </a:lnTo>
                <a:lnTo>
                  <a:pt x="360934" y="348996"/>
                </a:lnTo>
                <a:lnTo>
                  <a:pt x="383572" y="344424"/>
                </a:lnTo>
                <a:lnTo>
                  <a:pt x="402061" y="331957"/>
                </a:lnTo>
                <a:lnTo>
                  <a:pt x="414528" y="313468"/>
                </a:lnTo>
                <a:lnTo>
                  <a:pt x="419100" y="290830"/>
                </a:lnTo>
                <a:lnTo>
                  <a:pt x="419100" y="58166"/>
                </a:lnTo>
                <a:lnTo>
                  <a:pt x="414528" y="35522"/>
                </a:lnTo>
                <a:lnTo>
                  <a:pt x="402061" y="17033"/>
                </a:lnTo>
                <a:lnTo>
                  <a:pt x="383572" y="4570"/>
                </a:lnTo>
                <a:lnTo>
                  <a:pt x="36093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357371" y="5839967"/>
            <a:ext cx="311150" cy="105410"/>
          </a:xfrm>
          <a:custGeom>
            <a:avLst/>
            <a:gdLst/>
            <a:ahLst/>
            <a:cxnLst/>
            <a:rect l="l" t="t" r="r" b="b"/>
            <a:pathLst>
              <a:path w="311150" h="105410">
                <a:moveTo>
                  <a:pt x="155448" y="0"/>
                </a:moveTo>
                <a:lnTo>
                  <a:pt x="94940" y="8263"/>
                </a:lnTo>
                <a:lnTo>
                  <a:pt x="45529" y="30799"/>
                </a:lnTo>
                <a:lnTo>
                  <a:pt x="12215" y="64224"/>
                </a:lnTo>
                <a:lnTo>
                  <a:pt x="0" y="105155"/>
                </a:lnTo>
                <a:lnTo>
                  <a:pt x="52577" y="105155"/>
                </a:lnTo>
                <a:lnTo>
                  <a:pt x="60661" y="84692"/>
                </a:lnTo>
                <a:lnTo>
                  <a:pt x="82705" y="67979"/>
                </a:lnTo>
                <a:lnTo>
                  <a:pt x="115403" y="56710"/>
                </a:lnTo>
                <a:lnTo>
                  <a:pt x="155448" y="52577"/>
                </a:lnTo>
                <a:lnTo>
                  <a:pt x="287072" y="52577"/>
                </a:lnTo>
                <a:lnTo>
                  <a:pt x="265366" y="30799"/>
                </a:lnTo>
                <a:lnTo>
                  <a:pt x="215955" y="8263"/>
                </a:lnTo>
                <a:lnTo>
                  <a:pt x="155448" y="0"/>
                </a:lnTo>
                <a:close/>
              </a:path>
              <a:path w="311150" h="105410">
                <a:moveTo>
                  <a:pt x="287072" y="52577"/>
                </a:moveTo>
                <a:lnTo>
                  <a:pt x="155448" y="52577"/>
                </a:lnTo>
                <a:lnTo>
                  <a:pt x="195492" y="56710"/>
                </a:lnTo>
                <a:lnTo>
                  <a:pt x="228190" y="67979"/>
                </a:lnTo>
                <a:lnTo>
                  <a:pt x="250234" y="84692"/>
                </a:lnTo>
                <a:lnTo>
                  <a:pt x="258318" y="105155"/>
                </a:lnTo>
                <a:lnTo>
                  <a:pt x="310896" y="105155"/>
                </a:lnTo>
                <a:lnTo>
                  <a:pt x="298680" y="64224"/>
                </a:lnTo>
                <a:lnTo>
                  <a:pt x="287072" y="52577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468623" y="6195059"/>
            <a:ext cx="76200" cy="68580"/>
          </a:xfrm>
          <a:custGeom>
            <a:avLst/>
            <a:gdLst/>
            <a:ahLst/>
            <a:cxnLst/>
            <a:rect l="l" t="t" r="r" b="b"/>
            <a:pathLst>
              <a:path w="76200" h="68579">
                <a:moveTo>
                  <a:pt x="38100" y="0"/>
                </a:moveTo>
                <a:lnTo>
                  <a:pt x="23268" y="2694"/>
                </a:lnTo>
                <a:lnTo>
                  <a:pt x="11158" y="10044"/>
                </a:lnTo>
                <a:lnTo>
                  <a:pt x="2993" y="20943"/>
                </a:lnTo>
                <a:lnTo>
                  <a:pt x="0" y="34289"/>
                </a:lnTo>
                <a:lnTo>
                  <a:pt x="2993" y="47636"/>
                </a:lnTo>
                <a:lnTo>
                  <a:pt x="11158" y="58535"/>
                </a:lnTo>
                <a:lnTo>
                  <a:pt x="23268" y="65885"/>
                </a:lnTo>
                <a:lnTo>
                  <a:pt x="38100" y="68579"/>
                </a:lnTo>
                <a:lnTo>
                  <a:pt x="52931" y="65885"/>
                </a:lnTo>
                <a:lnTo>
                  <a:pt x="65041" y="58535"/>
                </a:lnTo>
                <a:lnTo>
                  <a:pt x="73206" y="47636"/>
                </a:lnTo>
                <a:lnTo>
                  <a:pt x="76200" y="34289"/>
                </a:lnTo>
                <a:lnTo>
                  <a:pt x="73206" y="20943"/>
                </a:lnTo>
                <a:lnTo>
                  <a:pt x="65041" y="10044"/>
                </a:lnTo>
                <a:lnTo>
                  <a:pt x="52931" y="2694"/>
                </a:lnTo>
                <a:lnTo>
                  <a:pt x="3810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470147" y="6260591"/>
            <a:ext cx="79375" cy="94615"/>
          </a:xfrm>
          <a:custGeom>
            <a:avLst/>
            <a:gdLst/>
            <a:ahLst/>
            <a:cxnLst/>
            <a:rect l="l" t="t" r="r" b="b"/>
            <a:pathLst>
              <a:path w="79375" h="94614">
                <a:moveTo>
                  <a:pt x="59436" y="0"/>
                </a:moveTo>
                <a:lnTo>
                  <a:pt x="19812" y="0"/>
                </a:lnTo>
                <a:lnTo>
                  <a:pt x="0" y="94488"/>
                </a:lnTo>
                <a:lnTo>
                  <a:pt x="79248" y="94488"/>
                </a:lnTo>
                <a:lnTo>
                  <a:pt x="5943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88966" y="4357422"/>
            <a:ext cx="202565" cy="205740"/>
          </a:xfrm>
          <a:custGeom>
            <a:avLst/>
            <a:gdLst/>
            <a:ahLst/>
            <a:cxnLst/>
            <a:rect l="l" t="t" r="r" b="b"/>
            <a:pathLst>
              <a:path w="202565" h="205739">
                <a:moveTo>
                  <a:pt x="62644" y="0"/>
                </a:moveTo>
                <a:lnTo>
                  <a:pt x="4913" y="49172"/>
                </a:lnTo>
                <a:lnTo>
                  <a:pt x="0" y="60458"/>
                </a:lnTo>
                <a:lnTo>
                  <a:pt x="1068" y="66526"/>
                </a:lnTo>
                <a:lnTo>
                  <a:pt x="4506" y="71905"/>
                </a:lnTo>
                <a:lnTo>
                  <a:pt x="128573" y="200467"/>
                </a:lnTo>
                <a:lnTo>
                  <a:pt x="133825" y="204092"/>
                </a:lnTo>
                <a:lnTo>
                  <a:pt x="139853" y="205374"/>
                </a:lnTo>
                <a:lnTo>
                  <a:pt x="145925" y="204302"/>
                </a:lnTo>
                <a:lnTo>
                  <a:pt x="151306" y="200861"/>
                </a:lnTo>
                <a:lnTo>
                  <a:pt x="197585" y="156195"/>
                </a:lnTo>
                <a:lnTo>
                  <a:pt x="201216" y="150943"/>
                </a:lnTo>
                <a:lnTo>
                  <a:pt x="202503" y="144914"/>
                </a:lnTo>
                <a:lnTo>
                  <a:pt x="201431" y="138843"/>
                </a:lnTo>
                <a:lnTo>
                  <a:pt x="197991" y="133462"/>
                </a:lnTo>
                <a:lnTo>
                  <a:pt x="73925" y="4913"/>
                </a:lnTo>
                <a:lnTo>
                  <a:pt x="68672" y="1286"/>
                </a:lnTo>
                <a:lnTo>
                  <a:pt x="6264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521195" y="1854707"/>
            <a:ext cx="59690" cy="363220"/>
          </a:xfrm>
          <a:custGeom>
            <a:avLst/>
            <a:gdLst/>
            <a:ahLst/>
            <a:cxnLst/>
            <a:rect l="l" t="t" r="r" b="b"/>
            <a:pathLst>
              <a:path w="59690" h="363219">
                <a:moveTo>
                  <a:pt x="29718" y="0"/>
                </a:moveTo>
                <a:lnTo>
                  <a:pt x="0" y="362712"/>
                </a:lnTo>
                <a:lnTo>
                  <a:pt x="59436" y="362712"/>
                </a:lnTo>
                <a:lnTo>
                  <a:pt x="29718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21195" y="1854707"/>
            <a:ext cx="59690" cy="363220"/>
          </a:xfrm>
          <a:custGeom>
            <a:avLst/>
            <a:gdLst/>
            <a:ahLst/>
            <a:cxnLst/>
            <a:rect l="l" t="t" r="r" b="b"/>
            <a:pathLst>
              <a:path w="59690" h="363219">
                <a:moveTo>
                  <a:pt x="0" y="362712"/>
                </a:moveTo>
                <a:lnTo>
                  <a:pt x="29718" y="0"/>
                </a:lnTo>
                <a:lnTo>
                  <a:pt x="59436" y="362712"/>
                </a:lnTo>
                <a:lnTo>
                  <a:pt x="0" y="362712"/>
                </a:lnTo>
                <a:close/>
              </a:path>
            </a:pathLst>
          </a:custGeom>
          <a:ln w="914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502907" y="1751076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5720" y="0"/>
                </a:moveTo>
                <a:lnTo>
                  <a:pt x="27924" y="3593"/>
                </a:lnTo>
                <a:lnTo>
                  <a:pt x="13392" y="13392"/>
                </a:lnTo>
                <a:lnTo>
                  <a:pt x="3593" y="27924"/>
                </a:lnTo>
                <a:lnTo>
                  <a:pt x="0" y="45720"/>
                </a:lnTo>
                <a:lnTo>
                  <a:pt x="3593" y="63515"/>
                </a:lnTo>
                <a:lnTo>
                  <a:pt x="13392" y="78047"/>
                </a:lnTo>
                <a:lnTo>
                  <a:pt x="27924" y="87846"/>
                </a:lnTo>
                <a:lnTo>
                  <a:pt x="45720" y="91440"/>
                </a:lnTo>
                <a:lnTo>
                  <a:pt x="63515" y="87846"/>
                </a:lnTo>
                <a:lnTo>
                  <a:pt x="78047" y="78047"/>
                </a:lnTo>
                <a:lnTo>
                  <a:pt x="87846" y="63515"/>
                </a:lnTo>
                <a:lnTo>
                  <a:pt x="91440" y="45720"/>
                </a:lnTo>
                <a:lnTo>
                  <a:pt x="87846" y="27924"/>
                </a:lnTo>
                <a:lnTo>
                  <a:pt x="78047" y="13392"/>
                </a:lnTo>
                <a:lnTo>
                  <a:pt x="63515" y="3593"/>
                </a:lnTo>
                <a:lnTo>
                  <a:pt x="4572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416802" y="1658873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19">
                <a:moveTo>
                  <a:pt x="0" y="137160"/>
                </a:moveTo>
                <a:lnTo>
                  <a:pt x="6992" y="93805"/>
                </a:lnTo>
                <a:lnTo>
                  <a:pt x="26462" y="56153"/>
                </a:lnTo>
                <a:lnTo>
                  <a:pt x="56153" y="26462"/>
                </a:lnTo>
                <a:lnTo>
                  <a:pt x="93805" y="6992"/>
                </a:lnTo>
                <a:lnTo>
                  <a:pt x="137160" y="0"/>
                </a:lnTo>
                <a:lnTo>
                  <a:pt x="180514" y="6992"/>
                </a:lnTo>
                <a:lnTo>
                  <a:pt x="218166" y="26462"/>
                </a:lnTo>
                <a:lnTo>
                  <a:pt x="247857" y="56153"/>
                </a:lnTo>
                <a:lnTo>
                  <a:pt x="267327" y="93805"/>
                </a:lnTo>
                <a:lnTo>
                  <a:pt x="274320" y="137160"/>
                </a:lnTo>
                <a:lnTo>
                  <a:pt x="267327" y="180514"/>
                </a:lnTo>
                <a:lnTo>
                  <a:pt x="247857" y="218166"/>
                </a:lnTo>
                <a:lnTo>
                  <a:pt x="218166" y="247857"/>
                </a:lnTo>
                <a:lnTo>
                  <a:pt x="180514" y="267327"/>
                </a:lnTo>
                <a:lnTo>
                  <a:pt x="137160" y="274320"/>
                </a:lnTo>
                <a:lnTo>
                  <a:pt x="93805" y="267327"/>
                </a:lnTo>
                <a:lnTo>
                  <a:pt x="56153" y="247857"/>
                </a:lnTo>
                <a:lnTo>
                  <a:pt x="26462" y="218166"/>
                </a:lnTo>
                <a:lnTo>
                  <a:pt x="6992" y="180514"/>
                </a:lnTo>
                <a:lnTo>
                  <a:pt x="0" y="137160"/>
                </a:lnTo>
                <a:close/>
              </a:path>
            </a:pathLst>
          </a:custGeom>
          <a:ln w="28956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325361" y="157048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29"/>
                </a:lnTo>
                <a:lnTo>
                  <a:pt x="17964" y="139619"/>
                </a:lnTo>
                <a:lnTo>
                  <a:pt x="39041" y="100788"/>
                </a:lnTo>
                <a:lnTo>
                  <a:pt x="66955" y="66955"/>
                </a:lnTo>
                <a:lnTo>
                  <a:pt x="100788" y="39041"/>
                </a:lnTo>
                <a:lnTo>
                  <a:pt x="139619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74670" y="4644"/>
                </a:lnTo>
                <a:lnTo>
                  <a:pt x="317580" y="17964"/>
                </a:lnTo>
                <a:lnTo>
                  <a:pt x="356411" y="39041"/>
                </a:lnTo>
                <a:lnTo>
                  <a:pt x="390244" y="66955"/>
                </a:lnTo>
                <a:lnTo>
                  <a:pt x="418158" y="100788"/>
                </a:lnTo>
                <a:lnTo>
                  <a:pt x="439235" y="139619"/>
                </a:lnTo>
                <a:lnTo>
                  <a:pt x="452555" y="182529"/>
                </a:lnTo>
                <a:lnTo>
                  <a:pt x="457200" y="228600"/>
                </a:lnTo>
                <a:lnTo>
                  <a:pt x="452555" y="274670"/>
                </a:lnTo>
                <a:lnTo>
                  <a:pt x="439235" y="317580"/>
                </a:lnTo>
                <a:lnTo>
                  <a:pt x="418158" y="356411"/>
                </a:lnTo>
                <a:lnTo>
                  <a:pt x="390244" y="390244"/>
                </a:lnTo>
                <a:lnTo>
                  <a:pt x="356411" y="418158"/>
                </a:lnTo>
                <a:lnTo>
                  <a:pt x="317580" y="439235"/>
                </a:lnTo>
                <a:lnTo>
                  <a:pt x="274670" y="452555"/>
                </a:lnTo>
                <a:lnTo>
                  <a:pt x="228600" y="457200"/>
                </a:lnTo>
                <a:lnTo>
                  <a:pt x="182529" y="452555"/>
                </a:lnTo>
                <a:lnTo>
                  <a:pt x="139619" y="439235"/>
                </a:lnTo>
                <a:lnTo>
                  <a:pt x="100788" y="418158"/>
                </a:lnTo>
                <a:lnTo>
                  <a:pt x="66955" y="390244"/>
                </a:lnTo>
                <a:lnTo>
                  <a:pt x="39041" y="356411"/>
                </a:lnTo>
                <a:lnTo>
                  <a:pt x="17964" y="317580"/>
                </a:lnTo>
                <a:lnTo>
                  <a:pt x="4644" y="274670"/>
                </a:lnTo>
                <a:lnTo>
                  <a:pt x="0" y="228600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293334" y="4325842"/>
            <a:ext cx="186055" cy="304165"/>
          </a:xfrm>
          <a:custGeom>
            <a:avLst/>
            <a:gdLst/>
            <a:ahLst/>
            <a:cxnLst/>
            <a:rect l="l" t="t" r="r" b="b"/>
            <a:pathLst>
              <a:path w="186054" h="304164">
                <a:moveTo>
                  <a:pt x="67926" y="0"/>
                </a:moveTo>
                <a:lnTo>
                  <a:pt x="49" y="257777"/>
                </a:lnTo>
                <a:lnTo>
                  <a:pt x="0" y="266989"/>
                </a:lnTo>
                <a:lnTo>
                  <a:pt x="3370" y="275216"/>
                </a:lnTo>
                <a:lnTo>
                  <a:pt x="9578" y="281578"/>
                </a:lnTo>
                <a:lnTo>
                  <a:pt x="18045" y="285196"/>
                </a:lnTo>
                <a:lnTo>
                  <a:pt x="108875" y="304018"/>
                </a:lnTo>
                <a:lnTo>
                  <a:pt x="118087" y="304067"/>
                </a:lnTo>
                <a:lnTo>
                  <a:pt x="126314" y="300697"/>
                </a:lnTo>
                <a:lnTo>
                  <a:pt x="132676" y="294488"/>
                </a:lnTo>
                <a:lnTo>
                  <a:pt x="136294" y="286022"/>
                </a:lnTo>
                <a:lnTo>
                  <a:pt x="185964" y="46284"/>
                </a:lnTo>
                <a:lnTo>
                  <a:pt x="186013" y="37078"/>
                </a:lnTo>
                <a:lnTo>
                  <a:pt x="182643" y="28850"/>
                </a:lnTo>
                <a:lnTo>
                  <a:pt x="176434" y="22484"/>
                </a:lnTo>
                <a:lnTo>
                  <a:pt x="167968" y="18865"/>
                </a:lnTo>
                <a:lnTo>
                  <a:pt x="77138" y="43"/>
                </a:lnTo>
                <a:lnTo>
                  <a:pt x="67926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93334" y="4325842"/>
            <a:ext cx="186055" cy="304165"/>
          </a:xfrm>
          <a:custGeom>
            <a:avLst/>
            <a:gdLst/>
            <a:ahLst/>
            <a:cxnLst/>
            <a:rect l="l" t="t" r="r" b="b"/>
            <a:pathLst>
              <a:path w="186054" h="304164">
                <a:moveTo>
                  <a:pt x="49718" y="18052"/>
                </a:moveTo>
                <a:lnTo>
                  <a:pt x="53337" y="9580"/>
                </a:lnTo>
                <a:lnTo>
                  <a:pt x="59699" y="3371"/>
                </a:lnTo>
                <a:lnTo>
                  <a:pt x="67926" y="0"/>
                </a:lnTo>
                <a:lnTo>
                  <a:pt x="77138" y="43"/>
                </a:lnTo>
                <a:lnTo>
                  <a:pt x="167968" y="18865"/>
                </a:lnTo>
                <a:lnTo>
                  <a:pt x="176434" y="22484"/>
                </a:lnTo>
                <a:lnTo>
                  <a:pt x="182643" y="28850"/>
                </a:lnTo>
                <a:lnTo>
                  <a:pt x="186013" y="37078"/>
                </a:lnTo>
                <a:lnTo>
                  <a:pt x="185964" y="46284"/>
                </a:lnTo>
                <a:lnTo>
                  <a:pt x="136294" y="286022"/>
                </a:lnTo>
                <a:lnTo>
                  <a:pt x="132676" y="294488"/>
                </a:lnTo>
                <a:lnTo>
                  <a:pt x="126314" y="300697"/>
                </a:lnTo>
                <a:lnTo>
                  <a:pt x="118087" y="304067"/>
                </a:lnTo>
                <a:lnTo>
                  <a:pt x="108875" y="304018"/>
                </a:lnTo>
                <a:lnTo>
                  <a:pt x="18045" y="285196"/>
                </a:lnTo>
                <a:lnTo>
                  <a:pt x="9578" y="281578"/>
                </a:lnTo>
                <a:lnTo>
                  <a:pt x="3370" y="275216"/>
                </a:lnTo>
                <a:lnTo>
                  <a:pt x="0" y="266989"/>
                </a:lnTo>
                <a:lnTo>
                  <a:pt x="49" y="257777"/>
                </a:lnTo>
                <a:lnTo>
                  <a:pt x="49718" y="18052"/>
                </a:lnTo>
                <a:close/>
              </a:path>
            </a:pathLst>
          </a:custGeom>
          <a:ln w="19050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17792" y="4348276"/>
            <a:ext cx="146685" cy="214629"/>
          </a:xfrm>
          <a:custGeom>
            <a:avLst/>
            <a:gdLst/>
            <a:ahLst/>
            <a:cxnLst/>
            <a:rect l="l" t="t" r="r" b="b"/>
            <a:pathLst>
              <a:path w="146685" h="214629">
                <a:moveTo>
                  <a:pt x="39890" y="0"/>
                </a:moveTo>
                <a:lnTo>
                  <a:pt x="0" y="192506"/>
                </a:lnTo>
                <a:lnTo>
                  <a:pt x="106438" y="214566"/>
                </a:lnTo>
                <a:lnTo>
                  <a:pt x="146329" y="22059"/>
                </a:lnTo>
                <a:lnTo>
                  <a:pt x="3989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49352" y="4566449"/>
            <a:ext cx="29209" cy="34290"/>
          </a:xfrm>
          <a:custGeom>
            <a:avLst/>
            <a:gdLst/>
            <a:ahLst/>
            <a:cxnLst/>
            <a:rect l="l" t="t" r="r" b="b"/>
            <a:pathLst>
              <a:path w="29210" h="34289">
                <a:moveTo>
                  <a:pt x="10718" y="0"/>
                </a:moveTo>
                <a:lnTo>
                  <a:pt x="3555" y="5778"/>
                </a:lnTo>
                <a:lnTo>
                  <a:pt x="0" y="22948"/>
                </a:lnTo>
                <a:lnTo>
                  <a:pt x="4279" y="31102"/>
                </a:lnTo>
                <a:lnTo>
                  <a:pt x="18376" y="34023"/>
                </a:lnTo>
                <a:lnTo>
                  <a:pt x="25539" y="28244"/>
                </a:lnTo>
                <a:lnTo>
                  <a:pt x="29108" y="11061"/>
                </a:lnTo>
                <a:lnTo>
                  <a:pt x="24828" y="2921"/>
                </a:lnTo>
                <a:lnTo>
                  <a:pt x="1071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35495" y="4661915"/>
            <a:ext cx="216535" cy="213360"/>
          </a:xfrm>
          <a:custGeom>
            <a:avLst/>
            <a:gdLst/>
            <a:ahLst/>
            <a:cxnLst/>
            <a:rect l="l" t="t" r="r" b="b"/>
            <a:pathLst>
              <a:path w="216534" h="213360">
                <a:moveTo>
                  <a:pt x="216407" y="0"/>
                </a:moveTo>
                <a:lnTo>
                  <a:pt x="0" y="0"/>
                </a:lnTo>
                <a:lnTo>
                  <a:pt x="53339" y="213359"/>
                </a:lnTo>
                <a:lnTo>
                  <a:pt x="163067" y="213359"/>
                </a:lnTo>
                <a:lnTo>
                  <a:pt x="216407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655307" y="4453128"/>
            <a:ext cx="177165" cy="190500"/>
          </a:xfrm>
          <a:custGeom>
            <a:avLst/>
            <a:gdLst/>
            <a:ahLst/>
            <a:cxnLst/>
            <a:rect l="l" t="t" r="r" b="b"/>
            <a:pathLst>
              <a:path w="177165" h="190500">
                <a:moveTo>
                  <a:pt x="88392" y="0"/>
                </a:moveTo>
                <a:lnTo>
                  <a:pt x="53985" y="7485"/>
                </a:lnTo>
                <a:lnTo>
                  <a:pt x="25888" y="27898"/>
                </a:lnTo>
                <a:lnTo>
                  <a:pt x="6946" y="58175"/>
                </a:lnTo>
                <a:lnTo>
                  <a:pt x="0" y="95250"/>
                </a:lnTo>
                <a:lnTo>
                  <a:pt x="6946" y="132324"/>
                </a:lnTo>
                <a:lnTo>
                  <a:pt x="25888" y="162601"/>
                </a:lnTo>
                <a:lnTo>
                  <a:pt x="53985" y="183014"/>
                </a:lnTo>
                <a:lnTo>
                  <a:pt x="88392" y="190500"/>
                </a:lnTo>
                <a:lnTo>
                  <a:pt x="122798" y="183014"/>
                </a:lnTo>
                <a:lnTo>
                  <a:pt x="150895" y="162601"/>
                </a:lnTo>
                <a:lnTo>
                  <a:pt x="169837" y="132324"/>
                </a:lnTo>
                <a:lnTo>
                  <a:pt x="176784" y="95250"/>
                </a:lnTo>
                <a:lnTo>
                  <a:pt x="169837" y="58175"/>
                </a:lnTo>
                <a:lnTo>
                  <a:pt x="150895" y="27898"/>
                </a:lnTo>
                <a:lnTo>
                  <a:pt x="122798" y="7485"/>
                </a:lnTo>
                <a:lnTo>
                  <a:pt x="88392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521195" y="4411979"/>
            <a:ext cx="177165" cy="190500"/>
          </a:xfrm>
          <a:custGeom>
            <a:avLst/>
            <a:gdLst/>
            <a:ahLst/>
            <a:cxnLst/>
            <a:rect l="l" t="t" r="r" b="b"/>
            <a:pathLst>
              <a:path w="177165" h="190500">
                <a:moveTo>
                  <a:pt x="88392" y="0"/>
                </a:moveTo>
                <a:lnTo>
                  <a:pt x="53985" y="7485"/>
                </a:lnTo>
                <a:lnTo>
                  <a:pt x="25888" y="27898"/>
                </a:lnTo>
                <a:lnTo>
                  <a:pt x="6946" y="58175"/>
                </a:lnTo>
                <a:lnTo>
                  <a:pt x="0" y="95250"/>
                </a:lnTo>
                <a:lnTo>
                  <a:pt x="6946" y="132324"/>
                </a:lnTo>
                <a:lnTo>
                  <a:pt x="25888" y="162601"/>
                </a:lnTo>
                <a:lnTo>
                  <a:pt x="53985" y="183014"/>
                </a:lnTo>
                <a:lnTo>
                  <a:pt x="88392" y="190500"/>
                </a:lnTo>
                <a:lnTo>
                  <a:pt x="122798" y="183014"/>
                </a:lnTo>
                <a:lnTo>
                  <a:pt x="150895" y="162601"/>
                </a:lnTo>
                <a:lnTo>
                  <a:pt x="169837" y="132324"/>
                </a:lnTo>
                <a:lnTo>
                  <a:pt x="176784" y="95250"/>
                </a:lnTo>
                <a:lnTo>
                  <a:pt x="169837" y="58175"/>
                </a:lnTo>
                <a:lnTo>
                  <a:pt x="150895" y="27898"/>
                </a:lnTo>
                <a:lnTo>
                  <a:pt x="122798" y="7485"/>
                </a:lnTo>
                <a:lnTo>
                  <a:pt x="8839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496811" y="4614671"/>
            <a:ext cx="216535" cy="213360"/>
          </a:xfrm>
          <a:custGeom>
            <a:avLst/>
            <a:gdLst/>
            <a:ahLst/>
            <a:cxnLst/>
            <a:rect l="l" t="t" r="r" b="b"/>
            <a:pathLst>
              <a:path w="216534" h="213360">
                <a:moveTo>
                  <a:pt x="216408" y="0"/>
                </a:moveTo>
                <a:lnTo>
                  <a:pt x="0" y="0"/>
                </a:lnTo>
                <a:lnTo>
                  <a:pt x="53340" y="213360"/>
                </a:lnTo>
                <a:lnTo>
                  <a:pt x="163068" y="213360"/>
                </a:lnTo>
                <a:lnTo>
                  <a:pt x="216408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300221" y="1626870"/>
            <a:ext cx="416559" cy="321945"/>
          </a:xfrm>
          <a:custGeom>
            <a:avLst/>
            <a:gdLst/>
            <a:ahLst/>
            <a:cxnLst/>
            <a:rect l="l" t="t" r="r" b="b"/>
            <a:pathLst>
              <a:path w="416560" h="321944">
                <a:moveTo>
                  <a:pt x="0" y="160782"/>
                </a:moveTo>
                <a:lnTo>
                  <a:pt x="7431" y="118039"/>
                </a:lnTo>
                <a:lnTo>
                  <a:pt x="28402" y="79631"/>
                </a:lnTo>
                <a:lnTo>
                  <a:pt x="60931" y="47091"/>
                </a:lnTo>
                <a:lnTo>
                  <a:pt x="103033" y="21951"/>
                </a:lnTo>
                <a:lnTo>
                  <a:pt x="152726" y="5743"/>
                </a:lnTo>
                <a:lnTo>
                  <a:pt x="208026" y="0"/>
                </a:lnTo>
                <a:lnTo>
                  <a:pt x="263325" y="5743"/>
                </a:lnTo>
                <a:lnTo>
                  <a:pt x="313018" y="21951"/>
                </a:lnTo>
                <a:lnTo>
                  <a:pt x="355120" y="47091"/>
                </a:lnTo>
                <a:lnTo>
                  <a:pt x="387649" y="79631"/>
                </a:lnTo>
                <a:lnTo>
                  <a:pt x="408620" y="118039"/>
                </a:lnTo>
                <a:lnTo>
                  <a:pt x="416052" y="160782"/>
                </a:lnTo>
                <a:lnTo>
                  <a:pt x="408620" y="203524"/>
                </a:lnTo>
                <a:lnTo>
                  <a:pt x="387649" y="241932"/>
                </a:lnTo>
                <a:lnTo>
                  <a:pt x="355120" y="274472"/>
                </a:lnTo>
                <a:lnTo>
                  <a:pt x="313018" y="299612"/>
                </a:lnTo>
                <a:lnTo>
                  <a:pt x="263325" y="315820"/>
                </a:lnTo>
                <a:lnTo>
                  <a:pt x="208026" y="321564"/>
                </a:lnTo>
                <a:lnTo>
                  <a:pt x="152726" y="315820"/>
                </a:lnTo>
                <a:lnTo>
                  <a:pt x="103033" y="299612"/>
                </a:lnTo>
                <a:lnTo>
                  <a:pt x="60931" y="274472"/>
                </a:lnTo>
                <a:lnTo>
                  <a:pt x="28402" y="241932"/>
                </a:lnTo>
                <a:lnTo>
                  <a:pt x="7431" y="203524"/>
                </a:lnTo>
                <a:lnTo>
                  <a:pt x="0" y="160782"/>
                </a:lnTo>
                <a:close/>
              </a:path>
            </a:pathLst>
          </a:custGeom>
          <a:ln w="2895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182873" y="1524761"/>
            <a:ext cx="638810" cy="489584"/>
          </a:xfrm>
          <a:custGeom>
            <a:avLst/>
            <a:gdLst/>
            <a:ahLst/>
            <a:cxnLst/>
            <a:rect l="l" t="t" r="r" b="b"/>
            <a:pathLst>
              <a:path w="638810" h="489585">
                <a:moveTo>
                  <a:pt x="0" y="244601"/>
                </a:moveTo>
                <a:lnTo>
                  <a:pt x="4178" y="204926"/>
                </a:lnTo>
                <a:lnTo>
                  <a:pt x="16277" y="167288"/>
                </a:lnTo>
                <a:lnTo>
                  <a:pt x="35638" y="132193"/>
                </a:lnTo>
                <a:lnTo>
                  <a:pt x="61603" y="100143"/>
                </a:lnTo>
                <a:lnTo>
                  <a:pt x="93516" y="71642"/>
                </a:lnTo>
                <a:lnTo>
                  <a:pt x="130718" y="47194"/>
                </a:lnTo>
                <a:lnTo>
                  <a:pt x="172553" y="27302"/>
                </a:lnTo>
                <a:lnTo>
                  <a:pt x="218363" y="12469"/>
                </a:lnTo>
                <a:lnTo>
                  <a:pt x="267490" y="3201"/>
                </a:lnTo>
                <a:lnTo>
                  <a:pt x="319278" y="0"/>
                </a:lnTo>
                <a:lnTo>
                  <a:pt x="371065" y="3201"/>
                </a:lnTo>
                <a:lnTo>
                  <a:pt x="420192" y="12469"/>
                </a:lnTo>
                <a:lnTo>
                  <a:pt x="466002" y="27302"/>
                </a:lnTo>
                <a:lnTo>
                  <a:pt x="507837" y="47194"/>
                </a:lnTo>
                <a:lnTo>
                  <a:pt x="545039" y="71642"/>
                </a:lnTo>
                <a:lnTo>
                  <a:pt x="576952" y="100143"/>
                </a:lnTo>
                <a:lnTo>
                  <a:pt x="602917" y="132193"/>
                </a:lnTo>
                <a:lnTo>
                  <a:pt x="622278" y="167288"/>
                </a:lnTo>
                <a:lnTo>
                  <a:pt x="634377" y="204926"/>
                </a:lnTo>
                <a:lnTo>
                  <a:pt x="638556" y="244601"/>
                </a:lnTo>
                <a:lnTo>
                  <a:pt x="634377" y="284277"/>
                </a:lnTo>
                <a:lnTo>
                  <a:pt x="622278" y="321915"/>
                </a:lnTo>
                <a:lnTo>
                  <a:pt x="602917" y="357010"/>
                </a:lnTo>
                <a:lnTo>
                  <a:pt x="576952" y="389060"/>
                </a:lnTo>
                <a:lnTo>
                  <a:pt x="545039" y="417561"/>
                </a:lnTo>
                <a:lnTo>
                  <a:pt x="507837" y="442009"/>
                </a:lnTo>
                <a:lnTo>
                  <a:pt x="466002" y="461901"/>
                </a:lnTo>
                <a:lnTo>
                  <a:pt x="420192" y="476734"/>
                </a:lnTo>
                <a:lnTo>
                  <a:pt x="371065" y="486002"/>
                </a:lnTo>
                <a:lnTo>
                  <a:pt x="319278" y="489203"/>
                </a:lnTo>
                <a:lnTo>
                  <a:pt x="267490" y="486002"/>
                </a:lnTo>
                <a:lnTo>
                  <a:pt x="218363" y="476734"/>
                </a:lnTo>
                <a:lnTo>
                  <a:pt x="172553" y="461901"/>
                </a:lnTo>
                <a:lnTo>
                  <a:pt x="130718" y="442009"/>
                </a:lnTo>
                <a:lnTo>
                  <a:pt x="93516" y="417561"/>
                </a:lnTo>
                <a:lnTo>
                  <a:pt x="61603" y="389060"/>
                </a:lnTo>
                <a:lnTo>
                  <a:pt x="35638" y="357010"/>
                </a:lnTo>
                <a:lnTo>
                  <a:pt x="16277" y="321915"/>
                </a:lnTo>
                <a:lnTo>
                  <a:pt x="4178" y="284277"/>
                </a:lnTo>
                <a:lnTo>
                  <a:pt x="0" y="244601"/>
                </a:lnTo>
                <a:close/>
              </a:path>
            </a:pathLst>
          </a:custGeom>
          <a:ln w="2895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298697" y="1872233"/>
            <a:ext cx="417830" cy="172720"/>
          </a:xfrm>
          <a:custGeom>
            <a:avLst/>
            <a:gdLst/>
            <a:ahLst/>
            <a:cxnLst/>
            <a:rect l="l" t="t" r="r" b="b"/>
            <a:pathLst>
              <a:path w="417829" h="172719">
                <a:moveTo>
                  <a:pt x="388874" y="0"/>
                </a:moveTo>
                <a:lnTo>
                  <a:pt x="28701" y="0"/>
                </a:lnTo>
                <a:lnTo>
                  <a:pt x="17530" y="2255"/>
                </a:lnTo>
                <a:lnTo>
                  <a:pt x="8407" y="8407"/>
                </a:lnTo>
                <a:lnTo>
                  <a:pt x="2255" y="17530"/>
                </a:lnTo>
                <a:lnTo>
                  <a:pt x="0" y="28701"/>
                </a:lnTo>
                <a:lnTo>
                  <a:pt x="0" y="143509"/>
                </a:lnTo>
                <a:lnTo>
                  <a:pt x="2255" y="154681"/>
                </a:lnTo>
                <a:lnTo>
                  <a:pt x="8407" y="163804"/>
                </a:lnTo>
                <a:lnTo>
                  <a:pt x="17530" y="169956"/>
                </a:lnTo>
                <a:lnTo>
                  <a:pt x="28701" y="172211"/>
                </a:lnTo>
                <a:lnTo>
                  <a:pt x="388874" y="172211"/>
                </a:lnTo>
                <a:lnTo>
                  <a:pt x="400045" y="169956"/>
                </a:lnTo>
                <a:lnTo>
                  <a:pt x="409168" y="163804"/>
                </a:lnTo>
                <a:lnTo>
                  <a:pt x="415320" y="154681"/>
                </a:lnTo>
                <a:lnTo>
                  <a:pt x="417576" y="143509"/>
                </a:lnTo>
                <a:lnTo>
                  <a:pt x="417576" y="28701"/>
                </a:lnTo>
                <a:lnTo>
                  <a:pt x="415320" y="17530"/>
                </a:lnTo>
                <a:lnTo>
                  <a:pt x="409168" y="8407"/>
                </a:lnTo>
                <a:lnTo>
                  <a:pt x="400045" y="2255"/>
                </a:lnTo>
                <a:lnTo>
                  <a:pt x="38887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298697" y="1872233"/>
            <a:ext cx="417830" cy="172720"/>
          </a:xfrm>
          <a:custGeom>
            <a:avLst/>
            <a:gdLst/>
            <a:ahLst/>
            <a:cxnLst/>
            <a:rect l="l" t="t" r="r" b="b"/>
            <a:pathLst>
              <a:path w="417829" h="172719">
                <a:moveTo>
                  <a:pt x="0" y="28701"/>
                </a:moveTo>
                <a:lnTo>
                  <a:pt x="2255" y="17530"/>
                </a:lnTo>
                <a:lnTo>
                  <a:pt x="8407" y="8407"/>
                </a:lnTo>
                <a:lnTo>
                  <a:pt x="17530" y="2255"/>
                </a:lnTo>
                <a:lnTo>
                  <a:pt x="28701" y="0"/>
                </a:lnTo>
                <a:lnTo>
                  <a:pt x="388874" y="0"/>
                </a:lnTo>
                <a:lnTo>
                  <a:pt x="400045" y="2255"/>
                </a:lnTo>
                <a:lnTo>
                  <a:pt x="409168" y="8407"/>
                </a:lnTo>
                <a:lnTo>
                  <a:pt x="415320" y="17530"/>
                </a:lnTo>
                <a:lnTo>
                  <a:pt x="417576" y="28701"/>
                </a:lnTo>
                <a:lnTo>
                  <a:pt x="417576" y="143509"/>
                </a:lnTo>
                <a:lnTo>
                  <a:pt x="415320" y="154681"/>
                </a:lnTo>
                <a:lnTo>
                  <a:pt x="409168" y="163804"/>
                </a:lnTo>
                <a:lnTo>
                  <a:pt x="400045" y="169956"/>
                </a:lnTo>
                <a:lnTo>
                  <a:pt x="388874" y="172211"/>
                </a:lnTo>
                <a:lnTo>
                  <a:pt x="28701" y="172211"/>
                </a:lnTo>
                <a:lnTo>
                  <a:pt x="17530" y="169956"/>
                </a:lnTo>
                <a:lnTo>
                  <a:pt x="8407" y="163804"/>
                </a:lnTo>
                <a:lnTo>
                  <a:pt x="2255" y="154681"/>
                </a:lnTo>
                <a:lnTo>
                  <a:pt x="0" y="143509"/>
                </a:lnTo>
                <a:lnTo>
                  <a:pt x="0" y="28701"/>
                </a:lnTo>
                <a:close/>
              </a:path>
            </a:pathLst>
          </a:custGeom>
          <a:ln w="19811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298697" y="1713738"/>
            <a:ext cx="419100" cy="173990"/>
          </a:xfrm>
          <a:custGeom>
            <a:avLst/>
            <a:gdLst/>
            <a:ahLst/>
            <a:cxnLst/>
            <a:rect l="l" t="t" r="r" b="b"/>
            <a:pathLst>
              <a:path w="419100" h="173989">
                <a:moveTo>
                  <a:pt x="335280" y="0"/>
                </a:moveTo>
                <a:lnTo>
                  <a:pt x="83820" y="0"/>
                </a:lnTo>
                <a:lnTo>
                  <a:pt x="0" y="173736"/>
                </a:lnTo>
                <a:lnTo>
                  <a:pt x="419100" y="173736"/>
                </a:lnTo>
                <a:lnTo>
                  <a:pt x="33528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298697" y="1713738"/>
            <a:ext cx="419100" cy="173990"/>
          </a:xfrm>
          <a:custGeom>
            <a:avLst/>
            <a:gdLst/>
            <a:ahLst/>
            <a:cxnLst/>
            <a:rect l="l" t="t" r="r" b="b"/>
            <a:pathLst>
              <a:path w="419100" h="173989">
                <a:moveTo>
                  <a:pt x="419100" y="173736"/>
                </a:moveTo>
                <a:lnTo>
                  <a:pt x="0" y="173736"/>
                </a:lnTo>
                <a:lnTo>
                  <a:pt x="83820" y="0"/>
                </a:lnTo>
                <a:lnTo>
                  <a:pt x="335280" y="0"/>
                </a:lnTo>
                <a:lnTo>
                  <a:pt x="419100" y="173736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00271" y="1842516"/>
            <a:ext cx="76200" cy="68580"/>
          </a:xfrm>
          <a:custGeom>
            <a:avLst/>
            <a:gdLst/>
            <a:ahLst/>
            <a:cxnLst/>
            <a:rect l="l" t="t" r="r" b="b"/>
            <a:pathLst>
              <a:path w="76200" h="68580">
                <a:moveTo>
                  <a:pt x="38100" y="0"/>
                </a:moveTo>
                <a:lnTo>
                  <a:pt x="23268" y="2694"/>
                </a:lnTo>
                <a:lnTo>
                  <a:pt x="11158" y="10044"/>
                </a:lnTo>
                <a:lnTo>
                  <a:pt x="2993" y="20943"/>
                </a:lnTo>
                <a:lnTo>
                  <a:pt x="0" y="34289"/>
                </a:lnTo>
                <a:lnTo>
                  <a:pt x="2993" y="47636"/>
                </a:lnTo>
                <a:lnTo>
                  <a:pt x="11158" y="58535"/>
                </a:lnTo>
                <a:lnTo>
                  <a:pt x="23268" y="65885"/>
                </a:lnTo>
                <a:lnTo>
                  <a:pt x="38100" y="68579"/>
                </a:lnTo>
                <a:lnTo>
                  <a:pt x="52931" y="65885"/>
                </a:lnTo>
                <a:lnTo>
                  <a:pt x="65041" y="58535"/>
                </a:lnTo>
                <a:lnTo>
                  <a:pt x="73206" y="47636"/>
                </a:lnTo>
                <a:lnTo>
                  <a:pt x="76200" y="34289"/>
                </a:lnTo>
                <a:lnTo>
                  <a:pt x="73206" y="20943"/>
                </a:lnTo>
                <a:lnTo>
                  <a:pt x="65041" y="10044"/>
                </a:lnTo>
                <a:lnTo>
                  <a:pt x="52931" y="2694"/>
                </a:lnTo>
                <a:lnTo>
                  <a:pt x="381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240023" y="1847088"/>
            <a:ext cx="76200" cy="68580"/>
          </a:xfrm>
          <a:custGeom>
            <a:avLst/>
            <a:gdLst/>
            <a:ahLst/>
            <a:cxnLst/>
            <a:rect l="l" t="t" r="r" b="b"/>
            <a:pathLst>
              <a:path w="76200" h="68580">
                <a:moveTo>
                  <a:pt x="38100" y="0"/>
                </a:moveTo>
                <a:lnTo>
                  <a:pt x="23268" y="2694"/>
                </a:lnTo>
                <a:lnTo>
                  <a:pt x="11158" y="10044"/>
                </a:lnTo>
                <a:lnTo>
                  <a:pt x="2993" y="20943"/>
                </a:lnTo>
                <a:lnTo>
                  <a:pt x="0" y="34289"/>
                </a:lnTo>
                <a:lnTo>
                  <a:pt x="2993" y="47636"/>
                </a:lnTo>
                <a:lnTo>
                  <a:pt x="11158" y="58535"/>
                </a:lnTo>
                <a:lnTo>
                  <a:pt x="23268" y="65885"/>
                </a:lnTo>
                <a:lnTo>
                  <a:pt x="38100" y="68579"/>
                </a:lnTo>
                <a:lnTo>
                  <a:pt x="52931" y="65885"/>
                </a:lnTo>
                <a:lnTo>
                  <a:pt x="65041" y="58535"/>
                </a:lnTo>
                <a:lnTo>
                  <a:pt x="73206" y="47636"/>
                </a:lnTo>
                <a:lnTo>
                  <a:pt x="76200" y="34289"/>
                </a:lnTo>
                <a:lnTo>
                  <a:pt x="73206" y="20943"/>
                </a:lnTo>
                <a:lnTo>
                  <a:pt x="65041" y="10044"/>
                </a:lnTo>
                <a:lnTo>
                  <a:pt x="52931" y="2694"/>
                </a:lnTo>
                <a:lnTo>
                  <a:pt x="38100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67684" y="1769364"/>
            <a:ext cx="78105" cy="97790"/>
          </a:xfrm>
          <a:custGeom>
            <a:avLst/>
            <a:gdLst/>
            <a:ahLst/>
            <a:cxnLst/>
            <a:rect l="l" t="t" r="r" b="b"/>
            <a:pathLst>
              <a:path w="78104" h="97789">
                <a:moveTo>
                  <a:pt x="38862" y="0"/>
                </a:moveTo>
                <a:lnTo>
                  <a:pt x="23735" y="3832"/>
                </a:lnTo>
                <a:lnTo>
                  <a:pt x="11382" y="14282"/>
                </a:lnTo>
                <a:lnTo>
                  <a:pt x="3053" y="29784"/>
                </a:lnTo>
                <a:lnTo>
                  <a:pt x="0" y="48767"/>
                </a:lnTo>
                <a:lnTo>
                  <a:pt x="3053" y="67751"/>
                </a:lnTo>
                <a:lnTo>
                  <a:pt x="11382" y="83253"/>
                </a:lnTo>
                <a:lnTo>
                  <a:pt x="23735" y="93703"/>
                </a:lnTo>
                <a:lnTo>
                  <a:pt x="38862" y="97535"/>
                </a:lnTo>
                <a:lnTo>
                  <a:pt x="53988" y="93703"/>
                </a:lnTo>
                <a:lnTo>
                  <a:pt x="66341" y="83253"/>
                </a:lnTo>
                <a:lnTo>
                  <a:pt x="74670" y="67751"/>
                </a:lnTo>
                <a:lnTo>
                  <a:pt x="77724" y="48767"/>
                </a:lnTo>
                <a:lnTo>
                  <a:pt x="74670" y="29784"/>
                </a:lnTo>
                <a:lnTo>
                  <a:pt x="66341" y="14282"/>
                </a:lnTo>
                <a:lnTo>
                  <a:pt x="53988" y="3832"/>
                </a:lnTo>
                <a:lnTo>
                  <a:pt x="38862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60064" y="1863851"/>
            <a:ext cx="93345" cy="73660"/>
          </a:xfrm>
          <a:custGeom>
            <a:avLst/>
            <a:gdLst/>
            <a:ahLst/>
            <a:cxnLst/>
            <a:rect l="l" t="t" r="r" b="b"/>
            <a:pathLst>
              <a:path w="93345" h="73660">
                <a:moveTo>
                  <a:pt x="92964" y="0"/>
                </a:moveTo>
                <a:lnTo>
                  <a:pt x="0" y="0"/>
                </a:lnTo>
                <a:lnTo>
                  <a:pt x="18592" y="73152"/>
                </a:lnTo>
                <a:lnTo>
                  <a:pt x="74371" y="73152"/>
                </a:lnTo>
                <a:lnTo>
                  <a:pt x="92964" y="0"/>
                </a:lnTo>
                <a:close/>
              </a:path>
            </a:pathLst>
          </a:custGeom>
          <a:solidFill>
            <a:srgbClr val="EC8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702722" y="1106423"/>
            <a:ext cx="8310245" cy="264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63880" algn="ctr">
              <a:lnSpc>
                <a:spcPct val="100000"/>
              </a:lnSpc>
            </a:pPr>
            <a:r>
              <a:rPr sz="1800" b="1" spc="-15" dirty="0">
                <a:solidFill>
                  <a:srgbClr val="808080"/>
                </a:solidFill>
                <a:latin typeface="Arial"/>
                <a:cs typeface="Arial"/>
              </a:rPr>
              <a:t>Technology </a:t>
            </a:r>
            <a:r>
              <a:rPr sz="1800" b="1" spc="-5" dirty="0">
                <a:solidFill>
                  <a:srgbClr val="808080"/>
                </a:solidFill>
                <a:latin typeface="Arial"/>
                <a:cs typeface="Arial"/>
              </a:rPr>
              <a:t>Elements </a:t>
            </a:r>
            <a:r>
              <a:rPr sz="1800" i="1" spc="-5" dirty="0">
                <a:solidFill>
                  <a:srgbClr val="808080"/>
                </a:solidFill>
                <a:latin typeface="Arial"/>
                <a:cs typeface="Arial"/>
              </a:rPr>
              <a:t>(Highest Priority)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750">
              <a:latin typeface="Times New Roman"/>
              <a:cs typeface="Times New Roman"/>
            </a:endParaRPr>
          </a:p>
          <a:p>
            <a:pPr marL="6586855" marR="5080" indent="13335" algn="r">
              <a:lnSpc>
                <a:spcPct val="100499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</a:t>
            </a:r>
            <a:r>
              <a:rPr sz="1800" b="1" spc="-5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75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#3  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Intelligent,</a:t>
            </a:r>
            <a:r>
              <a:rPr sz="1600" b="1" spc="-10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Sensor-  Based</a:t>
            </a:r>
            <a:r>
              <a:rPr sz="1600" b="1" spc="-3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808080"/>
                </a:solidFill>
                <a:latin typeface="Calibri"/>
                <a:cs typeface="Calibri"/>
              </a:rPr>
              <a:t>Infrastructure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500">
              <a:latin typeface="Times New Roman"/>
              <a:cs typeface="Times New Roman"/>
            </a:endParaRPr>
          </a:p>
          <a:p>
            <a:pPr marR="565785" algn="ctr">
              <a:lnSpc>
                <a:spcPct val="100000"/>
              </a:lnSpc>
            </a:pPr>
            <a:r>
              <a:rPr sz="1800" b="1" spc="-10" dirty="0">
                <a:solidFill>
                  <a:srgbClr val="808080"/>
                </a:solidFill>
                <a:latin typeface="Arial"/>
                <a:cs typeface="Arial"/>
              </a:rPr>
              <a:t>Innovative Approaches </a:t>
            </a:r>
            <a:r>
              <a:rPr sz="1800" b="1" dirty="0">
                <a:solidFill>
                  <a:srgbClr val="80808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808080"/>
                </a:solidFill>
                <a:latin typeface="Arial"/>
                <a:cs typeface="Arial"/>
              </a:rPr>
              <a:t>Urban </a:t>
            </a:r>
            <a:r>
              <a:rPr sz="1800" b="1" spc="-10" dirty="0">
                <a:solidFill>
                  <a:srgbClr val="808080"/>
                </a:solidFill>
                <a:latin typeface="Arial"/>
                <a:cs typeface="Arial"/>
              </a:rPr>
              <a:t>Transportation </a:t>
            </a:r>
            <a:r>
              <a:rPr sz="1800" b="1" spc="-5" dirty="0">
                <a:solidFill>
                  <a:srgbClr val="808080"/>
                </a:solidFill>
                <a:latin typeface="Arial"/>
                <a:cs typeface="Arial"/>
              </a:rPr>
              <a:t>Elements </a:t>
            </a:r>
            <a:r>
              <a:rPr sz="1800" i="1" spc="-5" dirty="0">
                <a:solidFill>
                  <a:srgbClr val="808080"/>
                </a:solidFill>
                <a:latin typeface="Arial"/>
                <a:cs typeface="Arial"/>
              </a:rPr>
              <a:t>(High</a:t>
            </a:r>
            <a:r>
              <a:rPr sz="1800" i="1" spc="10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808080"/>
                </a:solidFill>
                <a:latin typeface="Arial"/>
                <a:cs typeface="Arial"/>
              </a:rPr>
              <a:t>Priority)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050">
              <a:latin typeface="Times New Roman"/>
              <a:cs typeface="Times New Roman"/>
            </a:endParaRPr>
          </a:p>
          <a:p>
            <a:pPr marL="487680" algn="ctr">
              <a:lnSpc>
                <a:spcPct val="100000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12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#5</a:t>
            </a:r>
            <a:endParaRPr sz="1800">
              <a:latin typeface="Calibri"/>
              <a:cs typeface="Calibri"/>
            </a:endParaRPr>
          </a:p>
          <a:p>
            <a:pPr marL="846455" algn="ctr">
              <a:lnSpc>
                <a:spcPct val="100000"/>
              </a:lnSpc>
              <a:spcBef>
                <a:spcPts val="20"/>
              </a:spcBef>
            </a:pP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Urban</a:t>
            </a:r>
            <a:r>
              <a:rPr sz="1600" b="1" spc="-4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Analytics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073150" y="5373700"/>
            <a:ext cx="5085080" cy="110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3414">
              <a:lnSpc>
                <a:spcPct val="100000"/>
              </a:lnSpc>
            </a:pPr>
            <a:r>
              <a:rPr sz="1800" b="1" spc="-5" dirty="0">
                <a:solidFill>
                  <a:srgbClr val="808080"/>
                </a:solidFill>
                <a:latin typeface="Arial"/>
                <a:cs typeface="Arial"/>
              </a:rPr>
              <a:t>Smart City Elements </a:t>
            </a:r>
            <a:r>
              <a:rPr sz="1800" i="1" spc="-5" dirty="0">
                <a:solidFill>
                  <a:srgbClr val="808080"/>
                </a:solidFill>
                <a:latin typeface="Arial"/>
                <a:cs typeface="Arial"/>
              </a:rPr>
              <a:t>(Priority</a:t>
            </a:r>
            <a:r>
              <a:rPr sz="1800" b="1" spc="-5" dirty="0">
                <a:solidFill>
                  <a:srgbClr val="80808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Vision </a:t>
            </a:r>
            <a:r>
              <a:rPr sz="1800" b="1" spc="-10" dirty="0">
                <a:solidFill>
                  <a:srgbClr val="EC881B"/>
                </a:solidFill>
                <a:latin typeface="Calibri"/>
                <a:cs typeface="Calibri"/>
              </a:rPr>
              <a:t>Element</a:t>
            </a:r>
            <a:r>
              <a:rPr sz="1800" b="1" spc="-120" dirty="0">
                <a:solidFill>
                  <a:srgbClr val="EC881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881B"/>
                </a:solidFill>
                <a:latin typeface="Calibri"/>
                <a:cs typeface="Calibri"/>
              </a:rPr>
              <a:t>#10</a:t>
            </a:r>
            <a:endParaRPr sz="1800">
              <a:latin typeface="Calibri"/>
              <a:cs typeface="Calibri"/>
            </a:endParaRPr>
          </a:p>
          <a:p>
            <a:pPr marL="416559">
              <a:lnSpc>
                <a:spcPct val="100000"/>
              </a:lnSpc>
              <a:spcBef>
                <a:spcPts val="20"/>
              </a:spcBef>
            </a:pP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Architecture</a:t>
            </a:r>
            <a:r>
              <a:rPr sz="1600" b="1" spc="-6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0" y="2929127"/>
            <a:ext cx="3077210" cy="1202690"/>
          </a:xfrm>
          <a:custGeom>
            <a:avLst/>
            <a:gdLst/>
            <a:ahLst/>
            <a:cxnLst/>
            <a:rect l="l" t="t" r="r" b="b"/>
            <a:pathLst>
              <a:path w="3077210" h="1202689">
                <a:moveTo>
                  <a:pt x="0" y="1202436"/>
                </a:moveTo>
                <a:lnTo>
                  <a:pt x="3076956" y="1202436"/>
                </a:lnTo>
                <a:lnTo>
                  <a:pt x="3076956" y="0"/>
                </a:lnTo>
                <a:lnTo>
                  <a:pt x="0" y="0"/>
                </a:lnTo>
                <a:lnTo>
                  <a:pt x="0" y="1202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0" y="1376172"/>
            <a:ext cx="6111240" cy="1242060"/>
          </a:xfrm>
          <a:custGeom>
            <a:avLst/>
            <a:gdLst/>
            <a:ahLst/>
            <a:cxnLst/>
            <a:rect l="l" t="t" r="r" b="b"/>
            <a:pathLst>
              <a:path w="6111240" h="1242060">
                <a:moveTo>
                  <a:pt x="0" y="1242060"/>
                </a:moveTo>
                <a:lnTo>
                  <a:pt x="6111240" y="1242060"/>
                </a:lnTo>
                <a:lnTo>
                  <a:pt x="6111240" y="0"/>
                </a:lnTo>
                <a:lnTo>
                  <a:pt x="0" y="0"/>
                </a:lnTo>
                <a:lnTo>
                  <a:pt x="0" y="1242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0" y="4131564"/>
            <a:ext cx="9144000" cy="1199515"/>
          </a:xfrm>
          <a:custGeom>
            <a:avLst/>
            <a:gdLst/>
            <a:ahLst/>
            <a:cxnLst/>
            <a:rect l="l" t="t" r="r" b="b"/>
            <a:pathLst>
              <a:path w="9144000" h="1199514">
                <a:moveTo>
                  <a:pt x="0" y="1199388"/>
                </a:moveTo>
                <a:lnTo>
                  <a:pt x="9144000" y="1199388"/>
                </a:lnTo>
                <a:lnTo>
                  <a:pt x="9144000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111240" y="5658611"/>
            <a:ext cx="3032760" cy="1199515"/>
          </a:xfrm>
          <a:custGeom>
            <a:avLst/>
            <a:gdLst/>
            <a:ahLst/>
            <a:cxnLst/>
            <a:rect l="l" t="t" r="r" b="b"/>
            <a:pathLst>
              <a:path w="3032759" h="1199515">
                <a:moveTo>
                  <a:pt x="0" y="1199388"/>
                </a:moveTo>
                <a:lnTo>
                  <a:pt x="3032760" y="1199388"/>
                </a:lnTo>
                <a:lnTo>
                  <a:pt x="3032760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122676" y="5731764"/>
            <a:ext cx="3032760" cy="1126490"/>
          </a:xfrm>
          <a:custGeom>
            <a:avLst/>
            <a:gdLst/>
            <a:ahLst/>
            <a:cxnLst/>
            <a:rect l="l" t="t" r="r" b="b"/>
            <a:pathLst>
              <a:path w="3032760" h="1126490">
                <a:moveTo>
                  <a:pt x="0" y="1126236"/>
                </a:moveTo>
                <a:lnTo>
                  <a:pt x="3032760" y="1126236"/>
                </a:lnTo>
                <a:lnTo>
                  <a:pt x="3032760" y="0"/>
                </a:lnTo>
                <a:lnTo>
                  <a:pt x="0" y="0"/>
                </a:lnTo>
                <a:lnTo>
                  <a:pt x="0" y="1126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0" y="50292"/>
            <a:ext cx="3357371" cy="8686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0" y="76202"/>
            <a:ext cx="3276714" cy="7683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117335" y="3034283"/>
            <a:ext cx="3027045" cy="1199515"/>
          </a:xfrm>
          <a:custGeom>
            <a:avLst/>
            <a:gdLst/>
            <a:ahLst/>
            <a:cxnLst/>
            <a:rect l="l" t="t" r="r" b="b"/>
            <a:pathLst>
              <a:path w="3027045" h="1199514">
                <a:moveTo>
                  <a:pt x="0" y="1199388"/>
                </a:moveTo>
                <a:lnTo>
                  <a:pt x="3026664" y="1199388"/>
                </a:lnTo>
                <a:lnTo>
                  <a:pt x="3026664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2045563" y="6489769"/>
            <a:ext cx="86486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600" b="1" spc="-20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nd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808080"/>
                </a:solidFill>
                <a:latin typeface="Calibri"/>
                <a:cs typeface="Calibri"/>
              </a:rPr>
              <a:t>ds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1648" y="2717800"/>
            <a:ext cx="5514975" cy="163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EC881B"/>
                </a:solidFill>
                <a:latin typeface="Arial"/>
                <a:cs typeface="Arial"/>
              </a:rPr>
              <a:t>Vision Element</a:t>
            </a:r>
            <a:r>
              <a:rPr sz="2800" b="1" spc="-45" dirty="0">
                <a:solidFill>
                  <a:srgbClr val="EC881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EC881B"/>
                </a:solidFill>
                <a:latin typeface="Arial"/>
                <a:cs typeface="Arial"/>
              </a:rPr>
              <a:t>#3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40"/>
              </a:spcBef>
            </a:pPr>
            <a:r>
              <a:rPr sz="3600" b="1" spc="-5" dirty="0">
                <a:latin typeface="Arial"/>
                <a:cs typeface="Arial"/>
              </a:rPr>
              <a:t>Intelligent, Sensor-Based  Infrastructure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962" y="4496561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19812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291" y="2880360"/>
            <a:ext cx="868680" cy="9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906267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2000" y="0"/>
                </a:lnTo>
                <a:lnTo>
                  <a:pt x="762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6195" y="3311652"/>
            <a:ext cx="59690" cy="363220"/>
          </a:xfrm>
          <a:custGeom>
            <a:avLst/>
            <a:gdLst/>
            <a:ahLst/>
            <a:cxnLst/>
            <a:rect l="l" t="t" r="r" b="b"/>
            <a:pathLst>
              <a:path w="59690" h="363220">
                <a:moveTo>
                  <a:pt x="29718" y="0"/>
                </a:moveTo>
                <a:lnTo>
                  <a:pt x="0" y="362712"/>
                </a:lnTo>
                <a:lnTo>
                  <a:pt x="59436" y="362712"/>
                </a:lnTo>
                <a:lnTo>
                  <a:pt x="29718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6195" y="3311652"/>
            <a:ext cx="59690" cy="363220"/>
          </a:xfrm>
          <a:custGeom>
            <a:avLst/>
            <a:gdLst/>
            <a:ahLst/>
            <a:cxnLst/>
            <a:rect l="l" t="t" r="r" b="b"/>
            <a:pathLst>
              <a:path w="59690" h="363220">
                <a:moveTo>
                  <a:pt x="0" y="362712"/>
                </a:moveTo>
                <a:lnTo>
                  <a:pt x="29718" y="0"/>
                </a:lnTo>
                <a:lnTo>
                  <a:pt x="59436" y="362712"/>
                </a:lnTo>
                <a:lnTo>
                  <a:pt x="0" y="362712"/>
                </a:lnTo>
                <a:close/>
              </a:path>
            </a:pathLst>
          </a:custGeom>
          <a:ln w="9143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7908" y="3208020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5720" y="0"/>
                </a:moveTo>
                <a:lnTo>
                  <a:pt x="27924" y="3593"/>
                </a:lnTo>
                <a:lnTo>
                  <a:pt x="13392" y="13392"/>
                </a:lnTo>
                <a:lnTo>
                  <a:pt x="3593" y="27924"/>
                </a:lnTo>
                <a:lnTo>
                  <a:pt x="0" y="45720"/>
                </a:lnTo>
                <a:lnTo>
                  <a:pt x="3593" y="63515"/>
                </a:lnTo>
                <a:lnTo>
                  <a:pt x="13392" y="78047"/>
                </a:lnTo>
                <a:lnTo>
                  <a:pt x="27924" y="87846"/>
                </a:lnTo>
                <a:lnTo>
                  <a:pt x="45720" y="91440"/>
                </a:lnTo>
                <a:lnTo>
                  <a:pt x="63515" y="87846"/>
                </a:lnTo>
                <a:lnTo>
                  <a:pt x="78047" y="78047"/>
                </a:lnTo>
                <a:lnTo>
                  <a:pt x="87846" y="63515"/>
                </a:lnTo>
                <a:lnTo>
                  <a:pt x="91440" y="45720"/>
                </a:lnTo>
                <a:lnTo>
                  <a:pt x="87846" y="27924"/>
                </a:lnTo>
                <a:lnTo>
                  <a:pt x="78047" y="13392"/>
                </a:lnTo>
                <a:lnTo>
                  <a:pt x="63515" y="3593"/>
                </a:lnTo>
                <a:lnTo>
                  <a:pt x="4572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801" y="3115817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0" y="137160"/>
                </a:moveTo>
                <a:lnTo>
                  <a:pt x="6992" y="93805"/>
                </a:lnTo>
                <a:lnTo>
                  <a:pt x="26462" y="56153"/>
                </a:lnTo>
                <a:lnTo>
                  <a:pt x="56153" y="26462"/>
                </a:lnTo>
                <a:lnTo>
                  <a:pt x="93805" y="6992"/>
                </a:lnTo>
                <a:lnTo>
                  <a:pt x="137160" y="0"/>
                </a:lnTo>
                <a:lnTo>
                  <a:pt x="180514" y="6992"/>
                </a:lnTo>
                <a:lnTo>
                  <a:pt x="218166" y="26462"/>
                </a:lnTo>
                <a:lnTo>
                  <a:pt x="247857" y="56153"/>
                </a:lnTo>
                <a:lnTo>
                  <a:pt x="267327" y="93805"/>
                </a:lnTo>
                <a:lnTo>
                  <a:pt x="274320" y="137160"/>
                </a:lnTo>
                <a:lnTo>
                  <a:pt x="267327" y="180514"/>
                </a:lnTo>
                <a:lnTo>
                  <a:pt x="247857" y="218166"/>
                </a:lnTo>
                <a:lnTo>
                  <a:pt x="218166" y="247857"/>
                </a:lnTo>
                <a:lnTo>
                  <a:pt x="180514" y="267327"/>
                </a:lnTo>
                <a:lnTo>
                  <a:pt x="137160" y="274320"/>
                </a:lnTo>
                <a:lnTo>
                  <a:pt x="93805" y="267327"/>
                </a:lnTo>
                <a:lnTo>
                  <a:pt x="56153" y="247857"/>
                </a:lnTo>
                <a:lnTo>
                  <a:pt x="26462" y="218166"/>
                </a:lnTo>
                <a:lnTo>
                  <a:pt x="6992" y="180514"/>
                </a:lnTo>
                <a:lnTo>
                  <a:pt x="0" y="137160"/>
                </a:lnTo>
                <a:close/>
              </a:path>
            </a:pathLst>
          </a:custGeom>
          <a:ln w="28956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362" y="302590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29"/>
                </a:lnTo>
                <a:lnTo>
                  <a:pt x="17964" y="139619"/>
                </a:lnTo>
                <a:lnTo>
                  <a:pt x="39041" y="100788"/>
                </a:lnTo>
                <a:lnTo>
                  <a:pt x="66955" y="66955"/>
                </a:lnTo>
                <a:lnTo>
                  <a:pt x="100788" y="39041"/>
                </a:lnTo>
                <a:lnTo>
                  <a:pt x="139619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74670" y="4644"/>
                </a:lnTo>
                <a:lnTo>
                  <a:pt x="317580" y="17964"/>
                </a:lnTo>
                <a:lnTo>
                  <a:pt x="356411" y="39041"/>
                </a:lnTo>
                <a:lnTo>
                  <a:pt x="390244" y="66955"/>
                </a:lnTo>
                <a:lnTo>
                  <a:pt x="418158" y="100788"/>
                </a:lnTo>
                <a:lnTo>
                  <a:pt x="439235" y="139619"/>
                </a:lnTo>
                <a:lnTo>
                  <a:pt x="452555" y="182529"/>
                </a:lnTo>
                <a:lnTo>
                  <a:pt x="457200" y="228600"/>
                </a:lnTo>
                <a:lnTo>
                  <a:pt x="452555" y="274670"/>
                </a:lnTo>
                <a:lnTo>
                  <a:pt x="439235" y="317580"/>
                </a:lnTo>
                <a:lnTo>
                  <a:pt x="418158" y="356411"/>
                </a:lnTo>
                <a:lnTo>
                  <a:pt x="390244" y="390244"/>
                </a:lnTo>
                <a:lnTo>
                  <a:pt x="356411" y="418158"/>
                </a:lnTo>
                <a:lnTo>
                  <a:pt x="317580" y="439235"/>
                </a:lnTo>
                <a:lnTo>
                  <a:pt x="274670" y="452555"/>
                </a:lnTo>
                <a:lnTo>
                  <a:pt x="228600" y="457200"/>
                </a:lnTo>
                <a:lnTo>
                  <a:pt x="182529" y="452555"/>
                </a:lnTo>
                <a:lnTo>
                  <a:pt x="139619" y="439235"/>
                </a:lnTo>
                <a:lnTo>
                  <a:pt x="100788" y="418158"/>
                </a:lnTo>
                <a:lnTo>
                  <a:pt x="66955" y="390244"/>
                </a:lnTo>
                <a:lnTo>
                  <a:pt x="39041" y="356411"/>
                </a:lnTo>
                <a:lnTo>
                  <a:pt x="17964" y="317580"/>
                </a:lnTo>
                <a:lnTo>
                  <a:pt x="4644" y="274670"/>
                </a:lnTo>
                <a:lnTo>
                  <a:pt x="0" y="228600"/>
                </a:lnTo>
                <a:close/>
              </a:path>
            </a:pathLst>
          </a:custGeom>
          <a:ln w="19812">
            <a:solidFill>
              <a:srgbClr val="EC8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5"/>
              </a:lnSpc>
              <a:tabLst>
                <a:tab pos="2221865" algn="l"/>
              </a:tabLst>
            </a:pPr>
            <a:r>
              <a:rPr spc="-5" dirty="0"/>
              <a:t>U.S.  Department</a:t>
            </a:r>
            <a:r>
              <a:rPr spc="240" dirty="0"/>
              <a:t> </a:t>
            </a:r>
            <a:r>
              <a:rPr spc="-5" dirty="0"/>
              <a:t>of</a:t>
            </a:r>
            <a:r>
              <a:rPr spc="250" dirty="0"/>
              <a:t> </a:t>
            </a:r>
            <a:r>
              <a:rPr spc="-5" dirty="0"/>
              <a:t>Transportation	</a:t>
            </a:r>
            <a:fld id="{81D60167-4931-47E6-BA6A-407CBD079E47}" type="slidenum">
              <a:rPr sz="1800" b="0" spc="-7" baseline="2314" dirty="0">
                <a:latin typeface="Arial"/>
                <a:cs typeface="Arial"/>
              </a:rPr>
              <a:t>9</a:t>
            </a:fld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3186</Words>
  <Application>Microsoft Office PowerPoint</Application>
  <PresentationFormat>On-screen Show (4:3)</PresentationFormat>
  <Paragraphs>502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Webinar Overview </vt:lpstr>
      <vt:lpstr>Beyond Traffic: The Smart City Challenge</vt:lpstr>
      <vt:lpstr>Beyond Traffic: The Smart City Challenge</vt:lpstr>
      <vt:lpstr>Advanced Technologies and Smart Cities </vt:lpstr>
      <vt:lpstr>The USDOT’s Vision for a Smart City </vt:lpstr>
      <vt:lpstr>Beyond Traffic: The Smart City Challenge</vt:lpstr>
      <vt:lpstr>Beyond Traffic: The Smart City Challenge</vt:lpstr>
      <vt:lpstr>PowerPoint Presentation</vt:lpstr>
      <vt:lpstr>PowerPoint Presentation</vt:lpstr>
      <vt:lpstr>Vision Element #3: Intelligent, Sensor-Based   Infrastructure </vt:lpstr>
      <vt:lpstr>Vision Element #3: Intelligent, Sensor-Based   Infrastructure </vt:lpstr>
      <vt:lpstr>Vision Element #3: Intelligent, Sensor-Based   Infrastructure </vt:lpstr>
      <vt:lpstr>Vision Element #3: Intelligent, Sensor-Based   Infrastructure </vt:lpstr>
      <vt:lpstr>Vision Element #3: Intelligent, Sensor-Based   Infrastructure </vt:lpstr>
      <vt:lpstr>Vision Element #3: Intelligent, Sensor-Based   Infrastructure </vt:lpstr>
      <vt:lpstr>Vision Element #3: Intelligent, Sensor-Based   Infrastructure </vt:lpstr>
      <vt:lpstr>PowerPoint Presentation</vt:lpstr>
      <vt:lpstr>Vision Element #5: Urban Analytics</vt:lpstr>
      <vt:lpstr>Vision Element #5: Urban Analytics</vt:lpstr>
      <vt:lpstr>Vision Element #5: Urban Analytics</vt:lpstr>
      <vt:lpstr>Vision Element #5: Urban Analytics</vt:lpstr>
      <vt:lpstr>PowerPoint Presentation</vt:lpstr>
      <vt:lpstr>Vision Element #10: Architecture and Standards</vt:lpstr>
      <vt:lpstr>Vision Element #10: Architecture and Standards</vt:lpstr>
      <vt:lpstr>Vision Element #10: Architecture and Standards</vt:lpstr>
      <vt:lpstr>Vision Element #10: Architecture and Standards</vt:lpstr>
      <vt:lpstr>Vision Element #10: Architecture and Standards</vt:lpstr>
      <vt:lpstr>Vision Element #10: Architecture and Standards</vt:lpstr>
      <vt:lpstr>Vision Element #10: Architecture and Standards</vt:lpstr>
      <vt:lpstr>Vision Element #10: Architecture and Standards</vt:lpstr>
      <vt:lpstr>Vision Element #10: Architecture and Standards</vt:lpstr>
      <vt:lpstr>Vision Element #10: Architecture and Standards</vt:lpstr>
      <vt:lpstr>Vision Element #10: Architecture and Standards</vt:lpstr>
      <vt:lpstr>Vision Element #10: Architecture and Standards</vt:lpstr>
      <vt:lpstr>Vision Element #10: Architecture and Standards</vt:lpstr>
      <vt:lpstr>PowerPoint Presentation</vt:lpstr>
      <vt:lpstr>Beyond Traffic: The Smart City Challenge Information Sessions</vt:lpstr>
      <vt:lpstr>Beyond Traffic: The Smart City Challenge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Traffic: The Smart City Challenge Information Session &lt;#X: Name&gt;</dc:title>
  <dc:creator>USDOT OST-R</dc:creator>
  <cp:lastModifiedBy>TS</cp:lastModifiedBy>
  <cp:revision>1</cp:revision>
  <dcterms:created xsi:type="dcterms:W3CDTF">2015-12-18T19:47:10Z</dcterms:created>
  <dcterms:modified xsi:type="dcterms:W3CDTF">2015-12-18T18:48:40Z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2015-12-16T00:00:00Z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2015-12-18T00:00:00Z</vt:filetime>
  </property>
</Properties>
</file>