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62" r:id="rId5"/>
    <p:sldMasterId id="2147483790" r:id="rId6"/>
    <p:sldMasterId id="2147483802" r:id="rId7"/>
  </p:sldMasterIdLst>
  <p:notesMasterIdLst>
    <p:notesMasterId r:id="rId56"/>
  </p:notesMasterIdLst>
  <p:sldIdLst>
    <p:sldId id="815" r:id="rId8"/>
    <p:sldId id="904" r:id="rId9"/>
    <p:sldId id="936" r:id="rId10"/>
    <p:sldId id="937" r:id="rId11"/>
    <p:sldId id="897" r:id="rId12"/>
    <p:sldId id="898" r:id="rId13"/>
    <p:sldId id="891" r:id="rId14"/>
    <p:sldId id="892" r:id="rId15"/>
    <p:sldId id="901" r:id="rId16"/>
    <p:sldId id="946" r:id="rId17"/>
    <p:sldId id="947" r:id="rId18"/>
    <p:sldId id="948" r:id="rId19"/>
    <p:sldId id="945" r:id="rId20"/>
    <p:sldId id="927" r:id="rId21"/>
    <p:sldId id="949" r:id="rId22"/>
    <p:sldId id="950" r:id="rId23"/>
    <p:sldId id="868" r:id="rId24"/>
    <p:sldId id="869" r:id="rId25"/>
    <p:sldId id="872" r:id="rId26"/>
    <p:sldId id="873" r:id="rId27"/>
    <p:sldId id="877" r:id="rId28"/>
    <p:sldId id="878" r:id="rId29"/>
    <p:sldId id="874" r:id="rId30"/>
    <p:sldId id="879" r:id="rId31"/>
    <p:sldId id="902" r:id="rId32"/>
    <p:sldId id="915" r:id="rId33"/>
    <p:sldId id="916" r:id="rId34"/>
    <p:sldId id="917" r:id="rId35"/>
    <p:sldId id="930" r:id="rId36"/>
    <p:sldId id="920" r:id="rId37"/>
    <p:sldId id="923" r:id="rId38"/>
    <p:sldId id="924" r:id="rId39"/>
    <p:sldId id="931" r:id="rId40"/>
    <p:sldId id="884" r:id="rId41"/>
    <p:sldId id="940" r:id="rId42"/>
    <p:sldId id="941" r:id="rId43"/>
    <p:sldId id="903" r:id="rId44"/>
    <p:sldId id="911" r:id="rId45"/>
    <p:sldId id="913" r:id="rId46"/>
    <p:sldId id="912" r:id="rId47"/>
    <p:sldId id="906" r:id="rId48"/>
    <p:sldId id="907" r:id="rId49"/>
    <p:sldId id="908" r:id="rId50"/>
    <p:sldId id="909" r:id="rId51"/>
    <p:sldId id="910" r:id="rId52"/>
    <p:sldId id="905" r:id="rId53"/>
    <p:sldId id="938" r:id="rId54"/>
    <p:sldId id="939"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EC881B"/>
    <a:srgbClr val="FFFFFF"/>
    <a:srgbClr val="262673"/>
    <a:srgbClr val="000000"/>
    <a:srgbClr val="F4BD80"/>
    <a:srgbClr val="CC6600"/>
    <a:srgbClr val="FF7F00"/>
    <a:srgbClr val="A5002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63196" autoAdjust="0"/>
  </p:normalViewPr>
  <p:slideViewPr>
    <p:cSldViewPr>
      <p:cViewPr varScale="1">
        <p:scale>
          <a:sx n="73" d="100"/>
          <a:sy n="73" d="100"/>
        </p:scale>
        <p:origin x="2538" y="78"/>
      </p:cViewPr>
      <p:guideLst>
        <p:guide orient="horz" pos="2160"/>
        <p:guide pos="2880"/>
      </p:guideLst>
    </p:cSldViewPr>
  </p:slideViewPr>
  <p:outlineViewPr>
    <p:cViewPr>
      <p:scale>
        <a:sx n="33" d="100"/>
        <a:sy n="33" d="100"/>
      </p:scale>
      <p:origin x="0" y="1375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5C6A4-D1A3-4DC5-8F8A-FBCB9DB472A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24B1BAC-DD4D-4B71-B4C7-08C26F5AFB4E}">
      <dgm:prSet phldrT="[Text]"/>
      <dgm:spPr>
        <a:solidFill>
          <a:srgbClr val="EC881B"/>
        </a:solidFill>
        <a:ln>
          <a:solidFill>
            <a:srgbClr val="EC881B"/>
          </a:solidFill>
        </a:ln>
      </dgm:spPr>
      <dgm:t>
        <a:bodyPr/>
        <a:lstStyle/>
        <a:p>
          <a:r>
            <a:rPr lang="en-US" dirty="0" smtClean="0"/>
            <a:t>Overview of the Beyond Traffic: The Smart City Challenge</a:t>
          </a:r>
          <a:endParaRPr lang="en-US" dirty="0"/>
        </a:p>
      </dgm:t>
    </dgm:pt>
    <dgm:pt modelId="{DE24798C-9989-42D8-BE3A-7395677D81DE}" type="parTrans" cxnId="{AE69F850-8A71-44A0-8EDD-E2E497BE5537}">
      <dgm:prSet/>
      <dgm:spPr/>
      <dgm:t>
        <a:bodyPr/>
        <a:lstStyle/>
        <a:p>
          <a:endParaRPr lang="en-US"/>
        </a:p>
      </dgm:t>
    </dgm:pt>
    <dgm:pt modelId="{E971A4B0-6C26-468C-88BF-982E01467867}" type="sibTrans" cxnId="{AE69F850-8A71-44A0-8EDD-E2E497BE5537}">
      <dgm:prSet/>
      <dgm:spPr>
        <a:ln>
          <a:solidFill>
            <a:schemeClr val="tx1">
              <a:lumMod val="50000"/>
              <a:lumOff val="50000"/>
            </a:schemeClr>
          </a:solidFill>
        </a:ln>
      </dgm:spPr>
      <dgm:t>
        <a:bodyPr/>
        <a:lstStyle/>
        <a:p>
          <a:endParaRPr lang="en-US"/>
        </a:p>
      </dgm:t>
    </dgm:pt>
    <dgm:pt modelId="{B0103BED-B1CA-486A-9440-39CB28CEC4CD}">
      <dgm:prSet/>
      <dgm:spPr>
        <a:solidFill>
          <a:srgbClr val="EC881B"/>
        </a:solidFill>
        <a:ln>
          <a:solidFill>
            <a:srgbClr val="EC881B"/>
          </a:solidFill>
        </a:ln>
      </dgm:spPr>
      <dgm:t>
        <a:bodyPr/>
        <a:lstStyle/>
        <a:p>
          <a:r>
            <a:rPr lang="en-US" smtClean="0"/>
            <a:t>Connected Vehicles</a:t>
          </a:r>
          <a:endParaRPr lang="en-US" dirty="0" smtClean="0"/>
        </a:p>
      </dgm:t>
    </dgm:pt>
    <dgm:pt modelId="{1DEAFB6D-A13D-4FC8-B730-1773C43F66DA}" type="parTrans" cxnId="{013C2C1C-7ED9-49FF-BFE5-C688681FF00C}">
      <dgm:prSet/>
      <dgm:spPr/>
      <dgm:t>
        <a:bodyPr/>
        <a:lstStyle/>
        <a:p>
          <a:endParaRPr lang="en-US"/>
        </a:p>
      </dgm:t>
    </dgm:pt>
    <dgm:pt modelId="{D356F24B-9BA2-48E4-BB46-6F170A446883}" type="sibTrans" cxnId="{013C2C1C-7ED9-49FF-BFE5-C688681FF00C}">
      <dgm:prSet/>
      <dgm:spPr/>
      <dgm:t>
        <a:bodyPr/>
        <a:lstStyle/>
        <a:p>
          <a:endParaRPr lang="en-US"/>
        </a:p>
      </dgm:t>
    </dgm:pt>
    <dgm:pt modelId="{4F53FA5D-52C7-459A-967D-51285EF92090}">
      <dgm:prSet/>
      <dgm:spPr>
        <a:solidFill>
          <a:srgbClr val="EC881B"/>
        </a:solidFill>
        <a:ln>
          <a:solidFill>
            <a:srgbClr val="EC881B"/>
          </a:solidFill>
        </a:ln>
      </dgm:spPr>
      <dgm:t>
        <a:bodyPr/>
        <a:lstStyle/>
        <a:p>
          <a:r>
            <a:rPr lang="en-US" dirty="0" smtClean="0"/>
            <a:t>Urban Automation</a:t>
          </a:r>
        </a:p>
      </dgm:t>
    </dgm:pt>
    <dgm:pt modelId="{2A5D165B-B674-4A2F-B12A-51301F865B89}" type="parTrans" cxnId="{F76DBBF7-0947-40E0-B527-72B71ABE3487}">
      <dgm:prSet/>
      <dgm:spPr/>
      <dgm:t>
        <a:bodyPr/>
        <a:lstStyle/>
        <a:p>
          <a:endParaRPr lang="en-US"/>
        </a:p>
      </dgm:t>
    </dgm:pt>
    <dgm:pt modelId="{786D1667-32EA-4EAA-9228-F16915435066}" type="sibTrans" cxnId="{F76DBBF7-0947-40E0-B527-72B71ABE3487}">
      <dgm:prSet/>
      <dgm:spPr/>
      <dgm:t>
        <a:bodyPr/>
        <a:lstStyle/>
        <a:p>
          <a:endParaRPr lang="en-US"/>
        </a:p>
      </dgm:t>
    </dgm:pt>
    <dgm:pt modelId="{4377D6EF-51D0-469B-AA46-3FA6ED39582D}">
      <dgm:prSet/>
      <dgm:spPr>
        <a:solidFill>
          <a:srgbClr val="EC881B"/>
        </a:solidFill>
        <a:ln>
          <a:solidFill>
            <a:srgbClr val="EC881B"/>
          </a:solidFill>
        </a:ln>
      </dgm:spPr>
      <dgm:t>
        <a:bodyPr/>
        <a:lstStyle/>
        <a:p>
          <a:r>
            <a:rPr lang="en-US" dirty="0" smtClean="0"/>
            <a:t>Low-Cost, Efficient, Secure, &amp; Resilient ICT</a:t>
          </a:r>
        </a:p>
      </dgm:t>
    </dgm:pt>
    <dgm:pt modelId="{34019164-C915-4D80-A5A2-F2AFEDA5A1CA}" type="parTrans" cxnId="{F5995B17-C39E-46B9-A141-CC92A2CC2C80}">
      <dgm:prSet/>
      <dgm:spPr/>
      <dgm:t>
        <a:bodyPr/>
        <a:lstStyle/>
        <a:p>
          <a:endParaRPr lang="en-US"/>
        </a:p>
      </dgm:t>
    </dgm:pt>
    <dgm:pt modelId="{F5EDA0D5-38E5-4992-ABD6-B8F24384C132}" type="sibTrans" cxnId="{F5995B17-C39E-46B9-A141-CC92A2CC2C80}">
      <dgm:prSet/>
      <dgm:spPr/>
      <dgm:t>
        <a:bodyPr/>
        <a:lstStyle/>
        <a:p>
          <a:endParaRPr lang="en-US"/>
        </a:p>
      </dgm:t>
    </dgm:pt>
    <dgm:pt modelId="{7FC5BBC4-7CA7-4F43-9676-69D034291002}">
      <dgm:prSet/>
      <dgm:spPr>
        <a:solidFill>
          <a:srgbClr val="EC881B"/>
        </a:solidFill>
        <a:ln>
          <a:solidFill>
            <a:srgbClr val="EC881B"/>
          </a:solidFill>
        </a:ln>
      </dgm:spPr>
      <dgm:t>
        <a:bodyPr/>
        <a:lstStyle/>
        <a:p>
          <a:r>
            <a:rPr lang="en-US" smtClean="0"/>
            <a:t>For More Information</a:t>
          </a:r>
          <a:endParaRPr lang="en-US" dirty="0"/>
        </a:p>
      </dgm:t>
    </dgm:pt>
    <dgm:pt modelId="{2BA998A7-2589-4309-B750-B363AF024194}" type="parTrans" cxnId="{36CD2E6B-34A0-4E06-9B90-6F720F73518E}">
      <dgm:prSet/>
      <dgm:spPr/>
      <dgm:t>
        <a:bodyPr/>
        <a:lstStyle/>
        <a:p>
          <a:endParaRPr lang="en-US"/>
        </a:p>
      </dgm:t>
    </dgm:pt>
    <dgm:pt modelId="{260D7623-8312-4874-BEE5-4EA907823736}" type="sibTrans" cxnId="{36CD2E6B-34A0-4E06-9B90-6F720F73518E}">
      <dgm:prSet/>
      <dgm:spPr/>
      <dgm:t>
        <a:bodyPr/>
        <a:lstStyle/>
        <a:p>
          <a:endParaRPr lang="en-US"/>
        </a:p>
      </dgm:t>
    </dgm:pt>
    <dgm:pt modelId="{463D9F03-61D3-495E-A14A-A66FE74226A8}" type="pres">
      <dgm:prSet presAssocID="{6975C6A4-D1A3-4DC5-8F8A-FBCB9DB472AA}" presName="Name0" presStyleCnt="0">
        <dgm:presLayoutVars>
          <dgm:chMax val="7"/>
          <dgm:chPref val="7"/>
          <dgm:dir/>
        </dgm:presLayoutVars>
      </dgm:prSet>
      <dgm:spPr/>
      <dgm:t>
        <a:bodyPr/>
        <a:lstStyle/>
        <a:p>
          <a:endParaRPr lang="en-US"/>
        </a:p>
      </dgm:t>
    </dgm:pt>
    <dgm:pt modelId="{CD746237-0ED6-4A08-B3E8-0B985D10B0E8}" type="pres">
      <dgm:prSet presAssocID="{6975C6A4-D1A3-4DC5-8F8A-FBCB9DB472AA}" presName="Name1" presStyleCnt="0"/>
      <dgm:spPr/>
    </dgm:pt>
    <dgm:pt modelId="{CB04900C-31AB-4A8F-BD64-18352FC77531}" type="pres">
      <dgm:prSet presAssocID="{6975C6A4-D1A3-4DC5-8F8A-FBCB9DB472AA}" presName="cycle" presStyleCnt="0"/>
      <dgm:spPr/>
    </dgm:pt>
    <dgm:pt modelId="{997FF59C-0725-421E-8BBE-815F2D152B34}" type="pres">
      <dgm:prSet presAssocID="{6975C6A4-D1A3-4DC5-8F8A-FBCB9DB472AA}" presName="srcNode" presStyleLbl="node1" presStyleIdx="0" presStyleCnt="5"/>
      <dgm:spPr/>
    </dgm:pt>
    <dgm:pt modelId="{8A69110D-FD68-4850-BE49-324D41753823}" type="pres">
      <dgm:prSet presAssocID="{6975C6A4-D1A3-4DC5-8F8A-FBCB9DB472AA}" presName="conn" presStyleLbl="parChTrans1D2" presStyleIdx="0" presStyleCnt="1"/>
      <dgm:spPr/>
      <dgm:t>
        <a:bodyPr/>
        <a:lstStyle/>
        <a:p>
          <a:endParaRPr lang="en-US"/>
        </a:p>
      </dgm:t>
    </dgm:pt>
    <dgm:pt modelId="{15E08348-F6DB-4E0E-B5C8-1A23DC50E474}" type="pres">
      <dgm:prSet presAssocID="{6975C6A4-D1A3-4DC5-8F8A-FBCB9DB472AA}" presName="extraNode" presStyleLbl="node1" presStyleIdx="0" presStyleCnt="5"/>
      <dgm:spPr/>
    </dgm:pt>
    <dgm:pt modelId="{CCEC1634-4A72-4C2A-A51B-240CBA0AB6CA}" type="pres">
      <dgm:prSet presAssocID="{6975C6A4-D1A3-4DC5-8F8A-FBCB9DB472AA}" presName="dstNode" presStyleLbl="node1" presStyleIdx="0" presStyleCnt="5"/>
      <dgm:spPr/>
    </dgm:pt>
    <dgm:pt modelId="{6BFE2857-7397-4A00-89BC-5590F7737121}" type="pres">
      <dgm:prSet presAssocID="{E24B1BAC-DD4D-4B71-B4C7-08C26F5AFB4E}" presName="text_1" presStyleLbl="node1" presStyleIdx="0" presStyleCnt="5">
        <dgm:presLayoutVars>
          <dgm:bulletEnabled val="1"/>
        </dgm:presLayoutVars>
      </dgm:prSet>
      <dgm:spPr/>
      <dgm:t>
        <a:bodyPr/>
        <a:lstStyle/>
        <a:p>
          <a:endParaRPr lang="en-US"/>
        </a:p>
      </dgm:t>
    </dgm:pt>
    <dgm:pt modelId="{8BFC2CBB-F87C-4D7A-AB2F-B8A9739199A7}" type="pres">
      <dgm:prSet presAssocID="{E24B1BAC-DD4D-4B71-B4C7-08C26F5AFB4E}" presName="accent_1" presStyleCnt="0"/>
      <dgm:spPr/>
    </dgm:pt>
    <dgm:pt modelId="{70488442-43CF-4195-92E4-82415D16BD1C}" type="pres">
      <dgm:prSet presAssocID="{E24B1BAC-DD4D-4B71-B4C7-08C26F5AFB4E}" presName="accentRepeatNode" presStyleLbl="solidFgAcc1" presStyleIdx="0" presStyleCnt="5"/>
      <dgm:spPr>
        <a:solidFill>
          <a:schemeClr val="bg1">
            <a:lumMod val="95000"/>
          </a:schemeClr>
        </a:solidFill>
        <a:ln>
          <a:solidFill>
            <a:schemeClr val="tx1">
              <a:lumMod val="50000"/>
              <a:lumOff val="50000"/>
            </a:schemeClr>
          </a:solidFill>
        </a:ln>
      </dgm:spPr>
    </dgm:pt>
    <dgm:pt modelId="{6C2450C0-2A3C-450D-9700-6F4E024714BA}" type="pres">
      <dgm:prSet presAssocID="{B0103BED-B1CA-486A-9440-39CB28CEC4CD}" presName="text_2" presStyleLbl="node1" presStyleIdx="1" presStyleCnt="5">
        <dgm:presLayoutVars>
          <dgm:bulletEnabled val="1"/>
        </dgm:presLayoutVars>
      </dgm:prSet>
      <dgm:spPr/>
      <dgm:t>
        <a:bodyPr/>
        <a:lstStyle/>
        <a:p>
          <a:endParaRPr lang="en-US"/>
        </a:p>
      </dgm:t>
    </dgm:pt>
    <dgm:pt modelId="{29865621-9B1F-4600-B382-A6A7DD685970}" type="pres">
      <dgm:prSet presAssocID="{B0103BED-B1CA-486A-9440-39CB28CEC4CD}" presName="accent_2" presStyleCnt="0"/>
      <dgm:spPr/>
    </dgm:pt>
    <dgm:pt modelId="{7CE4BFF6-B790-4FB6-8003-C4FBB391E569}" type="pres">
      <dgm:prSet presAssocID="{B0103BED-B1CA-486A-9440-39CB28CEC4CD}" presName="accentRepeatNode" presStyleLbl="solidFgAcc1" presStyleIdx="1" presStyleCnt="5"/>
      <dgm:spPr>
        <a:solidFill>
          <a:schemeClr val="bg1">
            <a:lumMod val="95000"/>
          </a:schemeClr>
        </a:solidFill>
        <a:ln>
          <a:solidFill>
            <a:schemeClr val="tx1">
              <a:lumMod val="50000"/>
              <a:lumOff val="50000"/>
            </a:schemeClr>
          </a:solidFill>
        </a:ln>
      </dgm:spPr>
    </dgm:pt>
    <dgm:pt modelId="{579EC041-8B5D-4E95-8CEA-6B07FC92B370}" type="pres">
      <dgm:prSet presAssocID="{4F53FA5D-52C7-459A-967D-51285EF92090}" presName="text_3" presStyleLbl="node1" presStyleIdx="2" presStyleCnt="5">
        <dgm:presLayoutVars>
          <dgm:bulletEnabled val="1"/>
        </dgm:presLayoutVars>
      </dgm:prSet>
      <dgm:spPr/>
      <dgm:t>
        <a:bodyPr/>
        <a:lstStyle/>
        <a:p>
          <a:endParaRPr lang="en-US"/>
        </a:p>
      </dgm:t>
    </dgm:pt>
    <dgm:pt modelId="{476465B3-ECC7-43D2-95D9-ED0CA6A58E43}" type="pres">
      <dgm:prSet presAssocID="{4F53FA5D-52C7-459A-967D-51285EF92090}" presName="accent_3" presStyleCnt="0"/>
      <dgm:spPr/>
    </dgm:pt>
    <dgm:pt modelId="{04299139-60A1-4F9A-B41F-C4A0C7F13E28}" type="pres">
      <dgm:prSet presAssocID="{4F53FA5D-52C7-459A-967D-51285EF92090}" presName="accentRepeatNode" presStyleLbl="solidFgAcc1" presStyleIdx="2" presStyleCnt="5"/>
      <dgm:spPr>
        <a:solidFill>
          <a:schemeClr val="bg1">
            <a:lumMod val="95000"/>
          </a:schemeClr>
        </a:solidFill>
        <a:ln>
          <a:solidFill>
            <a:schemeClr val="tx1">
              <a:lumMod val="50000"/>
              <a:lumOff val="50000"/>
            </a:schemeClr>
          </a:solidFill>
        </a:ln>
      </dgm:spPr>
    </dgm:pt>
    <dgm:pt modelId="{F55374E9-584D-4541-8108-B1F9DC393ECD}" type="pres">
      <dgm:prSet presAssocID="{4377D6EF-51D0-469B-AA46-3FA6ED39582D}" presName="text_4" presStyleLbl="node1" presStyleIdx="3" presStyleCnt="5">
        <dgm:presLayoutVars>
          <dgm:bulletEnabled val="1"/>
        </dgm:presLayoutVars>
      </dgm:prSet>
      <dgm:spPr/>
      <dgm:t>
        <a:bodyPr/>
        <a:lstStyle/>
        <a:p>
          <a:endParaRPr lang="en-US"/>
        </a:p>
      </dgm:t>
    </dgm:pt>
    <dgm:pt modelId="{D682F7BD-69BD-4820-B9FF-CBE224170E44}" type="pres">
      <dgm:prSet presAssocID="{4377D6EF-51D0-469B-AA46-3FA6ED39582D}" presName="accent_4" presStyleCnt="0"/>
      <dgm:spPr/>
    </dgm:pt>
    <dgm:pt modelId="{D37AC4CA-0473-4E5E-8705-8C5A8F6FB460}" type="pres">
      <dgm:prSet presAssocID="{4377D6EF-51D0-469B-AA46-3FA6ED39582D}" presName="accentRepeatNode" presStyleLbl="solidFgAcc1" presStyleIdx="3" presStyleCnt="5"/>
      <dgm:spPr>
        <a:solidFill>
          <a:schemeClr val="bg1">
            <a:lumMod val="95000"/>
          </a:schemeClr>
        </a:solidFill>
        <a:ln>
          <a:solidFill>
            <a:schemeClr val="tx1">
              <a:lumMod val="50000"/>
              <a:lumOff val="50000"/>
            </a:schemeClr>
          </a:solidFill>
        </a:ln>
      </dgm:spPr>
    </dgm:pt>
    <dgm:pt modelId="{8AF34411-16FE-4C81-9D60-A144737C8CC1}" type="pres">
      <dgm:prSet presAssocID="{7FC5BBC4-7CA7-4F43-9676-69D034291002}" presName="text_5" presStyleLbl="node1" presStyleIdx="4" presStyleCnt="5">
        <dgm:presLayoutVars>
          <dgm:bulletEnabled val="1"/>
        </dgm:presLayoutVars>
      </dgm:prSet>
      <dgm:spPr/>
      <dgm:t>
        <a:bodyPr/>
        <a:lstStyle/>
        <a:p>
          <a:endParaRPr lang="en-US"/>
        </a:p>
      </dgm:t>
    </dgm:pt>
    <dgm:pt modelId="{D12FC979-45F0-4295-A570-FC26CFBFC2D0}" type="pres">
      <dgm:prSet presAssocID="{7FC5BBC4-7CA7-4F43-9676-69D034291002}" presName="accent_5" presStyleCnt="0"/>
      <dgm:spPr/>
    </dgm:pt>
    <dgm:pt modelId="{081774A1-CB12-4192-B2C9-0E554E437D5E}" type="pres">
      <dgm:prSet presAssocID="{7FC5BBC4-7CA7-4F43-9676-69D034291002}" presName="accentRepeatNode" presStyleLbl="solidFgAcc1" presStyleIdx="4" presStyleCnt="5"/>
      <dgm:spPr>
        <a:solidFill>
          <a:schemeClr val="bg1">
            <a:lumMod val="95000"/>
          </a:schemeClr>
        </a:solidFill>
        <a:ln>
          <a:solidFill>
            <a:schemeClr val="tx1">
              <a:lumMod val="50000"/>
              <a:lumOff val="50000"/>
            </a:schemeClr>
          </a:solidFill>
        </a:ln>
      </dgm:spPr>
    </dgm:pt>
  </dgm:ptLst>
  <dgm:cxnLst>
    <dgm:cxn modelId="{D18D8D0A-A43A-432C-87CA-3C4889B0B858}" type="presOf" srcId="{7FC5BBC4-7CA7-4F43-9676-69D034291002}" destId="{8AF34411-16FE-4C81-9D60-A144737C8CC1}" srcOrd="0" destOrd="0" presId="urn:microsoft.com/office/officeart/2008/layout/VerticalCurvedList"/>
    <dgm:cxn modelId="{013C2C1C-7ED9-49FF-BFE5-C688681FF00C}" srcId="{6975C6A4-D1A3-4DC5-8F8A-FBCB9DB472AA}" destId="{B0103BED-B1CA-486A-9440-39CB28CEC4CD}" srcOrd="1" destOrd="0" parTransId="{1DEAFB6D-A13D-4FC8-B730-1773C43F66DA}" sibTransId="{D356F24B-9BA2-48E4-BB46-6F170A446883}"/>
    <dgm:cxn modelId="{F76DBBF7-0947-40E0-B527-72B71ABE3487}" srcId="{6975C6A4-D1A3-4DC5-8F8A-FBCB9DB472AA}" destId="{4F53FA5D-52C7-459A-967D-51285EF92090}" srcOrd="2" destOrd="0" parTransId="{2A5D165B-B674-4A2F-B12A-51301F865B89}" sibTransId="{786D1667-32EA-4EAA-9228-F16915435066}"/>
    <dgm:cxn modelId="{9C3102B7-1037-4B7C-8035-4DB1916B6C45}" type="presOf" srcId="{E971A4B0-6C26-468C-88BF-982E01467867}" destId="{8A69110D-FD68-4850-BE49-324D41753823}" srcOrd="0" destOrd="0" presId="urn:microsoft.com/office/officeart/2008/layout/VerticalCurvedList"/>
    <dgm:cxn modelId="{B306FE19-A614-4497-ADAC-56C0A2382D2C}" type="presOf" srcId="{E24B1BAC-DD4D-4B71-B4C7-08C26F5AFB4E}" destId="{6BFE2857-7397-4A00-89BC-5590F7737121}" srcOrd="0" destOrd="0" presId="urn:microsoft.com/office/officeart/2008/layout/VerticalCurvedList"/>
    <dgm:cxn modelId="{AE69F850-8A71-44A0-8EDD-E2E497BE5537}" srcId="{6975C6A4-D1A3-4DC5-8F8A-FBCB9DB472AA}" destId="{E24B1BAC-DD4D-4B71-B4C7-08C26F5AFB4E}" srcOrd="0" destOrd="0" parTransId="{DE24798C-9989-42D8-BE3A-7395677D81DE}" sibTransId="{E971A4B0-6C26-468C-88BF-982E01467867}"/>
    <dgm:cxn modelId="{73B3BDD0-9627-47FF-BA43-AE5892FD8D48}" type="presOf" srcId="{6975C6A4-D1A3-4DC5-8F8A-FBCB9DB472AA}" destId="{463D9F03-61D3-495E-A14A-A66FE74226A8}" srcOrd="0" destOrd="0" presId="urn:microsoft.com/office/officeart/2008/layout/VerticalCurvedList"/>
    <dgm:cxn modelId="{80EE0DF8-F899-460D-A693-A4C647E5CFEF}" type="presOf" srcId="{4377D6EF-51D0-469B-AA46-3FA6ED39582D}" destId="{F55374E9-584D-4541-8108-B1F9DC393ECD}" srcOrd="0" destOrd="0" presId="urn:microsoft.com/office/officeart/2008/layout/VerticalCurvedList"/>
    <dgm:cxn modelId="{36CD2E6B-34A0-4E06-9B90-6F720F73518E}" srcId="{6975C6A4-D1A3-4DC5-8F8A-FBCB9DB472AA}" destId="{7FC5BBC4-7CA7-4F43-9676-69D034291002}" srcOrd="4" destOrd="0" parTransId="{2BA998A7-2589-4309-B750-B363AF024194}" sibTransId="{260D7623-8312-4874-BEE5-4EA907823736}"/>
    <dgm:cxn modelId="{25F7CFE9-4D4F-427D-B5B3-7A81576D4321}" type="presOf" srcId="{B0103BED-B1CA-486A-9440-39CB28CEC4CD}" destId="{6C2450C0-2A3C-450D-9700-6F4E024714BA}" srcOrd="0" destOrd="0" presId="urn:microsoft.com/office/officeart/2008/layout/VerticalCurvedList"/>
    <dgm:cxn modelId="{F5995B17-C39E-46B9-A141-CC92A2CC2C80}" srcId="{6975C6A4-D1A3-4DC5-8F8A-FBCB9DB472AA}" destId="{4377D6EF-51D0-469B-AA46-3FA6ED39582D}" srcOrd="3" destOrd="0" parTransId="{34019164-C915-4D80-A5A2-F2AFEDA5A1CA}" sibTransId="{F5EDA0D5-38E5-4992-ABD6-B8F24384C132}"/>
    <dgm:cxn modelId="{98B9FC27-06DE-40A7-8BE6-405CB034F0B0}" type="presOf" srcId="{4F53FA5D-52C7-459A-967D-51285EF92090}" destId="{579EC041-8B5D-4E95-8CEA-6B07FC92B370}" srcOrd="0" destOrd="0" presId="urn:microsoft.com/office/officeart/2008/layout/VerticalCurvedList"/>
    <dgm:cxn modelId="{53F85CC1-E459-4313-AC08-A9F52F947F37}" type="presParOf" srcId="{463D9F03-61D3-495E-A14A-A66FE74226A8}" destId="{CD746237-0ED6-4A08-B3E8-0B985D10B0E8}" srcOrd="0" destOrd="0" presId="urn:microsoft.com/office/officeart/2008/layout/VerticalCurvedList"/>
    <dgm:cxn modelId="{56D45C83-4118-44C6-9FAA-BD95E06DA799}" type="presParOf" srcId="{CD746237-0ED6-4A08-B3E8-0B985D10B0E8}" destId="{CB04900C-31AB-4A8F-BD64-18352FC77531}" srcOrd="0" destOrd="0" presId="urn:microsoft.com/office/officeart/2008/layout/VerticalCurvedList"/>
    <dgm:cxn modelId="{BBA1651A-9446-4F20-84E2-CAA5FFEAD176}" type="presParOf" srcId="{CB04900C-31AB-4A8F-BD64-18352FC77531}" destId="{997FF59C-0725-421E-8BBE-815F2D152B34}" srcOrd="0" destOrd="0" presId="urn:microsoft.com/office/officeart/2008/layout/VerticalCurvedList"/>
    <dgm:cxn modelId="{42DEB4B0-D290-4588-9083-EC496B4883C4}" type="presParOf" srcId="{CB04900C-31AB-4A8F-BD64-18352FC77531}" destId="{8A69110D-FD68-4850-BE49-324D41753823}" srcOrd="1" destOrd="0" presId="urn:microsoft.com/office/officeart/2008/layout/VerticalCurvedList"/>
    <dgm:cxn modelId="{E4950340-F65F-46F9-B51F-83B82DA28836}" type="presParOf" srcId="{CB04900C-31AB-4A8F-BD64-18352FC77531}" destId="{15E08348-F6DB-4E0E-B5C8-1A23DC50E474}" srcOrd="2" destOrd="0" presId="urn:microsoft.com/office/officeart/2008/layout/VerticalCurvedList"/>
    <dgm:cxn modelId="{6615787E-72DC-4457-AF8F-814625EE91EF}" type="presParOf" srcId="{CB04900C-31AB-4A8F-BD64-18352FC77531}" destId="{CCEC1634-4A72-4C2A-A51B-240CBA0AB6CA}" srcOrd="3" destOrd="0" presId="urn:microsoft.com/office/officeart/2008/layout/VerticalCurvedList"/>
    <dgm:cxn modelId="{B58633FA-0E03-4DD8-81C8-3333A9819EE6}" type="presParOf" srcId="{CD746237-0ED6-4A08-B3E8-0B985D10B0E8}" destId="{6BFE2857-7397-4A00-89BC-5590F7737121}" srcOrd="1" destOrd="0" presId="urn:microsoft.com/office/officeart/2008/layout/VerticalCurvedList"/>
    <dgm:cxn modelId="{BD95CEC8-3A85-4C8D-BE14-828EB4444CF2}" type="presParOf" srcId="{CD746237-0ED6-4A08-B3E8-0B985D10B0E8}" destId="{8BFC2CBB-F87C-4D7A-AB2F-B8A9739199A7}" srcOrd="2" destOrd="0" presId="urn:microsoft.com/office/officeart/2008/layout/VerticalCurvedList"/>
    <dgm:cxn modelId="{81E040DB-5AAB-487A-AE88-EB89E9774003}" type="presParOf" srcId="{8BFC2CBB-F87C-4D7A-AB2F-B8A9739199A7}" destId="{70488442-43CF-4195-92E4-82415D16BD1C}" srcOrd="0" destOrd="0" presId="urn:microsoft.com/office/officeart/2008/layout/VerticalCurvedList"/>
    <dgm:cxn modelId="{7329ED9C-AE96-4DFF-9B05-05A03DBC85B9}" type="presParOf" srcId="{CD746237-0ED6-4A08-B3E8-0B985D10B0E8}" destId="{6C2450C0-2A3C-450D-9700-6F4E024714BA}" srcOrd="3" destOrd="0" presId="urn:microsoft.com/office/officeart/2008/layout/VerticalCurvedList"/>
    <dgm:cxn modelId="{E6AD74E2-803D-4183-90FA-4C556177F8F5}" type="presParOf" srcId="{CD746237-0ED6-4A08-B3E8-0B985D10B0E8}" destId="{29865621-9B1F-4600-B382-A6A7DD685970}" srcOrd="4" destOrd="0" presId="urn:microsoft.com/office/officeart/2008/layout/VerticalCurvedList"/>
    <dgm:cxn modelId="{ADE0EBAD-B7A9-459D-8D4C-1EF4FDA47BB8}" type="presParOf" srcId="{29865621-9B1F-4600-B382-A6A7DD685970}" destId="{7CE4BFF6-B790-4FB6-8003-C4FBB391E569}" srcOrd="0" destOrd="0" presId="urn:microsoft.com/office/officeart/2008/layout/VerticalCurvedList"/>
    <dgm:cxn modelId="{0D5A0371-767A-4F95-BB5E-BB5C18D0B582}" type="presParOf" srcId="{CD746237-0ED6-4A08-B3E8-0B985D10B0E8}" destId="{579EC041-8B5D-4E95-8CEA-6B07FC92B370}" srcOrd="5" destOrd="0" presId="urn:microsoft.com/office/officeart/2008/layout/VerticalCurvedList"/>
    <dgm:cxn modelId="{52D9CF2D-3EA0-4234-8C9F-EF5E27570486}" type="presParOf" srcId="{CD746237-0ED6-4A08-B3E8-0B985D10B0E8}" destId="{476465B3-ECC7-43D2-95D9-ED0CA6A58E43}" srcOrd="6" destOrd="0" presId="urn:microsoft.com/office/officeart/2008/layout/VerticalCurvedList"/>
    <dgm:cxn modelId="{B0377992-B6D9-4C4D-9BA7-764CADB40BD4}" type="presParOf" srcId="{476465B3-ECC7-43D2-95D9-ED0CA6A58E43}" destId="{04299139-60A1-4F9A-B41F-C4A0C7F13E28}" srcOrd="0" destOrd="0" presId="urn:microsoft.com/office/officeart/2008/layout/VerticalCurvedList"/>
    <dgm:cxn modelId="{9471AA9F-0803-4871-B8C9-6D2BEC4A3390}" type="presParOf" srcId="{CD746237-0ED6-4A08-B3E8-0B985D10B0E8}" destId="{F55374E9-584D-4541-8108-B1F9DC393ECD}" srcOrd="7" destOrd="0" presId="urn:microsoft.com/office/officeart/2008/layout/VerticalCurvedList"/>
    <dgm:cxn modelId="{AE54164B-FB98-4517-98A1-01B9D4FD844D}" type="presParOf" srcId="{CD746237-0ED6-4A08-B3E8-0B985D10B0E8}" destId="{D682F7BD-69BD-4820-B9FF-CBE224170E44}" srcOrd="8" destOrd="0" presId="urn:microsoft.com/office/officeart/2008/layout/VerticalCurvedList"/>
    <dgm:cxn modelId="{D537AD52-B7E0-42B6-9655-91A6721B46B9}" type="presParOf" srcId="{D682F7BD-69BD-4820-B9FF-CBE224170E44}" destId="{D37AC4CA-0473-4E5E-8705-8C5A8F6FB460}" srcOrd="0" destOrd="0" presId="urn:microsoft.com/office/officeart/2008/layout/VerticalCurvedList"/>
    <dgm:cxn modelId="{C7ABBDE9-65DE-4031-8ABE-33BE5A9C3654}" type="presParOf" srcId="{CD746237-0ED6-4A08-B3E8-0B985D10B0E8}" destId="{8AF34411-16FE-4C81-9D60-A144737C8CC1}" srcOrd="9" destOrd="0" presId="urn:microsoft.com/office/officeart/2008/layout/VerticalCurvedList"/>
    <dgm:cxn modelId="{0FA6F50B-5E07-420C-B0E6-A62367B4CBFB}" type="presParOf" srcId="{CD746237-0ED6-4A08-B3E8-0B985D10B0E8}" destId="{D12FC979-45F0-4295-A570-FC26CFBFC2D0}" srcOrd="10" destOrd="0" presId="urn:microsoft.com/office/officeart/2008/layout/VerticalCurvedList"/>
    <dgm:cxn modelId="{FB4DF2C6-CF56-45D8-90AE-1B3D58B5BDAC}" type="presParOf" srcId="{D12FC979-45F0-4295-A570-FC26CFBFC2D0}" destId="{081774A1-CB12-4192-B2C9-0E554E437D5E}"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110D-FD68-4850-BE49-324D41753823}">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6BFE2857-7397-4A00-89BC-5590F7737121}">
      <dsp:nvSpPr>
        <dsp:cNvPr id="0" name=""/>
        <dsp:cNvSpPr/>
      </dsp:nvSpPr>
      <dsp:spPr>
        <a:xfrm>
          <a:off x="445563" y="295180"/>
          <a:ext cx="7489819" cy="590738"/>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8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Overview of the Beyond Traffic: The Smart City Challenge</a:t>
          </a:r>
          <a:endParaRPr lang="en-US" sz="2100" kern="1200" dirty="0"/>
        </a:p>
      </dsp:txBody>
      <dsp:txXfrm>
        <a:off x="445563" y="295180"/>
        <a:ext cx="7489819" cy="590738"/>
      </dsp:txXfrm>
    </dsp:sp>
    <dsp:sp modelId="{70488442-43CF-4195-92E4-82415D16BD1C}">
      <dsp:nvSpPr>
        <dsp:cNvPr id="0" name=""/>
        <dsp:cNvSpPr/>
      </dsp:nvSpPr>
      <dsp:spPr>
        <a:xfrm>
          <a:off x="76351" y="221338"/>
          <a:ext cx="738423" cy="738423"/>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C2450C0-2A3C-450D-9700-6F4E024714BA}">
      <dsp:nvSpPr>
        <dsp:cNvPr id="0" name=""/>
        <dsp:cNvSpPr/>
      </dsp:nvSpPr>
      <dsp:spPr>
        <a:xfrm>
          <a:off x="868869" y="1181005"/>
          <a:ext cx="7066513" cy="590738"/>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899" tIns="53340" rIns="53340" bIns="53340" numCol="1" spcCol="1270" anchor="ctr" anchorCtr="0">
          <a:noAutofit/>
        </a:bodyPr>
        <a:lstStyle/>
        <a:p>
          <a:pPr lvl="0" algn="l" defTabSz="933450">
            <a:lnSpc>
              <a:spcPct val="90000"/>
            </a:lnSpc>
            <a:spcBef>
              <a:spcPct val="0"/>
            </a:spcBef>
            <a:spcAft>
              <a:spcPct val="35000"/>
            </a:spcAft>
          </a:pPr>
          <a:r>
            <a:rPr lang="en-US" sz="2100" kern="1200" smtClean="0"/>
            <a:t>Connected Vehicles</a:t>
          </a:r>
          <a:endParaRPr lang="en-US" sz="2100" kern="1200" dirty="0" smtClean="0"/>
        </a:p>
      </dsp:txBody>
      <dsp:txXfrm>
        <a:off x="868869" y="1181005"/>
        <a:ext cx="7066513" cy="590738"/>
      </dsp:txXfrm>
    </dsp:sp>
    <dsp:sp modelId="{7CE4BFF6-B790-4FB6-8003-C4FBB391E569}">
      <dsp:nvSpPr>
        <dsp:cNvPr id="0" name=""/>
        <dsp:cNvSpPr/>
      </dsp:nvSpPr>
      <dsp:spPr>
        <a:xfrm>
          <a:off x="499657" y="1107163"/>
          <a:ext cx="738423" cy="738423"/>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79EC041-8B5D-4E95-8CEA-6B07FC92B370}">
      <dsp:nvSpPr>
        <dsp:cNvPr id="0" name=""/>
        <dsp:cNvSpPr/>
      </dsp:nvSpPr>
      <dsp:spPr>
        <a:xfrm>
          <a:off x="998790" y="2066830"/>
          <a:ext cx="6936592" cy="590738"/>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8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Urban Automation</a:t>
          </a:r>
        </a:p>
      </dsp:txBody>
      <dsp:txXfrm>
        <a:off x="998790" y="2066830"/>
        <a:ext cx="6936592" cy="590738"/>
      </dsp:txXfrm>
    </dsp:sp>
    <dsp:sp modelId="{04299139-60A1-4F9A-B41F-C4A0C7F13E28}">
      <dsp:nvSpPr>
        <dsp:cNvPr id="0" name=""/>
        <dsp:cNvSpPr/>
      </dsp:nvSpPr>
      <dsp:spPr>
        <a:xfrm>
          <a:off x="629578" y="1992988"/>
          <a:ext cx="738423" cy="738423"/>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F55374E9-584D-4541-8108-B1F9DC393ECD}">
      <dsp:nvSpPr>
        <dsp:cNvPr id="0" name=""/>
        <dsp:cNvSpPr/>
      </dsp:nvSpPr>
      <dsp:spPr>
        <a:xfrm>
          <a:off x="868869" y="2952655"/>
          <a:ext cx="7066513" cy="590738"/>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8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Low-Cost, Efficient, Secure, &amp; Resilient ICT</a:t>
          </a:r>
        </a:p>
      </dsp:txBody>
      <dsp:txXfrm>
        <a:off x="868869" y="2952655"/>
        <a:ext cx="7066513" cy="590738"/>
      </dsp:txXfrm>
    </dsp:sp>
    <dsp:sp modelId="{D37AC4CA-0473-4E5E-8705-8C5A8F6FB460}">
      <dsp:nvSpPr>
        <dsp:cNvPr id="0" name=""/>
        <dsp:cNvSpPr/>
      </dsp:nvSpPr>
      <dsp:spPr>
        <a:xfrm>
          <a:off x="499657" y="2878813"/>
          <a:ext cx="738423" cy="738423"/>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8AF34411-16FE-4C81-9D60-A144737C8CC1}">
      <dsp:nvSpPr>
        <dsp:cNvPr id="0" name=""/>
        <dsp:cNvSpPr/>
      </dsp:nvSpPr>
      <dsp:spPr>
        <a:xfrm>
          <a:off x="445563" y="3838480"/>
          <a:ext cx="7489819" cy="590738"/>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899" tIns="53340" rIns="53340" bIns="53340" numCol="1" spcCol="1270" anchor="ctr" anchorCtr="0">
          <a:noAutofit/>
        </a:bodyPr>
        <a:lstStyle/>
        <a:p>
          <a:pPr lvl="0" algn="l" defTabSz="933450">
            <a:lnSpc>
              <a:spcPct val="90000"/>
            </a:lnSpc>
            <a:spcBef>
              <a:spcPct val="0"/>
            </a:spcBef>
            <a:spcAft>
              <a:spcPct val="35000"/>
            </a:spcAft>
          </a:pPr>
          <a:r>
            <a:rPr lang="en-US" sz="2100" kern="1200" smtClean="0"/>
            <a:t>For More Information</a:t>
          </a:r>
          <a:endParaRPr lang="en-US" sz="2100" kern="1200" dirty="0"/>
        </a:p>
      </dsp:txBody>
      <dsp:txXfrm>
        <a:off x="445563" y="3838480"/>
        <a:ext cx="7489819" cy="590738"/>
      </dsp:txXfrm>
    </dsp:sp>
    <dsp:sp modelId="{081774A1-CB12-4192-B2C9-0E554E437D5E}">
      <dsp:nvSpPr>
        <dsp:cNvPr id="0" name=""/>
        <dsp:cNvSpPr/>
      </dsp:nvSpPr>
      <dsp:spPr>
        <a:xfrm>
          <a:off x="76351" y="3764638"/>
          <a:ext cx="738423" cy="738423"/>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1" tIns="48307" rIns="96611" bIns="48307"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11" tIns="48307" rIns="96611" bIns="48307" rtlCol="0"/>
          <a:lstStyle>
            <a:lvl1pPr algn="r">
              <a:defRPr sz="1300"/>
            </a:lvl1pPr>
          </a:lstStyle>
          <a:p>
            <a:fld id="{BA0FBE27-2443-4C90-A04B-CC73F6A70248}" type="datetimeFigureOut">
              <a:rPr lang="en-US" smtClean="0"/>
              <a:t>12/18/2015</a:t>
            </a:fld>
            <a:endParaRPr lang="en-US" dirty="0"/>
          </a:p>
        </p:txBody>
      </p:sp>
      <p:sp>
        <p:nvSpPr>
          <p:cNvPr id="4" name="Slide Image Placeholder 3"/>
          <p:cNvSpPr>
            <a:spLocks noGrp="1" noRot="1" noChangeAspect="1"/>
          </p:cNvSpPr>
          <p:nvPr>
            <p:ph type="sldImg" idx="2"/>
          </p:nvPr>
        </p:nvSpPr>
        <p:spPr>
          <a:xfrm>
            <a:off x="1255713" y="717550"/>
            <a:ext cx="4803775" cy="3602038"/>
          </a:xfrm>
          <a:prstGeom prst="rect">
            <a:avLst/>
          </a:prstGeom>
          <a:noFill/>
          <a:ln w="12700">
            <a:solidFill>
              <a:prstClr val="black"/>
            </a:solidFill>
          </a:ln>
        </p:spPr>
        <p:txBody>
          <a:bodyPr vert="horz" lIns="96611" tIns="48307" rIns="96611" bIns="48307"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11" tIns="48307" rIns="96611" bIns="483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11" tIns="48307" rIns="96611" bIns="4830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11" tIns="48307" rIns="96611" bIns="48307" rtlCol="0" anchor="b"/>
          <a:lstStyle>
            <a:lvl1pPr algn="r">
              <a:defRPr sz="1300"/>
            </a:lvl1pPr>
          </a:lstStyle>
          <a:p>
            <a:fld id="{B1AE2975-D812-4AA3-A63B-C61F894B222C}" type="slidenum">
              <a:rPr lang="en-US" smtClean="0"/>
              <a:t>‹#›</a:t>
            </a:fld>
            <a:endParaRPr lang="en-US" dirty="0"/>
          </a:p>
        </p:txBody>
      </p:sp>
    </p:spTree>
    <p:extLst>
      <p:ext uri="{BB962C8B-B14F-4D97-AF65-F5344CB8AC3E}">
        <p14:creationId xmlns:p14="http://schemas.microsoft.com/office/powerpoint/2010/main" val="3179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84275" y="698500"/>
            <a:ext cx="4645025" cy="3484563"/>
          </a:xfrm>
          <a:ln/>
        </p:spPr>
      </p:sp>
      <p:sp>
        <p:nvSpPr>
          <p:cNvPr id="51203" name="Notes Placeholder 2"/>
          <p:cNvSpPr>
            <a:spLocks noGrp="1"/>
          </p:cNvSpPr>
          <p:nvPr>
            <p:ph type="body" idx="1"/>
          </p:nvPr>
        </p:nvSpPr>
        <p:spPr>
          <a:xfrm>
            <a:off x="701352" y="4417040"/>
            <a:ext cx="5607700" cy="4181194"/>
          </a:xfrm>
          <a:noFill/>
          <a:ln/>
        </p:spPr>
        <p:txBody>
          <a:bodyPr lIns="93087" tIns="46543" rIns="93087" bIns="46543"/>
          <a:lstStyle/>
          <a:p>
            <a:endParaRPr lang="en-US" dirty="0" smtClean="0"/>
          </a:p>
        </p:txBody>
      </p:sp>
    </p:spTree>
    <p:extLst>
      <p:ext uri="{BB962C8B-B14F-4D97-AF65-F5344CB8AC3E}">
        <p14:creationId xmlns:p14="http://schemas.microsoft.com/office/powerpoint/2010/main" val="223307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of Slide: </a:t>
            </a:r>
            <a:r>
              <a:rPr lang="en-US" dirty="0"/>
              <a:t>Introduce connected vehicles and the connected vehicles environment. </a:t>
            </a:r>
          </a:p>
          <a:p>
            <a:r>
              <a:rPr lang="en-US" b="1" dirty="0"/>
              <a:t> </a:t>
            </a:r>
            <a:endParaRPr lang="en-US" dirty="0"/>
          </a:p>
          <a:p>
            <a:r>
              <a:rPr lang="en-US" b="1" dirty="0"/>
              <a:t>Transition: </a:t>
            </a:r>
            <a:r>
              <a:rPr lang="en-US" dirty="0"/>
              <a:t>This is a video with a short clip of President Obama discussing the importance of connected vehicle technology and introduction to DSRC technology.</a:t>
            </a:r>
          </a:p>
          <a:p>
            <a:r>
              <a:rPr lang="en-US" dirty="0"/>
              <a:t> </a:t>
            </a:r>
          </a:p>
          <a:p>
            <a:r>
              <a:rPr lang="en-US" b="1" dirty="0"/>
              <a:t>Key Messages: </a:t>
            </a:r>
            <a:r>
              <a:rPr lang="en-US" dirty="0"/>
              <a:t>Connected vehicle technology using </a:t>
            </a:r>
            <a:r>
              <a:rPr lang="en-US" dirty="0" smtClean="0"/>
              <a:t>dedicated short range communications (DSRC)</a:t>
            </a:r>
            <a:r>
              <a:rPr lang="en-US" baseline="0" dirty="0" smtClean="0"/>
              <a:t> </a:t>
            </a:r>
            <a:r>
              <a:rPr lang="en-US" dirty="0" smtClean="0"/>
              <a:t>offer </a:t>
            </a:r>
            <a:r>
              <a:rPr lang="en-US" dirty="0"/>
              <a:t>important innovations to reduce crashes, congestion, and provide energy savings. </a:t>
            </a:r>
          </a:p>
          <a:p>
            <a:r>
              <a:rPr lang="en-US" dirty="0"/>
              <a:t> </a:t>
            </a:r>
          </a:p>
          <a:p>
            <a:r>
              <a:rPr lang="en-US" b="1" dirty="0"/>
              <a:t>Suggested Interaction: </a:t>
            </a:r>
            <a:r>
              <a:rPr lang="en-US" dirty="0"/>
              <a:t>Show the video clip</a:t>
            </a:r>
            <a:r>
              <a:rPr lang="en-US" dirty="0" smtClean="0"/>
              <a:t>. </a:t>
            </a:r>
          </a:p>
          <a:p>
            <a:endParaRPr lang="en-US" dirty="0"/>
          </a:p>
          <a:p>
            <a:r>
              <a:rPr lang="en-US" b="1" dirty="0" smtClean="0">
                <a:latin typeface="Arial" pitchFamily="84" charset="0"/>
                <a:ea typeface="ＭＳ Ｐゴシック" pitchFamily="84" charset="-128"/>
                <a:cs typeface="ＭＳ Ｐゴシック" pitchFamily="84" charset="-128"/>
              </a:rPr>
              <a:t>Additional Resources: </a:t>
            </a:r>
            <a:r>
              <a:rPr lang="en-US" dirty="0" smtClean="0">
                <a:latin typeface="Arial" pitchFamily="84" charset="0"/>
                <a:ea typeface="ＭＳ Ｐゴシック" pitchFamily="84" charset="-128"/>
                <a:cs typeface="ＭＳ Ｐゴシック" pitchFamily="84" charset="-128"/>
              </a:rPr>
              <a:t>Link to full video: </a:t>
            </a:r>
            <a:r>
              <a:rPr lang="en-US" sz="1000" dirty="0">
                <a:latin typeface="Arial" charset="0"/>
                <a:ea typeface="ＭＳ Ｐゴシック"/>
                <a:cs typeface="ＭＳ Ｐゴシック"/>
              </a:rPr>
              <a:t>http://www.its.dot.gov/library/media/16dsrc.htm</a:t>
            </a:r>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23</a:t>
            </a:fld>
            <a:endParaRPr lang="en-US" dirty="0"/>
          </a:p>
        </p:txBody>
      </p:sp>
    </p:spTree>
    <p:extLst>
      <p:ext uri="{BB962C8B-B14F-4D97-AF65-F5344CB8AC3E}">
        <p14:creationId xmlns:p14="http://schemas.microsoft.com/office/powerpoint/2010/main" val="183050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3729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84495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82586-F4AF-4B9F-BFBC-7D63A0497F6C}" type="slidenum">
              <a:rPr lang="en-US" smtClean="0"/>
              <a:t>30</a:t>
            </a:fld>
            <a:endParaRPr lang="en-US"/>
          </a:p>
        </p:txBody>
      </p:sp>
    </p:spTree>
    <p:extLst>
      <p:ext uri="{BB962C8B-B14F-4D97-AF65-F5344CB8AC3E}">
        <p14:creationId xmlns:p14="http://schemas.microsoft.com/office/powerpoint/2010/main" val="86933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176">
              <a:defRPr/>
            </a:pPr>
            <a:r>
              <a:rPr lang="en-US" dirty="0" smtClean="0"/>
              <a:t>http://www.thinkstockphotos.com/image/stock-photo-autonomous-self-driving-driverless-vehicle/486778794/popup?sq=autonomous%20vehicles/f=CPIHVX/p=3/s=DynamicRank</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32</a:t>
            </a:fld>
            <a:endParaRPr lang="en-US" dirty="0"/>
          </a:p>
        </p:txBody>
      </p:sp>
    </p:spTree>
    <p:extLst>
      <p:ext uri="{BB962C8B-B14F-4D97-AF65-F5344CB8AC3E}">
        <p14:creationId xmlns:p14="http://schemas.microsoft.com/office/powerpoint/2010/main" val="206869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82586-F4AF-4B9F-BFBC-7D63A0497F6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08085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en-US" dirty="0"/>
          </a:p>
        </p:txBody>
      </p:sp>
      <p:sp>
        <p:nvSpPr>
          <p:cNvPr id="4" name="Slide Number Placeholder 3"/>
          <p:cNvSpPr>
            <a:spLocks noGrp="1"/>
          </p:cNvSpPr>
          <p:nvPr>
            <p:ph type="sldNum" sz="quarter" idx="10"/>
          </p:nvPr>
        </p:nvSpPr>
        <p:spPr/>
        <p:txBody>
          <a:bodyPr/>
          <a:lstStyle/>
          <a:p>
            <a:fld id="{25982586-F4AF-4B9F-BFBC-7D63A0497F6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945808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1B046B-2E04-41ED-B9CC-FE1B554D4286}" type="slidenum">
              <a:rPr lang="de-DE" smtClean="0"/>
              <a:pPr>
                <a:defRPr/>
              </a:pPr>
              <a:t>41</a:t>
            </a:fld>
            <a:endParaRPr lang="de-DE"/>
          </a:p>
        </p:txBody>
      </p:sp>
    </p:spTree>
    <p:extLst>
      <p:ext uri="{BB962C8B-B14F-4D97-AF65-F5344CB8AC3E}">
        <p14:creationId xmlns:p14="http://schemas.microsoft.com/office/powerpoint/2010/main" val="124387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a:t>The USDOT is encouraging Applicants to consider the twelve elements in developing ideas for developing their city’s vision for a Smart City. </a:t>
            </a:r>
          </a:p>
          <a:p>
            <a:pPr>
              <a:spcAft>
                <a:spcPts val="1161"/>
              </a:spcAft>
            </a:pPr>
            <a:endParaRPr lang="en-US" dirty="0"/>
          </a:p>
          <a:p>
            <a:pPr>
              <a:spcAft>
                <a:spcPts val="1161"/>
              </a:spcAft>
            </a:pPr>
            <a:r>
              <a:rPr lang="en-US" dirty="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47</a:t>
            </a:fld>
            <a:endParaRPr lang="en-US" dirty="0"/>
          </a:p>
        </p:txBody>
      </p:sp>
    </p:spTree>
    <p:extLst>
      <p:ext uri="{BB962C8B-B14F-4D97-AF65-F5344CB8AC3E}">
        <p14:creationId xmlns:p14="http://schemas.microsoft.com/office/powerpoint/2010/main" val="233001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a:t>The USDOT is encouraging Applicants to consider the twelve elements in developing ideas for developing their city’s vision for a Smart City. </a:t>
            </a:r>
          </a:p>
          <a:p>
            <a:pPr>
              <a:spcAft>
                <a:spcPts val="1161"/>
              </a:spcAft>
            </a:pPr>
            <a:endParaRPr lang="en-US" dirty="0"/>
          </a:p>
          <a:p>
            <a:pPr>
              <a:spcAft>
                <a:spcPts val="1161"/>
              </a:spcAft>
            </a:pPr>
            <a:r>
              <a:rPr lang="en-US" dirty="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48</a:t>
            </a:fld>
            <a:endParaRPr lang="en-US" dirty="0"/>
          </a:p>
        </p:txBody>
      </p:sp>
    </p:spTree>
    <p:extLst>
      <p:ext uri="{BB962C8B-B14F-4D97-AF65-F5344CB8AC3E}">
        <p14:creationId xmlns:p14="http://schemas.microsoft.com/office/powerpoint/2010/main" val="153106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a:t>The USDOT is encouraging Applicants to consider the twelve elements in developing ideas for developing their city’s vision for a Smart City. </a:t>
            </a:r>
          </a:p>
          <a:p>
            <a:pPr>
              <a:spcAft>
                <a:spcPts val="1161"/>
              </a:spcAft>
            </a:pPr>
            <a:endParaRPr lang="en-US" dirty="0"/>
          </a:p>
          <a:p>
            <a:pPr>
              <a:spcAft>
                <a:spcPts val="1161"/>
              </a:spcAft>
            </a:pPr>
            <a:r>
              <a:rPr lang="en-US" dirty="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3</a:t>
            </a:fld>
            <a:endParaRPr lang="en-US" dirty="0"/>
          </a:p>
        </p:txBody>
      </p:sp>
    </p:spTree>
    <p:extLst>
      <p:ext uri="{BB962C8B-B14F-4D97-AF65-F5344CB8AC3E}">
        <p14:creationId xmlns:p14="http://schemas.microsoft.com/office/powerpoint/2010/main" val="237048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a:t>The USDOT is encouraging Applicants to consider the twelve elements in developing ideas for developing their city’s vision for a Smart City. </a:t>
            </a:r>
          </a:p>
          <a:p>
            <a:pPr>
              <a:spcAft>
                <a:spcPts val="1161"/>
              </a:spcAft>
            </a:pPr>
            <a:endParaRPr lang="en-US" dirty="0"/>
          </a:p>
          <a:p>
            <a:pPr>
              <a:spcAft>
                <a:spcPts val="1161"/>
              </a:spcAft>
            </a:pPr>
            <a:r>
              <a:rPr lang="en-US" dirty="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a:t>
            </a:fld>
            <a:endParaRPr lang="en-US" dirty="0"/>
          </a:p>
        </p:txBody>
      </p:sp>
    </p:spTree>
    <p:extLst>
      <p:ext uri="{BB962C8B-B14F-4D97-AF65-F5344CB8AC3E}">
        <p14:creationId xmlns:p14="http://schemas.microsoft.com/office/powerpoint/2010/main" val="363365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t>The USDOT is encouraging Applicants to consider the twelve elements in developing ideas for developing their city’s vision for a Smart City. </a:t>
            </a:r>
          </a:p>
          <a:p>
            <a:pPr>
              <a:spcAft>
                <a:spcPts val="1200"/>
              </a:spcAft>
            </a:pPr>
            <a:endParaRPr lang="en-US" sz="1200" dirty="0" smtClean="0"/>
          </a:p>
          <a:p>
            <a:pPr>
              <a:spcAft>
                <a:spcPts val="1200"/>
              </a:spcAft>
            </a:pPr>
            <a:r>
              <a:rPr lang="en-US" sz="1200" dirty="0" smtClean="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7</a:t>
            </a:fld>
            <a:endParaRPr lang="en-US" dirty="0"/>
          </a:p>
        </p:txBody>
      </p:sp>
    </p:spTree>
    <p:extLst>
      <p:ext uri="{BB962C8B-B14F-4D97-AF65-F5344CB8AC3E}">
        <p14:creationId xmlns:p14="http://schemas.microsoft.com/office/powerpoint/2010/main" val="143614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t>The USDOT is encouraging Applicants to consider the twelve elements in developing ideas for developing their city’s vision for a Smart City. </a:t>
            </a:r>
          </a:p>
          <a:p>
            <a:pPr>
              <a:spcAft>
                <a:spcPts val="1200"/>
              </a:spcAft>
            </a:pPr>
            <a:endParaRPr lang="en-US" sz="1200" dirty="0" smtClean="0"/>
          </a:p>
          <a:p>
            <a:pPr>
              <a:spcAft>
                <a:spcPts val="1200"/>
              </a:spcAft>
            </a:pPr>
            <a:r>
              <a:rPr lang="en-US" sz="1200" dirty="0" smtClean="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8</a:t>
            </a:fld>
            <a:endParaRPr lang="en-US" dirty="0"/>
          </a:p>
        </p:txBody>
      </p:sp>
    </p:spTree>
    <p:extLst>
      <p:ext uri="{BB962C8B-B14F-4D97-AF65-F5344CB8AC3E}">
        <p14:creationId xmlns:p14="http://schemas.microsoft.com/office/powerpoint/2010/main" val="37917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from connected vehicles will make travel easier, help to make cars and trucks less polluting and make it easier for drivers to anticipate dangerous weather conditions.</a:t>
            </a:r>
            <a:endParaRPr lang="en-US" dirty="0"/>
          </a:p>
        </p:txBody>
      </p:sp>
      <p:sp>
        <p:nvSpPr>
          <p:cNvPr id="4" name="Slide Number Placeholder 3"/>
          <p:cNvSpPr>
            <a:spLocks noGrp="1"/>
          </p:cNvSpPr>
          <p:nvPr>
            <p:ph type="sldNum" sz="quarter" idx="10"/>
          </p:nvPr>
        </p:nvSpPr>
        <p:spPr/>
        <p:txBody>
          <a:bodyPr/>
          <a:lstStyle/>
          <a:p>
            <a:fld id="{284E3CC3-860E-4F57-85D9-99A617DA204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0215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15</a:t>
            </a:fld>
            <a:endParaRPr lang="en-US" dirty="0"/>
          </a:p>
        </p:txBody>
      </p:sp>
    </p:spTree>
    <p:extLst>
      <p:ext uri="{BB962C8B-B14F-4D97-AF65-F5344CB8AC3E}">
        <p14:creationId xmlns:p14="http://schemas.microsoft.com/office/powerpoint/2010/main" val="2938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Connected Vehicle Applications utilize a shared communications and control infrastructure</a:t>
            </a:r>
          </a:p>
          <a:p>
            <a:r>
              <a:rPr lang="en-US" dirty="0" smtClean="0"/>
              <a:t>Smart Cities may seek to integrate a variety of commercially available communication technologies including cellular, satellite, Wi-Fi and others. </a:t>
            </a:r>
          </a:p>
          <a:p>
            <a:r>
              <a:rPr lang="en-US" dirty="0" smtClean="0"/>
              <a:t>Dedicated Short Range Communication (DSRC) technology operating in the 5.9 GHz range may be used to expand demonstrations of V2V and V2I applications.</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18</a:t>
            </a:fld>
            <a:endParaRPr lang="en-US" dirty="0"/>
          </a:p>
        </p:txBody>
      </p:sp>
    </p:spTree>
    <p:extLst>
      <p:ext uri="{BB962C8B-B14F-4D97-AF65-F5344CB8AC3E}">
        <p14:creationId xmlns:p14="http://schemas.microsoft.com/office/powerpoint/2010/main" val="320290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549">
              <a:defRPr/>
            </a:pPr>
            <a:r>
              <a:rPr lang="en-US" dirty="0" smtClean="0"/>
              <a:t>The validity to be smart and connected has to be based more than a city’s use of information and communication technologies (ICTs). ICTs simply help bring everything together – serving as the common denominator underlying the core of the city. To truly be smart, a city needs to do three things. It needs to be:</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21</a:t>
            </a:fld>
            <a:endParaRPr lang="en-US" dirty="0"/>
          </a:p>
        </p:txBody>
      </p:sp>
    </p:spTree>
    <p:extLst>
      <p:ext uri="{BB962C8B-B14F-4D97-AF65-F5344CB8AC3E}">
        <p14:creationId xmlns:p14="http://schemas.microsoft.com/office/powerpoint/2010/main" val="212721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3725" y="3505200"/>
            <a:ext cx="8229600" cy="820160"/>
          </a:xfrm>
          <a:prstGeom prst="rect">
            <a:avLst/>
          </a:prstGeom>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93725" y="4002088"/>
            <a:ext cx="8229600" cy="919162"/>
          </a:xfrm>
          <a:prstGeom prst="rect">
            <a:avLst/>
          </a:prstGeom>
        </p:spPr>
        <p:txBody>
          <a:bodyPr vert="horz" lIns="0" tIns="0" rIns="0" bIns="0"/>
          <a:lstStyle/>
          <a:p>
            <a:pPr lvl="0"/>
            <a:r>
              <a:rPr lang="en-US" dirty="0" smtClean="0"/>
              <a:t>Byline/Subhead</a:t>
            </a:r>
            <a:endParaRPr lang="en-US" dirty="0"/>
          </a:p>
        </p:txBody>
      </p:sp>
      <p:sp>
        <p:nvSpPr>
          <p:cNvPr id="9" name="Text Placeholder 8"/>
          <p:cNvSpPr>
            <a:spLocks noGrp="1"/>
          </p:cNvSpPr>
          <p:nvPr>
            <p:ph type="body" sz="quarter" idx="11" hasCustomPrompt="1"/>
          </p:nvPr>
        </p:nvSpPr>
        <p:spPr>
          <a:xfrm>
            <a:off x="593725" y="4921250"/>
            <a:ext cx="8229600" cy="995362"/>
          </a:xfrm>
          <a:prstGeom prst="rect">
            <a:avLst/>
          </a:prstGeom>
        </p:spPr>
        <p:txBody>
          <a:bodyPr vert="horz" lIns="0" tIns="0" rIns="0" bIns="0"/>
          <a:lstStyle>
            <a:lvl1pPr>
              <a:defRPr b="0"/>
            </a:lvl1pPr>
          </a:lstStyle>
          <a:p>
            <a:pPr lvl="0"/>
            <a:r>
              <a:rPr lang="en-US" dirty="0" smtClean="0"/>
              <a:t>Date</a:t>
            </a:r>
            <a:endParaRPr lang="en-US" dirty="0"/>
          </a:p>
        </p:txBody>
      </p:sp>
    </p:spTree>
    <p:extLst>
      <p:ext uri="{BB962C8B-B14F-4D97-AF65-F5344CB8AC3E}">
        <p14:creationId xmlns:p14="http://schemas.microsoft.com/office/powerpoint/2010/main" val="371217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775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2738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44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557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422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118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9819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158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1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96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027113"/>
            <a:ext cx="8229600" cy="5072062"/>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89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11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433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25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946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821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3177074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4264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74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37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8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7586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68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1475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28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345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5711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135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45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193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29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00" cy="3291840"/>
          </a:xfrm>
          <a:prstGeom prst="rect">
            <a:avLst/>
          </a:prstGeom>
        </p:spPr>
      </p:pic>
    </p:spTree>
    <p:extLst>
      <p:ext uri="{BB962C8B-B14F-4D97-AF65-F5344CB8AC3E}">
        <p14:creationId xmlns:p14="http://schemas.microsoft.com/office/powerpoint/2010/main" val="195752116"/>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0" fontAlgn="base" hangingPunct="0">
        <a:lnSpc>
          <a:spcPts val="2800"/>
        </a:lnSpc>
        <a:spcBef>
          <a:spcPct val="0"/>
        </a:spcBef>
        <a:spcAft>
          <a:spcPct val="0"/>
        </a:spcAft>
        <a:defRPr sz="36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0" indent="0" algn="l" defTabSz="457200" rtl="0" eaLnBrk="0" fontAlgn="base" hangingPunct="0">
        <a:spcBef>
          <a:spcPct val="20000"/>
        </a:spcBef>
        <a:spcAft>
          <a:spcPct val="0"/>
        </a:spcAft>
        <a:buFont typeface="Arial"/>
        <a:buNone/>
        <a:defRPr sz="2400" b="1"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9" name="Straight Connector 8"/>
          <p:cNvCxnSpPr/>
          <p:nvPr userDrawn="1"/>
        </p:nvCxnSpPr>
        <p:spPr>
          <a:xfrm flipH="1">
            <a:off x="0" y="6324600"/>
            <a:ext cx="9144000" cy="0"/>
          </a:xfrm>
          <a:prstGeom prst="line">
            <a:avLst/>
          </a:prstGeom>
          <a:ln>
            <a:solidFill>
              <a:srgbClr val="0F6636"/>
            </a:solidFill>
          </a:ln>
        </p:spPr>
        <p:style>
          <a:lnRef idx="2">
            <a:schemeClr val="accent1"/>
          </a:lnRef>
          <a:fillRef idx="0">
            <a:schemeClr val="accent1"/>
          </a:fillRef>
          <a:effectRef idx="1">
            <a:schemeClr val="accent1"/>
          </a:effectRef>
          <a:fontRef idx="minor">
            <a:schemeClr val="tx1"/>
          </a:fontRef>
        </p:style>
      </p:cxnSp>
      <p:pic>
        <p:nvPicPr>
          <p:cNvPr id="10" name="Picture 9" descr="eere_logo_horiz_P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5825" y="6437453"/>
            <a:ext cx="2067783" cy="302084"/>
          </a:xfrm>
          <a:prstGeom prst="rect">
            <a:avLst/>
          </a:prstGeom>
        </p:spPr>
      </p:pic>
    </p:spTree>
    <p:extLst>
      <p:ext uri="{BB962C8B-B14F-4D97-AF65-F5344CB8AC3E}">
        <p14:creationId xmlns:p14="http://schemas.microsoft.com/office/powerpoint/2010/main" val="87558913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userDrawn="1"/>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a typeface="MS PGothic"/>
            </a:endParaRPr>
          </a:p>
        </p:txBody>
      </p:sp>
      <p:pic>
        <p:nvPicPr>
          <p:cNvPr id="7" name="Picture 6" descr="DOT-signature_white_cs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7986804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algn="l" fontAlgn="base">
              <a:spcBef>
                <a:spcPct val="50000"/>
              </a:spcBef>
              <a:spcAft>
                <a:spcPct val="0"/>
              </a:spcAft>
              <a:defRPr/>
            </a:pPr>
            <a:fld id="{B1D065D0-2F10-4734-AED7-1455BD7B92D5}" type="slidenum">
              <a:rPr lang="en-US" sz="1200">
                <a:solidFill>
                  <a:srgbClr val="000000"/>
                </a:solidFill>
                <a:ea typeface="ＭＳ Ｐゴシック" pitchFamily="-112" charset="-128"/>
              </a:rPr>
              <a:pPr algn="l"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19906220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778" r:id="rId13"/>
    <p:sldLayoutId id="2147483780" r:id="rId14"/>
    <p:sldLayoutId id="2147483784" r:id="rId15"/>
    <p:sldLayoutId id="2147483786" r:id="rId16"/>
    <p:sldLayoutId id="2147483676" r:id="rId17"/>
    <p:sldLayoutId id="2147483680" r:id="rId18"/>
    <p:sldLayoutId id="2147483682"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javascript:ClickThumbnail(936)" TargetMode="Externa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hyperlink" Target="https://one.dot.gov/rita/ProgOffs/ITS/Outreach/Images1/DATA%20MOBILITY/DataMobility_071312_b.jp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its.dot.gov/v2i/"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8.gif"/><Relationship Id="rId4" Type="http://schemas.openxmlformats.org/officeDocument/2006/relationships/image" Target="../media/image27.gi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www.transportation.gov/smartcity"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1470025"/>
          </a:xfrm>
        </p:spPr>
        <p:txBody>
          <a:bodyPr/>
          <a:lstStyle/>
          <a:p>
            <a:pPr algn="ctr"/>
            <a:r>
              <a:rPr lang="en-US" sz="3200" dirty="0" smtClean="0">
                <a:solidFill>
                  <a:schemeClr val="tx1"/>
                </a:solidFill>
              </a:rPr>
              <a:t/>
            </a:r>
            <a:br>
              <a:rPr lang="en-US" sz="3200" dirty="0" smtClean="0">
                <a:solidFill>
                  <a:schemeClr val="tx1"/>
                </a:solidFill>
              </a:rPr>
            </a:br>
            <a:r>
              <a:rPr lang="en-US" sz="3200" dirty="0" smtClean="0">
                <a:solidFill>
                  <a:schemeClr val="tx1"/>
                </a:solidFill>
              </a:rPr>
              <a:t>Beyond Traffic: The Smart City Challenge</a:t>
            </a:r>
            <a:br>
              <a:rPr lang="en-US" sz="3200" dirty="0" smtClean="0">
                <a:solidFill>
                  <a:schemeClr val="tx1"/>
                </a:solidFill>
              </a:rPr>
            </a:br>
            <a:r>
              <a:rPr lang="en-US" sz="2400" dirty="0" smtClean="0">
                <a:solidFill>
                  <a:srgbClr val="EC881B"/>
                </a:solidFill>
              </a:rPr>
              <a:t>Information Session #2: Connected Vehicles and Automation</a:t>
            </a:r>
          </a:p>
        </p:txBody>
      </p:sp>
      <p:sp>
        <p:nvSpPr>
          <p:cNvPr id="5" name="Rectangle 3"/>
          <p:cNvSpPr>
            <a:spLocks noGrp="1" noChangeArrowheads="1"/>
          </p:cNvSpPr>
          <p:nvPr>
            <p:ph type="subTitle" idx="1"/>
          </p:nvPr>
        </p:nvSpPr>
        <p:spPr>
          <a:xfrm>
            <a:off x="0" y="4267200"/>
            <a:ext cx="9144000" cy="1752600"/>
          </a:xfrm>
        </p:spPr>
        <p:txBody>
          <a:bodyPr/>
          <a:lstStyle/>
          <a:p>
            <a:endParaRPr lang="en-US" sz="2000" b="1" dirty="0" smtClean="0"/>
          </a:p>
          <a:p>
            <a:r>
              <a:rPr lang="en-US" sz="2000" b="1" dirty="0" smtClean="0"/>
              <a:t>December 17, 2015</a:t>
            </a:r>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6600"/>
            <a:ext cx="155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32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75" y="1523093"/>
            <a:ext cx="8026400" cy="4711700"/>
          </a:xfrm>
        </p:spPr>
        <p:txBody>
          <a:bodyPr>
            <a:normAutofit/>
          </a:bodyPr>
          <a:lstStyle/>
          <a:p>
            <a:r>
              <a:rPr lang="en-US" sz="2000" dirty="0" smtClean="0">
                <a:latin typeface="+mj-lt"/>
              </a:rPr>
              <a:t>Motor Vehicle Crashes are Costly and Increasing</a:t>
            </a:r>
          </a:p>
          <a:p>
            <a:pPr lvl="1"/>
            <a:r>
              <a:rPr lang="en-US" sz="1800" dirty="0" smtClean="0">
                <a:latin typeface="+mj-lt"/>
              </a:rPr>
              <a:t>Human toll: 32, 675 people died in 2014 </a:t>
            </a:r>
          </a:p>
          <a:p>
            <a:pPr lvl="1"/>
            <a:r>
              <a:rPr lang="en-US" sz="1800" dirty="0" smtClean="0">
                <a:latin typeface="+mj-lt"/>
              </a:rPr>
              <a:t>$836 billion dollars a year to society</a:t>
            </a:r>
          </a:p>
          <a:p>
            <a:pPr lvl="1"/>
            <a:r>
              <a:rPr lang="en-US" sz="1800" dirty="0" smtClean="0">
                <a:latin typeface="+mj-lt"/>
              </a:rPr>
              <a:t>A leading cause of death for 4 to 34 year olds</a:t>
            </a:r>
          </a:p>
          <a:p>
            <a:pPr lvl="1"/>
            <a:r>
              <a:rPr lang="en-US" sz="1800" dirty="0" smtClean="0">
                <a:latin typeface="+mj-lt"/>
              </a:rPr>
              <a:t>U.S. falling behind other European countries and Japan</a:t>
            </a:r>
          </a:p>
          <a:p>
            <a:pPr marL="457200" lvl="1" indent="0">
              <a:buNone/>
            </a:pPr>
            <a:endParaRPr lang="en-US" sz="2000" b="0" dirty="0" smtClean="0">
              <a:latin typeface="+mj-lt"/>
            </a:endParaRPr>
          </a:p>
          <a:p>
            <a:r>
              <a:rPr lang="en-US" sz="2000" dirty="0" smtClean="0">
                <a:latin typeface="+mj-lt"/>
              </a:rPr>
              <a:t>Avoiding the crash has to be a priority</a:t>
            </a:r>
          </a:p>
          <a:p>
            <a:pPr lvl="1"/>
            <a:r>
              <a:rPr lang="en-US" sz="1800" dirty="0" smtClean="0">
                <a:latin typeface="+mj-lt"/>
              </a:rPr>
              <a:t>Driver error cited as critical reason in 94</a:t>
            </a:r>
            <a:r>
              <a:rPr lang="en-US" sz="1800" dirty="0">
                <a:latin typeface="+mj-lt"/>
              </a:rPr>
              <a:t>% of </a:t>
            </a:r>
            <a:r>
              <a:rPr lang="en-US" sz="1800" dirty="0" smtClean="0">
                <a:latin typeface="+mj-lt"/>
              </a:rPr>
              <a:t>crashes</a:t>
            </a:r>
            <a:endParaRPr lang="en-US" sz="1800" dirty="0">
              <a:latin typeface="+mj-lt"/>
            </a:endParaRPr>
          </a:p>
          <a:p>
            <a:pPr lvl="1"/>
            <a:r>
              <a:rPr lang="en-US" sz="1800" dirty="0" smtClean="0">
                <a:latin typeface="+mj-lt"/>
              </a:rPr>
              <a:t>Decades spent on crash protection</a:t>
            </a:r>
          </a:p>
          <a:p>
            <a:pPr lvl="1"/>
            <a:r>
              <a:rPr lang="en-US" sz="1800" dirty="0" smtClean="0">
                <a:latin typeface="+mj-lt"/>
              </a:rPr>
              <a:t>Need to accelerate deployment of crash avoidance technologies</a:t>
            </a:r>
          </a:p>
          <a:p>
            <a:endParaRPr lang="en-US" b="0" dirty="0">
              <a:latin typeface="Calibri" panose="020F0502020204030204" pitchFamily="34" charset="0"/>
            </a:endParaRPr>
          </a:p>
          <a:p>
            <a:pPr lvl="1"/>
            <a:endParaRPr lang="en-US" dirty="0" smtClean="0">
              <a:latin typeface="Calibri" panose="020F0502020204030204" pitchFamily="34" charset="0"/>
            </a:endParaRPr>
          </a:p>
          <a:p>
            <a:pPr>
              <a:buNone/>
            </a:pPr>
            <a:endParaRPr lang="en-US" b="0" dirty="0" smtClean="0">
              <a:latin typeface="Calibri" panose="020F0502020204030204" pitchFamily="34" charset="0"/>
            </a:endParaRPr>
          </a:p>
          <a:p>
            <a:endParaRPr lang="en-US" b="0" dirty="0">
              <a:latin typeface="Calibri" panose="020F0502020204030204" pitchFamily="34" charset="0"/>
            </a:endParaRPr>
          </a:p>
        </p:txBody>
      </p:sp>
      <p:sp>
        <p:nvSpPr>
          <p:cNvPr id="4"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a:t>
            </a:r>
          </a:p>
          <a:p>
            <a:r>
              <a:rPr lang="en-US" sz="2000" dirty="0">
                <a:solidFill>
                  <a:srgbClr val="EC881B"/>
                </a:solidFill>
              </a:rPr>
              <a:t>U.S. Crash Safety Picture</a:t>
            </a:r>
            <a:r>
              <a:rPr lang="en-US" sz="2000" kern="0" dirty="0" smtClean="0">
                <a:solidFill>
                  <a:srgbClr val="EC881B"/>
                </a:solidFill>
              </a:rPr>
              <a:t> </a:t>
            </a:r>
            <a:endParaRPr lang="en-US" sz="2000" kern="0" dirty="0">
              <a:solidFill>
                <a:srgbClr val="EC881B"/>
              </a:solidFill>
            </a:endParaRPr>
          </a:p>
        </p:txBody>
      </p:sp>
      <p:pic>
        <p:nvPicPr>
          <p:cNvPr id="5" name="Picture 4"/>
          <p:cNvPicPr>
            <a:picLocks noChangeAspect="1"/>
          </p:cNvPicPr>
          <p:nvPr/>
        </p:nvPicPr>
        <p:blipFill>
          <a:blip r:embed="rId2"/>
          <a:stretch>
            <a:fillRect/>
          </a:stretch>
        </p:blipFill>
        <p:spPr>
          <a:xfrm>
            <a:off x="457200" y="228600"/>
            <a:ext cx="865707" cy="944962"/>
          </a:xfrm>
          <a:prstGeom prst="rect">
            <a:avLst/>
          </a:prstGeom>
        </p:spPr>
      </p:pic>
    </p:spTree>
    <p:extLst>
      <p:ext uri="{BB962C8B-B14F-4D97-AF65-F5344CB8AC3E}">
        <p14:creationId xmlns:p14="http://schemas.microsoft.com/office/powerpoint/2010/main" val="150949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sz="2400" dirty="0" smtClean="0"/>
              <a:t>Vision Element #2: Connected Vehicles </a:t>
            </a:r>
            <a:endParaRPr lang="en-US" sz="2400" dirty="0"/>
          </a:p>
        </p:txBody>
      </p:sp>
      <p:sp>
        <p:nvSpPr>
          <p:cNvPr id="3" name="Content Placeholder 2"/>
          <p:cNvSpPr>
            <a:spLocks noGrp="1"/>
          </p:cNvSpPr>
          <p:nvPr>
            <p:ph idx="1"/>
          </p:nvPr>
        </p:nvSpPr>
        <p:spPr>
          <a:xfrm>
            <a:off x="457200" y="1295400"/>
            <a:ext cx="4419600" cy="4525963"/>
          </a:xfrm>
        </p:spPr>
        <p:txBody>
          <a:bodyPr/>
          <a:lstStyle/>
          <a:p>
            <a:pPr>
              <a:spcAft>
                <a:spcPts val="600"/>
              </a:spcAft>
            </a:pPr>
            <a:r>
              <a:rPr lang="en-US" sz="2000" b="1" dirty="0" smtClean="0"/>
              <a:t>Vehicle-to-Vehicle (V2V) Communications</a:t>
            </a:r>
          </a:p>
          <a:p>
            <a:pPr lvl="1">
              <a:spcAft>
                <a:spcPts val="600"/>
              </a:spcAft>
            </a:pPr>
            <a:r>
              <a:rPr lang="en-US" sz="1800" dirty="0" smtClean="0"/>
              <a:t>Allows </a:t>
            </a:r>
            <a:r>
              <a:rPr lang="en-US" sz="1800" dirty="0"/>
              <a:t>nearby vehicles to exchange data on their position and use these data to warn drivers of potential </a:t>
            </a:r>
            <a:r>
              <a:rPr lang="en-US" sz="1800" dirty="0" smtClean="0"/>
              <a:t>collisions</a:t>
            </a:r>
          </a:p>
          <a:p>
            <a:pPr lvl="1">
              <a:spcAft>
                <a:spcPts val="600"/>
              </a:spcAft>
            </a:pPr>
            <a:r>
              <a:rPr lang="en-US" sz="1800" dirty="0" smtClean="0"/>
              <a:t>V2V </a:t>
            </a:r>
            <a:r>
              <a:rPr lang="en-US" sz="1800" dirty="0"/>
              <a:t>technologies are capable of warning drivers of potential collisions that are not visible to sensors, such as a stopped vehicle blocked from view, or a moving vehicle at a blind </a:t>
            </a:r>
            <a:r>
              <a:rPr lang="en-US" sz="1800" dirty="0" smtClean="0"/>
              <a:t>intersection</a:t>
            </a:r>
          </a:p>
          <a:p>
            <a:pPr lvl="1">
              <a:spcAft>
                <a:spcPts val="600"/>
              </a:spcAft>
            </a:pPr>
            <a:r>
              <a:rPr lang="en-US" sz="1800" dirty="0"/>
              <a:t>Unprecedented and transformative technology: </a:t>
            </a:r>
            <a:r>
              <a:rPr lang="en-US" sz="1800" dirty="0" smtClean="0"/>
              <a:t>Extendable </a:t>
            </a:r>
            <a:r>
              <a:rPr lang="en-US" sz="1800" dirty="0"/>
              <a:t>to other vehicle types, road users, and infrastructure </a:t>
            </a:r>
            <a:endParaRPr lang="en-US" sz="1800" dirty="0" smtClean="0"/>
          </a:p>
        </p:txBody>
      </p:sp>
      <p:pic>
        <p:nvPicPr>
          <p:cNvPr id="4" name="Picture 3"/>
          <p:cNvPicPr>
            <a:picLocks noChangeAspect="1"/>
          </p:cNvPicPr>
          <p:nvPr/>
        </p:nvPicPr>
        <p:blipFill>
          <a:blip r:embed="rId2"/>
          <a:stretch>
            <a:fillRect/>
          </a:stretch>
        </p:blipFill>
        <p:spPr>
          <a:xfrm>
            <a:off x="457200" y="228600"/>
            <a:ext cx="865707" cy="944962"/>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371600"/>
            <a:ext cx="3651250" cy="3968433"/>
          </a:xfrm>
          <a:prstGeom prst="rect">
            <a:avLst/>
          </a:prstGeom>
          <a:noFill/>
          <a:ln>
            <a:noFill/>
          </a:ln>
        </p:spPr>
      </p:pic>
    </p:spTree>
    <p:extLst>
      <p:ext uri="{BB962C8B-B14F-4D97-AF65-F5344CB8AC3E}">
        <p14:creationId xmlns:p14="http://schemas.microsoft.com/office/powerpoint/2010/main" val="159723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0"/>
              </a:spcAft>
            </a:pPr>
            <a:r>
              <a:rPr lang="en-US" sz="1800" dirty="0" smtClean="0"/>
              <a:t>On-board Sensors</a:t>
            </a:r>
          </a:p>
          <a:p>
            <a:pPr lvl="1">
              <a:spcAft>
                <a:spcPts val="0"/>
              </a:spcAft>
            </a:pPr>
            <a:r>
              <a:rPr lang="en-US" sz="1800" dirty="0" smtClean="0"/>
              <a:t>Warning systems already in star rating program</a:t>
            </a:r>
          </a:p>
          <a:p>
            <a:pPr lvl="1">
              <a:spcAft>
                <a:spcPts val="0"/>
              </a:spcAft>
            </a:pPr>
            <a:r>
              <a:rPr lang="en-US" sz="1800" dirty="0" smtClean="0"/>
              <a:t>September 11 announcement by automakers to make automatic braking standard equipment.</a:t>
            </a:r>
          </a:p>
          <a:p>
            <a:pPr lvl="1">
              <a:spcAft>
                <a:spcPts val="1200"/>
              </a:spcAft>
            </a:pPr>
            <a:r>
              <a:rPr lang="en-US" sz="1800" dirty="0" smtClean="0"/>
              <a:t>Nov and Dec announcements to include automatic braking in star program</a:t>
            </a:r>
          </a:p>
          <a:p>
            <a:pPr>
              <a:spcAft>
                <a:spcPts val="0"/>
              </a:spcAft>
            </a:pPr>
            <a:r>
              <a:rPr lang="en-US" sz="1800" dirty="0" smtClean="0"/>
              <a:t>Vehicle-to-Vehicle (V2V)</a:t>
            </a:r>
          </a:p>
          <a:p>
            <a:pPr lvl="1">
              <a:spcAft>
                <a:spcPts val="0"/>
              </a:spcAft>
            </a:pPr>
            <a:r>
              <a:rPr lang="en-US" sz="1800" dirty="0" smtClean="0"/>
              <a:t>On February 3, 2014, intend to require an onboard DSRC-based V2V communications technology </a:t>
            </a:r>
          </a:p>
          <a:p>
            <a:pPr lvl="1">
              <a:spcAft>
                <a:spcPts val="0"/>
              </a:spcAft>
            </a:pPr>
            <a:r>
              <a:rPr lang="en-US" sz="1800" dirty="0" smtClean="0"/>
              <a:t>Advanced proposal published in August 2014</a:t>
            </a:r>
          </a:p>
          <a:p>
            <a:pPr lvl="1">
              <a:spcAft>
                <a:spcPts val="1200"/>
              </a:spcAft>
            </a:pPr>
            <a:r>
              <a:rPr lang="en-US" sz="1800" dirty="0" smtClean="0"/>
              <a:t>Notice of Proposed Rulemaking in 2016</a:t>
            </a:r>
          </a:p>
          <a:p>
            <a:pPr>
              <a:spcAft>
                <a:spcPts val="0"/>
              </a:spcAft>
            </a:pPr>
            <a:r>
              <a:rPr lang="en-US" sz="1800" dirty="0" smtClean="0"/>
              <a:t>Self-Driving</a:t>
            </a:r>
          </a:p>
          <a:p>
            <a:pPr lvl="1">
              <a:spcAft>
                <a:spcPts val="0"/>
              </a:spcAft>
            </a:pPr>
            <a:r>
              <a:rPr lang="en-US" sz="1800" dirty="0" smtClean="0"/>
              <a:t>Evaluate regulatory structure/remove barriers</a:t>
            </a:r>
          </a:p>
          <a:p>
            <a:pPr lvl="1">
              <a:spcAft>
                <a:spcPts val="0"/>
              </a:spcAft>
            </a:pPr>
            <a:r>
              <a:rPr lang="en-US" sz="1800" dirty="0" smtClean="0"/>
              <a:t>Support safe introduction</a:t>
            </a:r>
          </a:p>
          <a:p>
            <a:pPr lvl="1"/>
            <a:endParaRPr lang="en-US" dirty="0"/>
          </a:p>
        </p:txBody>
      </p:sp>
      <p:sp>
        <p:nvSpPr>
          <p:cNvPr id="8"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a:t>
            </a:r>
          </a:p>
          <a:p>
            <a:r>
              <a:rPr lang="en-US" sz="2000" dirty="0" smtClean="0">
                <a:solidFill>
                  <a:srgbClr val="EC881B"/>
                </a:solidFill>
              </a:rPr>
              <a:t>Sec</a:t>
            </a:r>
            <a:r>
              <a:rPr lang="en-US" sz="2000" dirty="0">
                <a:solidFill>
                  <a:srgbClr val="EC881B"/>
                </a:solidFill>
              </a:rPr>
              <a:t>. Foxx Accelerating Technology</a:t>
            </a:r>
            <a:endParaRPr lang="en-US" sz="2000" kern="0" dirty="0">
              <a:solidFill>
                <a:srgbClr val="EC881B"/>
              </a:solidFill>
            </a:endParaRPr>
          </a:p>
        </p:txBody>
      </p:sp>
      <p:pic>
        <p:nvPicPr>
          <p:cNvPr id="9" name="Picture 8"/>
          <p:cNvPicPr>
            <a:picLocks noChangeAspect="1"/>
          </p:cNvPicPr>
          <p:nvPr/>
        </p:nvPicPr>
        <p:blipFill>
          <a:blip r:embed="rId2"/>
          <a:stretch>
            <a:fillRect/>
          </a:stretch>
        </p:blipFill>
        <p:spPr>
          <a:xfrm>
            <a:off x="457200" y="228600"/>
            <a:ext cx="865707" cy="944962"/>
          </a:xfrm>
          <a:prstGeom prst="rect">
            <a:avLst/>
          </a:prstGeom>
        </p:spPr>
      </p:pic>
    </p:spTree>
    <p:extLst>
      <p:ext uri="{BB962C8B-B14F-4D97-AF65-F5344CB8AC3E}">
        <p14:creationId xmlns:p14="http://schemas.microsoft.com/office/powerpoint/2010/main" val="4150683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lstStyle/>
          <a:p>
            <a:pPr algn="ctr"/>
            <a:r>
              <a:rPr lang="en-US" sz="2400" dirty="0" smtClean="0">
                <a:solidFill>
                  <a:srgbClr val="EC881B"/>
                </a:solidFill>
              </a:rPr>
              <a:t>In addition to Safety, Connected Vehicles will Improve Mobility, Road Weather Info, and the Environment</a:t>
            </a:r>
            <a:endParaRPr lang="en-US" sz="2400" dirty="0">
              <a:solidFill>
                <a:srgbClr val="EC881B"/>
              </a:solidFill>
            </a:endParaRPr>
          </a:p>
        </p:txBody>
      </p:sp>
      <p:pic>
        <p:nvPicPr>
          <p:cNvPr id="2050" name="Picture 2" descr="Picture">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193794" y="2145170"/>
            <a:ext cx="2265831" cy="1600243"/>
          </a:xfrm>
        </p:spPr>
      </p:pic>
      <p:pic>
        <p:nvPicPr>
          <p:cNvPr id="2054" name="Picture 6" descr="Pic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010" y="3875982"/>
            <a:ext cx="3581400" cy="22943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4038600"/>
            <a:ext cx="3810000" cy="23432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19600" y="2057357"/>
            <a:ext cx="4343400" cy="1775871"/>
          </a:xfrm>
          <a:prstGeom prst="rect">
            <a:avLst/>
          </a:prstGeom>
        </p:spPr>
        <p:txBody>
          <a:bodyPr wrap="square">
            <a:spAutoFit/>
          </a:bodyPr>
          <a:lstStyle/>
          <a:p>
            <a:pPr marL="342900" indent="-342900">
              <a:lnSpc>
                <a:spcPct val="80000"/>
              </a:lnSpc>
              <a:spcBef>
                <a:spcPct val="20000"/>
              </a:spcBef>
              <a:buFont typeface="Arial" charset="0"/>
              <a:buNone/>
            </a:pPr>
            <a:r>
              <a:rPr lang="en-US" b="1" dirty="0"/>
              <a:t>Mobility</a:t>
            </a:r>
          </a:p>
          <a:p>
            <a:pPr marL="342900" indent="-342900">
              <a:lnSpc>
                <a:spcPct val="80000"/>
              </a:lnSpc>
              <a:spcBef>
                <a:spcPct val="20000"/>
              </a:spcBef>
              <a:buFont typeface="Arial" charset="0"/>
              <a:buChar char="•"/>
            </a:pPr>
            <a:r>
              <a:rPr lang="en-US" dirty="0"/>
              <a:t>5.5 billion hours of travel delay</a:t>
            </a:r>
          </a:p>
          <a:p>
            <a:pPr marL="342900" indent="-342900">
              <a:lnSpc>
                <a:spcPct val="80000"/>
              </a:lnSpc>
              <a:spcBef>
                <a:spcPct val="20000"/>
              </a:spcBef>
              <a:spcAft>
                <a:spcPts val="600"/>
              </a:spcAft>
              <a:buFont typeface="Arial" charset="0"/>
              <a:buChar char="•"/>
            </a:pPr>
            <a:r>
              <a:rPr lang="en-US" dirty="0"/>
              <a:t>$121 billion cost of urban </a:t>
            </a:r>
            <a:r>
              <a:rPr lang="en-US" dirty="0" smtClean="0"/>
              <a:t>congestion</a:t>
            </a:r>
          </a:p>
          <a:p>
            <a:pPr marL="342900" indent="-342900">
              <a:lnSpc>
                <a:spcPct val="80000"/>
              </a:lnSpc>
              <a:spcBef>
                <a:spcPct val="20000"/>
              </a:spcBef>
              <a:buFont typeface="Arial" charset="0"/>
              <a:buNone/>
            </a:pPr>
            <a:r>
              <a:rPr lang="en-US" b="1" dirty="0" smtClean="0"/>
              <a:t>Environment</a:t>
            </a:r>
            <a:endParaRPr lang="en-US" b="1" dirty="0"/>
          </a:p>
          <a:p>
            <a:pPr marL="342900" indent="-342900">
              <a:lnSpc>
                <a:spcPct val="80000"/>
              </a:lnSpc>
              <a:spcBef>
                <a:spcPct val="20000"/>
              </a:spcBef>
              <a:buFont typeface="Arial" charset="0"/>
              <a:buChar char="•"/>
            </a:pPr>
            <a:r>
              <a:rPr lang="en-US" dirty="0"/>
              <a:t>2.9 billion gallons of wasted fuel</a:t>
            </a:r>
          </a:p>
          <a:p>
            <a:pPr marL="342900" indent="-342900">
              <a:lnSpc>
                <a:spcPct val="80000"/>
              </a:lnSpc>
              <a:spcBef>
                <a:spcPct val="20000"/>
              </a:spcBef>
              <a:buFont typeface="Arial" charset="0"/>
              <a:buChar char="•"/>
            </a:pPr>
            <a:r>
              <a:rPr lang="en-US" dirty="0"/>
              <a:t>56 billion </a:t>
            </a:r>
            <a:r>
              <a:rPr lang="en-US" dirty="0" err="1"/>
              <a:t>lbs</a:t>
            </a:r>
            <a:r>
              <a:rPr lang="en-US" dirty="0"/>
              <a:t> of additional </a:t>
            </a:r>
            <a:r>
              <a:rPr lang="en-US" dirty="0" smtClean="0"/>
              <a:t>CO</a:t>
            </a:r>
            <a:r>
              <a:rPr lang="en-US" baseline="-25000" dirty="0" smtClean="0"/>
              <a:t>2</a:t>
            </a:r>
            <a:endParaRPr lang="en-US" dirty="0"/>
          </a:p>
        </p:txBody>
      </p:sp>
      <p:sp>
        <p:nvSpPr>
          <p:cNvPr id="10" name="Title 1"/>
          <p:cNvSpPr txBox="1">
            <a:spLocks/>
          </p:cNvSpPr>
          <p:nvPr/>
        </p:nvSpPr>
        <p:spPr bwMode="auto">
          <a:xfrm>
            <a:off x="1322906" y="3810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smtClean="0"/>
              <a:t>Vision Element #2: Connected Vehicles </a:t>
            </a:r>
            <a:endParaRPr lang="en-US" sz="2400" kern="0" dirty="0"/>
          </a:p>
        </p:txBody>
      </p:sp>
      <p:pic>
        <p:nvPicPr>
          <p:cNvPr id="11" name="Picture 10"/>
          <p:cNvPicPr>
            <a:picLocks noChangeAspect="1"/>
          </p:cNvPicPr>
          <p:nvPr/>
        </p:nvPicPr>
        <p:blipFill>
          <a:blip r:embed="rId8"/>
          <a:stretch>
            <a:fillRect/>
          </a:stretch>
        </p:blipFill>
        <p:spPr>
          <a:xfrm>
            <a:off x="457200" y="228600"/>
            <a:ext cx="865707" cy="944962"/>
          </a:xfrm>
          <a:prstGeom prst="rect">
            <a:avLst/>
          </a:prstGeom>
        </p:spPr>
      </p:pic>
    </p:spTree>
    <p:extLst>
      <p:ext uri="{BB962C8B-B14F-4D97-AF65-F5344CB8AC3E}">
        <p14:creationId xmlns:p14="http://schemas.microsoft.com/office/powerpoint/2010/main" val="100367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sz="2400" dirty="0"/>
              <a:t>Vision Element </a:t>
            </a:r>
            <a:r>
              <a:rPr lang="en-US" sz="2400" dirty="0" smtClean="0"/>
              <a:t>#2: </a:t>
            </a:r>
            <a:r>
              <a:rPr lang="en-US" sz="2400" dirty="0"/>
              <a:t>Connected Vehicles </a:t>
            </a:r>
          </a:p>
        </p:txBody>
      </p:sp>
      <p:sp>
        <p:nvSpPr>
          <p:cNvPr id="3" name="Content Placeholder 2"/>
          <p:cNvSpPr>
            <a:spLocks noGrp="1"/>
          </p:cNvSpPr>
          <p:nvPr>
            <p:ph idx="1"/>
          </p:nvPr>
        </p:nvSpPr>
        <p:spPr>
          <a:xfrm>
            <a:off x="457200" y="1295400"/>
            <a:ext cx="4038600" cy="4525963"/>
          </a:xfrm>
        </p:spPr>
        <p:txBody>
          <a:bodyPr/>
          <a:lstStyle/>
          <a:p>
            <a:pPr>
              <a:spcAft>
                <a:spcPts val="600"/>
              </a:spcAft>
            </a:pPr>
            <a:r>
              <a:rPr lang="en-US" sz="2000" b="1" dirty="0"/>
              <a:t>Vehicle-to-Infrastructure (V2I) Communications</a:t>
            </a:r>
          </a:p>
          <a:p>
            <a:pPr lvl="1">
              <a:spcAft>
                <a:spcPts val="600"/>
              </a:spcAft>
            </a:pPr>
            <a:r>
              <a:rPr lang="en-US" sz="1800" dirty="0"/>
              <a:t>Allows infrastructure to communicate with vehicles</a:t>
            </a:r>
          </a:p>
          <a:p>
            <a:pPr lvl="1">
              <a:spcAft>
                <a:spcPts val="600"/>
              </a:spcAft>
            </a:pPr>
            <a:r>
              <a:rPr lang="en-US" sz="1800" dirty="0"/>
              <a:t>Could be used to inform drivers about weather, traffic, work zones, and even potholes</a:t>
            </a:r>
          </a:p>
          <a:p>
            <a:pPr lvl="1">
              <a:spcAft>
                <a:spcPts val="600"/>
              </a:spcAft>
            </a:pPr>
            <a:r>
              <a:rPr lang="en-US" sz="1800" dirty="0"/>
              <a:t>Allows for coordinated signal timing and enhanced parking information systems that may improve urban traffic flow</a:t>
            </a:r>
          </a:p>
          <a:p>
            <a:pPr lvl="1">
              <a:spcAft>
                <a:spcPts val="600"/>
              </a:spcAft>
            </a:pPr>
            <a:r>
              <a:rPr lang="en-US" sz="1800" dirty="0"/>
              <a:t>Interim version of V2I Deployment Guidance to be released in early 2016</a:t>
            </a:r>
          </a:p>
        </p:txBody>
      </p:sp>
      <p:pic>
        <p:nvPicPr>
          <p:cNvPr id="4" name="Picture 3"/>
          <p:cNvPicPr>
            <a:picLocks noChangeAspect="1"/>
          </p:cNvPicPr>
          <p:nvPr/>
        </p:nvPicPr>
        <p:blipFill>
          <a:blip r:embed="rId2"/>
          <a:stretch>
            <a:fillRect/>
          </a:stretch>
        </p:blipFill>
        <p:spPr>
          <a:xfrm>
            <a:off x="457200" y="228600"/>
            <a:ext cx="865707" cy="94496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400743"/>
            <a:ext cx="3952381" cy="4542857"/>
          </a:xfrm>
          <a:prstGeom prst="rect">
            <a:avLst/>
          </a:prstGeom>
        </p:spPr>
      </p:pic>
    </p:spTree>
    <p:extLst>
      <p:ext uri="{BB962C8B-B14F-4D97-AF65-F5344CB8AC3E}">
        <p14:creationId xmlns:p14="http://schemas.microsoft.com/office/powerpoint/2010/main" val="41246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22906" y="3810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 </a:t>
            </a:r>
            <a:endParaRPr lang="en-US" sz="2400" kern="0" dirty="0"/>
          </a:p>
        </p:txBody>
      </p:sp>
      <p:pic>
        <p:nvPicPr>
          <p:cNvPr id="5" name="Picture 4"/>
          <p:cNvPicPr>
            <a:picLocks noChangeAspect="1"/>
          </p:cNvPicPr>
          <p:nvPr/>
        </p:nvPicPr>
        <p:blipFill>
          <a:blip r:embed="rId3"/>
          <a:stretch>
            <a:fillRect/>
          </a:stretch>
        </p:blipFill>
        <p:spPr>
          <a:xfrm>
            <a:off x="457200" y="228600"/>
            <a:ext cx="865707" cy="944962"/>
          </a:xfrm>
          <a:prstGeom prst="rect">
            <a:avLst/>
          </a:prstGeom>
        </p:spPr>
      </p:pic>
      <p:sp>
        <p:nvSpPr>
          <p:cNvPr id="7" name="Text Placeholder 15"/>
          <p:cNvSpPr txBox="1">
            <a:spLocks/>
          </p:cNvSpPr>
          <p:nvPr/>
        </p:nvSpPr>
        <p:spPr>
          <a:xfrm>
            <a:off x="457200" y="1298448"/>
            <a:ext cx="8306425" cy="5486399"/>
          </a:xfrm>
          <a:prstGeom prst="rect">
            <a:avLst/>
          </a:prstGeom>
        </p:spPr>
        <p:txBody>
          <a:bodyPr/>
          <a:lst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spcBef>
                <a:spcPts val="0"/>
              </a:spcBef>
              <a:spcAft>
                <a:spcPts val="1200"/>
              </a:spcAft>
              <a:buNone/>
            </a:pPr>
            <a:r>
              <a:rPr lang="en-US" sz="2000" b="1" kern="0" dirty="0" smtClean="0">
                <a:cs typeface="Times New Roman" panose="02020603050405020304" pitchFamily="18" charset="0"/>
              </a:rPr>
              <a:t>V2I Deployment Guidance – Outline &amp; Topics</a:t>
            </a:r>
          </a:p>
          <a:p>
            <a:pPr marL="446088" lvl="1" indent="-225425">
              <a:spcBef>
                <a:spcPts val="0"/>
              </a:spcBef>
              <a:spcAft>
                <a:spcPts val="600"/>
              </a:spcAft>
            </a:pPr>
            <a:r>
              <a:rPr lang="en-US" altLang="en-US" sz="1800" b="1" dirty="0" smtClean="0">
                <a:ea typeface="Calibri" pitchFamily="34" charset="0"/>
                <a:cs typeface="Times New Roman" panose="02020603050405020304" pitchFamily="18" charset="0"/>
              </a:rPr>
              <a:t>Chapter </a:t>
            </a:r>
            <a:r>
              <a:rPr lang="en-US" altLang="en-US" sz="1800" b="1" dirty="0">
                <a:ea typeface="Calibri" pitchFamily="34" charset="0"/>
                <a:cs typeface="Times New Roman" panose="02020603050405020304" pitchFamily="18" charset="0"/>
              </a:rPr>
              <a:t>1. </a:t>
            </a:r>
            <a:r>
              <a:rPr lang="en-US" altLang="en-US" sz="1800" b="1" dirty="0" smtClean="0">
                <a:ea typeface="Calibri" pitchFamily="34" charset="0"/>
                <a:cs typeface="Times New Roman" panose="02020603050405020304" pitchFamily="18" charset="0"/>
              </a:rPr>
              <a:t>Introduction</a:t>
            </a:r>
          </a:p>
          <a:p>
            <a:pPr marL="674688" lvl="2" indent="-225425">
              <a:spcBef>
                <a:spcPts val="0"/>
              </a:spcBef>
              <a:spcAft>
                <a:spcPts val="600"/>
              </a:spcAft>
            </a:pPr>
            <a:r>
              <a:rPr lang="en-US" altLang="en-US" dirty="0" smtClean="0">
                <a:cs typeface="Times New Roman" panose="02020603050405020304" pitchFamily="18" charset="0"/>
              </a:rPr>
              <a:t>Intent </a:t>
            </a:r>
            <a:r>
              <a:rPr lang="en-US" altLang="en-US" dirty="0">
                <a:cs typeface="Times New Roman" panose="02020603050405020304" pitchFamily="18" charset="0"/>
              </a:rPr>
              <a:t>of the </a:t>
            </a:r>
            <a:r>
              <a:rPr lang="en-US" altLang="en-US" dirty="0" smtClean="0">
                <a:cs typeface="Times New Roman" panose="02020603050405020304" pitchFamily="18" charset="0"/>
              </a:rPr>
              <a:t>document</a:t>
            </a:r>
          </a:p>
          <a:p>
            <a:pPr marL="674688" lvl="2" indent="-225425">
              <a:spcBef>
                <a:spcPts val="0"/>
              </a:spcBef>
              <a:spcAft>
                <a:spcPts val="600"/>
              </a:spcAft>
            </a:pPr>
            <a:r>
              <a:rPr lang="en-US" altLang="en-US" dirty="0" smtClean="0">
                <a:cs typeface="Times New Roman" panose="02020603050405020304" pitchFamily="18" charset="0"/>
              </a:rPr>
              <a:t>Significance of V2I</a:t>
            </a:r>
          </a:p>
          <a:p>
            <a:pPr marL="674688" lvl="2" indent="-225425">
              <a:spcBef>
                <a:spcPts val="0"/>
              </a:spcBef>
              <a:spcAft>
                <a:spcPts val="1200"/>
              </a:spcAft>
            </a:pPr>
            <a:r>
              <a:rPr lang="en-US" altLang="en-US" dirty="0" smtClean="0">
                <a:cs typeface="Times New Roman" panose="02020603050405020304" pitchFamily="18" charset="0"/>
              </a:rPr>
              <a:t>Available </a:t>
            </a:r>
            <a:r>
              <a:rPr lang="en-US" altLang="en-US" dirty="0">
                <a:cs typeface="Times New Roman" panose="02020603050405020304" pitchFamily="18" charset="0"/>
              </a:rPr>
              <a:t>Connected Vehicle </a:t>
            </a:r>
            <a:r>
              <a:rPr lang="en-US" altLang="en-US" dirty="0" smtClean="0">
                <a:cs typeface="Times New Roman" panose="02020603050405020304" pitchFamily="18" charset="0"/>
              </a:rPr>
              <a:t>Standards</a:t>
            </a:r>
          </a:p>
          <a:p>
            <a:pPr marL="446088" lvl="1" indent="-225425">
              <a:spcBef>
                <a:spcPts val="0"/>
              </a:spcBef>
              <a:spcAft>
                <a:spcPts val="600"/>
              </a:spcAft>
            </a:pPr>
            <a:r>
              <a:rPr lang="en-US" altLang="en-US" sz="1800" b="1" dirty="0" smtClean="0">
                <a:cs typeface="Times New Roman" panose="02020603050405020304" pitchFamily="18" charset="0"/>
              </a:rPr>
              <a:t>Chapter </a:t>
            </a:r>
            <a:r>
              <a:rPr lang="en-US" altLang="en-US" sz="1800" b="1" dirty="0">
                <a:cs typeface="Times New Roman" panose="02020603050405020304" pitchFamily="18" charset="0"/>
              </a:rPr>
              <a:t>2. Federal-aid eligibility for V2I </a:t>
            </a:r>
            <a:r>
              <a:rPr lang="en-US" altLang="en-US" sz="1800" b="1" dirty="0" smtClean="0">
                <a:cs typeface="Times New Roman" panose="02020603050405020304" pitchFamily="18" charset="0"/>
              </a:rPr>
              <a:t>deployments</a:t>
            </a:r>
          </a:p>
          <a:p>
            <a:pPr marL="674688" lvl="2" indent="-225425">
              <a:spcBef>
                <a:spcPts val="0"/>
              </a:spcBef>
              <a:spcAft>
                <a:spcPts val="600"/>
              </a:spcAft>
            </a:pPr>
            <a:r>
              <a:rPr lang="en-US" altLang="en-US" dirty="0" smtClean="0">
                <a:cs typeface="Times New Roman" panose="02020603050405020304" pitchFamily="18" charset="0"/>
              </a:rPr>
              <a:t>General </a:t>
            </a:r>
            <a:r>
              <a:rPr lang="en-US" altLang="en-US" dirty="0">
                <a:cs typeface="Times New Roman" panose="02020603050405020304" pitchFamily="18" charset="0"/>
              </a:rPr>
              <a:t>eligibility for V2I </a:t>
            </a:r>
            <a:r>
              <a:rPr lang="en-US" altLang="en-US" dirty="0" smtClean="0">
                <a:cs typeface="Times New Roman" panose="02020603050405020304" pitchFamily="18" charset="0"/>
              </a:rPr>
              <a:t>activities</a:t>
            </a:r>
          </a:p>
          <a:p>
            <a:pPr marL="674688" lvl="2" indent="-225425">
              <a:spcBef>
                <a:spcPts val="0"/>
              </a:spcBef>
              <a:spcAft>
                <a:spcPts val="1200"/>
              </a:spcAft>
            </a:pPr>
            <a:r>
              <a:rPr lang="en-US" altLang="en-US" dirty="0" smtClean="0">
                <a:cs typeface="Times New Roman" panose="02020603050405020304" pitchFamily="18" charset="0"/>
              </a:rPr>
              <a:t>Brief </a:t>
            </a:r>
            <a:r>
              <a:rPr lang="en-US" altLang="en-US" dirty="0">
                <a:cs typeface="Times New Roman" panose="02020603050405020304" pitchFamily="18" charset="0"/>
              </a:rPr>
              <a:t>summary of Federal-aid Programs for </a:t>
            </a:r>
            <a:r>
              <a:rPr lang="en-US" altLang="en-US" dirty="0" smtClean="0">
                <a:cs typeface="Times New Roman" panose="02020603050405020304" pitchFamily="18" charset="0"/>
              </a:rPr>
              <a:t>V2I</a:t>
            </a:r>
          </a:p>
          <a:p>
            <a:pPr marL="446088" lvl="1" indent="-225425">
              <a:spcBef>
                <a:spcPts val="0"/>
              </a:spcBef>
              <a:spcAft>
                <a:spcPts val="600"/>
              </a:spcAft>
            </a:pPr>
            <a:r>
              <a:rPr lang="en-US" altLang="en-US" sz="1800" b="1" dirty="0" smtClean="0">
                <a:cs typeface="Times New Roman" panose="02020603050405020304" pitchFamily="18" charset="0"/>
              </a:rPr>
              <a:t>Chapter </a:t>
            </a:r>
            <a:r>
              <a:rPr lang="en-US" altLang="en-US" sz="1800" b="1" dirty="0">
                <a:cs typeface="Times New Roman" panose="02020603050405020304" pitchFamily="18" charset="0"/>
              </a:rPr>
              <a:t>3. </a:t>
            </a:r>
            <a:r>
              <a:rPr lang="en-US" altLang="en-US" sz="1800" b="1" dirty="0" smtClean="0">
                <a:cs typeface="Times New Roman" panose="02020603050405020304" pitchFamily="18" charset="0"/>
              </a:rPr>
              <a:t>Guidance</a:t>
            </a:r>
          </a:p>
          <a:p>
            <a:pPr marL="674688" lvl="2" indent="-225425">
              <a:spcBef>
                <a:spcPts val="0"/>
              </a:spcBef>
              <a:spcAft>
                <a:spcPts val="600"/>
              </a:spcAft>
            </a:pPr>
            <a:r>
              <a:rPr lang="en-US" altLang="en-US" dirty="0" smtClean="0">
                <a:cs typeface="Times New Roman" panose="02020603050405020304" pitchFamily="18" charset="0"/>
              </a:rPr>
              <a:t>Hardware </a:t>
            </a:r>
            <a:r>
              <a:rPr lang="en-US" altLang="en-US" dirty="0">
                <a:cs typeface="Times New Roman" panose="02020603050405020304" pitchFamily="18" charset="0"/>
              </a:rPr>
              <a:t>and Software device </a:t>
            </a:r>
            <a:r>
              <a:rPr lang="en-US" altLang="en-US" dirty="0" smtClean="0">
                <a:cs typeface="Times New Roman" panose="02020603050405020304" pitchFamily="18" charset="0"/>
              </a:rPr>
              <a:t>certification</a:t>
            </a:r>
          </a:p>
          <a:p>
            <a:pPr marL="674688" lvl="2" indent="-225425">
              <a:spcBef>
                <a:spcPts val="0"/>
              </a:spcBef>
              <a:spcAft>
                <a:spcPts val="600"/>
              </a:spcAft>
            </a:pPr>
            <a:r>
              <a:rPr lang="en-US" altLang="en-US" dirty="0" smtClean="0">
                <a:cs typeface="Times New Roman" panose="02020603050405020304" pitchFamily="18" charset="0"/>
              </a:rPr>
              <a:t>Use </a:t>
            </a:r>
            <a:r>
              <a:rPr lang="en-US" altLang="en-US" dirty="0">
                <a:cs typeface="Times New Roman" panose="02020603050405020304" pitchFamily="18" charset="0"/>
              </a:rPr>
              <a:t>of </a:t>
            </a:r>
            <a:r>
              <a:rPr lang="en-US" altLang="en-US" dirty="0" smtClean="0">
                <a:cs typeface="Times New Roman" panose="02020603050405020304" pitchFamily="18" charset="0"/>
              </a:rPr>
              <a:t>Right-of-Way</a:t>
            </a:r>
          </a:p>
          <a:p>
            <a:pPr marL="674688" lvl="2" indent="-225425">
              <a:spcBef>
                <a:spcPts val="0"/>
              </a:spcBef>
              <a:spcAft>
                <a:spcPts val="600"/>
              </a:spcAft>
            </a:pPr>
            <a:r>
              <a:rPr lang="en-US" altLang="en-US" dirty="0" smtClean="0">
                <a:cs typeface="Times New Roman" panose="02020603050405020304" pitchFamily="18" charset="0"/>
              </a:rPr>
              <a:t>Use </a:t>
            </a:r>
            <a:r>
              <a:rPr lang="en-US" altLang="en-US" dirty="0">
                <a:cs typeface="Times New Roman" panose="02020603050405020304" pitchFamily="18" charset="0"/>
              </a:rPr>
              <a:t>of public sector fleets (including incident responder </a:t>
            </a:r>
            <a:r>
              <a:rPr lang="en-US" altLang="en-US" dirty="0" smtClean="0">
                <a:cs typeface="Times New Roman" panose="02020603050405020304" pitchFamily="18" charset="0"/>
              </a:rPr>
              <a:t>vehicles)</a:t>
            </a:r>
          </a:p>
          <a:p>
            <a:pPr marL="674688" lvl="2" indent="-225425">
              <a:spcBef>
                <a:spcPts val="0"/>
              </a:spcBef>
              <a:spcAft>
                <a:spcPts val="600"/>
              </a:spcAft>
            </a:pPr>
            <a:r>
              <a:rPr lang="en-US" altLang="en-US" dirty="0" smtClean="0">
                <a:cs typeface="Times New Roman" panose="02020603050405020304" pitchFamily="18" charset="0"/>
              </a:rPr>
              <a:t>Using </a:t>
            </a:r>
            <a:r>
              <a:rPr lang="en-US" altLang="en-US" dirty="0">
                <a:cs typeface="Times New Roman" panose="02020603050405020304" pitchFamily="18" charset="0"/>
              </a:rPr>
              <a:t>Public-Private Partnerships (</a:t>
            </a:r>
            <a:r>
              <a:rPr lang="en-US" altLang="en-US" dirty="0" smtClean="0">
                <a:cs typeface="Times New Roman" panose="02020603050405020304" pitchFamily="18" charset="0"/>
              </a:rPr>
              <a:t>P3s)</a:t>
            </a:r>
          </a:p>
          <a:p>
            <a:pPr marL="674688" lvl="2" indent="-225425">
              <a:spcBef>
                <a:spcPts val="0"/>
              </a:spcBef>
              <a:spcAft>
                <a:spcPts val="600"/>
              </a:spcAft>
            </a:pPr>
            <a:r>
              <a:rPr lang="en-US" altLang="en-US" dirty="0" smtClean="0">
                <a:cs typeface="Times New Roman" panose="02020603050405020304" pitchFamily="18" charset="0"/>
              </a:rPr>
              <a:t>Communication technologies</a:t>
            </a:r>
          </a:p>
          <a:p>
            <a:pPr marL="674688" lvl="2" indent="-225425">
              <a:spcBef>
                <a:spcPts val="0"/>
              </a:spcBef>
              <a:spcAft>
                <a:spcPts val="600"/>
              </a:spcAft>
            </a:pPr>
            <a:r>
              <a:rPr lang="en-US" altLang="en-US" dirty="0" smtClean="0">
                <a:cs typeface="Times New Roman" panose="02020603050405020304" pitchFamily="18" charset="0"/>
              </a:rPr>
              <a:t>Security </a:t>
            </a:r>
            <a:r>
              <a:rPr lang="en-US" altLang="en-US" dirty="0">
                <a:cs typeface="Times New Roman" panose="02020603050405020304" pitchFamily="18" charset="0"/>
              </a:rPr>
              <a:t>and privacy in a Cooperative ITS </a:t>
            </a:r>
            <a:r>
              <a:rPr lang="en-US" altLang="en-US" dirty="0" smtClean="0">
                <a:cs typeface="Times New Roman" panose="02020603050405020304" pitchFamily="18" charset="0"/>
              </a:rPr>
              <a:t>Environment</a:t>
            </a:r>
            <a:endParaRPr lang="en-US"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4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22906" y="3810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 </a:t>
            </a:r>
            <a:endParaRPr lang="en-US" sz="2400" kern="0" dirty="0"/>
          </a:p>
        </p:txBody>
      </p:sp>
      <p:pic>
        <p:nvPicPr>
          <p:cNvPr id="5" name="Picture 4"/>
          <p:cNvPicPr>
            <a:picLocks noChangeAspect="1"/>
          </p:cNvPicPr>
          <p:nvPr/>
        </p:nvPicPr>
        <p:blipFill>
          <a:blip r:embed="rId2"/>
          <a:stretch>
            <a:fillRect/>
          </a:stretch>
        </p:blipFill>
        <p:spPr>
          <a:xfrm>
            <a:off x="457200" y="228600"/>
            <a:ext cx="865707" cy="944962"/>
          </a:xfrm>
          <a:prstGeom prst="rect">
            <a:avLst/>
          </a:prstGeom>
        </p:spPr>
      </p:pic>
      <p:sp>
        <p:nvSpPr>
          <p:cNvPr id="6" name="Rectangle 5"/>
          <p:cNvSpPr/>
          <p:nvPr/>
        </p:nvSpPr>
        <p:spPr>
          <a:xfrm>
            <a:off x="457200" y="1298448"/>
            <a:ext cx="8229598" cy="5013680"/>
          </a:xfrm>
          <a:prstGeom prst="rect">
            <a:avLst/>
          </a:prstGeom>
        </p:spPr>
        <p:txBody>
          <a:bodyPr wrap="square">
            <a:spAutoFit/>
          </a:bodyPr>
          <a:lstStyle/>
          <a:p>
            <a:pPr marL="225425" indent="-225425">
              <a:spcAft>
                <a:spcPts val="1200"/>
              </a:spcAft>
              <a:buFont typeface="Wingdings" panose="05000000000000000000" pitchFamily="2" charset="2"/>
              <a:buChar char="§"/>
            </a:pPr>
            <a:r>
              <a:rPr lang="en-US" sz="2000" b="1" dirty="0">
                <a:cs typeface="Times New Roman" panose="02020603050405020304" pitchFamily="18" charset="0"/>
              </a:rPr>
              <a:t>V2I Deployment Products </a:t>
            </a:r>
            <a:endParaRPr lang="en-US" sz="2000" b="1" dirty="0" smtClean="0">
              <a:cs typeface="Times New Roman" panose="02020603050405020304" pitchFamily="18" charset="0"/>
            </a:endParaRPr>
          </a:p>
          <a:p>
            <a:pPr marL="682625" lvl="1" indent="-225425">
              <a:spcAft>
                <a:spcPts val="1200"/>
              </a:spcAft>
              <a:buFont typeface="Wingdings" panose="05000000000000000000" pitchFamily="2" charset="2"/>
              <a:buChar char="§"/>
            </a:pPr>
            <a:r>
              <a:rPr lang="en-US" dirty="0" smtClean="0">
                <a:cs typeface="Times New Roman" panose="02020603050405020304" pitchFamily="18" charset="0"/>
              </a:rPr>
              <a:t>The </a:t>
            </a:r>
            <a:r>
              <a:rPr lang="en-US" dirty="0">
                <a:cs typeface="Times New Roman" panose="02020603050405020304" pitchFamily="18" charset="0"/>
              </a:rPr>
              <a:t>Vehicle-to-Infrastructure (V2I) Deployment Guidance and Products document will be available at </a:t>
            </a:r>
            <a:r>
              <a:rPr lang="en-US" dirty="0">
                <a:solidFill>
                  <a:srgbClr val="0000FF"/>
                </a:solidFill>
                <a:cs typeface="Times New Roman" panose="02020603050405020304" pitchFamily="18" charset="0"/>
                <a:hlinkClick r:id="rId3"/>
              </a:rPr>
              <a:t>http://www.its.dot.gov/v2i</a:t>
            </a:r>
            <a:r>
              <a:rPr lang="en-US" dirty="0" smtClean="0">
                <a:solidFill>
                  <a:srgbClr val="0000FF"/>
                </a:solidFill>
                <a:cs typeface="Times New Roman" panose="02020603050405020304" pitchFamily="18" charset="0"/>
                <a:hlinkClick r:id="rId3"/>
              </a:rPr>
              <a:t>/</a:t>
            </a:r>
            <a:endParaRPr lang="en-US" dirty="0" smtClean="0">
              <a:cs typeface="Times New Roman" panose="02020603050405020304" pitchFamily="18" charset="0"/>
            </a:endParaRPr>
          </a:p>
          <a:p>
            <a:pPr marL="682625" lvl="1" indent="-225425">
              <a:spcAft>
                <a:spcPts val="1200"/>
              </a:spcAft>
              <a:buFont typeface="Wingdings" panose="05000000000000000000" pitchFamily="2" charset="2"/>
              <a:buChar char="§"/>
            </a:pPr>
            <a:r>
              <a:rPr lang="en-US" dirty="0" smtClean="0">
                <a:cs typeface="Times New Roman" panose="02020603050405020304" pitchFamily="18" charset="0"/>
              </a:rPr>
              <a:t>Products </a:t>
            </a:r>
            <a:r>
              <a:rPr lang="en-US" dirty="0">
                <a:cs typeface="Times New Roman" panose="02020603050405020304" pitchFamily="18" charset="0"/>
              </a:rPr>
              <a:t>and Tools (Available by the end of 2015</a:t>
            </a:r>
            <a:r>
              <a:rPr lang="en-US" dirty="0" smtClean="0">
                <a:cs typeface="Times New Roman" panose="02020603050405020304" pitchFamily="18" charset="0"/>
              </a:rPr>
              <a:t>)</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Systems </a:t>
            </a:r>
            <a:r>
              <a:rPr lang="en-US" dirty="0">
                <a:cs typeface="Times New Roman" panose="02020603050405020304" pitchFamily="18" charset="0"/>
              </a:rPr>
              <a:t>Engineering </a:t>
            </a:r>
            <a:r>
              <a:rPr lang="en-US" dirty="0" smtClean="0">
                <a:cs typeface="Times New Roman" panose="02020603050405020304" pitchFamily="18" charset="0"/>
              </a:rPr>
              <a:t>Guide</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Connected </a:t>
            </a:r>
            <a:r>
              <a:rPr lang="en-US" dirty="0">
                <a:cs typeface="Times New Roman" panose="02020603050405020304" pitchFamily="18" charset="0"/>
              </a:rPr>
              <a:t>Vehicles and the Planning </a:t>
            </a:r>
            <a:r>
              <a:rPr lang="en-US" dirty="0" smtClean="0">
                <a:cs typeface="Times New Roman" panose="02020603050405020304" pitchFamily="18" charset="0"/>
              </a:rPr>
              <a:t>Process</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Guide </a:t>
            </a:r>
            <a:r>
              <a:rPr lang="en-US" dirty="0">
                <a:cs typeface="Times New Roman" panose="02020603050405020304" pitchFamily="18" charset="0"/>
              </a:rPr>
              <a:t>to </a:t>
            </a:r>
            <a:r>
              <a:rPr lang="en-US" dirty="0" smtClean="0">
                <a:cs typeface="Times New Roman" panose="02020603050405020304" pitchFamily="18" charset="0"/>
              </a:rPr>
              <a:t>FCC Licensing for DSRC transmitters</a:t>
            </a:r>
            <a:endParaRPr lang="en-US" dirty="0">
              <a:cs typeface="Times New Roman" panose="02020603050405020304" pitchFamily="18" charset="0"/>
            </a:endParaRP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V2I </a:t>
            </a:r>
            <a:r>
              <a:rPr lang="en-US" dirty="0">
                <a:cs typeface="Times New Roman" panose="02020603050405020304" pitchFamily="18" charset="0"/>
              </a:rPr>
              <a:t>Message </a:t>
            </a:r>
            <a:r>
              <a:rPr lang="en-US" dirty="0" smtClean="0">
                <a:cs typeface="Times New Roman" panose="02020603050405020304" pitchFamily="18" charset="0"/>
              </a:rPr>
              <a:t>Lexicon</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Pre-Deployment </a:t>
            </a:r>
            <a:r>
              <a:rPr lang="en-US" dirty="0">
                <a:cs typeface="Times New Roman" panose="02020603050405020304" pitchFamily="18" charset="0"/>
              </a:rPr>
              <a:t>Guidance for V2I Safety </a:t>
            </a:r>
            <a:r>
              <a:rPr lang="en-US" dirty="0" smtClean="0">
                <a:cs typeface="Times New Roman" panose="02020603050405020304" pitchFamily="18" charset="0"/>
              </a:rPr>
              <a:t>Applications</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Estimating </a:t>
            </a:r>
            <a:r>
              <a:rPr lang="en-US" dirty="0">
                <a:cs typeface="Times New Roman" panose="02020603050405020304" pitchFamily="18" charset="0"/>
              </a:rPr>
              <a:t>Benefits and Economic </a:t>
            </a:r>
            <a:r>
              <a:rPr lang="en-US" dirty="0" smtClean="0">
                <a:cs typeface="Times New Roman" panose="02020603050405020304" pitchFamily="18" charset="0"/>
              </a:rPr>
              <a:t>Impacts</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Near </a:t>
            </a:r>
            <a:r>
              <a:rPr lang="en-US" dirty="0">
                <a:cs typeface="Times New Roman" panose="02020603050405020304" pitchFamily="18" charset="0"/>
              </a:rPr>
              <a:t>Term Transition and </a:t>
            </a:r>
            <a:r>
              <a:rPr lang="en-US" dirty="0" smtClean="0">
                <a:cs typeface="Times New Roman" panose="02020603050405020304" pitchFamily="18" charset="0"/>
              </a:rPr>
              <a:t>Phasing</a:t>
            </a:r>
          </a:p>
          <a:p>
            <a:pPr marL="1139825" lvl="2" indent="-225425">
              <a:spcAft>
                <a:spcPts val="1200"/>
              </a:spcAft>
              <a:buFont typeface="Wingdings" panose="05000000000000000000" pitchFamily="2" charset="2"/>
              <a:buChar char="§"/>
            </a:pPr>
            <a:r>
              <a:rPr lang="en-US" dirty="0" smtClean="0">
                <a:cs typeface="Times New Roman" panose="02020603050405020304" pitchFamily="18" charset="0"/>
              </a:rPr>
              <a:t>Connected </a:t>
            </a:r>
            <a:r>
              <a:rPr lang="en-US" dirty="0">
                <a:cs typeface="Times New Roman" panose="02020603050405020304" pitchFamily="18" charset="0"/>
              </a:rPr>
              <a:t>Vehicle Training </a:t>
            </a:r>
            <a:r>
              <a:rPr lang="en-US" dirty="0" smtClean="0">
                <a:cs typeface="Times New Roman" panose="02020603050405020304" pitchFamily="18" charset="0"/>
              </a:rPr>
              <a:t>Resources</a:t>
            </a:r>
            <a:endParaRPr lang="en-US" dirty="0">
              <a:cs typeface="Times New Roman" panose="02020603050405020304" pitchFamily="18" charset="0"/>
            </a:endParaRPr>
          </a:p>
        </p:txBody>
      </p:sp>
    </p:spTree>
    <p:extLst>
      <p:ext uri="{BB962C8B-B14F-4D97-AF65-F5344CB8AC3E}">
        <p14:creationId xmlns:p14="http://schemas.microsoft.com/office/powerpoint/2010/main" val="52972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400" dirty="0" smtClean="0"/>
              <a:t>Vision Element #2: Connected Vehicles</a:t>
            </a:r>
            <a:r>
              <a:rPr lang="en-US" dirty="0" smtClean="0"/>
              <a:t/>
            </a:r>
            <a:br>
              <a:rPr lang="en-US" dirty="0" smtClean="0"/>
            </a:br>
            <a:r>
              <a:rPr lang="en-US" sz="2000" dirty="0" smtClean="0">
                <a:solidFill>
                  <a:srgbClr val="EC881B"/>
                </a:solidFill>
              </a:rPr>
              <a:t>Connected Vehicle Applications</a:t>
            </a:r>
            <a:endParaRPr lang="en-US" sz="2000" dirty="0">
              <a:solidFill>
                <a:srgbClr val="EC881B"/>
              </a:solidFill>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6377" y="1371601"/>
            <a:ext cx="7698023" cy="49630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46968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sz="2400" dirty="0"/>
              <a:t>Vision Element </a:t>
            </a:r>
            <a:r>
              <a:rPr lang="en-US" sz="2400" dirty="0" smtClean="0"/>
              <a:t>#2: </a:t>
            </a:r>
            <a:r>
              <a:rPr lang="en-US" sz="2400" dirty="0"/>
              <a:t>Connected Vehicles </a:t>
            </a:r>
            <a:endParaRPr lang="en-US" sz="2000" dirty="0">
              <a:solidFill>
                <a:srgbClr val="EC881B"/>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66800" y="1295400"/>
            <a:ext cx="7391400" cy="47907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10826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800" dirty="0" smtClean="0"/>
              <a:t>Vision Element #2: Connected Vehicles</a:t>
            </a:r>
            <a:br>
              <a:rPr lang="en-US" sz="2800" dirty="0" smtClean="0"/>
            </a:br>
            <a:r>
              <a:rPr lang="en-US" sz="2000" dirty="0" smtClean="0">
                <a:solidFill>
                  <a:srgbClr val="EC881B"/>
                </a:solidFill>
              </a:rPr>
              <a:t>Connected Vehicle Pilot Deployment Program </a:t>
            </a:r>
            <a:endParaRPr lang="en-US" sz="2000" dirty="0">
              <a:solidFill>
                <a:srgbClr val="EC881B"/>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8142" y="1371600"/>
            <a:ext cx="8334858" cy="48609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68792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Webinar Overview</a:t>
            </a:r>
            <a:endParaRPr lang="en-US" dirty="0"/>
          </a:p>
        </p:txBody>
      </p:sp>
      <p:graphicFrame>
        <p:nvGraphicFramePr>
          <p:cNvPr id="3" name="Diagram 2"/>
          <p:cNvGraphicFramePr/>
          <p:nvPr>
            <p:extLst>
              <p:ext uri="{D42A27DB-BD31-4B8C-83A1-F6EECF244321}">
                <p14:modId xmlns:p14="http://schemas.microsoft.com/office/powerpoint/2010/main" val="3725548007"/>
              </p:ext>
            </p:extLst>
          </p:nvPr>
        </p:nvGraphicFramePr>
        <p:xfrm>
          <a:off x="685800" y="1295400"/>
          <a:ext cx="8001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94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295401"/>
            <a:ext cx="8233438" cy="495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
        <p:nvSpPr>
          <p:cNvPr id="6" name="Title 1"/>
          <p:cNvSpPr>
            <a:spLocks noGrp="1"/>
          </p:cNvSpPr>
          <p:nvPr>
            <p:ph type="title"/>
          </p:nvPr>
        </p:nvSpPr>
        <p:spPr>
          <a:xfrm>
            <a:off x="1322906" y="228600"/>
            <a:ext cx="7363893" cy="762000"/>
          </a:xfrm>
        </p:spPr>
        <p:txBody>
          <a:bodyPr/>
          <a:lstStyle/>
          <a:p>
            <a:r>
              <a:rPr lang="en-US" sz="2800" dirty="0" smtClean="0"/>
              <a:t>Vision Element #2: Connected Vehicles</a:t>
            </a:r>
            <a:br>
              <a:rPr lang="en-US" sz="2800" dirty="0" smtClean="0"/>
            </a:br>
            <a:r>
              <a:rPr lang="en-US" sz="2000" dirty="0">
                <a:solidFill>
                  <a:srgbClr val="EC881B"/>
                </a:solidFill>
              </a:rPr>
              <a:t>Connected Vehicle Pilot Deployment </a:t>
            </a:r>
            <a:r>
              <a:rPr lang="en-US" sz="2000" dirty="0" smtClean="0">
                <a:solidFill>
                  <a:srgbClr val="EC881B"/>
                </a:solidFill>
              </a:rPr>
              <a:t>Program Sites</a:t>
            </a:r>
            <a:endParaRPr lang="en-US" sz="2000" dirty="0">
              <a:solidFill>
                <a:srgbClr val="EC881B"/>
              </a:solidFill>
            </a:endParaRPr>
          </a:p>
        </p:txBody>
      </p:sp>
    </p:spTree>
    <p:extLst>
      <p:ext uri="{BB962C8B-B14F-4D97-AF65-F5344CB8AC3E}">
        <p14:creationId xmlns:p14="http://schemas.microsoft.com/office/powerpoint/2010/main" val="294184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In a smart city, all critical city systems—transportation, energy, public services, public safety, health care, telecommunications are capable of communicating with each other to allow coordination and improve efficiency. They are capable of generating, transmitting and processing data about a wide variety of related activities within the city. </a:t>
            </a:r>
          </a:p>
          <a:p>
            <a:r>
              <a:rPr lang="en-US" sz="2400" b="1" i="1" dirty="0" smtClean="0">
                <a:solidFill>
                  <a:srgbClr val="EC881B"/>
                </a:solidFill>
                <a:effectLst>
                  <a:outerShdw blurRad="38100" dist="38100" dir="2700000" algn="tl">
                    <a:srgbClr val="000000">
                      <a:alpha val="43137"/>
                    </a:srgbClr>
                  </a:outerShdw>
                </a:effectLst>
              </a:rPr>
              <a:t>If </a:t>
            </a:r>
            <a:r>
              <a:rPr lang="en-US" sz="1800" dirty="0" smtClean="0"/>
              <a:t> a “smart city” is a system of systems that use ICT to communicate with and leverage each other to improve vital city operations,</a:t>
            </a:r>
          </a:p>
          <a:p>
            <a:r>
              <a:rPr lang="en-US" sz="2400" b="1" i="1" dirty="0" smtClean="0">
                <a:solidFill>
                  <a:srgbClr val="EC881B"/>
                </a:solidFill>
                <a:effectLst>
                  <a:outerShdw blurRad="38100" dist="38100" dir="2700000" algn="tl">
                    <a:srgbClr val="000000">
                      <a:alpha val="43137"/>
                    </a:srgbClr>
                  </a:outerShdw>
                </a:effectLst>
              </a:rPr>
              <a:t>Then</a:t>
            </a:r>
            <a:r>
              <a:rPr lang="en-US" sz="2400" dirty="0" smtClean="0">
                <a:solidFill>
                  <a:srgbClr val="EC881B"/>
                </a:solidFill>
                <a:effectLst>
                  <a:outerShdw blurRad="38100" dist="38100" dir="2700000" algn="tl">
                    <a:srgbClr val="000000">
                      <a:alpha val="43137"/>
                    </a:srgbClr>
                  </a:outerShdw>
                </a:effectLst>
              </a:rPr>
              <a:t> </a:t>
            </a:r>
            <a:r>
              <a:rPr lang="en-US" sz="1800" dirty="0" smtClean="0"/>
              <a:t>smart cities is designed to examine the opportunities created where these systems interface with transport and mobility. </a:t>
            </a:r>
          </a:p>
          <a:p>
            <a:pPr lvl="1"/>
            <a:r>
              <a:rPr lang="en-US" sz="1800" dirty="0" smtClean="0"/>
              <a:t>In other words, where connected city, the connected citizen, and the connected vehicle meet and interact.</a:t>
            </a:r>
          </a:p>
          <a:p>
            <a:pPr marL="173736" indent="0" algn="ctr">
              <a:buNone/>
            </a:pPr>
            <a:endParaRPr lang="en-US" sz="1800" b="1" i="1" dirty="0" smtClean="0">
              <a:solidFill>
                <a:srgbClr val="CC6600"/>
              </a:solidFill>
            </a:endParaRPr>
          </a:p>
          <a:p>
            <a:pPr marL="173736" indent="0" algn="ctr">
              <a:buNone/>
            </a:pPr>
            <a:r>
              <a:rPr lang="en-US" sz="2000" b="1" i="1" dirty="0" smtClean="0">
                <a:solidFill>
                  <a:srgbClr val="EC881B"/>
                </a:solidFill>
              </a:rPr>
              <a:t>Smart </a:t>
            </a:r>
            <a:r>
              <a:rPr lang="en-US" sz="2000" b="1" i="1" dirty="0">
                <a:solidFill>
                  <a:srgbClr val="EC881B"/>
                </a:solidFill>
              </a:rPr>
              <a:t>Cities seek to maximize and leverage the benefits of connected transportation by integrating those transport services, vehicles and related technologies and data with other data enabled innovations in a city</a:t>
            </a:r>
          </a:p>
          <a:p>
            <a:pPr lvl="1"/>
            <a:endParaRPr lang="en-US" dirty="0" smtClean="0"/>
          </a:p>
        </p:txBody>
      </p:sp>
      <p:sp>
        <p:nvSpPr>
          <p:cNvPr id="5" name="Title 1"/>
          <p:cNvSpPr txBox="1">
            <a:spLocks/>
          </p:cNvSpPr>
          <p:nvPr/>
        </p:nvSpPr>
        <p:spPr bwMode="auto">
          <a:xfrm>
            <a:off x="1325880" y="228600"/>
            <a:ext cx="781812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a:t>
            </a:r>
            <a:br>
              <a:rPr lang="en-US" sz="2400" kern="0" dirty="0" smtClean="0"/>
            </a:br>
            <a:r>
              <a:rPr lang="en-US" sz="2000" kern="0" dirty="0" smtClean="0">
                <a:solidFill>
                  <a:srgbClr val="EC881B"/>
                </a:solidFill>
              </a:rPr>
              <a:t>Connected Vehicles and Smart Cities</a:t>
            </a:r>
            <a:endParaRPr lang="en-US" sz="2000" kern="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3714151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J:\LEwing\2011factsheets\11811_to_be_printed\ITS FACT SHEET PRINT FILES 01.18.2011\JPO-029 V2V SAFETY V.1.0\029 LINKS\RealTimeINTEGRATED SIGNALS.jpg"/>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317500" dist="3175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990600" y="0"/>
            <a:ext cx="3962400" cy="6858000"/>
          </a:xfrm>
          <a:prstGeom prst="rect">
            <a:avLst/>
          </a:prstGeom>
          <a:solidFill>
            <a:srgbClr val="000000">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a:p>
            <a:pPr algn="ctr" eaLnBrk="1" hangingPunct="1">
              <a:spcBef>
                <a:spcPct val="0"/>
              </a:spcBef>
              <a:buNone/>
            </a:pPr>
            <a:r>
              <a:rPr lang="en-US" sz="3000" b="1" dirty="0" smtClean="0">
                <a:solidFill>
                  <a:schemeClr val="bg1"/>
                </a:solidFill>
                <a:effectLst>
                  <a:outerShdw blurRad="38100" dist="38100" dir="2700000" algn="tl">
                    <a:srgbClr val="000000">
                      <a:alpha val="43137"/>
                    </a:srgbClr>
                  </a:outerShdw>
                </a:effectLst>
              </a:rPr>
              <a:t>Smart Cities and Connected Vehicles</a:t>
            </a:r>
          </a:p>
          <a:p>
            <a:pPr algn="ctr" eaLnBrk="1" hangingPunct="1">
              <a:spcBef>
                <a:spcPct val="0"/>
              </a:spcBef>
              <a:buNone/>
            </a:pPr>
            <a:endParaRPr lang="en-US" sz="2000" dirty="0">
              <a:solidFill>
                <a:schemeClr val="bg1"/>
              </a:solidFill>
              <a:effectLst>
                <a:outerShdw blurRad="38100" dist="38100" dir="2700000" algn="tl">
                  <a:srgbClr val="000000">
                    <a:alpha val="43137"/>
                  </a:srgbClr>
                </a:outerShdw>
              </a:effectLst>
            </a:endParaRPr>
          </a:p>
          <a:p>
            <a:pPr algn="ctr" eaLnBrk="1" hangingPunct="1">
              <a:spcBef>
                <a:spcPct val="0"/>
              </a:spcBef>
              <a:buNone/>
            </a:pPr>
            <a:r>
              <a:rPr lang="en-US" sz="2000" dirty="0" smtClean="0">
                <a:solidFill>
                  <a:schemeClr val="bg1"/>
                </a:solidFill>
                <a:effectLst>
                  <a:outerShdw blurRad="38100" dist="38100" dir="2700000" algn="tl">
                    <a:srgbClr val="000000">
                      <a:alpha val="43137"/>
                    </a:srgbClr>
                  </a:outerShdw>
                </a:effectLst>
              </a:rPr>
              <a:t>Smart Cities incorporate and expand connected transportation to ensure </a:t>
            </a:r>
            <a:r>
              <a:rPr lang="en-US" sz="2000" dirty="0">
                <a:solidFill>
                  <a:schemeClr val="bg1"/>
                </a:solidFill>
                <a:effectLst>
                  <a:outerShdw blurRad="38100" dist="38100" dir="2700000" algn="tl">
                    <a:srgbClr val="000000">
                      <a:alpha val="43137"/>
                    </a:srgbClr>
                  </a:outerShdw>
                </a:effectLst>
              </a:rPr>
              <a:t>that connected </a:t>
            </a:r>
            <a:r>
              <a:rPr lang="en-US" sz="2000" dirty="0" smtClean="0">
                <a:solidFill>
                  <a:schemeClr val="bg1"/>
                </a:solidFill>
                <a:effectLst>
                  <a:outerShdw blurRad="38100" dist="38100" dir="2700000" algn="tl">
                    <a:srgbClr val="000000">
                      <a:alpha val="43137"/>
                    </a:srgbClr>
                  </a:outerShdw>
                </a:effectLst>
              </a:rPr>
              <a:t>transportation data</a:t>
            </a:r>
            <a:r>
              <a:rPr lang="en-US" sz="2000" dirty="0">
                <a:solidFill>
                  <a:schemeClr val="bg1"/>
                </a:solidFill>
                <a:effectLst>
                  <a:outerShdw blurRad="38100" dist="38100" dir="2700000" algn="tl">
                    <a:srgbClr val="000000">
                      <a:alpha val="43137"/>
                    </a:srgbClr>
                  </a:outerShdw>
                </a:effectLst>
              </a:rPr>
              <a:t>, technologies and applications – as well as connected travelers – are fully integrated with other systems across a </a:t>
            </a:r>
            <a:r>
              <a:rPr lang="en-US" sz="2000" dirty="0" smtClean="0">
                <a:solidFill>
                  <a:schemeClr val="bg1"/>
                </a:solidFill>
                <a:effectLst>
                  <a:outerShdw blurRad="38100" dist="38100" dir="2700000" algn="tl">
                    <a:srgbClr val="000000">
                      <a:alpha val="43137"/>
                    </a:srgbClr>
                  </a:outerShdw>
                </a:effectLst>
              </a:rPr>
              <a:t>city, and fulfill their potential to improve safety, mobility and environmental outcomes in a complexly interdependent and multimodal world that supports a more sustainable relationship between transport and the city.  </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438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22906" y="228600"/>
            <a:ext cx="7363893" cy="762000"/>
          </a:xfrm>
        </p:spPr>
        <p:txBody>
          <a:bodyPr/>
          <a:lstStyle/>
          <a:p>
            <a:r>
              <a:rPr lang="en-US" sz="2400" dirty="0" smtClean="0"/>
              <a:t>Vision Element #2: Connected Vehicles</a:t>
            </a:r>
            <a:br>
              <a:rPr lang="en-US" sz="2400" dirty="0" smtClean="0"/>
            </a:br>
            <a:r>
              <a:rPr lang="en-US" sz="2000" dirty="0" smtClean="0">
                <a:solidFill>
                  <a:srgbClr val="EC881B"/>
                </a:solidFill>
              </a:rPr>
              <a:t>Example Deployment in a Smart City</a:t>
            </a:r>
            <a:endParaRPr lang="en-US" sz="2000" dirty="0">
              <a:solidFill>
                <a:srgbClr val="EC881B"/>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563880" y="1158240"/>
            <a:ext cx="8046720" cy="5623560"/>
          </a:xfrm>
          <a:prstGeom prst="rect">
            <a:avLst/>
          </a:prstGeom>
        </p:spPr>
      </p:pic>
      <p:cxnSp>
        <p:nvCxnSpPr>
          <p:cNvPr id="11" name="Straight Arrow Connector 10"/>
          <p:cNvCxnSpPr>
            <a:stCxn id="13" idx="0"/>
          </p:cNvCxnSpPr>
          <p:nvPr/>
        </p:nvCxnSpPr>
        <p:spPr bwMode="auto">
          <a:xfrm flipV="1">
            <a:off x="4191000" y="3886200"/>
            <a:ext cx="304800" cy="1238747"/>
          </a:xfrm>
          <a:prstGeom prst="straightConnector1">
            <a:avLst/>
          </a:prstGeom>
          <a:noFill/>
          <a:ln w="57150" cap="flat" cmpd="sng" algn="ctr">
            <a:solidFill>
              <a:srgbClr val="EC881B"/>
            </a:solidFill>
            <a:prstDash val="solid"/>
            <a:round/>
            <a:headEnd type="none" w="med" len="med"/>
            <a:tailEnd type="triangle" w="lg" len="lg"/>
          </a:ln>
          <a:effectLst/>
        </p:spPr>
      </p:cxnSp>
      <p:cxnSp>
        <p:nvCxnSpPr>
          <p:cNvPr id="12" name="Straight Arrow Connector 11"/>
          <p:cNvCxnSpPr>
            <a:stCxn id="13" idx="1"/>
          </p:cNvCxnSpPr>
          <p:nvPr/>
        </p:nvCxnSpPr>
        <p:spPr bwMode="auto">
          <a:xfrm flipH="1" flipV="1">
            <a:off x="2362200" y="5486400"/>
            <a:ext cx="939800" cy="124074"/>
          </a:xfrm>
          <a:prstGeom prst="straightConnector1">
            <a:avLst/>
          </a:prstGeom>
          <a:noFill/>
          <a:ln w="57150" cap="flat" cmpd="sng" algn="ctr">
            <a:solidFill>
              <a:srgbClr val="EC881B"/>
            </a:solidFill>
            <a:prstDash val="solid"/>
            <a:round/>
            <a:headEnd type="none" w="med" len="med"/>
            <a:tailEnd type="triangle" w="lg" len="lg"/>
          </a:ln>
          <a:effectLst/>
        </p:spPr>
      </p:cxnSp>
      <p:sp>
        <p:nvSpPr>
          <p:cNvPr id="13" name="Rounded Rectangle 12"/>
          <p:cNvSpPr/>
          <p:nvPr/>
        </p:nvSpPr>
        <p:spPr bwMode="auto">
          <a:xfrm>
            <a:off x="3302000" y="5124947"/>
            <a:ext cx="1778000" cy="971053"/>
          </a:xfrm>
          <a:prstGeom prst="roundRect">
            <a:avLst>
              <a:gd name="adj" fmla="val 10368"/>
            </a:avLst>
          </a:prstGeom>
          <a:solidFill>
            <a:srgbClr val="EC881B"/>
          </a:solidFill>
          <a:ln w="2540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cs typeface="Arial" panose="020B0604020202020204" pitchFamily="34" charset="0"/>
              </a:rPr>
              <a:t>Connected vehicle data supports advanced traffic signal operations</a:t>
            </a:r>
          </a:p>
        </p:txBody>
      </p:sp>
      <p:cxnSp>
        <p:nvCxnSpPr>
          <p:cNvPr id="14" name="Straight Arrow Connector 13"/>
          <p:cNvCxnSpPr/>
          <p:nvPr/>
        </p:nvCxnSpPr>
        <p:spPr bwMode="auto">
          <a:xfrm>
            <a:off x="1653982" y="2811254"/>
            <a:ext cx="327218" cy="777687"/>
          </a:xfrm>
          <a:prstGeom prst="straightConnector1">
            <a:avLst/>
          </a:prstGeom>
          <a:noFill/>
          <a:ln w="57150" cap="flat" cmpd="sng" algn="ctr">
            <a:solidFill>
              <a:srgbClr val="EC881B"/>
            </a:solidFill>
            <a:prstDash val="solid"/>
            <a:round/>
            <a:headEnd type="none" w="med" len="med"/>
            <a:tailEnd type="triangle" w="lg" len="lg"/>
          </a:ln>
          <a:effectLst/>
        </p:spPr>
      </p:cxnSp>
      <p:cxnSp>
        <p:nvCxnSpPr>
          <p:cNvPr id="15" name="Straight Arrow Connector 14"/>
          <p:cNvCxnSpPr>
            <a:stCxn id="16" idx="2"/>
          </p:cNvCxnSpPr>
          <p:nvPr/>
        </p:nvCxnSpPr>
        <p:spPr bwMode="auto">
          <a:xfrm flipH="1">
            <a:off x="6705600" y="3262523"/>
            <a:ext cx="820572" cy="1545618"/>
          </a:xfrm>
          <a:prstGeom prst="straightConnector1">
            <a:avLst/>
          </a:prstGeom>
          <a:noFill/>
          <a:ln w="57150" cap="flat" cmpd="sng" algn="ctr">
            <a:solidFill>
              <a:srgbClr val="EC881B"/>
            </a:solidFill>
            <a:prstDash val="solid"/>
            <a:round/>
            <a:headEnd type="none" w="med" len="med"/>
            <a:tailEnd type="triangle" w="lg" len="lg"/>
          </a:ln>
          <a:effectLst/>
        </p:spPr>
      </p:cxnSp>
      <p:sp>
        <p:nvSpPr>
          <p:cNvPr id="16" name="Rounded Rectangle 15"/>
          <p:cNvSpPr/>
          <p:nvPr/>
        </p:nvSpPr>
        <p:spPr bwMode="auto">
          <a:xfrm>
            <a:off x="6504880" y="2286000"/>
            <a:ext cx="2042583" cy="976523"/>
          </a:xfrm>
          <a:prstGeom prst="roundRect">
            <a:avLst>
              <a:gd name="adj" fmla="val 10368"/>
            </a:avLst>
          </a:prstGeom>
          <a:solidFill>
            <a:srgbClr val="EC881B"/>
          </a:solidFill>
          <a:ln w="2540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cs typeface="Arial" panose="020B0604020202020204" pitchFamily="34" charset="0"/>
              </a:rPr>
              <a:t>Transit vehicles </a:t>
            </a:r>
            <a:r>
              <a:rPr lang="en-US" sz="1200" b="1" kern="0" dirty="0" smtClean="0">
                <a:solidFill>
                  <a:prstClr val="white"/>
                </a:solidFill>
                <a:cs typeface="Arial" panose="020B0604020202020204" pitchFamily="34" charset="0"/>
              </a:rPr>
              <a:t>leverage connected </a:t>
            </a:r>
            <a:r>
              <a:rPr lang="en-US" sz="1200" b="1" kern="0" dirty="0">
                <a:solidFill>
                  <a:prstClr val="white"/>
                </a:solidFill>
                <a:cs typeface="Arial" panose="020B0604020202020204" pitchFamily="34" charset="0"/>
              </a:rPr>
              <a:t>vehicle technologies for transit signal priority</a:t>
            </a:r>
          </a:p>
        </p:txBody>
      </p:sp>
      <p:sp>
        <p:nvSpPr>
          <p:cNvPr id="17" name="Rounded Rectangle 16"/>
          <p:cNvSpPr/>
          <p:nvPr/>
        </p:nvSpPr>
        <p:spPr bwMode="auto">
          <a:xfrm>
            <a:off x="685800" y="1905000"/>
            <a:ext cx="2042583" cy="906253"/>
          </a:xfrm>
          <a:prstGeom prst="roundRect">
            <a:avLst>
              <a:gd name="adj" fmla="val 10368"/>
            </a:avLst>
          </a:prstGeom>
          <a:solidFill>
            <a:srgbClr val="EC881B"/>
          </a:solidFill>
          <a:ln w="2540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kern="0" dirty="0">
                <a:solidFill>
                  <a:prstClr val="white"/>
                </a:solidFill>
                <a:cs typeface="Arial" panose="020B0604020202020204" pitchFamily="34" charset="0"/>
              </a:rPr>
              <a:t>Data collected from connected vehicles provide insights into the performance of the city</a:t>
            </a:r>
          </a:p>
        </p:txBody>
      </p:sp>
    </p:spTree>
    <p:extLst>
      <p:ext uri="{BB962C8B-B14F-4D97-AF65-F5344CB8AC3E}">
        <p14:creationId xmlns:p14="http://schemas.microsoft.com/office/powerpoint/2010/main" val="253202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b="1" dirty="0"/>
              <a:t>Overarching Questions</a:t>
            </a:r>
          </a:p>
          <a:p>
            <a:pPr lvl="1"/>
            <a:r>
              <a:rPr lang="en-US" sz="2000" dirty="0"/>
              <a:t>What are some </a:t>
            </a:r>
            <a:r>
              <a:rPr lang="en-US" sz="2000" b="1" dirty="0"/>
              <a:t>critical issues and challenges facing today’s cities</a:t>
            </a:r>
            <a:r>
              <a:rPr lang="en-US" sz="2000" dirty="0"/>
              <a:t>? How can connected vehicle technologies, data and/or applications help address  these issues? </a:t>
            </a:r>
          </a:p>
          <a:p>
            <a:pPr lvl="1"/>
            <a:r>
              <a:rPr lang="en-US" sz="2000" dirty="0"/>
              <a:t>How will the integrated and connected nature of today’s cities be of critical importance to the </a:t>
            </a:r>
            <a:r>
              <a:rPr lang="en-US" sz="2000" b="1" dirty="0"/>
              <a:t>likelihood of success of the eventual deployment of connected vehicles</a:t>
            </a:r>
            <a:r>
              <a:rPr lang="en-US" sz="2000" dirty="0"/>
              <a:t>?</a:t>
            </a:r>
          </a:p>
          <a:p>
            <a:pPr lvl="1"/>
            <a:r>
              <a:rPr lang="en-US" sz="2000" dirty="0"/>
              <a:t>How do </a:t>
            </a:r>
            <a:r>
              <a:rPr lang="en-US" sz="2000" b="1" dirty="0"/>
              <a:t>transportation services and connected vehicle technologies, data and applications intersect with other sectors of the city </a:t>
            </a:r>
            <a:r>
              <a:rPr lang="en-US" sz="2000" dirty="0"/>
              <a:t>and how can these be leveraged to the overall benefit of a jurisdiction?</a:t>
            </a:r>
          </a:p>
          <a:p>
            <a:pPr lvl="1"/>
            <a:r>
              <a:rPr lang="en-US" sz="2000" dirty="0"/>
              <a:t>Who are the </a:t>
            </a:r>
            <a:r>
              <a:rPr lang="en-US" sz="2000" b="1" dirty="0"/>
              <a:t>core stakeholders </a:t>
            </a:r>
            <a:r>
              <a:rPr lang="en-US" sz="2000" dirty="0"/>
              <a:t>at the nexus of the connected traveler and the smart city, both inside and outside of transportation? How can necessary partnerships and other relationships among them be developed</a:t>
            </a:r>
            <a:r>
              <a:rPr lang="en-US" sz="2000" dirty="0" smtClean="0"/>
              <a:t>?</a:t>
            </a:r>
            <a:endParaRPr lang="en-US" sz="2000" dirty="0"/>
          </a:p>
        </p:txBody>
      </p:sp>
      <p:sp>
        <p:nvSpPr>
          <p:cNvPr id="7"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#2: Connected Vehicles</a:t>
            </a:r>
            <a:br>
              <a:rPr lang="en-US" sz="2400" kern="0" dirty="0" smtClean="0"/>
            </a:br>
            <a:r>
              <a:rPr lang="en-US" sz="2000" kern="0" dirty="0" smtClean="0">
                <a:solidFill>
                  <a:srgbClr val="EC881B"/>
                </a:solidFill>
              </a:rPr>
              <a:t>Questions to Focus Thinking</a:t>
            </a:r>
            <a:endParaRPr lang="en-US" sz="2000" kern="0" dirty="0">
              <a:solidFill>
                <a:srgbClr val="EC881B"/>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251041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22907" y="2906713"/>
            <a:ext cx="7171806" cy="1500187"/>
          </a:xfrm>
        </p:spPr>
        <p:txBody>
          <a:bodyPr/>
          <a:lstStyle/>
          <a:p>
            <a:r>
              <a:rPr lang="en-US" sz="2800" b="1" dirty="0" smtClean="0">
                <a:solidFill>
                  <a:srgbClr val="EC881B"/>
                </a:solidFill>
              </a:rPr>
              <a:t>Vision Element #1 </a:t>
            </a:r>
          </a:p>
          <a:p>
            <a:r>
              <a:rPr lang="en-US" sz="3600" b="1" dirty="0" smtClean="0"/>
              <a:t>Urban Automation</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52800"/>
            <a:ext cx="865707" cy="944962"/>
          </a:xfrm>
          <a:prstGeom prst="rect">
            <a:avLst/>
          </a:prstGeom>
        </p:spPr>
      </p:pic>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160811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04847" y="1221414"/>
            <a:ext cx="5538753" cy="4205719"/>
          </a:xfrm>
        </p:spPr>
        <p:txBody>
          <a:bodyPr/>
          <a:lstStyle/>
          <a:p>
            <a:pPr lvl="0"/>
            <a:r>
              <a:rPr lang="en-US" sz="2000" b="1" dirty="0"/>
              <a:t>Improving safety</a:t>
            </a:r>
            <a:endParaRPr lang="en-US" sz="2000" dirty="0"/>
          </a:p>
          <a:p>
            <a:pPr lvl="1"/>
            <a:r>
              <a:rPr lang="en-US" sz="1800" dirty="0"/>
              <a:t>Reduce and mitigate </a:t>
            </a:r>
            <a:r>
              <a:rPr lang="en-US" sz="1800" dirty="0" smtClean="0"/>
              <a:t>crashes</a:t>
            </a:r>
            <a:endParaRPr lang="en-US" sz="1800" dirty="0"/>
          </a:p>
          <a:p>
            <a:pPr>
              <a:spcBef>
                <a:spcPts val="1800"/>
              </a:spcBef>
            </a:pPr>
            <a:r>
              <a:rPr lang="en-US" sz="2000" b="1" dirty="0"/>
              <a:t>Increasing mobility and accessibility</a:t>
            </a:r>
          </a:p>
          <a:p>
            <a:pPr lvl="1"/>
            <a:r>
              <a:rPr lang="en-US" sz="1800" dirty="0"/>
              <a:t>Expand capacity of roadway infrastructure</a:t>
            </a:r>
          </a:p>
          <a:p>
            <a:pPr lvl="1"/>
            <a:r>
              <a:rPr lang="en-US" sz="1800" dirty="0"/>
              <a:t>Enhance traffic flow dynamics</a:t>
            </a:r>
          </a:p>
          <a:p>
            <a:pPr lvl="1"/>
            <a:r>
              <a:rPr lang="en-US" sz="1800" dirty="0"/>
              <a:t>More personal mobility options for disabled and aging population</a:t>
            </a:r>
          </a:p>
          <a:p>
            <a:pPr lvl="0">
              <a:spcBef>
                <a:spcPts val="1800"/>
              </a:spcBef>
            </a:pPr>
            <a:r>
              <a:rPr lang="en-US" sz="2000" b="1" dirty="0"/>
              <a:t>Reducing energy use and emissions</a:t>
            </a:r>
          </a:p>
          <a:p>
            <a:pPr lvl="1"/>
            <a:r>
              <a:rPr lang="en-US" sz="1800" dirty="0"/>
              <a:t>Aerodynamic “drafting”</a:t>
            </a:r>
          </a:p>
          <a:p>
            <a:pPr lvl="1"/>
            <a:r>
              <a:rPr lang="en-US" sz="1800" dirty="0"/>
              <a:t>Improve traffic flow dynamics</a:t>
            </a:r>
            <a:endParaRPr lang="en-US" altLang="en-US" sz="1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751110"/>
            <a:ext cx="2799109" cy="243989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287870" y="5503337"/>
            <a:ext cx="8690975" cy="769441"/>
          </a:xfrm>
          <a:prstGeom prst="rect">
            <a:avLst/>
          </a:prstGeom>
          <a:noFill/>
        </p:spPr>
        <p:txBody>
          <a:bodyPr wrap="square" rtlCol="0">
            <a:spAutoFit/>
          </a:bodyPr>
          <a:lstStyle/>
          <a:p>
            <a:r>
              <a:rPr lang="en-US" altLang="en-US" sz="2200" i="1" dirty="0">
                <a:solidFill>
                  <a:srgbClr val="EC881B"/>
                </a:solidFill>
              </a:rPr>
              <a:t>…</a:t>
            </a:r>
            <a:r>
              <a:rPr lang="en-US" sz="2200" b="1" i="1" dirty="0">
                <a:solidFill>
                  <a:srgbClr val="EC881B"/>
                </a:solidFill>
              </a:rPr>
              <a:t>but connectivity is critical to </a:t>
            </a:r>
            <a:r>
              <a:rPr lang="en-US" sz="2200" b="1" i="1" dirty="0" smtClean="0">
                <a:solidFill>
                  <a:srgbClr val="EC881B"/>
                </a:solidFill>
              </a:rPr>
              <a:t>achieving the </a:t>
            </a:r>
            <a:r>
              <a:rPr lang="en-US" sz="2200" b="1" i="1" dirty="0">
                <a:solidFill>
                  <a:srgbClr val="EC881B"/>
                </a:solidFill>
              </a:rPr>
              <a:t>greatest benefits</a:t>
            </a:r>
            <a:endParaRPr lang="en-US" altLang="en-US" sz="2200" b="1" i="1" dirty="0">
              <a:solidFill>
                <a:srgbClr val="EC881B"/>
              </a:solidFill>
            </a:endParaRPr>
          </a:p>
          <a:p>
            <a:endParaRPr lang="en-US" sz="2200" b="1" i="0" dirty="0" smtClean="0">
              <a:solidFill>
                <a:schemeClr val="tx1"/>
              </a:solidFill>
            </a:endParaRPr>
          </a:p>
        </p:txBody>
      </p:sp>
      <p:sp>
        <p:nvSpPr>
          <p:cNvPr id="6" name="Title 1"/>
          <p:cNvSpPr txBox="1">
            <a:spLocks/>
          </p:cNvSpPr>
          <p:nvPr/>
        </p:nvSpPr>
        <p:spPr bwMode="auto">
          <a:xfrm>
            <a:off x="1309375"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 Urban Automation</a:t>
            </a:r>
          </a:p>
          <a:p>
            <a:r>
              <a:rPr lang="en-US" altLang="en-US" sz="2000" dirty="0">
                <a:solidFill>
                  <a:srgbClr val="EC881B"/>
                </a:solidFill>
              </a:rPr>
              <a:t>Automation Can Be a Tool for Solving </a:t>
            </a:r>
            <a:r>
              <a:rPr lang="en-US" altLang="en-US" sz="2000" dirty="0" smtClean="0">
                <a:solidFill>
                  <a:srgbClr val="EC881B"/>
                </a:solidFill>
              </a:rPr>
              <a:t>Problems</a:t>
            </a:r>
            <a:endParaRPr lang="en-US" sz="2000" kern="0" dirty="0">
              <a:solidFill>
                <a:srgbClr val="EC881B"/>
              </a:solidFill>
            </a:endParaRPr>
          </a:p>
        </p:txBody>
      </p:sp>
      <p:pic>
        <p:nvPicPr>
          <p:cNvPr id="7" name="Picture 6"/>
          <p:cNvPicPr>
            <a:picLocks noChangeAspect="1"/>
          </p:cNvPicPr>
          <p:nvPr/>
        </p:nvPicPr>
        <p:blipFill>
          <a:blip r:embed="rId4"/>
          <a:stretch>
            <a:fillRect/>
          </a:stretch>
        </p:blipFill>
        <p:spPr>
          <a:xfrm>
            <a:off x="457199" y="228600"/>
            <a:ext cx="865707" cy="944962"/>
          </a:xfrm>
          <a:prstGeom prst="rect">
            <a:avLst/>
          </a:prstGeom>
        </p:spPr>
      </p:pic>
    </p:spTree>
    <p:extLst>
      <p:ext uri="{BB962C8B-B14F-4D97-AF65-F5344CB8AC3E}">
        <p14:creationId xmlns:p14="http://schemas.microsoft.com/office/powerpoint/2010/main" val="2489801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a:off x="473929" y="5135995"/>
            <a:ext cx="8001000" cy="961900"/>
          </a:xfrm>
          <a:prstGeom prst="rightArrow">
            <a:avLst>
              <a:gd name="adj1" fmla="val 38311"/>
              <a:gd name="adj2" fmla="val 4026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4" name="Right Arrow 3"/>
          <p:cNvSpPr/>
          <p:nvPr/>
        </p:nvSpPr>
        <p:spPr bwMode="auto">
          <a:xfrm>
            <a:off x="410407" y="1325199"/>
            <a:ext cx="8064529" cy="961900"/>
          </a:xfrm>
          <a:prstGeom prst="rightArrow">
            <a:avLst>
              <a:gd name="adj1" fmla="val 38311"/>
              <a:gd name="adj2" fmla="val 4026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pic>
        <p:nvPicPr>
          <p:cNvPr id="5" name="Picture 4" descr="car_sensors_blue_still.g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800" y="1196547"/>
            <a:ext cx="1472388" cy="1228864"/>
          </a:xfrm>
          <a:prstGeom prst="rect">
            <a:avLst/>
          </a:prstGeom>
        </p:spPr>
      </p:pic>
      <p:pic>
        <p:nvPicPr>
          <p:cNvPr id="6" name="Picture 5" descr="car_converged_frames_blue_still.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1600" y="2551548"/>
            <a:ext cx="2590800" cy="2198253"/>
          </a:xfrm>
          <a:prstGeom prst="rect">
            <a:avLst/>
          </a:prstGeom>
        </p:spPr>
      </p:pic>
      <p:sp>
        <p:nvSpPr>
          <p:cNvPr id="7" name="TextBox 6"/>
          <p:cNvSpPr txBox="1"/>
          <p:nvPr/>
        </p:nvSpPr>
        <p:spPr>
          <a:xfrm>
            <a:off x="5486400" y="4508944"/>
            <a:ext cx="3276600" cy="812530"/>
          </a:xfrm>
          <a:prstGeom prst="rect">
            <a:avLst/>
          </a:prstGeom>
          <a:noFill/>
        </p:spPr>
        <p:txBody>
          <a:bodyPr wrap="square" rtlCol="0">
            <a:spAutoFit/>
          </a:bodyPr>
          <a:lstStyle/>
          <a:p>
            <a:pPr eaLnBrk="0" fontAlgn="base" hangingPunct="0">
              <a:spcBef>
                <a:spcPct val="20000"/>
              </a:spcBef>
              <a:spcAft>
                <a:spcPct val="0"/>
              </a:spcAft>
              <a:buFont typeface="Arial" charset="0"/>
              <a:buNone/>
            </a:pPr>
            <a:r>
              <a:rPr lang="en-US" sz="1600" b="1" dirty="0" smtClean="0">
                <a:solidFill>
                  <a:srgbClr val="000000"/>
                </a:solidFill>
              </a:rPr>
              <a:t>Connected Automated Vehicle</a:t>
            </a:r>
          </a:p>
          <a:p>
            <a:pPr eaLnBrk="0" fontAlgn="base" hangingPunct="0">
              <a:spcBef>
                <a:spcPct val="20000"/>
              </a:spcBef>
              <a:spcAft>
                <a:spcPct val="0"/>
              </a:spcAft>
              <a:buFont typeface="Arial" charset="0"/>
              <a:buNone/>
            </a:pPr>
            <a:r>
              <a:rPr lang="en-US" sz="1400" dirty="0" smtClean="0">
                <a:solidFill>
                  <a:srgbClr val="000000"/>
                </a:solidFill>
              </a:rPr>
              <a:t>Leverages autonomous and connected vehicle capabilities</a:t>
            </a:r>
          </a:p>
        </p:txBody>
      </p:sp>
      <p:pic>
        <p:nvPicPr>
          <p:cNvPr id="8" name="Picture 7" descr="car_connected_frames_still.gif"/>
          <p:cNvPicPr>
            <a:picLocks noChangeAspect="1"/>
          </p:cNvPicPr>
          <p:nvPr/>
        </p:nvPicPr>
        <p:blipFill rotWithShape="1">
          <a:blip r:embed="rId5" cstate="screen">
            <a:extLst>
              <a:ext uri="{28A0092B-C50C-407E-A947-70E740481C1C}">
                <a14:useLocalDpi xmlns:a14="http://schemas.microsoft.com/office/drawing/2010/main"/>
              </a:ext>
            </a:extLst>
          </a:blip>
          <a:srcRect t="5557" b="7194"/>
          <a:stretch/>
        </p:blipFill>
        <p:spPr>
          <a:xfrm>
            <a:off x="3135483" y="4897518"/>
            <a:ext cx="2133600" cy="1579487"/>
          </a:xfrm>
          <a:prstGeom prst="rect">
            <a:avLst/>
          </a:prstGeom>
        </p:spPr>
      </p:pic>
      <p:sp>
        <p:nvSpPr>
          <p:cNvPr id="9" name="TextBox 8"/>
          <p:cNvSpPr txBox="1"/>
          <p:nvPr/>
        </p:nvSpPr>
        <p:spPr>
          <a:xfrm>
            <a:off x="473928" y="5432683"/>
            <a:ext cx="2737706" cy="1034129"/>
          </a:xfrm>
          <a:prstGeom prst="rect">
            <a:avLst/>
          </a:prstGeom>
          <a:noFill/>
        </p:spPr>
        <p:txBody>
          <a:bodyPr wrap="square" rtlCol="0">
            <a:spAutoFit/>
          </a:bodyPr>
          <a:lstStyle/>
          <a:p>
            <a:pPr eaLnBrk="0" fontAlgn="base" hangingPunct="0">
              <a:spcBef>
                <a:spcPct val="20000"/>
              </a:spcBef>
              <a:spcAft>
                <a:spcPct val="0"/>
              </a:spcAft>
              <a:buFont typeface="Arial" charset="0"/>
              <a:buNone/>
            </a:pPr>
            <a:r>
              <a:rPr lang="en-US" sz="1600" b="1" dirty="0" smtClean="0">
                <a:solidFill>
                  <a:srgbClr val="000000"/>
                </a:solidFill>
              </a:rPr>
              <a:t>Connected Vehicle</a:t>
            </a:r>
          </a:p>
          <a:p>
            <a:pPr eaLnBrk="0" fontAlgn="base" hangingPunct="0">
              <a:spcBef>
                <a:spcPct val="20000"/>
              </a:spcBef>
              <a:spcAft>
                <a:spcPct val="0"/>
              </a:spcAft>
              <a:buFont typeface="Arial" charset="0"/>
              <a:buNone/>
            </a:pPr>
            <a:endParaRPr lang="en-US" sz="1200" dirty="0" smtClean="0">
              <a:solidFill>
                <a:srgbClr val="000000"/>
              </a:solidFill>
            </a:endParaRPr>
          </a:p>
          <a:p>
            <a:pPr eaLnBrk="0" fontAlgn="base" hangingPunct="0">
              <a:spcBef>
                <a:spcPct val="20000"/>
              </a:spcBef>
              <a:spcAft>
                <a:spcPct val="0"/>
              </a:spcAft>
              <a:buFont typeface="Arial" charset="0"/>
              <a:buNone/>
            </a:pPr>
            <a:r>
              <a:rPr lang="en-US" sz="1400" dirty="0" smtClean="0">
                <a:solidFill>
                  <a:srgbClr val="000000"/>
                </a:solidFill>
              </a:rPr>
              <a:t>Communicates with nearby vehicles and infrastructure</a:t>
            </a:r>
          </a:p>
        </p:txBody>
      </p:sp>
      <p:sp>
        <p:nvSpPr>
          <p:cNvPr id="10" name="TextBox 9"/>
          <p:cNvSpPr txBox="1"/>
          <p:nvPr/>
        </p:nvSpPr>
        <p:spPr>
          <a:xfrm>
            <a:off x="381007" y="1625869"/>
            <a:ext cx="2978277" cy="1071062"/>
          </a:xfrm>
          <a:prstGeom prst="rect">
            <a:avLst/>
          </a:prstGeom>
          <a:noFill/>
        </p:spPr>
        <p:txBody>
          <a:bodyPr wrap="square" rtlCol="0">
            <a:spAutoFit/>
          </a:bodyPr>
          <a:lstStyle/>
          <a:p>
            <a:pPr eaLnBrk="0" fontAlgn="base" hangingPunct="0">
              <a:spcBef>
                <a:spcPct val="20000"/>
              </a:spcBef>
              <a:spcAft>
                <a:spcPct val="0"/>
              </a:spcAft>
              <a:buFont typeface="Arial" charset="0"/>
              <a:buNone/>
            </a:pPr>
            <a:r>
              <a:rPr lang="en-US" sz="1600" b="1" dirty="0" smtClean="0">
                <a:solidFill>
                  <a:srgbClr val="000000"/>
                </a:solidFill>
              </a:rPr>
              <a:t>Autonomous Vehicle</a:t>
            </a:r>
          </a:p>
          <a:p>
            <a:pPr eaLnBrk="0" fontAlgn="base" hangingPunct="0">
              <a:spcBef>
                <a:spcPct val="20000"/>
              </a:spcBef>
              <a:spcAft>
                <a:spcPct val="0"/>
              </a:spcAft>
              <a:buFont typeface="Arial" charset="0"/>
              <a:buNone/>
            </a:pPr>
            <a:endParaRPr lang="en-US" sz="1400" dirty="0" smtClean="0">
              <a:solidFill>
                <a:srgbClr val="000000"/>
              </a:solidFill>
            </a:endParaRPr>
          </a:p>
          <a:p>
            <a:pPr eaLnBrk="0" fontAlgn="base" hangingPunct="0">
              <a:spcBef>
                <a:spcPct val="20000"/>
              </a:spcBef>
              <a:spcAft>
                <a:spcPct val="0"/>
              </a:spcAft>
              <a:buFont typeface="Arial" charset="0"/>
              <a:buNone/>
            </a:pPr>
            <a:r>
              <a:rPr lang="en-US" sz="1400" dirty="0" smtClean="0">
                <a:solidFill>
                  <a:srgbClr val="000000"/>
                </a:solidFill>
              </a:rPr>
              <a:t>Operates in isolation from other vehicles using internal sensors</a:t>
            </a:r>
          </a:p>
        </p:txBody>
      </p:sp>
      <p:sp>
        <p:nvSpPr>
          <p:cNvPr id="11" name="Right Arrow 10"/>
          <p:cNvSpPr/>
          <p:nvPr/>
        </p:nvSpPr>
        <p:spPr bwMode="auto">
          <a:xfrm>
            <a:off x="7489823" y="3178303"/>
            <a:ext cx="985106" cy="961900"/>
          </a:xfrm>
          <a:prstGeom prst="rightArrow">
            <a:avLst>
              <a:gd name="adj1" fmla="val 38311"/>
              <a:gd name="adj2" fmla="val 4026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 name="Bent Arrow 11"/>
          <p:cNvSpPr/>
          <p:nvPr/>
        </p:nvSpPr>
        <p:spPr bwMode="auto">
          <a:xfrm flipV="1">
            <a:off x="3979129" y="2509918"/>
            <a:ext cx="1371602" cy="1122287"/>
          </a:xfrm>
          <a:prstGeom prst="bentArrow">
            <a:avLst>
              <a:gd name="adj1" fmla="val 29233"/>
              <a:gd name="adj2" fmla="val 41225"/>
              <a:gd name="adj3" fmla="val 32054"/>
              <a:gd name="adj4" fmla="val 4375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smtClean="0">
              <a:solidFill>
                <a:srgbClr val="FFFFFF"/>
              </a:solidFill>
            </a:endParaRPr>
          </a:p>
        </p:txBody>
      </p:sp>
      <p:sp>
        <p:nvSpPr>
          <p:cNvPr id="13" name="Bent Arrow 12"/>
          <p:cNvSpPr/>
          <p:nvPr/>
        </p:nvSpPr>
        <p:spPr bwMode="auto">
          <a:xfrm>
            <a:off x="3979128" y="3830718"/>
            <a:ext cx="1371602" cy="1122287"/>
          </a:xfrm>
          <a:prstGeom prst="bentArrow">
            <a:avLst>
              <a:gd name="adj1" fmla="val 29233"/>
              <a:gd name="adj2" fmla="val 41225"/>
              <a:gd name="adj3" fmla="val 32054"/>
              <a:gd name="adj4" fmla="val 4375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smtClean="0">
              <a:solidFill>
                <a:srgbClr val="FFFFFF"/>
              </a:solidFill>
            </a:endParaRPr>
          </a:p>
        </p:txBody>
      </p:sp>
      <p:sp>
        <p:nvSpPr>
          <p:cNvPr id="14" name="Title 1"/>
          <p:cNvSpPr txBox="1">
            <a:spLocks/>
          </p:cNvSpPr>
          <p:nvPr/>
        </p:nvSpPr>
        <p:spPr bwMode="auto">
          <a:xfrm>
            <a:off x="1309375"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 Urban Automation</a:t>
            </a:r>
          </a:p>
          <a:p>
            <a:r>
              <a:rPr lang="en-US" sz="2000" dirty="0">
                <a:solidFill>
                  <a:srgbClr val="EC881B"/>
                </a:solidFill>
              </a:rPr>
              <a:t>Connected Automation for Greatest Benefits</a:t>
            </a:r>
            <a:endParaRPr lang="en-US" sz="2000" kern="0" dirty="0">
              <a:solidFill>
                <a:srgbClr val="EC881B"/>
              </a:solidFill>
            </a:endParaRPr>
          </a:p>
        </p:txBody>
      </p:sp>
      <p:pic>
        <p:nvPicPr>
          <p:cNvPr id="15" name="Picture 14"/>
          <p:cNvPicPr>
            <a:picLocks noChangeAspect="1"/>
          </p:cNvPicPr>
          <p:nvPr/>
        </p:nvPicPr>
        <p:blipFill>
          <a:blip r:embed="rId6"/>
          <a:stretch>
            <a:fillRect/>
          </a:stretch>
        </p:blipFill>
        <p:spPr>
          <a:xfrm>
            <a:off x="457199" y="228600"/>
            <a:ext cx="865707" cy="944962"/>
          </a:xfrm>
          <a:prstGeom prst="rect">
            <a:avLst/>
          </a:prstGeom>
        </p:spPr>
      </p:pic>
    </p:spTree>
    <p:extLst>
      <p:ext uri="{BB962C8B-B14F-4D97-AF65-F5344CB8AC3E}">
        <p14:creationId xmlns:p14="http://schemas.microsoft.com/office/powerpoint/2010/main" val="2329207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7" name="Group 33"/>
          <p:cNvGraphicFramePr>
            <a:graphicFrameLocks noGrp="1"/>
          </p:cNvGraphicFramePr>
          <p:nvPr>
            <p:extLst>
              <p:ext uri="{D42A27DB-BD31-4B8C-83A1-F6EECF244321}">
                <p14:modId xmlns:p14="http://schemas.microsoft.com/office/powerpoint/2010/main" val="1106221843"/>
              </p:ext>
            </p:extLst>
          </p:nvPr>
        </p:nvGraphicFramePr>
        <p:xfrm>
          <a:off x="534130" y="1215851"/>
          <a:ext cx="8063871" cy="5087775"/>
        </p:xfrm>
        <a:graphic>
          <a:graphicData uri="http://schemas.openxmlformats.org/drawingml/2006/table">
            <a:tbl>
              <a:tblPr/>
              <a:tblGrid>
                <a:gridCol w="862026"/>
                <a:gridCol w="3909530"/>
                <a:gridCol w="3292315"/>
              </a:tblGrid>
              <a:tr h="413833">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dirty="0" err="1" smtClean="0">
                          <a:ln>
                            <a:noFill/>
                          </a:ln>
                          <a:solidFill>
                            <a:schemeClr val="bg1"/>
                          </a:solidFill>
                          <a:effectLst/>
                          <a:latin typeface="Arial" charset="0"/>
                        </a:rPr>
                        <a:t>SAELevel</a:t>
                      </a:r>
                      <a:endParaRPr kumimoji="0" lang="en-US" altLang="en-US" sz="2000" b="1" i="0" u="none" strike="noStrike" cap="none" normalizeH="0" baseline="0" dirty="0" smtClean="0">
                        <a:ln>
                          <a:noFill/>
                        </a:ln>
                        <a:solidFill>
                          <a:schemeClr val="bg1"/>
                        </a:solidFill>
                        <a:effectLst/>
                        <a:latin typeface="Arial" charset="0"/>
                      </a:endParaRP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EC881B"/>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dirty="0" smtClean="0">
                          <a:ln>
                            <a:noFill/>
                          </a:ln>
                          <a:solidFill>
                            <a:schemeClr val="bg1"/>
                          </a:solidFill>
                          <a:effectLst/>
                          <a:latin typeface="Arial" charset="0"/>
                        </a:rPr>
                        <a:t>Example Systems</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EC881B"/>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000" b="1" i="0" u="none" strike="noStrike" cap="none" normalizeH="0" baseline="0" dirty="0" smtClean="0">
                          <a:ln>
                            <a:noFill/>
                          </a:ln>
                          <a:solidFill>
                            <a:schemeClr val="bg1"/>
                          </a:solidFill>
                          <a:effectLst/>
                          <a:latin typeface="Arial" charset="0"/>
                        </a:rPr>
                        <a:t>Driver Roles</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EC881B"/>
                    </a:solidFill>
                  </a:tcPr>
                </a:tc>
              </a:tr>
              <a:tr h="731377">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1</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Adaptive Cruise Control OR </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Lane Keeping Assistance</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Must drive </a:t>
                      </a:r>
                      <a:r>
                        <a:rPr kumimoji="0" lang="en-US" altLang="en-US" sz="1600" b="1" i="0" u="sng" strike="noStrike" cap="none" normalizeH="0" baseline="0" dirty="0" smtClean="0">
                          <a:ln>
                            <a:noFill/>
                          </a:ln>
                          <a:solidFill>
                            <a:schemeClr val="tx1"/>
                          </a:solidFill>
                          <a:effectLst/>
                          <a:latin typeface="Arial" charset="0"/>
                        </a:rPr>
                        <a:t>other</a:t>
                      </a:r>
                      <a:r>
                        <a:rPr kumimoji="0" lang="en-US" altLang="en-US" sz="1600" b="1" i="0" u="none" strike="noStrike" cap="none" normalizeH="0" baseline="0" dirty="0" smtClean="0">
                          <a:ln>
                            <a:noFill/>
                          </a:ln>
                          <a:solidFill>
                            <a:schemeClr val="tx1"/>
                          </a:solidFill>
                          <a:effectLst/>
                          <a:latin typeface="Arial" charset="0"/>
                        </a:rPr>
                        <a:t> functions and monitor driving environment</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969965">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2</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Adaptive Cruise Control AND Lane Keeping Assistance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Traffic Jam Assist</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Must monitor driving environment (system nags driver to try to ensure it)</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r>
              <a:tr h="914787">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3</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Traffic Jam Pilot</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Automated parking</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Highway Autopilot</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May read a book, text, or web surf, but be prepared to intervene when needed</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r h="1023691">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4</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Closed campus driverless shuttle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Valet parking in garage</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‘Fully automated’ in certain conditions</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May sleep, and system can revert to minimum risk condition if needed</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lumMod val="95000"/>
                      </a:schemeClr>
                    </a:solidFill>
                  </a:tcPr>
                </a:tc>
              </a:tr>
              <a:tr h="743446">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ctr"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2300" b="1" i="0" u="none" strike="noStrike" cap="none" normalizeH="0" baseline="0" dirty="0" smtClean="0">
                          <a:ln>
                            <a:noFill/>
                          </a:ln>
                          <a:solidFill>
                            <a:schemeClr val="tx1"/>
                          </a:solidFill>
                          <a:effectLst/>
                          <a:latin typeface="Arial" charset="0"/>
                        </a:rPr>
                        <a:t>5</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Automated taxi</a:t>
                      </a:r>
                    </a:p>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Car-share repositioning system</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lvl1pPr defTabSz="904875">
                        <a:spcBef>
                          <a:spcPct val="20000"/>
                        </a:spcBef>
                        <a:buClr>
                          <a:schemeClr val="tx1"/>
                        </a:buClr>
                        <a:buSzPct val="90000"/>
                        <a:defRPr sz="2500" b="1">
                          <a:solidFill>
                            <a:schemeClr val="tx1"/>
                          </a:solidFill>
                          <a:latin typeface="Arial" charset="0"/>
                        </a:defRPr>
                      </a:lvl1pPr>
                      <a:lvl2pPr marL="742950" indent="-285750" defTabSz="904875">
                        <a:spcBef>
                          <a:spcPct val="20000"/>
                        </a:spcBef>
                        <a:buClr>
                          <a:srgbClr val="00279F"/>
                        </a:buClr>
                        <a:buSzPct val="90000"/>
                        <a:defRPr sz="2500" b="1">
                          <a:solidFill>
                            <a:srgbClr val="00279F"/>
                          </a:solidFill>
                          <a:latin typeface="Arial" charset="0"/>
                        </a:defRPr>
                      </a:lvl2pPr>
                      <a:lvl3pPr marL="1143000" indent="-228600" defTabSz="904875">
                        <a:spcBef>
                          <a:spcPct val="20000"/>
                        </a:spcBef>
                        <a:buSzPct val="100000"/>
                        <a:defRPr sz="2200" b="1">
                          <a:solidFill>
                            <a:schemeClr val="tx1"/>
                          </a:solidFill>
                          <a:latin typeface="Arial" charset="0"/>
                        </a:defRPr>
                      </a:lvl3pPr>
                      <a:lvl4pPr marL="1600200" indent="-228600" defTabSz="904875">
                        <a:spcBef>
                          <a:spcPct val="20000"/>
                        </a:spcBef>
                        <a:buSzPct val="100000"/>
                        <a:defRPr sz="2200" b="1">
                          <a:solidFill>
                            <a:srgbClr val="00279F"/>
                          </a:solidFill>
                          <a:latin typeface="Arial" charset="0"/>
                        </a:defRPr>
                      </a:lvl4pPr>
                      <a:lvl5pPr marL="2057400" indent="-228600" defTabSz="904875">
                        <a:spcBef>
                          <a:spcPct val="20000"/>
                        </a:spcBef>
                        <a:buSzPct val="100000"/>
                        <a:defRPr sz="2200" b="1">
                          <a:solidFill>
                            <a:schemeClr val="tx1"/>
                          </a:solidFill>
                          <a:latin typeface="Arial" charset="0"/>
                        </a:defRPr>
                      </a:lvl5pPr>
                      <a:lvl6pPr marL="2514600" indent="-228600" defTabSz="904875" eaLnBrk="0" fontAlgn="base" hangingPunct="0">
                        <a:spcBef>
                          <a:spcPct val="20000"/>
                        </a:spcBef>
                        <a:spcAft>
                          <a:spcPct val="0"/>
                        </a:spcAft>
                        <a:buSzPct val="100000"/>
                        <a:defRPr sz="2200" b="1">
                          <a:solidFill>
                            <a:schemeClr val="tx1"/>
                          </a:solidFill>
                          <a:latin typeface="Arial" charset="0"/>
                        </a:defRPr>
                      </a:lvl6pPr>
                      <a:lvl7pPr marL="2971800" indent="-228600" defTabSz="904875" eaLnBrk="0" fontAlgn="base" hangingPunct="0">
                        <a:spcBef>
                          <a:spcPct val="20000"/>
                        </a:spcBef>
                        <a:spcAft>
                          <a:spcPct val="0"/>
                        </a:spcAft>
                        <a:buSzPct val="100000"/>
                        <a:defRPr sz="2200" b="1">
                          <a:solidFill>
                            <a:schemeClr val="tx1"/>
                          </a:solidFill>
                          <a:latin typeface="Arial" charset="0"/>
                        </a:defRPr>
                      </a:lvl7pPr>
                      <a:lvl8pPr marL="3429000" indent="-228600" defTabSz="904875" eaLnBrk="0" fontAlgn="base" hangingPunct="0">
                        <a:spcBef>
                          <a:spcPct val="20000"/>
                        </a:spcBef>
                        <a:spcAft>
                          <a:spcPct val="0"/>
                        </a:spcAft>
                        <a:buSzPct val="100000"/>
                        <a:defRPr sz="2200" b="1">
                          <a:solidFill>
                            <a:schemeClr val="tx1"/>
                          </a:solidFill>
                          <a:latin typeface="Arial" charset="0"/>
                        </a:defRPr>
                      </a:lvl8pPr>
                      <a:lvl9pPr marL="3886200" indent="-228600" defTabSz="904875" eaLnBrk="0" fontAlgn="base" hangingPunct="0">
                        <a:spcBef>
                          <a:spcPct val="20000"/>
                        </a:spcBef>
                        <a:spcAft>
                          <a:spcPct val="0"/>
                        </a:spcAft>
                        <a:buSzPct val="100000"/>
                        <a:defRPr sz="2200" b="1">
                          <a:solidFill>
                            <a:schemeClr val="tx1"/>
                          </a:solidFill>
                          <a:latin typeface="Arial" charset="0"/>
                        </a:defRPr>
                      </a:lvl9pPr>
                    </a:lstStyle>
                    <a:p>
                      <a:pPr marL="0" marR="0" lvl="0" indent="0" algn="l" defTabSz="904875" rtl="0" eaLnBrk="0" fontAlgn="base" latinLnBrk="0" hangingPunct="0">
                        <a:lnSpc>
                          <a:spcPct val="100000"/>
                        </a:lnSpc>
                        <a:spcBef>
                          <a:spcPct val="20000"/>
                        </a:spcBef>
                        <a:spcAft>
                          <a:spcPct val="0"/>
                        </a:spcAft>
                        <a:buClr>
                          <a:schemeClr val="tx1"/>
                        </a:buClr>
                        <a:buSzPct val="90000"/>
                        <a:buFontTx/>
                        <a:buNone/>
                        <a:tabLst/>
                      </a:pPr>
                      <a:r>
                        <a:rPr kumimoji="0" lang="en-US" altLang="en-US" sz="1600" b="1" i="0" u="none" strike="noStrike" cap="none" normalizeH="0" baseline="0" dirty="0" smtClean="0">
                          <a:ln>
                            <a:noFill/>
                          </a:ln>
                          <a:solidFill>
                            <a:schemeClr val="tx1"/>
                          </a:solidFill>
                          <a:effectLst/>
                          <a:latin typeface="Arial" charset="0"/>
                        </a:rPr>
                        <a:t>No driver needed</a:t>
                      </a:r>
                    </a:p>
                  </a:txBody>
                  <a:tcPr marL="92289" marR="92289" marT="45160" marB="45160"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200722" y="6465697"/>
            <a:ext cx="2609385" cy="276999"/>
          </a:xfrm>
          <a:prstGeom prst="rect">
            <a:avLst/>
          </a:prstGeom>
          <a:noFill/>
        </p:spPr>
        <p:txBody>
          <a:bodyPr wrap="square" rtlCol="0">
            <a:spAutoFit/>
          </a:bodyPr>
          <a:lstStyle/>
          <a:p>
            <a:pPr>
              <a:buNone/>
            </a:pPr>
            <a:r>
              <a:rPr lang="en-US" sz="1200" dirty="0" smtClean="0">
                <a:latin typeface="Times New Roman" panose="02020603050405020304" pitchFamily="18" charset="0"/>
                <a:cs typeface="Times New Roman" panose="02020603050405020304" pitchFamily="18" charset="0"/>
              </a:rPr>
              <a:t>Source: California PATH</a:t>
            </a:r>
            <a:endParaRPr lang="en-US" sz="1200" i="0" dirty="0" smtClean="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309375"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 Urban Automation</a:t>
            </a:r>
          </a:p>
          <a:p>
            <a:r>
              <a:rPr lang="en-US" altLang="en-US" sz="2000" dirty="0" smtClean="0">
                <a:solidFill>
                  <a:srgbClr val="EC881B"/>
                </a:solidFill>
              </a:rPr>
              <a:t>Example </a:t>
            </a:r>
            <a:r>
              <a:rPr lang="en-US" altLang="en-US" sz="2000" dirty="0">
                <a:solidFill>
                  <a:srgbClr val="EC881B"/>
                </a:solidFill>
              </a:rPr>
              <a:t>Systems at Each Automation Level</a:t>
            </a:r>
            <a:endParaRPr lang="en-US" sz="2000" kern="0" dirty="0">
              <a:solidFill>
                <a:srgbClr val="EC881B"/>
              </a:solidFill>
            </a:endParaRPr>
          </a:p>
        </p:txBody>
      </p:sp>
      <p:pic>
        <p:nvPicPr>
          <p:cNvPr id="6" name="Picture 5"/>
          <p:cNvPicPr>
            <a:picLocks noChangeAspect="1"/>
          </p:cNvPicPr>
          <p:nvPr/>
        </p:nvPicPr>
        <p:blipFill>
          <a:blip r:embed="rId2"/>
          <a:stretch>
            <a:fillRect/>
          </a:stretch>
        </p:blipFill>
        <p:spPr>
          <a:xfrm>
            <a:off x="457199" y="228600"/>
            <a:ext cx="865707" cy="944962"/>
          </a:xfrm>
          <a:prstGeom prst="rect">
            <a:avLst/>
          </a:prstGeom>
        </p:spPr>
      </p:pic>
    </p:spTree>
    <p:extLst>
      <p:ext uri="{BB962C8B-B14F-4D97-AF65-F5344CB8AC3E}">
        <p14:creationId xmlns:p14="http://schemas.microsoft.com/office/powerpoint/2010/main" val="182215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80000"/>
              </a:lnSpc>
              <a:spcAft>
                <a:spcPts val="600"/>
              </a:spcAft>
              <a:defRPr/>
            </a:pPr>
            <a:r>
              <a:rPr lang="en-US" sz="2000" b="1" dirty="0"/>
              <a:t>Highway </a:t>
            </a:r>
            <a:r>
              <a:rPr lang="en-US" sz="2000" b="1" dirty="0" smtClean="0"/>
              <a:t>Operation </a:t>
            </a:r>
            <a:r>
              <a:rPr lang="en-US" sz="2000" b="1" dirty="0" smtClean="0">
                <a:solidFill>
                  <a:srgbClr val="EC881B"/>
                </a:solidFill>
              </a:rPr>
              <a:t>(Levels 1, 2, or 3)</a:t>
            </a:r>
            <a:endParaRPr lang="en-US" sz="2000" b="1" dirty="0">
              <a:solidFill>
                <a:srgbClr val="EC881B"/>
              </a:solidFill>
            </a:endParaRPr>
          </a:p>
          <a:p>
            <a:pPr lvl="1">
              <a:lnSpc>
                <a:spcPct val="80000"/>
              </a:lnSpc>
              <a:spcAft>
                <a:spcPts val="1200"/>
              </a:spcAft>
              <a:defRPr/>
            </a:pPr>
            <a:r>
              <a:rPr lang="en-US" sz="2000" dirty="0" smtClean="0"/>
              <a:t>Prototypes </a:t>
            </a:r>
            <a:r>
              <a:rPr lang="en-US" sz="2000" dirty="0"/>
              <a:t>driving in-lane, changing lanes, merging  </a:t>
            </a:r>
          </a:p>
          <a:p>
            <a:pPr>
              <a:lnSpc>
                <a:spcPct val="80000"/>
              </a:lnSpc>
              <a:spcAft>
                <a:spcPts val="600"/>
              </a:spcAft>
              <a:defRPr/>
            </a:pPr>
            <a:r>
              <a:rPr lang="en-US" sz="2000" b="1" dirty="0"/>
              <a:t>Street </a:t>
            </a:r>
            <a:r>
              <a:rPr lang="en-US" sz="2000" b="1" dirty="0" smtClean="0"/>
              <a:t>Operation </a:t>
            </a:r>
            <a:r>
              <a:rPr lang="en-US" sz="2000" b="1" dirty="0">
                <a:solidFill>
                  <a:srgbClr val="EC881B"/>
                </a:solidFill>
              </a:rPr>
              <a:t>(Levels 1, 2, or 3)</a:t>
            </a:r>
          </a:p>
          <a:p>
            <a:pPr lvl="1">
              <a:lnSpc>
                <a:spcPct val="80000"/>
              </a:lnSpc>
              <a:spcAft>
                <a:spcPts val="600"/>
              </a:spcAft>
              <a:defRPr/>
            </a:pPr>
            <a:r>
              <a:rPr lang="en-US" sz="2000" dirty="0" smtClean="0"/>
              <a:t>Prototypes </a:t>
            </a:r>
            <a:r>
              <a:rPr lang="en-US" sz="2000" dirty="0"/>
              <a:t>driving wide range of city streets</a:t>
            </a:r>
          </a:p>
          <a:p>
            <a:pPr lvl="1">
              <a:lnSpc>
                <a:spcPct val="80000"/>
              </a:lnSpc>
              <a:spcAft>
                <a:spcPts val="1200"/>
              </a:spcAft>
              <a:defRPr/>
            </a:pPr>
            <a:r>
              <a:rPr lang="en-US" sz="2000" dirty="0" smtClean="0"/>
              <a:t>Handling </a:t>
            </a:r>
            <a:r>
              <a:rPr lang="en-US" sz="2000" dirty="0"/>
              <a:t>elements such as signalized intersections, roundabouts</a:t>
            </a:r>
          </a:p>
          <a:p>
            <a:pPr>
              <a:lnSpc>
                <a:spcPct val="80000"/>
              </a:lnSpc>
              <a:spcAft>
                <a:spcPts val="600"/>
              </a:spcAft>
              <a:defRPr/>
            </a:pPr>
            <a:r>
              <a:rPr lang="en-US" sz="2000" b="1" dirty="0" smtClean="0"/>
              <a:t>Automated Chauffeuring </a:t>
            </a:r>
            <a:r>
              <a:rPr lang="en-US" sz="2000" b="1" dirty="0" smtClean="0">
                <a:solidFill>
                  <a:srgbClr val="EC881B"/>
                </a:solidFill>
              </a:rPr>
              <a:t>(Level 4)</a:t>
            </a:r>
            <a:endParaRPr lang="en-US" sz="2000" b="1" dirty="0">
              <a:solidFill>
                <a:srgbClr val="EC881B"/>
              </a:solidFill>
            </a:endParaRPr>
          </a:p>
          <a:p>
            <a:pPr lvl="1">
              <a:lnSpc>
                <a:spcPct val="80000"/>
              </a:lnSpc>
              <a:spcAft>
                <a:spcPts val="600"/>
              </a:spcAft>
              <a:defRPr/>
            </a:pPr>
            <a:r>
              <a:rPr lang="en-US" sz="2000" dirty="0" smtClean="0"/>
              <a:t>Seen </a:t>
            </a:r>
            <a:r>
              <a:rPr lang="en-US" sz="2000" dirty="0"/>
              <a:t>as a natural evolution by some OEMs</a:t>
            </a:r>
          </a:p>
          <a:p>
            <a:pPr lvl="1">
              <a:lnSpc>
                <a:spcPct val="80000"/>
              </a:lnSpc>
              <a:spcAft>
                <a:spcPts val="600"/>
              </a:spcAft>
              <a:defRPr/>
            </a:pPr>
            <a:r>
              <a:rPr lang="en-US" sz="2000" dirty="0" smtClean="0"/>
              <a:t>Pursued </a:t>
            </a:r>
            <a:r>
              <a:rPr lang="en-US" sz="2000" dirty="0"/>
              <a:t>by Google, Uber, others</a:t>
            </a:r>
          </a:p>
          <a:p>
            <a:pPr lvl="1">
              <a:lnSpc>
                <a:spcPct val="80000"/>
              </a:lnSpc>
              <a:spcAft>
                <a:spcPts val="600"/>
              </a:spcAft>
              <a:defRPr/>
            </a:pPr>
            <a:r>
              <a:rPr lang="en-US" sz="2000" dirty="0" smtClean="0"/>
              <a:t>Street </a:t>
            </a:r>
            <a:r>
              <a:rPr lang="en-US" sz="2000" dirty="0"/>
              <a:t>level automated driving</a:t>
            </a:r>
          </a:p>
          <a:p>
            <a:pPr lvl="1">
              <a:lnSpc>
                <a:spcPct val="80000"/>
              </a:lnSpc>
              <a:spcAft>
                <a:spcPts val="600"/>
              </a:spcAft>
              <a:defRPr/>
            </a:pPr>
            <a:r>
              <a:rPr lang="en-US" sz="2000" dirty="0" smtClean="0"/>
              <a:t>Low </a:t>
            </a:r>
            <a:r>
              <a:rPr lang="en-US" sz="2000" dirty="0"/>
              <a:t>speed</a:t>
            </a:r>
          </a:p>
          <a:p>
            <a:pPr lvl="1">
              <a:lnSpc>
                <a:spcPct val="80000"/>
              </a:lnSpc>
              <a:spcAft>
                <a:spcPts val="600"/>
              </a:spcAft>
              <a:defRPr/>
            </a:pPr>
            <a:r>
              <a:rPr lang="en-US" sz="2000" dirty="0" smtClean="0"/>
              <a:t>Limited </a:t>
            </a:r>
            <a:r>
              <a:rPr lang="en-US" sz="2000" dirty="0"/>
              <a:t>geographic </a:t>
            </a:r>
            <a:r>
              <a:rPr lang="en-US" sz="2000" dirty="0" smtClean="0"/>
              <a:t>area</a:t>
            </a:r>
            <a:endParaRPr lang="en-US" sz="2000" dirty="0"/>
          </a:p>
        </p:txBody>
      </p:sp>
      <p:sp>
        <p:nvSpPr>
          <p:cNvPr id="5" name="Title 1"/>
          <p:cNvSpPr txBox="1">
            <a:spLocks/>
          </p:cNvSpPr>
          <p:nvPr/>
        </p:nvSpPr>
        <p:spPr bwMode="auto">
          <a:xfrm>
            <a:off x="1309375"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 Urban Automation</a:t>
            </a:r>
          </a:p>
          <a:p>
            <a:r>
              <a:rPr lang="en-US" altLang="en-US" sz="2000" dirty="0" smtClean="0">
                <a:solidFill>
                  <a:srgbClr val="EC881B"/>
                </a:solidFill>
              </a:rPr>
              <a:t>State of the Art</a:t>
            </a:r>
            <a:endParaRPr lang="en-US" sz="2000" kern="0" dirty="0">
              <a:solidFill>
                <a:srgbClr val="EC881B"/>
              </a:solidFill>
            </a:endParaRPr>
          </a:p>
        </p:txBody>
      </p:sp>
      <p:pic>
        <p:nvPicPr>
          <p:cNvPr id="6" name="Picture 5"/>
          <p:cNvPicPr>
            <a:picLocks noChangeAspect="1"/>
          </p:cNvPicPr>
          <p:nvPr/>
        </p:nvPicPr>
        <p:blipFill>
          <a:blip r:embed="rId2"/>
          <a:stretch>
            <a:fillRect/>
          </a:stretch>
        </p:blipFill>
        <p:spPr>
          <a:xfrm>
            <a:off x="457199" y="228600"/>
            <a:ext cx="865707" cy="944962"/>
          </a:xfrm>
          <a:prstGeom prst="rect">
            <a:avLst/>
          </a:prstGeom>
        </p:spPr>
      </p:pic>
    </p:spTree>
    <p:extLst>
      <p:ext uri="{BB962C8B-B14F-4D97-AF65-F5344CB8AC3E}">
        <p14:creationId xmlns:p14="http://schemas.microsoft.com/office/powerpoint/2010/main" val="306536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0"/>
              </a:spcAft>
            </a:pPr>
            <a:endParaRPr lang="en-US" sz="2000" dirty="0" smtClean="0"/>
          </a:p>
          <a:p>
            <a:pPr>
              <a:spcAft>
                <a:spcPts val="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0"/>
              </a:spcAft>
            </a:pPr>
            <a:endParaRPr lang="en-US" sz="2000" dirty="0" smtClean="0"/>
          </a:p>
          <a:p>
            <a:pPr>
              <a:spcAft>
                <a:spcPts val="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i="0" dirty="0" smtClean="0">
                <a:solidFill>
                  <a:schemeClr val="bg1"/>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1914453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5140" t="15022" r="13615" b="14380"/>
          <a:stretch/>
        </p:blipFill>
        <p:spPr>
          <a:xfrm>
            <a:off x="4800600" y="1551628"/>
            <a:ext cx="3743607" cy="2334572"/>
          </a:xfr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159" y="4495732"/>
            <a:ext cx="5540701" cy="152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7199" y="1295400"/>
            <a:ext cx="4183039" cy="4525963"/>
          </a:xfrm>
          <a:prstGeom prst="rect">
            <a:avLst/>
          </a:prstGeom>
        </p:spPr>
        <p:txBody>
          <a:bodyPr/>
          <a:lst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defRPr>
            </a:lvl4pPr>
            <a:lvl5pPr marL="1041400" indent="-20955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a:spcAft>
                <a:spcPts val="600"/>
              </a:spcAft>
            </a:pPr>
            <a:r>
              <a:rPr lang="en-US" altLang="en-US" sz="2000" dirty="0"/>
              <a:t>Enabling </a:t>
            </a:r>
            <a:r>
              <a:rPr lang="en-US" altLang="en-US" sz="2000" dirty="0" smtClean="0"/>
              <a:t>Cooperative Adaptive Cruise Control (CACC) High Performance </a:t>
            </a:r>
            <a:r>
              <a:rPr lang="en-US" altLang="en-US" sz="2000" dirty="0"/>
              <a:t>Vehicle </a:t>
            </a:r>
            <a:r>
              <a:rPr lang="en-US" altLang="en-US" sz="2000" dirty="0" smtClean="0"/>
              <a:t>Streams</a:t>
            </a:r>
          </a:p>
          <a:p>
            <a:pPr>
              <a:spcAft>
                <a:spcPts val="600"/>
              </a:spcAft>
            </a:pPr>
            <a:r>
              <a:rPr lang="en-US" altLang="en-US" sz="2000" dirty="0"/>
              <a:t>CACC Field </a:t>
            </a:r>
            <a:r>
              <a:rPr lang="en-US" altLang="en-US" sz="2000" dirty="0" smtClean="0"/>
              <a:t>Tests</a:t>
            </a:r>
          </a:p>
          <a:p>
            <a:pPr marL="171450" lvl="1" indent="-171450">
              <a:spcAft>
                <a:spcPts val="600"/>
              </a:spcAft>
              <a:buSzTx/>
              <a:buFont typeface="Wingdings" pitchFamily="2" charset="2"/>
              <a:buChar char="§"/>
            </a:pPr>
            <a:r>
              <a:rPr lang="en-US" altLang="en-US" sz="2000" dirty="0"/>
              <a:t>OEM Assessment of CACC </a:t>
            </a:r>
            <a:r>
              <a:rPr lang="en-US" altLang="en-US" sz="2000" dirty="0" smtClean="0"/>
              <a:t>Concepts </a:t>
            </a:r>
            <a:r>
              <a:rPr lang="en-US" altLang="en-US" sz="2000" dirty="0"/>
              <a:t>and </a:t>
            </a:r>
            <a:r>
              <a:rPr lang="en-US" altLang="en-US" sz="2000" dirty="0" smtClean="0"/>
              <a:t>Prototype</a:t>
            </a:r>
          </a:p>
          <a:p>
            <a:pPr marL="171450" lvl="1" indent="-171450">
              <a:spcAft>
                <a:spcPts val="600"/>
              </a:spcAft>
              <a:buSzTx/>
              <a:buFont typeface="Wingdings" pitchFamily="2" charset="2"/>
              <a:buChar char="§"/>
            </a:pPr>
            <a:r>
              <a:rPr lang="en-US" altLang="en-US" sz="2000" dirty="0" smtClean="0"/>
              <a:t>Driver Acceptance of Level 1 Applications</a:t>
            </a:r>
            <a:endParaRPr lang="en-US" altLang="en-US" sz="2000" dirty="0"/>
          </a:p>
          <a:p>
            <a:pPr marL="171450" lvl="1" indent="-171450">
              <a:buSzTx/>
              <a:buFont typeface="Wingdings" pitchFamily="2" charset="2"/>
              <a:buChar char="§"/>
            </a:pPr>
            <a:endParaRPr lang="en-US" altLang="en-US" dirty="0"/>
          </a:p>
          <a:p>
            <a:endParaRPr lang="en-US" dirty="0"/>
          </a:p>
        </p:txBody>
      </p:sp>
      <p:sp>
        <p:nvSpPr>
          <p:cNvPr id="7" name="Title 1"/>
          <p:cNvSpPr txBox="1">
            <a:spLocks/>
          </p:cNvSpPr>
          <p:nvPr/>
        </p:nvSpPr>
        <p:spPr bwMode="auto">
          <a:xfrm>
            <a:off x="1309375"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 Urban Automation</a:t>
            </a:r>
          </a:p>
          <a:p>
            <a:r>
              <a:rPr lang="en-US" sz="2000" dirty="0" smtClean="0">
                <a:solidFill>
                  <a:srgbClr val="EC881B"/>
                </a:solidFill>
              </a:rPr>
              <a:t>USDOT Research Efforts: CACC </a:t>
            </a:r>
            <a:r>
              <a:rPr lang="en-US" sz="2000" dirty="0">
                <a:solidFill>
                  <a:srgbClr val="EC881B"/>
                </a:solidFill>
              </a:rPr>
              <a:t>Development Projects</a:t>
            </a:r>
            <a:endParaRPr lang="en-US" sz="2000" kern="0" dirty="0">
              <a:solidFill>
                <a:srgbClr val="EC881B"/>
              </a:solidFill>
            </a:endParaRPr>
          </a:p>
        </p:txBody>
      </p:sp>
      <p:pic>
        <p:nvPicPr>
          <p:cNvPr id="8" name="Picture 7"/>
          <p:cNvPicPr>
            <a:picLocks noChangeAspect="1"/>
          </p:cNvPicPr>
          <p:nvPr/>
        </p:nvPicPr>
        <p:blipFill>
          <a:blip r:embed="rId5"/>
          <a:stretch>
            <a:fillRect/>
          </a:stretch>
        </p:blipFill>
        <p:spPr>
          <a:xfrm>
            <a:off x="457199" y="228600"/>
            <a:ext cx="865707" cy="944962"/>
          </a:xfrm>
          <a:prstGeom prst="rect">
            <a:avLst/>
          </a:prstGeom>
        </p:spPr>
      </p:pic>
    </p:spTree>
    <p:extLst>
      <p:ext uri="{BB962C8B-B14F-4D97-AF65-F5344CB8AC3E}">
        <p14:creationId xmlns:p14="http://schemas.microsoft.com/office/powerpoint/2010/main" val="390776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228600"/>
            <a:ext cx="7363893" cy="762000"/>
          </a:xfrm>
        </p:spPr>
        <p:txBody>
          <a:bodyPr/>
          <a:lstStyle/>
          <a:p>
            <a:r>
              <a:rPr lang="en-US" sz="2400" dirty="0" smtClean="0"/>
              <a:t>Vision Element #1: Urban Automation</a:t>
            </a:r>
            <a:br>
              <a:rPr lang="en-US" sz="2400" dirty="0" smtClean="0"/>
            </a:br>
            <a:r>
              <a:rPr lang="en-US" sz="2000" dirty="0">
                <a:solidFill>
                  <a:srgbClr val="EC881B"/>
                </a:solidFill>
              </a:rPr>
              <a:t>USDOT Research </a:t>
            </a:r>
            <a:r>
              <a:rPr lang="en-US" sz="2000" dirty="0" smtClean="0">
                <a:solidFill>
                  <a:srgbClr val="EC881B"/>
                </a:solidFill>
              </a:rPr>
              <a:t>Efforts: Eco-GlidePath</a:t>
            </a:r>
            <a:endParaRPr lang="en-US" sz="2000" dirty="0">
              <a:solidFill>
                <a:srgbClr val="EC881B"/>
              </a:solidFill>
            </a:endParaRPr>
          </a:p>
        </p:txBody>
      </p:sp>
      <p:pic>
        <p:nvPicPr>
          <p:cNvPr id="5" name="Picture 4"/>
          <p:cNvPicPr>
            <a:picLocks noChangeAspect="1"/>
          </p:cNvPicPr>
          <p:nvPr/>
        </p:nvPicPr>
        <p:blipFill>
          <a:blip r:embed="rId2"/>
          <a:stretch>
            <a:fillRect/>
          </a:stretch>
        </p:blipFill>
        <p:spPr>
          <a:xfrm>
            <a:off x="457199" y="228600"/>
            <a:ext cx="865707" cy="944962"/>
          </a:xfrm>
          <a:prstGeom prst="rect">
            <a:avLst/>
          </a:prstGeom>
        </p:spPr>
      </p:pic>
      <p:cxnSp>
        <p:nvCxnSpPr>
          <p:cNvPr id="6" name="Straight Connector 5"/>
          <p:cNvCxnSpPr/>
          <p:nvPr/>
        </p:nvCxnSpPr>
        <p:spPr bwMode="auto">
          <a:xfrm flipH="1">
            <a:off x="7543800" y="4876800"/>
            <a:ext cx="152400" cy="228600"/>
          </a:xfrm>
          <a:prstGeom prst="line">
            <a:avLst/>
          </a:prstGeom>
          <a:noFill/>
          <a:ln w="9525" cap="flat" cmpd="sng" algn="ctr">
            <a:solidFill>
              <a:schemeClr val="bg1"/>
            </a:solidFill>
            <a:prstDash val="solid"/>
            <a:round/>
            <a:headEnd type="none" w="med" len="med"/>
            <a:tailEnd type="none" w="med" len="med"/>
          </a:ln>
          <a:effectLst/>
        </p:spPr>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155700"/>
            <a:ext cx="7874000" cy="5129874"/>
          </a:xfrm>
          <a:prstGeom prst="rect">
            <a:avLst/>
          </a:prstGeom>
        </p:spPr>
      </p:pic>
      <p:grpSp>
        <p:nvGrpSpPr>
          <p:cNvPr id="8" name="Group 7"/>
          <p:cNvGrpSpPr/>
          <p:nvPr/>
        </p:nvGrpSpPr>
        <p:grpSpPr>
          <a:xfrm>
            <a:off x="7543800" y="5435416"/>
            <a:ext cx="1381125" cy="850158"/>
            <a:chOff x="7543800" y="5359216"/>
            <a:chExt cx="1381125" cy="850158"/>
          </a:xfrm>
          <a:effectLst>
            <a:outerShdw blurRad="50800" dist="38100" dir="2700000" algn="tl" rotWithShape="0">
              <a:prstClr val="black">
                <a:alpha val="40000"/>
              </a:prstClr>
            </a:outerShdw>
          </a:effectLst>
        </p:grpSpPr>
        <p:pic>
          <p:nvPicPr>
            <p:cNvPr id="9" name="Picture 8"/>
            <p:cNvPicPr>
              <a:picLocks noChangeAspect="1"/>
            </p:cNvPicPr>
            <p:nvPr/>
          </p:nvPicPr>
          <p:blipFill>
            <a:blip r:embed="rId4"/>
            <a:stretch>
              <a:fillRect/>
            </a:stretch>
          </p:blipFill>
          <p:spPr>
            <a:xfrm>
              <a:off x="7543800" y="5556284"/>
              <a:ext cx="1381125" cy="653090"/>
            </a:xfrm>
            <a:prstGeom prst="rect">
              <a:avLst/>
            </a:prstGeom>
          </p:spPr>
        </p:pic>
        <p:sp>
          <p:nvSpPr>
            <p:cNvPr id="10" name="Rectangle 9"/>
            <p:cNvSpPr/>
            <p:nvPr/>
          </p:nvSpPr>
          <p:spPr bwMode="auto">
            <a:xfrm>
              <a:off x="7543800" y="5359216"/>
              <a:ext cx="1381125" cy="27958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latin typeface="Arial" charset="0"/>
                </a:rPr>
                <a:t>SPaT Black Box</a:t>
              </a:r>
            </a:p>
          </p:txBody>
        </p:sp>
      </p:grpSp>
      <p:grpSp>
        <p:nvGrpSpPr>
          <p:cNvPr id="11" name="Group 10"/>
          <p:cNvGrpSpPr/>
          <p:nvPr/>
        </p:nvGrpSpPr>
        <p:grpSpPr>
          <a:xfrm>
            <a:off x="5943600" y="3050832"/>
            <a:ext cx="1971716" cy="1521168"/>
            <a:chOff x="6105484" y="3048000"/>
            <a:chExt cx="1971716" cy="1521168"/>
          </a:xfrm>
          <a:effectLst>
            <a:outerShdw blurRad="50800" dist="38100" dir="2700000" algn="tl" rotWithShape="0">
              <a:prstClr val="black">
                <a:alpha val="40000"/>
              </a:prstClr>
            </a:outerShdw>
          </a:effectLst>
        </p:grpSpPr>
        <p:pic>
          <p:nvPicPr>
            <p:cNvPr id="12" name="Picture 11"/>
            <p:cNvPicPr>
              <a:picLocks noChangeAspect="1"/>
            </p:cNvPicPr>
            <p:nvPr/>
          </p:nvPicPr>
          <p:blipFill>
            <a:blip r:embed="rId5"/>
            <a:stretch>
              <a:fillRect/>
            </a:stretch>
          </p:blipFill>
          <p:spPr>
            <a:xfrm>
              <a:off x="6105484" y="3276599"/>
              <a:ext cx="1971716" cy="1292569"/>
            </a:xfrm>
            <a:prstGeom prst="rect">
              <a:avLst/>
            </a:prstGeom>
          </p:spPr>
        </p:pic>
        <p:sp>
          <p:nvSpPr>
            <p:cNvPr id="13" name="TextBox 12"/>
            <p:cNvSpPr txBox="1"/>
            <p:nvPr/>
          </p:nvSpPr>
          <p:spPr>
            <a:xfrm>
              <a:off x="6105484" y="3048000"/>
              <a:ext cx="1971716" cy="276999"/>
            </a:xfrm>
            <a:prstGeom prst="rect">
              <a:avLst/>
            </a:prstGeom>
            <a:solidFill>
              <a:schemeClr val="tx1">
                <a:lumMod val="50000"/>
                <a:lumOff val="50000"/>
              </a:schemeClr>
            </a:solidFill>
          </p:spPr>
          <p:txBody>
            <a:bodyPr wrap="square" rtlCol="0">
              <a:spAutoFit/>
            </a:bodyPr>
            <a:lstStyle/>
            <a:p>
              <a:pPr algn="ctr"/>
              <a:r>
                <a:rPr lang="en-US" sz="1200" b="1" i="0" dirty="0" smtClean="0">
                  <a:solidFill>
                    <a:schemeClr val="bg1"/>
                  </a:solidFill>
                </a:rPr>
                <a:t>Traffic Signal Controller</a:t>
              </a:r>
            </a:p>
          </p:txBody>
        </p:sp>
      </p:grpSp>
      <p:sp>
        <p:nvSpPr>
          <p:cNvPr id="14" name="Oval 13"/>
          <p:cNvSpPr/>
          <p:nvPr/>
        </p:nvSpPr>
        <p:spPr bwMode="auto">
          <a:xfrm>
            <a:off x="5486400" y="2895600"/>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1</a:t>
            </a:r>
          </a:p>
        </p:txBody>
      </p:sp>
      <p:sp>
        <p:nvSpPr>
          <p:cNvPr id="15" name="Oval 14"/>
          <p:cNvSpPr/>
          <p:nvPr/>
        </p:nvSpPr>
        <p:spPr bwMode="auto">
          <a:xfrm>
            <a:off x="7086600" y="5715000"/>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2</a:t>
            </a:r>
          </a:p>
        </p:txBody>
      </p:sp>
      <p:sp>
        <p:nvSpPr>
          <p:cNvPr id="16" name="Oval 15"/>
          <p:cNvSpPr/>
          <p:nvPr/>
        </p:nvSpPr>
        <p:spPr bwMode="auto">
          <a:xfrm>
            <a:off x="5775884" y="2224099"/>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3</a:t>
            </a:r>
            <a:endParaRPr kumimoji="0" lang="en-US" b="1"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grpSp>
        <p:nvGrpSpPr>
          <p:cNvPr id="17" name="Group 16"/>
          <p:cNvGrpSpPr/>
          <p:nvPr/>
        </p:nvGrpSpPr>
        <p:grpSpPr>
          <a:xfrm>
            <a:off x="4343400" y="4800600"/>
            <a:ext cx="1371600" cy="1295400"/>
            <a:chOff x="4343400" y="4724400"/>
            <a:chExt cx="1371600" cy="1295400"/>
          </a:xfrm>
          <a:effectLst>
            <a:outerShdw blurRad="50800" dist="38100" dir="2700000" algn="tl" rotWithShape="0">
              <a:prstClr val="black">
                <a:alpha val="40000"/>
              </a:prstClr>
            </a:outerShdw>
          </a:effectLst>
        </p:grpSpPr>
        <p:pic>
          <p:nvPicPr>
            <p:cNvPr id="18" name="Picture 17"/>
            <p:cNvPicPr>
              <a:picLocks noChangeAspect="1"/>
            </p:cNvPicPr>
            <p:nvPr/>
          </p:nvPicPr>
          <p:blipFill rotWithShape="1">
            <a:blip r:embed="rId6"/>
            <a:srcRect l="16667"/>
            <a:stretch/>
          </p:blipFill>
          <p:spPr>
            <a:xfrm>
              <a:off x="4343400" y="4914899"/>
              <a:ext cx="1371600" cy="1104901"/>
            </a:xfrm>
            <a:prstGeom prst="rect">
              <a:avLst/>
            </a:prstGeom>
          </p:spPr>
        </p:pic>
        <p:sp>
          <p:nvSpPr>
            <p:cNvPr id="19" name="Rectangle 18"/>
            <p:cNvSpPr/>
            <p:nvPr/>
          </p:nvSpPr>
          <p:spPr bwMode="auto">
            <a:xfrm>
              <a:off x="4343400" y="4724400"/>
              <a:ext cx="1371600" cy="3048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latin typeface="Arial" charset="0"/>
                </a:rPr>
                <a:t>Onboard Unit</a:t>
              </a:r>
            </a:p>
          </p:txBody>
        </p:sp>
      </p:grpSp>
      <p:sp>
        <p:nvSpPr>
          <p:cNvPr id="20" name="Oval 19"/>
          <p:cNvSpPr/>
          <p:nvPr/>
        </p:nvSpPr>
        <p:spPr bwMode="auto">
          <a:xfrm>
            <a:off x="3962400" y="4496680"/>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4</a:t>
            </a:r>
          </a:p>
        </p:txBody>
      </p:sp>
      <p:sp>
        <p:nvSpPr>
          <p:cNvPr id="21" name="Rectangle 20"/>
          <p:cNvSpPr/>
          <p:nvPr/>
        </p:nvSpPr>
        <p:spPr bwMode="auto">
          <a:xfrm>
            <a:off x="500827" y="4816259"/>
            <a:ext cx="1708973" cy="780899"/>
          </a:xfrm>
          <a:prstGeom prst="rect">
            <a:avLst/>
          </a:prstGeom>
          <a:solidFill>
            <a:schemeClr val="tx1">
              <a:lumMod val="50000"/>
              <a:lumOff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latin typeface="Arial" charset="0"/>
              </a:rPr>
              <a:t>Onboard Computer with Automated</a:t>
            </a:r>
            <a:r>
              <a:rPr kumimoji="0" lang="en-US" sz="1200" b="1" u="none" strike="noStrike" cap="none" normalizeH="0" dirty="0" smtClean="0">
                <a:ln>
                  <a:noFill/>
                </a:ln>
                <a:solidFill>
                  <a:schemeClr val="bg1"/>
                </a:solidFill>
                <a:effectLst/>
                <a:latin typeface="Arial" charset="0"/>
              </a:rPr>
              <a:t> Longitudinal Control Capabilities</a:t>
            </a:r>
            <a:endParaRPr kumimoji="0" lang="en-US" sz="1200" b="1" u="none" strike="noStrike" cap="none" normalizeH="0" baseline="0" dirty="0" smtClean="0">
              <a:ln>
                <a:noFill/>
              </a:ln>
              <a:solidFill>
                <a:schemeClr val="bg1"/>
              </a:solidFill>
              <a:effectLst/>
              <a:latin typeface="Arial" charset="0"/>
            </a:endParaRPr>
          </a:p>
        </p:txBody>
      </p:sp>
      <p:sp>
        <p:nvSpPr>
          <p:cNvPr id="22" name="Rectangle 21"/>
          <p:cNvSpPr/>
          <p:nvPr/>
        </p:nvSpPr>
        <p:spPr bwMode="auto">
          <a:xfrm>
            <a:off x="6189252" y="2092602"/>
            <a:ext cx="1758432" cy="234396"/>
          </a:xfrm>
          <a:prstGeom prst="rect">
            <a:avLst/>
          </a:prstGeom>
          <a:solidFill>
            <a:srgbClr val="EC881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latin typeface="Arial" charset="0"/>
              </a:rPr>
              <a:t>Roadside Unit</a:t>
            </a:r>
          </a:p>
        </p:txBody>
      </p:sp>
      <p:sp>
        <p:nvSpPr>
          <p:cNvPr id="23" name="Oval 22"/>
          <p:cNvSpPr/>
          <p:nvPr/>
        </p:nvSpPr>
        <p:spPr bwMode="auto">
          <a:xfrm>
            <a:off x="76200" y="4648200"/>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5</a:t>
            </a:r>
          </a:p>
        </p:txBody>
      </p:sp>
      <p:pic>
        <p:nvPicPr>
          <p:cNvPr id="24" name="Picture 23"/>
          <p:cNvPicPr>
            <a:picLocks noChangeAspect="1"/>
          </p:cNvPicPr>
          <p:nvPr/>
        </p:nvPicPr>
        <p:blipFill>
          <a:blip r:embed="rId7"/>
          <a:stretch>
            <a:fillRect/>
          </a:stretch>
        </p:blipFill>
        <p:spPr>
          <a:xfrm>
            <a:off x="500827" y="5597158"/>
            <a:ext cx="1708973" cy="1132916"/>
          </a:xfrm>
          <a:prstGeom prst="rect">
            <a:avLst/>
          </a:prstGeom>
          <a:effectLst>
            <a:outerShdw blurRad="50800" dist="38100" dir="2700000" algn="tl" rotWithShape="0">
              <a:prstClr val="black">
                <a:alpha val="40000"/>
              </a:prstClr>
            </a:outerShdw>
          </a:effectLst>
        </p:spPr>
      </p:pic>
      <p:sp>
        <p:nvSpPr>
          <p:cNvPr id="25" name="Oval 24"/>
          <p:cNvSpPr/>
          <p:nvPr/>
        </p:nvSpPr>
        <p:spPr bwMode="auto">
          <a:xfrm>
            <a:off x="2354258" y="2508157"/>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6</a:t>
            </a:r>
          </a:p>
        </p:txBody>
      </p:sp>
      <p:grpSp>
        <p:nvGrpSpPr>
          <p:cNvPr id="26" name="Group 25"/>
          <p:cNvGrpSpPr/>
          <p:nvPr/>
        </p:nvGrpSpPr>
        <p:grpSpPr>
          <a:xfrm>
            <a:off x="2819400" y="2438400"/>
            <a:ext cx="2107068" cy="1524000"/>
            <a:chOff x="2819400" y="2362200"/>
            <a:chExt cx="2107068" cy="1524000"/>
          </a:xfrm>
          <a:effectLst>
            <a:outerShdw blurRad="50800" dist="38100" dir="2700000" algn="tl" rotWithShape="0">
              <a:prstClr val="black">
                <a:alpha val="40000"/>
              </a:prstClr>
            </a:outerShdw>
          </a:effectLst>
        </p:grpSpPr>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2623873"/>
              <a:ext cx="2107068" cy="126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2819400" y="2362200"/>
              <a:ext cx="2101027" cy="26167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bg1"/>
                  </a:solidFill>
                  <a:effectLst/>
                  <a:latin typeface="Arial" charset="0"/>
                </a:rPr>
                <a:t>Driver-Vehicle Interface</a:t>
              </a:r>
            </a:p>
          </p:txBody>
        </p:sp>
      </p:grpSp>
      <p:sp>
        <p:nvSpPr>
          <p:cNvPr id="29" name="Rounded Rectangle 28"/>
          <p:cNvSpPr/>
          <p:nvPr/>
        </p:nvSpPr>
        <p:spPr bwMode="auto">
          <a:xfrm>
            <a:off x="1447800" y="1600200"/>
            <a:ext cx="1371600" cy="80364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Arial" charset="0"/>
              </a:rPr>
              <a:t>Back Office: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latin typeface="Arial" charset="0"/>
              </a:rPr>
              <a:t>A</a:t>
            </a:r>
            <a:r>
              <a:rPr kumimoji="0" lang="en-US" sz="1000" u="none" strike="noStrike" cap="none" normalizeH="0" dirty="0" smtClean="0">
                <a:ln>
                  <a:noFill/>
                </a:ln>
                <a:effectLst/>
                <a:latin typeface="Arial" charset="0"/>
              </a:rPr>
              <a:t> local TMC processes data from roads and vehicles</a:t>
            </a:r>
            <a:endParaRPr kumimoji="0" lang="en-US" sz="900" u="none" strike="noStrike" cap="none" normalizeH="0" baseline="0" dirty="0" smtClean="0">
              <a:ln>
                <a:noFill/>
              </a:ln>
              <a:effectLst/>
              <a:latin typeface="Arial" charset="0"/>
            </a:endParaRPr>
          </a:p>
        </p:txBody>
      </p:sp>
      <p:sp>
        <p:nvSpPr>
          <p:cNvPr id="30" name="Rounded Rectangle 29"/>
          <p:cNvSpPr/>
          <p:nvPr/>
        </p:nvSpPr>
        <p:spPr bwMode="auto">
          <a:xfrm>
            <a:off x="824934" y="3042839"/>
            <a:ext cx="1143000" cy="80364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000" b="1" dirty="0" smtClean="0">
                <a:latin typeface="Arial" charset="0"/>
              </a:rPr>
              <a:t>Backhaul: </a:t>
            </a:r>
            <a:r>
              <a:rPr lang="en-US" sz="900" dirty="0" smtClean="0">
                <a:latin typeface="Arial" charset="0"/>
              </a:rPr>
              <a:t>Communications back to TMC</a:t>
            </a:r>
            <a:endParaRPr kumimoji="0" lang="en-US" sz="900" u="none" strike="noStrike" cap="none" normalizeH="0" baseline="0" dirty="0" smtClean="0">
              <a:ln>
                <a:noFill/>
              </a:ln>
              <a:effectLst/>
              <a:latin typeface="Arial" charset="0"/>
            </a:endParaRPr>
          </a:p>
        </p:txBody>
      </p:sp>
      <p:sp>
        <p:nvSpPr>
          <p:cNvPr id="31" name="Oval 30"/>
          <p:cNvSpPr/>
          <p:nvPr/>
        </p:nvSpPr>
        <p:spPr bwMode="auto">
          <a:xfrm>
            <a:off x="850900" y="1313389"/>
            <a:ext cx="381000" cy="383831"/>
          </a:xfrm>
          <a:prstGeom prst="ellipse">
            <a:avLst/>
          </a:prstGeom>
          <a:solidFill>
            <a:srgbClr val="EC881B"/>
          </a:solidFill>
          <a:ln w="38100">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sz="1200" b="1" dirty="0">
                <a:solidFill>
                  <a:schemeClr val="bg1"/>
                </a:solidFill>
                <a:effectLst>
                  <a:outerShdw blurRad="38100" dist="38100" dir="2700000" algn="tl">
                    <a:srgbClr val="000000">
                      <a:alpha val="43137"/>
                    </a:srgbClr>
                  </a:outerShdw>
                </a:effectLst>
                <a:latin typeface="Arial" charset="0"/>
              </a:rPr>
              <a:t>7</a:t>
            </a:r>
          </a:p>
        </p:txBody>
      </p:sp>
      <p:sp>
        <p:nvSpPr>
          <p:cNvPr id="32" name="TextBox 31"/>
          <p:cNvSpPr txBox="1"/>
          <p:nvPr/>
        </p:nvSpPr>
        <p:spPr>
          <a:xfrm>
            <a:off x="6189252" y="2326998"/>
            <a:ext cx="1758432" cy="60016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100" i="0" dirty="0" smtClean="0">
                <a:solidFill>
                  <a:schemeClr val="tx1"/>
                </a:solidFill>
              </a:rPr>
              <a:t>The roadside unit transmits SPaT and MAP messages using DSRC</a:t>
            </a:r>
          </a:p>
        </p:txBody>
      </p:sp>
    </p:spTree>
    <p:extLst>
      <p:ext uri="{BB962C8B-B14F-4D97-AF65-F5344CB8AC3E}">
        <p14:creationId xmlns:p14="http://schemas.microsoft.com/office/powerpoint/2010/main" val="244344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381000"/>
            <a:ext cx="7363894" cy="762000"/>
          </a:xfrm>
        </p:spPr>
        <p:txBody>
          <a:bodyPr/>
          <a:lstStyle/>
          <a:p>
            <a:r>
              <a:rPr lang="en-US" sz="2800" dirty="0" smtClean="0"/>
              <a:t>Vision Element #1: Urban Automation</a:t>
            </a:r>
            <a:endParaRPr lang="en-US" sz="2800" dirty="0"/>
          </a:p>
        </p:txBody>
      </p:sp>
      <p:sp>
        <p:nvSpPr>
          <p:cNvPr id="3" name="Content Placeholder 2"/>
          <p:cNvSpPr>
            <a:spLocks noGrp="1"/>
          </p:cNvSpPr>
          <p:nvPr>
            <p:ph idx="1"/>
          </p:nvPr>
        </p:nvSpPr>
        <p:spPr>
          <a:xfrm>
            <a:off x="457200" y="1295400"/>
            <a:ext cx="4495800" cy="4525963"/>
          </a:xfrm>
        </p:spPr>
        <p:txBody>
          <a:bodyPr/>
          <a:lstStyle/>
          <a:p>
            <a:pPr>
              <a:spcAft>
                <a:spcPts val="600"/>
              </a:spcAft>
            </a:pPr>
            <a:r>
              <a:rPr lang="en-US" sz="2000" b="1" dirty="0" smtClean="0"/>
              <a:t>Low Speed Self-Driving Shuttles</a:t>
            </a:r>
          </a:p>
          <a:p>
            <a:pPr lvl="1">
              <a:spcAft>
                <a:spcPts val="600"/>
              </a:spcAft>
            </a:pPr>
            <a:r>
              <a:rPr lang="en-US" sz="1800" dirty="0" smtClean="0"/>
              <a:t>CityMobil2 </a:t>
            </a:r>
            <a:r>
              <a:rPr lang="en-US" sz="1800" dirty="0"/>
              <a:t>is a pilot platform for automated road transport systems, which has been implemented in several urban environments across Europe. </a:t>
            </a:r>
            <a:endParaRPr lang="en-US" sz="1800" dirty="0" smtClean="0"/>
          </a:p>
          <a:p>
            <a:pPr lvl="1">
              <a:spcAft>
                <a:spcPts val="600"/>
              </a:spcAft>
            </a:pPr>
            <a:r>
              <a:rPr lang="en-US" sz="1800" dirty="0" smtClean="0"/>
              <a:t>Supplements </a:t>
            </a:r>
            <a:r>
              <a:rPr lang="en-US" sz="1800" dirty="0"/>
              <a:t>existing public transit systems, offering collective, semi-collective and personal on-demand shuttle services. </a:t>
            </a:r>
            <a:endParaRPr lang="en-US" sz="1800" dirty="0" smtClean="0"/>
          </a:p>
          <a:p>
            <a:pPr lvl="1">
              <a:spcAft>
                <a:spcPts val="600"/>
              </a:spcAft>
            </a:pPr>
            <a:r>
              <a:rPr lang="en-US" sz="1800" dirty="0" err="1"/>
              <a:t>C</a:t>
            </a:r>
            <a:r>
              <a:rPr lang="en-US" sz="1800" dirty="0" err="1" smtClean="0"/>
              <a:t>ybercars</a:t>
            </a:r>
            <a:r>
              <a:rPr lang="en-US" sz="1800" dirty="0" smtClean="0"/>
              <a:t> </a:t>
            </a:r>
            <a:r>
              <a:rPr lang="en-US" sz="1800" dirty="0"/>
              <a:t>offer a ride-to-the-ride where demand is low or pick-up points far apart, getting consumers to the nearest mass transit or bus station where they will transfer for the next leg of the journey.</a:t>
            </a:r>
            <a:endParaRPr lang="en-US" sz="1800" b="1"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457199" y="228600"/>
            <a:ext cx="865707" cy="94496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7821"/>
          <a:stretch/>
        </p:blipFill>
        <p:spPr>
          <a:xfrm>
            <a:off x="4925472" y="1981200"/>
            <a:ext cx="3989928" cy="2743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4759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22906" y="381000"/>
            <a:ext cx="7363894" cy="762000"/>
          </a:xfrm>
        </p:spPr>
        <p:txBody>
          <a:bodyPr/>
          <a:lstStyle/>
          <a:p>
            <a:r>
              <a:rPr lang="en-US" sz="2800" dirty="0" smtClean="0"/>
              <a:t>Vision Element #1: Urban Automation</a:t>
            </a:r>
            <a:endParaRPr lang="en-US" sz="2800" dirty="0"/>
          </a:p>
        </p:txBody>
      </p:sp>
      <p:sp>
        <p:nvSpPr>
          <p:cNvPr id="3" name="Content Placeholder 2"/>
          <p:cNvSpPr>
            <a:spLocks noGrp="1"/>
          </p:cNvSpPr>
          <p:nvPr>
            <p:ph idx="1"/>
          </p:nvPr>
        </p:nvSpPr>
        <p:spPr/>
        <p:txBody>
          <a:bodyPr/>
          <a:lstStyle/>
          <a:p>
            <a:r>
              <a:rPr lang="en-US" sz="1800" b="1" dirty="0"/>
              <a:t>GATEway (Greenwich Automated Transport Environment</a:t>
            </a:r>
            <a:r>
              <a:rPr lang="en-US" sz="1800" b="1" dirty="0" smtClean="0"/>
              <a:t>)</a:t>
            </a:r>
          </a:p>
          <a:p>
            <a:pPr lvl="1"/>
            <a:r>
              <a:rPr lang="en-US" sz="1800" dirty="0" smtClean="0"/>
              <a:t>Seeks </a:t>
            </a:r>
            <a:r>
              <a:rPr lang="en-US" sz="1800" dirty="0"/>
              <a:t>to demonstrate the safe and efficient integration of sophisticated automated transport systems into complex real world smart city environments, including automated shuttle transport on the Greenwich peninsula and autonomous valet parking of cars. </a:t>
            </a:r>
            <a:endParaRPr lang="en-US" sz="1800" dirty="0" smtClean="0"/>
          </a:p>
          <a:p>
            <a:pPr lvl="1"/>
            <a:r>
              <a:rPr lang="en-US" sz="1800" dirty="0" smtClean="0"/>
              <a:t>Creates </a:t>
            </a:r>
            <a:r>
              <a:rPr lang="en-US" sz="1800" dirty="0"/>
              <a:t>a multifaceted, validated, long term test bed in the heart of the UK’s megacity for the evaluation of the next generation of automated transport systems including the detailed testing protocols and benchmark data to provide robust independent verification of automated system</a:t>
            </a:r>
            <a:r>
              <a:rPr lang="en-US" sz="1800" dirty="0" smtClean="0"/>
              <a:t>.</a:t>
            </a:r>
            <a:endParaRPr lang="en-US" sz="1800" dirty="0"/>
          </a:p>
        </p:txBody>
      </p:sp>
      <p:pic>
        <p:nvPicPr>
          <p:cNvPr id="6" name="Picture 5"/>
          <p:cNvPicPr>
            <a:picLocks noChangeAspect="1"/>
          </p:cNvPicPr>
          <p:nvPr/>
        </p:nvPicPr>
        <p:blipFill>
          <a:blip r:embed="rId2"/>
          <a:stretch>
            <a:fillRect/>
          </a:stretch>
        </p:blipFill>
        <p:spPr>
          <a:xfrm>
            <a:off x="457199" y="228600"/>
            <a:ext cx="865707" cy="94496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107168"/>
            <a:ext cx="3429000" cy="21715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6915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Volvo </a:t>
            </a:r>
            <a:r>
              <a:rPr lang="en-US" sz="2000" dirty="0"/>
              <a:t>will test 100 of its autonomous cars on public roads driven in normal traffic by members of the public by </a:t>
            </a:r>
            <a:r>
              <a:rPr lang="en-US" sz="2000" dirty="0" smtClean="0"/>
              <a:t>2017.</a:t>
            </a:r>
          </a:p>
          <a:p>
            <a:r>
              <a:rPr lang="en-US" sz="2000" dirty="0" smtClean="0"/>
              <a:t>The </a:t>
            </a:r>
            <a:r>
              <a:rPr lang="en-US" sz="2000" dirty="0"/>
              <a:t>car manufacturer announced a collaboration with Swedish legislators and transport authorities to test the cars on 30 miles of roads around Gothenburg by 2017, marking Volvo’s first public pilot of fully autonomous vehicles.</a:t>
            </a:r>
          </a:p>
        </p:txBody>
      </p:sp>
      <p:sp>
        <p:nvSpPr>
          <p:cNvPr id="5" name="Title 1"/>
          <p:cNvSpPr>
            <a:spLocks noGrp="1"/>
          </p:cNvSpPr>
          <p:nvPr>
            <p:ph type="title"/>
          </p:nvPr>
        </p:nvSpPr>
        <p:spPr>
          <a:xfrm>
            <a:off x="1322906" y="381000"/>
            <a:ext cx="7363894" cy="762000"/>
          </a:xfrm>
        </p:spPr>
        <p:txBody>
          <a:bodyPr/>
          <a:lstStyle/>
          <a:p>
            <a:r>
              <a:rPr lang="en-US" sz="2800" dirty="0" smtClean="0"/>
              <a:t>Vision Element #1: Urban Automation</a:t>
            </a:r>
            <a:endParaRPr lang="en-US" sz="2800" dirty="0"/>
          </a:p>
        </p:txBody>
      </p:sp>
      <p:pic>
        <p:nvPicPr>
          <p:cNvPr id="6" name="Picture 5"/>
          <p:cNvPicPr>
            <a:picLocks noChangeAspect="1"/>
          </p:cNvPicPr>
          <p:nvPr/>
        </p:nvPicPr>
        <p:blipFill>
          <a:blip r:embed="rId2"/>
          <a:stretch>
            <a:fillRect/>
          </a:stretch>
        </p:blipFill>
        <p:spPr>
          <a:xfrm>
            <a:off x="457199" y="228600"/>
            <a:ext cx="865707" cy="944962"/>
          </a:xfrm>
          <a:prstGeom prst="rect">
            <a:avLst/>
          </a:prstGeom>
        </p:spPr>
      </p:pic>
      <p:pic>
        <p:nvPicPr>
          <p:cNvPr id="7" name="Picture 6"/>
          <p:cNvPicPr>
            <a:picLocks noChangeAspect="1"/>
          </p:cNvPicPr>
          <p:nvPr/>
        </p:nvPicPr>
        <p:blipFill>
          <a:blip r:embed="rId3"/>
          <a:stretch>
            <a:fillRect/>
          </a:stretch>
        </p:blipFill>
        <p:spPr>
          <a:xfrm>
            <a:off x="2514600" y="3429000"/>
            <a:ext cx="4400550" cy="26403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4093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6172200" cy="5181600"/>
          </a:xfrm>
        </p:spPr>
        <p:txBody>
          <a:bodyPr/>
          <a:lstStyle/>
          <a:p>
            <a:pPr>
              <a:spcBef>
                <a:spcPts val="1800"/>
              </a:spcBef>
            </a:pPr>
            <a:r>
              <a:rPr lang="en-US" sz="1800" dirty="0" smtClean="0"/>
              <a:t> </a:t>
            </a:r>
            <a:r>
              <a:rPr lang="en-US" sz="1800" b="1" dirty="0" smtClean="0"/>
              <a:t>Human factors</a:t>
            </a:r>
          </a:p>
          <a:p>
            <a:pPr lvl="1">
              <a:spcBef>
                <a:spcPts val="600"/>
              </a:spcBef>
            </a:pPr>
            <a:r>
              <a:rPr lang="en-US" sz="1800" dirty="0"/>
              <a:t>E</a:t>
            </a:r>
            <a:r>
              <a:rPr lang="en-US" sz="1800" dirty="0" smtClean="0"/>
              <a:t>nsuring safe </a:t>
            </a:r>
            <a:r>
              <a:rPr lang="en-US" sz="1800" dirty="0"/>
              <a:t>transfer of </a:t>
            </a:r>
            <a:r>
              <a:rPr lang="en-US" sz="1800" dirty="0" smtClean="0"/>
              <a:t>control between human driver and AV systems</a:t>
            </a:r>
          </a:p>
          <a:p>
            <a:pPr lvl="1">
              <a:spcBef>
                <a:spcPts val="600"/>
              </a:spcBef>
            </a:pPr>
            <a:r>
              <a:rPr lang="en-US" sz="1800" dirty="0" smtClean="0"/>
              <a:t>Conditional automation (L3) most challenging</a:t>
            </a:r>
          </a:p>
          <a:p>
            <a:pPr>
              <a:spcBef>
                <a:spcPts val="1800"/>
              </a:spcBef>
            </a:pPr>
            <a:r>
              <a:rPr lang="en-US" sz="1800" dirty="0" smtClean="0"/>
              <a:t> </a:t>
            </a:r>
            <a:r>
              <a:rPr lang="en-US" sz="1800" b="1" dirty="0" smtClean="0"/>
              <a:t>Testing and certification complexity</a:t>
            </a:r>
          </a:p>
          <a:p>
            <a:pPr lvl="1"/>
            <a:r>
              <a:rPr lang="en-US" sz="1800" dirty="0" smtClean="0"/>
              <a:t>Identifying and physically testing all </a:t>
            </a:r>
            <a:r>
              <a:rPr lang="en-US" sz="1800" dirty="0"/>
              <a:t>possible crash </a:t>
            </a:r>
            <a:r>
              <a:rPr lang="en-US" sz="1800" dirty="0" smtClean="0"/>
              <a:t>scenarios not feasible</a:t>
            </a:r>
            <a:endParaRPr lang="en-US" sz="1800" dirty="0"/>
          </a:p>
          <a:p>
            <a:pPr lvl="1"/>
            <a:r>
              <a:rPr lang="en-US" sz="1800" dirty="0" smtClean="0"/>
              <a:t>Certification status with subsequent control/</a:t>
            </a:r>
            <a:r>
              <a:rPr lang="en-US" sz="1800" dirty="0" err="1" smtClean="0"/>
              <a:t>decisionmaking</a:t>
            </a:r>
            <a:r>
              <a:rPr lang="en-US" sz="1800" dirty="0" smtClean="0"/>
              <a:t> software updates</a:t>
            </a:r>
            <a:endParaRPr lang="en-US" sz="1800" dirty="0"/>
          </a:p>
          <a:p>
            <a:pPr>
              <a:spcBef>
                <a:spcPts val="1800"/>
              </a:spcBef>
            </a:pPr>
            <a:r>
              <a:rPr lang="en-US" sz="1800" dirty="0"/>
              <a:t> </a:t>
            </a:r>
            <a:r>
              <a:rPr lang="en-US" sz="1800" b="1" dirty="0" smtClean="0"/>
              <a:t>Operations </a:t>
            </a:r>
            <a:endParaRPr lang="en-US" sz="1800" b="1" dirty="0"/>
          </a:p>
          <a:p>
            <a:pPr lvl="1"/>
            <a:r>
              <a:rPr lang="en-US" sz="1800" dirty="0" smtClean="0"/>
              <a:t>Ability to operate in changing environments (work zones, inclement weather, mixed traffic)</a:t>
            </a:r>
          </a:p>
          <a:p>
            <a:pPr>
              <a:spcBef>
                <a:spcPts val="1800"/>
              </a:spcBef>
            </a:pPr>
            <a:r>
              <a:rPr lang="en-US" sz="1800" dirty="0" smtClean="0"/>
              <a:t> </a:t>
            </a:r>
            <a:r>
              <a:rPr lang="en-US" sz="1800" b="1" dirty="0" smtClean="0"/>
              <a:t>Cybersecurity</a:t>
            </a:r>
          </a:p>
          <a:p>
            <a:pPr lvl="1"/>
            <a:r>
              <a:rPr lang="en-US" sz="1800" dirty="0" smtClean="0"/>
              <a:t>New potential vulnerabilities due to electronic controls and software</a:t>
            </a:r>
          </a:p>
          <a:p>
            <a:pPr marL="173736" indent="0">
              <a:spcBef>
                <a:spcPts val="1800"/>
              </a:spcBef>
              <a:buNone/>
            </a:pPr>
            <a:endParaRPr lang="en-US" sz="1800" dirty="0"/>
          </a:p>
        </p:txBody>
      </p:sp>
      <p:sp>
        <p:nvSpPr>
          <p:cNvPr id="6" name="AutoShape 2" descr="Image result for work z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16764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1322906" y="228600"/>
            <a:ext cx="736389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800" kern="0" dirty="0" smtClean="0"/>
              <a:t>Vision Element #1: Urban Automation</a:t>
            </a:r>
          </a:p>
          <a:p>
            <a:r>
              <a:rPr lang="en-US" sz="2000" kern="0" dirty="0" smtClean="0">
                <a:solidFill>
                  <a:srgbClr val="EC881B"/>
                </a:solidFill>
              </a:rPr>
              <a:t>Technical Challenges</a:t>
            </a:r>
            <a:endParaRPr lang="en-US" sz="2000" kern="0" dirty="0">
              <a:solidFill>
                <a:srgbClr val="EC881B"/>
              </a:solidFill>
            </a:endParaRPr>
          </a:p>
        </p:txBody>
      </p:sp>
      <p:pic>
        <p:nvPicPr>
          <p:cNvPr id="8" name="Picture 7"/>
          <p:cNvPicPr>
            <a:picLocks noChangeAspect="1"/>
          </p:cNvPicPr>
          <p:nvPr/>
        </p:nvPicPr>
        <p:blipFill>
          <a:blip r:embed="rId4"/>
          <a:stretch>
            <a:fillRect/>
          </a:stretch>
        </p:blipFill>
        <p:spPr>
          <a:xfrm>
            <a:off x="457199" y="228600"/>
            <a:ext cx="865707" cy="944962"/>
          </a:xfrm>
          <a:prstGeom prst="rect">
            <a:avLst/>
          </a:prstGeom>
        </p:spPr>
      </p:pic>
    </p:spTree>
    <p:extLst>
      <p:ext uri="{BB962C8B-B14F-4D97-AF65-F5344CB8AC3E}">
        <p14:creationId xmlns:p14="http://schemas.microsoft.com/office/powerpoint/2010/main" val="2186935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7086600" cy="5257800"/>
          </a:xfrm>
        </p:spPr>
        <p:txBody>
          <a:bodyPr/>
          <a:lstStyle/>
          <a:p>
            <a:pPr>
              <a:spcBef>
                <a:spcPts val="470"/>
              </a:spcBef>
            </a:pPr>
            <a:r>
              <a:rPr lang="en-US" sz="1800" dirty="0" smtClean="0"/>
              <a:t> </a:t>
            </a:r>
            <a:r>
              <a:rPr lang="en-US" sz="1800" b="1" dirty="0" smtClean="0"/>
              <a:t>Federal and State Regulations</a:t>
            </a:r>
            <a:r>
              <a:rPr lang="en-US" sz="1800" dirty="0" smtClean="0"/>
              <a:t> </a:t>
            </a:r>
          </a:p>
          <a:p>
            <a:pPr lvl="1">
              <a:spcBef>
                <a:spcPts val="300"/>
              </a:spcBef>
            </a:pPr>
            <a:r>
              <a:rPr lang="en-US" sz="1800" dirty="0" smtClean="0"/>
              <a:t>Inconsistencies in state regulations could introduce confusion and compliance issues</a:t>
            </a:r>
          </a:p>
          <a:p>
            <a:pPr lvl="1">
              <a:spcBef>
                <a:spcPts val="470"/>
              </a:spcBef>
            </a:pPr>
            <a:r>
              <a:rPr lang="en-US" sz="1800" dirty="0" smtClean="0"/>
              <a:t>Some current federal vehicle safety regulations assume human drivers</a:t>
            </a:r>
          </a:p>
          <a:p>
            <a:pPr lvl="1">
              <a:spcBef>
                <a:spcPts val="470"/>
              </a:spcBef>
            </a:pPr>
            <a:r>
              <a:rPr lang="en-US" sz="1800" dirty="0" smtClean="0"/>
              <a:t>Driver licensing standards (states) and vehicle design standards (fed) merge at high automation levels</a:t>
            </a:r>
          </a:p>
          <a:p>
            <a:pPr>
              <a:spcBef>
                <a:spcPts val="1000"/>
              </a:spcBef>
            </a:pPr>
            <a:r>
              <a:rPr lang="en-US" sz="1800" dirty="0" smtClean="0"/>
              <a:t> </a:t>
            </a:r>
            <a:r>
              <a:rPr lang="en-US" sz="1800" b="1" dirty="0" smtClean="0"/>
              <a:t>User Expectations and Acceptance</a:t>
            </a:r>
          </a:p>
          <a:p>
            <a:pPr lvl="1">
              <a:spcBef>
                <a:spcPts val="300"/>
              </a:spcBef>
            </a:pPr>
            <a:r>
              <a:rPr lang="en-US" sz="1800" dirty="0" smtClean="0"/>
              <a:t>Misalignment of system capabilities and driver expectations could lead to unsafe outcomes</a:t>
            </a:r>
            <a:endParaRPr lang="en-US" sz="1800" b="1" dirty="0" smtClean="0"/>
          </a:p>
          <a:p>
            <a:pPr>
              <a:spcBef>
                <a:spcPts val="1000"/>
              </a:spcBef>
            </a:pPr>
            <a:r>
              <a:rPr lang="en-US" sz="1800" b="1" dirty="0" smtClean="0"/>
              <a:t>Data Privacy Concerns</a:t>
            </a:r>
            <a:endParaRPr lang="en-US" sz="1800" dirty="0" smtClean="0"/>
          </a:p>
          <a:p>
            <a:pPr lvl="1">
              <a:spcBef>
                <a:spcPts val="470"/>
              </a:spcBef>
            </a:pPr>
            <a:r>
              <a:rPr lang="en-US" sz="1800" dirty="0" smtClean="0"/>
              <a:t>Understanding data collection, access and any implications for public agencies</a:t>
            </a:r>
            <a:endParaRPr lang="en-US" sz="1800" b="1" dirty="0" smtClean="0"/>
          </a:p>
          <a:p>
            <a:pPr>
              <a:spcBef>
                <a:spcPts val="1000"/>
              </a:spcBef>
            </a:pPr>
            <a:r>
              <a:rPr lang="en-US" sz="1800" b="1" dirty="0"/>
              <a:t> </a:t>
            </a:r>
            <a:r>
              <a:rPr lang="en-US" sz="1800" b="1" dirty="0" smtClean="0"/>
              <a:t>Liability and Insurance</a:t>
            </a:r>
            <a:endParaRPr lang="en-US" sz="1800" b="1" dirty="0"/>
          </a:p>
          <a:p>
            <a:pPr lvl="1">
              <a:spcBef>
                <a:spcPts val="300"/>
              </a:spcBef>
            </a:pPr>
            <a:r>
              <a:rPr lang="en-US" sz="1800" dirty="0" smtClean="0"/>
              <a:t>Compatibility of existing legal and insurance frameworks</a:t>
            </a:r>
          </a:p>
          <a:p>
            <a:pPr marL="173736" indent="0">
              <a:spcBef>
                <a:spcPts val="470"/>
              </a:spcBef>
              <a:buNone/>
            </a:pPr>
            <a:endParaRPr 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7" y="2030412"/>
            <a:ext cx="1878013"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322906" y="228600"/>
            <a:ext cx="736389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800" kern="0" dirty="0" smtClean="0"/>
              <a:t>Vision Element #1: Urban Automation</a:t>
            </a:r>
          </a:p>
          <a:p>
            <a:r>
              <a:rPr lang="en-US" sz="2000" kern="0" dirty="0" smtClean="0">
                <a:solidFill>
                  <a:srgbClr val="EC881B"/>
                </a:solidFill>
              </a:rPr>
              <a:t>Policy and Institutional Challenges</a:t>
            </a:r>
            <a:endParaRPr lang="en-US" sz="2000" kern="0" dirty="0">
              <a:solidFill>
                <a:srgbClr val="EC881B"/>
              </a:solidFill>
            </a:endParaRPr>
          </a:p>
        </p:txBody>
      </p:sp>
      <p:pic>
        <p:nvPicPr>
          <p:cNvPr id="8" name="Picture 7"/>
          <p:cNvPicPr>
            <a:picLocks noChangeAspect="1"/>
          </p:cNvPicPr>
          <p:nvPr/>
        </p:nvPicPr>
        <p:blipFill>
          <a:blip r:embed="rId4"/>
          <a:stretch>
            <a:fillRect/>
          </a:stretch>
        </p:blipFill>
        <p:spPr>
          <a:xfrm>
            <a:off x="457199" y="228600"/>
            <a:ext cx="865707" cy="944962"/>
          </a:xfrm>
          <a:prstGeom prst="rect">
            <a:avLst/>
          </a:prstGeom>
        </p:spPr>
      </p:pic>
    </p:spTree>
    <p:extLst>
      <p:ext uri="{BB962C8B-B14F-4D97-AF65-F5344CB8AC3E}">
        <p14:creationId xmlns:p14="http://schemas.microsoft.com/office/powerpoint/2010/main" val="3023627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22907" y="2906713"/>
            <a:ext cx="7171806" cy="1500187"/>
          </a:xfrm>
        </p:spPr>
        <p:txBody>
          <a:bodyPr/>
          <a:lstStyle/>
          <a:p>
            <a:r>
              <a:rPr lang="en-US" sz="2800" b="1" dirty="0" smtClean="0">
                <a:solidFill>
                  <a:srgbClr val="EC881B"/>
                </a:solidFill>
              </a:rPr>
              <a:t>Vision Element #11 </a:t>
            </a:r>
          </a:p>
          <a:p>
            <a:r>
              <a:rPr lang="en-US" sz="3600" b="1" dirty="0" smtClean="0"/>
              <a:t>Low-Cost</a:t>
            </a:r>
            <a:r>
              <a:rPr lang="en-US" sz="3600" b="1" dirty="0"/>
              <a:t>, Efficient, </a:t>
            </a:r>
            <a:r>
              <a:rPr lang="en-US" sz="3600" b="1" dirty="0" smtClean="0"/>
              <a:t>Secure</a:t>
            </a:r>
            <a:r>
              <a:rPr lang="en-US" sz="3600" b="1" dirty="0"/>
              <a:t>, &amp; Resilient </a:t>
            </a:r>
            <a:r>
              <a:rPr lang="en-US" sz="3600" b="1" dirty="0" smtClean="0"/>
              <a:t>ICT</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pic>
        <p:nvPicPr>
          <p:cNvPr id="2" name="Picture 1"/>
          <p:cNvPicPr>
            <a:picLocks noChangeAspect="1"/>
          </p:cNvPicPr>
          <p:nvPr/>
        </p:nvPicPr>
        <p:blipFill>
          <a:blip r:embed="rId2"/>
          <a:stretch>
            <a:fillRect/>
          </a:stretch>
        </p:blipFill>
        <p:spPr>
          <a:xfrm>
            <a:off x="457200" y="3352800"/>
            <a:ext cx="865707" cy="944962"/>
          </a:xfrm>
          <a:prstGeom prst="rect">
            <a:avLst/>
          </a:prstGeom>
        </p:spPr>
      </p:pic>
    </p:spTree>
    <p:extLst>
      <p:ext uri="{BB962C8B-B14F-4D97-AF65-F5344CB8AC3E}">
        <p14:creationId xmlns:p14="http://schemas.microsoft.com/office/powerpoint/2010/main" val="378984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400" dirty="0" smtClean="0"/>
              <a:t>Vision Element #</a:t>
            </a:r>
            <a:r>
              <a:rPr lang="en-US" sz="2400" dirty="0"/>
              <a:t>11: Low-Cost, Efficient, </a:t>
            </a:r>
            <a:br>
              <a:rPr lang="en-US" sz="2400" dirty="0"/>
            </a:br>
            <a:r>
              <a:rPr lang="en-US" sz="2400" dirty="0"/>
              <a:t>Secure, &amp; Resilient </a:t>
            </a:r>
            <a:r>
              <a:rPr lang="en-US" sz="2400" dirty="0" smtClean="0"/>
              <a:t>ICT</a:t>
            </a:r>
            <a:endParaRPr lang="en-US" sz="2400" dirty="0"/>
          </a:p>
        </p:txBody>
      </p:sp>
      <p:sp>
        <p:nvSpPr>
          <p:cNvPr id="3" name="Content Placeholder 2"/>
          <p:cNvSpPr>
            <a:spLocks noGrp="1"/>
          </p:cNvSpPr>
          <p:nvPr>
            <p:ph idx="1"/>
          </p:nvPr>
        </p:nvSpPr>
        <p:spPr/>
        <p:txBody>
          <a:bodyPr/>
          <a:lstStyle/>
          <a:p>
            <a:pPr>
              <a:spcAft>
                <a:spcPts val="1200"/>
              </a:spcAft>
            </a:pPr>
            <a:r>
              <a:rPr lang="en-US" sz="2000" dirty="0" smtClean="0"/>
              <a:t>The </a:t>
            </a:r>
            <a:r>
              <a:rPr lang="en-US" sz="2000" dirty="0"/>
              <a:t>success of </a:t>
            </a:r>
            <a:r>
              <a:rPr lang="en-US" sz="2000" dirty="0" smtClean="0"/>
              <a:t>Smart </a:t>
            </a:r>
            <a:r>
              <a:rPr lang="en-US" sz="2000" dirty="0"/>
              <a:t>City Demonstration depends upon affordable </a:t>
            </a:r>
            <a:r>
              <a:rPr lang="en-US" sz="2000" dirty="0" smtClean="0"/>
              <a:t>information and communications technology (ICT), </a:t>
            </a:r>
            <a:r>
              <a:rPr lang="en-US" sz="2000" dirty="0"/>
              <a:t>from both a public and personal perspective. </a:t>
            </a:r>
            <a:endParaRPr lang="en-US" sz="2000" dirty="0" smtClean="0"/>
          </a:p>
          <a:p>
            <a:pPr>
              <a:spcAft>
                <a:spcPts val="1200"/>
              </a:spcAft>
            </a:pPr>
            <a:r>
              <a:rPr lang="en-US" sz="2000" dirty="0" smtClean="0"/>
              <a:t>ICT </a:t>
            </a:r>
            <a:r>
              <a:rPr lang="en-US" sz="2000" dirty="0"/>
              <a:t>in a </a:t>
            </a:r>
            <a:r>
              <a:rPr lang="en-US" sz="2000" dirty="0" smtClean="0"/>
              <a:t>Smart City needs </a:t>
            </a:r>
            <a:r>
              <a:rPr lang="en-US" sz="2000" dirty="0"/>
              <a:t>to be resilient, </a:t>
            </a:r>
            <a:r>
              <a:rPr lang="en-US" sz="2000" dirty="0" smtClean="0"/>
              <a:t>secure, </a:t>
            </a:r>
            <a:r>
              <a:rPr lang="en-US" sz="2000" dirty="0"/>
              <a:t>and respectful of privacy. Resilient design includes supporting standards common technology architectures and integrative policies.  </a:t>
            </a:r>
          </a:p>
          <a:p>
            <a:pPr>
              <a:spcAft>
                <a:spcPts val="1200"/>
              </a:spcAft>
            </a:pPr>
            <a:r>
              <a:rPr lang="en-US" sz="2000" dirty="0"/>
              <a:t>Privacy and security play a critical role in enabling </a:t>
            </a:r>
            <a:r>
              <a:rPr lang="en-US" sz="2000" dirty="0" smtClean="0"/>
              <a:t>smart cities </a:t>
            </a:r>
            <a:r>
              <a:rPr lang="en-US" sz="2000" dirty="0"/>
              <a:t>because they build trust with people. Privacy and security constitute practices that safeguard data, privacy, and physical assets. </a:t>
            </a:r>
          </a:p>
        </p:txBody>
      </p:sp>
      <p:pic>
        <p:nvPicPr>
          <p:cNvPr id="4" name="Picture 3"/>
          <p:cNvPicPr>
            <a:picLocks noChangeAspect="1"/>
          </p:cNvPicPr>
          <p:nvPr/>
        </p:nvPicPr>
        <p:blipFill>
          <a:blip r:embed="rId2"/>
          <a:stretch>
            <a:fillRect/>
          </a:stretch>
        </p:blipFill>
        <p:spPr>
          <a:xfrm>
            <a:off x="457199" y="228600"/>
            <a:ext cx="865707" cy="944962"/>
          </a:xfrm>
          <a:prstGeom prst="rect">
            <a:avLst/>
          </a:prstGeom>
        </p:spPr>
      </p:pic>
    </p:spTree>
    <p:extLst>
      <p:ext uri="{BB962C8B-B14F-4D97-AF65-F5344CB8AC3E}">
        <p14:creationId xmlns:p14="http://schemas.microsoft.com/office/powerpoint/2010/main" val="2386865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228600"/>
            <a:ext cx="7363893" cy="762000"/>
          </a:xfrm>
        </p:spPr>
        <p:txBody>
          <a:bodyPr/>
          <a:lstStyle/>
          <a:p>
            <a:r>
              <a:rPr lang="en-US" sz="2400" dirty="0" smtClean="0"/>
              <a:t>Vision Element #</a:t>
            </a:r>
            <a:r>
              <a:rPr lang="en-US" sz="2400" dirty="0"/>
              <a:t>11: Low-Cost, Efficient, </a:t>
            </a:r>
            <a:br>
              <a:rPr lang="en-US" sz="2400" dirty="0"/>
            </a:br>
            <a:r>
              <a:rPr lang="en-US" sz="2400" dirty="0"/>
              <a:t>Secure, &amp; Resilient </a:t>
            </a:r>
            <a:r>
              <a:rPr lang="en-US" sz="2400" dirty="0" smtClean="0"/>
              <a:t>ICT</a:t>
            </a:r>
            <a:endParaRPr lang="en-US" sz="2400" dirty="0"/>
          </a:p>
        </p:txBody>
      </p:sp>
      <p:sp>
        <p:nvSpPr>
          <p:cNvPr id="3" name="Content Placeholder 2"/>
          <p:cNvSpPr>
            <a:spLocks noGrp="1"/>
          </p:cNvSpPr>
          <p:nvPr>
            <p:ph idx="1"/>
          </p:nvPr>
        </p:nvSpPr>
        <p:spPr/>
        <p:txBody>
          <a:bodyPr/>
          <a:lstStyle/>
          <a:p>
            <a:pPr marL="173736" indent="0">
              <a:spcAft>
                <a:spcPts val="600"/>
              </a:spcAft>
              <a:buNone/>
            </a:pPr>
            <a:r>
              <a:rPr lang="en-US" sz="2400" b="1" dirty="0" smtClean="0"/>
              <a:t>Privacy</a:t>
            </a:r>
            <a:endParaRPr lang="en-US" sz="2000" b="1" dirty="0" smtClean="0"/>
          </a:p>
          <a:p>
            <a:pPr lvl="1">
              <a:spcAft>
                <a:spcPts val="600"/>
              </a:spcAft>
            </a:pPr>
            <a:r>
              <a:rPr lang="en-US" sz="2000" dirty="0" smtClean="0"/>
              <a:t>Private </a:t>
            </a:r>
            <a:r>
              <a:rPr lang="en-US" sz="2000" dirty="0"/>
              <a:t>information relates to any data emitted, collected, or stored about individuals. </a:t>
            </a:r>
            <a:endParaRPr lang="en-US" sz="2000" dirty="0" smtClean="0"/>
          </a:p>
          <a:p>
            <a:pPr lvl="1">
              <a:spcAft>
                <a:spcPts val="600"/>
              </a:spcAft>
            </a:pPr>
            <a:r>
              <a:rPr lang="en-US" sz="2000" dirty="0" smtClean="0"/>
              <a:t>A </a:t>
            </a:r>
            <a:r>
              <a:rPr lang="en-US" sz="2000" dirty="0"/>
              <a:t>key concept in privacy analysis is Personal Identifiable Information (PII). </a:t>
            </a:r>
            <a:r>
              <a:rPr lang="en-US" sz="2000" dirty="0" smtClean="0"/>
              <a:t>PII </a:t>
            </a:r>
            <a:r>
              <a:rPr lang="en-US" sz="2000" dirty="0"/>
              <a:t>is any information that can be used to distinguish or trace an individual’s identity. </a:t>
            </a:r>
            <a:endParaRPr lang="en-US" sz="2000" dirty="0" smtClean="0"/>
          </a:p>
          <a:p>
            <a:pPr lvl="1"/>
            <a:r>
              <a:rPr lang="en-US" sz="2000" dirty="0" smtClean="0"/>
              <a:t>Smart Cities needs </a:t>
            </a:r>
            <a:r>
              <a:rPr lang="en-US" sz="2000" dirty="0"/>
              <a:t>to determine the extent to which their system or systems will collect or store PII and PII-related information, and ensure that there is a legitimate need for this information to meet the goals of the system and that the data is only accessible for and used for these legitimate purposes</a:t>
            </a:r>
            <a:r>
              <a:rPr lang="en-US" sz="2000" dirty="0" smtClean="0"/>
              <a:t>.</a:t>
            </a:r>
            <a:endParaRPr lang="en-US" sz="2000" dirty="0"/>
          </a:p>
        </p:txBody>
      </p:sp>
      <p:pic>
        <p:nvPicPr>
          <p:cNvPr id="5" name="Picture 4"/>
          <p:cNvPicPr>
            <a:picLocks noChangeAspect="1"/>
          </p:cNvPicPr>
          <p:nvPr/>
        </p:nvPicPr>
        <p:blipFill>
          <a:blip r:embed="rId2"/>
          <a:stretch>
            <a:fillRect/>
          </a:stretch>
        </p:blipFill>
        <p:spPr>
          <a:xfrm>
            <a:off x="457199" y="228600"/>
            <a:ext cx="865707" cy="944962"/>
          </a:xfrm>
          <a:prstGeom prst="rect">
            <a:avLst/>
          </a:prstGeom>
        </p:spPr>
      </p:pic>
    </p:spTree>
    <p:extLst>
      <p:ext uri="{BB962C8B-B14F-4D97-AF65-F5344CB8AC3E}">
        <p14:creationId xmlns:p14="http://schemas.microsoft.com/office/powerpoint/2010/main" val="2266171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429000"/>
            <a:ext cx="8229600" cy="28194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lang="en-US" sz="2400" b="1" kern="0" dirty="0" smtClean="0">
                <a:latin typeface="+mj-lt"/>
                <a:cs typeface="Times New Roman" panose="02020603050405020304" pitchFamily="18" charset="0"/>
              </a:rPr>
              <a:t>Phase 2 (Solicitation and Deadline TBD): </a:t>
            </a:r>
          </a:p>
          <a:p>
            <a:pPr marL="457200" indent="-284163">
              <a:spcAft>
                <a:spcPts val="600"/>
              </a:spcAft>
            </a:pPr>
            <a:r>
              <a:rPr lang="en-US" sz="2000" kern="0" dirty="0" smtClean="0">
                <a:latin typeface="+mj-lt"/>
                <a:cs typeface="Times New Roman" panose="02020603050405020304" pitchFamily="18" charset="0"/>
              </a:rPr>
              <a:t>Smart City Challenge Finalists </a:t>
            </a:r>
          </a:p>
          <a:p>
            <a:pPr marL="457200" indent="-284163">
              <a:spcAft>
                <a:spcPts val="600"/>
              </a:spcAft>
            </a:pPr>
            <a:r>
              <a:rPr lang="en-US" sz="2000" kern="0" dirty="0" smtClean="0">
                <a:latin typeface="+mj-lt"/>
                <a:cs typeface="Times New Roman" panose="02020603050405020304" pitchFamily="18" charset="0"/>
              </a:rPr>
              <a:t>Support implementation of their proposed demonstration </a:t>
            </a:r>
          </a:p>
          <a:p>
            <a:pPr marL="457200" indent="-284163">
              <a:spcAft>
                <a:spcPts val="600"/>
              </a:spcAft>
            </a:pPr>
            <a:r>
              <a:rPr lang="en-US" sz="2000" kern="0" dirty="0" smtClean="0">
                <a:latin typeface="+mj-lt"/>
                <a:cs typeface="Times New Roman" panose="02020603050405020304" pitchFamily="18" charset="0"/>
              </a:rPr>
              <a:t>$50 Million</a:t>
            </a:r>
          </a:p>
          <a:p>
            <a:pPr lvl="1">
              <a:spcAft>
                <a:spcPts val="600"/>
              </a:spcAft>
            </a:pPr>
            <a:r>
              <a:rPr lang="en-US" sz="2000" kern="0" dirty="0" smtClean="0">
                <a:latin typeface="+mj-lt"/>
                <a:cs typeface="Times New Roman" panose="02020603050405020304" pitchFamily="18" charset="0"/>
              </a:rPr>
              <a:t>U.S. Department of Transportation: $40 Million</a:t>
            </a:r>
          </a:p>
          <a:p>
            <a:pPr lvl="1">
              <a:spcAft>
                <a:spcPts val="600"/>
              </a:spcAft>
            </a:pPr>
            <a:r>
              <a:rPr lang="en-US" sz="2000" kern="0" dirty="0" smtClean="0">
                <a:latin typeface="+mj-lt"/>
                <a:cs typeface="Times New Roman" panose="02020603050405020304" pitchFamily="18" charset="0"/>
              </a:rPr>
              <a:t>Vulcan Foundation: $10 Million</a:t>
            </a:r>
          </a:p>
          <a:p>
            <a:pPr marL="384048" lvl="1" indent="0">
              <a:spcAft>
                <a:spcPts val="600"/>
              </a:spcAft>
              <a:buFont typeface="Arial Unicode MS" pitchFamily="34" charset="-128"/>
              <a:buNone/>
            </a:pPr>
            <a:endParaRPr lang="en-US" kern="0" dirty="0"/>
          </a:p>
        </p:txBody>
      </p:sp>
      <p:sp>
        <p:nvSpPr>
          <p:cNvPr id="3" name="Rectangle 2"/>
          <p:cNvSpPr/>
          <p:nvPr/>
        </p:nvSpPr>
        <p:spPr>
          <a:xfrm>
            <a:off x="457200" y="1584573"/>
            <a:ext cx="8229600" cy="1615827"/>
          </a:xfrm>
          <a:prstGeom prst="rect">
            <a:avLst/>
          </a:prstGeom>
          <a:solidFill>
            <a:schemeClr val="bg1">
              <a:lumMod val="95000"/>
            </a:schemeClr>
          </a:solidFill>
        </p:spPr>
        <p:txBody>
          <a:bodyPr wrap="square">
            <a:spAutoFit/>
          </a:bodyPr>
          <a:lstStyle/>
          <a:p>
            <a:pPr marL="173736" indent="0">
              <a:spcAft>
                <a:spcPts val="600"/>
              </a:spcAft>
              <a:buFont typeface="Wingdings" pitchFamily="2" charset="2"/>
              <a:buNone/>
            </a:pPr>
            <a:r>
              <a:rPr lang="en-US" sz="2400" b="1" kern="0" dirty="0">
                <a:cs typeface="Times New Roman" panose="02020603050405020304" pitchFamily="18" charset="0"/>
              </a:rPr>
              <a:t>Phase 1 (Deadline February </a:t>
            </a:r>
            <a:r>
              <a:rPr lang="en-US" sz="2400" b="1" kern="0" dirty="0" smtClean="0">
                <a:cs typeface="Times New Roman" panose="02020603050405020304" pitchFamily="18" charset="0"/>
              </a:rPr>
              <a:t>4, 2016):</a:t>
            </a:r>
          </a:p>
          <a:p>
            <a:pPr marL="516636" indent="-342900">
              <a:spcAft>
                <a:spcPts val="600"/>
              </a:spcAft>
              <a:buFont typeface="Wingdings" panose="05000000000000000000" pitchFamily="2" charset="2"/>
              <a:buChar char="§"/>
            </a:pPr>
            <a:r>
              <a:rPr lang="en-US" sz="2000" kern="0" dirty="0" smtClean="0">
                <a:cs typeface="Times New Roman" panose="02020603050405020304" pitchFamily="18" charset="0"/>
              </a:rPr>
              <a:t>Support </a:t>
            </a:r>
            <a:r>
              <a:rPr lang="en-US" sz="2000" kern="0" dirty="0">
                <a:cs typeface="Times New Roman" panose="02020603050405020304" pitchFamily="18" charset="0"/>
              </a:rPr>
              <a:t>concept development and planning </a:t>
            </a:r>
            <a:r>
              <a:rPr lang="en-US" sz="2000" kern="0" dirty="0" smtClean="0">
                <a:cs typeface="Times New Roman" panose="02020603050405020304" pitchFamily="18" charset="0"/>
              </a:rPr>
              <a:t>activities</a:t>
            </a:r>
          </a:p>
          <a:p>
            <a:pPr marL="516636" indent="-342900">
              <a:spcAft>
                <a:spcPts val="600"/>
              </a:spcAft>
              <a:buFont typeface="Wingdings" panose="05000000000000000000" pitchFamily="2" charset="2"/>
              <a:buChar char="§"/>
            </a:pPr>
            <a:r>
              <a:rPr lang="en-US" sz="2000" kern="0" dirty="0" smtClean="0">
                <a:cs typeface="Times New Roman" panose="02020603050405020304" pitchFamily="18" charset="0"/>
              </a:rPr>
              <a:t>Estimated </a:t>
            </a:r>
            <a:r>
              <a:rPr lang="en-US" sz="2000" kern="0" dirty="0">
                <a:cs typeface="Times New Roman" panose="02020603050405020304" pitchFamily="18" charset="0"/>
              </a:rPr>
              <a:t>five Smart City Challenge Finalists  </a:t>
            </a:r>
            <a:endParaRPr lang="en-US" sz="2000" kern="0" dirty="0" smtClean="0">
              <a:cs typeface="Times New Roman" panose="02020603050405020304" pitchFamily="18" charset="0"/>
            </a:endParaRPr>
          </a:p>
          <a:p>
            <a:pPr marL="516636" indent="-342900">
              <a:spcAft>
                <a:spcPts val="600"/>
              </a:spcAft>
              <a:buFont typeface="Wingdings" panose="05000000000000000000" pitchFamily="2" charset="2"/>
              <a:buChar char="§"/>
            </a:pPr>
            <a:r>
              <a:rPr lang="en-US" sz="2000" kern="0" dirty="0" smtClean="0">
                <a:cs typeface="Times New Roman" panose="02020603050405020304" pitchFamily="18" charset="0"/>
              </a:rPr>
              <a:t>$</a:t>
            </a:r>
            <a:r>
              <a:rPr lang="en-US" sz="2000" kern="0" dirty="0">
                <a:cs typeface="Times New Roman" panose="02020603050405020304" pitchFamily="18" charset="0"/>
              </a:rPr>
              <a:t>100K each</a:t>
            </a:r>
            <a:endParaRPr lang="en-US" dirty="0"/>
          </a:p>
        </p:txBody>
      </p:sp>
      <p:pic>
        <p:nvPicPr>
          <p:cNvPr id="7" name="Picture 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r>
              <a:rPr lang="en-US" sz="2800" b="1" i="0" dirty="0" smtClean="0">
                <a:solidFill>
                  <a:schemeClr val="bg1"/>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5057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228600"/>
            <a:ext cx="7363893" cy="762000"/>
          </a:xfrm>
        </p:spPr>
        <p:txBody>
          <a:bodyPr/>
          <a:lstStyle/>
          <a:p>
            <a:r>
              <a:rPr lang="en-US" sz="2400" dirty="0" smtClean="0"/>
              <a:t>Vision Element #</a:t>
            </a:r>
            <a:r>
              <a:rPr lang="en-US" sz="2400" dirty="0"/>
              <a:t>11: Low-Cost, Efficient, </a:t>
            </a:r>
            <a:br>
              <a:rPr lang="en-US" sz="2400" dirty="0"/>
            </a:br>
            <a:r>
              <a:rPr lang="en-US" sz="2400" dirty="0"/>
              <a:t>Secure, &amp; Resilient </a:t>
            </a:r>
            <a:r>
              <a:rPr lang="en-US" sz="2400" dirty="0" smtClean="0"/>
              <a:t>ICT</a:t>
            </a:r>
            <a:endParaRPr lang="en-US" sz="2400" dirty="0"/>
          </a:p>
        </p:txBody>
      </p:sp>
      <p:sp>
        <p:nvSpPr>
          <p:cNvPr id="3" name="Content Placeholder 2"/>
          <p:cNvSpPr>
            <a:spLocks noGrp="1"/>
          </p:cNvSpPr>
          <p:nvPr>
            <p:ph idx="1"/>
          </p:nvPr>
        </p:nvSpPr>
        <p:spPr/>
        <p:txBody>
          <a:bodyPr/>
          <a:lstStyle/>
          <a:p>
            <a:pPr marL="173736" indent="0">
              <a:spcAft>
                <a:spcPts val="600"/>
              </a:spcAft>
              <a:buNone/>
            </a:pPr>
            <a:r>
              <a:rPr lang="en-US" sz="2400" b="1" dirty="0"/>
              <a:t>Security</a:t>
            </a:r>
            <a:endParaRPr lang="en-US" sz="2000" b="1" dirty="0"/>
          </a:p>
          <a:p>
            <a:pPr lvl="1">
              <a:spcAft>
                <a:spcPts val="600"/>
              </a:spcAft>
            </a:pPr>
            <a:r>
              <a:rPr lang="en-US" sz="2000" dirty="0"/>
              <a:t>Rigorous, proven processes are needed to ensure that security mechanisms are embedded in systems and infrastructure to protect against attacks. </a:t>
            </a:r>
            <a:endParaRPr lang="en-US" sz="2000" dirty="0" smtClean="0"/>
          </a:p>
          <a:p>
            <a:pPr lvl="1">
              <a:spcAft>
                <a:spcPts val="600"/>
              </a:spcAft>
            </a:pPr>
            <a:r>
              <a:rPr lang="en-US" sz="2000" dirty="0"/>
              <a:t>Demonstration sites are expected to use industry best practices as they relate to objects and interfaces used in their installations. </a:t>
            </a:r>
          </a:p>
          <a:p>
            <a:pPr lvl="1">
              <a:spcAft>
                <a:spcPts val="600"/>
              </a:spcAft>
            </a:pPr>
            <a:r>
              <a:rPr lang="en-US" sz="2000" dirty="0" smtClean="0"/>
              <a:t>The </a:t>
            </a:r>
            <a:r>
              <a:rPr lang="en-US" sz="2000" dirty="0"/>
              <a:t>USDOT is developing a prototype security credential management system (SCMS) which will be available for use in DSRC-based communications. </a:t>
            </a:r>
            <a:endParaRPr lang="en-US" sz="2000" dirty="0" smtClean="0"/>
          </a:p>
          <a:p>
            <a:pPr lvl="1">
              <a:spcAft>
                <a:spcPts val="600"/>
              </a:spcAft>
            </a:pPr>
            <a:r>
              <a:rPr lang="en-US" sz="2000" dirty="0" smtClean="0"/>
              <a:t>Physical </a:t>
            </a:r>
            <a:r>
              <a:rPr lang="en-US" sz="2000" dirty="0"/>
              <a:t>security of the deployed devices and security for non-DSRC communications are not covered by the SCMS and should be addressed through other means in the Demonstration. </a:t>
            </a:r>
            <a:endParaRPr lang="en-US" sz="2000" dirty="0" smtClean="0"/>
          </a:p>
          <a:p>
            <a:endParaRPr lang="en-US" sz="1800" dirty="0"/>
          </a:p>
          <a:p>
            <a:endParaRPr lang="en-US" dirty="0"/>
          </a:p>
          <a:p>
            <a:endParaRPr lang="en-US" dirty="0"/>
          </a:p>
        </p:txBody>
      </p:sp>
      <p:pic>
        <p:nvPicPr>
          <p:cNvPr id="5" name="Picture 4"/>
          <p:cNvPicPr>
            <a:picLocks noChangeAspect="1"/>
          </p:cNvPicPr>
          <p:nvPr/>
        </p:nvPicPr>
        <p:blipFill>
          <a:blip r:embed="rId2"/>
          <a:stretch>
            <a:fillRect/>
          </a:stretch>
        </p:blipFill>
        <p:spPr>
          <a:xfrm>
            <a:off x="457199" y="228600"/>
            <a:ext cx="865707" cy="944962"/>
          </a:xfrm>
          <a:prstGeom prst="rect">
            <a:avLst/>
          </a:prstGeom>
        </p:spPr>
      </p:pic>
    </p:spTree>
    <p:extLst>
      <p:ext uri="{BB962C8B-B14F-4D97-AF65-F5344CB8AC3E}">
        <p14:creationId xmlns:p14="http://schemas.microsoft.com/office/powerpoint/2010/main" val="2398407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435700"/>
            <a:ext cx="8229600" cy="4992260"/>
          </a:xfrm>
        </p:spPr>
        <p:txBody>
          <a:bodyPr>
            <a:normAutofit/>
          </a:bodyPr>
          <a:lstStyle/>
          <a:p>
            <a:pPr>
              <a:spcBef>
                <a:spcPts val="1200"/>
              </a:spcBef>
              <a:defRPr/>
            </a:pPr>
            <a:r>
              <a:rPr lang="en-US" sz="1800" dirty="0" smtClean="0">
                <a:ea typeface="ＭＳ Ｐゴシック" pitchFamily="34" charset="-128"/>
              </a:rPr>
              <a:t>Vehicle and infrastructures messages must be trusted for the system to work. That is, vehicles receiving the messages must have confidence that messages are:</a:t>
            </a:r>
          </a:p>
          <a:p>
            <a:pPr lvl="1">
              <a:spcBef>
                <a:spcPts val="1200"/>
              </a:spcBef>
              <a:defRPr/>
            </a:pPr>
            <a:r>
              <a:rPr lang="en-US" sz="1800" dirty="0" smtClean="0">
                <a:ea typeface="ＭＳ Ｐゴシック" pitchFamily="34" charset="-128"/>
              </a:rPr>
              <a:t>Real (genuine); from a vehicle or infrastructure device in proximity</a:t>
            </a:r>
          </a:p>
          <a:p>
            <a:pPr lvl="1">
              <a:spcBef>
                <a:spcPts val="1200"/>
              </a:spcBef>
              <a:defRPr/>
            </a:pPr>
            <a:r>
              <a:rPr lang="en-US" sz="1800" dirty="0" smtClean="0">
                <a:ea typeface="ＭＳ Ｐゴシック" pitchFamily="34" charset="-128"/>
              </a:rPr>
              <a:t>Convey accurate data about the vehicle or infrastructure</a:t>
            </a:r>
          </a:p>
          <a:p>
            <a:pPr>
              <a:spcBef>
                <a:spcPts val="1800"/>
              </a:spcBef>
              <a:defRPr/>
            </a:pPr>
            <a:r>
              <a:rPr lang="en-US" sz="1800" dirty="0" smtClean="0">
                <a:ea typeface="ＭＳ Ｐゴシック" pitchFamily="34" charset="-128"/>
              </a:rPr>
              <a:t>Overall confidence in the system could erode if “fake”, altered, and/or misleading messages are broadcast – leading to false (+ / – ) warnings</a:t>
            </a:r>
          </a:p>
          <a:p>
            <a:pPr>
              <a:spcBef>
                <a:spcPts val="1800"/>
              </a:spcBef>
              <a:defRPr/>
            </a:pPr>
            <a:r>
              <a:rPr lang="en-US" sz="1800" dirty="0" smtClean="0">
                <a:ea typeface="ＭＳ Ｐゴシック" pitchFamily="34" charset="-128"/>
              </a:rPr>
              <a:t>Therefore…CV Systems need:</a:t>
            </a:r>
          </a:p>
          <a:p>
            <a:pPr lvl="1">
              <a:spcBef>
                <a:spcPts val="1200"/>
              </a:spcBef>
              <a:defRPr/>
            </a:pPr>
            <a:r>
              <a:rPr lang="en-US" sz="1800" dirty="0" smtClean="0">
                <a:ea typeface="ＭＳ Ｐゴシック" pitchFamily="34" charset="-128"/>
              </a:rPr>
              <a:t>Method to validate the original sender of the message is trusted (authenticity)</a:t>
            </a:r>
          </a:p>
          <a:p>
            <a:pPr lvl="1">
              <a:spcBef>
                <a:spcPts val="1200"/>
              </a:spcBef>
              <a:defRPr/>
            </a:pPr>
            <a:r>
              <a:rPr lang="en-US" sz="1800" dirty="0" smtClean="0">
                <a:ea typeface="ＭＳ Ｐゴシック" pitchFamily="34" charset="-128"/>
              </a:rPr>
              <a:t>Method to prevent the messages from being spoofed or altered (integrity)</a:t>
            </a:r>
          </a:p>
          <a:p>
            <a:pPr marL="173736" indent="0">
              <a:spcBef>
                <a:spcPts val="1200"/>
              </a:spcBef>
              <a:buNone/>
              <a:defRPr/>
            </a:pPr>
            <a:r>
              <a:rPr lang="en-US" sz="1800" b="1" dirty="0">
                <a:solidFill>
                  <a:srgbClr val="376092"/>
                </a:solidFill>
                <a:ea typeface="ＭＳ Ｐゴシック" pitchFamily="34" charset="-128"/>
              </a:rPr>
              <a:t>…AND, this security must be delivered without compromising privacy of end users.</a:t>
            </a:r>
          </a:p>
          <a:p>
            <a:pPr lvl="1">
              <a:spcBef>
                <a:spcPts val="1200"/>
              </a:spcBef>
              <a:defRPr/>
            </a:pPr>
            <a:endParaRPr lang="en-US" sz="1800" dirty="0" smtClean="0">
              <a:ea typeface="ＭＳ Ｐゴシック" pitchFamily="34" charset="-128"/>
            </a:endParaRPr>
          </a:p>
        </p:txBody>
      </p:sp>
      <p:sp>
        <p:nvSpPr>
          <p:cNvPr id="4"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#11: Secure &amp; Resilient ICT </a:t>
            </a:r>
          </a:p>
          <a:p>
            <a:r>
              <a:rPr lang="en-US" sz="2000" dirty="0" smtClean="0">
                <a:solidFill>
                  <a:srgbClr val="EC881B"/>
                </a:solidFill>
                <a:ea typeface="ＭＳ Ｐゴシック" pitchFamily="34" charset="-128"/>
              </a:rPr>
              <a:t>The</a:t>
            </a:r>
            <a:r>
              <a:rPr lang="en-US" sz="2400" kern="0" dirty="0" smtClean="0"/>
              <a:t> </a:t>
            </a:r>
            <a:r>
              <a:rPr lang="en-US" sz="2000" dirty="0" smtClean="0">
                <a:solidFill>
                  <a:srgbClr val="EC881B"/>
                </a:solidFill>
                <a:ea typeface="ＭＳ Ｐゴシック" pitchFamily="34" charset="-128"/>
              </a:rPr>
              <a:t>Need </a:t>
            </a:r>
            <a:r>
              <a:rPr lang="en-US" sz="2000" dirty="0">
                <a:solidFill>
                  <a:srgbClr val="EC881B"/>
                </a:solidFill>
                <a:ea typeface="ＭＳ Ｐゴシック" pitchFamily="34" charset="-128"/>
              </a:rPr>
              <a:t>for </a:t>
            </a:r>
            <a:r>
              <a:rPr lang="en-US" sz="2000" dirty="0" smtClean="0">
                <a:solidFill>
                  <a:srgbClr val="EC881B"/>
                </a:solidFill>
                <a:ea typeface="ＭＳ Ｐゴシック" pitchFamily="34" charset="-128"/>
              </a:rPr>
              <a:t>Communications Security</a:t>
            </a:r>
            <a:endParaRPr lang="en-US" sz="2000" kern="0" dirty="0">
              <a:solidFill>
                <a:srgbClr val="EC881B"/>
              </a:solidFill>
            </a:endParaRPr>
          </a:p>
        </p:txBody>
      </p:sp>
      <p:pic>
        <p:nvPicPr>
          <p:cNvPr id="5" name="Picture 4"/>
          <p:cNvPicPr>
            <a:picLocks noChangeAspect="1"/>
          </p:cNvPicPr>
          <p:nvPr/>
        </p:nvPicPr>
        <p:blipFill>
          <a:blip r:embed="rId3"/>
          <a:stretch>
            <a:fillRect/>
          </a:stretch>
        </p:blipFill>
        <p:spPr>
          <a:xfrm>
            <a:off x="457199" y="228600"/>
            <a:ext cx="865707" cy="944962"/>
          </a:xfrm>
          <a:prstGeom prst="rect">
            <a:avLst/>
          </a:prstGeom>
        </p:spPr>
      </p:pic>
    </p:spTree>
    <p:extLst>
      <p:ext uri="{BB962C8B-B14F-4D97-AF65-F5344CB8AC3E}">
        <p14:creationId xmlns:p14="http://schemas.microsoft.com/office/powerpoint/2010/main" val="582675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7" name="Content Placeholder 46"/>
          <p:cNvSpPr>
            <a:spLocks noGrp="1"/>
          </p:cNvSpPr>
          <p:nvPr>
            <p:ph idx="1"/>
          </p:nvPr>
        </p:nvSpPr>
        <p:spPr>
          <a:xfrm>
            <a:off x="542925" y="4038600"/>
            <a:ext cx="8306608" cy="2230438"/>
          </a:xfrm>
        </p:spPr>
        <p:txBody>
          <a:bodyPr>
            <a:normAutofit fontScale="92500" lnSpcReduction="10000"/>
          </a:bodyPr>
          <a:lstStyle/>
          <a:p>
            <a:r>
              <a:rPr lang="en-US" altLang="en-US" sz="2400" dirty="0" smtClean="0">
                <a:ea typeface="ＭＳ Ｐゴシック" pitchFamily="34" charset="-128"/>
              </a:rPr>
              <a:t>3 Internal SCMS Releases for Testing/Auditing Purposes</a:t>
            </a:r>
          </a:p>
          <a:p>
            <a:pPr lvl="1"/>
            <a:r>
              <a:rPr lang="en-US" altLang="en-US" sz="2000" dirty="0" smtClean="0">
                <a:ea typeface="ＭＳ Ｐゴシック" pitchFamily="34" charset="-128"/>
              </a:rPr>
              <a:t>Feb 2016, March, 2016, and June 2016</a:t>
            </a:r>
          </a:p>
          <a:p>
            <a:r>
              <a:rPr lang="en-US" altLang="en-US" sz="2400" dirty="0" smtClean="0">
                <a:ea typeface="ＭＳ Ｐゴシック" pitchFamily="34" charset="-128"/>
              </a:rPr>
              <a:t>SCMS </a:t>
            </a:r>
            <a:r>
              <a:rPr lang="en-US" altLang="en-US" sz="2400" dirty="0" err="1" smtClean="0">
                <a:ea typeface="ＭＳ Ｐゴシック" pitchFamily="34" charset="-128"/>
              </a:rPr>
              <a:t>PoC</a:t>
            </a:r>
            <a:r>
              <a:rPr lang="en-US" altLang="en-US" sz="2400" dirty="0" smtClean="0">
                <a:ea typeface="ＭＳ Ｐゴシック" pitchFamily="34" charset="-128"/>
              </a:rPr>
              <a:t> Version 1.0 Delivered by September 2016</a:t>
            </a:r>
          </a:p>
          <a:p>
            <a:pPr lvl="1"/>
            <a:r>
              <a:rPr lang="en-US" altLang="en-US" sz="2000" dirty="0" smtClean="0">
                <a:ea typeface="ＭＳ Ｐゴシック" pitchFamily="34" charset="-128"/>
              </a:rPr>
              <a:t>Does not include Misbehavior Authority</a:t>
            </a:r>
          </a:p>
          <a:p>
            <a:r>
              <a:rPr lang="en-US" altLang="en-US" sz="2400" dirty="0" smtClean="0">
                <a:ea typeface="ＭＳ Ｐゴシック" pitchFamily="34" charset="-128"/>
              </a:rPr>
              <a:t>Final Documentation Delivered at Project End</a:t>
            </a:r>
          </a:p>
          <a:p>
            <a:pPr lvl="1"/>
            <a:r>
              <a:rPr lang="en-US" altLang="en-US" sz="2000" dirty="0" smtClean="0">
                <a:ea typeface="ＭＳ Ｐゴシック" pitchFamily="34" charset="-128"/>
              </a:rPr>
              <a:t>Includes requirements, design, test, and code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68" y="1323764"/>
            <a:ext cx="8085223" cy="26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#11: Secure &amp; Resilient ICT </a:t>
            </a:r>
          </a:p>
          <a:p>
            <a:r>
              <a:rPr lang="en-US" altLang="en-US" sz="2000" dirty="0">
                <a:solidFill>
                  <a:srgbClr val="EC881B"/>
                </a:solidFill>
                <a:ea typeface="ＭＳ Ｐゴシック" pitchFamily="34" charset="-128"/>
              </a:rPr>
              <a:t>SCMS POC – Development Schedule</a:t>
            </a:r>
            <a:endParaRPr lang="en-US" sz="2000" kern="0" dirty="0">
              <a:solidFill>
                <a:srgbClr val="EC881B"/>
              </a:solidFill>
            </a:endParaRPr>
          </a:p>
        </p:txBody>
      </p:sp>
      <p:pic>
        <p:nvPicPr>
          <p:cNvPr id="6" name="Picture 5"/>
          <p:cNvPicPr>
            <a:picLocks noChangeAspect="1"/>
          </p:cNvPicPr>
          <p:nvPr/>
        </p:nvPicPr>
        <p:blipFill>
          <a:blip r:embed="rId3"/>
          <a:stretch>
            <a:fillRect/>
          </a:stretch>
        </p:blipFill>
        <p:spPr>
          <a:xfrm>
            <a:off x="457199" y="228600"/>
            <a:ext cx="865707" cy="944962"/>
          </a:xfrm>
          <a:prstGeom prst="rect">
            <a:avLst/>
          </a:prstGeom>
        </p:spPr>
      </p:pic>
    </p:spTree>
    <p:extLst>
      <p:ext uri="{BB962C8B-B14F-4D97-AF65-F5344CB8AC3E}">
        <p14:creationId xmlns:p14="http://schemas.microsoft.com/office/powerpoint/2010/main" val="4133492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5322" y="4356770"/>
            <a:ext cx="6271736"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43" y="1227983"/>
            <a:ext cx="6209824" cy="318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048" y="4428873"/>
            <a:ext cx="780098" cy="89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669" y="3786189"/>
            <a:ext cx="730568"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#11: Secure &amp; Resilient ICT </a:t>
            </a:r>
          </a:p>
          <a:p>
            <a:r>
              <a:rPr lang="en-US" sz="2000" dirty="0">
                <a:solidFill>
                  <a:srgbClr val="EC881B"/>
                </a:solidFill>
              </a:rPr>
              <a:t>SCMS Management and Operations</a:t>
            </a:r>
            <a:endParaRPr lang="en-US" sz="2000" kern="0" dirty="0">
              <a:solidFill>
                <a:srgbClr val="EC881B"/>
              </a:solidFill>
            </a:endParaRPr>
          </a:p>
        </p:txBody>
      </p:sp>
      <p:pic>
        <p:nvPicPr>
          <p:cNvPr id="9" name="Picture 8"/>
          <p:cNvPicPr>
            <a:picLocks noChangeAspect="1"/>
          </p:cNvPicPr>
          <p:nvPr/>
        </p:nvPicPr>
        <p:blipFill>
          <a:blip r:embed="rId6"/>
          <a:stretch>
            <a:fillRect/>
          </a:stretch>
        </p:blipFill>
        <p:spPr>
          <a:xfrm>
            <a:off x="457199" y="228600"/>
            <a:ext cx="865707" cy="944962"/>
          </a:xfrm>
          <a:prstGeom prst="rect">
            <a:avLst/>
          </a:prstGeom>
        </p:spPr>
      </p:pic>
    </p:spTree>
    <p:extLst>
      <p:ext uri="{BB962C8B-B14F-4D97-AF65-F5344CB8AC3E}">
        <p14:creationId xmlns:p14="http://schemas.microsoft.com/office/powerpoint/2010/main" val="1252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fade">
                                      <p:cBhvr>
                                        <p:cTn id="11" dur="500"/>
                                        <p:tgtEl>
                                          <p:spTgt spid="20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fade">
                                      <p:cBhvr>
                                        <p:cTn id="16" dur="500"/>
                                        <p:tgtEl>
                                          <p:spTgt spid="2060"/>
                                        </p:tgtEl>
                                      </p:cBhvr>
                                    </p:animEffect>
                                  </p:childTnLst>
                                </p:cTn>
                              </p:par>
                              <p:par>
                                <p:cTn id="17" presetID="10" presetClass="entr" presetSubtype="0" fill="hold" nodeType="with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fade">
                                      <p:cBhvr>
                                        <p:cTn id="19"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duosecurity.com/_cache/img/access-security-s-w1520-h820-q75-m14193508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427" y="4200042"/>
            <a:ext cx="4007635" cy="2162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a:spcAft>
                <a:spcPts val="1200"/>
              </a:spcAft>
            </a:pPr>
            <a:r>
              <a:rPr lang="en-US" sz="2400" dirty="0" smtClean="0"/>
              <a:t>How are the security materials stored internally? </a:t>
            </a:r>
          </a:p>
          <a:p>
            <a:pPr>
              <a:spcAft>
                <a:spcPts val="1200"/>
              </a:spcAft>
            </a:pPr>
            <a:r>
              <a:rPr lang="en-US" sz="2400" dirty="0" smtClean="0"/>
              <a:t>Which users are allowed to access to the device?</a:t>
            </a:r>
          </a:p>
          <a:p>
            <a:pPr>
              <a:spcAft>
                <a:spcPts val="1200"/>
              </a:spcAft>
            </a:pPr>
            <a:r>
              <a:rPr lang="en-US" sz="2400" dirty="0" smtClean="0"/>
              <a:t>What are the user name and password policies for authorized users?</a:t>
            </a:r>
          </a:p>
          <a:p>
            <a:pPr>
              <a:spcAft>
                <a:spcPts val="1200"/>
              </a:spcAft>
            </a:pPr>
            <a:r>
              <a:rPr lang="en-US" sz="2400" dirty="0" smtClean="0"/>
              <a:t>Is remote access to the device allowed?</a:t>
            </a:r>
          </a:p>
          <a:p>
            <a:endParaRPr lang="en-US" sz="2400" dirty="0" smtClean="0"/>
          </a:p>
          <a:p>
            <a:endParaRPr lang="en-US" sz="2400" dirty="0"/>
          </a:p>
        </p:txBody>
      </p:sp>
      <p:sp>
        <p:nvSpPr>
          <p:cNvPr id="6"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#11: Secure &amp; Resilient ICT </a:t>
            </a:r>
          </a:p>
          <a:p>
            <a:r>
              <a:rPr lang="en-US" sz="2000" dirty="0" smtClean="0">
                <a:solidFill>
                  <a:srgbClr val="EC881B"/>
                </a:solidFill>
              </a:rPr>
              <a:t>Access </a:t>
            </a:r>
            <a:r>
              <a:rPr lang="en-US" sz="2000" dirty="0">
                <a:solidFill>
                  <a:srgbClr val="EC881B"/>
                </a:solidFill>
              </a:rPr>
              <a:t>Security</a:t>
            </a:r>
            <a:endParaRPr lang="en-US" sz="2000" kern="0" dirty="0">
              <a:solidFill>
                <a:srgbClr val="EC881B"/>
              </a:solidFill>
            </a:endParaRPr>
          </a:p>
        </p:txBody>
      </p:sp>
      <p:pic>
        <p:nvPicPr>
          <p:cNvPr id="7" name="Picture 6"/>
          <p:cNvPicPr>
            <a:picLocks noChangeAspect="1"/>
          </p:cNvPicPr>
          <p:nvPr/>
        </p:nvPicPr>
        <p:blipFill>
          <a:blip r:embed="rId3"/>
          <a:stretch>
            <a:fillRect/>
          </a:stretch>
        </p:blipFill>
        <p:spPr>
          <a:xfrm>
            <a:off x="457199" y="228600"/>
            <a:ext cx="865707" cy="944962"/>
          </a:xfrm>
          <a:prstGeom prst="rect">
            <a:avLst/>
          </a:prstGeom>
        </p:spPr>
      </p:pic>
    </p:spTree>
    <p:extLst>
      <p:ext uri="{BB962C8B-B14F-4D97-AF65-F5344CB8AC3E}">
        <p14:creationId xmlns:p14="http://schemas.microsoft.com/office/powerpoint/2010/main" val="2041968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400" dirty="0" smtClean="0"/>
              <a:t>What protections are being utilized to prevent tampering with device?</a:t>
            </a:r>
          </a:p>
          <a:p>
            <a:r>
              <a:rPr lang="en-US" sz="2400" dirty="0" smtClean="0"/>
              <a:t>Tamper evident protections?</a:t>
            </a:r>
          </a:p>
          <a:p>
            <a:pPr lvl="1"/>
            <a:r>
              <a:rPr lang="en-US" sz="2000" dirty="0" smtClean="0"/>
              <a:t>Seals?</a:t>
            </a:r>
          </a:p>
          <a:p>
            <a:pPr lvl="1">
              <a:spcAft>
                <a:spcPts val="1200"/>
              </a:spcAft>
            </a:pPr>
            <a:r>
              <a:rPr lang="en-US" sz="2000" dirty="0" smtClean="0"/>
              <a:t>Tape?</a:t>
            </a:r>
          </a:p>
          <a:p>
            <a:r>
              <a:rPr lang="en-US" sz="2400" dirty="0" smtClean="0"/>
              <a:t>Tamper resistant protections? </a:t>
            </a:r>
          </a:p>
          <a:p>
            <a:pPr lvl="1"/>
            <a:r>
              <a:rPr lang="en-US" sz="2000" dirty="0" smtClean="0"/>
              <a:t>Specialized screws/keys</a:t>
            </a:r>
          </a:p>
          <a:p>
            <a:pPr lvl="1"/>
            <a:r>
              <a:rPr lang="en-US" sz="2000" dirty="0" smtClean="0"/>
              <a:t>Software protections</a:t>
            </a:r>
            <a:endParaRPr lang="en-US" sz="2000" dirty="0"/>
          </a:p>
        </p:txBody>
      </p:sp>
      <p:pic>
        <p:nvPicPr>
          <p:cNvPr id="3074" name="Picture 2" descr="https://www.directdefense.com/wp-content/uploads/2015/04/SecurityServic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005" y="3130658"/>
            <a:ext cx="2839714" cy="28397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322906" y="228600"/>
            <a:ext cx="736389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r>
              <a:rPr lang="en-US" sz="2400" kern="0" dirty="0" smtClean="0"/>
              <a:t>Vision Element #11: Secure &amp; Resilient ICT </a:t>
            </a:r>
          </a:p>
          <a:p>
            <a:r>
              <a:rPr lang="en-US" sz="2000" dirty="0" smtClean="0">
                <a:solidFill>
                  <a:srgbClr val="EC881B"/>
                </a:solidFill>
              </a:rPr>
              <a:t>Physical </a:t>
            </a:r>
            <a:r>
              <a:rPr lang="en-US" sz="2000" dirty="0">
                <a:solidFill>
                  <a:srgbClr val="EC881B"/>
                </a:solidFill>
              </a:rPr>
              <a:t>Security</a:t>
            </a:r>
            <a:endParaRPr lang="en-US" sz="2000" kern="0" dirty="0">
              <a:solidFill>
                <a:srgbClr val="EC881B"/>
              </a:solidFill>
            </a:endParaRPr>
          </a:p>
        </p:txBody>
      </p:sp>
      <p:pic>
        <p:nvPicPr>
          <p:cNvPr id="6" name="Picture 5"/>
          <p:cNvPicPr>
            <a:picLocks noChangeAspect="1"/>
          </p:cNvPicPr>
          <p:nvPr/>
        </p:nvPicPr>
        <p:blipFill>
          <a:blip r:embed="rId3"/>
          <a:stretch>
            <a:fillRect/>
          </a:stretch>
        </p:blipFill>
        <p:spPr>
          <a:xfrm>
            <a:off x="457199" y="228600"/>
            <a:ext cx="865707" cy="944962"/>
          </a:xfrm>
          <a:prstGeom prst="rect">
            <a:avLst/>
          </a:prstGeom>
        </p:spPr>
      </p:pic>
    </p:spTree>
    <p:extLst>
      <p:ext uri="{BB962C8B-B14F-4D97-AF65-F5344CB8AC3E}">
        <p14:creationId xmlns:p14="http://schemas.microsoft.com/office/powerpoint/2010/main" val="1402532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2800" b="1" dirty="0" smtClean="0">
                <a:solidFill>
                  <a:srgbClr val="EC881B"/>
                </a:solidFill>
              </a:rPr>
              <a:t>Beyond Traffic: The Smart City Challenge</a:t>
            </a:r>
          </a:p>
          <a:p>
            <a:r>
              <a:rPr lang="en-US" sz="3600" b="1" dirty="0" smtClean="0"/>
              <a:t>For More Information</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4065996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smtClean="0">
              <a:solidFill>
                <a:srgbClr val="FFFFFF"/>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624587978"/>
              </p:ext>
            </p:extLst>
          </p:nvPr>
        </p:nvGraphicFramePr>
        <p:xfrm>
          <a:off x="314325" y="1600200"/>
          <a:ext cx="8524876" cy="914400"/>
        </p:xfrm>
        <a:graphic>
          <a:graphicData uri="http://schemas.openxmlformats.org/drawingml/2006/table">
            <a:tbl>
              <a:tblPr bandRow="1">
                <a:tableStyleId>{5C22544A-7EE6-4342-B048-85BDC9FD1C3A}</a:tableStyleId>
              </a:tblPr>
              <a:tblGrid>
                <a:gridCol w="8524876"/>
              </a:tblGrid>
              <a:tr h="38100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The Smart City Forum (In Person /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12/15/2015 ( 9:00 am to 4:00 pm EST)</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U.S. Department of Transportation (Washington, DC)</a:t>
                      </a:r>
                    </a:p>
                  </a:txBody>
                  <a:tcPr>
                    <a:solidFill>
                      <a:schemeClr val="bg1">
                        <a:lumMod val="85000"/>
                      </a:schemeClr>
                    </a:solidFill>
                  </a:tcPr>
                </a:tc>
              </a:tr>
            </a:tbl>
          </a:graphicData>
        </a:graphic>
      </p:graphicFrame>
      <p:sp>
        <p:nvSpPr>
          <p:cNvPr id="8" name="Rectangle 7"/>
          <p:cNvSpPr/>
          <p:nvPr/>
        </p:nvSpPr>
        <p:spPr>
          <a:xfrm>
            <a:off x="0" y="5943600"/>
            <a:ext cx="9144000" cy="338554"/>
          </a:xfrm>
          <a:prstGeom prst="rect">
            <a:avLst/>
          </a:prstGeom>
        </p:spPr>
        <p:txBody>
          <a:bodyPr wrap="square">
            <a:spAutoFit/>
          </a:bodyPr>
          <a:lstStyle/>
          <a:p>
            <a:pPr marL="173736" indent="0" algn="ctr">
              <a:buFont typeface="Wingdings" pitchFamily="2" charset="2"/>
              <a:buNone/>
            </a:pPr>
            <a:r>
              <a:rPr lang="en-US" sz="1600" b="1" kern="0" dirty="0"/>
              <a:t>For More Information and RSVP Information</a:t>
            </a:r>
            <a:r>
              <a:rPr lang="en-US" sz="1600" b="1" kern="0" dirty="0" smtClean="0"/>
              <a:t>: </a:t>
            </a:r>
            <a:r>
              <a:rPr lang="en-US" sz="1600" b="1" kern="0" dirty="0" smtClean="0">
                <a:hlinkClick r:id="rId3"/>
              </a:rPr>
              <a:t>www.transportation.gov/smartcity</a:t>
            </a:r>
            <a:r>
              <a:rPr lang="en-US" sz="1600" b="1" kern="0" dirty="0" smtClean="0"/>
              <a:t> </a:t>
            </a:r>
            <a:endParaRPr lang="en-US" sz="1600" kern="0" dirty="0"/>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30997"/>
          </a:xfrm>
          <a:prstGeom prst="rect">
            <a:avLst/>
          </a:prstGeom>
          <a:noFill/>
        </p:spPr>
        <p:txBody>
          <a:bodyPr wrap="square" rtlCol="0">
            <a:spAutoFit/>
          </a:bodyPr>
          <a:lstStyle/>
          <a:p>
            <a:r>
              <a:rPr lang="en-US" sz="2800" b="1" i="0" dirty="0" smtClean="0">
                <a:solidFill>
                  <a:schemeClr val="bg1"/>
                </a:solidFill>
                <a:effectLst>
                  <a:outerShdw blurRad="38100" dist="38100" dir="2700000" algn="tl">
                    <a:srgbClr val="000000">
                      <a:alpha val="43137"/>
                    </a:srgbClr>
                  </a:outerShdw>
                </a:effectLst>
              </a:rPr>
              <a:t>Beyond Traffic: The Smart City Challenge</a:t>
            </a:r>
          </a:p>
          <a:p>
            <a:r>
              <a:rPr lang="en-US" sz="2000" b="1" dirty="0" smtClean="0">
                <a:solidFill>
                  <a:schemeClr val="bg1"/>
                </a:solidFill>
                <a:effectLst>
                  <a:outerShdw blurRad="38100" dist="38100" dir="2700000" algn="tl">
                    <a:srgbClr val="000000">
                      <a:alpha val="43137"/>
                    </a:srgbClr>
                  </a:outerShdw>
                </a:effectLst>
              </a:rPr>
              <a:t>Information Sessions</a:t>
            </a:r>
            <a:endParaRPr lang="en-US" sz="2000" b="1" i="0" dirty="0" smtClean="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nvPr>
        </p:nvGraphicFramePr>
        <p:xfrm>
          <a:off x="314324" y="2560320"/>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04800" y="3322320"/>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299369" y="4114800"/>
          <a:ext cx="8534401" cy="91440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nvPr>
        </p:nvGraphicFramePr>
        <p:xfrm>
          <a:off x="299369" y="5151120"/>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spTree>
    <p:extLst>
      <p:ext uri="{BB962C8B-B14F-4D97-AF65-F5344CB8AC3E}">
        <p14:creationId xmlns:p14="http://schemas.microsoft.com/office/powerpoint/2010/main" val="2627467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smtClean="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20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r>
              <a:rPr lang="en-US" sz="2800" b="1" i="0" dirty="0" smtClean="0">
                <a:solidFill>
                  <a:schemeClr val="bg1"/>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036022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Advanced Technologies and Smart Cities</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462" y="2649442"/>
            <a:ext cx="1169738" cy="1152883"/>
          </a:xfrm>
          <a:prstGeom prst="rect">
            <a:avLst/>
          </a:prstGeom>
          <a:solidFill>
            <a:srgbClr val="E6E6E6"/>
          </a:solidFill>
          <a:ln>
            <a:solidFill>
              <a:srgbClr val="FFFFFF"/>
            </a:solidFill>
          </a:ln>
          <a:effec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539" y="2651201"/>
            <a:ext cx="1511485" cy="1136052"/>
          </a:xfrm>
          <a:prstGeom prst="rect">
            <a:avLst/>
          </a:prstGeom>
          <a:solidFill>
            <a:srgbClr val="E6E6E6"/>
          </a:solidFill>
          <a:ln>
            <a:solidFill>
              <a:srgbClr val="FFFFFF"/>
            </a:solidFill>
          </a:ln>
          <a:effectLst/>
          <a:extLst/>
        </p:spPr>
      </p:pic>
      <p:sp>
        <p:nvSpPr>
          <p:cNvPr id="9" name="Right Arrow 8"/>
          <p:cNvSpPr/>
          <p:nvPr/>
        </p:nvSpPr>
        <p:spPr bwMode="auto">
          <a:xfrm>
            <a:off x="5921160" y="3349173"/>
            <a:ext cx="708240" cy="1930239"/>
          </a:xfrm>
          <a:prstGeom prst="right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latin typeface="+mn-lt"/>
            </a:endParaRPr>
          </a:p>
        </p:txBody>
      </p:sp>
      <p:sp>
        <p:nvSpPr>
          <p:cNvPr id="10" name="TextBox 9"/>
          <p:cNvSpPr txBox="1"/>
          <p:nvPr/>
        </p:nvSpPr>
        <p:spPr bwMode="auto">
          <a:xfrm>
            <a:off x="2862856" y="6245423"/>
            <a:ext cx="2928343" cy="307777"/>
          </a:xfrm>
          <a:prstGeom prst="rect">
            <a:avLst/>
          </a:prstGeom>
          <a:noFill/>
          <a:ln w="9525">
            <a:noFill/>
            <a:miter lim="800000"/>
            <a:headEnd/>
            <a:tailEnd/>
          </a:ln>
          <a:effectLst/>
        </p:spPr>
        <p:txBody>
          <a:bodyPr wrap="square" rtlCol="0">
            <a:spAutoFit/>
          </a:bodyPr>
          <a:lstStyle/>
          <a:p>
            <a:pPr algn="ctr"/>
            <a:r>
              <a:rPr lang="en-US" sz="1400" b="1" dirty="0" smtClean="0">
                <a:solidFill>
                  <a:schemeClr val="tx1"/>
                </a:solidFill>
                <a:latin typeface="Arial" charset="0"/>
              </a:rPr>
              <a:t>Smart Cities</a:t>
            </a:r>
            <a:endParaRPr lang="en-US" sz="1400" b="1" dirty="0">
              <a:solidFill>
                <a:schemeClr val="tx1"/>
              </a:solidFill>
              <a:latin typeface="Arial" charset="0"/>
            </a:endParaRPr>
          </a:p>
        </p:txBody>
      </p:sp>
      <p:sp>
        <p:nvSpPr>
          <p:cNvPr id="11" name="TextBox 10"/>
          <p:cNvSpPr txBox="1"/>
          <p:nvPr/>
        </p:nvSpPr>
        <p:spPr bwMode="auto">
          <a:xfrm>
            <a:off x="2879539" y="3787386"/>
            <a:ext cx="2921964" cy="307777"/>
          </a:xfrm>
          <a:prstGeom prst="rect">
            <a:avLst/>
          </a:prstGeom>
          <a:noFill/>
          <a:ln w="9525">
            <a:noFill/>
            <a:miter lim="800000"/>
            <a:headEnd/>
            <a:tailEnd/>
          </a:ln>
          <a:effectLst/>
        </p:spPr>
        <p:txBody>
          <a:bodyPr wrap="square" rtlCol="0">
            <a:spAutoFit/>
          </a:bodyPr>
          <a:lstStyle/>
          <a:p>
            <a:r>
              <a:rPr lang="en-US" sz="1400" b="1" dirty="0" smtClean="0">
                <a:solidFill>
                  <a:schemeClr val="tx1"/>
                </a:solidFill>
                <a:latin typeface="Arial" charset="0"/>
              </a:rPr>
              <a:t>Connected-Automated Vehicles</a:t>
            </a:r>
            <a:endParaRPr lang="en-US" sz="1400" b="1" dirty="0">
              <a:solidFill>
                <a:schemeClr val="tx1"/>
              </a:solidFill>
              <a:latin typeface="Arial" charset="0"/>
            </a:endParaRPr>
          </a:p>
        </p:txBody>
      </p:sp>
      <p:sp>
        <p:nvSpPr>
          <p:cNvPr id="12" name="TextBox 11"/>
          <p:cNvSpPr txBox="1"/>
          <p:nvPr/>
        </p:nvSpPr>
        <p:spPr bwMode="auto">
          <a:xfrm>
            <a:off x="6749057" y="2742724"/>
            <a:ext cx="2220103" cy="3200876"/>
          </a:xfrm>
          <a:prstGeom prst="rect">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pPr>
            <a:r>
              <a:rPr lang="en-US" b="1" dirty="0" smtClean="0">
                <a:solidFill>
                  <a:schemeClr val="bg1"/>
                </a:solidFill>
              </a:rPr>
              <a:t>Benefits</a:t>
            </a:r>
            <a:endParaRPr lang="en-US" sz="1400" b="1" dirty="0" smtClean="0">
              <a:solidFill>
                <a:schemeClr val="bg1"/>
              </a:solidFill>
            </a:endParaRPr>
          </a:p>
          <a:p>
            <a:pPr marL="112713" indent="-112713" algn="l">
              <a:spcAft>
                <a:spcPts val="600"/>
              </a:spcAft>
              <a:buFont typeface="Arial" panose="020B0604020202020204" pitchFamily="34" charset="0"/>
              <a:buChar char="•"/>
            </a:pPr>
            <a:r>
              <a:rPr lang="en-US" sz="1400" dirty="0" smtClean="0">
                <a:solidFill>
                  <a:schemeClr val="bg1"/>
                </a:solidFill>
              </a:rPr>
              <a:t>Order of magnitude safety improvements</a:t>
            </a:r>
          </a:p>
          <a:p>
            <a:pPr marL="112713" indent="-112713" algn="l">
              <a:spcAft>
                <a:spcPts val="600"/>
              </a:spcAft>
              <a:buFont typeface="Arial" panose="020B0604020202020204" pitchFamily="34" charset="0"/>
              <a:buChar char="•"/>
            </a:pPr>
            <a:r>
              <a:rPr lang="en-US" sz="1400" dirty="0" smtClean="0">
                <a:solidFill>
                  <a:schemeClr val="bg1"/>
                </a:solidFill>
              </a:rPr>
              <a:t>Reduced congestion</a:t>
            </a:r>
          </a:p>
          <a:p>
            <a:pPr marL="112713" indent="-112713" algn="l">
              <a:spcAft>
                <a:spcPts val="600"/>
              </a:spcAft>
              <a:buFont typeface="Arial" panose="020B0604020202020204" pitchFamily="34" charset="0"/>
              <a:buChar char="•"/>
            </a:pPr>
            <a:r>
              <a:rPr lang="en-US" sz="1400" dirty="0" smtClean="0">
                <a:solidFill>
                  <a:schemeClr val="bg1"/>
                </a:solidFill>
              </a:rPr>
              <a:t>Reduced emissions and use of fossil fuels</a:t>
            </a:r>
          </a:p>
          <a:p>
            <a:pPr marL="112713" indent="-112713" algn="l">
              <a:spcAft>
                <a:spcPts val="600"/>
              </a:spcAft>
              <a:buFont typeface="Arial" panose="020B0604020202020204" pitchFamily="34" charset="0"/>
              <a:buChar char="•"/>
            </a:pPr>
            <a:r>
              <a:rPr lang="en-US" sz="1400" dirty="0" smtClean="0">
                <a:solidFill>
                  <a:schemeClr val="bg1"/>
                </a:solidFill>
              </a:rPr>
              <a:t>Improved access to jobs and services</a:t>
            </a:r>
          </a:p>
          <a:p>
            <a:pPr marL="112713" indent="-112713" algn="l">
              <a:spcAft>
                <a:spcPts val="600"/>
              </a:spcAft>
              <a:buFont typeface="Arial" panose="020B0604020202020204" pitchFamily="34" charset="0"/>
              <a:buChar char="•"/>
            </a:pPr>
            <a:r>
              <a:rPr lang="en-US" sz="1400" dirty="0" smtClean="0">
                <a:solidFill>
                  <a:schemeClr val="bg1"/>
                </a:solidFill>
              </a:rPr>
              <a:t>Reduced transportation costs for gov’t and users</a:t>
            </a:r>
          </a:p>
          <a:p>
            <a:pPr marL="112713" indent="-112713" algn="l">
              <a:spcAft>
                <a:spcPts val="600"/>
              </a:spcAft>
              <a:buFont typeface="Arial" panose="020B0604020202020204" pitchFamily="34" charset="0"/>
              <a:buChar char="•"/>
            </a:pPr>
            <a:r>
              <a:rPr lang="en-US" sz="1400" dirty="0" smtClean="0">
                <a:solidFill>
                  <a:schemeClr val="bg1"/>
                </a:solidFill>
              </a:rPr>
              <a:t>Improved accessibility and mobility</a:t>
            </a:r>
            <a:endParaRPr lang="en-US" sz="1400" dirty="0">
              <a:solidFill>
                <a:schemeClr val="bg1"/>
              </a:solidFill>
            </a:endParaRPr>
          </a:p>
        </p:txBody>
      </p:sp>
      <p:sp>
        <p:nvSpPr>
          <p:cNvPr id="14" name="Rectangle 13"/>
          <p:cNvSpPr/>
          <p:nvPr/>
        </p:nvSpPr>
        <p:spPr bwMode="auto">
          <a:xfrm>
            <a:off x="111599" y="2637421"/>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chemeClr val="bg1"/>
                </a:solidFill>
                <a:effectLst>
                  <a:outerShdw blurRad="38100" dist="38100" dir="2700000" algn="tl">
                    <a:srgbClr val="000000">
                      <a:alpha val="43137"/>
                    </a:srgbClr>
                  </a:outerShdw>
                </a:effectLst>
              </a:rPr>
              <a:t>Connected Vehicles</a:t>
            </a:r>
          </a:p>
        </p:txBody>
      </p:sp>
      <p:sp>
        <p:nvSpPr>
          <p:cNvPr id="15" name="Rectangle 14"/>
          <p:cNvSpPr/>
          <p:nvPr/>
        </p:nvSpPr>
        <p:spPr bwMode="auto">
          <a:xfrm>
            <a:off x="101558" y="3273507"/>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effectLst>
                  <a:outerShdw blurRad="38100" dist="38100" dir="2700000" algn="tl">
                    <a:srgbClr val="000000">
                      <a:alpha val="43137"/>
                    </a:srgbClr>
                  </a:outerShdw>
                </a:effectLst>
              </a:rPr>
              <a:t>Vehicle Automation</a:t>
            </a:r>
          </a:p>
        </p:txBody>
      </p:sp>
      <p:sp>
        <p:nvSpPr>
          <p:cNvPr id="16" name="Rectangle 15"/>
          <p:cNvSpPr/>
          <p:nvPr/>
        </p:nvSpPr>
        <p:spPr bwMode="auto">
          <a:xfrm>
            <a:off x="111010" y="396141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chemeClr val="bg1"/>
                </a:solidFill>
                <a:effectLst>
                  <a:outerShdw blurRad="38100" dist="38100" dir="2700000" algn="tl">
                    <a:srgbClr val="000000">
                      <a:alpha val="43137"/>
                    </a:srgbClr>
                  </a:outerShdw>
                </a:effectLst>
              </a:rPr>
              <a:t>Internet of Things</a:t>
            </a:r>
          </a:p>
        </p:txBody>
      </p:sp>
      <p:sp>
        <p:nvSpPr>
          <p:cNvPr id="17" name="Rectangle 16"/>
          <p:cNvSpPr/>
          <p:nvPr/>
        </p:nvSpPr>
        <p:spPr bwMode="auto">
          <a:xfrm>
            <a:off x="111599" y="456764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chemeClr val="bg1"/>
                </a:solidFill>
                <a:effectLst>
                  <a:outerShdw blurRad="38100" dist="38100" dir="2700000" algn="tl">
                    <a:srgbClr val="000000">
                      <a:alpha val="43137"/>
                    </a:srgbClr>
                  </a:outerShdw>
                </a:effectLst>
              </a:rPr>
              <a:t>Machine Learning</a:t>
            </a:r>
          </a:p>
        </p:txBody>
      </p:sp>
      <p:sp>
        <p:nvSpPr>
          <p:cNvPr id="18" name="Rectangle 17"/>
          <p:cNvSpPr/>
          <p:nvPr/>
        </p:nvSpPr>
        <p:spPr bwMode="auto">
          <a:xfrm>
            <a:off x="111599" y="5178834"/>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chemeClr val="bg1"/>
                </a:solidFill>
                <a:effectLst>
                  <a:outerShdw blurRad="38100" dist="38100" dir="2700000" algn="tl">
                    <a:srgbClr val="000000">
                      <a:alpha val="43137"/>
                    </a:srgbClr>
                  </a:outerShdw>
                </a:effectLst>
              </a:rPr>
              <a:t>Big Data</a:t>
            </a:r>
          </a:p>
        </p:txBody>
      </p:sp>
      <p:sp>
        <p:nvSpPr>
          <p:cNvPr id="19" name="Rectangle 18"/>
          <p:cNvSpPr/>
          <p:nvPr/>
        </p:nvSpPr>
        <p:spPr bwMode="auto">
          <a:xfrm>
            <a:off x="111599" y="5789782"/>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chemeClr val="bg1"/>
                </a:solidFill>
                <a:effectLst>
                  <a:outerShdw blurRad="38100" dist="38100" dir="2700000" algn="tl">
                    <a:srgbClr val="000000">
                      <a:alpha val="43137"/>
                    </a:srgbClr>
                  </a:outerShdw>
                </a:effectLst>
              </a:rPr>
              <a:t>Mobility on Demand</a:t>
            </a:r>
          </a:p>
        </p:txBody>
      </p:sp>
      <p:sp>
        <p:nvSpPr>
          <p:cNvPr id="20" name="Right Brace 19"/>
          <p:cNvSpPr/>
          <p:nvPr/>
        </p:nvSpPr>
        <p:spPr bwMode="auto">
          <a:xfrm>
            <a:off x="2307478" y="3961410"/>
            <a:ext cx="435721" cy="2324040"/>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185A2"/>
              </a:solidFill>
              <a:effectLst/>
              <a:latin typeface="Arial" charset="0"/>
            </a:endParaRPr>
          </a:p>
        </p:txBody>
      </p:sp>
      <p:sp>
        <p:nvSpPr>
          <p:cNvPr id="21" name="Right Brace 20"/>
          <p:cNvSpPr/>
          <p:nvPr/>
        </p:nvSpPr>
        <p:spPr bwMode="auto">
          <a:xfrm>
            <a:off x="2306517" y="2647392"/>
            <a:ext cx="435721" cy="1154933"/>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185A2"/>
              </a:solidFill>
              <a:effectLst/>
              <a:latin typeface="Arial" charset="0"/>
            </a:endParaRPr>
          </a:p>
        </p:txBody>
      </p:sp>
      <p:sp>
        <p:nvSpPr>
          <p:cNvPr id="22" name="Down Arrow 21"/>
          <p:cNvSpPr/>
          <p:nvPr/>
        </p:nvSpPr>
        <p:spPr bwMode="auto">
          <a:xfrm>
            <a:off x="3962400" y="4109142"/>
            <a:ext cx="716822" cy="234258"/>
          </a:xfrm>
          <a:prstGeom prst="down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23" name="Rectangle 22"/>
          <p:cNvSpPr/>
          <p:nvPr/>
        </p:nvSpPr>
        <p:spPr>
          <a:xfrm>
            <a:off x="0" y="1217330"/>
            <a:ext cx="9144000" cy="1200329"/>
          </a:xfrm>
          <a:prstGeom prst="rect">
            <a:avLst/>
          </a:prstGeom>
          <a:solidFill>
            <a:srgbClr val="EC881B"/>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288925" indent="-288925" algn="ctr"/>
            <a:r>
              <a:rPr lang="en-US" sz="2400" b="1" dirty="0" smtClean="0">
                <a:solidFill>
                  <a:schemeClr val="bg1"/>
                </a:solidFill>
                <a:effectLst>
                  <a:outerShdw blurRad="38100" dist="38100" dir="2700000" algn="tl">
                    <a:srgbClr val="000000">
                      <a:alpha val="43137"/>
                    </a:srgbClr>
                  </a:outerShdw>
                </a:effectLst>
              </a:rPr>
              <a:t>Technology </a:t>
            </a:r>
            <a:r>
              <a:rPr lang="en-US" sz="2400" b="1" dirty="0">
                <a:solidFill>
                  <a:schemeClr val="bg1"/>
                </a:solidFill>
                <a:effectLst>
                  <a:outerShdw blurRad="38100" dist="38100" dir="2700000" algn="tl">
                    <a:srgbClr val="000000">
                      <a:alpha val="43137"/>
                    </a:srgbClr>
                  </a:outerShdw>
                </a:effectLst>
              </a:rPr>
              <a:t>convergence will revolutionize transportation, dramatically improving safety and mobility while </a:t>
            </a:r>
            <a:endParaRPr lang="en-US" sz="2400" b="1" dirty="0" smtClean="0">
              <a:solidFill>
                <a:schemeClr val="bg1"/>
              </a:solidFill>
              <a:effectLst>
                <a:outerShdw blurRad="38100" dist="38100" dir="2700000" algn="tl">
                  <a:srgbClr val="000000">
                    <a:alpha val="43137"/>
                  </a:srgbClr>
                </a:outerShdw>
              </a:effectLst>
            </a:endParaRPr>
          </a:p>
          <a:p>
            <a:pPr marL="288925" indent="-288925" algn="ctr"/>
            <a:r>
              <a:rPr lang="en-US" sz="2400" b="1" dirty="0" smtClean="0">
                <a:solidFill>
                  <a:schemeClr val="bg1"/>
                </a:solidFill>
                <a:effectLst>
                  <a:outerShdw blurRad="38100" dist="38100" dir="2700000" algn="tl">
                    <a:srgbClr val="000000">
                      <a:alpha val="43137"/>
                    </a:srgbClr>
                  </a:outerShdw>
                </a:effectLst>
              </a:rPr>
              <a:t>reducing costs </a:t>
            </a:r>
            <a:r>
              <a:rPr lang="en-US" sz="2400" b="1" dirty="0">
                <a:solidFill>
                  <a:schemeClr val="bg1"/>
                </a:solidFill>
                <a:effectLst>
                  <a:outerShdw blurRad="38100" dist="38100" dir="2700000" algn="tl">
                    <a:srgbClr val="000000">
                      <a:alpha val="43137"/>
                    </a:srgbClr>
                  </a:outerShdw>
                </a:effectLst>
              </a:rPr>
              <a:t>and environmental </a:t>
            </a:r>
            <a:r>
              <a:rPr lang="en-US" sz="2400" b="1" dirty="0" smtClean="0">
                <a:solidFill>
                  <a:schemeClr val="bg1"/>
                </a:solidFill>
                <a:effectLst>
                  <a:outerShdw blurRad="38100" dist="38100" dir="2700000" algn="tl">
                    <a:srgbClr val="000000">
                      <a:alpha val="43137"/>
                    </a:srgbClr>
                  </a:outerShdw>
                </a:effectLst>
              </a:rPr>
              <a:t>impacts</a:t>
            </a:r>
            <a:endParaRPr lang="en-US" sz="2400" b="1" dirty="0">
              <a:solidFill>
                <a:schemeClr val="bg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539" y="4443511"/>
            <a:ext cx="2911660" cy="1801912"/>
          </a:xfrm>
          <a:prstGeom prst="rect">
            <a:avLst/>
          </a:prstGeom>
        </p:spPr>
      </p:pic>
    </p:spTree>
    <p:extLst>
      <p:ext uri="{BB962C8B-B14F-4D97-AF65-F5344CB8AC3E}">
        <p14:creationId xmlns:p14="http://schemas.microsoft.com/office/powerpoint/2010/main" val="1157020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USDOT’s Vision for a </a:t>
            </a:r>
            <a:r>
              <a:rPr lang="en-US" sz="2800" dirty="0" smtClean="0"/>
              <a:t>Smart </a:t>
            </a:r>
            <a:r>
              <a:rPr lang="en-US" sz="2800" dirty="0"/>
              <a:t>City</a:t>
            </a:r>
          </a:p>
        </p:txBody>
      </p:sp>
      <p:sp>
        <p:nvSpPr>
          <p:cNvPr id="3" name="Content Placeholder 2"/>
          <p:cNvSpPr>
            <a:spLocks noGrp="1"/>
          </p:cNvSpPr>
          <p:nvPr>
            <p:ph idx="1"/>
          </p:nvPr>
        </p:nvSpPr>
        <p:spPr/>
        <p:txBody>
          <a:bodyPr/>
          <a:lstStyle/>
          <a:p>
            <a:pPr>
              <a:spcAft>
                <a:spcPts val="1200"/>
              </a:spcAft>
            </a:pPr>
            <a:r>
              <a:rPr lang="en-US" sz="2000" dirty="0"/>
              <a:t>The USDOT recognizes that each city has unique attributes, and each city’s proposed demonstration will be tailored to their vision and goals.</a:t>
            </a:r>
          </a:p>
          <a:p>
            <a:pPr>
              <a:spcAft>
                <a:spcPts val="1200"/>
              </a:spcAft>
            </a:pPr>
            <a:r>
              <a:rPr lang="en-US" sz="2000" dirty="0"/>
              <a:t>The USDOT’s vision for a </a:t>
            </a:r>
            <a:r>
              <a:rPr lang="en-US" sz="2000" dirty="0" smtClean="0"/>
              <a:t>Smart </a:t>
            </a:r>
            <a:r>
              <a:rPr lang="en-US" sz="2000" dirty="0"/>
              <a:t>City Challenge is “to identify an urbanized area where advanced technologies are integrated into the aspects of a city and play a critical role in helping cities and their citizens address challenges in safety, mobility, sustainability, economic vitality, and address climate change.”</a:t>
            </a:r>
          </a:p>
          <a:p>
            <a:pPr>
              <a:spcAft>
                <a:spcPts val="1200"/>
              </a:spcAft>
            </a:pPr>
            <a:r>
              <a:rPr lang="en-US" sz="2000" dirty="0"/>
              <a:t>To assist cities, the USDOT identified twelve (12) vision elements that are intended to provide a framework for Applicants to consider in the development of a city’s proposed demonstration without making each item a requirement for award. </a:t>
            </a:r>
          </a:p>
        </p:txBody>
      </p:sp>
    </p:spTree>
    <p:extLst>
      <p:ext uri="{BB962C8B-B14F-4D97-AF65-F5344CB8AC3E}">
        <p14:creationId xmlns:p14="http://schemas.microsoft.com/office/powerpoint/2010/main" val="109558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marR="0" algn="r"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solidFill>
                  <a:srgbClr val="EC881B"/>
                </a:solidFill>
                <a:effectLst/>
                <a:latin typeface="Calibri" panose="020F0502020204030204" pitchFamily="34" charset="0"/>
              </a:rPr>
              <a:t>Vision</a:t>
            </a:r>
            <a:r>
              <a:rPr kumimoji="0" lang="en-US" b="1" u="none" strike="noStrike" cap="none" normalizeH="0" dirty="0" smtClean="0">
                <a:ln>
                  <a:noFill/>
                </a:ln>
                <a:solidFill>
                  <a:srgbClr val="EC881B"/>
                </a:solidFill>
                <a:effectLst/>
                <a:latin typeface="Calibri" panose="020F0502020204030204" pitchFamily="34" charset="0"/>
              </a:rPr>
              <a:t> Element #</a:t>
            </a:r>
            <a:r>
              <a:rPr kumimoji="0" lang="en-US" b="1" u="none" strike="noStrike" cap="none" normalizeH="0" baseline="0" dirty="0" smtClean="0">
                <a:ln>
                  <a:noFill/>
                </a:ln>
                <a:solidFill>
                  <a:srgbClr val="EC881B"/>
                </a:solidFill>
                <a:effectLst/>
                <a:latin typeface="Calibri" panose="020F0502020204030204" pitchFamily="34" charset="0"/>
              </a:rPr>
              <a:t>2 </a:t>
            </a:r>
          </a:p>
          <a:p>
            <a:pPr marL="685800" marR="0" algn="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lumMod val="50000"/>
                    <a:lumOff val="50000"/>
                  </a:schemeClr>
                </a:solidFill>
                <a:effectLst/>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chemeClr val="tx1">
                    <a:lumMod val="50000"/>
                    <a:lumOff val="50000"/>
                  </a:schemeClr>
                </a:solidFill>
                <a:latin typeface="Calibri" panose="020F0502020204030204" pitchFamily="34" charset="0"/>
              </a:rPr>
              <a:t>Architecture and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Standards</a:t>
            </a:r>
            <a:endParaRPr lang="en-US" sz="1600" b="1" dirty="0">
              <a:solidFill>
                <a:schemeClr val="tx1">
                  <a:lumMod val="50000"/>
                  <a:lumOff val="50000"/>
                </a:scheme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chemeClr val="tx1">
                    <a:lumMod val="50000"/>
                    <a:lumOff val="50000"/>
                  </a:schemeClr>
                </a:solidFill>
                <a:latin typeface="Calibri" panose="020F0502020204030204" pitchFamily="34" charset="0"/>
              </a:rPr>
              <a:t>Connected, Involved </a:t>
            </a:r>
            <a:r>
              <a:rPr lang="en-US" sz="1600" b="1" dirty="0" smtClean="0">
                <a:solidFill>
                  <a:schemeClr val="tx1">
                    <a:lumMod val="50000"/>
                    <a:lumOff val="50000"/>
                  </a:schemeClr>
                </a:solidFill>
                <a:latin typeface="Calibri" panose="020F0502020204030204" pitchFamily="34" charset="0"/>
              </a:rPr>
              <a:t>Citizens</a:t>
            </a:r>
            <a:endParaRPr lang="en-US" sz="1600" b="1" dirty="0">
              <a:solidFill>
                <a:schemeClr val="tx1">
                  <a:lumMod val="50000"/>
                  <a:lumOff val="50000"/>
                </a:scheme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User-Focused </a:t>
            </a:r>
            <a:r>
              <a:rPr lang="en-US" sz="1600" b="1" dirty="0">
                <a:solidFill>
                  <a:schemeClr val="tx1">
                    <a:lumMod val="50000"/>
                    <a:lumOff val="50000"/>
                  </a:schemeClr>
                </a:solidFill>
                <a:latin typeface="Calibri" panose="020F0502020204030204" pitchFamily="34" charset="0"/>
              </a:rPr>
              <a:t>Mobility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Intelligent, </a:t>
            </a:r>
            <a:r>
              <a:rPr lang="en-US" sz="1600" b="1" dirty="0" smtClean="0">
                <a:solidFill>
                  <a:schemeClr val="tx1">
                    <a:lumMod val="50000"/>
                    <a:lumOff val="50000"/>
                  </a:schemeClr>
                </a:solidFill>
                <a:latin typeface="Calibri" panose="020F0502020204030204" pitchFamily="34" charset="0"/>
              </a:rPr>
              <a:t>Sensor-</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Based Infrastructure</a:t>
            </a:r>
            <a:endParaRPr lang="en-US" sz="1600" b="1" dirty="0">
              <a:solidFill>
                <a:schemeClr val="tx1">
                  <a:lumMod val="50000"/>
                  <a:lumOff val="50000"/>
                </a:scheme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Urban </a:t>
            </a:r>
            <a:r>
              <a:rPr lang="en-US" sz="1600" b="1" dirty="0">
                <a:solidFill>
                  <a:schemeClr val="tx1">
                    <a:lumMod val="50000"/>
                    <a:lumOff val="50000"/>
                  </a:scheme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Smart </a:t>
            </a:r>
            <a:r>
              <a:rPr lang="en-US" sz="1600" b="1" dirty="0">
                <a:solidFill>
                  <a:schemeClr val="tx1">
                    <a:lumMod val="50000"/>
                    <a:lumOff val="50000"/>
                  </a:schemeClr>
                </a:solidFill>
                <a:latin typeface="Calibri" panose="020F0502020204030204" pitchFamily="34" charset="0"/>
              </a:rPr>
              <a:t>Grid, Roadway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Low-Cost</a:t>
            </a:r>
            <a:r>
              <a:rPr lang="en-US" sz="1600" b="1" dirty="0">
                <a:solidFill>
                  <a:schemeClr val="tx1">
                    <a:lumMod val="50000"/>
                    <a:lumOff val="50000"/>
                  </a:schemeClr>
                </a:solidFill>
                <a:latin typeface="Calibri" panose="020F0502020204030204" pitchFamily="34" charset="0"/>
              </a:rPr>
              <a:t>, Efficient,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Secure</a:t>
            </a:r>
            <a:r>
              <a:rPr lang="en-US" sz="1600" b="1" dirty="0">
                <a:solidFill>
                  <a:schemeClr val="tx1">
                    <a:lumMod val="50000"/>
                    <a:lumOff val="50000"/>
                  </a:schemeClr>
                </a:solidFill>
                <a:latin typeface="Calibri" panose="020F0502020204030204" pitchFamily="34" charset="0"/>
              </a:rPr>
              <a:t>, </a:t>
            </a:r>
            <a:r>
              <a:rPr lang="en-US" sz="1600" b="1" dirty="0" smtClean="0">
                <a:solidFill>
                  <a:schemeClr val="tx1">
                    <a:lumMod val="50000"/>
                    <a:lumOff val="50000"/>
                  </a:schemeClr>
                </a:solidFill>
                <a:latin typeface="Calibri" panose="020F0502020204030204" pitchFamily="34" charset="0"/>
              </a:rPr>
              <a:t>&amp; Resilient </a:t>
            </a:r>
            <a:r>
              <a:rPr lang="en-US" sz="1600" b="1" dirty="0">
                <a:solidFill>
                  <a:schemeClr val="tx1">
                    <a:lumMod val="50000"/>
                    <a:lumOff val="50000"/>
                  </a:scheme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Urban </a:t>
            </a:r>
            <a:r>
              <a:rPr lang="en-US" sz="1600" b="1" dirty="0">
                <a:solidFill>
                  <a:schemeClr val="tx1">
                    <a:lumMod val="50000"/>
                    <a:lumOff val="50000"/>
                  </a:schemeClr>
                </a:solidFill>
                <a:latin typeface="Calibri" panose="020F0502020204030204" pitchFamily="34" charset="0"/>
              </a:rPr>
              <a:t>Delivery and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Logistics</a:t>
            </a:r>
            <a:endParaRPr lang="en-US" sz="1600" b="1" dirty="0">
              <a:solidFill>
                <a:schemeClr val="tx1">
                  <a:lumMod val="50000"/>
                  <a:lumOff val="50000"/>
                </a:scheme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Smart </a:t>
            </a:r>
            <a:r>
              <a:rPr lang="en-US" sz="1600" b="1" dirty="0">
                <a:solidFill>
                  <a:schemeClr val="tx1">
                    <a:lumMod val="50000"/>
                    <a:lumOff val="50000"/>
                  </a:scheme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chemeClr val="tx1">
                    <a:lumMod val="50000"/>
                    <a:lumOff val="50000"/>
                  </a:schemeClr>
                </a:solidFill>
                <a:latin typeface="Calibri" panose="020F0502020204030204" pitchFamily="34" charset="0"/>
              </a:rPr>
              <a:t>Strategic </a:t>
            </a:r>
            <a:r>
              <a:rPr lang="en-US" sz="1600" b="1" dirty="0" smtClean="0">
                <a:solidFill>
                  <a:schemeClr val="tx1">
                    <a:lumMod val="50000"/>
                    <a:lumOff val="50000"/>
                  </a:schemeClr>
                </a:solidFill>
                <a:latin typeface="Calibri" panose="020F0502020204030204" pitchFamily="34" charset="0"/>
              </a:rPr>
              <a:t>Business Models &amp; Partnering</a:t>
            </a:r>
            <a:endParaRPr lang="en-US" sz="1600" b="1" dirty="0">
              <a:solidFill>
                <a:schemeClr val="tx1">
                  <a:lumMod val="50000"/>
                  <a:lumOff val="50000"/>
                </a:scheme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6185A2"/>
                </a:solidFill>
                <a:effectLst/>
                <a:uLnTx/>
                <a:uFillTx/>
                <a:latin typeface="Calibri"/>
                <a:ea typeface="+mn-ea"/>
                <a:cs typeface="+mn-cs"/>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700" b="1" dirty="0">
                  <a:solidFill>
                    <a:srgbClr val="EC881B"/>
                  </a:solidFill>
                  <a:latin typeface="Arial" charset="0"/>
                </a:rPr>
                <a:t>r</a:t>
              </a:r>
              <a:r>
                <a:rPr kumimoji="0" lang="en-US" sz="700" b="1" u="none" strike="noStrike" cap="none" normalizeH="0" baseline="0" dirty="0" smtClean="0">
                  <a:ln>
                    <a:noFill/>
                  </a:ln>
                  <a:solidFill>
                    <a:srgbClr val="EC881B"/>
                  </a:solidFill>
                  <a:effectLst/>
                  <a:latin typeface="Arial" charset="0"/>
                </a:rPr>
                <a:t>e-charging</a:t>
              </a:r>
              <a:endParaRPr kumimoji="0" lang="en-US" sz="600" b="1" u="none" strike="noStrike" cap="none" normalizeH="0" baseline="0" dirty="0" smtClean="0">
                <a:ln>
                  <a:noFill/>
                </a:ln>
                <a:solidFill>
                  <a:srgbClr val="EC881B"/>
                </a:solidFill>
                <a:effectLst/>
                <a:latin typeface="Arial" charset="0"/>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pic>
        <p:nvPicPr>
          <p:cNvPr id="256" name="Picture 255"/>
          <p:cNvPicPr>
            <a:picLocks noChangeAspect="1"/>
          </p:cNvPicPr>
          <p:nvPr/>
        </p:nvPicPr>
        <p:blipFill>
          <a:blip r:embed="rId3">
            <a:clrChange>
              <a:clrFrom>
                <a:srgbClr val="FEFEFE"/>
              </a:clrFrom>
              <a:clrTo>
                <a:srgbClr val="FEFEFE">
                  <a:alpha val="0"/>
                </a:srgbClr>
              </a:clrTo>
            </a:clrChange>
            <a:duotone>
              <a:prstClr val="black"/>
              <a:schemeClr val="tx2">
                <a:tint val="45000"/>
                <a:satMod val="400000"/>
              </a:schemeClr>
            </a:duotone>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chemeClr val="bg1"/>
              </a:solidFill>
              <a:latin typeface="Arial" charset="0"/>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chemeClr val="bg1"/>
              </a:solidFill>
              <a:latin typeface="Arial" charset="0"/>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Technology Elements </a:t>
            </a:r>
            <a:r>
              <a:rPr lang="en-US" i="1" dirty="0" smtClean="0">
                <a:solidFill>
                  <a:schemeClr val="tx1">
                    <a:lumMod val="50000"/>
                    <a:lumOff val="50000"/>
                  </a:scheme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Innovative Approaches to Urban Transportation Elements </a:t>
            </a:r>
            <a:r>
              <a:rPr lang="en-US" i="1" dirty="0" smtClean="0">
                <a:solidFill>
                  <a:schemeClr val="tx1">
                    <a:lumMod val="50000"/>
                    <a:lumOff val="50000"/>
                  </a:scheme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Smart City Elements </a:t>
            </a:r>
            <a:r>
              <a:rPr lang="en-US" i="1" dirty="0" smtClean="0">
                <a:solidFill>
                  <a:schemeClr val="tx1">
                    <a:lumMod val="50000"/>
                    <a:lumOff val="50000"/>
                  </a:schemeClr>
                </a:solidFill>
              </a:rPr>
              <a:t>(Priority</a:t>
            </a:r>
            <a:r>
              <a:rPr lang="en-US" b="1" i="0" dirty="0" smtClean="0">
                <a:solidFill>
                  <a:schemeClr val="tx1">
                    <a:lumMod val="50000"/>
                    <a:lumOff val="50000"/>
                  </a:schemeClr>
                </a:solidFill>
              </a:rPr>
              <a:t>)</a:t>
            </a:r>
          </a:p>
        </p:txBody>
      </p:sp>
      <p:pic>
        <p:nvPicPr>
          <p:cNvPr id="221" name="Picture 220" descr="DOT-signature_white_cs3.png"/>
          <p:cNvPicPr>
            <a:picLocks noChangeAspect="1"/>
          </p:cNvPicPr>
          <p:nvPr/>
        </p:nvPicPr>
        <p:blipFill rotWithShape="1">
          <a:blip r:embed="rId4" cstate="print"/>
          <a:srcRect l="27085" t="13332" r="43055" b="53334"/>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7379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marR="0" algn="r" defTabSz="914400" rtl="0" eaLnBrk="1" fontAlgn="base" latinLnBrk="0" hangingPunct="1">
              <a:lnSpc>
                <a:spcPct val="100000"/>
              </a:lnSpc>
              <a:spcBef>
                <a:spcPct val="0"/>
              </a:spcBef>
              <a:spcAft>
                <a:spcPct val="0"/>
              </a:spcAft>
              <a:buClrTx/>
              <a:buSzTx/>
              <a:buFontTx/>
              <a:buNone/>
              <a:tabLst/>
            </a:pPr>
            <a:r>
              <a:rPr kumimoji="0" lang="en-US" b="1" u="none" strike="noStrike" cap="none" normalizeH="0" baseline="0" dirty="0" smtClean="0">
                <a:ln>
                  <a:noFill/>
                </a:ln>
                <a:solidFill>
                  <a:srgbClr val="EC881B"/>
                </a:solidFill>
                <a:effectLst/>
                <a:latin typeface="Calibri" panose="020F0502020204030204" pitchFamily="34" charset="0"/>
              </a:rPr>
              <a:t>Vision</a:t>
            </a:r>
            <a:r>
              <a:rPr kumimoji="0" lang="en-US" b="1" u="none" strike="noStrike" cap="none" normalizeH="0" dirty="0" smtClean="0">
                <a:ln>
                  <a:noFill/>
                </a:ln>
                <a:solidFill>
                  <a:srgbClr val="EC881B"/>
                </a:solidFill>
                <a:effectLst/>
                <a:latin typeface="Calibri" panose="020F0502020204030204" pitchFamily="34" charset="0"/>
              </a:rPr>
              <a:t> Element #</a:t>
            </a:r>
            <a:r>
              <a:rPr kumimoji="0" lang="en-US" b="1" u="none" strike="noStrike" cap="none" normalizeH="0" baseline="0" dirty="0" smtClean="0">
                <a:ln>
                  <a:noFill/>
                </a:ln>
                <a:solidFill>
                  <a:srgbClr val="EC881B"/>
                </a:solidFill>
                <a:effectLst/>
                <a:latin typeface="Calibri" panose="020F0502020204030204" pitchFamily="34" charset="0"/>
              </a:rPr>
              <a:t>2 </a:t>
            </a:r>
          </a:p>
          <a:p>
            <a:pPr marL="685800" marR="0" algn="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lumMod val="50000"/>
                    <a:lumOff val="50000"/>
                  </a:schemeClr>
                </a:solidFill>
                <a:effectLst/>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chemeClr val="tx1">
                    <a:lumMod val="50000"/>
                    <a:lumOff val="50000"/>
                  </a:schemeClr>
                </a:solidFill>
                <a:latin typeface="Calibri" panose="020F0502020204030204" pitchFamily="34" charset="0"/>
              </a:rPr>
              <a:t>Architecture and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Standards</a:t>
            </a:r>
            <a:endParaRPr lang="en-US" sz="1600" b="1" dirty="0">
              <a:solidFill>
                <a:schemeClr val="tx1">
                  <a:lumMod val="50000"/>
                  <a:lumOff val="50000"/>
                </a:scheme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chemeClr val="tx1">
                    <a:lumMod val="50000"/>
                    <a:lumOff val="50000"/>
                  </a:schemeClr>
                </a:solidFill>
                <a:latin typeface="Calibri" panose="020F0502020204030204" pitchFamily="34" charset="0"/>
              </a:rPr>
              <a:t>Connected, Involved </a:t>
            </a:r>
            <a:r>
              <a:rPr lang="en-US" sz="1600" b="1" dirty="0" smtClean="0">
                <a:solidFill>
                  <a:schemeClr val="tx1">
                    <a:lumMod val="50000"/>
                    <a:lumOff val="50000"/>
                  </a:schemeClr>
                </a:solidFill>
                <a:latin typeface="Calibri" panose="020F0502020204030204" pitchFamily="34" charset="0"/>
              </a:rPr>
              <a:t>Citizens</a:t>
            </a:r>
            <a:endParaRPr lang="en-US" sz="1600" b="1" dirty="0">
              <a:solidFill>
                <a:schemeClr val="tx1">
                  <a:lumMod val="50000"/>
                  <a:lumOff val="50000"/>
                </a:scheme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User-Focused </a:t>
            </a:r>
            <a:r>
              <a:rPr lang="en-US" sz="1600" b="1" dirty="0">
                <a:solidFill>
                  <a:schemeClr val="tx1">
                    <a:lumMod val="50000"/>
                    <a:lumOff val="50000"/>
                  </a:schemeClr>
                </a:solidFill>
                <a:latin typeface="Calibri" panose="020F0502020204030204" pitchFamily="34" charset="0"/>
              </a:rPr>
              <a:t>Mobility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Intelligent, </a:t>
            </a:r>
            <a:r>
              <a:rPr lang="en-US" sz="1600" b="1" dirty="0" smtClean="0">
                <a:solidFill>
                  <a:schemeClr val="tx1">
                    <a:lumMod val="50000"/>
                    <a:lumOff val="50000"/>
                  </a:schemeClr>
                </a:solidFill>
                <a:latin typeface="Calibri" panose="020F0502020204030204" pitchFamily="34" charset="0"/>
              </a:rPr>
              <a:t>Sensor-</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Based Infrastructure</a:t>
            </a:r>
            <a:endParaRPr lang="en-US" sz="1600" b="1" dirty="0">
              <a:solidFill>
                <a:schemeClr val="tx1">
                  <a:lumMod val="50000"/>
                  <a:lumOff val="50000"/>
                </a:scheme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Urban </a:t>
            </a:r>
            <a:r>
              <a:rPr lang="en-US" sz="1600" b="1" dirty="0">
                <a:solidFill>
                  <a:schemeClr val="tx1">
                    <a:lumMod val="50000"/>
                    <a:lumOff val="50000"/>
                  </a:scheme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Smart </a:t>
            </a:r>
            <a:r>
              <a:rPr lang="en-US" sz="1600" b="1" dirty="0">
                <a:solidFill>
                  <a:schemeClr val="tx1">
                    <a:lumMod val="50000"/>
                    <a:lumOff val="50000"/>
                  </a:schemeClr>
                </a:solidFill>
                <a:latin typeface="Calibri" panose="020F0502020204030204" pitchFamily="34" charset="0"/>
              </a:rPr>
              <a:t>Grid, Roadway </a:t>
            </a:r>
          </a:p>
          <a:p>
            <a:pPr algn="r" fontAlgn="base">
              <a:spcBef>
                <a:spcPct val="0"/>
              </a:spcBef>
              <a:spcAft>
                <a:spcPct val="0"/>
              </a:spcAft>
            </a:pPr>
            <a:r>
              <a:rPr lang="en-US" sz="1600" b="1" dirty="0">
                <a:solidFill>
                  <a:schemeClr val="tx1">
                    <a:lumMod val="50000"/>
                    <a:lumOff val="50000"/>
                  </a:scheme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Low-Cost</a:t>
            </a:r>
            <a:r>
              <a:rPr lang="en-US" sz="1600" b="1" dirty="0">
                <a:solidFill>
                  <a:schemeClr val="tx1">
                    <a:lumMod val="50000"/>
                    <a:lumOff val="50000"/>
                  </a:schemeClr>
                </a:solidFill>
                <a:latin typeface="Calibri" panose="020F0502020204030204" pitchFamily="34" charset="0"/>
              </a:rPr>
              <a:t>, Efficient,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Secure</a:t>
            </a:r>
            <a:r>
              <a:rPr lang="en-US" sz="1600" b="1" dirty="0">
                <a:solidFill>
                  <a:schemeClr val="tx1">
                    <a:lumMod val="50000"/>
                    <a:lumOff val="50000"/>
                  </a:schemeClr>
                </a:solidFill>
                <a:latin typeface="Calibri" panose="020F0502020204030204" pitchFamily="34" charset="0"/>
              </a:rPr>
              <a:t>, </a:t>
            </a:r>
            <a:r>
              <a:rPr lang="en-US" sz="1600" b="1" dirty="0" smtClean="0">
                <a:solidFill>
                  <a:schemeClr val="tx1">
                    <a:lumMod val="50000"/>
                    <a:lumOff val="50000"/>
                  </a:schemeClr>
                </a:solidFill>
                <a:latin typeface="Calibri" panose="020F0502020204030204" pitchFamily="34" charset="0"/>
              </a:rPr>
              <a:t>&amp; Resilient </a:t>
            </a:r>
            <a:r>
              <a:rPr lang="en-US" sz="1600" b="1" dirty="0">
                <a:solidFill>
                  <a:schemeClr val="tx1">
                    <a:lumMod val="50000"/>
                    <a:lumOff val="50000"/>
                  </a:scheme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Urban </a:t>
            </a:r>
            <a:r>
              <a:rPr lang="en-US" sz="1600" b="1" dirty="0">
                <a:solidFill>
                  <a:schemeClr val="tx1">
                    <a:lumMod val="50000"/>
                    <a:lumOff val="50000"/>
                  </a:schemeClr>
                </a:solidFill>
                <a:latin typeface="Calibri" panose="020F0502020204030204" pitchFamily="34" charset="0"/>
              </a:rPr>
              <a:t>Delivery and </a:t>
            </a:r>
            <a:endParaRPr lang="en-US" sz="1600" b="1" dirty="0" smtClean="0">
              <a:solidFill>
                <a:schemeClr val="tx1">
                  <a:lumMod val="50000"/>
                  <a:lumOff val="50000"/>
                </a:schemeClr>
              </a:solidFill>
              <a:latin typeface="Calibri" panose="020F0502020204030204" pitchFamily="34" charset="0"/>
            </a:endParaRP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Logistics</a:t>
            </a:r>
            <a:endParaRPr lang="en-US" sz="1600" b="1" dirty="0">
              <a:solidFill>
                <a:schemeClr val="tx1">
                  <a:lumMod val="50000"/>
                  <a:lumOff val="50000"/>
                </a:scheme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chemeClr val="tx1">
                    <a:lumMod val="50000"/>
                    <a:lumOff val="50000"/>
                  </a:schemeClr>
                </a:solidFill>
                <a:latin typeface="Calibri" panose="020F0502020204030204" pitchFamily="34" charset="0"/>
              </a:rPr>
              <a:t>Smart </a:t>
            </a:r>
            <a:r>
              <a:rPr lang="en-US" sz="1600" b="1" dirty="0">
                <a:solidFill>
                  <a:schemeClr val="tx1">
                    <a:lumMod val="50000"/>
                    <a:lumOff val="50000"/>
                  </a:scheme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chemeClr val="tx1">
                    <a:lumMod val="50000"/>
                    <a:lumOff val="50000"/>
                  </a:schemeClr>
                </a:solidFill>
                <a:latin typeface="Calibri" panose="020F0502020204030204" pitchFamily="34" charset="0"/>
              </a:rPr>
              <a:t>Strategic </a:t>
            </a:r>
            <a:r>
              <a:rPr lang="en-US" sz="1600" b="1" dirty="0" smtClean="0">
                <a:solidFill>
                  <a:schemeClr val="tx1">
                    <a:lumMod val="50000"/>
                    <a:lumOff val="50000"/>
                  </a:schemeClr>
                </a:solidFill>
                <a:latin typeface="Calibri" panose="020F0502020204030204" pitchFamily="34" charset="0"/>
              </a:rPr>
              <a:t>Business Models &amp; Partnering</a:t>
            </a:r>
            <a:endParaRPr lang="en-US" sz="1600" b="1" dirty="0">
              <a:solidFill>
                <a:schemeClr val="tx1">
                  <a:lumMod val="50000"/>
                  <a:lumOff val="50000"/>
                </a:scheme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6185A2"/>
                </a:solidFill>
                <a:effectLst/>
                <a:uLnTx/>
                <a:uFillTx/>
                <a:latin typeface="Calibri"/>
                <a:ea typeface="+mn-ea"/>
                <a:cs typeface="+mn-cs"/>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700" b="1" dirty="0">
                  <a:solidFill>
                    <a:srgbClr val="EC881B"/>
                  </a:solidFill>
                  <a:latin typeface="Arial" charset="0"/>
                </a:rPr>
                <a:t>r</a:t>
              </a:r>
              <a:r>
                <a:rPr kumimoji="0" lang="en-US" sz="700" b="1" u="none" strike="noStrike" cap="none" normalizeH="0" baseline="0" dirty="0" smtClean="0">
                  <a:ln>
                    <a:noFill/>
                  </a:ln>
                  <a:solidFill>
                    <a:srgbClr val="EC881B"/>
                  </a:solidFill>
                  <a:effectLst/>
                  <a:latin typeface="Arial" charset="0"/>
                </a:rPr>
                <a:t>e-charging</a:t>
              </a:r>
              <a:endParaRPr kumimoji="0" lang="en-US" sz="600" b="1" u="none" strike="noStrike" cap="none" normalizeH="0" baseline="0" dirty="0" smtClean="0">
                <a:ln>
                  <a:noFill/>
                </a:ln>
                <a:solidFill>
                  <a:srgbClr val="EC881B"/>
                </a:solidFill>
                <a:effectLst/>
                <a:latin typeface="Arial" charset="0"/>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pic>
        <p:nvPicPr>
          <p:cNvPr id="256" name="Picture 255"/>
          <p:cNvPicPr>
            <a:picLocks noChangeAspect="1"/>
          </p:cNvPicPr>
          <p:nvPr/>
        </p:nvPicPr>
        <p:blipFill>
          <a:blip r:embed="rId3">
            <a:clrChange>
              <a:clrFrom>
                <a:srgbClr val="FEFEFE"/>
              </a:clrFrom>
              <a:clrTo>
                <a:srgbClr val="FEFEFE">
                  <a:alpha val="0"/>
                </a:srgbClr>
              </a:clrTo>
            </a:clrChange>
            <a:duotone>
              <a:prstClr val="black"/>
              <a:schemeClr val="tx2">
                <a:tint val="45000"/>
                <a:satMod val="400000"/>
              </a:schemeClr>
            </a:duotone>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chemeClr val="bg1"/>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chemeClr val="bg1"/>
              </a:solidFill>
              <a:latin typeface="Arial" charset="0"/>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chemeClr val="bg1"/>
              </a:solidFill>
              <a:latin typeface="Arial" charset="0"/>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Technology Elements </a:t>
            </a:r>
            <a:r>
              <a:rPr lang="en-US" i="1" dirty="0" smtClean="0">
                <a:solidFill>
                  <a:schemeClr val="tx1">
                    <a:lumMod val="50000"/>
                    <a:lumOff val="50000"/>
                  </a:scheme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Innovative Approaches to Urban Transportation Elements </a:t>
            </a:r>
            <a:r>
              <a:rPr lang="en-US" i="1" dirty="0" smtClean="0">
                <a:solidFill>
                  <a:schemeClr val="tx1">
                    <a:lumMod val="50000"/>
                    <a:lumOff val="50000"/>
                  </a:scheme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i="0" dirty="0" smtClean="0">
                <a:solidFill>
                  <a:schemeClr val="tx1">
                    <a:lumMod val="50000"/>
                    <a:lumOff val="50000"/>
                  </a:schemeClr>
                </a:solidFill>
              </a:rPr>
              <a:t>Smart City Elements </a:t>
            </a:r>
            <a:r>
              <a:rPr lang="en-US" i="1" dirty="0" smtClean="0">
                <a:solidFill>
                  <a:schemeClr val="tx1">
                    <a:lumMod val="50000"/>
                    <a:lumOff val="50000"/>
                  </a:schemeClr>
                </a:solidFill>
              </a:rPr>
              <a:t>(Priority</a:t>
            </a:r>
            <a:r>
              <a:rPr lang="en-US" b="1" i="0" dirty="0" smtClean="0">
                <a:solidFill>
                  <a:schemeClr val="tx1">
                    <a:lumMod val="50000"/>
                    <a:lumOff val="50000"/>
                  </a:schemeClr>
                </a:solidFill>
              </a:rPr>
              <a:t>)</a:t>
            </a:r>
          </a:p>
        </p:txBody>
      </p:sp>
      <p:sp>
        <p:nvSpPr>
          <p:cNvPr id="221" name="Rectangle 220"/>
          <p:cNvSpPr/>
          <p:nvPr/>
        </p:nvSpPr>
        <p:spPr bwMode="auto">
          <a:xfrm>
            <a:off x="0" y="2928992"/>
            <a:ext cx="6122518" cy="2434334"/>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22" name="Rectangle 221"/>
          <p:cNvSpPr/>
          <p:nvPr/>
        </p:nvSpPr>
        <p:spPr bwMode="auto">
          <a:xfrm>
            <a:off x="6127851" y="1376840"/>
            <a:ext cx="3032595" cy="1242112"/>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23" name="Rectangle 222"/>
          <p:cNvSpPr/>
          <p:nvPr/>
        </p:nvSpPr>
        <p:spPr bwMode="auto">
          <a:xfrm>
            <a:off x="0" y="5625067"/>
            <a:ext cx="3032595" cy="1199527"/>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24" name="Rectangle 223"/>
          <p:cNvSpPr/>
          <p:nvPr/>
        </p:nvSpPr>
        <p:spPr bwMode="auto">
          <a:xfrm>
            <a:off x="6111405" y="5658473"/>
            <a:ext cx="3032595" cy="1199527"/>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225" name="Rectangle 224"/>
          <p:cNvSpPr/>
          <p:nvPr/>
        </p:nvSpPr>
        <p:spPr bwMode="auto">
          <a:xfrm>
            <a:off x="6111405" y="2911469"/>
            <a:ext cx="3032595" cy="2422531"/>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pic>
        <p:nvPicPr>
          <p:cNvPr id="226" name="Picture 225" descr="DOT-signature_white_cs3.png"/>
          <p:cNvPicPr>
            <a:picLocks noChangeAspect="1"/>
          </p:cNvPicPr>
          <p:nvPr/>
        </p:nvPicPr>
        <p:blipFill rotWithShape="1">
          <a:blip r:embed="rId4" cstate="print"/>
          <a:srcRect l="27085" t="13332" r="43055" b="53334"/>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6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22907" y="2906713"/>
            <a:ext cx="7171806" cy="1500187"/>
          </a:xfrm>
        </p:spPr>
        <p:txBody>
          <a:bodyPr/>
          <a:lstStyle/>
          <a:p>
            <a:r>
              <a:rPr lang="en-US" sz="2800" b="1" dirty="0" smtClean="0">
                <a:solidFill>
                  <a:srgbClr val="EC881B"/>
                </a:solidFill>
              </a:rPr>
              <a:t>Vision Element #2 </a:t>
            </a:r>
          </a:p>
          <a:p>
            <a:r>
              <a:rPr lang="en-US" sz="3600" b="1" dirty="0" smtClean="0"/>
              <a:t>Connected Vehicles</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52800"/>
            <a:ext cx="865707" cy="944962"/>
          </a:xfrm>
          <a:prstGeom prst="rect">
            <a:avLst/>
          </a:prstGeom>
        </p:spPr>
      </p:pic>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41990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Saving Cover Master">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nergySaving Inside">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80CDC0E7D5DE47B5761A92098B29F3" ma:contentTypeVersion="" ma:contentTypeDescription="Create a new document." ma:contentTypeScope="" ma:versionID="b43099d92a422463fd3457dd49fd2b9a">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38137E-D0F6-40B6-90FA-F3F6A8B9D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2C713E-CDD4-4367-A3B3-1B706157194D}">
  <ds:schemaRefs>
    <ds:schemaRef ds:uri="http://schemas.microsoft.com/sharepoint/v3/contenttype/forms"/>
  </ds:schemaRefs>
</ds:datastoreItem>
</file>

<file path=customXml/itemProps3.xml><?xml version="1.0" encoding="utf-8"?>
<ds:datastoreItem xmlns:ds="http://schemas.openxmlformats.org/officeDocument/2006/customXml" ds:itemID="{820EDEB4-21C7-4BF3-827B-4E9FDCAB2C8A}">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13881</TotalTime>
  <Words>3727</Words>
  <Application>Microsoft Office PowerPoint</Application>
  <PresentationFormat>On-screen Show (4:3)</PresentationFormat>
  <Paragraphs>470</Paragraphs>
  <Slides>48</Slides>
  <Notes>19</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EnergySaving Cover Master</vt:lpstr>
      <vt:lpstr>EnergySaving Inside</vt:lpstr>
      <vt:lpstr>4_RITA_Template_rev_2</vt:lpstr>
      <vt:lpstr>2_RITA_Template_rev_2</vt:lpstr>
      <vt:lpstr> Beyond Traffic: The Smart City Challenge Information Session #2: Connected Vehicles and Automation</vt:lpstr>
      <vt:lpstr>Webinar Overview</vt:lpstr>
      <vt:lpstr>PowerPoint Presentation</vt:lpstr>
      <vt:lpstr>PowerPoint Presentation</vt:lpstr>
      <vt:lpstr>Advanced Technologies and Smart Cities</vt:lpstr>
      <vt:lpstr>The USDOT’s Vision for a Smart City</vt:lpstr>
      <vt:lpstr>PowerPoint Presentation</vt:lpstr>
      <vt:lpstr>PowerPoint Presentation</vt:lpstr>
      <vt:lpstr>PowerPoint Presentation</vt:lpstr>
      <vt:lpstr>PowerPoint Presentation</vt:lpstr>
      <vt:lpstr>Vision Element #2: Connected Vehicles </vt:lpstr>
      <vt:lpstr>PowerPoint Presentation</vt:lpstr>
      <vt:lpstr>In addition to Safety, Connected Vehicles will Improve Mobility, Road Weather Info, and the Environment</vt:lpstr>
      <vt:lpstr>Vision Element #2: Connected Vehicles </vt:lpstr>
      <vt:lpstr>PowerPoint Presentation</vt:lpstr>
      <vt:lpstr>PowerPoint Presentation</vt:lpstr>
      <vt:lpstr>Vision Element #2: Connected Vehicles Connected Vehicle Applications</vt:lpstr>
      <vt:lpstr>Vision Element #2: Connected Vehicles </vt:lpstr>
      <vt:lpstr>Vision Element #2: Connected Vehicles Connected Vehicle Pilot Deployment Program </vt:lpstr>
      <vt:lpstr>Vision Element #2: Connected Vehicles Connected Vehicle Pilot Deployment Program Sites</vt:lpstr>
      <vt:lpstr>PowerPoint Presentation</vt:lpstr>
      <vt:lpstr>PowerPoint Presentation</vt:lpstr>
      <vt:lpstr>Vision Element #2: Connected Vehicles Example Deployment in a Smart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Element #1: Urban Automation USDOT Research Efforts: Eco-GlidePath</vt:lpstr>
      <vt:lpstr>Vision Element #1: Urban Automation</vt:lpstr>
      <vt:lpstr>Vision Element #1: Urban Automation</vt:lpstr>
      <vt:lpstr>Vision Element #1: Urban Automation</vt:lpstr>
      <vt:lpstr>PowerPoint Presentation</vt:lpstr>
      <vt:lpstr>PowerPoint Presentation</vt:lpstr>
      <vt:lpstr>PowerPoint Presentation</vt:lpstr>
      <vt:lpstr>Vision Element #11: Low-Cost, Efficient,  Secure, &amp; Resilient ICT</vt:lpstr>
      <vt:lpstr>Vision Element #11: Low-Cost, Efficient,  Secure, &amp; Resilient ICT</vt:lpstr>
      <vt:lpstr>Vision Element #11: Low-Cost, Efficient,  Secure, &amp; Resilient 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Noblis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TS</cp:lastModifiedBy>
  <cp:revision>1035</cp:revision>
  <cp:lastPrinted>2015-11-25T15:41:34Z</cp:lastPrinted>
  <dcterms:created xsi:type="dcterms:W3CDTF">2014-08-22T15:49:38Z</dcterms:created>
  <dcterms:modified xsi:type="dcterms:W3CDTF">2015-12-18T18:35:42Z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0x010100B880CDC0E7D5DE47B5761A92098B29F3</vt:lpwstr>
  </property>
</Properties>
</file>