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257" r:id="rId3"/>
    <p:sldId id="258" r:id="rId4"/>
    <p:sldId id="259" r:id="rId5"/>
    <p:sldId id="261" r:id="rId6"/>
    <p:sldId id="262" r:id="rId7"/>
    <p:sldId id="263" r:id="rId8"/>
    <p:sldId id="260" r:id="rId9"/>
    <p:sldId id="270" r:id="rId10"/>
    <p:sldId id="271" r:id="rId11"/>
    <p:sldId id="273" r:id="rId12"/>
    <p:sldId id="274" r:id="rId13"/>
    <p:sldId id="275" r:id="rId14"/>
    <p:sldId id="276" r:id="rId15"/>
    <p:sldId id="277" r:id="rId16"/>
    <p:sldId id="278" r:id="rId17"/>
    <p:sldId id="279" r:id="rId18"/>
    <p:sldId id="280" r:id="rId19"/>
    <p:sldId id="281" r:id="rId20"/>
    <p:sldId id="282" r:id="rId21"/>
    <p:sldId id="267" r:id="rId22"/>
    <p:sldId id="26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8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72" d="100"/>
          <a:sy n="72" d="100"/>
        </p:scale>
        <p:origin x="-135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1584" y="10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5C6A4-D1A3-4DC5-8F8A-FBCB9DB472AA}"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24B1BAC-DD4D-4B71-B4C7-08C26F5AFB4E}">
      <dgm:prSet phldrT="[Text]"/>
      <dgm:spPr>
        <a:solidFill>
          <a:srgbClr val="EC881B"/>
        </a:solidFill>
        <a:ln>
          <a:solidFill>
            <a:srgbClr val="EC881B"/>
          </a:solidFill>
        </a:ln>
      </dgm:spPr>
      <dgm:t>
        <a:bodyPr/>
        <a:lstStyle/>
        <a:p>
          <a:r>
            <a:rPr lang="en-US" smtClean="0"/>
            <a:t>Overview of the Beyond Traffic: The Smart City Challenge</a:t>
          </a:r>
          <a:endParaRPr lang="en-US" dirty="0"/>
        </a:p>
      </dgm:t>
    </dgm:pt>
    <dgm:pt modelId="{DE24798C-9989-42D8-BE3A-7395677D81DE}" type="parTrans" cxnId="{AE69F850-8A71-44A0-8EDD-E2E497BE5537}">
      <dgm:prSet/>
      <dgm:spPr/>
      <dgm:t>
        <a:bodyPr/>
        <a:lstStyle/>
        <a:p>
          <a:endParaRPr lang="en-US"/>
        </a:p>
      </dgm:t>
    </dgm:pt>
    <dgm:pt modelId="{E971A4B0-6C26-468C-88BF-982E01467867}" type="sibTrans" cxnId="{AE69F850-8A71-44A0-8EDD-E2E497BE5537}">
      <dgm:prSet/>
      <dgm:spPr>
        <a:ln>
          <a:solidFill>
            <a:schemeClr val="tx1">
              <a:lumMod val="50000"/>
              <a:lumOff val="50000"/>
            </a:schemeClr>
          </a:solidFill>
        </a:ln>
      </dgm:spPr>
      <dgm:t>
        <a:bodyPr/>
        <a:lstStyle/>
        <a:p>
          <a:endParaRPr lang="en-US"/>
        </a:p>
      </dgm:t>
    </dgm:pt>
    <dgm:pt modelId="{B0103BED-B1CA-486A-9440-39CB28CEC4CD}">
      <dgm:prSet/>
      <dgm:spPr>
        <a:solidFill>
          <a:srgbClr val="EC881B"/>
        </a:solidFill>
        <a:ln>
          <a:solidFill>
            <a:srgbClr val="EC881B"/>
          </a:solidFill>
        </a:ln>
      </dgm:spPr>
      <dgm:t>
        <a:bodyPr/>
        <a:lstStyle/>
        <a:p>
          <a:r>
            <a:rPr lang="en-US" dirty="0" smtClean="0"/>
            <a:t>Overview of Phase 1 Notice of Funding Opportunity </a:t>
          </a:r>
        </a:p>
      </dgm:t>
    </dgm:pt>
    <dgm:pt modelId="{1DEAFB6D-A13D-4FC8-B730-1773C43F66DA}" type="parTrans" cxnId="{013C2C1C-7ED9-49FF-BFE5-C688681FF00C}">
      <dgm:prSet/>
      <dgm:spPr/>
      <dgm:t>
        <a:bodyPr/>
        <a:lstStyle/>
        <a:p>
          <a:endParaRPr lang="en-US"/>
        </a:p>
      </dgm:t>
    </dgm:pt>
    <dgm:pt modelId="{D356F24B-9BA2-48E4-BB46-6F170A446883}" type="sibTrans" cxnId="{013C2C1C-7ED9-49FF-BFE5-C688681FF00C}">
      <dgm:prSet/>
      <dgm:spPr/>
      <dgm:t>
        <a:bodyPr/>
        <a:lstStyle/>
        <a:p>
          <a:endParaRPr lang="en-US"/>
        </a:p>
      </dgm:t>
    </dgm:pt>
    <dgm:pt modelId="{F5A9CCFC-0949-4959-B75D-CD58712FBA3C}">
      <dgm:prSet/>
      <dgm:spPr>
        <a:solidFill>
          <a:srgbClr val="EC881B"/>
        </a:solidFill>
        <a:ln>
          <a:solidFill>
            <a:srgbClr val="EC881B"/>
          </a:solidFill>
        </a:ln>
      </dgm:spPr>
      <dgm:t>
        <a:bodyPr/>
        <a:lstStyle/>
        <a:p>
          <a:r>
            <a:rPr lang="en-US" dirty="0" smtClean="0"/>
            <a:t>Application Content</a:t>
          </a:r>
        </a:p>
      </dgm:t>
    </dgm:pt>
    <dgm:pt modelId="{34928967-17F5-45FA-B07D-AE0CF9342132}" type="parTrans" cxnId="{95C2EE59-10AE-4B1B-B230-5718AFC9C085}">
      <dgm:prSet/>
      <dgm:spPr/>
      <dgm:t>
        <a:bodyPr/>
        <a:lstStyle/>
        <a:p>
          <a:endParaRPr lang="en-US"/>
        </a:p>
      </dgm:t>
    </dgm:pt>
    <dgm:pt modelId="{4E8B0609-5BCF-4E0C-A186-FFC9430E8085}" type="sibTrans" cxnId="{95C2EE59-10AE-4B1B-B230-5718AFC9C085}">
      <dgm:prSet/>
      <dgm:spPr/>
      <dgm:t>
        <a:bodyPr/>
        <a:lstStyle/>
        <a:p>
          <a:endParaRPr lang="en-US"/>
        </a:p>
      </dgm:t>
    </dgm:pt>
    <dgm:pt modelId="{4F53FA5D-52C7-459A-967D-51285EF92090}">
      <dgm:prSet/>
      <dgm:spPr>
        <a:solidFill>
          <a:srgbClr val="EC881B"/>
        </a:solidFill>
        <a:ln>
          <a:solidFill>
            <a:srgbClr val="EC881B"/>
          </a:solidFill>
        </a:ln>
      </dgm:spPr>
      <dgm:t>
        <a:bodyPr/>
        <a:lstStyle/>
        <a:p>
          <a:r>
            <a:rPr lang="en-US" dirty="0" smtClean="0"/>
            <a:t>Evaluation, Selection and Award</a:t>
          </a:r>
        </a:p>
      </dgm:t>
    </dgm:pt>
    <dgm:pt modelId="{2A5D165B-B674-4A2F-B12A-51301F865B89}" type="parTrans" cxnId="{F76DBBF7-0947-40E0-B527-72B71ABE3487}">
      <dgm:prSet/>
      <dgm:spPr/>
      <dgm:t>
        <a:bodyPr/>
        <a:lstStyle/>
        <a:p>
          <a:endParaRPr lang="en-US"/>
        </a:p>
      </dgm:t>
    </dgm:pt>
    <dgm:pt modelId="{786D1667-32EA-4EAA-9228-F16915435066}" type="sibTrans" cxnId="{F76DBBF7-0947-40E0-B527-72B71ABE3487}">
      <dgm:prSet/>
      <dgm:spPr/>
      <dgm:t>
        <a:bodyPr/>
        <a:lstStyle/>
        <a:p>
          <a:endParaRPr lang="en-US"/>
        </a:p>
      </dgm:t>
    </dgm:pt>
    <dgm:pt modelId="{4377D6EF-51D0-469B-AA46-3FA6ED39582D}">
      <dgm:prSet/>
      <dgm:spPr>
        <a:solidFill>
          <a:srgbClr val="EC881B"/>
        </a:solidFill>
        <a:ln>
          <a:solidFill>
            <a:srgbClr val="EC881B"/>
          </a:solidFill>
        </a:ln>
      </dgm:spPr>
      <dgm:t>
        <a:bodyPr/>
        <a:lstStyle/>
        <a:p>
          <a:r>
            <a:rPr lang="en-US" dirty="0" smtClean="0"/>
            <a:t>Overview of Phase 2 Notice of Funding Opportunity</a:t>
          </a:r>
        </a:p>
      </dgm:t>
    </dgm:pt>
    <dgm:pt modelId="{34019164-C915-4D80-A5A2-F2AFEDA5A1CA}" type="parTrans" cxnId="{F5995B17-C39E-46B9-A141-CC92A2CC2C80}">
      <dgm:prSet/>
      <dgm:spPr/>
      <dgm:t>
        <a:bodyPr/>
        <a:lstStyle/>
        <a:p>
          <a:endParaRPr lang="en-US"/>
        </a:p>
      </dgm:t>
    </dgm:pt>
    <dgm:pt modelId="{F5EDA0D5-38E5-4992-ABD6-B8F24384C132}" type="sibTrans" cxnId="{F5995B17-C39E-46B9-A141-CC92A2CC2C80}">
      <dgm:prSet/>
      <dgm:spPr/>
      <dgm:t>
        <a:bodyPr/>
        <a:lstStyle/>
        <a:p>
          <a:endParaRPr lang="en-US"/>
        </a:p>
      </dgm:t>
    </dgm:pt>
    <dgm:pt modelId="{7FC5BBC4-7CA7-4F43-9676-69D034291002}">
      <dgm:prSet/>
      <dgm:spPr>
        <a:solidFill>
          <a:srgbClr val="EC881B"/>
        </a:solidFill>
        <a:ln>
          <a:solidFill>
            <a:srgbClr val="EC881B"/>
          </a:solidFill>
        </a:ln>
      </dgm:spPr>
      <dgm:t>
        <a:bodyPr/>
        <a:lstStyle/>
        <a:p>
          <a:r>
            <a:rPr lang="en-US" smtClean="0"/>
            <a:t>For More Information</a:t>
          </a:r>
          <a:endParaRPr lang="en-US" dirty="0"/>
        </a:p>
      </dgm:t>
    </dgm:pt>
    <dgm:pt modelId="{2BA998A7-2589-4309-B750-B363AF024194}" type="parTrans" cxnId="{36CD2E6B-34A0-4E06-9B90-6F720F73518E}">
      <dgm:prSet/>
      <dgm:spPr/>
      <dgm:t>
        <a:bodyPr/>
        <a:lstStyle/>
        <a:p>
          <a:endParaRPr lang="en-US"/>
        </a:p>
      </dgm:t>
    </dgm:pt>
    <dgm:pt modelId="{260D7623-8312-4874-BEE5-4EA907823736}" type="sibTrans" cxnId="{36CD2E6B-34A0-4E06-9B90-6F720F73518E}">
      <dgm:prSet/>
      <dgm:spPr/>
      <dgm:t>
        <a:bodyPr/>
        <a:lstStyle/>
        <a:p>
          <a:endParaRPr lang="en-US"/>
        </a:p>
      </dgm:t>
    </dgm:pt>
    <dgm:pt modelId="{463D9F03-61D3-495E-A14A-A66FE74226A8}" type="pres">
      <dgm:prSet presAssocID="{6975C6A4-D1A3-4DC5-8F8A-FBCB9DB472AA}" presName="Name0" presStyleCnt="0">
        <dgm:presLayoutVars>
          <dgm:chMax val="7"/>
          <dgm:chPref val="7"/>
          <dgm:dir/>
        </dgm:presLayoutVars>
      </dgm:prSet>
      <dgm:spPr/>
      <dgm:t>
        <a:bodyPr/>
        <a:lstStyle/>
        <a:p>
          <a:endParaRPr lang="en-US"/>
        </a:p>
      </dgm:t>
    </dgm:pt>
    <dgm:pt modelId="{CD746237-0ED6-4A08-B3E8-0B985D10B0E8}" type="pres">
      <dgm:prSet presAssocID="{6975C6A4-D1A3-4DC5-8F8A-FBCB9DB472AA}" presName="Name1" presStyleCnt="0"/>
      <dgm:spPr/>
    </dgm:pt>
    <dgm:pt modelId="{CB04900C-31AB-4A8F-BD64-18352FC77531}" type="pres">
      <dgm:prSet presAssocID="{6975C6A4-D1A3-4DC5-8F8A-FBCB9DB472AA}" presName="cycle" presStyleCnt="0"/>
      <dgm:spPr/>
    </dgm:pt>
    <dgm:pt modelId="{997FF59C-0725-421E-8BBE-815F2D152B34}" type="pres">
      <dgm:prSet presAssocID="{6975C6A4-D1A3-4DC5-8F8A-FBCB9DB472AA}" presName="srcNode" presStyleLbl="node1" presStyleIdx="0" presStyleCnt="6"/>
      <dgm:spPr/>
    </dgm:pt>
    <dgm:pt modelId="{8A69110D-FD68-4850-BE49-324D41753823}" type="pres">
      <dgm:prSet presAssocID="{6975C6A4-D1A3-4DC5-8F8A-FBCB9DB472AA}" presName="conn" presStyleLbl="parChTrans1D2" presStyleIdx="0" presStyleCnt="1"/>
      <dgm:spPr/>
      <dgm:t>
        <a:bodyPr/>
        <a:lstStyle/>
        <a:p>
          <a:endParaRPr lang="en-US"/>
        </a:p>
      </dgm:t>
    </dgm:pt>
    <dgm:pt modelId="{15E08348-F6DB-4E0E-B5C8-1A23DC50E474}" type="pres">
      <dgm:prSet presAssocID="{6975C6A4-D1A3-4DC5-8F8A-FBCB9DB472AA}" presName="extraNode" presStyleLbl="node1" presStyleIdx="0" presStyleCnt="6"/>
      <dgm:spPr/>
    </dgm:pt>
    <dgm:pt modelId="{CCEC1634-4A72-4C2A-A51B-240CBA0AB6CA}" type="pres">
      <dgm:prSet presAssocID="{6975C6A4-D1A3-4DC5-8F8A-FBCB9DB472AA}" presName="dstNode" presStyleLbl="node1" presStyleIdx="0" presStyleCnt="6"/>
      <dgm:spPr/>
    </dgm:pt>
    <dgm:pt modelId="{6BFE2857-7397-4A00-89BC-5590F7737121}" type="pres">
      <dgm:prSet presAssocID="{E24B1BAC-DD4D-4B71-B4C7-08C26F5AFB4E}" presName="text_1" presStyleLbl="node1" presStyleIdx="0" presStyleCnt="6">
        <dgm:presLayoutVars>
          <dgm:bulletEnabled val="1"/>
        </dgm:presLayoutVars>
      </dgm:prSet>
      <dgm:spPr/>
      <dgm:t>
        <a:bodyPr/>
        <a:lstStyle/>
        <a:p>
          <a:endParaRPr lang="en-US"/>
        </a:p>
      </dgm:t>
    </dgm:pt>
    <dgm:pt modelId="{8BFC2CBB-F87C-4D7A-AB2F-B8A9739199A7}" type="pres">
      <dgm:prSet presAssocID="{E24B1BAC-DD4D-4B71-B4C7-08C26F5AFB4E}" presName="accent_1" presStyleCnt="0"/>
      <dgm:spPr/>
    </dgm:pt>
    <dgm:pt modelId="{70488442-43CF-4195-92E4-82415D16BD1C}" type="pres">
      <dgm:prSet presAssocID="{E24B1BAC-DD4D-4B71-B4C7-08C26F5AFB4E}" presName="accentRepeatNode" presStyleLbl="solidFgAcc1" presStyleIdx="0" presStyleCnt="6"/>
      <dgm:spPr>
        <a:solidFill>
          <a:schemeClr val="bg1">
            <a:lumMod val="95000"/>
          </a:schemeClr>
        </a:solidFill>
        <a:ln>
          <a:solidFill>
            <a:schemeClr val="tx1">
              <a:lumMod val="50000"/>
              <a:lumOff val="50000"/>
            </a:schemeClr>
          </a:solidFill>
        </a:ln>
      </dgm:spPr>
    </dgm:pt>
    <dgm:pt modelId="{6C2450C0-2A3C-450D-9700-6F4E024714BA}" type="pres">
      <dgm:prSet presAssocID="{B0103BED-B1CA-486A-9440-39CB28CEC4CD}" presName="text_2" presStyleLbl="node1" presStyleIdx="1" presStyleCnt="6">
        <dgm:presLayoutVars>
          <dgm:bulletEnabled val="1"/>
        </dgm:presLayoutVars>
      </dgm:prSet>
      <dgm:spPr/>
      <dgm:t>
        <a:bodyPr/>
        <a:lstStyle/>
        <a:p>
          <a:endParaRPr lang="en-US"/>
        </a:p>
      </dgm:t>
    </dgm:pt>
    <dgm:pt modelId="{29865621-9B1F-4600-B382-A6A7DD685970}" type="pres">
      <dgm:prSet presAssocID="{B0103BED-B1CA-486A-9440-39CB28CEC4CD}" presName="accent_2" presStyleCnt="0"/>
      <dgm:spPr/>
    </dgm:pt>
    <dgm:pt modelId="{7CE4BFF6-B790-4FB6-8003-C4FBB391E569}" type="pres">
      <dgm:prSet presAssocID="{B0103BED-B1CA-486A-9440-39CB28CEC4CD}" presName="accentRepeatNode" presStyleLbl="solidFgAcc1" presStyleIdx="1" presStyleCnt="6"/>
      <dgm:spPr>
        <a:solidFill>
          <a:schemeClr val="bg1">
            <a:lumMod val="95000"/>
          </a:schemeClr>
        </a:solidFill>
        <a:ln>
          <a:solidFill>
            <a:schemeClr val="tx1">
              <a:lumMod val="50000"/>
              <a:lumOff val="50000"/>
            </a:schemeClr>
          </a:solidFill>
        </a:ln>
      </dgm:spPr>
    </dgm:pt>
    <dgm:pt modelId="{4F9BB05D-A075-42B0-833D-2AEBD3238E0B}" type="pres">
      <dgm:prSet presAssocID="{F5A9CCFC-0949-4959-B75D-CD58712FBA3C}" presName="text_3" presStyleLbl="node1" presStyleIdx="2" presStyleCnt="6">
        <dgm:presLayoutVars>
          <dgm:bulletEnabled val="1"/>
        </dgm:presLayoutVars>
      </dgm:prSet>
      <dgm:spPr/>
      <dgm:t>
        <a:bodyPr/>
        <a:lstStyle/>
        <a:p>
          <a:endParaRPr lang="en-US"/>
        </a:p>
      </dgm:t>
    </dgm:pt>
    <dgm:pt modelId="{80FD464A-C90E-459C-AA4D-82DC420F600E}" type="pres">
      <dgm:prSet presAssocID="{F5A9CCFC-0949-4959-B75D-CD58712FBA3C}" presName="accent_3" presStyleCnt="0"/>
      <dgm:spPr/>
    </dgm:pt>
    <dgm:pt modelId="{3E353611-2C87-46CA-94B4-449EF24D4FCA}" type="pres">
      <dgm:prSet presAssocID="{F5A9CCFC-0949-4959-B75D-CD58712FBA3C}" presName="accentRepeatNode" presStyleLbl="solidFgAcc1" presStyleIdx="2" presStyleCnt="6"/>
      <dgm:spPr>
        <a:solidFill>
          <a:schemeClr val="bg1">
            <a:lumMod val="95000"/>
          </a:schemeClr>
        </a:solidFill>
        <a:ln>
          <a:solidFill>
            <a:schemeClr val="tx1">
              <a:lumMod val="50000"/>
              <a:lumOff val="50000"/>
            </a:schemeClr>
          </a:solidFill>
        </a:ln>
      </dgm:spPr>
    </dgm:pt>
    <dgm:pt modelId="{E708C041-15EB-446A-B4D3-3FD0B658153E}" type="pres">
      <dgm:prSet presAssocID="{4F53FA5D-52C7-459A-967D-51285EF92090}" presName="text_4" presStyleLbl="node1" presStyleIdx="3" presStyleCnt="6">
        <dgm:presLayoutVars>
          <dgm:bulletEnabled val="1"/>
        </dgm:presLayoutVars>
      </dgm:prSet>
      <dgm:spPr/>
      <dgm:t>
        <a:bodyPr/>
        <a:lstStyle/>
        <a:p>
          <a:endParaRPr lang="en-US"/>
        </a:p>
      </dgm:t>
    </dgm:pt>
    <dgm:pt modelId="{1D298EC7-B0BA-4456-8759-111BC087B953}" type="pres">
      <dgm:prSet presAssocID="{4F53FA5D-52C7-459A-967D-51285EF92090}" presName="accent_4" presStyleCnt="0"/>
      <dgm:spPr/>
    </dgm:pt>
    <dgm:pt modelId="{04299139-60A1-4F9A-B41F-C4A0C7F13E28}" type="pres">
      <dgm:prSet presAssocID="{4F53FA5D-52C7-459A-967D-51285EF92090}" presName="accentRepeatNode" presStyleLbl="solidFgAcc1" presStyleIdx="3" presStyleCnt="6"/>
      <dgm:spPr>
        <a:solidFill>
          <a:schemeClr val="bg1">
            <a:lumMod val="95000"/>
          </a:schemeClr>
        </a:solidFill>
        <a:ln>
          <a:solidFill>
            <a:schemeClr val="tx1">
              <a:lumMod val="50000"/>
              <a:lumOff val="50000"/>
            </a:schemeClr>
          </a:solidFill>
        </a:ln>
      </dgm:spPr>
    </dgm:pt>
    <dgm:pt modelId="{DE1A5022-F27A-4C56-95B4-1077F27D903E}" type="pres">
      <dgm:prSet presAssocID="{4377D6EF-51D0-469B-AA46-3FA6ED39582D}" presName="text_5" presStyleLbl="node1" presStyleIdx="4" presStyleCnt="6" custLinFactNeighborX="123">
        <dgm:presLayoutVars>
          <dgm:bulletEnabled val="1"/>
        </dgm:presLayoutVars>
      </dgm:prSet>
      <dgm:spPr/>
      <dgm:t>
        <a:bodyPr/>
        <a:lstStyle/>
        <a:p>
          <a:endParaRPr lang="en-US"/>
        </a:p>
      </dgm:t>
    </dgm:pt>
    <dgm:pt modelId="{0FF5E5FC-5457-4BD7-B21A-CD9C6AE5913E}" type="pres">
      <dgm:prSet presAssocID="{4377D6EF-51D0-469B-AA46-3FA6ED39582D}" presName="accent_5" presStyleCnt="0"/>
      <dgm:spPr/>
    </dgm:pt>
    <dgm:pt modelId="{D37AC4CA-0473-4E5E-8705-8C5A8F6FB460}" type="pres">
      <dgm:prSet presAssocID="{4377D6EF-51D0-469B-AA46-3FA6ED39582D}" presName="accentRepeatNode" presStyleLbl="solidFgAcc1" presStyleIdx="4" presStyleCnt="6"/>
      <dgm:spPr>
        <a:solidFill>
          <a:schemeClr val="bg1">
            <a:lumMod val="95000"/>
          </a:schemeClr>
        </a:solidFill>
        <a:ln>
          <a:solidFill>
            <a:schemeClr val="tx1">
              <a:lumMod val="50000"/>
              <a:lumOff val="50000"/>
            </a:schemeClr>
          </a:solidFill>
        </a:ln>
      </dgm:spPr>
    </dgm:pt>
    <dgm:pt modelId="{DD59A988-7849-4684-9968-7FDB2A9E714C}" type="pres">
      <dgm:prSet presAssocID="{7FC5BBC4-7CA7-4F43-9676-69D034291002}" presName="text_6" presStyleLbl="node1" presStyleIdx="5" presStyleCnt="6">
        <dgm:presLayoutVars>
          <dgm:bulletEnabled val="1"/>
        </dgm:presLayoutVars>
      </dgm:prSet>
      <dgm:spPr/>
      <dgm:t>
        <a:bodyPr/>
        <a:lstStyle/>
        <a:p>
          <a:endParaRPr lang="en-US"/>
        </a:p>
      </dgm:t>
    </dgm:pt>
    <dgm:pt modelId="{65E43909-D49E-43F4-ACDA-0AE6609F3F19}" type="pres">
      <dgm:prSet presAssocID="{7FC5BBC4-7CA7-4F43-9676-69D034291002}" presName="accent_6" presStyleCnt="0"/>
      <dgm:spPr/>
    </dgm:pt>
    <dgm:pt modelId="{081774A1-CB12-4192-B2C9-0E554E437D5E}" type="pres">
      <dgm:prSet presAssocID="{7FC5BBC4-7CA7-4F43-9676-69D034291002}" presName="accentRepeatNode" presStyleLbl="solidFgAcc1" presStyleIdx="5" presStyleCnt="6"/>
      <dgm:spPr>
        <a:solidFill>
          <a:schemeClr val="bg1">
            <a:lumMod val="95000"/>
          </a:schemeClr>
        </a:solidFill>
        <a:ln>
          <a:solidFill>
            <a:schemeClr val="tx1">
              <a:lumMod val="50000"/>
              <a:lumOff val="50000"/>
            </a:schemeClr>
          </a:solidFill>
        </a:ln>
      </dgm:spPr>
    </dgm:pt>
  </dgm:ptLst>
  <dgm:cxnLst>
    <dgm:cxn modelId="{013C2C1C-7ED9-49FF-BFE5-C688681FF00C}" srcId="{6975C6A4-D1A3-4DC5-8F8A-FBCB9DB472AA}" destId="{B0103BED-B1CA-486A-9440-39CB28CEC4CD}" srcOrd="1" destOrd="0" parTransId="{1DEAFB6D-A13D-4FC8-B730-1773C43F66DA}" sibTransId="{D356F24B-9BA2-48E4-BB46-6F170A446883}"/>
    <dgm:cxn modelId="{48021A40-423A-4E05-9B31-8810B9FA735F}" type="presOf" srcId="{E971A4B0-6C26-468C-88BF-982E01467867}" destId="{8A69110D-FD68-4850-BE49-324D41753823}" srcOrd="0" destOrd="0" presId="urn:microsoft.com/office/officeart/2008/layout/VerticalCurvedList"/>
    <dgm:cxn modelId="{06EAE0D0-7377-4435-BBF3-A653EEA545B8}" type="presOf" srcId="{F5A9CCFC-0949-4959-B75D-CD58712FBA3C}" destId="{4F9BB05D-A075-42B0-833D-2AEBD3238E0B}" srcOrd="0" destOrd="0" presId="urn:microsoft.com/office/officeart/2008/layout/VerticalCurvedList"/>
    <dgm:cxn modelId="{46B77A23-41C9-40B2-ADDF-E37FAAD057BE}" type="presOf" srcId="{6975C6A4-D1A3-4DC5-8F8A-FBCB9DB472AA}" destId="{463D9F03-61D3-495E-A14A-A66FE74226A8}" srcOrd="0" destOrd="0" presId="urn:microsoft.com/office/officeart/2008/layout/VerticalCurvedList"/>
    <dgm:cxn modelId="{F76DBBF7-0947-40E0-B527-72B71ABE3487}" srcId="{6975C6A4-D1A3-4DC5-8F8A-FBCB9DB472AA}" destId="{4F53FA5D-52C7-459A-967D-51285EF92090}" srcOrd="3" destOrd="0" parTransId="{2A5D165B-B674-4A2F-B12A-51301F865B89}" sibTransId="{786D1667-32EA-4EAA-9228-F16915435066}"/>
    <dgm:cxn modelId="{95C2EE59-10AE-4B1B-B230-5718AFC9C085}" srcId="{6975C6A4-D1A3-4DC5-8F8A-FBCB9DB472AA}" destId="{F5A9CCFC-0949-4959-B75D-CD58712FBA3C}" srcOrd="2" destOrd="0" parTransId="{34928967-17F5-45FA-B07D-AE0CF9342132}" sibTransId="{4E8B0609-5BCF-4E0C-A186-FFC9430E8085}"/>
    <dgm:cxn modelId="{36CD2E6B-34A0-4E06-9B90-6F720F73518E}" srcId="{6975C6A4-D1A3-4DC5-8F8A-FBCB9DB472AA}" destId="{7FC5BBC4-7CA7-4F43-9676-69D034291002}" srcOrd="5" destOrd="0" parTransId="{2BA998A7-2589-4309-B750-B363AF024194}" sibTransId="{260D7623-8312-4874-BEE5-4EA907823736}"/>
    <dgm:cxn modelId="{5C7C51D1-61E1-4EA4-A505-A2667BAF5811}" type="presOf" srcId="{4377D6EF-51D0-469B-AA46-3FA6ED39582D}" destId="{DE1A5022-F27A-4C56-95B4-1077F27D903E}" srcOrd="0" destOrd="0" presId="urn:microsoft.com/office/officeart/2008/layout/VerticalCurvedList"/>
    <dgm:cxn modelId="{3C4CB7B4-50BE-4D00-82EE-8D443419DEFC}" type="presOf" srcId="{E24B1BAC-DD4D-4B71-B4C7-08C26F5AFB4E}" destId="{6BFE2857-7397-4A00-89BC-5590F7737121}" srcOrd="0" destOrd="0" presId="urn:microsoft.com/office/officeart/2008/layout/VerticalCurvedList"/>
    <dgm:cxn modelId="{44FD86AA-A90A-41D7-A5AA-111F16A27EB9}" type="presOf" srcId="{4F53FA5D-52C7-459A-967D-51285EF92090}" destId="{E708C041-15EB-446A-B4D3-3FD0B658153E}" srcOrd="0" destOrd="0" presId="urn:microsoft.com/office/officeart/2008/layout/VerticalCurvedList"/>
    <dgm:cxn modelId="{AE69F850-8A71-44A0-8EDD-E2E497BE5537}" srcId="{6975C6A4-D1A3-4DC5-8F8A-FBCB9DB472AA}" destId="{E24B1BAC-DD4D-4B71-B4C7-08C26F5AFB4E}" srcOrd="0" destOrd="0" parTransId="{DE24798C-9989-42D8-BE3A-7395677D81DE}" sibTransId="{E971A4B0-6C26-468C-88BF-982E01467867}"/>
    <dgm:cxn modelId="{D8511AF3-2555-445E-9980-AB47787794CE}" type="presOf" srcId="{B0103BED-B1CA-486A-9440-39CB28CEC4CD}" destId="{6C2450C0-2A3C-450D-9700-6F4E024714BA}" srcOrd="0" destOrd="0" presId="urn:microsoft.com/office/officeart/2008/layout/VerticalCurvedList"/>
    <dgm:cxn modelId="{846F848C-245C-46D8-B99F-B9520A5D0E0E}" type="presOf" srcId="{7FC5BBC4-7CA7-4F43-9676-69D034291002}" destId="{DD59A988-7849-4684-9968-7FDB2A9E714C}" srcOrd="0" destOrd="0" presId="urn:microsoft.com/office/officeart/2008/layout/VerticalCurvedList"/>
    <dgm:cxn modelId="{F5995B17-C39E-46B9-A141-CC92A2CC2C80}" srcId="{6975C6A4-D1A3-4DC5-8F8A-FBCB9DB472AA}" destId="{4377D6EF-51D0-469B-AA46-3FA6ED39582D}" srcOrd="4" destOrd="0" parTransId="{34019164-C915-4D80-A5A2-F2AFEDA5A1CA}" sibTransId="{F5EDA0D5-38E5-4992-ABD6-B8F24384C132}"/>
    <dgm:cxn modelId="{D2A332FC-316F-46D7-BBC4-F00464957E21}" type="presParOf" srcId="{463D9F03-61D3-495E-A14A-A66FE74226A8}" destId="{CD746237-0ED6-4A08-B3E8-0B985D10B0E8}" srcOrd="0" destOrd="0" presId="urn:microsoft.com/office/officeart/2008/layout/VerticalCurvedList"/>
    <dgm:cxn modelId="{5CBD77E5-91F8-4AB3-914E-B4789BFC7E9B}" type="presParOf" srcId="{CD746237-0ED6-4A08-B3E8-0B985D10B0E8}" destId="{CB04900C-31AB-4A8F-BD64-18352FC77531}" srcOrd="0" destOrd="0" presId="urn:microsoft.com/office/officeart/2008/layout/VerticalCurvedList"/>
    <dgm:cxn modelId="{6A77E143-2D56-41B2-95C9-860B81467A90}" type="presParOf" srcId="{CB04900C-31AB-4A8F-BD64-18352FC77531}" destId="{997FF59C-0725-421E-8BBE-815F2D152B34}" srcOrd="0" destOrd="0" presId="urn:microsoft.com/office/officeart/2008/layout/VerticalCurvedList"/>
    <dgm:cxn modelId="{D88A87BF-9655-45FB-A35D-43C86685CDDE}" type="presParOf" srcId="{CB04900C-31AB-4A8F-BD64-18352FC77531}" destId="{8A69110D-FD68-4850-BE49-324D41753823}" srcOrd="1" destOrd="0" presId="urn:microsoft.com/office/officeart/2008/layout/VerticalCurvedList"/>
    <dgm:cxn modelId="{BBA51E9A-8AFC-4EF0-A9E5-C83F7499A924}" type="presParOf" srcId="{CB04900C-31AB-4A8F-BD64-18352FC77531}" destId="{15E08348-F6DB-4E0E-B5C8-1A23DC50E474}" srcOrd="2" destOrd="0" presId="urn:microsoft.com/office/officeart/2008/layout/VerticalCurvedList"/>
    <dgm:cxn modelId="{C59AE9C6-8E70-48A8-94E7-AEEB274DCE58}" type="presParOf" srcId="{CB04900C-31AB-4A8F-BD64-18352FC77531}" destId="{CCEC1634-4A72-4C2A-A51B-240CBA0AB6CA}" srcOrd="3" destOrd="0" presId="urn:microsoft.com/office/officeart/2008/layout/VerticalCurvedList"/>
    <dgm:cxn modelId="{3D90E747-DEE4-43C7-9A07-858F3014F504}" type="presParOf" srcId="{CD746237-0ED6-4A08-B3E8-0B985D10B0E8}" destId="{6BFE2857-7397-4A00-89BC-5590F7737121}" srcOrd="1" destOrd="0" presId="urn:microsoft.com/office/officeart/2008/layout/VerticalCurvedList"/>
    <dgm:cxn modelId="{6C4B05E7-E992-4894-8911-9B2B8F34128A}" type="presParOf" srcId="{CD746237-0ED6-4A08-B3E8-0B985D10B0E8}" destId="{8BFC2CBB-F87C-4D7A-AB2F-B8A9739199A7}" srcOrd="2" destOrd="0" presId="urn:microsoft.com/office/officeart/2008/layout/VerticalCurvedList"/>
    <dgm:cxn modelId="{B11AE927-EDE3-47C2-ABB7-CA3DDBB59755}" type="presParOf" srcId="{8BFC2CBB-F87C-4D7A-AB2F-B8A9739199A7}" destId="{70488442-43CF-4195-92E4-82415D16BD1C}" srcOrd="0" destOrd="0" presId="urn:microsoft.com/office/officeart/2008/layout/VerticalCurvedList"/>
    <dgm:cxn modelId="{38780EF2-1ACF-4F95-8430-FCC2531D0ADA}" type="presParOf" srcId="{CD746237-0ED6-4A08-B3E8-0B985D10B0E8}" destId="{6C2450C0-2A3C-450D-9700-6F4E024714BA}" srcOrd="3" destOrd="0" presId="urn:microsoft.com/office/officeart/2008/layout/VerticalCurvedList"/>
    <dgm:cxn modelId="{1C3B7598-EC79-4D10-AA28-AF6DD3ECE2F3}" type="presParOf" srcId="{CD746237-0ED6-4A08-B3E8-0B985D10B0E8}" destId="{29865621-9B1F-4600-B382-A6A7DD685970}" srcOrd="4" destOrd="0" presId="urn:microsoft.com/office/officeart/2008/layout/VerticalCurvedList"/>
    <dgm:cxn modelId="{5026430C-A0FB-464C-9957-A8B366A4E787}" type="presParOf" srcId="{29865621-9B1F-4600-B382-A6A7DD685970}" destId="{7CE4BFF6-B790-4FB6-8003-C4FBB391E569}" srcOrd="0" destOrd="0" presId="urn:microsoft.com/office/officeart/2008/layout/VerticalCurvedList"/>
    <dgm:cxn modelId="{D52B14E0-859F-4806-967F-D2C148FCE8D8}" type="presParOf" srcId="{CD746237-0ED6-4A08-B3E8-0B985D10B0E8}" destId="{4F9BB05D-A075-42B0-833D-2AEBD3238E0B}" srcOrd="5" destOrd="0" presId="urn:microsoft.com/office/officeart/2008/layout/VerticalCurvedList"/>
    <dgm:cxn modelId="{49E92395-ABFE-46B1-B42A-E7A051CFFED5}" type="presParOf" srcId="{CD746237-0ED6-4A08-B3E8-0B985D10B0E8}" destId="{80FD464A-C90E-459C-AA4D-82DC420F600E}" srcOrd="6" destOrd="0" presId="urn:microsoft.com/office/officeart/2008/layout/VerticalCurvedList"/>
    <dgm:cxn modelId="{497B4A43-E86E-4479-99AB-10CBCDCA099F}" type="presParOf" srcId="{80FD464A-C90E-459C-AA4D-82DC420F600E}" destId="{3E353611-2C87-46CA-94B4-449EF24D4FCA}" srcOrd="0" destOrd="0" presId="urn:microsoft.com/office/officeart/2008/layout/VerticalCurvedList"/>
    <dgm:cxn modelId="{F76D91DD-8C31-469C-B436-0EC2874E93C9}" type="presParOf" srcId="{CD746237-0ED6-4A08-B3E8-0B985D10B0E8}" destId="{E708C041-15EB-446A-B4D3-3FD0B658153E}" srcOrd="7" destOrd="0" presId="urn:microsoft.com/office/officeart/2008/layout/VerticalCurvedList"/>
    <dgm:cxn modelId="{B3408ED6-E43E-4ADF-BEBA-5D90B2FD138A}" type="presParOf" srcId="{CD746237-0ED6-4A08-B3E8-0B985D10B0E8}" destId="{1D298EC7-B0BA-4456-8759-111BC087B953}" srcOrd="8" destOrd="0" presId="urn:microsoft.com/office/officeart/2008/layout/VerticalCurvedList"/>
    <dgm:cxn modelId="{C1657546-6687-44F1-A633-6DC78DEE42B2}" type="presParOf" srcId="{1D298EC7-B0BA-4456-8759-111BC087B953}" destId="{04299139-60A1-4F9A-B41F-C4A0C7F13E28}" srcOrd="0" destOrd="0" presId="urn:microsoft.com/office/officeart/2008/layout/VerticalCurvedList"/>
    <dgm:cxn modelId="{C298DFDB-00E7-41BD-85AA-114837ED36AA}" type="presParOf" srcId="{CD746237-0ED6-4A08-B3E8-0B985D10B0E8}" destId="{DE1A5022-F27A-4C56-95B4-1077F27D903E}" srcOrd="9" destOrd="0" presId="urn:microsoft.com/office/officeart/2008/layout/VerticalCurvedList"/>
    <dgm:cxn modelId="{461DBBF0-E21F-49D8-B1FB-79D4B53CF728}" type="presParOf" srcId="{CD746237-0ED6-4A08-B3E8-0B985D10B0E8}" destId="{0FF5E5FC-5457-4BD7-B21A-CD9C6AE5913E}" srcOrd="10" destOrd="0" presId="urn:microsoft.com/office/officeart/2008/layout/VerticalCurvedList"/>
    <dgm:cxn modelId="{6779F3CB-6A9C-4D55-8509-20C7992E7798}" type="presParOf" srcId="{0FF5E5FC-5457-4BD7-B21A-CD9C6AE5913E}" destId="{D37AC4CA-0473-4E5E-8705-8C5A8F6FB460}" srcOrd="0" destOrd="0" presId="urn:microsoft.com/office/officeart/2008/layout/VerticalCurvedList"/>
    <dgm:cxn modelId="{C5A96F13-6F78-48AC-97F9-A3A484278754}" type="presParOf" srcId="{CD746237-0ED6-4A08-B3E8-0B985D10B0E8}" destId="{DD59A988-7849-4684-9968-7FDB2A9E714C}" srcOrd="11" destOrd="0" presId="urn:microsoft.com/office/officeart/2008/layout/VerticalCurvedList"/>
    <dgm:cxn modelId="{E035F60E-6665-4F79-BB66-F47A828F426E}" type="presParOf" srcId="{CD746237-0ED6-4A08-B3E8-0B985D10B0E8}" destId="{65E43909-D49E-43F4-ACDA-0AE6609F3F19}" srcOrd="12" destOrd="0" presId="urn:microsoft.com/office/officeart/2008/layout/VerticalCurvedList"/>
    <dgm:cxn modelId="{90155025-3580-42C2-A913-A7747850C3E3}" type="presParOf" srcId="{65E43909-D49E-43F4-ACDA-0AE6609F3F19}" destId="{081774A1-CB12-4192-B2C9-0E554E437D5E}" srcOrd="0" destOrd="0" presId="urn:microsoft.com/office/officeart/2008/layout/VerticalCurv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9110D-FD68-4850-BE49-324D41753823}">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6BFE2857-7397-4A00-89BC-5590F7737121}">
      <dsp:nvSpPr>
        <dsp:cNvPr id="0" name=""/>
        <dsp:cNvSpPr/>
      </dsp:nvSpPr>
      <dsp:spPr>
        <a:xfrm>
          <a:off x="379894" y="248786"/>
          <a:ext cx="755548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smtClean="0"/>
            <a:t>Overview of the Beyond Traffic: The Smart City Challenge</a:t>
          </a:r>
          <a:endParaRPr lang="en-US" sz="2100" kern="1200" dirty="0"/>
        </a:p>
      </dsp:txBody>
      <dsp:txXfrm>
        <a:off x="379894" y="248786"/>
        <a:ext cx="7555489" cy="497384"/>
      </dsp:txXfrm>
    </dsp:sp>
    <dsp:sp modelId="{70488442-43CF-4195-92E4-82415D16BD1C}">
      <dsp:nvSpPr>
        <dsp:cNvPr id="0" name=""/>
        <dsp:cNvSpPr/>
      </dsp:nvSpPr>
      <dsp:spPr>
        <a:xfrm>
          <a:off x="69028" y="186613"/>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6C2450C0-2A3C-450D-9700-6F4E024714BA}">
      <dsp:nvSpPr>
        <dsp:cNvPr id="0" name=""/>
        <dsp:cNvSpPr/>
      </dsp:nvSpPr>
      <dsp:spPr>
        <a:xfrm>
          <a:off x="789027" y="994769"/>
          <a:ext cx="7146356"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Overview of Phase 1 Notice of Funding Opportunity </a:t>
          </a:r>
        </a:p>
      </dsp:txBody>
      <dsp:txXfrm>
        <a:off x="789027" y="994769"/>
        <a:ext cx="7146356" cy="497384"/>
      </dsp:txXfrm>
    </dsp:sp>
    <dsp:sp modelId="{7CE4BFF6-B790-4FB6-8003-C4FBB391E569}">
      <dsp:nvSpPr>
        <dsp:cNvPr id="0" name=""/>
        <dsp:cNvSpPr/>
      </dsp:nvSpPr>
      <dsp:spPr>
        <a:xfrm>
          <a:off x="478161" y="932596"/>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4F9BB05D-A075-42B0-833D-2AEBD3238E0B}">
      <dsp:nvSpPr>
        <dsp:cNvPr id="0" name=""/>
        <dsp:cNvSpPr/>
      </dsp:nvSpPr>
      <dsp:spPr>
        <a:xfrm>
          <a:off x="976113" y="1740752"/>
          <a:ext cx="695926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Application Content</a:t>
          </a:r>
        </a:p>
      </dsp:txBody>
      <dsp:txXfrm>
        <a:off x="976113" y="1740752"/>
        <a:ext cx="6959269" cy="497384"/>
      </dsp:txXfrm>
    </dsp:sp>
    <dsp:sp modelId="{3E353611-2C87-46CA-94B4-449EF24D4FCA}">
      <dsp:nvSpPr>
        <dsp:cNvPr id="0" name=""/>
        <dsp:cNvSpPr/>
      </dsp:nvSpPr>
      <dsp:spPr>
        <a:xfrm>
          <a:off x="665247" y="1678579"/>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E708C041-15EB-446A-B4D3-3FD0B658153E}">
      <dsp:nvSpPr>
        <dsp:cNvPr id="0" name=""/>
        <dsp:cNvSpPr/>
      </dsp:nvSpPr>
      <dsp:spPr>
        <a:xfrm>
          <a:off x="976113" y="2486262"/>
          <a:ext cx="695926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Evaluation, Selection and Award</a:t>
          </a:r>
        </a:p>
      </dsp:txBody>
      <dsp:txXfrm>
        <a:off x="976113" y="2486262"/>
        <a:ext cx="6959269" cy="497384"/>
      </dsp:txXfrm>
    </dsp:sp>
    <dsp:sp modelId="{04299139-60A1-4F9A-B41F-C4A0C7F13E28}">
      <dsp:nvSpPr>
        <dsp:cNvPr id="0" name=""/>
        <dsp:cNvSpPr/>
      </dsp:nvSpPr>
      <dsp:spPr>
        <a:xfrm>
          <a:off x="665247" y="2424089"/>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DE1A5022-F27A-4C56-95B4-1077F27D903E}">
      <dsp:nvSpPr>
        <dsp:cNvPr id="0" name=""/>
        <dsp:cNvSpPr/>
      </dsp:nvSpPr>
      <dsp:spPr>
        <a:xfrm>
          <a:off x="797817" y="3232245"/>
          <a:ext cx="7146356"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Overview of Phase 2 Notice of Funding Opportunity</a:t>
          </a:r>
        </a:p>
      </dsp:txBody>
      <dsp:txXfrm>
        <a:off x="797817" y="3232245"/>
        <a:ext cx="7146356" cy="497384"/>
      </dsp:txXfrm>
    </dsp:sp>
    <dsp:sp modelId="{D37AC4CA-0473-4E5E-8705-8C5A8F6FB460}">
      <dsp:nvSpPr>
        <dsp:cNvPr id="0" name=""/>
        <dsp:cNvSpPr/>
      </dsp:nvSpPr>
      <dsp:spPr>
        <a:xfrm>
          <a:off x="478161" y="3170072"/>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DD59A988-7849-4684-9968-7FDB2A9E714C}">
      <dsp:nvSpPr>
        <dsp:cNvPr id="0" name=""/>
        <dsp:cNvSpPr/>
      </dsp:nvSpPr>
      <dsp:spPr>
        <a:xfrm>
          <a:off x="379894" y="3978228"/>
          <a:ext cx="755548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smtClean="0"/>
            <a:t>For More Information</a:t>
          </a:r>
          <a:endParaRPr lang="en-US" sz="2100" kern="1200" dirty="0"/>
        </a:p>
      </dsp:txBody>
      <dsp:txXfrm>
        <a:off x="379894" y="3978228"/>
        <a:ext cx="7555489" cy="497384"/>
      </dsp:txXfrm>
    </dsp:sp>
    <dsp:sp modelId="{081774A1-CB12-4192-B2C9-0E554E437D5E}">
      <dsp:nvSpPr>
        <dsp:cNvPr id="0" name=""/>
        <dsp:cNvSpPr/>
      </dsp:nvSpPr>
      <dsp:spPr>
        <a:xfrm>
          <a:off x="69028" y="3916055"/>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3D3E62-8AAF-4A92-AD54-2C6B9D61D644}" type="datetimeFigureOut">
              <a:rPr lang="en-US" smtClean="0"/>
              <a:t>12/21/2015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46372C-32F1-4860-B6A1-5CF9FE13565B}" type="slidenum">
              <a:rPr lang="en-US" smtClean="0"/>
              <a:t>‹#›</a:t>
            </a:fld>
            <a:endParaRPr lang="en-US"/>
          </a:p>
        </p:txBody>
      </p:sp>
    </p:spTree>
    <p:extLst>
      <p:ext uri="{BB962C8B-B14F-4D97-AF65-F5344CB8AC3E}">
        <p14:creationId xmlns:p14="http://schemas.microsoft.com/office/powerpoint/2010/main" val="190276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ransportation.gov/smartcity/citypopul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222375" y="709613"/>
            <a:ext cx="4725988" cy="3543300"/>
          </a:xfrm>
          <a:ln/>
        </p:spPr>
      </p:sp>
      <p:sp>
        <p:nvSpPr>
          <p:cNvPr id="51203" name="Notes Placeholder 2"/>
          <p:cNvSpPr>
            <a:spLocks noGrp="1"/>
          </p:cNvSpPr>
          <p:nvPr>
            <p:ph type="body" idx="1"/>
          </p:nvPr>
        </p:nvSpPr>
        <p:spPr>
          <a:xfrm>
            <a:off x="716937" y="4490657"/>
            <a:ext cx="5732316" cy="4250881"/>
          </a:xfrm>
          <a:noFill/>
          <a:ln/>
        </p:spPr>
        <p:txBody>
          <a:bodyPr lIns="94856" tIns="47427" rIns="94856" bIns="47427"/>
          <a:lstStyle/>
          <a:p>
            <a:endParaRPr lang="en-US" dirty="0" smtClean="0"/>
          </a:p>
        </p:txBody>
      </p:sp>
    </p:spTree>
    <p:extLst>
      <p:ext uri="{BB962C8B-B14F-4D97-AF65-F5344CB8AC3E}">
        <p14:creationId xmlns:p14="http://schemas.microsoft.com/office/powerpoint/2010/main" val="178017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smtClean="0">
                <a:latin typeface="Arial" panose="020B0604020202020204" pitchFamily="34" charset="0"/>
                <a:cs typeface="Arial" panose="020B0604020202020204" pitchFamily="34" charset="0"/>
              </a:rPr>
              <a:t>Application Content: The intent of the Phase 1 application is to provide a high-level summary narrative of your City’s vision of a smart city demonstration. </a:t>
            </a:r>
            <a:r>
              <a:rPr lang="en-US" dirty="0">
                <a:latin typeface="Arial" panose="020B0604020202020204" pitchFamily="34" charset="0"/>
                <a:ea typeface="Calibri"/>
                <a:cs typeface="Arial" panose="020B0604020202020204" pitchFamily="34" charset="0"/>
              </a:rPr>
              <a:t>Applications for this </a:t>
            </a:r>
            <a:r>
              <a:rPr lang="en-US" dirty="0" smtClean="0">
                <a:latin typeface="Arial" panose="020B0604020202020204" pitchFamily="34" charset="0"/>
                <a:ea typeface="Calibri"/>
                <a:cs typeface="Arial" panose="020B0604020202020204" pitchFamily="34" charset="0"/>
              </a:rPr>
              <a:t>Phase 1 shall </a:t>
            </a:r>
            <a:r>
              <a:rPr lang="en-US" dirty="0">
                <a:latin typeface="Arial" panose="020B0604020202020204" pitchFamily="34" charset="0"/>
                <a:ea typeface="Calibri"/>
                <a:cs typeface="Arial" panose="020B0604020202020204" pitchFamily="34" charset="0"/>
              </a:rPr>
              <a:t>reflect a high-level vision for the city’s proposed </a:t>
            </a:r>
            <a:r>
              <a:rPr lang="en-US" dirty="0" smtClean="0">
                <a:latin typeface="Arial" panose="020B0604020202020204" pitchFamily="34" charset="0"/>
                <a:ea typeface="Calibri"/>
                <a:cs typeface="Arial" panose="020B0604020202020204" pitchFamily="34" charset="0"/>
              </a:rPr>
              <a:t>demonstration. </a:t>
            </a:r>
            <a:r>
              <a:rPr lang="en-US" dirty="0">
                <a:latin typeface="Arial" panose="020B0604020202020204" pitchFamily="34" charset="0"/>
                <a:ea typeface="Calibri"/>
                <a:cs typeface="Arial" panose="020B0604020202020204" pitchFamily="34" charset="0"/>
              </a:rPr>
              <a:t>A high-level vision need only include the framework and initial concepts of the Applicant’s proposed </a:t>
            </a:r>
            <a:r>
              <a:rPr lang="en-US" dirty="0" smtClean="0">
                <a:latin typeface="Arial" panose="020B0604020202020204" pitchFamily="34" charset="0"/>
                <a:ea typeface="Calibri"/>
                <a:cs typeface="Arial" panose="020B0604020202020204" pitchFamily="34" charset="0"/>
              </a:rPr>
              <a:t>demonstration. </a:t>
            </a:r>
            <a:r>
              <a:rPr lang="en-US" dirty="0">
                <a:latin typeface="Arial" panose="020B0604020202020204" pitchFamily="34" charset="0"/>
                <a:ea typeface="Calibri"/>
                <a:cs typeface="Arial" panose="020B0604020202020204" pitchFamily="34" charset="0"/>
              </a:rPr>
              <a:t>A detailed approach and a detailed budget are not required under this first solicitation. The second follow-on solicitation, </a:t>
            </a:r>
            <a:r>
              <a:rPr lang="en-US" dirty="0" smtClean="0">
                <a:latin typeface="Arial" panose="020B0604020202020204" pitchFamily="34" charset="0"/>
                <a:ea typeface="Calibri"/>
                <a:cs typeface="Arial" panose="020B0604020202020204" pitchFamily="34" charset="0"/>
              </a:rPr>
              <a:t>Phase 2, </a:t>
            </a:r>
            <a:r>
              <a:rPr lang="en-US" dirty="0">
                <a:latin typeface="Arial" panose="020B0604020202020204" pitchFamily="34" charset="0"/>
                <a:ea typeface="Calibri"/>
                <a:cs typeface="Arial" panose="020B0604020202020204" pitchFamily="34" charset="0"/>
              </a:rPr>
              <a:t>will require </a:t>
            </a:r>
            <a:r>
              <a:rPr lang="en-US" dirty="0" smtClean="0">
                <a:latin typeface="Arial" panose="020B0604020202020204" pitchFamily="34" charset="0"/>
                <a:ea typeface="Calibri"/>
                <a:cs typeface="Arial" panose="020B0604020202020204" pitchFamily="34" charset="0"/>
              </a:rPr>
              <a:t>the Finalists to submit a </a:t>
            </a:r>
            <a:r>
              <a:rPr lang="en-US" dirty="0">
                <a:latin typeface="Arial" panose="020B0604020202020204" pitchFamily="34" charset="0"/>
                <a:ea typeface="Calibri"/>
                <a:cs typeface="Arial" panose="020B0604020202020204" pitchFamily="34" charset="0"/>
              </a:rPr>
              <a:t>detailed technical and management approach to implementing the proposed </a:t>
            </a:r>
            <a:r>
              <a:rPr lang="en-US" dirty="0" smtClean="0">
                <a:latin typeface="Arial" panose="020B0604020202020204" pitchFamily="34" charset="0"/>
                <a:ea typeface="Calibri"/>
                <a:cs typeface="Arial" panose="020B0604020202020204" pitchFamily="34" charset="0"/>
              </a:rPr>
              <a:t>demonstration, </a:t>
            </a:r>
            <a:r>
              <a:rPr lang="en-US" dirty="0">
                <a:latin typeface="Arial" panose="020B0604020202020204" pitchFamily="34" charset="0"/>
                <a:ea typeface="Calibri"/>
                <a:cs typeface="Arial" panose="020B0604020202020204" pitchFamily="34" charset="0"/>
              </a:rPr>
              <a:t>as well as a detailed </a:t>
            </a:r>
            <a:r>
              <a:rPr lang="en-US" dirty="0" smtClean="0">
                <a:latin typeface="Arial" panose="020B0604020202020204" pitchFamily="34" charset="0"/>
                <a:ea typeface="Calibri"/>
                <a:cs typeface="Arial" panose="020B0604020202020204" pitchFamily="34" charset="0"/>
              </a:rPr>
              <a:t>budget.</a:t>
            </a:r>
          </a:p>
          <a:p>
            <a:pPr>
              <a:lnSpc>
                <a:spcPct val="115000"/>
              </a:lnSpc>
            </a:pPr>
            <a:endParaRPr lang="en-US" dirty="0">
              <a:latin typeface="Arial" panose="020B0604020202020204" pitchFamily="34" charset="0"/>
              <a:ea typeface="Calibri"/>
              <a:cs typeface="Arial" panose="020B0604020202020204" pitchFamily="34" charset="0"/>
            </a:endParaRPr>
          </a:p>
          <a:p>
            <a:pPr>
              <a:lnSpc>
                <a:spcPct val="115000"/>
              </a:lnSpc>
            </a:pPr>
            <a:r>
              <a:rPr lang="en-US" dirty="0" smtClean="0">
                <a:latin typeface="Arial" panose="020B0604020202020204" pitchFamily="34" charset="0"/>
                <a:ea typeface="Calibri"/>
                <a:cs typeface="Arial" panose="020B0604020202020204" pitchFamily="34" charset="0"/>
              </a:rPr>
              <a:t>Applications must include a Part 1 Vision Narrative; and a Part 2 to include Standard Forms and organizational information.</a:t>
            </a:r>
          </a:p>
          <a:p>
            <a:pPr>
              <a:lnSpc>
                <a:spcPct val="115000"/>
              </a:lnSpc>
            </a:pPr>
            <a:endParaRPr lang="en-US" dirty="0">
              <a:latin typeface="Arial" panose="020B0604020202020204" pitchFamily="34" charset="0"/>
              <a:ea typeface="Times New Roman"/>
              <a:cs typeface="Arial" panose="020B0604020202020204" pitchFamily="34" charset="0"/>
            </a:endParaRPr>
          </a:p>
          <a:p>
            <a:pPr>
              <a:lnSpc>
                <a:spcPct val="115000"/>
              </a:lnSpc>
            </a:pPr>
            <a:r>
              <a:rPr lang="en-US" dirty="0" smtClean="0">
                <a:latin typeface="Arial" panose="020B0604020202020204" pitchFamily="34" charset="0"/>
                <a:ea typeface="Times New Roman"/>
                <a:cs typeface="Arial" panose="020B0604020202020204" pitchFamily="34" charset="0"/>
              </a:rPr>
              <a:t>There is a page limitation to the Part 1 Vision Narrative. The limit is 30 pages of technical content, excluding a cover page, table of contents and any letters of commitment you choose to submit. Please do not submit excess materials such as videos or marketing materials.</a:t>
            </a:r>
            <a:endParaRPr lang="en-US" dirty="0">
              <a:latin typeface="Arial" panose="020B0604020202020204" pitchFamily="34" charset="0"/>
              <a:ea typeface="Times New Roman"/>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t>10</a:t>
            </a:fld>
            <a:endParaRPr lang="en-US"/>
          </a:p>
        </p:txBody>
      </p:sp>
    </p:spTree>
    <p:extLst>
      <p:ext uri="{BB962C8B-B14F-4D97-AF65-F5344CB8AC3E}">
        <p14:creationId xmlns:p14="http://schemas.microsoft.com/office/powerpoint/2010/main" val="186522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990" y="4445317"/>
            <a:ext cx="5608320" cy="4060508"/>
          </a:xfrm>
        </p:spPr>
        <p:txBody>
          <a:bodyPr/>
          <a:lstStyle/>
          <a:p>
            <a:r>
              <a:rPr lang="en-US" dirty="0" smtClean="0">
                <a:latin typeface="Arial" panose="020B0604020202020204" pitchFamily="34" charset="0"/>
                <a:cs typeface="Arial" panose="020B0604020202020204" pitchFamily="34" charset="0"/>
              </a:rPr>
              <a:t>Pages 27 through 30 of the Notice of Funding Opportunity spell out in detail the 13 items that you should address in your VISION NARRATIVE. I’ve summarized them here on this slide, but recommend you read those pages in detail to understand what content is required. And keep in mind, the intent of this Phase 1 application is to be a high-level description of your proposed demonstration. Thus the 30 page limit.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Now, 3 of the bulleted items on this slide (#2, 3, and 5) </a:t>
            </a:r>
            <a:r>
              <a:rPr lang="en-US" dirty="0">
                <a:latin typeface="Arial" panose="020B0604020202020204" pitchFamily="34" charset="0"/>
                <a:cs typeface="Arial" panose="020B0604020202020204" pitchFamily="34" charset="0"/>
              </a:rPr>
              <a:t>relate </a:t>
            </a:r>
            <a:r>
              <a:rPr lang="en-US" dirty="0" smtClean="0">
                <a:latin typeface="Arial" panose="020B0604020202020204" pitchFamily="34" charset="0"/>
                <a:cs typeface="Arial" panose="020B0604020202020204" pitchFamily="34" charset="0"/>
              </a:rPr>
              <a:t>directly to other parts of the NOFO. Bullet 5 asks you to address how your ideas, how your proposed Smart City demonstration, aligns with our list of “12 VISION ELEMENTS”, contained in the NOFO. </a:t>
            </a:r>
            <a:r>
              <a:rPr lang="en-US" dirty="0" smtClean="0">
                <a:latin typeface="Arial"/>
              </a:rPr>
              <a:t>The </a:t>
            </a:r>
            <a:r>
              <a:rPr lang="en-US" dirty="0">
                <a:latin typeface="Arial"/>
              </a:rPr>
              <a:t>USDOT recognizes that each city has unique attributes, and each city’s proposed demonstration will be tailored to </a:t>
            </a:r>
            <a:r>
              <a:rPr lang="en-US" dirty="0" smtClean="0">
                <a:latin typeface="Arial"/>
              </a:rPr>
              <a:t>the city’s vision </a:t>
            </a:r>
            <a:r>
              <a:rPr lang="en-US" dirty="0">
                <a:latin typeface="Arial"/>
              </a:rPr>
              <a:t>and goals. </a:t>
            </a:r>
            <a:r>
              <a:rPr lang="en-US" dirty="0" smtClean="0">
                <a:latin typeface="Arial"/>
              </a:rPr>
              <a:t>The NOFO presented our vision elements, without </a:t>
            </a:r>
            <a:r>
              <a:rPr lang="en-US" dirty="0">
                <a:latin typeface="Arial"/>
              </a:rPr>
              <a:t>making each item a requirement for award. Rather, </a:t>
            </a:r>
            <a:r>
              <a:rPr lang="en-US" dirty="0" smtClean="0">
                <a:latin typeface="Arial"/>
              </a:rPr>
              <a:t>the 12 Vision Elements contained in the NOFO provide </a:t>
            </a:r>
            <a:r>
              <a:rPr lang="en-US" dirty="0">
                <a:latin typeface="Arial"/>
              </a:rPr>
              <a:t>a framework for </a:t>
            </a:r>
            <a:r>
              <a:rPr lang="en-US" dirty="0" smtClean="0">
                <a:latin typeface="Arial"/>
              </a:rPr>
              <a:t>you to </a:t>
            </a:r>
            <a:r>
              <a:rPr lang="en-US" dirty="0">
                <a:latin typeface="Arial"/>
              </a:rPr>
              <a:t>consider in the development of </a:t>
            </a:r>
            <a:r>
              <a:rPr lang="en-US" dirty="0" smtClean="0">
                <a:latin typeface="Arial"/>
              </a:rPr>
              <a:t>your </a:t>
            </a:r>
            <a:r>
              <a:rPr lang="en-US" dirty="0">
                <a:latin typeface="Arial"/>
              </a:rPr>
              <a:t>city’s proposed demonstration. </a:t>
            </a:r>
            <a:endParaRPr lang="en-US" dirty="0" smtClean="0">
              <a:latin typeface="Arial"/>
            </a:endParaRPr>
          </a:p>
          <a:p>
            <a:endParaRPr lang="en-US" dirty="0"/>
          </a:p>
          <a:p>
            <a:pPr lvl="0"/>
            <a:r>
              <a:rPr lang="en-US" dirty="0">
                <a:solidFill>
                  <a:prstClr val="black"/>
                </a:solidFill>
                <a:latin typeface="Arial" panose="020B0604020202020204" pitchFamily="34" charset="0"/>
                <a:cs typeface="Arial" panose="020B0604020202020204" pitchFamily="34" charset="0"/>
              </a:rPr>
              <a:t>Bullets 2 and 3 ask you to address how your City aligns with our list of “Desired </a:t>
            </a:r>
            <a:r>
              <a:rPr lang="en-US" dirty="0" smtClean="0">
                <a:solidFill>
                  <a:prstClr val="black"/>
                </a:solidFill>
                <a:latin typeface="Arial" panose="020B0604020202020204" pitchFamily="34" charset="0"/>
                <a:cs typeface="Arial" panose="020B0604020202020204" pitchFamily="34" charset="0"/>
              </a:rPr>
              <a:t>Characteristics” included in the NOFO. Again, just as with the 12 Vision Elements, these characteristics are not required, but rather are desired. They represent what the USDOT has determined to be the ideal. Two important Desired Characteristics have led to many questions: Population and Density.  </a:t>
            </a:r>
            <a:endParaRPr lang="en-US" dirty="0">
              <a:solidFill>
                <a:prstClr val="black"/>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46372C-32F1-4860-B6A1-5CF9FE13565B}" type="slidenum">
              <a:rPr lang="en-US" smtClean="0"/>
              <a:t>11</a:t>
            </a:fld>
            <a:endParaRPr lang="en-US"/>
          </a:p>
        </p:txBody>
      </p:sp>
    </p:spTree>
    <p:extLst>
      <p:ext uri="{BB962C8B-B14F-4D97-AF65-F5344CB8AC3E}">
        <p14:creationId xmlns:p14="http://schemas.microsoft.com/office/powerpoint/2010/main" val="206424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I’ve listed on this slide the population and density desired characteristics that we included in our Notice. These </a:t>
            </a:r>
            <a:r>
              <a:rPr lang="en-US" dirty="0">
                <a:latin typeface="Arial" panose="020B0604020202020204" pitchFamily="34" charset="0"/>
                <a:cs typeface="Arial" panose="020B0604020202020204" pitchFamily="34" charset="0"/>
              </a:rPr>
              <a:t>Desired Characteristics are not firm eligibility requirements. Rather, they serve to communicate the USDOT’s ideal attributes for the demonstration. The USDOT will evaluate the technical merit of each application as a whole, including the degree that a city aligns with the USDOT’s desired characteristics.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What if your City is outside the guidelines? Applicants </a:t>
            </a:r>
            <a:r>
              <a:rPr lang="en-US" dirty="0">
                <a:latin typeface="Arial" panose="020B0604020202020204" pitchFamily="34" charset="0"/>
                <a:cs typeface="Arial" panose="020B0604020202020204" pitchFamily="34" charset="0"/>
              </a:rPr>
              <a:t>that fall outside the population and density guidelines are welcome to </a:t>
            </a:r>
            <a:r>
              <a:rPr lang="en-US" dirty="0" smtClean="0">
                <a:latin typeface="Arial" panose="020B0604020202020204" pitchFamily="34" charset="0"/>
                <a:cs typeface="Arial" panose="020B0604020202020204" pitchFamily="34" charset="0"/>
              </a:rPr>
              <a:t>apply.  We invite and encourage all </a:t>
            </a:r>
            <a:r>
              <a:rPr lang="en-US" dirty="0">
                <a:latin typeface="Arial" panose="020B0604020202020204" pitchFamily="34" charset="0"/>
                <a:cs typeface="Arial" panose="020B0604020202020204" pitchFamily="34" charset="0"/>
              </a:rPr>
              <a:t>eligible applicants to submit bold and innovative applications. </a:t>
            </a:r>
            <a:r>
              <a:rPr lang="en-US" dirty="0" smtClean="0">
                <a:latin typeface="Arial" panose="020B0604020202020204" pitchFamily="34" charset="0"/>
                <a:cs typeface="Arial" panose="020B0604020202020204" pitchFamily="34" charset="0"/>
              </a:rPr>
              <a:t>BUT,  if your City does not align with the population guidelines, you should </a:t>
            </a:r>
            <a:r>
              <a:rPr lang="en-US" dirty="0">
                <a:latin typeface="Arial" panose="020B0604020202020204" pitchFamily="34" charset="0"/>
                <a:cs typeface="Arial" panose="020B0604020202020204" pitchFamily="34" charset="0"/>
              </a:rPr>
              <a:t>be aware that </a:t>
            </a:r>
            <a:r>
              <a:rPr lang="en-US" dirty="0" smtClean="0">
                <a:latin typeface="Arial" panose="020B0604020202020204" pitchFamily="34" charset="0"/>
                <a:cs typeface="Arial" panose="020B0604020202020204" pitchFamily="34" charset="0"/>
              </a:rPr>
              <a:t>we do anticipate significant </a:t>
            </a:r>
            <a:r>
              <a:rPr lang="en-US" dirty="0">
                <a:latin typeface="Arial" panose="020B0604020202020204" pitchFamily="34" charset="0"/>
                <a:cs typeface="Arial" panose="020B0604020202020204" pitchFamily="34" charset="0"/>
              </a:rPr>
              <a:t>competition. When making </a:t>
            </a:r>
            <a:r>
              <a:rPr lang="en-US" dirty="0" smtClean="0">
                <a:latin typeface="Arial" panose="020B0604020202020204" pitchFamily="34" charset="0"/>
                <a:cs typeface="Arial" panose="020B0604020202020204" pitchFamily="34" charset="0"/>
              </a:rPr>
              <a:t>your business </a:t>
            </a:r>
            <a:r>
              <a:rPr lang="en-US" dirty="0">
                <a:latin typeface="Arial" panose="020B0604020202020204" pitchFamily="34" charset="0"/>
                <a:cs typeface="Arial" panose="020B0604020202020204" pitchFamily="34" charset="0"/>
              </a:rPr>
              <a:t>decision to apply or not, </a:t>
            </a:r>
            <a:r>
              <a:rPr lang="en-US" dirty="0" smtClean="0">
                <a:latin typeface="Arial" panose="020B0604020202020204" pitchFamily="34" charset="0"/>
                <a:cs typeface="Arial" panose="020B0604020202020204" pitchFamily="34" charset="0"/>
              </a:rPr>
              <a:t>you should </a:t>
            </a:r>
            <a:r>
              <a:rPr lang="en-US" dirty="0">
                <a:latin typeface="Arial" panose="020B0604020202020204" pitchFamily="34" charset="0"/>
                <a:cs typeface="Arial" panose="020B0604020202020204" pitchFamily="34" charset="0"/>
              </a:rPr>
              <a:t>consider the technical merit evaluation criteria as a whole. Shortcomings in one area will likely require significantly increased merit in another area to remain competitive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t>12</a:t>
            </a:fld>
            <a:endParaRPr lang="en-US"/>
          </a:p>
        </p:txBody>
      </p:sp>
    </p:spTree>
    <p:extLst>
      <p:ext uri="{BB962C8B-B14F-4D97-AF65-F5344CB8AC3E}">
        <p14:creationId xmlns:p14="http://schemas.microsoft.com/office/powerpoint/2010/main" val="417625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latin typeface="Arial" panose="020B0604020202020204" pitchFamily="34" charset="0"/>
                <a:cs typeface="Arial" panose="020B0604020202020204" pitchFamily="34" charset="0"/>
              </a:rPr>
              <a:t>To help applicants know whether or not they fall within the stated population guidelines, we’ve provided a list online of the cities that, from our research, meet the population and density characteristics. </a:t>
            </a:r>
            <a:r>
              <a:rPr lang="en-US" dirty="0" smtClean="0">
                <a:solidFill>
                  <a:prstClr val="black"/>
                </a:solidFill>
                <a:latin typeface="Arial" panose="020B0604020202020204" pitchFamily="34" charset="0"/>
                <a:cs typeface="Arial" panose="020B0604020202020204" pitchFamily="34" charset="0"/>
              </a:rPr>
              <a:t>There are about 65 listed. See </a:t>
            </a:r>
            <a:r>
              <a:rPr lang="en-US" dirty="0">
                <a:solidFill>
                  <a:prstClr val="black"/>
                </a:solidFill>
                <a:latin typeface="Arial" panose="020B0604020202020204" pitchFamily="34" charset="0"/>
                <a:cs typeface="Arial" panose="020B0604020202020204" pitchFamily="34" charset="0"/>
              </a:rPr>
              <a:t>the Smart City Challenge website at: </a:t>
            </a:r>
          </a:p>
          <a:p>
            <a:pPr lvl="0"/>
            <a:endParaRPr lang="en-US" dirty="0">
              <a:solidFill>
                <a:prstClr val="black"/>
              </a:solidFill>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hlinkClick r:id="rId3"/>
              </a:rPr>
              <a:t>https://www.transportation.gov/smartcity/citypopulations</a:t>
            </a:r>
            <a:r>
              <a:rPr lang="en-US" dirty="0">
                <a:solidFill>
                  <a:prstClr val="black"/>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t>13</a:t>
            </a:fld>
            <a:endParaRPr lang="en-US"/>
          </a:p>
        </p:txBody>
      </p:sp>
    </p:spTree>
    <p:extLst>
      <p:ext uri="{BB962C8B-B14F-4D97-AF65-F5344CB8AC3E}">
        <p14:creationId xmlns:p14="http://schemas.microsoft.com/office/powerpoint/2010/main" val="42727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Part 2 of the application includes a set of required Standard Forms, and a set of questions regarding your organization.  The forms are available in fillable pdf format on the grants.gov website.  NOFO page 31 gives guidance on how to fill out various data fields, but certainly email or call me with any questions on the forms. </a:t>
            </a:r>
            <a:r>
              <a:rPr lang="en-US" b="1" u="sng" dirty="0" smtClean="0">
                <a:latin typeface="Arial" panose="020B0604020202020204" pitchFamily="34" charset="0"/>
                <a:cs typeface="Arial" panose="020B0604020202020204" pitchFamily="34" charset="0"/>
              </a:rPr>
              <a:t>Note: SF 424A, you may leave BLANK BLOCK 6 through 23, which ask for cost detail. These entries are not applicable on this fixed amount award under Phase 1. They will be required in Phase 2 applications.</a:t>
            </a:r>
          </a:p>
          <a:p>
            <a:endParaRPr lang="en-US" b="1" u="sng"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Organizational Information: pages 32 and 33 in the NOFO: </a:t>
            </a:r>
            <a:r>
              <a:rPr lang="en-US" dirty="0" smtClean="0">
                <a:latin typeface="Arial" panose="020B0604020202020204" pitchFamily="34" charset="0"/>
                <a:cs typeface="Arial" panose="020B0604020202020204" pitchFamily="34" charset="0"/>
              </a:rPr>
              <a:t>Identify any exceptions to the award terms and conditions in the NOFO. Note the NOFO contains terms and conditions in Section F, as well as a link to our online list of general grant terms and conditions. Review the terms and advise of any exceptions in your application.</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DUNS number and registration in Sam.gov are required to receive an award. The prime applicant must register in sam.gov, which requires a DUNS number. It’s ok if you don’t have it upon application submittal, but note you will not be able to receive an award without an active sam.gov registration. The Sam.gov website has many resources to walk you through the registration process, training videos, user guides, help desk, etc.</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46372C-32F1-4860-B6A1-5CF9FE13565B}" type="slidenum">
              <a:rPr lang="en-US" smtClean="0"/>
              <a:t>14</a:t>
            </a:fld>
            <a:endParaRPr lang="en-US"/>
          </a:p>
        </p:txBody>
      </p:sp>
    </p:spTree>
    <p:extLst>
      <p:ext uri="{BB962C8B-B14F-4D97-AF65-F5344CB8AC3E}">
        <p14:creationId xmlns:p14="http://schemas.microsoft.com/office/powerpoint/2010/main" val="301886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 next few slides will provide your information on the evaluation criteria, and our planned evaluation and selection process. We’ll cover the evaluation criteria which are contained in the Notice of Funding Opportunity, the evaluation and selection process, and the content of the award document.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46372C-32F1-4860-B6A1-5CF9FE13565B}" type="slidenum">
              <a:rPr lang="en-US" smtClean="0"/>
              <a:t>15</a:t>
            </a:fld>
            <a:endParaRPr lang="en-US"/>
          </a:p>
        </p:txBody>
      </p:sp>
    </p:spTree>
    <p:extLst>
      <p:ext uri="{BB962C8B-B14F-4D97-AF65-F5344CB8AC3E}">
        <p14:creationId xmlns:p14="http://schemas.microsoft.com/office/powerpoint/2010/main" val="53338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Section E, page 35 -37 of the NOFO, describes the Technical Merit evaluation criteria that will be used in the award selection process.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I’ve listed on this slide the four Technical Merit criteria, which are of equal importance.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(read the four items)</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t>16</a:t>
            </a:fld>
            <a:endParaRPr lang="en-US"/>
          </a:p>
        </p:txBody>
      </p:sp>
    </p:spTree>
    <p:extLst>
      <p:ext uri="{BB962C8B-B14F-4D97-AF65-F5344CB8AC3E}">
        <p14:creationId xmlns:p14="http://schemas.microsoft.com/office/powerpoint/2010/main" val="357018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Section </a:t>
            </a:r>
            <a:r>
              <a:rPr lang="en-US" dirty="0">
                <a:latin typeface="Arial" panose="020B0604020202020204" pitchFamily="34" charset="0"/>
                <a:cs typeface="Arial" panose="020B0604020202020204" pitchFamily="34" charset="0"/>
              </a:rPr>
              <a:t>E of the Notice of Funding Opportunity </a:t>
            </a:r>
            <a:r>
              <a:rPr lang="en-US" dirty="0" smtClean="0">
                <a:latin typeface="Arial" panose="020B0604020202020204" pitchFamily="34" charset="0"/>
                <a:cs typeface="Arial" panose="020B0604020202020204" pitchFamily="34" charset="0"/>
              </a:rPr>
              <a:t>provides </a:t>
            </a:r>
            <a:r>
              <a:rPr lang="en-US" dirty="0">
                <a:latin typeface="Arial" panose="020B0604020202020204" pitchFamily="34" charset="0"/>
                <a:cs typeface="Arial" panose="020B0604020202020204" pitchFamily="34" charset="0"/>
              </a:rPr>
              <a:t>information on the selection process</a:t>
            </a:r>
            <a:r>
              <a:rPr lang="en-US" dirty="0" smtClean="0">
                <a:latin typeface="Arial" panose="020B0604020202020204" pitchFamily="34" charset="0"/>
                <a:cs typeface="Arial" panose="020B0604020202020204" pitchFamily="34" charset="0"/>
              </a:rPr>
              <a:t>. A </a:t>
            </a:r>
            <a:r>
              <a:rPr lang="en-US" dirty="0">
                <a:latin typeface="Arial" panose="020B0604020202020204" pitchFamily="34" charset="0"/>
                <a:cs typeface="Arial" panose="020B0604020202020204" pitchFamily="34" charset="0"/>
              </a:rPr>
              <a:t>team of experts from across the USDOT will review the applications received against the technical merit criteria defined in the NOFO. The team will document the strengths, weaknesses and risks of each proposal and provide a rating of recommended and not recommended. The expert team will present the information to </a:t>
            </a:r>
            <a:r>
              <a:rPr lang="en-US" dirty="0" smtClean="0">
                <a:latin typeface="Arial" panose="020B0604020202020204" pitchFamily="34" charset="0"/>
                <a:cs typeface="Arial" panose="020B0604020202020204" pitchFamily="34" charset="0"/>
              </a:rPr>
              <a:t>leadership </a:t>
            </a:r>
            <a:r>
              <a:rPr lang="en-US" dirty="0">
                <a:latin typeface="Arial" panose="020B0604020202020204" pitchFamily="34" charset="0"/>
                <a:cs typeface="Arial" panose="020B0604020202020204" pitchFamily="34" charset="0"/>
              </a:rPr>
              <a:t>from the modal administrations involved in the program. </a:t>
            </a:r>
            <a:r>
              <a:rPr lang="en-US" dirty="0" smtClean="0">
                <a:latin typeface="Arial" panose="020B0604020202020204" pitchFamily="34" charset="0"/>
                <a:cs typeface="Arial" panose="020B0604020202020204" pitchFamily="34" charset="0"/>
              </a:rPr>
              <a:t>Leadership will advise the Secretary of the evaluation results. The </a:t>
            </a:r>
            <a:r>
              <a:rPr lang="en-US" dirty="0">
                <a:latin typeface="Arial" panose="020B0604020202020204" pitchFamily="34" charset="0"/>
                <a:cs typeface="Arial" panose="020B0604020202020204" pitchFamily="34" charset="0"/>
              </a:rPr>
              <a:t>Secretary will then </a:t>
            </a:r>
            <a:r>
              <a:rPr lang="en-US" dirty="0" smtClean="0">
                <a:latin typeface="Arial" panose="020B0604020202020204" pitchFamily="34" charset="0"/>
                <a:cs typeface="Arial" panose="020B0604020202020204" pitchFamily="34" charset="0"/>
              </a:rPr>
              <a:t>select the estimated five “Smart City Challenge Finalists”. He will select </a:t>
            </a:r>
            <a:r>
              <a:rPr lang="en-US" dirty="0" smtClean="0">
                <a:latin typeface="Arial"/>
                <a:ea typeface="Times New Roman"/>
              </a:rPr>
              <a:t>the </a:t>
            </a:r>
            <a:r>
              <a:rPr lang="en-US" dirty="0">
                <a:latin typeface="Arial"/>
                <a:ea typeface="Times New Roman"/>
              </a:rPr>
              <a:t>applications that are considered the most advantageous to the Government using the </a:t>
            </a:r>
            <a:r>
              <a:rPr lang="en-US" dirty="0" smtClean="0">
                <a:latin typeface="Arial"/>
                <a:ea typeface="Times New Roman"/>
              </a:rPr>
              <a:t>technical merit criteria in the NOFO.</a:t>
            </a:r>
          </a:p>
          <a:p>
            <a:endParaRPr lang="en-US" dirty="0">
              <a:latin typeface="Arial"/>
              <a:ea typeface="Times New Roman"/>
            </a:endParaRPr>
          </a:p>
          <a:p>
            <a:r>
              <a:rPr lang="en-US" dirty="0" smtClean="0">
                <a:latin typeface="Arial"/>
                <a:ea typeface="Times New Roman"/>
              </a:rPr>
              <a:t>Applications </a:t>
            </a:r>
            <a:r>
              <a:rPr lang="en-US" dirty="0">
                <a:latin typeface="Arial"/>
                <a:ea typeface="Times New Roman"/>
              </a:rPr>
              <a:t>selected for </a:t>
            </a:r>
            <a:r>
              <a:rPr lang="en-US" dirty="0" smtClean="0">
                <a:latin typeface="Arial"/>
                <a:ea typeface="Times New Roman"/>
              </a:rPr>
              <a:t>award </a:t>
            </a:r>
            <a:r>
              <a:rPr lang="en-US" dirty="0">
                <a:latin typeface="Arial"/>
                <a:ea typeface="Times New Roman"/>
              </a:rPr>
              <a:t>will undergo </a:t>
            </a:r>
            <a:r>
              <a:rPr lang="en-US" dirty="0" smtClean="0">
                <a:latin typeface="Arial"/>
                <a:ea typeface="Times New Roman"/>
              </a:rPr>
              <a:t>a risk </a:t>
            </a:r>
            <a:r>
              <a:rPr lang="en-US" dirty="0">
                <a:latin typeface="Arial"/>
                <a:ea typeface="Times New Roman"/>
              </a:rPr>
              <a:t>assessment prior to </a:t>
            </a:r>
            <a:r>
              <a:rPr lang="en-US" dirty="0" smtClean="0">
                <a:latin typeface="Arial"/>
                <a:ea typeface="Times New Roman"/>
              </a:rPr>
              <a:t>award, to evaluate items such as financial stability, history of performance, and past audit findings.</a:t>
            </a:r>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t>17</a:t>
            </a:fld>
            <a:endParaRPr lang="en-US"/>
          </a:p>
        </p:txBody>
      </p:sp>
    </p:spTree>
    <p:extLst>
      <p:ext uri="{BB962C8B-B14F-4D97-AF65-F5344CB8AC3E}">
        <p14:creationId xmlns:p14="http://schemas.microsoft.com/office/powerpoint/2010/main" val="414008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We anticipate the Secretary will announce selections in March 2016. After the announcement, both parties will sign the award documents to make the award effective, also in March.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award document will consist of the relevant portions of the NOFO that need to appear in the award. Specifically, the award will include the terms and conditions contained in Section F of the Notice, the applicable grant regulations as cited in the Notice, a list of deliverables and reporting requirements (which are currently contained on page 5 of the NOFO). The award will include the accounting information necessary to obligate $100,000 in Federal funding. The award will include a scope of work to include </a:t>
            </a:r>
            <a:r>
              <a:rPr lang="en-US" kern="0" dirty="0">
                <a:solidFill>
                  <a:srgbClr val="000000"/>
                </a:solidFill>
                <a:latin typeface="Arial" panose="020B0604020202020204" pitchFamily="34" charset="0"/>
                <a:ea typeface="Times New Roman"/>
                <a:cs typeface="Arial" panose="020B0604020202020204" pitchFamily="34" charset="0"/>
              </a:rPr>
              <a:t>Concept Development and Planning </a:t>
            </a:r>
            <a:r>
              <a:rPr lang="en-US" kern="0" dirty="0" smtClean="0">
                <a:solidFill>
                  <a:srgbClr val="000000"/>
                </a:solidFill>
                <a:latin typeface="Arial" panose="020B0604020202020204" pitchFamily="34" charset="0"/>
                <a:ea typeface="Times New Roman"/>
                <a:cs typeface="Arial" panose="020B0604020202020204" pitchFamily="34" charset="0"/>
              </a:rPr>
              <a:t>activities, development </a:t>
            </a:r>
            <a:r>
              <a:rPr lang="en-US" kern="0" dirty="0">
                <a:solidFill>
                  <a:srgbClr val="000000"/>
                </a:solidFill>
                <a:latin typeface="Arial" panose="020B0604020202020204" pitchFamily="34" charset="0"/>
                <a:ea typeface="Times New Roman"/>
                <a:cs typeface="Arial" panose="020B0604020202020204" pitchFamily="34" charset="0"/>
              </a:rPr>
              <a:t>of technical demonstration plans and budget plan documents, and </a:t>
            </a:r>
            <a:r>
              <a:rPr lang="en-US" kern="0" dirty="0" smtClean="0">
                <a:solidFill>
                  <a:srgbClr val="000000"/>
                </a:solidFill>
                <a:latin typeface="Arial" panose="020B0604020202020204" pitchFamily="34" charset="0"/>
                <a:ea typeface="Times New Roman"/>
                <a:cs typeface="Arial" panose="020B0604020202020204" pitchFamily="34" charset="0"/>
              </a:rPr>
              <a:t>submittal of required deliverables.</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award will also include a payment plan for the fixed amount payments as mutually agreed upon by the parties. Payment under a fixed amount award must be linked to performance, deliverables or milestones. Therefore, USDOT anticipates authorizing fixed amount monthly payments to align with monthly progress reports. A schedule will be worked out by the parties at award.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46372C-32F1-4860-B6A1-5CF9FE13565B}" type="slidenum">
              <a:rPr lang="en-US" smtClean="0"/>
              <a:t>18</a:t>
            </a:fld>
            <a:endParaRPr lang="en-US"/>
          </a:p>
        </p:txBody>
      </p:sp>
    </p:spTree>
    <p:extLst>
      <p:ext uri="{BB962C8B-B14F-4D97-AF65-F5344CB8AC3E}">
        <p14:creationId xmlns:p14="http://schemas.microsoft.com/office/powerpoint/2010/main" val="370089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3"/>
              </a:spcAft>
            </a:pPr>
            <a:r>
              <a:rPr lang="en-US" dirty="0" smtClean="0">
                <a:latin typeface="Arial" panose="020B0604020202020204" pitchFamily="34" charset="0"/>
                <a:cs typeface="Arial" panose="020B0604020202020204" pitchFamily="34" charset="0"/>
              </a:rPr>
              <a:t>Looking ahead to Phase 2 of the Smart City Challenge…</a:t>
            </a:r>
          </a:p>
          <a:p>
            <a:pPr>
              <a:spcAft>
                <a:spcPts val="1183"/>
              </a:spcAft>
            </a:pPr>
            <a:r>
              <a:rPr lang="en-US" dirty="0" smtClean="0">
                <a:latin typeface="Arial" panose="020B0604020202020204" pitchFamily="34" charset="0"/>
                <a:cs typeface="Arial" panose="020B0604020202020204" pitchFamily="34" charset="0"/>
              </a:rPr>
              <a:t>USDOT will issue a Notice of Funding Opportunity for Phase 2 with eligibility open to only the Phase 1 Finalists. The NOFO will be issued publicly at grants.gov and on the Smart City Challenge website. </a:t>
            </a:r>
          </a:p>
          <a:p>
            <a:pPr>
              <a:spcAft>
                <a:spcPts val="1183"/>
              </a:spcAft>
            </a:pPr>
            <a:r>
              <a:rPr lang="en-US" dirty="0" smtClean="0">
                <a:latin typeface="Arial" panose="020B0604020202020204" pitchFamily="34" charset="0"/>
                <a:cs typeface="Arial" panose="020B0604020202020204" pitchFamily="34" charset="0"/>
              </a:rPr>
              <a:t>Applicants will be invited to submit an application to include their detailed technical and management approach, and a detailed budget. Applicants will be invited to provide Oral Presentations to the Secretary. </a:t>
            </a:r>
          </a:p>
          <a:p>
            <a:pPr>
              <a:spcAft>
                <a:spcPts val="1183"/>
              </a:spcAft>
            </a:pPr>
            <a:r>
              <a:rPr lang="en-US" dirty="0" smtClean="0">
                <a:latin typeface="Arial" panose="020B0604020202020204" pitchFamily="34" charset="0"/>
                <a:cs typeface="Arial" panose="020B0604020202020204" pitchFamily="34" charset="0"/>
              </a:rPr>
              <a:t>The evaluation and selection process will be similar to the Phase 1 process. A panel of experts from across the USDOT will evaluate the applications. The panel will document strengths, weaknesses and risks.  The Secretary will make the final selection. Following selection, an award document will be signed by both parties.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2934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6372C-32F1-4860-B6A1-5CF9FE13565B}" type="slidenum">
              <a:rPr lang="en-US" smtClean="0"/>
              <a:t>2</a:t>
            </a:fld>
            <a:endParaRPr lang="en-US"/>
          </a:p>
        </p:txBody>
      </p:sp>
    </p:spTree>
    <p:extLst>
      <p:ext uri="{BB962C8B-B14F-4D97-AF65-F5344CB8AC3E}">
        <p14:creationId xmlns:p14="http://schemas.microsoft.com/office/powerpoint/2010/main" val="100752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3"/>
              </a:spcAft>
            </a:pPr>
            <a:r>
              <a:rPr lang="en-US" dirty="0" smtClean="0">
                <a:latin typeface="Arial" panose="020B0604020202020204" pitchFamily="34" charset="0"/>
                <a:cs typeface="Arial" panose="020B0604020202020204" pitchFamily="34" charset="0"/>
              </a:rPr>
              <a:t>As a reminder, this is the fourth in a series of five webinars. We have just added the fifth webinar for January 6</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on the topic of Urban Freight and Logistics. To participate, you must RSVP for the webinar. See the Smart City Challenge website for the link to RSVP.</a:t>
            </a:r>
          </a:p>
          <a:p>
            <a:pPr>
              <a:spcAft>
                <a:spcPts val="1183"/>
              </a:spcAft>
            </a:pPr>
            <a:r>
              <a:rPr lang="en-US" dirty="0" smtClean="0">
                <a:latin typeface="Arial" panose="020B0604020202020204" pitchFamily="34" charset="0"/>
                <a:cs typeface="Arial" panose="020B0604020202020204" pitchFamily="34" charset="0"/>
              </a:rPr>
              <a:t>Slides and recordings of all five webinars will be made available at the Smart City Challenge website.</a:t>
            </a:r>
          </a:p>
          <a:p>
            <a:pPr>
              <a:spcAft>
                <a:spcPts val="1183"/>
              </a:spcAft>
            </a:pPr>
            <a:endParaRPr lang="en-US" dirty="0">
              <a:latin typeface="Arial" panose="020B0604020202020204" pitchFamily="34" charset="0"/>
              <a:cs typeface="Arial" panose="020B0604020202020204" pitchFamily="34" charset="0"/>
            </a:endParaRPr>
          </a:p>
          <a:p>
            <a:pPr>
              <a:spcAft>
                <a:spcPts val="1183"/>
              </a:spcAft>
            </a:pPr>
            <a:r>
              <a:rPr lang="en-US" dirty="0" smtClean="0">
                <a:latin typeface="Arial" panose="020B0604020202020204" pitchFamily="34" charset="0"/>
                <a:cs typeface="Arial" panose="020B0604020202020204" pitchFamily="34" charset="0"/>
              </a:rPr>
              <a:t>(My list of Q&amp;A?)</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29348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67968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3358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6372C-32F1-4860-B6A1-5CF9FE13565B}" type="slidenum">
              <a:rPr lang="en-US" smtClean="0"/>
              <a:t>4</a:t>
            </a:fld>
            <a:endParaRPr lang="en-US"/>
          </a:p>
        </p:txBody>
      </p:sp>
    </p:spTree>
    <p:extLst>
      <p:ext uri="{BB962C8B-B14F-4D97-AF65-F5344CB8AC3E}">
        <p14:creationId xmlns:p14="http://schemas.microsoft.com/office/powerpoint/2010/main" val="35580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6372C-32F1-4860-B6A1-5CF9FE13565B}" type="slidenum">
              <a:rPr lang="en-US" smtClean="0"/>
              <a:t>5</a:t>
            </a:fld>
            <a:endParaRPr lang="en-US"/>
          </a:p>
        </p:txBody>
      </p:sp>
    </p:spTree>
    <p:extLst>
      <p:ext uri="{BB962C8B-B14F-4D97-AF65-F5344CB8AC3E}">
        <p14:creationId xmlns:p14="http://schemas.microsoft.com/office/powerpoint/2010/main" val="33003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3"/>
              </a:spcAft>
            </a:pPr>
            <a:r>
              <a:rPr lang="en-US" dirty="0"/>
              <a:t>The USDOT is encouraging Applicants to consider the twelve elements in developing ideas for </a:t>
            </a:r>
            <a:r>
              <a:rPr lang="en-US" dirty="0" smtClean="0"/>
              <a:t>their </a:t>
            </a:r>
            <a:r>
              <a:rPr lang="en-US" dirty="0"/>
              <a:t>city’s vision for a Smart City.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1434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We have framed the Smart City Challenge to include two phases.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the current phase, Phase 1, the US DOT issued a Notice of Funding Opportunity on December 7</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soliciting applications for the Smart City Challenge.  These applications are due February 4</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Under phase 1, the USDOT intends to select five Smart City Challenge Finalists, who will each receive fixed amount cooperative agreement awards in the amount of $100K each, to provide support for each Finalist’s concept development and planning activities. We anticipate the selection of Finalists to occur in March.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Phase 2, the USDOT will issue a second Notice of Funding Opportunity with competition limited to the five Finalists. The Notice, estimated to be released in March,  will be posted publicly at grants.gov and on the Smart City Challenge website. Finalists will have roughly two months to prepare and submit detailed technical and budget applications for their proposed demonstration. In June 2016, the US DOT intends to announce the one selected winner to receive an award of up to $40 Million to carry out their Smart City Challenge demonstration. In addition, Vulcan Foundation intends to provide $10 Million to the selected City.</a:t>
            </a:r>
          </a:p>
          <a:p>
            <a:endParaRPr lang="en-US" dirty="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5783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There is one eligibility requirement to be an applicant under the Smart City Challenge. As stated in the Notice of Funding Opportunity, prime applicants must be State or local governments, tribal governments, transit agencies, or authorities, public toll authorities, metropolitan planning organizations, other subdivisions of a State or local government, or a multijurisdictional group applying through a single lead Applicant. </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We anticipate that a prime applicant will use various team members to carry out the work. Team members may be subcontractors, or </a:t>
            </a:r>
            <a:r>
              <a:rPr lang="en-US" sz="1400" dirty="0" err="1" smtClean="0">
                <a:latin typeface="Arial" panose="020B0604020202020204" pitchFamily="34" charset="0"/>
                <a:cs typeface="Arial" panose="020B0604020202020204" pitchFamily="34" charset="0"/>
              </a:rPr>
              <a:t>subawardees</a:t>
            </a:r>
            <a:r>
              <a:rPr lang="en-US" sz="1400" dirty="0" smtClean="0">
                <a:latin typeface="Arial" panose="020B0604020202020204" pitchFamily="34" charset="0"/>
                <a:cs typeface="Arial" panose="020B0604020202020204" pitchFamily="34" charset="0"/>
              </a:rPr>
              <a:t>, or partners. For this Phase 1 application, you are asked to provide an outline of team partners, including existing or future teaming anticipated. Such arrangements do not need to be firm or finalized for this Phase 1 application. The Phase 1 application is intended to be a high-level summary. The Phase 2 application, however, will require a detailed description of the proposed team members.</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D46372C-32F1-4860-B6A1-5CF9FE13565B}" type="slidenum">
              <a:rPr lang="en-US" smtClean="0"/>
              <a:t>8</a:t>
            </a:fld>
            <a:endParaRPr lang="en-US"/>
          </a:p>
        </p:txBody>
      </p:sp>
    </p:spTree>
    <p:extLst>
      <p:ext uri="{BB962C8B-B14F-4D97-AF65-F5344CB8AC3E}">
        <p14:creationId xmlns:p14="http://schemas.microsoft.com/office/powerpoint/2010/main" val="227221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3967162" cy="2976125"/>
          </a:xfrm>
        </p:spPr>
      </p:sp>
      <p:sp>
        <p:nvSpPr>
          <p:cNvPr id="3" name="Notes Placeholder 2"/>
          <p:cNvSpPr>
            <a:spLocks noGrp="1"/>
          </p:cNvSpPr>
          <p:nvPr>
            <p:ph type="body" idx="1"/>
          </p:nvPr>
        </p:nvSpPr>
        <p:spPr>
          <a:xfrm>
            <a:off x="701040" y="4267200"/>
            <a:ext cx="5608320" cy="4286250"/>
          </a:xfrm>
        </p:spPr>
        <p:txBody>
          <a:bodyPr/>
          <a:lstStyle/>
          <a:p>
            <a:pPr marL="177037" eaLnBrk="0" fontAlgn="base" hangingPunct="0">
              <a:spcBef>
                <a:spcPct val="20000"/>
              </a:spcBef>
              <a:spcAft>
                <a:spcPts val="1223"/>
              </a:spcAft>
            </a:pPr>
            <a:r>
              <a:rPr lang="en-US" sz="1100" dirty="0" smtClean="0">
                <a:latin typeface="Arial" panose="020B0604020202020204" pitchFamily="34" charset="0"/>
                <a:cs typeface="Arial" panose="020B0604020202020204" pitchFamily="34" charset="0"/>
              </a:rPr>
              <a:t>What is a fixed amount award? Per </a:t>
            </a:r>
            <a:r>
              <a:rPr lang="en-US" sz="1100" dirty="0">
                <a:latin typeface="Arial" panose="020B0604020202020204" pitchFamily="34" charset="0"/>
                <a:cs typeface="Arial" panose="020B0604020202020204" pitchFamily="34" charset="0"/>
              </a:rPr>
              <a:t>2 CFR §200.45, fixed amount awards means a type of grant agreement under which the Federal awarding agency </a:t>
            </a:r>
            <a:r>
              <a:rPr lang="en-US" sz="1100" dirty="0" smtClean="0">
                <a:latin typeface="Arial" panose="020B0604020202020204" pitchFamily="34" charset="0"/>
                <a:cs typeface="Arial" panose="020B0604020202020204" pitchFamily="34" charset="0"/>
              </a:rPr>
              <a:t>provides </a:t>
            </a:r>
            <a:r>
              <a:rPr lang="en-US" sz="1100" dirty="0">
                <a:latin typeface="Arial" panose="020B0604020202020204" pitchFamily="34" charset="0"/>
                <a:cs typeface="Arial" panose="020B0604020202020204" pitchFamily="34" charset="0"/>
              </a:rPr>
              <a:t>a </a:t>
            </a:r>
            <a:r>
              <a:rPr lang="en-US" sz="1100" dirty="0" smtClean="0">
                <a:latin typeface="Arial" panose="020B0604020202020204" pitchFamily="34" charset="0"/>
                <a:cs typeface="Arial" panose="020B0604020202020204" pitchFamily="34" charset="0"/>
              </a:rPr>
              <a:t>fixed amount of funding without </a:t>
            </a:r>
            <a:r>
              <a:rPr lang="en-US" sz="1100" dirty="0">
                <a:latin typeface="Arial" panose="020B0604020202020204" pitchFamily="34" charset="0"/>
                <a:cs typeface="Arial" panose="020B0604020202020204" pitchFamily="34" charset="0"/>
              </a:rPr>
              <a:t>regard to actual costs incurred under the Federal award. This type of Federal award reduces some of the administrative burden and record-keeping requirements for both </a:t>
            </a:r>
            <a:r>
              <a:rPr lang="en-US" sz="1100" dirty="0" smtClean="0">
                <a:latin typeface="Arial" panose="020B0604020202020204" pitchFamily="34" charset="0"/>
                <a:cs typeface="Arial" panose="020B0604020202020204" pitchFamily="34" charset="0"/>
              </a:rPr>
              <a:t>parties. </a:t>
            </a:r>
            <a:r>
              <a:rPr lang="en-US" sz="1100" dirty="0">
                <a:latin typeface="Arial" panose="020B0604020202020204" pitchFamily="34" charset="0"/>
                <a:cs typeface="Arial" panose="020B0604020202020204" pitchFamily="34" charset="0"/>
              </a:rPr>
              <a:t>Accountability is based primarily on performance and results. Payments are based on meeting specific requirements of the Federal </a:t>
            </a:r>
            <a:r>
              <a:rPr lang="en-US" sz="1100" dirty="0" smtClean="0">
                <a:latin typeface="Arial" panose="020B0604020202020204" pitchFamily="34" charset="0"/>
                <a:cs typeface="Arial" panose="020B0604020202020204" pitchFamily="34" charset="0"/>
              </a:rPr>
              <a:t>award. There </a:t>
            </a:r>
            <a:r>
              <a:rPr lang="en-US" sz="1100" dirty="0">
                <a:latin typeface="Arial" panose="020B0604020202020204" pitchFamily="34" charset="0"/>
                <a:cs typeface="Arial" panose="020B0604020202020204" pitchFamily="34" charset="0"/>
              </a:rPr>
              <a:t>is no governmental review of the actual costs incurred by the </a:t>
            </a:r>
            <a:r>
              <a:rPr lang="en-US" sz="1100" dirty="0" smtClean="0">
                <a:latin typeface="Arial" panose="020B0604020202020204" pitchFamily="34" charset="0"/>
                <a:cs typeface="Arial" panose="020B0604020202020204" pitchFamily="34" charset="0"/>
              </a:rPr>
              <a:t>awardee in </a:t>
            </a:r>
            <a:r>
              <a:rPr lang="en-US" sz="1100" dirty="0">
                <a:latin typeface="Arial" panose="020B0604020202020204" pitchFamily="34" charset="0"/>
                <a:cs typeface="Arial" panose="020B0604020202020204" pitchFamily="34" charset="0"/>
              </a:rPr>
              <a:t>performance of the award.  </a:t>
            </a:r>
            <a:r>
              <a:rPr lang="en-US" sz="1100" dirty="0" smtClean="0">
                <a:latin typeface="Arial" panose="020B0604020202020204" pitchFamily="34" charset="0"/>
                <a:cs typeface="Arial" panose="020B0604020202020204" pitchFamily="34" charset="0"/>
              </a:rPr>
              <a:t>No cost share is required. Period of performance will be six months. Estimated award in March.</a:t>
            </a:r>
          </a:p>
          <a:p>
            <a:pPr marL="177037" lvl="0" eaLnBrk="0" fontAlgn="base" hangingPunct="0">
              <a:spcBef>
                <a:spcPct val="20000"/>
              </a:spcBef>
              <a:spcAft>
                <a:spcPts val="1223"/>
              </a:spcAft>
            </a:pPr>
            <a:r>
              <a:rPr lang="en-US" sz="1100" kern="0" dirty="0" smtClean="0">
                <a:solidFill>
                  <a:srgbClr val="000000"/>
                </a:solidFill>
                <a:latin typeface="Arial" panose="020B0604020202020204" pitchFamily="34" charset="0"/>
                <a:ea typeface="Times New Roman"/>
                <a:cs typeface="Arial" panose="020B0604020202020204" pitchFamily="34" charset="0"/>
              </a:rPr>
              <a:t>Scope of the Phase 1 awards will include Concept </a:t>
            </a:r>
            <a:r>
              <a:rPr lang="en-US" sz="1100" kern="0" dirty="0">
                <a:solidFill>
                  <a:srgbClr val="000000"/>
                </a:solidFill>
                <a:latin typeface="Arial" panose="020B0604020202020204" pitchFamily="34" charset="0"/>
                <a:ea typeface="Times New Roman"/>
                <a:cs typeface="Arial" panose="020B0604020202020204" pitchFamily="34" charset="0"/>
              </a:rPr>
              <a:t>Development and Planning activities such as development of technical demonstration plans and budget plan documents, and performance of pre-implementation planning</a:t>
            </a:r>
            <a:r>
              <a:rPr lang="en-US" sz="1100" kern="0" dirty="0" smtClean="0">
                <a:solidFill>
                  <a:srgbClr val="000000"/>
                </a:solidFill>
                <a:latin typeface="Arial" panose="020B0604020202020204" pitchFamily="34" charset="0"/>
                <a:ea typeface="Times New Roman"/>
                <a:cs typeface="Arial" panose="020B0604020202020204" pitchFamily="34" charset="0"/>
              </a:rPr>
              <a:t>.</a:t>
            </a:r>
            <a:r>
              <a:rPr lang="en-US" sz="1100" dirty="0">
                <a:solidFill>
                  <a:srgbClr val="000000"/>
                </a:solidFill>
                <a:latin typeface="Arial" panose="020B0604020202020204" pitchFamily="34" charset="0"/>
                <a:ea typeface="Times New Roman"/>
                <a:cs typeface="Arial" panose="020B0604020202020204" pitchFamily="34" charset="0"/>
              </a:rPr>
              <a:t> The USDOT intends for the concept development </a:t>
            </a:r>
            <a:r>
              <a:rPr lang="en-US" sz="1100" dirty="0" smtClean="0">
                <a:solidFill>
                  <a:srgbClr val="000000"/>
                </a:solidFill>
                <a:latin typeface="Arial" panose="020B0604020202020204" pitchFamily="34" charset="0"/>
                <a:ea typeface="Times New Roman"/>
                <a:cs typeface="Arial" panose="020B0604020202020204" pitchFamily="34" charset="0"/>
              </a:rPr>
              <a:t>awards </a:t>
            </a:r>
            <a:r>
              <a:rPr lang="en-US" sz="1100" dirty="0">
                <a:solidFill>
                  <a:srgbClr val="000000"/>
                </a:solidFill>
                <a:latin typeface="Arial" panose="020B0604020202020204" pitchFamily="34" charset="0"/>
                <a:ea typeface="Times New Roman"/>
                <a:cs typeface="Arial" panose="020B0604020202020204" pitchFamily="34" charset="0"/>
              </a:rPr>
              <a:t>to support, prepare, and enable Finalists to submit detailed applications </a:t>
            </a:r>
            <a:r>
              <a:rPr lang="en-US" sz="1100" dirty="0" smtClean="0">
                <a:solidFill>
                  <a:srgbClr val="000000"/>
                </a:solidFill>
                <a:latin typeface="Arial" panose="020B0604020202020204" pitchFamily="34" charset="0"/>
                <a:ea typeface="Times New Roman"/>
                <a:cs typeface="Arial" panose="020B0604020202020204" pitchFamily="34" charset="0"/>
              </a:rPr>
              <a:t>for the performance of their proposed Smart City demonstration. The </a:t>
            </a:r>
            <a:r>
              <a:rPr lang="en-US" sz="1100" dirty="0">
                <a:solidFill>
                  <a:srgbClr val="000000"/>
                </a:solidFill>
                <a:latin typeface="Arial" panose="020B0604020202020204" pitchFamily="34" charset="0"/>
                <a:ea typeface="Times New Roman"/>
                <a:cs typeface="Arial" panose="020B0604020202020204" pitchFamily="34" charset="0"/>
              </a:rPr>
              <a:t>USDOT intends for the </a:t>
            </a:r>
            <a:r>
              <a:rPr lang="en-US" sz="1100" dirty="0" smtClean="0">
                <a:solidFill>
                  <a:srgbClr val="000000"/>
                </a:solidFill>
                <a:latin typeface="Arial" panose="020B0604020202020204" pitchFamily="34" charset="0"/>
                <a:ea typeface="Times New Roman"/>
                <a:cs typeface="Arial" panose="020B0604020202020204" pitchFamily="34" charset="0"/>
              </a:rPr>
              <a:t>Phase 1 awards </a:t>
            </a:r>
            <a:r>
              <a:rPr lang="en-US" sz="1100" dirty="0">
                <a:solidFill>
                  <a:srgbClr val="000000"/>
                </a:solidFill>
                <a:latin typeface="Arial" panose="020B0604020202020204" pitchFamily="34" charset="0"/>
                <a:ea typeface="Times New Roman"/>
                <a:cs typeface="Arial" panose="020B0604020202020204" pitchFamily="34" charset="0"/>
              </a:rPr>
              <a:t>to allow each </a:t>
            </a:r>
            <a:r>
              <a:rPr lang="en-US" sz="1100" dirty="0" smtClean="0">
                <a:solidFill>
                  <a:srgbClr val="000000"/>
                </a:solidFill>
                <a:latin typeface="Arial" panose="020B0604020202020204" pitchFamily="34" charset="0"/>
                <a:ea typeface="Times New Roman"/>
                <a:cs typeface="Arial" panose="020B0604020202020204" pitchFamily="34" charset="0"/>
              </a:rPr>
              <a:t>Finalist to </a:t>
            </a:r>
            <a:r>
              <a:rPr lang="en-US" sz="1100" dirty="0">
                <a:solidFill>
                  <a:srgbClr val="000000"/>
                </a:solidFill>
                <a:latin typeface="Arial" panose="020B0604020202020204" pitchFamily="34" charset="0"/>
                <a:ea typeface="Times New Roman"/>
                <a:cs typeface="Arial" panose="020B0604020202020204" pitchFamily="34" charset="0"/>
              </a:rPr>
              <a:t>further their own Smart City plans even if they do not receive the </a:t>
            </a:r>
            <a:r>
              <a:rPr lang="en-US" sz="1100" dirty="0" smtClean="0">
                <a:solidFill>
                  <a:srgbClr val="000000"/>
                </a:solidFill>
                <a:latin typeface="Arial" panose="020B0604020202020204" pitchFamily="34" charset="0"/>
                <a:ea typeface="Times New Roman"/>
                <a:cs typeface="Arial" panose="020B0604020202020204" pitchFamily="34" charset="0"/>
              </a:rPr>
              <a:t>$40 Million Smart </a:t>
            </a:r>
            <a:r>
              <a:rPr lang="en-US" sz="1100" dirty="0">
                <a:solidFill>
                  <a:srgbClr val="000000"/>
                </a:solidFill>
                <a:latin typeface="Arial" panose="020B0604020202020204" pitchFamily="34" charset="0"/>
                <a:ea typeface="Times New Roman"/>
                <a:cs typeface="Arial" panose="020B0604020202020204" pitchFamily="34" charset="0"/>
              </a:rPr>
              <a:t>City Challenge award. </a:t>
            </a:r>
            <a:r>
              <a:rPr lang="en-US" sz="1100" dirty="0" smtClean="0">
                <a:solidFill>
                  <a:srgbClr val="000000"/>
                </a:solidFill>
                <a:latin typeface="Arial" panose="020B0604020202020204" pitchFamily="34" charset="0"/>
                <a:ea typeface="Times New Roman"/>
                <a:cs typeface="Arial" panose="020B0604020202020204" pitchFamily="34" charset="0"/>
              </a:rPr>
              <a:t>During the Phase 1 award periods, Finalists </a:t>
            </a:r>
            <a:r>
              <a:rPr lang="en-US" sz="1100" dirty="0">
                <a:solidFill>
                  <a:srgbClr val="000000"/>
                </a:solidFill>
                <a:latin typeface="Arial" panose="020B0604020202020204" pitchFamily="34" charset="0"/>
                <a:ea typeface="Times New Roman"/>
                <a:cs typeface="Arial" panose="020B0604020202020204" pitchFamily="34" charset="0"/>
              </a:rPr>
              <a:t>will participate in a number of planning, outreach and educational opportunities to further develop their plans</a:t>
            </a:r>
            <a:r>
              <a:rPr lang="en-US" sz="1100" dirty="0" smtClean="0">
                <a:solidFill>
                  <a:srgbClr val="000000"/>
                </a:solidFill>
                <a:latin typeface="Arial" panose="020B0604020202020204" pitchFamily="34" charset="0"/>
                <a:ea typeface="Times New Roman"/>
                <a:cs typeface="Arial" panose="020B0604020202020204" pitchFamily="34" charset="0"/>
              </a:rPr>
              <a:t>.</a:t>
            </a:r>
            <a:r>
              <a:rPr lang="en-US" sz="1100" kern="0" dirty="0">
                <a:solidFill>
                  <a:srgbClr val="000000"/>
                </a:solidFill>
                <a:latin typeface="Arial" panose="020B0604020202020204" pitchFamily="34" charset="0"/>
                <a:cs typeface="Arial" panose="020B0604020202020204" pitchFamily="34" charset="0"/>
              </a:rPr>
              <a:t> </a:t>
            </a:r>
            <a:endParaRPr lang="en-US" sz="1100" kern="0" dirty="0" smtClean="0">
              <a:solidFill>
                <a:srgbClr val="000000"/>
              </a:solidFill>
              <a:latin typeface="Arial" panose="020B0604020202020204" pitchFamily="34" charset="0"/>
              <a:cs typeface="Arial" panose="020B0604020202020204" pitchFamily="34" charset="0"/>
            </a:endParaRPr>
          </a:p>
          <a:p>
            <a:pPr marL="177037" lvl="0" eaLnBrk="0" fontAlgn="base" hangingPunct="0">
              <a:spcBef>
                <a:spcPct val="20000"/>
              </a:spcBef>
              <a:spcAft>
                <a:spcPts val="1223"/>
              </a:spcAft>
            </a:pPr>
            <a:r>
              <a:rPr lang="en-US" sz="1100" kern="0" dirty="0" smtClean="0">
                <a:solidFill>
                  <a:srgbClr val="000000"/>
                </a:solidFill>
                <a:latin typeface="Arial" panose="020B0604020202020204" pitchFamily="34" charset="0"/>
                <a:cs typeface="Arial" panose="020B0604020202020204" pitchFamily="34" charset="0"/>
              </a:rPr>
              <a:t>Deliverables </a:t>
            </a:r>
            <a:r>
              <a:rPr lang="en-US" sz="1100" kern="0" dirty="0">
                <a:solidFill>
                  <a:srgbClr val="000000"/>
                </a:solidFill>
                <a:latin typeface="Arial" panose="020B0604020202020204" pitchFamily="34" charset="0"/>
                <a:cs typeface="Arial" panose="020B0604020202020204" pitchFamily="34" charset="0"/>
              </a:rPr>
              <a:t>under the Phase 1 awards are listed on page 22 of the NOFO and include monthly progress reports, participation in webinars and meetings with the USDOT, a video, a Presentation to USDOT personnel, and a final report.</a:t>
            </a:r>
          </a:p>
          <a:p>
            <a:pPr>
              <a:lnSpc>
                <a:spcPct val="115000"/>
              </a:lnSpc>
            </a:pPr>
            <a:endParaRPr lang="en-US" sz="1100" kern="0" dirty="0" smtClean="0">
              <a:solidFill>
                <a:srgbClr val="000000"/>
              </a:solidFill>
              <a:latin typeface="Arial" panose="020B0604020202020204" pitchFamily="34" charset="0"/>
              <a:ea typeface="Times New Roman"/>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46372C-32F1-4860-B6A1-5CF9FE13565B}" type="slidenum">
              <a:rPr lang="en-US" smtClean="0"/>
              <a:t>9</a:t>
            </a:fld>
            <a:endParaRPr lang="en-US"/>
          </a:p>
        </p:txBody>
      </p:sp>
    </p:spTree>
    <p:extLst>
      <p:ext uri="{BB962C8B-B14F-4D97-AF65-F5344CB8AC3E}">
        <p14:creationId xmlns:p14="http://schemas.microsoft.com/office/powerpoint/2010/main" val="242250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907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71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782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483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150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85479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965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28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3795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83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09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88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416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04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779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1776903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4773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9497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3245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1075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4234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756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903253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057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148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007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8871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45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1682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3546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p:nvPr userDrawn="1"/>
        </p:nvSpPr>
        <p:spPr bwMode="auto">
          <a:xfrm>
            <a:off x="0" y="0"/>
            <a:ext cx="9144000" cy="12954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a typeface="MS PGothic"/>
            </a:endParaRPr>
          </a:p>
        </p:txBody>
      </p:sp>
      <p:pic>
        <p:nvPicPr>
          <p:cNvPr id="7" name="Picture 6" descr="DOT-signature_white_cs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71800" y="-304800"/>
            <a:ext cx="10972800" cy="2286000"/>
          </a:xfrm>
          <a:prstGeom prst="rect">
            <a:avLst/>
          </a:prstGeom>
        </p:spPr>
      </p:pic>
    </p:spTree>
    <p:extLst>
      <p:ext uri="{BB962C8B-B14F-4D97-AF65-F5344CB8AC3E}">
        <p14:creationId xmlns:p14="http://schemas.microsoft.com/office/powerpoint/2010/main" val="1471787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800" b="1">
          <a:solidFill>
            <a:schemeClr val="tx2"/>
          </a:solidFill>
          <a:latin typeface="+mj-lt"/>
          <a:ea typeface="MS PGothic"/>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fld id="{B1D065D0-2F10-4734-AED7-1455BD7B92D5}" type="slidenum">
              <a:rPr lang="en-US" sz="1200">
                <a:solidFill>
                  <a:srgbClr val="000000"/>
                </a:solidFill>
                <a:ea typeface="ＭＳ Ｐゴシック" pitchFamily="-112" charset="-128"/>
              </a:rPr>
              <a:pP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260146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transportation.gov/smartcity"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hyperlink" Target="https://www.census.gov/geo/reference/ua/urban-rural-2010.html" TargetMode="External"/><Relationship Id="rId4" Type="http://schemas.openxmlformats.org/officeDocument/2006/relationships/hyperlink" Target="http://factfinder.census.gov/faces/nav/jsf/pages/index.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www.grants.gov/web/grants/forms/sf-424-family.html#sortby=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transportation.gov/smartcity"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www.transportation.gov/"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mailto:SmartCityChallenge@dot.gov" TargetMode="External"/><Relationship Id="rId4" Type="http://schemas.openxmlformats.org/officeDocument/2006/relationships/hyperlink" Target="https://www.transportation.gov/smartc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mailto:SmartCityChallenge@dot.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667000"/>
            <a:ext cx="9144000" cy="1470025"/>
          </a:xfrm>
        </p:spPr>
        <p:txBody>
          <a:bodyPr/>
          <a:lstStyle/>
          <a:p>
            <a:pPr algn="ctr"/>
            <a:r>
              <a:rPr lang="en-US" sz="3200" dirty="0" smtClean="0">
                <a:solidFill>
                  <a:schemeClr val="tx1"/>
                </a:solidFill>
              </a:rPr>
              <a:t/>
            </a:r>
            <a:br>
              <a:rPr lang="en-US" sz="3200" dirty="0" smtClean="0">
                <a:solidFill>
                  <a:schemeClr val="tx1"/>
                </a:solidFill>
              </a:rPr>
            </a:br>
            <a:r>
              <a:rPr lang="en-US" sz="3200" dirty="0" smtClean="0">
                <a:solidFill>
                  <a:schemeClr val="tx1"/>
                </a:solidFill>
              </a:rPr>
              <a:t>Beyond Traffic: The Smart City Challenge</a:t>
            </a:r>
            <a:br>
              <a:rPr lang="en-US" sz="3200" dirty="0" smtClean="0">
                <a:solidFill>
                  <a:schemeClr val="tx1"/>
                </a:solidFill>
              </a:rPr>
            </a:br>
            <a:r>
              <a:rPr lang="en-US" sz="2400" dirty="0" smtClean="0">
                <a:solidFill>
                  <a:srgbClr val="EC881B"/>
                </a:solidFill>
              </a:rPr>
              <a:t>Information Session #4:</a:t>
            </a:r>
            <a:br>
              <a:rPr lang="en-US" sz="2400" dirty="0" smtClean="0">
                <a:solidFill>
                  <a:srgbClr val="EC881B"/>
                </a:solidFill>
              </a:rPr>
            </a:br>
            <a:r>
              <a:rPr lang="en-US" sz="2400" dirty="0" smtClean="0">
                <a:solidFill>
                  <a:srgbClr val="EC881B"/>
                </a:solidFill>
              </a:rPr>
              <a:t>Application and Selection Process</a:t>
            </a:r>
            <a:endParaRPr lang="en-US" sz="2400" dirty="0" smtClean="0">
              <a:solidFill>
                <a:srgbClr val="FF0000"/>
              </a:solidFill>
            </a:endParaRPr>
          </a:p>
        </p:txBody>
      </p:sp>
      <p:sp>
        <p:nvSpPr>
          <p:cNvPr id="5" name="Rectangle 3"/>
          <p:cNvSpPr>
            <a:spLocks noGrp="1" noChangeArrowheads="1"/>
          </p:cNvSpPr>
          <p:nvPr>
            <p:ph type="subTitle" idx="1"/>
          </p:nvPr>
        </p:nvSpPr>
        <p:spPr>
          <a:xfrm>
            <a:off x="0" y="4267200"/>
            <a:ext cx="9144000" cy="1752600"/>
          </a:xfrm>
        </p:spPr>
        <p:txBody>
          <a:bodyPr/>
          <a:lstStyle/>
          <a:p>
            <a:endParaRPr lang="en-US" sz="2000" b="1" dirty="0" smtClean="0"/>
          </a:p>
          <a:p>
            <a:r>
              <a:rPr lang="en-US" sz="2000" b="1" dirty="0" smtClean="0"/>
              <a:t>December 21, 2015</a:t>
            </a:r>
          </a:p>
          <a:p>
            <a:r>
              <a:rPr lang="en-US" sz="2000" b="1" dirty="0" smtClean="0"/>
              <a:t>U.S. Department of Transportation (USDOT)</a:t>
            </a:r>
          </a:p>
        </p:txBody>
      </p:sp>
      <p:pic>
        <p:nvPicPr>
          <p:cNvPr id="6" name="Picture 2" descr="image0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19922"/>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06600"/>
            <a:ext cx="1552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85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623047" y="1515034"/>
            <a:ext cx="3657600" cy="609600"/>
          </a:xfrm>
          <a:solidFill>
            <a:schemeClr val="tx1">
              <a:lumMod val="50000"/>
              <a:lumOff val="50000"/>
            </a:schemeClr>
          </a:solidFill>
          <a:ln>
            <a:noFill/>
          </a:ln>
          <a:effectLst>
            <a:outerShdw blurRad="50800" dist="38100" dir="2700000" algn="tl" rotWithShape="0">
              <a:prstClr val="black">
                <a:alpha val="40000"/>
              </a:prstClr>
            </a:outerShdw>
          </a:effectLst>
        </p:spPr>
        <p:txBody>
          <a:bodyPr/>
          <a:lstStyle/>
          <a:p>
            <a:r>
              <a:rPr lang="en-US" sz="2000" dirty="0" smtClean="0"/>
              <a:t>Include</a:t>
            </a:r>
            <a:endParaRPr lang="en-US" sz="2000" dirty="0"/>
          </a:p>
        </p:txBody>
      </p:sp>
      <p:sp>
        <p:nvSpPr>
          <p:cNvPr id="7" name="Content Placeholder 6"/>
          <p:cNvSpPr>
            <a:spLocks noGrp="1"/>
          </p:cNvSpPr>
          <p:nvPr>
            <p:ph sz="half" idx="2"/>
          </p:nvPr>
        </p:nvSpPr>
        <p:spPr>
          <a:xfrm>
            <a:off x="623047" y="2124634"/>
            <a:ext cx="3657600" cy="4262717"/>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spcAft>
                <a:spcPts val="600"/>
              </a:spcAft>
            </a:pPr>
            <a:r>
              <a:rPr lang="en-US" sz="1800" dirty="0"/>
              <a:t>High level vision of proposed demonstration; framework and initial concepts; tailored to your city</a:t>
            </a:r>
          </a:p>
          <a:p>
            <a:pPr marL="282575" indent="-282575"/>
            <a:r>
              <a:rPr lang="en-US" sz="1800" dirty="0"/>
              <a:t>Part 1 Vision Narrative (1 file)</a:t>
            </a:r>
          </a:p>
          <a:p>
            <a:pPr marL="511175" lvl="1" indent="-228600"/>
            <a:r>
              <a:rPr lang="en-US" sz="1600" dirty="0"/>
              <a:t>Up to 30 pages of technical content</a:t>
            </a:r>
          </a:p>
          <a:p>
            <a:pPr marL="511175" lvl="1" indent="-228600"/>
            <a:r>
              <a:rPr lang="en-US" sz="1600" dirty="0" smtClean="0"/>
              <a:t>Cover page, table </a:t>
            </a:r>
            <a:r>
              <a:rPr lang="en-US" sz="1600" dirty="0"/>
              <a:t>of </a:t>
            </a:r>
            <a:r>
              <a:rPr lang="en-US" sz="1600" dirty="0" smtClean="0"/>
              <a:t>contents, and letters of commitment are allowed and are excluded from page limit</a:t>
            </a:r>
            <a:endParaRPr lang="en-US" sz="1600" dirty="0"/>
          </a:p>
          <a:p>
            <a:pPr marL="282575" indent="-282575"/>
            <a:r>
              <a:rPr lang="en-US" sz="1800" dirty="0" smtClean="0"/>
              <a:t>Part </a:t>
            </a:r>
            <a:r>
              <a:rPr lang="en-US" sz="1800" dirty="0"/>
              <a:t>2 Forms </a:t>
            </a:r>
            <a:r>
              <a:rPr lang="en-US" sz="1800" dirty="0" smtClean="0"/>
              <a:t>&amp; Organizational </a:t>
            </a:r>
            <a:r>
              <a:rPr lang="en-US" sz="1800" dirty="0"/>
              <a:t>Info (1 file) – No page limit</a:t>
            </a:r>
          </a:p>
          <a:p>
            <a:endParaRPr lang="en-US" sz="1600" dirty="0"/>
          </a:p>
        </p:txBody>
      </p:sp>
      <p:sp>
        <p:nvSpPr>
          <p:cNvPr id="8" name="Text Placeholder 7"/>
          <p:cNvSpPr>
            <a:spLocks noGrp="1"/>
          </p:cNvSpPr>
          <p:nvPr>
            <p:ph type="body" sz="quarter" idx="3"/>
          </p:nvPr>
        </p:nvSpPr>
        <p:spPr>
          <a:xfrm>
            <a:off x="4797425" y="1515034"/>
            <a:ext cx="3660775"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000" dirty="0" smtClean="0">
                <a:ea typeface="MS PGothic"/>
                <a:cs typeface="MS PGothic"/>
              </a:rPr>
              <a:t>Do </a:t>
            </a:r>
            <a:r>
              <a:rPr lang="en-US" sz="2000" u="sng" dirty="0" smtClean="0">
                <a:ea typeface="MS PGothic"/>
                <a:cs typeface="MS PGothic"/>
              </a:rPr>
              <a:t>Not</a:t>
            </a:r>
            <a:r>
              <a:rPr lang="en-US" sz="2000" dirty="0" smtClean="0">
                <a:ea typeface="MS PGothic"/>
                <a:cs typeface="MS PGothic"/>
              </a:rPr>
              <a:t> Include</a:t>
            </a:r>
            <a:endParaRPr lang="en-US" sz="2000" dirty="0">
              <a:ea typeface="MS PGothic"/>
              <a:cs typeface="MS PGothic"/>
            </a:endParaRPr>
          </a:p>
        </p:txBody>
      </p:sp>
      <p:sp>
        <p:nvSpPr>
          <p:cNvPr id="9" name="Content Placeholder 8"/>
          <p:cNvSpPr>
            <a:spLocks noGrp="1"/>
          </p:cNvSpPr>
          <p:nvPr>
            <p:ph sz="quarter" idx="4"/>
          </p:nvPr>
        </p:nvSpPr>
        <p:spPr>
          <a:xfrm>
            <a:off x="4797425" y="2124635"/>
            <a:ext cx="3660775" cy="426271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spcAft>
                <a:spcPts val="600"/>
              </a:spcAft>
            </a:pPr>
            <a:r>
              <a:rPr lang="en-US" sz="1800" dirty="0"/>
              <a:t>Very detailed technical approach</a:t>
            </a:r>
          </a:p>
          <a:p>
            <a:pPr marL="282575" indent="-282575">
              <a:spcAft>
                <a:spcPts val="600"/>
              </a:spcAft>
            </a:pPr>
            <a:r>
              <a:rPr lang="en-US" sz="1800" dirty="0"/>
              <a:t>Very detailed management approach</a:t>
            </a:r>
          </a:p>
          <a:p>
            <a:pPr marL="282575" indent="-282575">
              <a:spcAft>
                <a:spcPts val="600"/>
              </a:spcAft>
            </a:pPr>
            <a:r>
              <a:rPr lang="en-US" sz="1800" dirty="0"/>
              <a:t>Budget information</a:t>
            </a:r>
          </a:p>
          <a:p>
            <a:pPr marL="282575" indent="-282575">
              <a:spcAft>
                <a:spcPts val="600"/>
              </a:spcAft>
            </a:pPr>
            <a:r>
              <a:rPr lang="en-US" sz="1800" dirty="0"/>
              <a:t>More than 30 pages of technical content</a:t>
            </a:r>
          </a:p>
          <a:p>
            <a:pPr marL="282575" indent="-282575">
              <a:spcAft>
                <a:spcPts val="600"/>
              </a:spcAft>
            </a:pPr>
            <a:r>
              <a:rPr lang="en-US" sz="1800" dirty="0"/>
              <a:t>Videos </a:t>
            </a:r>
          </a:p>
          <a:p>
            <a:pPr marL="282575" indent="-282575">
              <a:spcAft>
                <a:spcPts val="600"/>
              </a:spcAft>
            </a:pPr>
            <a:r>
              <a:rPr lang="en-US" sz="1800" dirty="0"/>
              <a:t>Excess marketing materials </a:t>
            </a:r>
          </a:p>
        </p:txBody>
      </p:sp>
      <p:pic>
        <p:nvPicPr>
          <p:cNvPr id="13" name="Picture 12"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914400" y="354106"/>
            <a:ext cx="8229600" cy="584775"/>
          </a:xfrm>
          <a:prstGeom prst="rect">
            <a:avLst/>
          </a:prstGeom>
          <a:noFill/>
        </p:spPr>
        <p:txBody>
          <a:bodyPr wrap="square" rtlCol="0">
            <a:spAutoFit/>
          </a:bodyPr>
          <a:lstStyle/>
          <a:p>
            <a:r>
              <a:rPr lang="en-US" sz="3200" b="1" dirty="0" smtClean="0">
                <a:solidFill>
                  <a:srgbClr val="FFFFFF"/>
                </a:solidFill>
                <a:effectLst>
                  <a:outerShdw blurRad="38100" dist="38100" dir="2700000" algn="tl">
                    <a:srgbClr val="000000">
                      <a:alpha val="43137"/>
                    </a:srgbClr>
                  </a:outerShdw>
                </a:effectLst>
              </a:rPr>
              <a:t>Phase 1 Application Content</a:t>
            </a:r>
            <a:endParaRPr lang="en-US" sz="2800" b="1"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151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609600" y="1515034"/>
            <a:ext cx="7848600"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2000" dirty="0"/>
              <a:t>Vision Narrative</a:t>
            </a:r>
          </a:p>
        </p:txBody>
      </p:sp>
      <p:sp>
        <p:nvSpPr>
          <p:cNvPr id="7" name="Content Placeholder 6"/>
          <p:cNvSpPr>
            <a:spLocks noGrp="1"/>
          </p:cNvSpPr>
          <p:nvPr>
            <p:ph sz="half" idx="2"/>
          </p:nvPr>
        </p:nvSpPr>
        <p:spPr>
          <a:xfrm>
            <a:off x="609599" y="2124635"/>
            <a:ext cx="3895165" cy="418203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r>
              <a:rPr lang="en-US" sz="1800" dirty="0" smtClean="0"/>
              <a:t>Vision and city challenges</a:t>
            </a:r>
            <a:endParaRPr lang="en-US" sz="1800" dirty="0"/>
          </a:p>
          <a:p>
            <a:pPr marL="282575" indent="-282575"/>
            <a:r>
              <a:rPr lang="en-US" sz="1800" dirty="0"/>
              <a:t>Alignment with </a:t>
            </a:r>
            <a:r>
              <a:rPr lang="en-US" sz="1800" dirty="0" smtClean="0"/>
              <a:t>population characteristics</a:t>
            </a:r>
            <a:endParaRPr lang="en-US" sz="1800" dirty="0"/>
          </a:p>
          <a:p>
            <a:pPr marL="282575" indent="-282575"/>
            <a:r>
              <a:rPr lang="en-US" sz="1800" dirty="0"/>
              <a:t>Alignment with the other desired </a:t>
            </a:r>
            <a:r>
              <a:rPr lang="en-US" sz="1800" dirty="0" smtClean="0"/>
              <a:t>characteristics</a:t>
            </a:r>
            <a:endParaRPr lang="en-US" sz="1800" dirty="0"/>
          </a:p>
          <a:p>
            <a:pPr marL="282575" indent="-282575"/>
            <a:r>
              <a:rPr lang="en-US" sz="1800" dirty="0" smtClean="0"/>
              <a:t>Site Map</a:t>
            </a:r>
            <a:endParaRPr lang="en-US" sz="1800" dirty="0"/>
          </a:p>
          <a:p>
            <a:pPr marL="282575" indent="-282575"/>
            <a:r>
              <a:rPr lang="en-US" sz="1800" dirty="0"/>
              <a:t>Alignment with </a:t>
            </a:r>
            <a:r>
              <a:rPr lang="en-US" sz="1800" dirty="0" smtClean="0"/>
              <a:t>USDOT’s twelve </a:t>
            </a:r>
            <a:r>
              <a:rPr lang="en-US" sz="1800" dirty="0"/>
              <a:t>vision </a:t>
            </a:r>
            <a:r>
              <a:rPr lang="en-US" sz="1800" dirty="0" smtClean="0"/>
              <a:t>elements </a:t>
            </a:r>
            <a:endParaRPr lang="en-US" sz="1800" dirty="0"/>
          </a:p>
          <a:p>
            <a:pPr marL="282575" indent="-282575"/>
            <a:r>
              <a:rPr lang="en-US" sz="1800" dirty="0"/>
              <a:t>Institutional risks and mitigation </a:t>
            </a:r>
            <a:r>
              <a:rPr lang="en-US" sz="1800" dirty="0" smtClean="0"/>
              <a:t>plans</a:t>
            </a:r>
            <a:endParaRPr lang="en-US" sz="1800" dirty="0"/>
          </a:p>
          <a:p>
            <a:pPr marL="282575" indent="-282575"/>
            <a:r>
              <a:rPr lang="en-US" sz="1800" dirty="0"/>
              <a:t>Team partners, key stakeholders, </a:t>
            </a:r>
            <a:r>
              <a:rPr lang="en-US" sz="1800" dirty="0" smtClean="0"/>
              <a:t>and public </a:t>
            </a:r>
            <a:r>
              <a:rPr lang="en-US" sz="1800" dirty="0"/>
              <a:t>and/or private </a:t>
            </a:r>
            <a:r>
              <a:rPr lang="en-US" sz="1800" dirty="0" smtClean="0"/>
              <a:t>partnerships</a:t>
            </a:r>
            <a:endParaRPr lang="en-US" sz="1800" dirty="0"/>
          </a:p>
        </p:txBody>
      </p:sp>
      <p:sp>
        <p:nvSpPr>
          <p:cNvPr id="9" name="Content Placeholder 8"/>
          <p:cNvSpPr>
            <a:spLocks noGrp="1"/>
          </p:cNvSpPr>
          <p:nvPr>
            <p:ph sz="quarter" idx="4"/>
          </p:nvPr>
        </p:nvSpPr>
        <p:spPr>
          <a:xfrm>
            <a:off x="4504765" y="2124635"/>
            <a:ext cx="3953436" cy="418203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r>
              <a:rPr lang="en-US" sz="1800" dirty="0"/>
              <a:t>Transportation infrastructure and system </a:t>
            </a:r>
            <a:r>
              <a:rPr lang="en-US" sz="1800" dirty="0" smtClean="0"/>
              <a:t>features</a:t>
            </a:r>
          </a:p>
          <a:p>
            <a:pPr marL="282575" indent="-282575"/>
            <a:r>
              <a:rPr lang="en-US" sz="1800" dirty="0" smtClean="0"/>
              <a:t>Data plans</a:t>
            </a:r>
            <a:endParaRPr lang="en-US" sz="1800" dirty="0"/>
          </a:p>
          <a:p>
            <a:pPr marL="282575" indent="-282575"/>
            <a:r>
              <a:rPr lang="en-US" sz="1800" dirty="0"/>
              <a:t>Standards and architecture plan, certification </a:t>
            </a:r>
            <a:r>
              <a:rPr lang="en-US" sz="1800" dirty="0" smtClean="0"/>
              <a:t>processes </a:t>
            </a:r>
            <a:endParaRPr lang="en-US" sz="1800" dirty="0"/>
          </a:p>
          <a:p>
            <a:pPr marL="282575" indent="-282575"/>
            <a:r>
              <a:rPr lang="en-US" sz="1800" dirty="0" smtClean="0"/>
              <a:t>Measurable goals </a:t>
            </a:r>
            <a:r>
              <a:rPr lang="en-US" sz="1800" dirty="0"/>
              <a:t>and </a:t>
            </a:r>
            <a:r>
              <a:rPr lang="en-US" sz="1800" dirty="0" smtClean="0"/>
              <a:t>objectives, </a:t>
            </a:r>
            <a:r>
              <a:rPr lang="en-US" sz="1800" dirty="0"/>
              <a:t>and </a:t>
            </a:r>
            <a:r>
              <a:rPr lang="en-US" sz="1800" dirty="0" smtClean="0"/>
              <a:t>approach to monitor impact</a:t>
            </a:r>
          </a:p>
          <a:p>
            <a:pPr marL="282575" indent="-282575"/>
            <a:r>
              <a:rPr lang="en-US" sz="1800" dirty="0" smtClean="0"/>
              <a:t>Capacity</a:t>
            </a:r>
            <a:r>
              <a:rPr lang="en-US" sz="1800" dirty="0"/>
              <a:t>, executive commitment, infrastructure readiness</a:t>
            </a:r>
            <a:r>
              <a:rPr lang="en-US" sz="1800" dirty="0" smtClean="0"/>
              <a:t>, and capabilities</a:t>
            </a:r>
            <a:endParaRPr lang="en-US" sz="1800" dirty="0"/>
          </a:p>
          <a:p>
            <a:pPr marL="282575" indent="-282575"/>
            <a:r>
              <a:rPr lang="en-US" sz="1800" dirty="0"/>
              <a:t>Opportunities to leverage Federal resources through cost share, in-kind donations, and </a:t>
            </a:r>
            <a:r>
              <a:rPr lang="en-US" sz="1800" dirty="0" smtClean="0"/>
              <a:t>partnering</a:t>
            </a:r>
            <a:endParaRPr lang="en-US" sz="1800" dirty="0"/>
          </a:p>
          <a:p>
            <a:endParaRPr lang="en-US" sz="1800" dirty="0"/>
          </a:p>
        </p:txBody>
      </p:sp>
      <p:pic>
        <p:nvPicPr>
          <p:cNvPr id="13" name="Picture 12"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914400" y="206189"/>
            <a:ext cx="8229600" cy="892552"/>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Smart City Challenge – Phase </a:t>
            </a:r>
            <a:r>
              <a:rPr lang="en-US" sz="2800" b="1" dirty="0">
                <a:solidFill>
                  <a:srgbClr val="FFFFFF"/>
                </a:solidFill>
                <a:effectLst>
                  <a:outerShdw blurRad="38100" dist="38100" dir="2700000" algn="tl">
                    <a:srgbClr val="000000">
                      <a:alpha val="43137"/>
                    </a:srgbClr>
                  </a:outerShdw>
                </a:effectLst>
              </a:rPr>
              <a:t>1 Application </a:t>
            </a:r>
          </a:p>
          <a:p>
            <a:r>
              <a:rPr lang="en-US" sz="2400" b="1" i="1" dirty="0">
                <a:solidFill>
                  <a:srgbClr val="FFFFFF"/>
                </a:solidFill>
                <a:effectLst>
                  <a:outerShdw blurRad="38100" dist="38100" dir="2700000" algn="tl">
                    <a:srgbClr val="000000">
                      <a:alpha val="43137"/>
                    </a:srgbClr>
                  </a:outerShdw>
                </a:effectLst>
              </a:rPr>
              <a:t>Part 1: Vision </a:t>
            </a:r>
            <a:r>
              <a:rPr lang="en-US" sz="2400" b="1" i="1" dirty="0" smtClean="0">
                <a:solidFill>
                  <a:srgbClr val="FFFFFF"/>
                </a:solidFill>
                <a:effectLst>
                  <a:outerShdw blurRad="38100" dist="38100" dir="2700000" algn="tl">
                    <a:srgbClr val="000000">
                      <a:alpha val="43137"/>
                    </a:srgbClr>
                  </a:outerShdw>
                </a:effectLst>
              </a:rPr>
              <a:t>Narrative</a:t>
            </a:r>
            <a:endParaRPr lang="en-US" sz="2400" b="1"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850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6078071" y="6333565"/>
            <a:ext cx="2581835" cy="5244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9" name="Rounded Rectangle 8"/>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609600" y="1515034"/>
            <a:ext cx="3657600"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2000" dirty="0"/>
              <a:t>Desired Characteristics</a:t>
            </a:r>
          </a:p>
        </p:txBody>
      </p:sp>
      <p:sp>
        <p:nvSpPr>
          <p:cNvPr id="3" name="Content Placeholder 2"/>
          <p:cNvSpPr>
            <a:spLocks noGrp="1"/>
          </p:cNvSpPr>
          <p:nvPr>
            <p:ph sz="half" idx="2"/>
          </p:nvPr>
        </p:nvSpPr>
        <p:spPr>
          <a:xfrm>
            <a:off x="609600" y="2124635"/>
            <a:ext cx="3657600" cy="454510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spcAft>
                <a:spcPts val="0"/>
              </a:spcAft>
            </a:pPr>
            <a:r>
              <a:rPr lang="en-US" sz="1800" dirty="0" smtClean="0"/>
              <a:t>Population </a:t>
            </a:r>
            <a:r>
              <a:rPr lang="en-US" sz="1800" dirty="0"/>
              <a:t>between approximately </a:t>
            </a:r>
            <a:r>
              <a:rPr lang="en-US" sz="1800" b="1" dirty="0"/>
              <a:t>200,000 and 850,000</a:t>
            </a:r>
            <a:r>
              <a:rPr lang="en-US" sz="1800" dirty="0"/>
              <a:t> people within the city (Census-designated place) limits using 2010 Census data</a:t>
            </a:r>
          </a:p>
          <a:p>
            <a:pPr marL="282575" indent="-282575">
              <a:spcAft>
                <a:spcPts val="0"/>
              </a:spcAft>
            </a:pPr>
            <a:r>
              <a:rPr lang="en-US" sz="1800" b="1" dirty="0" smtClean="0"/>
              <a:t>Population </a:t>
            </a:r>
            <a:r>
              <a:rPr lang="en-US" sz="1800" b="1" dirty="0"/>
              <a:t>density that  includes a significant share (greater than 15%) of the overall population</a:t>
            </a:r>
            <a:r>
              <a:rPr lang="en-US" sz="1800" dirty="0"/>
              <a:t> of its urbanized area using 2010 Census data</a:t>
            </a:r>
          </a:p>
          <a:p>
            <a:pPr marL="282575" indent="-282575"/>
            <a:endParaRPr lang="en-US" sz="1800" dirty="0"/>
          </a:p>
          <a:p>
            <a:pPr marL="282575" indent="-282575"/>
            <a:endParaRPr lang="en-US" sz="1800" dirty="0"/>
          </a:p>
          <a:p>
            <a:pPr marL="282575" indent="-282575"/>
            <a:endParaRPr lang="en-US" sz="1800" dirty="0"/>
          </a:p>
        </p:txBody>
      </p:sp>
      <p:sp>
        <p:nvSpPr>
          <p:cNvPr id="6" name="Text Placeholder 5"/>
          <p:cNvSpPr>
            <a:spLocks noGrp="1"/>
          </p:cNvSpPr>
          <p:nvPr>
            <p:ph type="body" sz="quarter" idx="3"/>
          </p:nvPr>
        </p:nvSpPr>
        <p:spPr>
          <a:xfrm>
            <a:off x="4797425" y="1515034"/>
            <a:ext cx="3660775"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000" dirty="0">
                <a:ea typeface="MS PGothic"/>
                <a:cs typeface="MS PGothic"/>
              </a:rPr>
              <a:t>   What if my city is outside the range?</a:t>
            </a:r>
          </a:p>
        </p:txBody>
      </p:sp>
      <p:sp>
        <p:nvSpPr>
          <p:cNvPr id="7" name="Content Placeholder 6"/>
          <p:cNvSpPr>
            <a:spLocks noGrp="1"/>
          </p:cNvSpPr>
          <p:nvPr>
            <p:ph sz="quarter" idx="4"/>
          </p:nvPr>
        </p:nvSpPr>
        <p:spPr>
          <a:xfrm>
            <a:off x="4797425" y="2124635"/>
            <a:ext cx="3660775" cy="454510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282575" indent="-282575">
              <a:spcAft>
                <a:spcPts val="0"/>
              </a:spcAft>
            </a:pPr>
            <a:r>
              <a:rPr lang="en-US" sz="1800" dirty="0" smtClean="0"/>
              <a:t>Desired </a:t>
            </a:r>
            <a:r>
              <a:rPr lang="en-US" sz="1800" dirty="0"/>
              <a:t>Characteristics vs. Eligibility Requirements</a:t>
            </a:r>
          </a:p>
          <a:p>
            <a:pPr marL="282575" indent="-282575">
              <a:spcAft>
                <a:spcPts val="0"/>
              </a:spcAft>
            </a:pPr>
            <a:r>
              <a:rPr lang="en-US" sz="1800" dirty="0" smtClean="0"/>
              <a:t>Applicants </a:t>
            </a:r>
            <a:r>
              <a:rPr lang="en-US" sz="1800" dirty="0"/>
              <a:t>that fall outside the population and density guidelines are welcome to apply, but should be aware that USDOT anticipates significant competition. When making the business decision to apply or not, applicants should consider the technical merit evaluation criteria as a whole. Shortcomings in one area will likely require significantly increased merit in another area to remain competitive</a:t>
            </a:r>
            <a:r>
              <a:rPr lang="en-US" sz="1800" dirty="0" smtClean="0"/>
              <a:t>.</a:t>
            </a:r>
            <a:endParaRPr lang="en-US" sz="1800" dirty="0"/>
          </a:p>
        </p:txBody>
      </p:sp>
      <p:sp>
        <p:nvSpPr>
          <p:cNvPr id="10" name="TextBox 9"/>
          <p:cNvSpPr txBox="1"/>
          <p:nvPr/>
        </p:nvSpPr>
        <p:spPr>
          <a:xfrm>
            <a:off x="914400" y="286871"/>
            <a:ext cx="8229600" cy="584775"/>
          </a:xfrm>
          <a:prstGeom prst="rect">
            <a:avLst/>
          </a:prstGeom>
          <a:noFill/>
        </p:spPr>
        <p:txBody>
          <a:bodyPr wrap="square" rtlCol="0">
            <a:spAutoFit/>
          </a:bodyPr>
          <a:lstStyle/>
          <a:p>
            <a:r>
              <a:rPr lang="en-US" sz="3200" b="1" dirty="0" smtClean="0">
                <a:solidFill>
                  <a:srgbClr val="FFFFFF"/>
                </a:solidFill>
                <a:effectLst>
                  <a:outerShdw blurRad="38100" dist="38100" dir="2700000" algn="tl">
                    <a:srgbClr val="000000">
                      <a:alpha val="43137"/>
                    </a:srgbClr>
                  </a:outerShdw>
                </a:effectLst>
              </a:rPr>
              <a:t>Population and Density Characteristics</a:t>
            </a:r>
          </a:p>
        </p:txBody>
      </p:sp>
      <p:pic>
        <p:nvPicPr>
          <p:cNvPr id="11" name="Picture 10"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851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914400" y="286871"/>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Population and </a:t>
            </a:r>
            <a:r>
              <a:rPr lang="en-US" sz="3200" b="1" dirty="0" smtClean="0">
                <a:solidFill>
                  <a:schemeClr val="bg1"/>
                </a:solidFill>
                <a:effectLst>
                  <a:outerShdw blurRad="38100" dist="38100" dir="2700000" algn="tl">
                    <a:srgbClr val="000000">
                      <a:alpha val="43137"/>
                    </a:srgbClr>
                  </a:outerShdw>
                </a:effectLst>
              </a:rPr>
              <a:t>Density </a:t>
            </a:r>
            <a:r>
              <a:rPr lang="en-US" sz="2400" b="1" i="1" dirty="0" smtClean="0">
                <a:solidFill>
                  <a:schemeClr val="bg1"/>
                </a:solidFill>
                <a:effectLst>
                  <a:outerShdw blurRad="38100" dist="38100" dir="2700000" algn="tl">
                    <a:srgbClr val="000000">
                      <a:alpha val="43137"/>
                    </a:srgbClr>
                  </a:outerShdw>
                </a:effectLst>
              </a:rPr>
              <a:t>(continued)</a:t>
            </a:r>
            <a:endParaRPr lang="en-US" sz="3200" b="1" i="1" dirty="0" smtClean="0">
              <a:solidFill>
                <a:schemeClr val="bg1"/>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1577789"/>
            <a:ext cx="8229600" cy="4243574"/>
          </a:xfrm>
          <a:solidFill>
            <a:schemeClr val="bg1">
              <a:lumMod val="95000"/>
            </a:schemeClr>
          </a:solidFill>
        </p:spPr>
        <p:txBody>
          <a:bodyPr/>
          <a:lstStyle/>
          <a:p>
            <a:pPr lvl="0">
              <a:spcAft>
                <a:spcPts val="0"/>
              </a:spcAft>
            </a:pPr>
            <a:r>
              <a:rPr lang="en-US" sz="2000" dirty="0">
                <a:solidFill>
                  <a:srgbClr val="000000"/>
                </a:solidFill>
                <a:ea typeface="Calibri"/>
                <a:cs typeface="Times New Roman"/>
              </a:rPr>
              <a:t>To assist potential applicants, USDOT intends to post a list of cities that meet the population and density </a:t>
            </a:r>
            <a:r>
              <a:rPr lang="en-US" sz="2000" dirty="0" smtClean="0">
                <a:solidFill>
                  <a:srgbClr val="000000"/>
                </a:solidFill>
                <a:ea typeface="Calibri"/>
                <a:cs typeface="Times New Roman"/>
              </a:rPr>
              <a:t>guidelines according to our research </a:t>
            </a:r>
          </a:p>
          <a:p>
            <a:pPr lvl="1">
              <a:spcAft>
                <a:spcPts val="1200"/>
              </a:spcAft>
            </a:pPr>
            <a:r>
              <a:rPr lang="en-US" sz="2000" dirty="0" smtClean="0">
                <a:solidFill>
                  <a:srgbClr val="000000"/>
                </a:solidFill>
                <a:ea typeface="Calibri"/>
                <a:cs typeface="Times New Roman"/>
              </a:rPr>
              <a:t>Please </a:t>
            </a:r>
            <a:r>
              <a:rPr lang="en-US" sz="2000" dirty="0">
                <a:solidFill>
                  <a:srgbClr val="000000"/>
                </a:solidFill>
                <a:ea typeface="Calibri"/>
                <a:cs typeface="Times New Roman"/>
              </a:rPr>
              <a:t>monitor the Smart City Challenge website for this </a:t>
            </a:r>
            <a:r>
              <a:rPr lang="en-US" sz="2000" dirty="0" smtClean="0">
                <a:solidFill>
                  <a:srgbClr val="000000"/>
                </a:solidFill>
                <a:ea typeface="Calibri"/>
                <a:cs typeface="Times New Roman"/>
              </a:rPr>
              <a:t>list: </a:t>
            </a:r>
            <a:r>
              <a:rPr lang="en-US" sz="2000" u="sng" dirty="0" smtClean="0">
                <a:solidFill>
                  <a:srgbClr val="000000"/>
                </a:solidFill>
                <a:ea typeface="Calibri"/>
                <a:cs typeface="Times New Roman"/>
                <a:hlinkClick r:id="rId3"/>
              </a:rPr>
              <a:t>www.transportation.gov/smartcity</a:t>
            </a:r>
            <a:endParaRPr lang="en-US" sz="2000" dirty="0" smtClean="0">
              <a:solidFill>
                <a:srgbClr val="000000"/>
              </a:solidFill>
              <a:latin typeface="Calibri"/>
              <a:ea typeface="Calibri"/>
              <a:cs typeface="Times New Roman"/>
            </a:endParaRPr>
          </a:p>
          <a:p>
            <a:pPr lvl="0">
              <a:spcAft>
                <a:spcPts val="1200"/>
              </a:spcAft>
            </a:pPr>
            <a:r>
              <a:rPr lang="en-US" sz="2000" dirty="0" smtClean="0">
                <a:solidFill>
                  <a:srgbClr val="000000"/>
                </a:solidFill>
                <a:ea typeface="Calibri"/>
                <a:cs typeface="Times New Roman"/>
              </a:rPr>
              <a:t>Cities </a:t>
            </a:r>
            <a:r>
              <a:rPr lang="en-US" sz="2000" dirty="0">
                <a:solidFill>
                  <a:srgbClr val="000000"/>
                </a:solidFill>
                <a:ea typeface="Calibri"/>
                <a:cs typeface="Times New Roman"/>
              </a:rPr>
              <a:t>can look up their population in the 2010 census here: </a:t>
            </a:r>
            <a:r>
              <a:rPr lang="en-US" sz="2000" u="sng" dirty="0">
                <a:solidFill>
                  <a:srgbClr val="0000FF"/>
                </a:solidFill>
                <a:ea typeface="Calibri"/>
                <a:cs typeface="Times New Roman"/>
                <a:hlinkClick r:id="rId4"/>
              </a:rPr>
              <a:t>http://</a:t>
            </a:r>
            <a:r>
              <a:rPr lang="en-US" sz="2000" u="sng" dirty="0" smtClean="0">
                <a:solidFill>
                  <a:srgbClr val="0000FF"/>
                </a:solidFill>
                <a:ea typeface="Calibri"/>
                <a:cs typeface="Times New Roman"/>
                <a:hlinkClick r:id="rId4"/>
              </a:rPr>
              <a:t>factfinder.census.gov/faces/nav/jsf/pages/index.xhtml</a:t>
            </a:r>
            <a:endParaRPr lang="en-US" sz="2000" u="sng" dirty="0" smtClean="0">
              <a:solidFill>
                <a:srgbClr val="0000FF"/>
              </a:solidFill>
              <a:ea typeface="Calibri"/>
              <a:cs typeface="Times New Roman"/>
            </a:endParaRPr>
          </a:p>
          <a:p>
            <a:pPr lvl="0">
              <a:spcAft>
                <a:spcPts val="1200"/>
              </a:spcAft>
            </a:pPr>
            <a:r>
              <a:rPr lang="en-US" sz="2000" dirty="0" smtClean="0">
                <a:solidFill>
                  <a:srgbClr val="000000"/>
                </a:solidFill>
                <a:ea typeface="Calibri"/>
                <a:cs typeface="Times New Roman"/>
              </a:rPr>
              <a:t>Information </a:t>
            </a:r>
            <a:r>
              <a:rPr lang="en-US" sz="2000" dirty="0">
                <a:solidFill>
                  <a:srgbClr val="000000"/>
                </a:solidFill>
                <a:ea typeface="Calibri"/>
                <a:cs typeface="Times New Roman"/>
              </a:rPr>
              <a:t>about Census urbanized areas can be found at: </a:t>
            </a:r>
            <a:r>
              <a:rPr lang="en-US" sz="2000" u="sng" dirty="0">
                <a:solidFill>
                  <a:srgbClr val="0000FF"/>
                </a:solidFill>
                <a:ea typeface="Calibri"/>
                <a:cs typeface="Times New Roman"/>
                <a:hlinkClick r:id="rId5"/>
              </a:rPr>
              <a:t>https://</a:t>
            </a:r>
            <a:r>
              <a:rPr lang="en-US" sz="2000" u="sng" dirty="0" smtClean="0">
                <a:solidFill>
                  <a:srgbClr val="0000FF"/>
                </a:solidFill>
                <a:ea typeface="Calibri"/>
                <a:cs typeface="Times New Roman"/>
                <a:hlinkClick r:id="rId5"/>
              </a:rPr>
              <a:t>www.census.gov/geo/reference/ua/urban-rural-2010.html</a:t>
            </a:r>
            <a:endParaRPr lang="en-US" sz="2000" dirty="0">
              <a:solidFill>
                <a:srgbClr val="000000"/>
              </a:solidFill>
              <a:latin typeface="Calibri"/>
              <a:ea typeface="Calibri"/>
              <a:cs typeface="Times New Roman"/>
            </a:endParaRPr>
          </a:p>
          <a:p>
            <a:endParaRPr lang="en-US" dirty="0"/>
          </a:p>
        </p:txBody>
      </p:sp>
      <p:pic>
        <p:nvPicPr>
          <p:cNvPr id="7" name="Picture 6" descr="DOT-signature_white_cs3.png"/>
          <p:cNvPicPr>
            <a:picLocks noChangeAspect="1"/>
          </p:cNvPicPr>
          <p:nvPr/>
        </p:nvPicPr>
        <p:blipFill rotWithShape="1">
          <a:blip r:embed="rId6"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398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a:xfrm>
            <a:off x="4797425" y="1515034"/>
            <a:ext cx="3660775"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000" dirty="0" smtClean="0">
                <a:ea typeface="MS PGothic"/>
                <a:cs typeface="MS PGothic"/>
              </a:rPr>
              <a:t>Organizational </a:t>
            </a:r>
            <a:r>
              <a:rPr lang="en-US" sz="2000" dirty="0">
                <a:ea typeface="MS PGothic"/>
                <a:cs typeface="MS PGothic"/>
              </a:rPr>
              <a:t>Information</a:t>
            </a:r>
          </a:p>
        </p:txBody>
      </p:sp>
      <p:sp>
        <p:nvSpPr>
          <p:cNvPr id="6" name="Content Placeholder 5"/>
          <p:cNvSpPr>
            <a:spLocks noGrp="1"/>
          </p:cNvSpPr>
          <p:nvPr>
            <p:ph sz="quarter" idx="4"/>
          </p:nvPr>
        </p:nvSpPr>
        <p:spPr>
          <a:xfrm>
            <a:off x="4797425" y="2124635"/>
            <a:ext cx="3660775" cy="4128246"/>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spcAft>
                <a:spcPts val="0"/>
              </a:spcAft>
            </a:pPr>
            <a:r>
              <a:rPr lang="en-US" sz="1800" dirty="0"/>
              <a:t>Any exceptions to the anticipated award terms and conditions </a:t>
            </a:r>
          </a:p>
          <a:p>
            <a:pPr>
              <a:spcAft>
                <a:spcPts val="0"/>
              </a:spcAft>
            </a:pPr>
            <a:r>
              <a:rPr lang="en-US" sz="1800" dirty="0"/>
              <a:t>Dun and Bradstreet (D&amp;B) Data Universal Numbering System (DUNS) number </a:t>
            </a:r>
          </a:p>
          <a:p>
            <a:pPr>
              <a:spcAft>
                <a:spcPts val="0"/>
              </a:spcAft>
            </a:pPr>
            <a:r>
              <a:rPr lang="en-US" sz="1800" dirty="0"/>
              <a:t>Any known conflicts of interest</a:t>
            </a:r>
          </a:p>
          <a:p>
            <a:pPr>
              <a:spcAft>
                <a:spcPts val="0"/>
              </a:spcAft>
            </a:pPr>
            <a:r>
              <a:rPr lang="en-US" sz="1800" dirty="0"/>
              <a:t>Audits completed</a:t>
            </a:r>
          </a:p>
          <a:p>
            <a:pPr>
              <a:spcAft>
                <a:spcPts val="0"/>
              </a:spcAft>
            </a:pPr>
            <a:r>
              <a:rPr lang="en-US" sz="1800" dirty="0"/>
              <a:t>Contracts terminated</a:t>
            </a:r>
          </a:p>
          <a:p>
            <a:pPr>
              <a:spcAft>
                <a:spcPts val="0"/>
              </a:spcAft>
            </a:pPr>
            <a:r>
              <a:rPr lang="en-US" sz="1800" dirty="0"/>
              <a:t>Violations of Federal criminal law </a:t>
            </a:r>
          </a:p>
          <a:p>
            <a:pPr>
              <a:spcAft>
                <a:spcPts val="0"/>
              </a:spcAft>
            </a:pPr>
            <a:r>
              <a:rPr lang="en-US" sz="1800" dirty="0"/>
              <a:t>Register in SAM.gov before submitting its application</a:t>
            </a:r>
          </a:p>
        </p:txBody>
      </p:sp>
      <p:pic>
        <p:nvPicPr>
          <p:cNvPr id="10" name="Picture 9"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914400" y="206189"/>
            <a:ext cx="8229600" cy="892552"/>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Smart City Challenge – </a:t>
            </a:r>
            <a:r>
              <a:rPr lang="en-US" sz="2800" b="1" dirty="0" smtClean="0">
                <a:solidFill>
                  <a:srgbClr val="FFFFFF"/>
                </a:solidFill>
                <a:effectLst>
                  <a:outerShdw blurRad="38100" dist="38100" dir="2700000" algn="tl">
                    <a:srgbClr val="000000">
                      <a:alpha val="43137"/>
                    </a:srgbClr>
                  </a:outerShdw>
                </a:effectLst>
              </a:rPr>
              <a:t>Phase </a:t>
            </a:r>
            <a:r>
              <a:rPr lang="en-US" sz="2800" b="1" dirty="0">
                <a:solidFill>
                  <a:srgbClr val="FFFFFF"/>
                </a:solidFill>
                <a:effectLst>
                  <a:outerShdw blurRad="38100" dist="38100" dir="2700000" algn="tl">
                    <a:srgbClr val="000000">
                      <a:alpha val="43137"/>
                    </a:srgbClr>
                  </a:outerShdw>
                </a:effectLst>
              </a:rPr>
              <a:t>1 Application </a:t>
            </a:r>
          </a:p>
          <a:p>
            <a:r>
              <a:rPr lang="en-US" sz="2400" b="1" i="1" dirty="0">
                <a:solidFill>
                  <a:srgbClr val="FFFFFF"/>
                </a:solidFill>
                <a:effectLst>
                  <a:outerShdw blurRad="38100" dist="38100" dir="2700000" algn="tl">
                    <a:srgbClr val="000000">
                      <a:alpha val="43137"/>
                    </a:srgbClr>
                  </a:outerShdw>
                </a:effectLst>
              </a:rPr>
              <a:t>Part </a:t>
            </a:r>
            <a:r>
              <a:rPr lang="en-US" sz="2400" b="1" i="1" dirty="0" smtClean="0">
                <a:solidFill>
                  <a:srgbClr val="FFFFFF"/>
                </a:solidFill>
                <a:effectLst>
                  <a:outerShdw blurRad="38100" dist="38100" dir="2700000" algn="tl">
                    <a:srgbClr val="000000">
                      <a:alpha val="43137"/>
                    </a:srgbClr>
                  </a:outerShdw>
                </a:effectLst>
              </a:rPr>
              <a:t>2: Forms and Information</a:t>
            </a:r>
            <a:endParaRPr lang="en-US" sz="2400" b="1" dirty="0" smtClean="0">
              <a:solidFill>
                <a:srgbClr val="FFFFFF"/>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09600" y="1515034"/>
            <a:ext cx="3657600"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2000" dirty="0"/>
              <a:t>Forms</a:t>
            </a:r>
          </a:p>
        </p:txBody>
      </p:sp>
      <p:sp>
        <p:nvSpPr>
          <p:cNvPr id="4" name="Content Placeholder 3"/>
          <p:cNvSpPr>
            <a:spLocks noGrp="1"/>
          </p:cNvSpPr>
          <p:nvPr>
            <p:ph sz="half" idx="2"/>
          </p:nvPr>
        </p:nvSpPr>
        <p:spPr>
          <a:xfrm>
            <a:off x="609600" y="2124634"/>
            <a:ext cx="3657600" cy="4128247"/>
          </a:xfrm>
          <a:solidFill>
            <a:schemeClr val="bg1">
              <a:lumMod val="95000"/>
            </a:schemeClr>
          </a:solidFill>
          <a:ln>
            <a:noFill/>
          </a:ln>
          <a:effectLst>
            <a:outerShdw blurRad="50800" dist="38100" dir="2700000" algn="tl" rotWithShape="0">
              <a:prstClr val="black">
                <a:alpha val="40000"/>
              </a:prstClr>
            </a:outerShdw>
          </a:effectLst>
        </p:spPr>
        <p:txBody>
          <a:bodyPr/>
          <a:lstStyle/>
          <a:p>
            <a:pPr>
              <a:spcAft>
                <a:spcPts val="600"/>
              </a:spcAft>
            </a:pPr>
            <a:r>
              <a:rPr lang="en-US" sz="1800" dirty="0" smtClean="0"/>
              <a:t>Standard Form 424</a:t>
            </a:r>
          </a:p>
          <a:p>
            <a:pPr>
              <a:spcAft>
                <a:spcPts val="600"/>
              </a:spcAft>
            </a:pPr>
            <a:r>
              <a:rPr lang="en-US" sz="1800" dirty="0" smtClean="0"/>
              <a:t>Standard Form 424A</a:t>
            </a:r>
          </a:p>
          <a:p>
            <a:pPr>
              <a:spcAft>
                <a:spcPts val="600"/>
              </a:spcAft>
            </a:pPr>
            <a:r>
              <a:rPr lang="en-US" sz="1800" dirty="0" smtClean="0"/>
              <a:t>Standard Form 424B</a:t>
            </a:r>
          </a:p>
          <a:p>
            <a:pPr>
              <a:spcAft>
                <a:spcPts val="600"/>
              </a:spcAft>
            </a:pPr>
            <a:r>
              <a:rPr lang="en-US" sz="1800" dirty="0" smtClean="0"/>
              <a:t>Standard Form LLL</a:t>
            </a:r>
          </a:p>
          <a:p>
            <a:pPr marL="0" indent="0" algn="ctr">
              <a:spcAft>
                <a:spcPts val="600"/>
              </a:spcAft>
              <a:buNone/>
            </a:pPr>
            <a:r>
              <a:rPr lang="en-US" sz="1800" u="sng" dirty="0" smtClean="0">
                <a:ea typeface="Times New Roman"/>
                <a:hlinkClick r:id="rId4"/>
              </a:rPr>
              <a:t>http</a:t>
            </a:r>
            <a:r>
              <a:rPr lang="en-US" sz="1800" u="sng" dirty="0">
                <a:ea typeface="Times New Roman"/>
                <a:hlinkClick r:id="rId4"/>
              </a:rPr>
              <a:t>://www.grants.gov/web/grants/forms/sf-424-family.html#sortby=1</a:t>
            </a:r>
            <a:endParaRPr lang="en-US" sz="1800" dirty="0">
              <a:latin typeface="Times New Roman"/>
              <a:ea typeface="Times New Roman"/>
            </a:endParaRPr>
          </a:p>
          <a:p>
            <a:endParaRPr lang="en-US" sz="1800" dirty="0"/>
          </a:p>
        </p:txBody>
      </p:sp>
    </p:spTree>
    <p:extLst>
      <p:ext uri="{BB962C8B-B14F-4D97-AF65-F5344CB8AC3E}">
        <p14:creationId xmlns:p14="http://schemas.microsoft.com/office/powerpoint/2010/main" val="46092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914400" y="286871"/>
            <a:ext cx="8229600" cy="584775"/>
          </a:xfrm>
          <a:prstGeom prst="rect">
            <a:avLst/>
          </a:prstGeom>
          <a:noFill/>
        </p:spPr>
        <p:txBody>
          <a:bodyPr wrap="square" rtlCol="0">
            <a:spAutoFit/>
          </a:bodyPr>
          <a:lstStyle/>
          <a:p>
            <a:r>
              <a:rPr lang="en-US" sz="3200" b="1" dirty="0" smtClean="0">
                <a:solidFill>
                  <a:srgbClr val="FFFFFF"/>
                </a:solidFill>
                <a:effectLst>
                  <a:outerShdw blurRad="38100" dist="38100" dir="2700000" algn="tl">
                    <a:srgbClr val="000000">
                      <a:alpha val="43137"/>
                    </a:srgbClr>
                  </a:outerShdw>
                </a:effectLst>
              </a:rPr>
              <a:t>Phase 1 Evaluation, Selection, &amp; Award</a:t>
            </a:r>
          </a:p>
        </p:txBody>
      </p:sp>
      <p:sp>
        <p:nvSpPr>
          <p:cNvPr id="6" name="Content Placeholder 5"/>
          <p:cNvSpPr>
            <a:spLocks noGrp="1"/>
          </p:cNvSpPr>
          <p:nvPr>
            <p:ph idx="1"/>
          </p:nvPr>
        </p:nvSpPr>
        <p:spPr>
          <a:xfrm>
            <a:off x="457200" y="1766712"/>
            <a:ext cx="8229600" cy="4054651"/>
          </a:xfrm>
        </p:spPr>
        <p:txBody>
          <a:bodyPr/>
          <a:lstStyle/>
          <a:p>
            <a:pPr marL="511175" indent="-338138">
              <a:spcAft>
                <a:spcPts val="1200"/>
              </a:spcAft>
            </a:pPr>
            <a:r>
              <a:rPr lang="en-US" sz="2400" dirty="0" smtClean="0"/>
              <a:t>Evaluation Criteria</a:t>
            </a:r>
          </a:p>
          <a:p>
            <a:pPr marL="511175" indent="-338138">
              <a:spcAft>
                <a:spcPts val="1200"/>
              </a:spcAft>
            </a:pPr>
            <a:r>
              <a:rPr lang="en-US" sz="2400" dirty="0" smtClean="0"/>
              <a:t>Evaluation Process</a:t>
            </a:r>
          </a:p>
          <a:p>
            <a:pPr marL="511175" indent="-338138">
              <a:spcAft>
                <a:spcPts val="1200"/>
              </a:spcAft>
            </a:pPr>
            <a:r>
              <a:rPr lang="en-US" sz="2400" dirty="0" smtClean="0"/>
              <a:t>Selecting Official</a:t>
            </a:r>
          </a:p>
          <a:p>
            <a:pPr marL="511175" indent="-338138">
              <a:spcAft>
                <a:spcPts val="1200"/>
              </a:spcAft>
            </a:pPr>
            <a:r>
              <a:rPr lang="en-US" sz="2400" dirty="0" smtClean="0"/>
              <a:t>Award</a:t>
            </a:r>
            <a:endParaRPr lang="en-US" sz="2400" dirty="0"/>
          </a:p>
        </p:txBody>
      </p:sp>
      <p:pic>
        <p:nvPicPr>
          <p:cNvPr id="4101" name="Picture 5" descr="C:\Users\sarah.tarpgaard\AppData\Local\Microsoft\Windows\Temporary Internet Files\Content.IE5\TPOR7UHH\evalu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527" y="1766712"/>
            <a:ext cx="4565136" cy="420705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845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914400" y="286871"/>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Evaluation </a:t>
            </a:r>
            <a:r>
              <a:rPr lang="en-US" sz="3200" b="1" dirty="0" smtClean="0">
                <a:solidFill>
                  <a:schemeClr val="bg1"/>
                </a:solidFill>
                <a:effectLst>
                  <a:outerShdw blurRad="38100" dist="38100" dir="2700000" algn="tl">
                    <a:srgbClr val="000000">
                      <a:alpha val="43137"/>
                    </a:srgbClr>
                  </a:outerShdw>
                </a:effectLst>
              </a:rPr>
              <a:t>Criteria –</a:t>
            </a:r>
            <a:r>
              <a:rPr lang="en-US" sz="3200" b="1" dirty="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ea typeface="Times New Roman"/>
              </a:rPr>
              <a:t>Technical </a:t>
            </a:r>
            <a:r>
              <a:rPr lang="en-US" sz="3200" b="1" dirty="0">
                <a:solidFill>
                  <a:schemeClr val="bg1"/>
                </a:solidFill>
                <a:effectLst>
                  <a:outerShdw blurRad="38100" dist="38100" dir="2700000" algn="tl">
                    <a:srgbClr val="000000">
                      <a:alpha val="43137"/>
                    </a:srgbClr>
                  </a:outerShdw>
                </a:effectLst>
                <a:ea typeface="Times New Roman"/>
              </a:rPr>
              <a:t>Merit</a:t>
            </a:r>
            <a:endParaRPr lang="en-US" sz="3200" b="1" i="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8471"/>
            <a:ext cx="8229600" cy="4162892"/>
          </a:xfrm>
          <a:solidFill>
            <a:schemeClr val="bg1">
              <a:lumMod val="95000"/>
            </a:schemeClr>
          </a:solidFill>
        </p:spPr>
        <p:txBody>
          <a:bodyPr/>
          <a:lstStyle/>
          <a:p>
            <a:pPr marL="342900" marR="0" lvl="0" indent="-342900">
              <a:lnSpc>
                <a:spcPct val="115000"/>
              </a:lnSpc>
              <a:spcBef>
                <a:spcPts val="0"/>
              </a:spcBef>
              <a:spcAft>
                <a:spcPts val="1000"/>
              </a:spcAft>
              <a:buFont typeface="Symbol"/>
              <a:buChar char=""/>
            </a:pPr>
            <a:r>
              <a:rPr lang="en-US" sz="2000" dirty="0" smtClean="0">
                <a:ea typeface="Calibri"/>
              </a:rPr>
              <a:t>Degree </a:t>
            </a:r>
            <a:r>
              <a:rPr lang="en-US" sz="2000" dirty="0">
                <a:ea typeface="Calibri"/>
              </a:rPr>
              <a:t>that the proposed city and demonstration site align with the USDOT’s Desired </a:t>
            </a:r>
            <a:r>
              <a:rPr lang="en-US" sz="2000" dirty="0" smtClean="0">
                <a:ea typeface="Calibri"/>
              </a:rPr>
              <a:t>Characteristics as listed in the Notice</a:t>
            </a:r>
          </a:p>
          <a:p>
            <a:pPr marL="342900" marR="0" lvl="0" indent="-342900">
              <a:lnSpc>
                <a:spcPct val="115000"/>
              </a:lnSpc>
              <a:spcBef>
                <a:spcPts val="0"/>
              </a:spcBef>
              <a:spcAft>
                <a:spcPts val="1000"/>
              </a:spcAft>
              <a:buFont typeface="Symbol"/>
              <a:buChar char=""/>
            </a:pPr>
            <a:r>
              <a:rPr lang="en-US" sz="2000" dirty="0" smtClean="0">
                <a:ea typeface="Calibri"/>
              </a:rPr>
              <a:t>Demonstration </a:t>
            </a:r>
            <a:r>
              <a:rPr lang="en-US" sz="2000" dirty="0">
                <a:ea typeface="Calibri"/>
              </a:rPr>
              <a:t>of a sound, innovative, integrated, and holistic vision of the Applicant’s Smart City program consistent with the USDOT’s goals and twelve vision elements as defined in </a:t>
            </a:r>
            <a:r>
              <a:rPr lang="en-US" sz="2000" dirty="0" smtClean="0">
                <a:ea typeface="Calibri"/>
              </a:rPr>
              <a:t>the Notice </a:t>
            </a:r>
            <a:endParaRPr lang="en-US" sz="2000" dirty="0">
              <a:latin typeface="Times New Roman"/>
              <a:ea typeface="Times New Roman"/>
            </a:endParaRPr>
          </a:p>
          <a:p>
            <a:pPr marL="342900" marR="0" lvl="0" indent="-342900">
              <a:lnSpc>
                <a:spcPct val="115000"/>
              </a:lnSpc>
              <a:spcBef>
                <a:spcPts val="0"/>
              </a:spcBef>
              <a:spcAft>
                <a:spcPts val="1000"/>
              </a:spcAft>
              <a:buFont typeface="Symbol"/>
              <a:buChar char=""/>
            </a:pPr>
            <a:r>
              <a:rPr lang="en-US" sz="2000" dirty="0">
                <a:ea typeface="Calibri"/>
              </a:rPr>
              <a:t>Extent that the Applicant’s vision and goals address issues identified in </a:t>
            </a:r>
            <a:r>
              <a:rPr lang="en-US" sz="2000" i="1" dirty="0">
                <a:ea typeface="Calibri"/>
              </a:rPr>
              <a:t>Beyond Traffic </a:t>
            </a:r>
            <a:r>
              <a:rPr lang="en-US" sz="2000" i="1" dirty="0" smtClean="0">
                <a:ea typeface="Calibri"/>
              </a:rPr>
              <a:t>2045</a:t>
            </a:r>
            <a:endParaRPr lang="en-US" sz="2000" dirty="0">
              <a:latin typeface="Times New Roman"/>
              <a:ea typeface="Times New Roman"/>
            </a:endParaRPr>
          </a:p>
          <a:p>
            <a:pPr marL="342900" marR="0" lvl="0" indent="-342900">
              <a:lnSpc>
                <a:spcPct val="115000"/>
              </a:lnSpc>
              <a:spcBef>
                <a:spcPts val="0"/>
              </a:spcBef>
              <a:spcAft>
                <a:spcPts val="1000"/>
              </a:spcAft>
              <a:buFont typeface="Symbol"/>
              <a:buChar char=""/>
            </a:pPr>
            <a:r>
              <a:rPr lang="en-US" sz="2000" dirty="0">
                <a:ea typeface="Calibri"/>
              </a:rPr>
              <a:t>Likelihood of success in implementing the demonstration, including commitment from public and private sectors, and technical capability to </a:t>
            </a:r>
            <a:r>
              <a:rPr lang="en-US" sz="2000" dirty="0" smtClean="0">
                <a:ea typeface="Calibri"/>
              </a:rPr>
              <a:t>perform</a:t>
            </a:r>
            <a:endParaRPr lang="en-US" sz="2000" dirty="0">
              <a:latin typeface="Times New Roman"/>
              <a:ea typeface="Times New Roman"/>
            </a:endParaRPr>
          </a:p>
        </p:txBody>
      </p:sp>
      <p:pic>
        <p:nvPicPr>
          <p:cNvPr id="10" name="Picture 9"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233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10" name="TextBox 9"/>
          <p:cNvSpPr txBox="1"/>
          <p:nvPr/>
        </p:nvSpPr>
        <p:spPr>
          <a:xfrm>
            <a:off x="914400" y="286871"/>
            <a:ext cx="8229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Evaluation </a:t>
            </a:r>
            <a:r>
              <a:rPr lang="en-US" sz="3200" b="1" dirty="0">
                <a:solidFill>
                  <a:schemeClr val="bg1"/>
                </a:solidFill>
                <a:effectLst>
                  <a:outerShdw blurRad="38100" dist="38100" dir="2700000" algn="tl">
                    <a:srgbClr val="000000">
                      <a:alpha val="43137"/>
                    </a:srgbClr>
                  </a:outerShdw>
                </a:effectLst>
              </a:rPr>
              <a:t>and Selection </a:t>
            </a:r>
            <a:r>
              <a:rPr lang="en-US" sz="3200" b="1" dirty="0" smtClean="0">
                <a:solidFill>
                  <a:schemeClr val="bg1"/>
                </a:solidFill>
                <a:effectLst>
                  <a:outerShdw blurRad="38100" dist="38100" dir="2700000" algn="tl">
                    <a:srgbClr val="000000">
                      <a:alpha val="43137"/>
                    </a:srgbClr>
                  </a:outerShdw>
                </a:effectLst>
              </a:rPr>
              <a:t>Process</a:t>
            </a:r>
          </a:p>
        </p:txBody>
      </p:sp>
      <p:sp>
        <p:nvSpPr>
          <p:cNvPr id="4" name="Text Placeholder 3"/>
          <p:cNvSpPr>
            <a:spLocks noGrp="1"/>
          </p:cNvSpPr>
          <p:nvPr>
            <p:ph type="body" idx="1"/>
          </p:nvPr>
        </p:nvSpPr>
        <p:spPr>
          <a:xfrm>
            <a:off x="609600" y="1515034"/>
            <a:ext cx="3657600"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en-US" sz="2000" dirty="0"/>
              <a:t>Merit Review Process </a:t>
            </a:r>
          </a:p>
        </p:txBody>
      </p:sp>
      <p:sp>
        <p:nvSpPr>
          <p:cNvPr id="5" name="Content Placeholder 4"/>
          <p:cNvSpPr>
            <a:spLocks noGrp="1"/>
          </p:cNvSpPr>
          <p:nvPr>
            <p:ph sz="half" idx="2"/>
          </p:nvPr>
        </p:nvSpPr>
        <p:spPr>
          <a:xfrm>
            <a:off x="609600" y="2124634"/>
            <a:ext cx="3657600" cy="4047565"/>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en-US" sz="1800" dirty="0"/>
              <a:t>Cross-modal panel of USDOT </a:t>
            </a:r>
            <a:r>
              <a:rPr lang="en-US" sz="1800" dirty="0" smtClean="0"/>
              <a:t>experts will review applications against the technical merit criteria in the NOFO</a:t>
            </a:r>
          </a:p>
          <a:p>
            <a:r>
              <a:rPr lang="en-US" sz="1800" dirty="0" smtClean="0"/>
              <a:t>Panel identifies strengths</a:t>
            </a:r>
            <a:r>
              <a:rPr lang="en-US" sz="1800" dirty="0"/>
              <a:t>, weaknesses and risks of each </a:t>
            </a:r>
            <a:r>
              <a:rPr lang="en-US" sz="1800" dirty="0" smtClean="0"/>
              <a:t>application</a:t>
            </a:r>
            <a:endParaRPr lang="en-US" sz="1800" dirty="0"/>
          </a:p>
          <a:p>
            <a:r>
              <a:rPr lang="en-US" sz="1800" dirty="0"/>
              <a:t>Panel collectively assigns a merit rating of Recommended or Not </a:t>
            </a:r>
            <a:r>
              <a:rPr lang="en-US" sz="1800" dirty="0" smtClean="0"/>
              <a:t>Recommended</a:t>
            </a:r>
            <a:endParaRPr lang="en-US" sz="1800" dirty="0"/>
          </a:p>
          <a:p>
            <a:endParaRPr lang="en-US" sz="1800" dirty="0"/>
          </a:p>
          <a:p>
            <a:endParaRPr lang="en-US" sz="1800" dirty="0"/>
          </a:p>
        </p:txBody>
      </p:sp>
      <p:sp>
        <p:nvSpPr>
          <p:cNvPr id="6" name="Text Placeholder 5"/>
          <p:cNvSpPr>
            <a:spLocks noGrp="1"/>
          </p:cNvSpPr>
          <p:nvPr>
            <p:ph type="body" sz="quarter" idx="3"/>
          </p:nvPr>
        </p:nvSpPr>
        <p:spPr>
          <a:xfrm>
            <a:off x="4797425" y="1515034"/>
            <a:ext cx="3660775" cy="609600"/>
          </a:xfrm>
          <a:solidFill>
            <a:schemeClr val="tx1">
              <a:lumMod val="50000"/>
              <a:lumOff val="5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en-US" sz="2000" dirty="0">
                <a:ea typeface="MS PGothic"/>
                <a:cs typeface="MS PGothic"/>
              </a:rPr>
              <a:t>Leadership Review and Selection</a:t>
            </a:r>
          </a:p>
        </p:txBody>
      </p:sp>
      <p:sp>
        <p:nvSpPr>
          <p:cNvPr id="7" name="Content Placeholder 6"/>
          <p:cNvSpPr>
            <a:spLocks noGrp="1"/>
          </p:cNvSpPr>
          <p:nvPr>
            <p:ph sz="quarter" idx="4"/>
          </p:nvPr>
        </p:nvSpPr>
        <p:spPr>
          <a:xfrm>
            <a:off x="4797425" y="2124635"/>
            <a:ext cx="3660775" cy="4047564"/>
          </a:xfr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en-US" sz="1800" dirty="0"/>
              <a:t>Results shared with USDOT Leadership through reports and </a:t>
            </a:r>
            <a:r>
              <a:rPr lang="en-US" sz="1800" dirty="0" smtClean="0"/>
              <a:t>briefings</a:t>
            </a:r>
            <a:endParaRPr lang="en-US" sz="1800" dirty="0"/>
          </a:p>
          <a:p>
            <a:r>
              <a:rPr lang="en-US" sz="1800" dirty="0"/>
              <a:t>USDOT will select the applications that are considered the most advantageous to the Government using the technical merit </a:t>
            </a:r>
            <a:r>
              <a:rPr lang="en-US" sz="1800" dirty="0" smtClean="0"/>
              <a:t>criteria</a:t>
            </a:r>
            <a:endParaRPr lang="en-US" sz="1800" dirty="0"/>
          </a:p>
          <a:p>
            <a:r>
              <a:rPr lang="en-US" sz="1800" dirty="0"/>
              <a:t>The Secretary of Transportation </a:t>
            </a:r>
            <a:r>
              <a:rPr lang="en-US" sz="1800" dirty="0" smtClean="0"/>
              <a:t>will make the final selections</a:t>
            </a:r>
            <a:endParaRPr lang="en-US" sz="1800" dirty="0"/>
          </a:p>
          <a:p>
            <a:r>
              <a:rPr lang="en-US" sz="1800" dirty="0"/>
              <a:t>Estimate </a:t>
            </a:r>
            <a:r>
              <a:rPr lang="en-US" sz="1800" dirty="0" smtClean="0"/>
              <a:t>five </a:t>
            </a:r>
            <a:r>
              <a:rPr lang="en-US" sz="1800" dirty="0"/>
              <a:t>selected </a:t>
            </a:r>
            <a:r>
              <a:rPr lang="en-US" sz="1800" dirty="0" smtClean="0"/>
              <a:t>“Smart </a:t>
            </a:r>
            <a:r>
              <a:rPr lang="en-US" sz="1800" dirty="0"/>
              <a:t>City Challenge </a:t>
            </a:r>
            <a:r>
              <a:rPr lang="en-US" sz="1800" dirty="0" smtClean="0"/>
              <a:t>Finalists”</a:t>
            </a:r>
            <a:endParaRPr lang="en-US" sz="1800" dirty="0"/>
          </a:p>
        </p:txBody>
      </p:sp>
      <p:pic>
        <p:nvPicPr>
          <p:cNvPr id="11" name="Picture 10"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6030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914400" y="206189"/>
            <a:ext cx="8229600" cy="892552"/>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a:p>
            <a:r>
              <a:rPr lang="en-US" sz="2400" b="1" i="1" dirty="0" smtClean="0">
                <a:solidFill>
                  <a:srgbClr val="FFFFFF"/>
                </a:solidFill>
                <a:effectLst>
                  <a:outerShdw blurRad="38100" dist="38100" dir="2700000" algn="tl">
                    <a:srgbClr val="000000">
                      <a:alpha val="43137"/>
                    </a:srgbClr>
                  </a:outerShdw>
                </a:effectLst>
              </a:rPr>
              <a:t>Phase 1 Awards</a:t>
            </a:r>
            <a:endParaRPr lang="en-US" sz="2400" b="1" i="1" dirty="0">
              <a:solidFill>
                <a:srgbClr val="FFFFFF"/>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57200" y="1577789"/>
            <a:ext cx="8229600" cy="4486836"/>
          </a:xfrm>
          <a:solidFill>
            <a:schemeClr val="bg1">
              <a:lumMod val="95000"/>
            </a:schemeClr>
          </a:solidFill>
        </p:spPr>
        <p:txBody>
          <a:bodyPr/>
          <a:lstStyle/>
          <a:p>
            <a:pPr>
              <a:spcAft>
                <a:spcPts val="1200"/>
              </a:spcAft>
            </a:pPr>
            <a:r>
              <a:rPr lang="en-US" sz="2000" dirty="0" smtClean="0"/>
              <a:t>Selected Smart City Challenge Finalists to be announced by the Secretary in March 2016</a:t>
            </a:r>
          </a:p>
          <a:p>
            <a:pPr>
              <a:spcAft>
                <a:spcPts val="1200"/>
              </a:spcAft>
            </a:pPr>
            <a:r>
              <a:rPr lang="en-US" sz="2000" dirty="0" smtClean="0"/>
              <a:t>The agreement award documents must then be signed by the USDOT Agreement Officer and the selected applicants</a:t>
            </a:r>
          </a:p>
          <a:p>
            <a:r>
              <a:rPr lang="en-US" sz="2000" dirty="0" smtClean="0"/>
              <a:t>The award documents will contain:</a:t>
            </a:r>
          </a:p>
          <a:p>
            <a:pPr lvl="1"/>
            <a:r>
              <a:rPr lang="en-US" sz="2000" dirty="0" smtClean="0"/>
              <a:t>Terms and conditions contained in Section F of the Notice of Funding Opportunity</a:t>
            </a:r>
          </a:p>
          <a:p>
            <a:pPr lvl="1"/>
            <a:r>
              <a:rPr lang="en-US" sz="2000" dirty="0" smtClean="0"/>
              <a:t>Relevant regulations</a:t>
            </a:r>
          </a:p>
          <a:p>
            <a:pPr lvl="1"/>
            <a:r>
              <a:rPr lang="en-US" sz="2000" dirty="0" smtClean="0"/>
              <a:t>Deliverables and reporting requirements</a:t>
            </a:r>
          </a:p>
          <a:p>
            <a:pPr lvl="1"/>
            <a:r>
              <a:rPr lang="en-US" sz="2000" dirty="0" smtClean="0"/>
              <a:t>Period of performance</a:t>
            </a:r>
          </a:p>
          <a:p>
            <a:pPr lvl="1"/>
            <a:r>
              <a:rPr lang="en-US" sz="2000" dirty="0" smtClean="0"/>
              <a:t>Scope of work</a:t>
            </a:r>
          </a:p>
          <a:p>
            <a:endParaRPr lang="en-US" dirty="0"/>
          </a:p>
        </p:txBody>
      </p:sp>
      <p:pic>
        <p:nvPicPr>
          <p:cNvPr id="8" name="Picture 7"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872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9607135"/>
              </p:ext>
            </p:extLst>
          </p:nvPr>
        </p:nvGraphicFramePr>
        <p:xfrm>
          <a:off x="314325" y="1600200"/>
          <a:ext cx="8524876" cy="589844"/>
        </p:xfrm>
        <a:graphic>
          <a:graphicData uri="http://schemas.openxmlformats.org/drawingml/2006/table">
            <a:tbl>
              <a:tblPr bandRow="1">
                <a:tableStyleId>{5C22544A-7EE6-4342-B048-85BDC9FD1C3A}</a:tableStyleId>
              </a:tblPr>
              <a:tblGrid>
                <a:gridCol w="8524876"/>
              </a:tblGrid>
              <a:tr h="589844">
                <a:tc>
                  <a:txBody>
                    <a:bodyPr/>
                    <a:lstStyle/>
                    <a:p>
                      <a:pPr marL="230188"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Eligibility: </a:t>
                      </a:r>
                      <a:r>
                        <a:rPr lang="en-US" sz="2000" b="0" dirty="0" smtClean="0">
                          <a:solidFill>
                            <a:schemeClr val="tx1"/>
                          </a:solidFill>
                          <a:latin typeface="+mn-lt"/>
                        </a:rPr>
                        <a:t>Open only to Smart City Challenge Finalists</a:t>
                      </a:r>
                    </a:p>
                  </a:txBody>
                  <a:tcPr>
                    <a:solidFill>
                      <a:schemeClr val="bg1">
                        <a:lumMod val="8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07469289"/>
              </p:ext>
            </p:extLst>
          </p:nvPr>
        </p:nvGraphicFramePr>
        <p:xfrm>
          <a:off x="314324" y="2407190"/>
          <a:ext cx="8524877" cy="519289"/>
        </p:xfrm>
        <a:graphic>
          <a:graphicData uri="http://schemas.openxmlformats.org/drawingml/2006/table">
            <a:tbl>
              <a:tblPr bandRow="1">
                <a:tableStyleId>{5C22544A-7EE6-4342-B048-85BDC9FD1C3A}</a:tableStyleId>
              </a:tblPr>
              <a:tblGrid>
                <a:gridCol w="8524877"/>
              </a:tblGrid>
              <a:tr h="519289">
                <a:tc>
                  <a:txBody>
                    <a:bodyPr/>
                    <a:lstStyle/>
                    <a:p>
                      <a:pPr marL="230188" indent="0"/>
                      <a:r>
                        <a:rPr lang="en-US" sz="2000" b="1" dirty="0" smtClean="0">
                          <a:solidFill>
                            <a:schemeClr val="tx1"/>
                          </a:solidFill>
                          <a:latin typeface="+mn-lt"/>
                        </a:rPr>
                        <a:t>Applications:</a:t>
                      </a:r>
                      <a:r>
                        <a:rPr lang="en-US" sz="2000" b="1" baseline="0" dirty="0" smtClean="0">
                          <a:solidFill>
                            <a:schemeClr val="tx1"/>
                          </a:solidFill>
                          <a:latin typeface="+mn-lt"/>
                        </a:rPr>
                        <a:t> </a:t>
                      </a:r>
                      <a:r>
                        <a:rPr lang="en-US" sz="2000" b="0" baseline="0" dirty="0" smtClean="0">
                          <a:solidFill>
                            <a:schemeClr val="tx1"/>
                          </a:solidFill>
                          <a:latin typeface="+mn-lt"/>
                        </a:rPr>
                        <a:t>Detailed approach and will include detailed budget</a:t>
                      </a:r>
                      <a:endParaRPr lang="en-US" sz="2000" b="0" dirty="0" smtClean="0">
                        <a:solidFill>
                          <a:schemeClr val="tx1"/>
                        </a:solidFill>
                        <a:latin typeface="+mn-lt"/>
                      </a:endParaRPr>
                    </a:p>
                  </a:txBody>
                  <a:tcPr>
                    <a:solidFill>
                      <a:srgbClr val="F4BD8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40996779"/>
              </p:ext>
            </p:extLst>
          </p:nvPr>
        </p:nvGraphicFramePr>
        <p:xfrm>
          <a:off x="314324" y="3143625"/>
          <a:ext cx="8534401" cy="520982"/>
        </p:xfrm>
        <a:graphic>
          <a:graphicData uri="http://schemas.openxmlformats.org/drawingml/2006/table">
            <a:tbl>
              <a:tblPr bandRow="1">
                <a:tableStyleId>{5C22544A-7EE6-4342-B048-85BDC9FD1C3A}</a:tableStyleId>
              </a:tblPr>
              <a:tblGrid>
                <a:gridCol w="8534401"/>
              </a:tblGrid>
              <a:tr h="520982">
                <a:tc>
                  <a:txBody>
                    <a:bodyPr/>
                    <a:lstStyle/>
                    <a:p>
                      <a:pPr marL="230188"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Application Process: </a:t>
                      </a:r>
                      <a:r>
                        <a:rPr lang="en-US" sz="2000" b="0" dirty="0" smtClean="0">
                          <a:solidFill>
                            <a:schemeClr val="tx1"/>
                          </a:solidFill>
                          <a:latin typeface="+mn-lt"/>
                        </a:rPr>
                        <a:t>May include oral presentations</a:t>
                      </a:r>
                    </a:p>
                  </a:txBody>
                  <a:tcPr>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06472338"/>
              </p:ext>
            </p:extLst>
          </p:nvPr>
        </p:nvGraphicFramePr>
        <p:xfrm>
          <a:off x="299369" y="3880060"/>
          <a:ext cx="8534401" cy="564444"/>
        </p:xfrm>
        <a:graphic>
          <a:graphicData uri="http://schemas.openxmlformats.org/drawingml/2006/table">
            <a:tbl>
              <a:tblPr bandRow="1">
                <a:tableStyleId>{5C22544A-7EE6-4342-B048-85BDC9FD1C3A}</a:tableStyleId>
              </a:tblPr>
              <a:tblGrid>
                <a:gridCol w="8534401"/>
              </a:tblGrid>
              <a:tr h="564444">
                <a:tc>
                  <a:txBody>
                    <a:bodyPr/>
                    <a:lstStyle/>
                    <a:p>
                      <a:pPr marL="230188" marR="0" indent="0" algn="ctr" defTabSz="914400" rtl="0" eaLnBrk="1" fontAlgn="auto" latinLnBrk="0" hangingPunct="1">
                        <a:lnSpc>
                          <a:spcPct val="100000"/>
                        </a:lnSpc>
                        <a:spcBef>
                          <a:spcPts val="0"/>
                        </a:spcBef>
                        <a:spcAft>
                          <a:spcPts val="0"/>
                        </a:spcAft>
                        <a:buClrTx/>
                        <a:buSzTx/>
                        <a:buFontTx/>
                        <a:buNone/>
                        <a:tabLst/>
                        <a:defRPr/>
                      </a:pPr>
                      <a:r>
                        <a:rPr lang="en-US" sz="2000" b="1" kern="0" dirty="0" smtClean="0">
                          <a:solidFill>
                            <a:schemeClr val="tx1"/>
                          </a:solidFill>
                          <a:latin typeface="+mn-lt"/>
                        </a:rPr>
                        <a:t>Technical Merit Evaluation Criteria: </a:t>
                      </a:r>
                      <a:r>
                        <a:rPr lang="en-US" sz="2000" b="0" kern="0" dirty="0" smtClean="0">
                          <a:solidFill>
                            <a:schemeClr val="tx1"/>
                          </a:solidFill>
                          <a:latin typeface="+mn-lt"/>
                        </a:rPr>
                        <a:t>Similar to Phase 1</a:t>
                      </a:r>
                      <a:endParaRPr lang="en-US" sz="2000" b="0" dirty="0" smtClean="0">
                        <a:solidFill>
                          <a:schemeClr val="tx1"/>
                        </a:solidFill>
                        <a:latin typeface="+mn-lt"/>
                      </a:endParaRPr>
                    </a:p>
                  </a:txBody>
                  <a:tcPr>
                    <a:solidFill>
                      <a:srgbClr val="F4BD8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94483198"/>
              </p:ext>
            </p:extLst>
          </p:nvPr>
        </p:nvGraphicFramePr>
        <p:xfrm>
          <a:off x="299369" y="4665437"/>
          <a:ext cx="8534401" cy="701040"/>
        </p:xfrm>
        <a:graphic>
          <a:graphicData uri="http://schemas.openxmlformats.org/drawingml/2006/table">
            <a:tbl>
              <a:tblPr bandRow="1">
                <a:tableStyleId>{5C22544A-7EE6-4342-B048-85BDC9FD1C3A}</a:tableStyleId>
              </a:tblPr>
              <a:tblGrid>
                <a:gridCol w="8534401"/>
              </a:tblGrid>
              <a:tr h="532271">
                <a:tc>
                  <a:txBody>
                    <a:bodyPr/>
                    <a:lstStyle/>
                    <a:p>
                      <a:pPr marL="230188" indent="0" algn="ctr"/>
                      <a:r>
                        <a:rPr lang="en-US" sz="2000" b="1" kern="1200" baseline="0" dirty="0" smtClean="0">
                          <a:solidFill>
                            <a:schemeClr val="tx1"/>
                          </a:solidFill>
                          <a:latin typeface="+mn-lt"/>
                        </a:rPr>
                        <a:t>Technical Evaluation Review and Selection Process: </a:t>
                      </a:r>
                    </a:p>
                    <a:p>
                      <a:pPr marL="230188" indent="0" algn="ctr"/>
                      <a:r>
                        <a:rPr lang="en-US" sz="2000" b="0" kern="1200" baseline="0" dirty="0" smtClean="0">
                          <a:solidFill>
                            <a:schemeClr val="tx1"/>
                          </a:solidFill>
                          <a:latin typeface="+mn-lt"/>
                        </a:rPr>
                        <a:t>Similar to Phase 1</a:t>
                      </a:r>
                      <a:endParaRPr lang="en-US" sz="2000" b="0" kern="0" dirty="0" smtClean="0">
                        <a:solidFill>
                          <a:schemeClr val="tx1"/>
                        </a:solidFill>
                        <a:latin typeface="+mn-lt"/>
                      </a:endParaRPr>
                    </a:p>
                  </a:txBody>
                  <a:tcPr>
                    <a:solidFill>
                      <a:schemeClr val="bg1">
                        <a:lumMod val="85000"/>
                      </a:schemeClr>
                    </a:solidFill>
                  </a:tcPr>
                </a:tc>
              </a:tr>
            </a:tbl>
          </a:graphicData>
        </a:graphic>
      </p:graphicFrame>
      <p:sp>
        <p:nvSpPr>
          <p:cNvPr id="15" name="Rounded Rectangle 14"/>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16" name="TextBox 15"/>
          <p:cNvSpPr txBox="1"/>
          <p:nvPr/>
        </p:nvSpPr>
        <p:spPr>
          <a:xfrm>
            <a:off x="914400" y="206189"/>
            <a:ext cx="8229600" cy="892552"/>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a:p>
            <a:r>
              <a:rPr lang="en-US" sz="2400" b="1" i="1" dirty="0" smtClean="0">
                <a:solidFill>
                  <a:srgbClr val="FFFFFF"/>
                </a:solidFill>
                <a:effectLst>
                  <a:outerShdw blurRad="38100" dist="38100" dir="2700000" algn="tl">
                    <a:srgbClr val="000000">
                      <a:alpha val="43137"/>
                    </a:srgbClr>
                  </a:outerShdw>
                </a:effectLst>
              </a:rPr>
              <a:t>Looking Ahead to Phase 2</a:t>
            </a:r>
            <a:endParaRPr lang="en-US" sz="2400" b="1" i="1" dirty="0">
              <a:solidFill>
                <a:srgbClr val="FFFFFF"/>
              </a:solidFill>
              <a:effectLst>
                <a:outerShdw blurRad="38100" dist="38100" dir="2700000" algn="tl">
                  <a:srgbClr val="000000">
                    <a:alpha val="43137"/>
                  </a:srgbClr>
                </a:outerShdw>
              </a:effectLst>
            </a:endParaRPr>
          </a:p>
        </p:txBody>
      </p:sp>
      <p:pic>
        <p:nvPicPr>
          <p:cNvPr id="17" name="Picture 16"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5776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Webinar Overview</a:t>
            </a:r>
            <a:endParaRPr lang="en-US" sz="3600" dirty="0"/>
          </a:p>
        </p:txBody>
      </p:sp>
      <p:graphicFrame>
        <p:nvGraphicFramePr>
          <p:cNvPr id="3" name="Diagram 2"/>
          <p:cNvGraphicFramePr/>
          <p:nvPr>
            <p:extLst>
              <p:ext uri="{D42A27DB-BD31-4B8C-83A1-F6EECF244321}">
                <p14:modId xmlns:p14="http://schemas.microsoft.com/office/powerpoint/2010/main" val="1639898525"/>
              </p:ext>
            </p:extLst>
          </p:nvPr>
        </p:nvGraphicFramePr>
        <p:xfrm>
          <a:off x="685800" y="12954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2948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a:solidFill>
                <a:srgbClr val="FFFFFF"/>
              </a:solidFill>
              <a:effectLst>
                <a:outerShdw blurRad="38100" dist="38100" dir="2700000" algn="tl">
                  <a:srgbClr val="000000">
                    <a:alpha val="43137"/>
                  </a:srgbClr>
                </a:outerShdw>
              </a:effectLst>
            </a:endParaRPr>
          </a:p>
        </p:txBody>
      </p:sp>
      <p:sp>
        <p:nvSpPr>
          <p:cNvPr id="8" name="Rectangle 7"/>
          <p:cNvSpPr/>
          <p:nvPr/>
        </p:nvSpPr>
        <p:spPr>
          <a:xfrm>
            <a:off x="0" y="5836024"/>
            <a:ext cx="9144000" cy="338554"/>
          </a:xfrm>
          <a:prstGeom prst="rect">
            <a:avLst/>
          </a:prstGeom>
        </p:spPr>
        <p:txBody>
          <a:bodyPr wrap="square">
            <a:spAutoFit/>
          </a:bodyPr>
          <a:lstStyle/>
          <a:p>
            <a:pPr marL="173736" algn="ctr">
              <a:buFont typeface="Wingdings" pitchFamily="2" charset="2"/>
              <a:buNone/>
            </a:pPr>
            <a:r>
              <a:rPr lang="en-US" sz="1600" b="1" kern="0" dirty="0">
                <a:solidFill>
                  <a:srgbClr val="000000"/>
                </a:solidFill>
              </a:rPr>
              <a:t>For More Information and RSVP Information: </a:t>
            </a:r>
            <a:r>
              <a:rPr lang="en-US" sz="1600" b="1" kern="0" dirty="0">
                <a:solidFill>
                  <a:srgbClr val="000000"/>
                </a:solidFill>
                <a:hlinkClick r:id="rId3"/>
              </a:rPr>
              <a:t>www.transportation.gov/smartcity</a:t>
            </a:r>
            <a:r>
              <a:rPr lang="en-US" sz="1600" b="1" kern="0" dirty="0">
                <a:solidFill>
                  <a:srgbClr val="000000"/>
                </a:solidFill>
              </a:rPr>
              <a:t> </a:t>
            </a:r>
            <a:endParaRPr lang="en-US" sz="1600" kern="0" dirty="0">
              <a:solidFill>
                <a:srgbClr val="000000"/>
              </a:solidFill>
            </a:endParaRPr>
          </a:p>
        </p:txBody>
      </p:sp>
      <p:pic>
        <p:nvPicPr>
          <p:cNvPr id="6" name="Picture 5"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92552"/>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Beyond Traffic: The Smart City Challenge</a:t>
            </a:r>
          </a:p>
          <a:p>
            <a:r>
              <a:rPr lang="en-US" sz="2400" b="1" i="1" dirty="0">
                <a:solidFill>
                  <a:srgbClr val="FFFFFF"/>
                </a:solidFill>
                <a:effectLst>
                  <a:outerShdw blurRad="38100" dist="38100" dir="2700000" algn="tl">
                    <a:srgbClr val="000000">
                      <a:alpha val="43137"/>
                    </a:srgbClr>
                  </a:outerShdw>
                </a:effectLst>
              </a:rPr>
              <a:t>Information Sessions</a:t>
            </a:r>
          </a:p>
        </p:txBody>
      </p:sp>
      <p:graphicFrame>
        <p:nvGraphicFramePr>
          <p:cNvPr id="3" name="Table 2"/>
          <p:cNvGraphicFramePr>
            <a:graphicFrameLocks noGrp="1"/>
          </p:cNvGraphicFramePr>
          <p:nvPr>
            <p:extLst>
              <p:ext uri="{D42A27DB-BD31-4B8C-83A1-F6EECF244321}">
                <p14:modId xmlns:p14="http://schemas.microsoft.com/office/powerpoint/2010/main" val="1793829842"/>
              </p:ext>
            </p:extLst>
          </p:nvPr>
        </p:nvGraphicFramePr>
        <p:xfrm>
          <a:off x="314324" y="1605583"/>
          <a:ext cx="8524877" cy="640080"/>
        </p:xfrm>
        <a:graphic>
          <a:graphicData uri="http://schemas.openxmlformats.org/drawingml/2006/table">
            <a:tbl>
              <a:tblPr bandRow="1">
                <a:tableStyleId>{5C22544A-7EE6-4342-B048-85BDC9FD1C3A}</a:tableStyleId>
              </a:tblPr>
              <a:tblGrid>
                <a:gridCol w="8524877"/>
              </a:tblGrid>
              <a:tr h="370840">
                <a:tc>
                  <a:txBody>
                    <a:bodyPr/>
                    <a:lstStyle/>
                    <a:p>
                      <a:pPr marL="230188" indent="0"/>
                      <a:r>
                        <a:rPr lang="en-US" sz="1800" b="1" dirty="0" smtClean="0">
                          <a:solidFill>
                            <a:schemeClr val="tx1"/>
                          </a:solidFill>
                          <a:latin typeface="+mn-lt"/>
                        </a:rPr>
                        <a:t>Data, Architecture, and Standards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12/16/2015 (1:00 to 2:30 pm EST)</a:t>
                      </a:r>
                    </a:p>
                  </a:txBody>
                  <a:tcPr>
                    <a:solidFill>
                      <a:srgbClr val="F4BD8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1332412"/>
              </p:ext>
            </p:extLst>
          </p:nvPr>
        </p:nvGraphicFramePr>
        <p:xfrm>
          <a:off x="304800" y="2367583"/>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Connected Vehicles and Automation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12/17/2015 (1:00 to 2:30 pm EST)</a:t>
                      </a:r>
                    </a:p>
                  </a:txBody>
                  <a:tcPr>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41412253"/>
              </p:ext>
            </p:extLst>
          </p:nvPr>
        </p:nvGraphicFramePr>
        <p:xfrm>
          <a:off x="299369" y="3160063"/>
          <a:ext cx="8534401" cy="91440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tx1"/>
                          </a:solidFill>
                          <a:latin typeface="+mn-lt"/>
                        </a:rPr>
                        <a:t>Sharing Economy, User-Focused</a:t>
                      </a:r>
                      <a:r>
                        <a:rPr lang="en-US" sz="1800" b="1" kern="0" baseline="0" dirty="0" smtClean="0">
                          <a:solidFill>
                            <a:schemeClr val="tx1"/>
                          </a:solidFill>
                          <a:latin typeface="+mn-lt"/>
                        </a:rPr>
                        <a:t> </a:t>
                      </a:r>
                      <a:r>
                        <a:rPr lang="en-US" sz="1800" b="1" kern="0" dirty="0" smtClean="0">
                          <a:solidFill>
                            <a:schemeClr val="tx1"/>
                          </a:solidFill>
                          <a:latin typeface="+mn-lt"/>
                        </a:rPr>
                        <a:t>Mobility, and Accessible</a:t>
                      </a:r>
                      <a:r>
                        <a:rPr lang="en-US" sz="1800" b="1" kern="0" baseline="0" dirty="0" smtClean="0">
                          <a:solidFill>
                            <a:schemeClr val="tx1"/>
                          </a:solidFill>
                          <a:latin typeface="+mn-lt"/>
                        </a:rPr>
                        <a:t> </a:t>
                      </a:r>
                      <a:r>
                        <a:rPr lang="en-US" sz="1800" b="1" kern="0" dirty="0" smtClean="0">
                          <a:solidFill>
                            <a:schemeClr val="tx1"/>
                          </a:solidFill>
                          <a:latin typeface="+mn-lt"/>
                        </a:rPr>
                        <a:t>Transportation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chemeClr val="tx1"/>
                          </a:solidFill>
                          <a:latin typeface="+mn-lt"/>
                        </a:rPr>
                        <a:t>12/18/2015 (1:00 to 2:30 pm EST)</a:t>
                      </a:r>
                      <a:endParaRPr lang="en-US" sz="1800" dirty="0" smtClean="0">
                        <a:solidFill>
                          <a:schemeClr val="tx1"/>
                        </a:solidFill>
                        <a:latin typeface="+mn-lt"/>
                      </a:endParaRPr>
                    </a:p>
                  </a:txBody>
                  <a:tcPr>
                    <a:solidFill>
                      <a:srgbClr val="F4BD8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4031056"/>
              </p:ext>
            </p:extLst>
          </p:nvPr>
        </p:nvGraphicFramePr>
        <p:xfrm>
          <a:off x="299369" y="4196383"/>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indent="0"/>
                      <a:r>
                        <a:rPr lang="en-US" sz="1800" b="1" dirty="0" smtClean="0">
                          <a:solidFill>
                            <a:schemeClr val="tx1"/>
                          </a:solidFill>
                        </a:rPr>
                        <a:t>The Smart City Challenge Application and Selection Process (Virtual)</a:t>
                      </a:r>
                    </a:p>
                    <a:p>
                      <a:pPr marL="230188" indent="0"/>
                      <a:r>
                        <a:rPr lang="en-US" sz="1800" kern="0" dirty="0" smtClean="0">
                          <a:solidFill>
                            <a:schemeClr val="tx1"/>
                          </a:solidFill>
                          <a:latin typeface="+mn-lt"/>
                        </a:rPr>
                        <a:t>12/21/2015 (1:00 to 2:00 pm EST)</a:t>
                      </a:r>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39547535"/>
              </p:ext>
            </p:extLst>
          </p:nvPr>
        </p:nvGraphicFramePr>
        <p:xfrm>
          <a:off x="314324" y="4953559"/>
          <a:ext cx="8524877" cy="640080"/>
        </p:xfrm>
        <a:graphic>
          <a:graphicData uri="http://schemas.openxmlformats.org/drawingml/2006/table">
            <a:tbl>
              <a:tblPr bandRow="1">
                <a:tableStyleId>{5C22544A-7EE6-4342-B048-85BDC9FD1C3A}</a:tableStyleId>
              </a:tblPr>
              <a:tblGrid>
                <a:gridCol w="8524877"/>
              </a:tblGrid>
              <a:tr h="370840">
                <a:tc>
                  <a:txBody>
                    <a:bodyPr/>
                    <a:lstStyle/>
                    <a:p>
                      <a:pPr marL="230188" indent="0"/>
                      <a:r>
                        <a:rPr lang="en-US" sz="1800" b="1" dirty="0" smtClean="0">
                          <a:solidFill>
                            <a:schemeClr val="tx1"/>
                          </a:solidFill>
                          <a:latin typeface="+mn-lt"/>
                        </a:rPr>
                        <a:t>NEW!</a:t>
                      </a:r>
                      <a:r>
                        <a:rPr lang="en-US" sz="1800" b="1" baseline="0" dirty="0" smtClean="0">
                          <a:solidFill>
                            <a:schemeClr val="tx1"/>
                          </a:solidFill>
                          <a:latin typeface="+mn-lt"/>
                        </a:rPr>
                        <a:t> JUST ADDED!  </a:t>
                      </a:r>
                      <a:r>
                        <a:rPr lang="en-US" sz="1800" b="1" dirty="0" smtClean="0">
                          <a:solidFill>
                            <a:schemeClr val="tx1"/>
                          </a:solidFill>
                          <a:latin typeface="+mn-lt"/>
                        </a:rPr>
                        <a:t>Urban Freight</a:t>
                      </a:r>
                      <a:r>
                        <a:rPr lang="en-US" sz="1800" b="1" baseline="0" dirty="0" smtClean="0">
                          <a:solidFill>
                            <a:schemeClr val="tx1"/>
                          </a:solidFill>
                          <a:latin typeface="+mn-lt"/>
                        </a:rPr>
                        <a:t> and Logistics (Virtual)</a:t>
                      </a:r>
                      <a:endParaRPr lang="en-US" sz="1800" b="1" dirty="0" smtClean="0">
                        <a:solidFill>
                          <a:schemeClr val="tx1"/>
                        </a:solidFill>
                        <a:latin typeface="+mn-lt"/>
                      </a:endParaRP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rPr>
                        <a:t>1/6/2016 (11:30 am to 1:00 pm EST)</a:t>
                      </a:r>
                    </a:p>
                  </a:txBody>
                  <a:tcPr>
                    <a:solidFill>
                      <a:srgbClr val="F4BD80"/>
                    </a:solidFill>
                  </a:tcPr>
                </a:tc>
              </a:tr>
            </a:tbl>
          </a:graphicData>
        </a:graphic>
      </p:graphicFrame>
    </p:spTree>
    <p:extLst>
      <p:ext uri="{BB962C8B-B14F-4D97-AF65-F5344CB8AC3E}">
        <p14:creationId xmlns:p14="http://schemas.microsoft.com/office/powerpoint/2010/main" val="3186265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a:solidFill>
                <a:srgbClr val="FFFFFF"/>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722437"/>
            <a:ext cx="8229600" cy="4525963"/>
          </a:xfrm>
        </p:spPr>
        <p:txBody>
          <a:bodyPr/>
          <a:lstStyle/>
          <a:p>
            <a:pPr marL="173736" indent="0" algn="ctr">
              <a:buNone/>
            </a:pPr>
            <a:r>
              <a:rPr lang="en-US" sz="3200" b="1" dirty="0"/>
              <a:t>For More Information and Questions</a:t>
            </a:r>
          </a:p>
          <a:p>
            <a:pPr marL="173736" indent="0" algn="ctr">
              <a:buNone/>
            </a:pPr>
            <a:endParaRPr lang="en-US" sz="2000" b="1" dirty="0" smtClean="0">
              <a:solidFill>
                <a:srgbClr val="002060"/>
              </a:solidFill>
            </a:endParaRPr>
          </a:p>
          <a:p>
            <a:pPr marL="173736" indent="0" algn="ctr">
              <a:buNone/>
            </a:pPr>
            <a:r>
              <a:rPr lang="en-US" sz="2400" dirty="0"/>
              <a:t>Department of Transportation</a:t>
            </a:r>
          </a:p>
          <a:p>
            <a:pPr marL="173736" indent="0" algn="ctr">
              <a:buNone/>
            </a:pPr>
            <a:r>
              <a:rPr lang="en-US" sz="2400" dirty="0">
                <a:solidFill>
                  <a:srgbClr val="FF0000"/>
                </a:solidFill>
                <a:hlinkClick r:id="rId3"/>
              </a:rPr>
              <a:t>https://www.transportation.gov</a:t>
            </a:r>
            <a:r>
              <a:rPr lang="en-US" sz="2400" dirty="0" smtClean="0">
                <a:solidFill>
                  <a:srgbClr val="FF0000"/>
                </a:solidFill>
                <a:hlinkClick r:id="rId3"/>
              </a:rPr>
              <a:t>/</a:t>
            </a:r>
            <a:endParaRPr lang="en-US" sz="2400" dirty="0" smtClean="0">
              <a:solidFill>
                <a:srgbClr val="FF0000"/>
              </a:solidFill>
            </a:endParaRPr>
          </a:p>
          <a:p>
            <a:pPr marL="173736" indent="0" algn="ctr">
              <a:buNone/>
            </a:pPr>
            <a:endParaRPr lang="en-US" sz="2400" dirty="0"/>
          </a:p>
          <a:p>
            <a:pPr marL="173736" indent="0" algn="ctr">
              <a:buNone/>
            </a:pPr>
            <a:r>
              <a:rPr lang="en-US" sz="2400" dirty="0" smtClean="0"/>
              <a:t>Smart City Challenge</a:t>
            </a:r>
          </a:p>
          <a:p>
            <a:pPr marL="173736" indent="0" algn="ctr">
              <a:buNone/>
            </a:pPr>
            <a:r>
              <a:rPr lang="en-US" sz="2400" u="sng" dirty="0" smtClean="0">
                <a:hlinkClick r:id="rId4"/>
              </a:rPr>
              <a:t>www.transportation.gov/smartcity</a:t>
            </a:r>
            <a:endParaRPr lang="en-US" sz="2400" u="sng" dirty="0" smtClean="0"/>
          </a:p>
          <a:p>
            <a:endParaRPr lang="en-US" sz="2400" u="sng" dirty="0"/>
          </a:p>
          <a:p>
            <a:pPr marL="173736" indent="0" algn="ctr">
              <a:buNone/>
            </a:pPr>
            <a:r>
              <a:rPr lang="en-US" sz="2400" dirty="0" smtClean="0"/>
              <a:t>Questions? </a:t>
            </a:r>
          </a:p>
          <a:p>
            <a:pPr marL="173736" indent="0" algn="ctr">
              <a:buNone/>
            </a:pPr>
            <a:r>
              <a:rPr lang="en-US" sz="2400" u="sng" dirty="0" smtClean="0">
                <a:hlinkClick r:id="rId5"/>
              </a:rPr>
              <a:t>SmartCityChallenge@dot.gov</a:t>
            </a:r>
            <a:r>
              <a:rPr lang="en-US" sz="2400" dirty="0" smtClean="0"/>
              <a:t> </a:t>
            </a:r>
            <a:endParaRPr lang="en-US" sz="2400" dirty="0"/>
          </a:p>
        </p:txBody>
      </p:sp>
      <p:pic>
        <p:nvPicPr>
          <p:cNvPr id="7" name="Picture 6" descr="DOT-signature_white_cs3.png"/>
          <p:cNvPicPr>
            <a:picLocks noChangeAspect="1"/>
          </p:cNvPicPr>
          <p:nvPr/>
        </p:nvPicPr>
        <p:blipFill rotWithShape="1">
          <a:blip r:embed="rId6"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185417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570037"/>
            <a:ext cx="8229600" cy="4678363"/>
          </a:xfrm>
          <a:solidFill>
            <a:schemeClr val="bg1">
              <a:lumMod val="95000"/>
            </a:schemeClr>
          </a:solidFill>
        </p:spPr>
        <p:txBody>
          <a:bodyPr/>
          <a:lstStyle/>
          <a:p>
            <a:pPr>
              <a:spcAft>
                <a:spcPts val="0"/>
              </a:spcAft>
            </a:pPr>
            <a:r>
              <a:rPr lang="en-US" sz="2000" dirty="0" smtClean="0"/>
              <a:t>Encourage cities to put forward </a:t>
            </a:r>
            <a:r>
              <a:rPr lang="en-US" sz="2000" dirty="0"/>
              <a:t>their </a:t>
            </a:r>
            <a:r>
              <a:rPr lang="en-US" sz="2000" b="1" dirty="0"/>
              <a:t>best and most creative ideas for innovatively addressing the challenges </a:t>
            </a:r>
            <a:r>
              <a:rPr lang="en-US" sz="2000" dirty="0"/>
              <a:t>they are facing. </a:t>
            </a:r>
            <a:endParaRPr lang="en-US" sz="2000" dirty="0" smtClean="0"/>
          </a:p>
          <a:p>
            <a:pPr>
              <a:spcAft>
                <a:spcPts val="0"/>
              </a:spcAft>
            </a:pPr>
            <a:endParaRPr lang="en-US" sz="2000" dirty="0" smtClean="0"/>
          </a:p>
          <a:p>
            <a:pPr>
              <a:spcAft>
                <a:spcPts val="0"/>
              </a:spcAft>
            </a:pPr>
            <a:r>
              <a:rPr lang="en-US" sz="2000" dirty="0" smtClean="0"/>
              <a:t>The Smart City Challenge will </a:t>
            </a:r>
            <a:r>
              <a:rPr lang="en-US" sz="2000" b="1" dirty="0" smtClean="0"/>
              <a:t>address </a:t>
            </a:r>
            <a:r>
              <a:rPr lang="en-US" sz="2000" b="1" dirty="0"/>
              <a:t>how emerging transportation data, technologies, and applications can be integrated with existing systems </a:t>
            </a:r>
            <a:r>
              <a:rPr lang="en-US" sz="2000" dirty="0"/>
              <a:t>in a city to address transportation challenges. </a:t>
            </a:r>
            <a:endParaRPr lang="en-US" sz="2000" dirty="0" smtClean="0"/>
          </a:p>
          <a:p>
            <a:pPr>
              <a:spcAft>
                <a:spcPts val="0"/>
              </a:spcAft>
            </a:pPr>
            <a:endParaRPr lang="en-US" sz="2000" dirty="0" smtClean="0"/>
          </a:p>
          <a:p>
            <a:pPr>
              <a:spcAft>
                <a:spcPts val="0"/>
              </a:spcAft>
            </a:pPr>
            <a:r>
              <a:rPr lang="en-US" sz="2000" dirty="0" smtClean="0"/>
              <a:t>Demonstrate </a:t>
            </a:r>
            <a:r>
              <a:rPr lang="en-US" sz="2000" dirty="0"/>
              <a:t>how advanced data and intelligent transportation systems (ITS) technologies and </a:t>
            </a:r>
            <a:r>
              <a:rPr lang="en-US" sz="2000" b="1" dirty="0"/>
              <a:t>applications can be used to reduce congestion, keep travelers safe, protect the environment, respond to climate change, connect underserved communities, and support economic vitality</a:t>
            </a:r>
            <a:r>
              <a:rPr lang="en-US" sz="2000" dirty="0" smtClean="0"/>
              <a:t>.</a:t>
            </a:r>
            <a:endParaRPr lang="en-US" sz="2000" dirty="0"/>
          </a:p>
          <a:p>
            <a:pPr>
              <a:spcAft>
                <a:spcPts val="1200"/>
              </a:spcAft>
            </a:pPr>
            <a:endParaRPr lang="en-US" sz="1800" dirty="0"/>
          </a:p>
        </p:txBody>
      </p:sp>
      <p:pic>
        <p:nvPicPr>
          <p:cNvPr id="6" name="Picture 5"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1055676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Advanced Technologies and Smart Cities</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462" y="2649442"/>
            <a:ext cx="1169738" cy="1152883"/>
          </a:xfrm>
          <a:prstGeom prst="rect">
            <a:avLst/>
          </a:prstGeom>
          <a:solidFill>
            <a:srgbClr val="E6E6E6"/>
          </a:solidFill>
          <a:ln>
            <a:solidFill>
              <a:srgbClr val="FFFFFF"/>
            </a:solidFill>
          </a:ln>
          <a:effec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539" y="2651201"/>
            <a:ext cx="1511485" cy="1136052"/>
          </a:xfrm>
          <a:prstGeom prst="rect">
            <a:avLst/>
          </a:prstGeom>
          <a:solidFill>
            <a:srgbClr val="E6E6E6"/>
          </a:solidFill>
          <a:ln>
            <a:solidFill>
              <a:srgbClr val="FFFFFF"/>
            </a:solidFill>
          </a:ln>
          <a:effectLst/>
          <a:extLst/>
        </p:spPr>
      </p:pic>
      <p:sp>
        <p:nvSpPr>
          <p:cNvPr id="9" name="Right Arrow 8"/>
          <p:cNvSpPr/>
          <p:nvPr/>
        </p:nvSpPr>
        <p:spPr bwMode="auto">
          <a:xfrm>
            <a:off x="5921160" y="3349173"/>
            <a:ext cx="708240" cy="1930239"/>
          </a:xfrm>
          <a:prstGeom prst="right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0" name="TextBox 9"/>
          <p:cNvSpPr txBox="1"/>
          <p:nvPr/>
        </p:nvSpPr>
        <p:spPr bwMode="auto">
          <a:xfrm>
            <a:off x="2862856" y="6245423"/>
            <a:ext cx="2928343" cy="307777"/>
          </a:xfrm>
          <a:prstGeom prst="rect">
            <a:avLst/>
          </a:prstGeom>
          <a:noFill/>
          <a:ln w="9525">
            <a:noFill/>
            <a:miter lim="800000"/>
            <a:headEnd/>
            <a:tailEnd/>
          </a:ln>
          <a:effectLst/>
        </p:spPr>
        <p:txBody>
          <a:bodyPr wrap="square" rtlCol="0">
            <a:spAutoFit/>
          </a:bodyPr>
          <a:lstStyle/>
          <a:p>
            <a:pPr algn="ctr"/>
            <a:r>
              <a:rPr lang="en-US" sz="1400" b="1" dirty="0">
                <a:solidFill>
                  <a:srgbClr val="000000"/>
                </a:solidFill>
              </a:rPr>
              <a:t>Smart Cities</a:t>
            </a:r>
          </a:p>
        </p:txBody>
      </p:sp>
      <p:sp>
        <p:nvSpPr>
          <p:cNvPr id="11" name="TextBox 10"/>
          <p:cNvSpPr txBox="1"/>
          <p:nvPr/>
        </p:nvSpPr>
        <p:spPr bwMode="auto">
          <a:xfrm>
            <a:off x="2879539" y="3787386"/>
            <a:ext cx="2921964" cy="307777"/>
          </a:xfrm>
          <a:prstGeom prst="rect">
            <a:avLst/>
          </a:prstGeom>
          <a:noFill/>
          <a:ln w="9525">
            <a:noFill/>
            <a:miter lim="800000"/>
            <a:headEnd/>
            <a:tailEnd/>
          </a:ln>
          <a:effectLst/>
        </p:spPr>
        <p:txBody>
          <a:bodyPr wrap="square" rtlCol="0">
            <a:spAutoFit/>
          </a:bodyPr>
          <a:lstStyle/>
          <a:p>
            <a:r>
              <a:rPr lang="en-US" sz="1400" b="1" dirty="0">
                <a:solidFill>
                  <a:srgbClr val="000000"/>
                </a:solidFill>
              </a:rPr>
              <a:t>Connected-Automated Vehicles</a:t>
            </a:r>
          </a:p>
        </p:txBody>
      </p:sp>
      <p:sp>
        <p:nvSpPr>
          <p:cNvPr id="12" name="TextBox 11"/>
          <p:cNvSpPr txBox="1"/>
          <p:nvPr/>
        </p:nvSpPr>
        <p:spPr bwMode="auto">
          <a:xfrm>
            <a:off x="6749057" y="2742724"/>
            <a:ext cx="2220103" cy="3200876"/>
          </a:xfrm>
          <a:prstGeom prst="rect">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spcAft>
                <a:spcPts val="600"/>
              </a:spcAft>
            </a:pPr>
            <a:r>
              <a:rPr lang="en-US" b="1" dirty="0">
                <a:solidFill>
                  <a:srgbClr val="FFFFFF"/>
                </a:solidFill>
              </a:rPr>
              <a:t>Benefits</a:t>
            </a:r>
            <a:endParaRPr lang="en-US" sz="1400" b="1" dirty="0">
              <a:solidFill>
                <a:srgbClr val="FFFFFF"/>
              </a:solidFill>
            </a:endParaRPr>
          </a:p>
          <a:p>
            <a:pPr marL="112713" indent="-112713">
              <a:spcAft>
                <a:spcPts val="600"/>
              </a:spcAft>
              <a:buFont typeface="Arial" panose="020B0604020202020204" pitchFamily="34" charset="0"/>
              <a:buChar char="•"/>
            </a:pPr>
            <a:r>
              <a:rPr lang="en-US" sz="1400" dirty="0">
                <a:solidFill>
                  <a:srgbClr val="FFFFFF"/>
                </a:solidFill>
              </a:rPr>
              <a:t>Order of magnitude safety improvements</a:t>
            </a:r>
          </a:p>
          <a:p>
            <a:pPr marL="112713" indent="-112713">
              <a:spcAft>
                <a:spcPts val="600"/>
              </a:spcAft>
              <a:buFont typeface="Arial" panose="020B0604020202020204" pitchFamily="34" charset="0"/>
              <a:buChar char="•"/>
            </a:pPr>
            <a:r>
              <a:rPr lang="en-US" sz="1400" dirty="0">
                <a:solidFill>
                  <a:srgbClr val="FFFFFF"/>
                </a:solidFill>
              </a:rPr>
              <a:t>Reduced congestion</a:t>
            </a:r>
          </a:p>
          <a:p>
            <a:pPr marL="112713" indent="-112713">
              <a:spcAft>
                <a:spcPts val="600"/>
              </a:spcAft>
              <a:buFont typeface="Arial" panose="020B0604020202020204" pitchFamily="34" charset="0"/>
              <a:buChar char="•"/>
            </a:pPr>
            <a:r>
              <a:rPr lang="en-US" sz="1400" dirty="0">
                <a:solidFill>
                  <a:srgbClr val="FFFFFF"/>
                </a:solidFill>
              </a:rPr>
              <a:t>Reduced emissions and use of fossil fuels</a:t>
            </a:r>
          </a:p>
          <a:p>
            <a:pPr marL="112713" indent="-112713">
              <a:spcAft>
                <a:spcPts val="600"/>
              </a:spcAft>
              <a:buFont typeface="Arial" panose="020B0604020202020204" pitchFamily="34" charset="0"/>
              <a:buChar char="•"/>
            </a:pPr>
            <a:r>
              <a:rPr lang="en-US" sz="1400" dirty="0">
                <a:solidFill>
                  <a:srgbClr val="FFFFFF"/>
                </a:solidFill>
              </a:rPr>
              <a:t>Improved access to jobs and services</a:t>
            </a:r>
          </a:p>
          <a:p>
            <a:pPr marL="112713" indent="-112713">
              <a:spcAft>
                <a:spcPts val="600"/>
              </a:spcAft>
              <a:buFont typeface="Arial" panose="020B0604020202020204" pitchFamily="34" charset="0"/>
              <a:buChar char="•"/>
            </a:pPr>
            <a:r>
              <a:rPr lang="en-US" sz="1400" dirty="0">
                <a:solidFill>
                  <a:srgbClr val="FFFFFF"/>
                </a:solidFill>
              </a:rPr>
              <a:t>Reduced transportation costs for gov’t and users</a:t>
            </a:r>
          </a:p>
          <a:p>
            <a:pPr marL="112713" indent="-112713">
              <a:spcAft>
                <a:spcPts val="600"/>
              </a:spcAft>
              <a:buFont typeface="Arial" panose="020B0604020202020204" pitchFamily="34" charset="0"/>
              <a:buChar char="•"/>
            </a:pPr>
            <a:r>
              <a:rPr lang="en-US" sz="1400" dirty="0">
                <a:solidFill>
                  <a:srgbClr val="FFFFFF"/>
                </a:solidFill>
              </a:rPr>
              <a:t>Improved accessibility and mobility</a:t>
            </a:r>
          </a:p>
        </p:txBody>
      </p:sp>
      <p:sp>
        <p:nvSpPr>
          <p:cNvPr id="14" name="Rectangle 13"/>
          <p:cNvSpPr/>
          <p:nvPr/>
        </p:nvSpPr>
        <p:spPr bwMode="auto">
          <a:xfrm>
            <a:off x="111599" y="2637421"/>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Connected Vehicles</a:t>
            </a:r>
          </a:p>
        </p:txBody>
      </p:sp>
      <p:sp>
        <p:nvSpPr>
          <p:cNvPr id="15" name="Rectangle 14"/>
          <p:cNvSpPr/>
          <p:nvPr/>
        </p:nvSpPr>
        <p:spPr bwMode="auto">
          <a:xfrm>
            <a:off x="101558" y="3273507"/>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1600" b="1" dirty="0">
                <a:solidFill>
                  <a:srgbClr val="FFFFFF"/>
                </a:solidFill>
                <a:effectLst>
                  <a:outerShdw blurRad="38100" dist="38100" dir="2700000" algn="tl">
                    <a:srgbClr val="000000">
                      <a:alpha val="43137"/>
                    </a:srgbClr>
                  </a:outerShdw>
                </a:effectLst>
              </a:rPr>
              <a:t>Vehicle Automation</a:t>
            </a:r>
          </a:p>
        </p:txBody>
      </p:sp>
      <p:sp>
        <p:nvSpPr>
          <p:cNvPr id="16" name="Rectangle 15"/>
          <p:cNvSpPr/>
          <p:nvPr/>
        </p:nvSpPr>
        <p:spPr bwMode="auto">
          <a:xfrm>
            <a:off x="111010" y="396141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Internet of Things</a:t>
            </a:r>
          </a:p>
        </p:txBody>
      </p:sp>
      <p:sp>
        <p:nvSpPr>
          <p:cNvPr id="17" name="Rectangle 16"/>
          <p:cNvSpPr/>
          <p:nvPr/>
        </p:nvSpPr>
        <p:spPr bwMode="auto">
          <a:xfrm>
            <a:off x="111599" y="456764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Machine Learning</a:t>
            </a:r>
          </a:p>
        </p:txBody>
      </p:sp>
      <p:sp>
        <p:nvSpPr>
          <p:cNvPr id="18" name="Rectangle 17"/>
          <p:cNvSpPr/>
          <p:nvPr/>
        </p:nvSpPr>
        <p:spPr bwMode="auto">
          <a:xfrm>
            <a:off x="111599" y="5178834"/>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Big Data</a:t>
            </a:r>
          </a:p>
        </p:txBody>
      </p:sp>
      <p:sp>
        <p:nvSpPr>
          <p:cNvPr id="19" name="Rectangle 18"/>
          <p:cNvSpPr/>
          <p:nvPr/>
        </p:nvSpPr>
        <p:spPr bwMode="auto">
          <a:xfrm>
            <a:off x="111599" y="5789782"/>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Mobility on Demand</a:t>
            </a:r>
          </a:p>
        </p:txBody>
      </p:sp>
      <p:sp>
        <p:nvSpPr>
          <p:cNvPr id="20" name="Right Brace 19"/>
          <p:cNvSpPr/>
          <p:nvPr/>
        </p:nvSpPr>
        <p:spPr bwMode="auto">
          <a:xfrm>
            <a:off x="2307478" y="3961410"/>
            <a:ext cx="435721" cy="2324040"/>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6185A2"/>
              </a:solidFill>
            </a:endParaRPr>
          </a:p>
        </p:txBody>
      </p:sp>
      <p:sp>
        <p:nvSpPr>
          <p:cNvPr id="21" name="Right Brace 20"/>
          <p:cNvSpPr/>
          <p:nvPr/>
        </p:nvSpPr>
        <p:spPr bwMode="auto">
          <a:xfrm>
            <a:off x="2306517" y="2647392"/>
            <a:ext cx="435721" cy="1154933"/>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6185A2"/>
              </a:solidFill>
            </a:endParaRPr>
          </a:p>
        </p:txBody>
      </p:sp>
      <p:sp>
        <p:nvSpPr>
          <p:cNvPr id="22" name="Down Arrow 21"/>
          <p:cNvSpPr/>
          <p:nvPr/>
        </p:nvSpPr>
        <p:spPr bwMode="auto">
          <a:xfrm>
            <a:off x="3962400" y="4109142"/>
            <a:ext cx="716822" cy="234258"/>
          </a:xfrm>
          <a:prstGeom prst="down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23" name="Rectangle 22"/>
          <p:cNvSpPr/>
          <p:nvPr/>
        </p:nvSpPr>
        <p:spPr>
          <a:xfrm>
            <a:off x="0" y="1217330"/>
            <a:ext cx="9144000" cy="1200329"/>
          </a:xfrm>
          <a:prstGeom prst="rect">
            <a:avLst/>
          </a:prstGeom>
          <a:solidFill>
            <a:srgbClr val="EC881B"/>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288925" indent="-288925" algn="ctr"/>
            <a:r>
              <a:rPr lang="en-US" sz="2400" b="1" dirty="0">
                <a:solidFill>
                  <a:srgbClr val="FFFFFF"/>
                </a:solidFill>
                <a:effectLst>
                  <a:outerShdw blurRad="38100" dist="38100" dir="2700000" algn="tl">
                    <a:srgbClr val="000000">
                      <a:alpha val="43137"/>
                    </a:srgbClr>
                  </a:outerShdw>
                </a:effectLst>
              </a:rPr>
              <a:t>Technology convergence will revolutionize transportation, dramatically improving safety and mobility while </a:t>
            </a:r>
          </a:p>
          <a:p>
            <a:pPr marL="288925" indent="-288925" algn="ctr"/>
            <a:r>
              <a:rPr lang="en-US" sz="2400" b="1" dirty="0">
                <a:solidFill>
                  <a:srgbClr val="FFFFFF"/>
                </a:solidFill>
                <a:effectLst>
                  <a:outerShdw blurRad="38100" dist="38100" dir="2700000" algn="tl">
                    <a:srgbClr val="000000">
                      <a:alpha val="43137"/>
                    </a:srgbClr>
                  </a:outerShdw>
                </a:effectLst>
              </a:rPr>
              <a:t>reducing costs and environmental impacts</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9539" y="4443511"/>
            <a:ext cx="2911660" cy="1801912"/>
          </a:xfrm>
          <a:prstGeom prst="rect">
            <a:avLst/>
          </a:prstGeom>
        </p:spPr>
      </p:pic>
    </p:spTree>
    <p:extLst>
      <p:ext uri="{BB962C8B-B14F-4D97-AF65-F5344CB8AC3E}">
        <p14:creationId xmlns:p14="http://schemas.microsoft.com/office/powerpoint/2010/main" val="2228323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25706"/>
            <a:ext cx="8229600" cy="4338918"/>
          </a:xfrm>
          <a:solidFill>
            <a:schemeClr val="bg1">
              <a:lumMod val="95000"/>
            </a:schemeClr>
          </a:solidFill>
        </p:spPr>
        <p:txBody>
          <a:bodyPr/>
          <a:lstStyle/>
          <a:p>
            <a:pPr>
              <a:spcAft>
                <a:spcPts val="1200"/>
              </a:spcAft>
            </a:pPr>
            <a:r>
              <a:rPr lang="en-US" sz="2000" dirty="0"/>
              <a:t>The USDOT recognizes that each city has unique attributes, and each city’s proposed demonstration will be tailored to their vision and goals.</a:t>
            </a:r>
          </a:p>
          <a:p>
            <a:pPr>
              <a:spcAft>
                <a:spcPts val="1200"/>
              </a:spcAft>
            </a:pPr>
            <a:r>
              <a:rPr lang="en-US" sz="2000" dirty="0"/>
              <a:t>The USDOT’s vision for a </a:t>
            </a:r>
            <a:r>
              <a:rPr lang="en-US" sz="2000" dirty="0" smtClean="0"/>
              <a:t>Smart </a:t>
            </a:r>
            <a:r>
              <a:rPr lang="en-US" sz="2000" dirty="0"/>
              <a:t>City Challenge is “to identify an urbanized area where advanced technologies are integrated into the aspects of a city and play a critical role in helping cities and their citizens address challenges in safety, mobility, sustainability, economic vitality, and address climate change.”</a:t>
            </a:r>
          </a:p>
          <a:p>
            <a:pPr>
              <a:spcAft>
                <a:spcPts val="1200"/>
              </a:spcAft>
            </a:pPr>
            <a:r>
              <a:rPr lang="en-US" sz="2000" dirty="0"/>
              <a:t>To assist cities, the USDOT identified twelve (12) vision elements that are intended to provide a framework for Applicants to consider in the development of a city’s proposed demonstration without making each item a requirement for award. </a:t>
            </a:r>
          </a:p>
        </p:txBody>
      </p:sp>
      <p:sp>
        <p:nvSpPr>
          <p:cNvPr id="5" name="TextBox 4"/>
          <p:cNvSpPr txBox="1"/>
          <p:nvPr/>
        </p:nvSpPr>
        <p:spPr>
          <a:xfrm>
            <a:off x="914400" y="300318"/>
            <a:ext cx="8229600" cy="584775"/>
          </a:xfrm>
          <a:prstGeom prst="rect">
            <a:avLst/>
          </a:prstGeom>
          <a:noFill/>
        </p:spPr>
        <p:txBody>
          <a:bodyPr wrap="square" rtlCol="0">
            <a:spAutoFit/>
          </a:bodyPr>
          <a:lstStyle/>
          <a:p>
            <a:r>
              <a:rPr lang="en-US" sz="3200" b="1" dirty="0" smtClean="0">
                <a:solidFill>
                  <a:srgbClr val="FFFFFF"/>
                </a:solidFill>
                <a:effectLst>
                  <a:outerShdw blurRad="38100" dist="38100" dir="2700000" algn="tl">
                    <a:srgbClr val="000000">
                      <a:alpha val="43137"/>
                    </a:srgbClr>
                  </a:outerShdw>
                </a:effectLst>
              </a:rPr>
              <a:t>The USDOT’s Vision for a Smart City</a:t>
            </a:r>
            <a:endParaRPr lang="en-US" sz="2800" b="1" i="1" dirty="0">
              <a:solidFill>
                <a:srgbClr val="FFFFFF"/>
              </a:solidFill>
              <a:effectLst>
                <a:outerShdw blurRad="38100" dist="38100" dir="2700000" algn="tl">
                  <a:srgbClr val="000000">
                    <a:alpha val="43137"/>
                  </a:srgbClr>
                </a:outerShdw>
              </a:effectLst>
            </a:endParaRPr>
          </a:p>
        </p:txBody>
      </p:sp>
      <p:pic>
        <p:nvPicPr>
          <p:cNvPr id="6" name="Picture 5"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349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a:solidFill>
                <a:srgbClr val="FFFFFF"/>
              </a:solidFill>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#2 </a:t>
            </a:r>
          </a:p>
          <a:p>
            <a:pPr marL="685800"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#5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#10 </a:t>
            </a:r>
            <a:r>
              <a:rPr lang="en-US" sz="1600" b="1" dirty="0">
                <a:solidFill>
                  <a:srgbClr val="000000">
                    <a:lumMod val="50000"/>
                    <a:lumOff val="50000"/>
                  </a:srgbClr>
                </a:solidFill>
                <a:latin typeface="Calibri" panose="020F0502020204030204" pitchFamily="34" charset="0"/>
              </a:rPr>
              <a:t>Architecture and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Standards</a:t>
            </a: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#9 </a:t>
            </a:r>
            <a:r>
              <a:rPr lang="en-US" sz="1600" b="1" dirty="0">
                <a:solidFill>
                  <a:srgbClr val="000000">
                    <a:lumMod val="50000"/>
                    <a:lumOff val="50000"/>
                  </a:srgbClr>
                </a:solidFill>
                <a:latin typeface="Calibri" panose="020F0502020204030204" pitchFamily="34" charset="0"/>
              </a:rPr>
              <a:t>Connected, Involved Citizens</a:t>
            </a: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#4</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User-Focused Mobility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#3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Intelligent, Sensor-</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Based Infrastructure</a:t>
            </a: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#8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Smart Grid, Roadway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#11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Low-Cost, Efficient,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Secure, &amp; Resilient 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#6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Delivery and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Logistics</a:t>
            </a: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#12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Smart 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#7 </a:t>
            </a:r>
            <a:r>
              <a:rPr lang="en-US" sz="1600" b="1" dirty="0">
                <a:solidFill>
                  <a:srgbClr val="000000">
                    <a:lumMod val="50000"/>
                    <a:lumOff val="50000"/>
                  </a:srgbClr>
                </a:solidFill>
                <a:latin typeface="Calibri" panose="020F0502020204030204" pitchFamily="34" charset="0"/>
              </a:rPr>
              <a:t>Strategic Business Models &amp; Partnering</a:t>
            </a: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6185A2"/>
                </a:solidFill>
                <a:latin typeface="Calibri"/>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700" b="1" dirty="0">
                  <a:solidFill>
                    <a:srgbClr val="EC881B"/>
                  </a:solidFill>
                </a:rPr>
                <a:t>re-charging</a:t>
              </a:r>
              <a:endParaRPr lang="en-US" sz="600" b="1" dirty="0">
                <a:solidFill>
                  <a:srgbClr val="EC881B"/>
                </a:solidFill>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pic>
        <p:nvPicPr>
          <p:cNvPr id="256" name="Picture 255"/>
          <p:cNvPicPr>
            <a:picLocks noChangeAspect="1"/>
          </p:cNvPicPr>
          <p:nvPr/>
        </p:nvPicPr>
        <p:blipFill>
          <a:blip r:embed="rId3">
            <a:clrChange>
              <a:clrFrom>
                <a:srgbClr val="FEFEFE"/>
              </a:clrFrom>
              <a:clrTo>
                <a:srgbClr val="FEFEFE">
                  <a:alpha val="0"/>
                </a:srgbClr>
              </a:clrTo>
            </a:clrChange>
            <a:duotone>
              <a:prstClr val="black"/>
              <a:schemeClr val="tx2">
                <a:tint val="45000"/>
                <a:satMod val="400000"/>
              </a:schemeClr>
            </a:duotone>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dirty="0">
                <a:solidFill>
                  <a:srgbClr val="000000">
                    <a:lumMod val="50000"/>
                    <a:lumOff val="50000"/>
                  </a:srgbClr>
                </a:solidFill>
              </a:rPr>
              <a:t>Technology Elements </a:t>
            </a:r>
            <a:r>
              <a:rPr lang="en-US" i="1" dirty="0">
                <a:solidFill>
                  <a:srgbClr val="000000">
                    <a:lumMod val="50000"/>
                    <a:lumOff val="50000"/>
                  </a:srgb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dirty="0">
                <a:solidFill>
                  <a:srgbClr val="000000">
                    <a:lumMod val="50000"/>
                    <a:lumOff val="50000"/>
                  </a:srgbClr>
                </a:solidFill>
              </a:rPr>
              <a:t>Innovative Approaches to Urban Transportation Elements </a:t>
            </a:r>
            <a:r>
              <a:rPr lang="en-US" i="1" dirty="0">
                <a:solidFill>
                  <a:srgbClr val="000000">
                    <a:lumMod val="50000"/>
                    <a:lumOff val="50000"/>
                  </a:srgb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dirty="0">
                <a:solidFill>
                  <a:srgbClr val="000000">
                    <a:lumMod val="50000"/>
                    <a:lumOff val="50000"/>
                  </a:srgbClr>
                </a:solidFill>
              </a:rPr>
              <a:t>Smart City Elements </a:t>
            </a:r>
            <a:r>
              <a:rPr lang="en-US" i="1" dirty="0">
                <a:solidFill>
                  <a:srgbClr val="000000">
                    <a:lumMod val="50000"/>
                    <a:lumOff val="50000"/>
                  </a:srgbClr>
                </a:solidFill>
              </a:rPr>
              <a:t>(Priority</a:t>
            </a:r>
            <a:r>
              <a:rPr lang="en-US" b="1" dirty="0">
                <a:solidFill>
                  <a:srgbClr val="000000">
                    <a:lumMod val="50000"/>
                    <a:lumOff val="50000"/>
                  </a:srgbClr>
                </a:solidFill>
              </a:rPr>
              <a:t>)</a:t>
            </a:r>
          </a:p>
        </p:txBody>
      </p:sp>
      <p:pic>
        <p:nvPicPr>
          <p:cNvPr id="221" name="Picture 220" descr="DOT-signature_white_cs3.png"/>
          <p:cNvPicPr>
            <a:picLocks noChangeAspect="1"/>
          </p:cNvPicPr>
          <p:nvPr/>
        </p:nvPicPr>
        <p:blipFill rotWithShape="1">
          <a:blip r:embed="rId4" cstate="print"/>
          <a:srcRect l="27085" t="13332" r="43055" b="53334"/>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273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6" name="Content Placeholder 4"/>
          <p:cNvSpPr txBox="1">
            <a:spLocks/>
          </p:cNvSpPr>
          <p:nvPr/>
        </p:nvSpPr>
        <p:spPr bwMode="auto">
          <a:xfrm>
            <a:off x="457200" y="3429000"/>
            <a:ext cx="8229600" cy="28194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spcAft>
                <a:spcPts val="600"/>
              </a:spcAft>
              <a:buFont typeface="Wingdings" pitchFamily="2" charset="2"/>
              <a:buNone/>
            </a:pPr>
            <a:r>
              <a:rPr sz="2400" b="1" kern="0" dirty="0">
                <a:solidFill>
                  <a:srgbClr val="000000"/>
                </a:solidFill>
                <a:cs typeface="Times New Roman" panose="02020603050405020304" pitchFamily="18" charset="0"/>
              </a:rPr>
              <a:t>Phase 2 (Solicitation and Deadline TBD): </a:t>
            </a:r>
          </a:p>
          <a:p>
            <a:pPr marL="457200" indent="-284163">
              <a:spcAft>
                <a:spcPts val="600"/>
              </a:spcAft>
            </a:pPr>
            <a:r>
              <a:rPr sz="2000" kern="0" dirty="0">
                <a:solidFill>
                  <a:srgbClr val="000000"/>
                </a:solidFill>
                <a:cs typeface="Times New Roman" panose="02020603050405020304" pitchFamily="18" charset="0"/>
              </a:rPr>
              <a:t>Smart City Challenge Finalists </a:t>
            </a:r>
          </a:p>
          <a:p>
            <a:pPr marL="457200" indent="-284163">
              <a:spcAft>
                <a:spcPts val="600"/>
              </a:spcAft>
            </a:pPr>
            <a:r>
              <a:rPr sz="2000" kern="0" dirty="0">
                <a:solidFill>
                  <a:srgbClr val="000000"/>
                </a:solidFill>
                <a:cs typeface="Times New Roman" panose="02020603050405020304" pitchFamily="18" charset="0"/>
              </a:rPr>
              <a:t>Support implementation of their proposed demonstration </a:t>
            </a:r>
          </a:p>
          <a:p>
            <a:pPr marL="457200" indent="-284163">
              <a:spcAft>
                <a:spcPts val="600"/>
              </a:spcAft>
            </a:pPr>
            <a:r>
              <a:rPr sz="2000" kern="0" dirty="0">
                <a:solidFill>
                  <a:srgbClr val="000000"/>
                </a:solidFill>
                <a:cs typeface="Times New Roman" panose="02020603050405020304" pitchFamily="18" charset="0"/>
              </a:rPr>
              <a:t>$50 Million</a:t>
            </a:r>
          </a:p>
          <a:p>
            <a:pPr lvl="1">
              <a:spcAft>
                <a:spcPts val="600"/>
              </a:spcAft>
            </a:pPr>
            <a:r>
              <a:rPr sz="2000" kern="0" dirty="0">
                <a:solidFill>
                  <a:srgbClr val="000000"/>
                </a:solidFill>
                <a:cs typeface="Times New Roman" panose="02020603050405020304" pitchFamily="18" charset="0"/>
              </a:rPr>
              <a:t>U.S. Department of Transportation: $40 Million</a:t>
            </a:r>
          </a:p>
          <a:p>
            <a:pPr lvl="1">
              <a:spcAft>
                <a:spcPts val="600"/>
              </a:spcAft>
            </a:pPr>
            <a:r>
              <a:rPr sz="2000" kern="0" dirty="0">
                <a:solidFill>
                  <a:srgbClr val="000000"/>
                </a:solidFill>
                <a:cs typeface="Times New Roman" panose="02020603050405020304" pitchFamily="18" charset="0"/>
              </a:rPr>
              <a:t>Vulcan Foundation: $10 Million</a:t>
            </a:r>
          </a:p>
          <a:p>
            <a:pPr marL="384048" lvl="1" indent="0">
              <a:spcAft>
                <a:spcPts val="600"/>
              </a:spcAft>
              <a:buFont typeface="Arial Unicode MS" pitchFamily="34" charset="-128"/>
              <a:buNone/>
            </a:pPr>
            <a:endParaRPr kern="0" dirty="0">
              <a:solidFill>
                <a:srgbClr val="000000"/>
              </a:solidFill>
            </a:endParaRPr>
          </a:p>
        </p:txBody>
      </p:sp>
      <p:sp>
        <p:nvSpPr>
          <p:cNvPr id="3" name="Rectangle 2"/>
          <p:cNvSpPr/>
          <p:nvPr/>
        </p:nvSpPr>
        <p:spPr>
          <a:xfrm>
            <a:off x="457200" y="1584573"/>
            <a:ext cx="8229600" cy="1615827"/>
          </a:xfrm>
          <a:prstGeom prst="rect">
            <a:avLst/>
          </a:prstGeom>
          <a:solidFill>
            <a:schemeClr val="bg1">
              <a:lumMod val="95000"/>
            </a:schemeClr>
          </a:solidFill>
        </p:spPr>
        <p:txBody>
          <a:bodyPr wrap="square">
            <a:spAutoFit/>
          </a:bodyPr>
          <a:lstStyle/>
          <a:p>
            <a:pPr marL="173736">
              <a:spcAft>
                <a:spcPts val="600"/>
              </a:spcAft>
              <a:buFont typeface="Wingdings" pitchFamily="2" charset="2"/>
              <a:buNone/>
            </a:pPr>
            <a:r>
              <a:rPr lang="en-US" sz="2400" b="1" kern="0" dirty="0">
                <a:solidFill>
                  <a:srgbClr val="000000"/>
                </a:solidFill>
                <a:cs typeface="Times New Roman" panose="02020603050405020304" pitchFamily="18" charset="0"/>
              </a:rPr>
              <a:t>Phase 1 (Deadline February 4, 2016):</a:t>
            </a:r>
          </a:p>
          <a:p>
            <a:pPr marL="516636" indent="-342900">
              <a:spcAft>
                <a:spcPts val="600"/>
              </a:spcAft>
              <a:buFont typeface="Wingdings" panose="05000000000000000000" pitchFamily="2" charset="2"/>
              <a:buChar char="§"/>
            </a:pPr>
            <a:r>
              <a:rPr lang="en-US" sz="2000" kern="0" dirty="0">
                <a:solidFill>
                  <a:srgbClr val="000000"/>
                </a:solidFill>
                <a:cs typeface="Times New Roman" panose="02020603050405020304" pitchFamily="18" charset="0"/>
              </a:rPr>
              <a:t>Support concept development and planning activities</a:t>
            </a:r>
          </a:p>
          <a:p>
            <a:pPr marL="516636" indent="-342900">
              <a:spcAft>
                <a:spcPts val="600"/>
              </a:spcAft>
              <a:buFont typeface="Wingdings" panose="05000000000000000000" pitchFamily="2" charset="2"/>
              <a:buChar char="§"/>
            </a:pPr>
            <a:r>
              <a:rPr lang="en-US" sz="2000" kern="0" dirty="0">
                <a:solidFill>
                  <a:srgbClr val="000000"/>
                </a:solidFill>
                <a:cs typeface="Times New Roman" panose="02020603050405020304" pitchFamily="18" charset="0"/>
              </a:rPr>
              <a:t>Estimated five Smart City Challenge Finalists  </a:t>
            </a:r>
          </a:p>
          <a:p>
            <a:pPr marL="516636" indent="-342900">
              <a:spcAft>
                <a:spcPts val="600"/>
              </a:spcAft>
              <a:buFont typeface="Wingdings" panose="05000000000000000000" pitchFamily="2" charset="2"/>
              <a:buChar char="§"/>
            </a:pPr>
            <a:r>
              <a:rPr lang="en-US" sz="2000" kern="0" dirty="0">
                <a:solidFill>
                  <a:srgbClr val="000000"/>
                </a:solidFill>
                <a:cs typeface="Times New Roman" panose="02020603050405020304" pitchFamily="18" charset="0"/>
              </a:rPr>
              <a:t>$100K each</a:t>
            </a:r>
            <a:endParaRPr lang="en-US" dirty="0">
              <a:solidFill>
                <a:srgbClr val="000000"/>
              </a:solidFill>
            </a:endParaRPr>
          </a:p>
        </p:txBody>
      </p:sp>
      <p:pic>
        <p:nvPicPr>
          <p:cNvPr id="7" name="Picture 6"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192742"/>
            <a:ext cx="8229600" cy="892552"/>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Beyond Traffic: The Smart City </a:t>
            </a:r>
            <a:r>
              <a:rPr lang="en-US" sz="2800" b="1" dirty="0" smtClean="0">
                <a:solidFill>
                  <a:srgbClr val="FFFFFF"/>
                </a:solidFill>
                <a:effectLst>
                  <a:outerShdw blurRad="38100" dist="38100" dir="2700000" algn="tl">
                    <a:srgbClr val="000000">
                      <a:alpha val="43137"/>
                    </a:srgbClr>
                  </a:outerShdw>
                </a:effectLst>
              </a:rPr>
              <a:t>Challenge</a:t>
            </a:r>
          </a:p>
          <a:p>
            <a:r>
              <a:rPr lang="en-US" sz="2400" b="1" i="1" dirty="0" smtClean="0">
                <a:solidFill>
                  <a:srgbClr val="FFFFFF"/>
                </a:solidFill>
                <a:effectLst>
                  <a:outerShdw blurRad="38100" dist="38100" dir="2700000" algn="tl">
                    <a:srgbClr val="000000">
                      <a:alpha val="43137"/>
                    </a:srgbClr>
                  </a:outerShdw>
                </a:effectLst>
              </a:rPr>
              <a:t>Phases</a:t>
            </a:r>
            <a:endParaRPr lang="en-US" sz="2400" b="1"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1760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914400" y="206189"/>
            <a:ext cx="8229600" cy="892552"/>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a:p>
            <a:r>
              <a:rPr lang="en-US" sz="2400" b="1" i="1" dirty="0" smtClean="0">
                <a:solidFill>
                  <a:srgbClr val="FFFFFF"/>
                </a:solidFill>
                <a:effectLst>
                  <a:outerShdw blurRad="38100" dist="38100" dir="2700000" algn="tl">
                    <a:srgbClr val="000000">
                      <a:alpha val="43137"/>
                    </a:srgbClr>
                  </a:outerShdw>
                </a:effectLst>
              </a:rPr>
              <a:t>Phase 1 Funding Opportunity</a:t>
            </a:r>
            <a:endParaRPr lang="en-US" sz="2400" b="1" i="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7789"/>
            <a:ext cx="8229600" cy="4243574"/>
          </a:xfrm>
          <a:solidFill>
            <a:schemeClr val="bg1">
              <a:lumMod val="95000"/>
            </a:schemeClr>
          </a:solidFill>
        </p:spPr>
        <p:txBody>
          <a:bodyPr/>
          <a:lstStyle/>
          <a:p>
            <a:pPr>
              <a:spcAft>
                <a:spcPts val="1200"/>
              </a:spcAft>
            </a:pPr>
            <a:r>
              <a:rPr lang="en-US" sz="2000" dirty="0" smtClean="0"/>
              <a:t>Issued December 7, 2015 at </a:t>
            </a:r>
            <a:r>
              <a:rPr lang="en-US" sz="2000" dirty="0" smtClean="0">
                <a:hlinkClick r:id="rId3"/>
              </a:rPr>
              <a:t>www.grants.gov</a:t>
            </a:r>
            <a:r>
              <a:rPr lang="en-US" sz="2000" dirty="0" smtClean="0"/>
              <a:t> under Funding Opportunity Number DTFH6116RA00002</a:t>
            </a:r>
          </a:p>
          <a:p>
            <a:pPr>
              <a:spcAft>
                <a:spcPts val="1200"/>
              </a:spcAft>
            </a:pPr>
            <a:r>
              <a:rPr lang="en-US" sz="2000" dirty="0" smtClean="0"/>
              <a:t>Applications due to </a:t>
            </a:r>
            <a:r>
              <a:rPr lang="en-US" sz="2000" dirty="0" smtClean="0">
                <a:hlinkClick r:id="rId4"/>
              </a:rPr>
              <a:t>SmartCityChallenge@dot.gov</a:t>
            </a:r>
            <a:r>
              <a:rPr lang="en-US" sz="2000" dirty="0" smtClean="0"/>
              <a:t> by February 4, 2016 by 3:00 pm Eastern Time</a:t>
            </a:r>
          </a:p>
          <a:p>
            <a:pPr>
              <a:spcAft>
                <a:spcPts val="1200"/>
              </a:spcAft>
            </a:pPr>
            <a:r>
              <a:rPr lang="en-US" sz="2000" dirty="0" smtClean="0"/>
              <a:t>One Eligibility Requirement – Prime Applicants must be </a:t>
            </a:r>
            <a:r>
              <a:rPr lang="en-US" sz="2000" dirty="0" smtClean="0">
                <a:ea typeface="Times New Roman"/>
              </a:rPr>
              <a:t>State or </a:t>
            </a:r>
            <a:r>
              <a:rPr lang="en-US" sz="2000" dirty="0">
                <a:ea typeface="Times New Roman"/>
              </a:rPr>
              <a:t>local governments, tribal governments, transit agencies </a:t>
            </a:r>
            <a:r>
              <a:rPr lang="en-US" sz="2000" dirty="0" smtClean="0">
                <a:ea typeface="Times New Roman"/>
              </a:rPr>
              <a:t>or authorities</a:t>
            </a:r>
            <a:r>
              <a:rPr lang="en-US" sz="2000" dirty="0">
                <a:ea typeface="Times New Roman"/>
              </a:rPr>
              <a:t>, public toll authorities, metropolitan planning organizations, other subdivisions of a State or local government, or a multijurisdictional group applying through a single lead Applicant</a:t>
            </a:r>
            <a:r>
              <a:rPr lang="en-US" sz="2000" dirty="0" smtClean="0">
                <a:ea typeface="Times New Roman"/>
              </a:rPr>
              <a:t>.</a:t>
            </a:r>
            <a:endParaRPr lang="en-US" sz="2000" dirty="0"/>
          </a:p>
          <a:p>
            <a:pPr lvl="1">
              <a:spcAft>
                <a:spcPts val="1200"/>
              </a:spcAft>
            </a:pPr>
            <a:r>
              <a:rPr lang="en-US" sz="2000" dirty="0" smtClean="0"/>
              <a:t>Team members anticipated – Subcontractors, </a:t>
            </a:r>
            <a:r>
              <a:rPr lang="en-US" sz="2000" dirty="0" err="1" smtClean="0"/>
              <a:t>Subawardees</a:t>
            </a:r>
            <a:r>
              <a:rPr lang="en-US" sz="2000" dirty="0" smtClean="0"/>
              <a:t>, and Partners</a:t>
            </a:r>
          </a:p>
        </p:txBody>
      </p:sp>
      <p:pic>
        <p:nvPicPr>
          <p:cNvPr id="9" name="Picture 8" descr="DOT-signature_white_cs3.png"/>
          <p:cNvPicPr>
            <a:picLocks noChangeAspect="1"/>
          </p:cNvPicPr>
          <p:nvPr/>
        </p:nvPicPr>
        <p:blipFill rotWithShape="1">
          <a:blip r:embed="rId5"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992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C:\Users\m29498\AppData\Local\Microsoft\Windows\Temporary Internet Files\Content.IE5\6JGRI63K\night-in-the-city-21851292200793aw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Phase 1 Planned Awards</a:t>
            </a:r>
            <a:endParaRPr lang="en-US" dirty="0"/>
          </a:p>
        </p:txBody>
      </p:sp>
      <p:sp>
        <p:nvSpPr>
          <p:cNvPr id="3" name="Content Placeholder 2"/>
          <p:cNvSpPr>
            <a:spLocks noGrp="1"/>
          </p:cNvSpPr>
          <p:nvPr>
            <p:ph idx="10"/>
          </p:nvPr>
        </p:nvSpPr>
        <p:spPr>
          <a:xfrm>
            <a:off x="457200" y="1371600"/>
            <a:ext cx="4625788" cy="5486400"/>
          </a:xfrm>
          <a:solidFill>
            <a:srgbClr val="000000">
              <a:alpha val="74902"/>
            </a:srgbClr>
          </a:solidFill>
          <a:ln w="9525">
            <a:noFill/>
            <a:miter lim="800000"/>
            <a:headEnd/>
            <a:tailEnd/>
          </a:ln>
        </p:spPr>
        <p:txBody>
          <a:bodyPr vert="horz" wrap="square" lIns="91440" tIns="45720" rIns="91440" bIns="45720" numCol="1" anchor="t" anchorCtr="0" compatLnSpc="1">
            <a:prstTxWarp prst="textNoShape">
              <a:avLst/>
            </a:prstTxWarp>
          </a:bodyPr>
          <a:lstStyle/>
          <a:p>
            <a:pPr marL="0" indent="0">
              <a:spcAft>
                <a:spcPts val="600"/>
              </a:spcAft>
              <a:buNone/>
            </a:pPr>
            <a:endParaRPr lang="en-US" sz="2200" dirty="0" smtClean="0">
              <a:solidFill>
                <a:schemeClr val="bg1"/>
              </a:solidFill>
              <a:ea typeface="MS PGothic"/>
              <a:cs typeface="MS PGothic"/>
            </a:endParaRPr>
          </a:p>
          <a:p>
            <a:pPr marL="282575" indent="-282575">
              <a:spcAft>
                <a:spcPts val="600"/>
              </a:spcAft>
            </a:pPr>
            <a:r>
              <a:rPr lang="en-US" sz="2200" dirty="0" smtClean="0">
                <a:solidFill>
                  <a:schemeClr val="bg1"/>
                </a:solidFill>
                <a:ea typeface="MS PGothic"/>
                <a:cs typeface="MS PGothic"/>
              </a:rPr>
              <a:t>Estimated </a:t>
            </a:r>
            <a:r>
              <a:rPr lang="en-US" sz="2200" dirty="0">
                <a:solidFill>
                  <a:schemeClr val="bg1"/>
                </a:solidFill>
                <a:ea typeface="MS PGothic"/>
                <a:cs typeface="MS PGothic"/>
              </a:rPr>
              <a:t>five </a:t>
            </a:r>
            <a:r>
              <a:rPr lang="en-US" sz="2200" dirty="0" smtClean="0">
                <a:solidFill>
                  <a:schemeClr val="bg1"/>
                </a:solidFill>
                <a:ea typeface="MS PGothic"/>
                <a:cs typeface="MS PGothic"/>
              </a:rPr>
              <a:t>awards </a:t>
            </a:r>
          </a:p>
          <a:p>
            <a:pPr marL="492887" lvl="1" indent="-282575">
              <a:spcAft>
                <a:spcPts val="600"/>
              </a:spcAft>
            </a:pPr>
            <a:r>
              <a:rPr lang="en-US" sz="2200" dirty="0" smtClean="0">
                <a:solidFill>
                  <a:schemeClr val="bg1"/>
                </a:solidFill>
                <a:ea typeface="MS PGothic"/>
                <a:cs typeface="MS PGothic"/>
              </a:rPr>
              <a:t>“</a:t>
            </a:r>
            <a:r>
              <a:rPr lang="en-US" sz="2200" dirty="0">
                <a:solidFill>
                  <a:schemeClr val="bg1"/>
                </a:solidFill>
                <a:ea typeface="MS PGothic"/>
                <a:cs typeface="MS PGothic"/>
              </a:rPr>
              <a:t>Smart City Challenge Finalists”</a:t>
            </a:r>
          </a:p>
          <a:p>
            <a:pPr marL="282575" indent="-282575">
              <a:spcAft>
                <a:spcPts val="600"/>
              </a:spcAft>
            </a:pPr>
            <a:r>
              <a:rPr lang="en-US" sz="2200" dirty="0" smtClean="0">
                <a:solidFill>
                  <a:schemeClr val="bg1"/>
                </a:solidFill>
                <a:ea typeface="MS PGothic"/>
                <a:cs typeface="MS PGothic"/>
              </a:rPr>
              <a:t>Fixed </a:t>
            </a:r>
            <a:r>
              <a:rPr lang="en-US" sz="2200" dirty="0">
                <a:solidFill>
                  <a:schemeClr val="bg1"/>
                </a:solidFill>
                <a:ea typeface="MS PGothic"/>
                <a:cs typeface="MS PGothic"/>
              </a:rPr>
              <a:t>amount cooperative agreements</a:t>
            </a:r>
          </a:p>
          <a:p>
            <a:pPr marL="492887" lvl="1" indent="-282575">
              <a:spcAft>
                <a:spcPts val="600"/>
              </a:spcAft>
            </a:pPr>
            <a:r>
              <a:rPr lang="en-US" sz="2200" dirty="0">
                <a:solidFill>
                  <a:schemeClr val="bg1"/>
                </a:solidFill>
                <a:ea typeface="MS PGothic"/>
                <a:cs typeface="MS PGothic"/>
              </a:rPr>
              <a:t>$100,000 each; no cost share</a:t>
            </a:r>
          </a:p>
          <a:p>
            <a:pPr marL="492887" lvl="1" indent="-282575">
              <a:spcAft>
                <a:spcPts val="600"/>
              </a:spcAft>
            </a:pPr>
            <a:r>
              <a:rPr lang="en-US" sz="2200" dirty="0">
                <a:solidFill>
                  <a:schemeClr val="bg1"/>
                </a:solidFill>
                <a:ea typeface="MS PGothic"/>
                <a:cs typeface="MS PGothic"/>
              </a:rPr>
              <a:t>Covers concept development and planning activities</a:t>
            </a:r>
          </a:p>
          <a:p>
            <a:pPr marL="492887" lvl="1" indent="-282575">
              <a:spcAft>
                <a:spcPts val="600"/>
              </a:spcAft>
            </a:pPr>
            <a:r>
              <a:rPr lang="en-US" sz="2200" dirty="0">
                <a:solidFill>
                  <a:schemeClr val="bg1"/>
                </a:solidFill>
                <a:ea typeface="MS PGothic"/>
                <a:cs typeface="MS PGothic"/>
              </a:rPr>
              <a:t>Six-month performance period</a:t>
            </a:r>
          </a:p>
          <a:p>
            <a:pPr marL="492887" lvl="1" indent="-282575">
              <a:spcAft>
                <a:spcPts val="600"/>
              </a:spcAft>
            </a:pPr>
            <a:r>
              <a:rPr lang="en-US" sz="2200" dirty="0" smtClean="0">
                <a:solidFill>
                  <a:schemeClr val="bg1"/>
                </a:solidFill>
                <a:ea typeface="MS PGothic"/>
                <a:cs typeface="MS PGothic"/>
              </a:rPr>
              <a:t>Deliverables: monthly progress reports, a video, final report. </a:t>
            </a:r>
            <a:endParaRPr lang="en-US" sz="2200" dirty="0">
              <a:solidFill>
                <a:srgbClr val="FF0000"/>
              </a:solidFill>
              <a:ea typeface="MS PGothic"/>
              <a:cs typeface="MS PGothic"/>
            </a:endParaRPr>
          </a:p>
        </p:txBody>
      </p:sp>
      <p:sp>
        <p:nvSpPr>
          <p:cNvPr id="10" name="Rounded Rectangle 9"/>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11" name="TextBox 10"/>
          <p:cNvSpPr txBox="1"/>
          <p:nvPr/>
        </p:nvSpPr>
        <p:spPr>
          <a:xfrm>
            <a:off x="914400" y="206189"/>
            <a:ext cx="8229600" cy="892552"/>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a:p>
            <a:r>
              <a:rPr lang="en-US" sz="2400" b="1" i="1" dirty="0" smtClean="0">
                <a:solidFill>
                  <a:srgbClr val="FFFFFF"/>
                </a:solidFill>
                <a:effectLst>
                  <a:outerShdw blurRad="38100" dist="38100" dir="2700000" algn="tl">
                    <a:srgbClr val="000000">
                      <a:alpha val="43137"/>
                    </a:srgbClr>
                  </a:outerShdw>
                </a:effectLst>
              </a:rPr>
              <a:t>Phase 1 Funding Opportunity</a:t>
            </a:r>
            <a:endParaRPr lang="en-US" sz="2400" b="1" i="1" dirty="0">
              <a:solidFill>
                <a:srgbClr val="FFFFFF"/>
              </a:solidFill>
              <a:effectLst>
                <a:outerShdw blurRad="38100" dist="38100" dir="2700000" algn="tl">
                  <a:srgbClr val="000000">
                    <a:alpha val="43137"/>
                  </a:srgbClr>
                </a:outerShdw>
              </a:effectLst>
            </a:endParaRPr>
          </a:p>
        </p:txBody>
      </p:sp>
      <p:pic>
        <p:nvPicPr>
          <p:cNvPr id="12" name="Picture 11"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3624854"/>
      </p:ext>
    </p:extLst>
  </p:cSld>
  <p:clrMapOvr>
    <a:masterClrMapping/>
  </p:clrMapOvr>
</p:sld>
</file>

<file path=ppt/theme/theme1.xml><?xml version="1.0" encoding="utf-8"?>
<a:theme xmlns:a="http://schemas.openxmlformats.org/drawingml/2006/main" name="4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TotalTime>
  <Words>3957</Words>
  <Application>Microsoft Office PowerPoint</Application>
  <PresentationFormat>On-screen Show (4:3)</PresentationFormat>
  <Paragraphs>298</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4_RITA_Template_rev_2</vt:lpstr>
      <vt:lpstr>2_RITA_Template_rev_2</vt:lpstr>
      <vt:lpstr> Beyond Traffic: The Smart City Challenge Information Session #4: Application and Selection Process</vt:lpstr>
      <vt:lpstr>Webinar Overview</vt:lpstr>
      <vt:lpstr>PowerPoint Presentation</vt:lpstr>
      <vt:lpstr>Advanced Technologies and Smart Cities</vt:lpstr>
      <vt:lpstr>PowerPoint Presentation</vt:lpstr>
      <vt:lpstr>PowerPoint Presentation</vt:lpstr>
      <vt:lpstr>PowerPoint Presentation</vt:lpstr>
      <vt:lpstr>PowerPoint Presentation</vt:lpstr>
      <vt:lpstr>Phase 1 Planned 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Noblis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Traffic: The Smart City Challenge Information Session &lt;#X: Name&gt;</dc:title>
  <dc:creator>Schneeberger, JD</dc:creator>
  <cp:lastModifiedBy>USDOT_User</cp:lastModifiedBy>
  <cp:revision>93</cp:revision>
  <cp:lastPrinted>2015-12-21T15:43:08Z</cp:lastPrinted>
  <dcterms:created xsi:type="dcterms:W3CDTF">2015-12-11T20:09:22Z</dcterms:created>
  <dcterms:modified xsi:type="dcterms:W3CDTF">2015-12-21T15:57:24Z</dcterms:modified>
</cp:coreProperties>
</file>