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17" r:id="rId2"/>
    <p:sldId id="420" r:id="rId3"/>
    <p:sldId id="472" r:id="rId4"/>
    <p:sldId id="422" r:id="rId5"/>
    <p:sldId id="516" r:id="rId6"/>
    <p:sldId id="476" r:id="rId7"/>
    <p:sldId id="423" r:id="rId8"/>
    <p:sldId id="478" r:id="rId9"/>
    <p:sldId id="479" r:id="rId10"/>
    <p:sldId id="513" r:id="rId11"/>
    <p:sldId id="425" r:id="rId12"/>
    <p:sldId id="424" r:id="rId13"/>
    <p:sldId id="500" r:id="rId14"/>
    <p:sldId id="426" r:id="rId15"/>
    <p:sldId id="427" r:id="rId16"/>
    <p:sldId id="428" r:id="rId17"/>
    <p:sldId id="429" r:id="rId18"/>
    <p:sldId id="430" r:id="rId19"/>
    <p:sldId id="431" r:id="rId20"/>
    <p:sldId id="514" r:id="rId21"/>
    <p:sldId id="515" r:id="rId22"/>
    <p:sldId id="480" r:id="rId23"/>
    <p:sldId id="432" r:id="rId24"/>
    <p:sldId id="434" r:id="rId25"/>
    <p:sldId id="435" r:id="rId26"/>
    <p:sldId id="441" r:id="rId27"/>
    <p:sldId id="442" r:id="rId28"/>
    <p:sldId id="443" r:id="rId29"/>
    <p:sldId id="444" r:id="rId30"/>
    <p:sldId id="509" r:id="rId31"/>
    <p:sldId id="510" r:id="rId32"/>
    <p:sldId id="511" r:id="rId33"/>
    <p:sldId id="512" r:id="rId34"/>
    <p:sldId id="456" r:id="rId35"/>
    <p:sldId id="457" r:id="rId36"/>
    <p:sldId id="460" r:id="rId37"/>
    <p:sldId id="461" r:id="rId38"/>
    <p:sldId id="468" r:id="rId39"/>
  </p:sldIdLst>
  <p:sldSz cx="9144000" cy="6858000" type="screen4x3"/>
  <p:notesSz cx="7010400" cy="9296400"/>
  <p:custDataLst>
    <p:tags r:id="rId42"/>
  </p:custDataLst>
  <p:defaultTextStyle>
    <a:defPPr>
      <a:defRPr lang="en-US"/>
    </a:defPPr>
    <a:lvl1pPr algn="l" rtl="0" fontAlgn="base">
      <a:lnSpc>
        <a:spcPct val="125000"/>
      </a:lnSpc>
      <a:spcBef>
        <a:spcPct val="50000"/>
      </a:spcBef>
      <a:spcAft>
        <a:spcPct val="0"/>
      </a:spcAft>
      <a:buFont typeface="Wingdings" pitchFamily="2" charset="2"/>
      <a:buChar char="ü"/>
      <a:defRPr sz="2400" i="1" kern="1200">
        <a:solidFill>
          <a:schemeClr val="tx1"/>
        </a:solidFill>
        <a:latin typeface="Arial" charset="0"/>
        <a:ea typeface="+mn-ea"/>
        <a:cs typeface="+mn-cs"/>
      </a:defRPr>
    </a:lvl1pPr>
    <a:lvl2pPr marL="457200" algn="l" rtl="0" fontAlgn="base">
      <a:lnSpc>
        <a:spcPct val="125000"/>
      </a:lnSpc>
      <a:spcBef>
        <a:spcPct val="50000"/>
      </a:spcBef>
      <a:spcAft>
        <a:spcPct val="0"/>
      </a:spcAft>
      <a:buFont typeface="Wingdings" pitchFamily="2" charset="2"/>
      <a:buChar char="ü"/>
      <a:defRPr sz="2400" i="1" kern="1200">
        <a:solidFill>
          <a:schemeClr val="tx1"/>
        </a:solidFill>
        <a:latin typeface="Arial" charset="0"/>
        <a:ea typeface="+mn-ea"/>
        <a:cs typeface="+mn-cs"/>
      </a:defRPr>
    </a:lvl2pPr>
    <a:lvl3pPr marL="914400" algn="l" rtl="0" fontAlgn="base">
      <a:lnSpc>
        <a:spcPct val="125000"/>
      </a:lnSpc>
      <a:spcBef>
        <a:spcPct val="50000"/>
      </a:spcBef>
      <a:spcAft>
        <a:spcPct val="0"/>
      </a:spcAft>
      <a:buFont typeface="Wingdings" pitchFamily="2" charset="2"/>
      <a:buChar char="ü"/>
      <a:defRPr sz="2400" i="1" kern="1200">
        <a:solidFill>
          <a:schemeClr val="tx1"/>
        </a:solidFill>
        <a:latin typeface="Arial" charset="0"/>
        <a:ea typeface="+mn-ea"/>
        <a:cs typeface="+mn-cs"/>
      </a:defRPr>
    </a:lvl3pPr>
    <a:lvl4pPr marL="1371600" algn="l" rtl="0" fontAlgn="base">
      <a:lnSpc>
        <a:spcPct val="125000"/>
      </a:lnSpc>
      <a:spcBef>
        <a:spcPct val="50000"/>
      </a:spcBef>
      <a:spcAft>
        <a:spcPct val="0"/>
      </a:spcAft>
      <a:buFont typeface="Wingdings" pitchFamily="2" charset="2"/>
      <a:buChar char="ü"/>
      <a:defRPr sz="2400" i="1" kern="1200">
        <a:solidFill>
          <a:schemeClr val="tx1"/>
        </a:solidFill>
        <a:latin typeface="Arial" charset="0"/>
        <a:ea typeface="+mn-ea"/>
        <a:cs typeface="+mn-cs"/>
      </a:defRPr>
    </a:lvl4pPr>
    <a:lvl5pPr marL="1828800" algn="l" rtl="0" fontAlgn="base">
      <a:lnSpc>
        <a:spcPct val="125000"/>
      </a:lnSpc>
      <a:spcBef>
        <a:spcPct val="50000"/>
      </a:spcBef>
      <a:spcAft>
        <a:spcPct val="0"/>
      </a:spcAft>
      <a:buFont typeface="Wingdings" pitchFamily="2" charset="2"/>
      <a:buChar char="ü"/>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8080"/>
    <a:srgbClr val="EAEAEA"/>
    <a:srgbClr val="FFFF99"/>
    <a:srgbClr val="D39775"/>
    <a:srgbClr val="336699"/>
    <a:srgbClr val="516FA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07" autoAdjust="0"/>
    <p:restoredTop sz="93039" autoAdjust="0"/>
  </p:normalViewPr>
  <p:slideViewPr>
    <p:cSldViewPr>
      <p:cViewPr>
        <p:scale>
          <a:sx n="81" d="100"/>
          <a:sy n="81" d="100"/>
        </p:scale>
        <p:origin x="-384" y="-486"/>
      </p:cViewPr>
      <p:guideLst>
        <p:guide orient="horz" pos="2016"/>
        <p:guide pos="5520"/>
      </p:guideLst>
    </p:cSldViewPr>
  </p:slideViewPr>
  <p:notesTextViewPr>
    <p:cViewPr>
      <p:scale>
        <a:sx n="100" d="100"/>
        <a:sy n="100" d="100"/>
      </p:scale>
      <p:origin x="0" y="0"/>
    </p:cViewPr>
  </p:notesTextViewPr>
  <p:sorterViewPr>
    <p:cViewPr>
      <p:scale>
        <a:sx n="100" d="100"/>
        <a:sy n="100" d="100"/>
      </p:scale>
      <p:origin x="0" y="19824"/>
    </p:cViewPr>
  </p:sorterViewPr>
  <p:notesViewPr>
    <p:cSldViewPr>
      <p:cViewPr varScale="1">
        <p:scale>
          <a:sx n="79" d="100"/>
          <a:sy n="79" d="100"/>
        </p:scale>
        <p:origin x="-209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C8BDA93-4A89-47E7-BF93-E0384270802F}" type="datetimeFigureOut">
              <a:rPr lang="en-US" smtClean="0"/>
              <a:pPr/>
              <a:t>9/30/2016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94BC9C3-0738-4C32-9544-BC96F642D6ED}" type="slidenum">
              <a:rPr lang="en-US" smtClean="0"/>
              <a:pPr/>
              <a:t>‹#›</a:t>
            </a:fld>
            <a:endParaRPr lang="en-US" dirty="0"/>
          </a:p>
        </p:txBody>
      </p:sp>
    </p:spTree>
    <p:extLst>
      <p:ext uri="{BB962C8B-B14F-4D97-AF65-F5344CB8AC3E}">
        <p14:creationId xmlns:p14="http://schemas.microsoft.com/office/powerpoint/2010/main" val="143152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lnSpc>
                <a:spcPct val="100000"/>
              </a:lnSpc>
              <a:spcBef>
                <a:spcPct val="0"/>
              </a:spcBef>
              <a:buFontTx/>
              <a:buNone/>
              <a:defRPr sz="1200" i="0"/>
            </a:lvl1pPr>
          </a:lstStyle>
          <a:p>
            <a:endParaRPr lang="en-US" dirty="0"/>
          </a:p>
        </p:txBody>
      </p:sp>
      <p:sp>
        <p:nvSpPr>
          <p:cNvPr id="327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lnSpc>
                <a:spcPct val="100000"/>
              </a:lnSpc>
              <a:spcBef>
                <a:spcPct val="0"/>
              </a:spcBef>
              <a:buFontTx/>
              <a:buNone/>
              <a:defRPr sz="1200" i="0"/>
            </a:lvl1pPr>
          </a:lstStyle>
          <a:p>
            <a:endParaRPr lang="en-US" dirty="0"/>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lnSpc>
                <a:spcPct val="100000"/>
              </a:lnSpc>
              <a:spcBef>
                <a:spcPct val="0"/>
              </a:spcBef>
              <a:buFontTx/>
              <a:buNone/>
              <a:defRPr sz="1200" i="0"/>
            </a:lvl1pPr>
          </a:lstStyle>
          <a:p>
            <a:endParaRPr lang="en-US" dirty="0"/>
          </a:p>
        </p:txBody>
      </p:sp>
      <p:sp>
        <p:nvSpPr>
          <p:cNvPr id="327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lnSpc>
                <a:spcPct val="100000"/>
              </a:lnSpc>
              <a:spcBef>
                <a:spcPct val="0"/>
              </a:spcBef>
              <a:buFontTx/>
              <a:buNone/>
              <a:defRPr sz="1200" i="0"/>
            </a:lvl1pPr>
          </a:lstStyle>
          <a:p>
            <a:fld id="{4FE70B6C-7578-4926-9C5A-62821B954F71}" type="slidenum">
              <a:rPr lang="en-US"/>
              <a:pPr/>
              <a:t>‹#›</a:t>
            </a:fld>
            <a:endParaRPr lang="en-US" dirty="0"/>
          </a:p>
        </p:txBody>
      </p:sp>
    </p:spTree>
    <p:extLst>
      <p:ext uri="{BB962C8B-B14F-4D97-AF65-F5344CB8AC3E}">
        <p14:creationId xmlns:p14="http://schemas.microsoft.com/office/powerpoint/2010/main" val="24132905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94BEE-3771-49E1-949B-298753BB1F1D}" type="slidenum">
              <a:rPr lang="en-US"/>
              <a:pPr/>
              <a:t>1</a:t>
            </a:fld>
            <a:endParaRPr lang="en-US"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64F79-AA9F-4FA4-8DE6-A72A9BA7B111}" type="slidenum">
              <a:rPr lang="en-US"/>
              <a:pPr/>
              <a:t>10</a:t>
            </a:fld>
            <a:endParaRPr lang="en-US" dirty="0"/>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536BC-B63E-4BD0-8ED8-7211DA6CA856}" type="slidenum">
              <a:rPr lang="en-US"/>
              <a:pPr/>
              <a:t>11</a:t>
            </a:fld>
            <a:endParaRPr lang="en-US" dirty="0"/>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AFE8A-91F9-402D-BD36-F3627D8A8522}" type="slidenum">
              <a:rPr lang="en-US"/>
              <a:pPr/>
              <a:t>12</a:t>
            </a:fld>
            <a:endParaRPr lang="en-US" dirty="0"/>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dirty="0"/>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8CED5-1CA2-4CCD-AF9D-C3B15ADF6AF4}" type="slidenum">
              <a:rPr lang="en-US"/>
              <a:pPr/>
              <a:t>14</a:t>
            </a:fld>
            <a:endParaRPr lang="en-US" dirty="0"/>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30436-292D-4E9A-9941-9D684E90F517}" type="slidenum">
              <a:rPr lang="en-US"/>
              <a:pPr/>
              <a:t>15</a:t>
            </a:fld>
            <a:endParaRPr lang="en-US" dirty="0"/>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BA0EF-D213-4114-8E58-2B39F699114B}" type="slidenum">
              <a:rPr lang="en-US"/>
              <a:pPr/>
              <a:t>16</a:t>
            </a:fld>
            <a:endParaRPr lang="en-US" dirty="0"/>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4073B-BEB7-4209-A7D2-AE7E3B7EC060}" type="slidenum">
              <a:rPr lang="en-US"/>
              <a:pPr/>
              <a:t>17</a:t>
            </a:fld>
            <a:endParaRPr lang="en-US" dirty="0"/>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E4283-CABA-43CE-9DFA-0990DC361F46}" type="slidenum">
              <a:rPr lang="en-US"/>
              <a:pPr/>
              <a:t>18</a:t>
            </a:fld>
            <a:endParaRPr lang="en-US" dirty="0"/>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61D75-778E-4FAA-96A0-56F668FA8BA4}" type="slidenum">
              <a:rPr lang="en-US"/>
              <a:pPr/>
              <a:t>19</a:t>
            </a:fld>
            <a:endParaRPr lang="en-US" dirty="0"/>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E4283-CABA-43CE-9DFA-0990DC361F46}" type="slidenum">
              <a:rPr lang="en-US"/>
              <a:pPr/>
              <a:t>20</a:t>
            </a:fld>
            <a:endParaRPr lang="en-US" dirty="0"/>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1FEA2-0B3C-4206-A927-80E0A3290B8E}" type="slidenum">
              <a:rPr lang="en-US"/>
              <a:pPr/>
              <a:t>2</a:t>
            </a:fld>
            <a:endParaRPr lang="en-US" dirty="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E4283-CABA-43CE-9DFA-0990DC361F46}" type="slidenum">
              <a:rPr lang="en-US"/>
              <a:pPr/>
              <a:t>21</a:t>
            </a:fld>
            <a:endParaRPr lang="en-US" dirty="0"/>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7743B-28B9-4723-8A82-EE87A9418FD8}" type="slidenum">
              <a:rPr lang="en-US"/>
              <a:pPr/>
              <a:t>22</a:t>
            </a:fld>
            <a:endParaRPr lang="en-US" dirty="0"/>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DA960-7005-49F8-A382-0A106E0F7577}" type="slidenum">
              <a:rPr lang="en-US"/>
              <a:pPr/>
              <a:t>23</a:t>
            </a:fld>
            <a:endParaRPr lang="en-US" dirty="0"/>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r>
              <a:rPr lang="en-US" dirty="0"/>
              <a:t>Should read “enrolls in” instead of sign up for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1A302-33A9-4FA2-89C5-21E79108B7A9}" type="slidenum">
              <a:rPr lang="en-US"/>
              <a:pPr/>
              <a:t>24</a:t>
            </a:fld>
            <a:endParaRPr lang="en-US" dirty="0"/>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8C25A-67FA-455A-A3D9-A858E3953024}" type="slidenum">
              <a:rPr lang="en-US"/>
              <a:pPr/>
              <a:t>25</a:t>
            </a:fld>
            <a:endParaRPr lang="en-US" dirty="0"/>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4244D-3F4D-4586-AD67-CAAD42E4A11F}" type="slidenum">
              <a:rPr lang="en-US"/>
              <a:pPr/>
              <a:t>26</a:t>
            </a:fld>
            <a:endParaRPr lang="en-US" dirty="0"/>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0E252-C37C-4622-8885-1AE043C6514C}" type="slidenum">
              <a:rPr lang="en-US"/>
              <a:pPr/>
              <a:t>27</a:t>
            </a:fld>
            <a:endParaRPr lang="en-US" dirty="0"/>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8744C-3106-46CA-96D4-C0848A916964}" type="slidenum">
              <a:rPr lang="en-US"/>
              <a:pPr/>
              <a:t>28</a:t>
            </a:fld>
            <a:endParaRPr 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81D23-DB81-434A-81DE-182CBE0D4B25}" type="slidenum">
              <a:rPr lang="en-US"/>
              <a:pPr/>
              <a:t>29</a:t>
            </a:fld>
            <a:endParaRPr lang="en-US" dirty="0"/>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8744C-3106-46CA-96D4-C0848A916964}" type="slidenum">
              <a:rPr lang="en-US"/>
              <a:pPr/>
              <a:t>30</a:t>
            </a:fld>
            <a:endParaRPr 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8C338-A1D9-482B-B5F5-B55BE3B26EDA}" type="slidenum">
              <a:rPr lang="en-US"/>
              <a:pPr/>
              <a:t>3</a:t>
            </a:fld>
            <a:endParaRPr lang="en-US" dirty="0"/>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8744C-3106-46CA-96D4-C0848A916964}" type="slidenum">
              <a:rPr lang="en-US"/>
              <a:pPr/>
              <a:t>31</a:t>
            </a:fld>
            <a:endParaRPr 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8744C-3106-46CA-96D4-C0848A916964}" type="slidenum">
              <a:rPr lang="en-US"/>
              <a:pPr/>
              <a:t>32</a:t>
            </a:fld>
            <a:endParaRPr 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8744C-3106-46CA-96D4-C0848A916964}" type="slidenum">
              <a:rPr lang="en-US"/>
              <a:pPr/>
              <a:t>33</a:t>
            </a:fld>
            <a:endParaRPr 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B3C0C-8685-45F6-BF43-10734FE153E5}" type="slidenum">
              <a:rPr lang="en-US"/>
              <a:pPr/>
              <a:t>34</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75019-B680-4F34-87E4-D26F83062585}" type="slidenum">
              <a:rPr lang="en-US"/>
              <a:pPr/>
              <a:t>35</a:t>
            </a:fld>
            <a:endParaRPr lang="en-US" dirty="0"/>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D2996-3055-4D93-8F07-585B17573256}" type="slidenum">
              <a:rPr lang="en-US"/>
              <a:pPr/>
              <a:t>36</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BEE48-BBE3-4C7C-B2E2-146A18125731}" type="slidenum">
              <a:rPr lang="en-US"/>
              <a:pPr/>
              <a:t>37</a:t>
            </a:fld>
            <a:endParaRPr lang="en-US" dirty="0"/>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48FEF-7C55-42CF-832B-8E2A72DDA3E6}" type="slidenum">
              <a:rPr lang="en-US"/>
              <a:pPr/>
              <a:t>38</a:t>
            </a:fld>
            <a:endParaRPr lang="en-US" dirty="0"/>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12937-6002-43AD-BCEA-B1A07134317C}" type="slidenum">
              <a:rPr lang="en-US"/>
              <a:pPr/>
              <a:t>4</a:t>
            </a:fld>
            <a:endParaRPr lang="en-US" dirty="0"/>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12937-6002-43AD-BCEA-B1A07134317C}" type="slidenum">
              <a:rPr lang="en-US"/>
              <a:pPr/>
              <a:t>5</a:t>
            </a:fld>
            <a:endParaRPr lang="en-US" dirty="0"/>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r>
              <a:rPr lang="en-US" dirty="0" smtClean="0"/>
              <a:t>Insert USCIS Language here.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19421-FB97-4C04-87AB-793FC28A7B2D}" type="slidenum">
              <a:rPr lang="en-US"/>
              <a:pPr/>
              <a:t>6</a:t>
            </a:fld>
            <a:endParaRPr lang="en-US" dirty="0"/>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86959-FC4A-42F7-9999-3E7CE8D1B084}" type="slidenum">
              <a:rPr lang="en-US"/>
              <a:pPr/>
              <a:t>7</a:t>
            </a:fld>
            <a:endParaRPr lang="en-US" dirty="0"/>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4C736-650F-445D-A2DB-C7A2B0790154}" type="slidenum">
              <a:rPr lang="en-US"/>
              <a:pPr/>
              <a:t>8</a:t>
            </a:fld>
            <a:endParaRPr lang="en-US" dirty="0"/>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05DA7-BCAE-4CFC-9179-3DFE72E8E31A}" type="slidenum">
              <a:rPr lang="en-US"/>
              <a:pPr/>
              <a:t>9</a:t>
            </a:fld>
            <a:endParaRPr lang="en-US" dirty="0"/>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transerve.dot.gov/index.htm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5643" name="Rectangle 11"/>
          <p:cNvSpPr>
            <a:spLocks noChangeArrowheads="1"/>
          </p:cNvSpPr>
          <p:nvPr userDrawn="1"/>
        </p:nvSpPr>
        <p:spPr bwMode="auto">
          <a:xfrm>
            <a:off x="0" y="1447800"/>
            <a:ext cx="8763000" cy="4648200"/>
          </a:xfrm>
          <a:prstGeom prst="rect">
            <a:avLst/>
          </a:prstGeom>
          <a:gradFill rotWithShape="1">
            <a:gsLst>
              <a:gs pos="0">
                <a:srgbClr val="003399"/>
              </a:gs>
              <a:gs pos="100000">
                <a:srgbClr val="003399">
                  <a:gamma/>
                  <a:tint val="78824"/>
                  <a:invGamma/>
                </a:srgbClr>
              </a:gs>
            </a:gsLst>
            <a:lin ang="2700000" scaled="1"/>
          </a:gradFill>
          <a:ln w="9525">
            <a:noFill/>
            <a:miter lim="800000"/>
            <a:headEnd/>
            <a:tailEnd/>
          </a:ln>
          <a:effectLst/>
        </p:spPr>
        <p:txBody>
          <a:bodyPr wrap="none" anchor="ctr"/>
          <a:lstStyle/>
          <a:p>
            <a:endParaRPr lang="en-US" dirty="0"/>
          </a:p>
        </p:txBody>
      </p:sp>
      <p:sp>
        <p:nvSpPr>
          <p:cNvPr id="325634" name="Rectangle 2"/>
          <p:cNvSpPr>
            <a:spLocks noGrp="1" noChangeArrowheads="1"/>
          </p:cNvSpPr>
          <p:nvPr>
            <p:ph type="ctrTitle"/>
          </p:nvPr>
        </p:nvSpPr>
        <p:spPr>
          <a:xfrm>
            <a:off x="685800" y="2743200"/>
            <a:ext cx="7772400" cy="1676400"/>
          </a:xfrm>
        </p:spPr>
        <p:txBody>
          <a:bodyPr/>
          <a:lstStyle>
            <a:lvl1pPr>
              <a:defRPr/>
            </a:lvl1pPr>
          </a:lstStyle>
          <a:p>
            <a:r>
              <a:rPr lang="en-US"/>
              <a:t>Click to edit Master title style</a:t>
            </a:r>
          </a:p>
        </p:txBody>
      </p:sp>
      <p:sp>
        <p:nvSpPr>
          <p:cNvPr id="325635" name="Rectangle 3"/>
          <p:cNvSpPr>
            <a:spLocks noGrp="1" noChangeArrowheads="1"/>
          </p:cNvSpPr>
          <p:nvPr>
            <p:ph type="subTitle" idx="1"/>
          </p:nvPr>
        </p:nvSpPr>
        <p:spPr>
          <a:xfrm>
            <a:off x="685800" y="5181600"/>
            <a:ext cx="6781800" cy="685800"/>
          </a:xfrm>
        </p:spPr>
        <p:txBody>
          <a:bodyPr/>
          <a:lstStyle>
            <a:lvl1pPr marL="0" indent="0" algn="ctr">
              <a:buFontTx/>
              <a:buNone/>
              <a:defRPr/>
            </a:lvl1pPr>
          </a:lstStyle>
          <a:p>
            <a:r>
              <a:rPr lang="en-US"/>
              <a:t>Click to edit Master subtitle style</a:t>
            </a:r>
          </a:p>
        </p:txBody>
      </p:sp>
      <p:sp>
        <p:nvSpPr>
          <p:cNvPr id="325636" name="Rectangle 4"/>
          <p:cNvSpPr>
            <a:spLocks noGrp="1" noChangeArrowheads="1"/>
          </p:cNvSpPr>
          <p:nvPr>
            <p:ph type="dt" sz="half" idx="2"/>
          </p:nvPr>
        </p:nvSpPr>
        <p:spPr/>
        <p:txBody>
          <a:bodyPr/>
          <a:lstStyle>
            <a:lvl1pPr>
              <a:defRPr/>
            </a:lvl1pPr>
          </a:lstStyle>
          <a:p>
            <a:endParaRPr lang="en-US" dirty="0"/>
          </a:p>
        </p:txBody>
      </p:sp>
      <p:sp>
        <p:nvSpPr>
          <p:cNvPr id="325637" name="Rectangle 5"/>
          <p:cNvSpPr>
            <a:spLocks noGrp="1" noChangeArrowheads="1"/>
          </p:cNvSpPr>
          <p:nvPr>
            <p:ph type="ftr" sz="quarter" idx="3"/>
          </p:nvPr>
        </p:nvSpPr>
        <p:spPr/>
        <p:txBody>
          <a:bodyPr/>
          <a:lstStyle>
            <a:lvl1pPr>
              <a:defRPr/>
            </a:lvl1pPr>
          </a:lstStyle>
          <a:p>
            <a:endParaRPr lang="en-US" dirty="0"/>
          </a:p>
        </p:txBody>
      </p:sp>
      <p:sp>
        <p:nvSpPr>
          <p:cNvPr id="325638" name="Rectangle 6"/>
          <p:cNvSpPr>
            <a:spLocks noGrp="1" noChangeArrowheads="1"/>
          </p:cNvSpPr>
          <p:nvPr>
            <p:ph type="sldNum" sz="quarter" idx="4"/>
          </p:nvPr>
        </p:nvSpPr>
        <p:spPr/>
        <p:txBody>
          <a:bodyPr/>
          <a:lstStyle>
            <a:lvl1pPr>
              <a:defRPr/>
            </a:lvl1pPr>
          </a:lstStyle>
          <a:p>
            <a:fld id="{F1CB7221-C38E-4FD2-8F1F-77FA4885A24E}" type="slidenum">
              <a:rPr lang="en-US"/>
              <a:pPr/>
              <a:t>‹#›</a:t>
            </a:fld>
            <a:endParaRPr lang="en-US" dirty="0"/>
          </a:p>
        </p:txBody>
      </p:sp>
      <p:sp>
        <p:nvSpPr>
          <p:cNvPr id="325650" name="Line 18"/>
          <p:cNvSpPr>
            <a:spLocks noChangeShapeType="1"/>
          </p:cNvSpPr>
          <p:nvPr userDrawn="1"/>
        </p:nvSpPr>
        <p:spPr bwMode="auto">
          <a:xfrm>
            <a:off x="8763000" y="1447800"/>
            <a:ext cx="0" cy="5410200"/>
          </a:xfrm>
          <a:prstGeom prst="line">
            <a:avLst/>
          </a:prstGeom>
          <a:noFill/>
          <a:ln w="9525">
            <a:noFill/>
            <a:round/>
            <a:headEnd/>
            <a:tailEnd/>
          </a:ln>
          <a:effectLst/>
        </p:spPr>
        <p:txBody>
          <a:bodyPr>
            <a:spAutoFit/>
          </a:bodyPr>
          <a:lstStyle/>
          <a:p>
            <a:endParaRPr lang="en-US" dirty="0"/>
          </a:p>
        </p:txBody>
      </p:sp>
      <p:sp>
        <p:nvSpPr>
          <p:cNvPr id="325651" name="AutoShape 19"/>
          <p:cNvSpPr>
            <a:spLocks noChangeArrowheads="1"/>
          </p:cNvSpPr>
          <p:nvPr userDrawn="1"/>
        </p:nvSpPr>
        <p:spPr bwMode="auto">
          <a:xfrm rot="8100000">
            <a:off x="8328025" y="1090613"/>
            <a:ext cx="663575" cy="1066800"/>
          </a:xfrm>
          <a:prstGeom prst="moon">
            <a:avLst>
              <a:gd name="adj" fmla="val 54023"/>
            </a:avLst>
          </a:prstGeom>
          <a:solidFill>
            <a:schemeClr val="bg1"/>
          </a:solidFill>
          <a:ln w="9525" algn="ctr">
            <a:noFill/>
            <a:miter lim="800000"/>
            <a:headEnd/>
            <a:tailEnd/>
          </a:ln>
          <a:effectLst/>
        </p:spPr>
        <p:txBody>
          <a:bodyPr anchor="ctr">
            <a:spAutoFit/>
          </a:bodyPr>
          <a:lstStyle/>
          <a:p>
            <a:endParaRPr lang="en-US" dirty="0"/>
          </a:p>
        </p:txBody>
      </p:sp>
      <p:sp>
        <p:nvSpPr>
          <p:cNvPr id="325652" name="AutoShape 20"/>
          <p:cNvSpPr>
            <a:spLocks noChangeArrowheads="1"/>
          </p:cNvSpPr>
          <p:nvPr userDrawn="1"/>
        </p:nvSpPr>
        <p:spPr bwMode="auto">
          <a:xfrm rot="13500000">
            <a:off x="8278812" y="5413376"/>
            <a:ext cx="663575" cy="1066800"/>
          </a:xfrm>
          <a:prstGeom prst="moon">
            <a:avLst>
              <a:gd name="adj" fmla="val 45532"/>
            </a:avLst>
          </a:prstGeom>
          <a:solidFill>
            <a:schemeClr val="bg1"/>
          </a:solidFill>
          <a:ln w="9525" algn="ctr">
            <a:noFill/>
            <a:miter lim="800000"/>
            <a:headEnd/>
            <a:tailEnd/>
          </a:ln>
          <a:effectLst/>
        </p:spPr>
        <p:txBody>
          <a:bodyPr anchor="ctr">
            <a:spAutoFit/>
          </a:bodyPr>
          <a:lstStyle/>
          <a:p>
            <a:endParaRPr lang="en-US" dirty="0"/>
          </a:p>
        </p:txBody>
      </p:sp>
      <p:pic>
        <p:nvPicPr>
          <p:cNvPr id="548866" name="Picture 2" descr="U.S. Department of Transportation | TRANServe">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05400" y="138502"/>
            <a:ext cx="3733800" cy="110571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a:grpSpLocks noChangeAspect="1"/>
          </p:cNvGrpSpPr>
          <p:nvPr userDrawn="1"/>
        </p:nvGrpSpPr>
        <p:grpSpPr bwMode="auto">
          <a:xfrm>
            <a:off x="210475" y="138502"/>
            <a:ext cx="1008725" cy="1022909"/>
            <a:chOff x="-763" y="-1484"/>
            <a:chExt cx="7344" cy="7454"/>
          </a:xfrm>
        </p:grpSpPr>
        <p:sp>
          <p:nvSpPr>
            <p:cNvPr id="14" name="AutoShape 5"/>
            <p:cNvSpPr>
              <a:spLocks noChangeAspect="1" noChangeArrowheads="1" noTextEdit="1"/>
            </p:cNvSpPr>
            <p:nvPr/>
          </p:nvSpPr>
          <p:spPr bwMode="auto">
            <a:xfrm>
              <a:off x="-705" y="2702"/>
              <a:ext cx="3049" cy="3082"/>
            </a:xfrm>
            <a:prstGeom prst="rect">
              <a:avLst/>
            </a:prstGeom>
            <a:noFill/>
            <a:ln w="9525">
              <a:noFill/>
              <a:miter lim="800000"/>
              <a:headEnd/>
              <a:tailEnd/>
            </a:ln>
          </p:spPr>
          <p:txBody>
            <a:bodyPr/>
            <a:lstStyle/>
            <a:p>
              <a:endParaRPr lang="en-US" dirty="0"/>
            </a:p>
          </p:txBody>
        </p:sp>
        <p:sp>
          <p:nvSpPr>
            <p:cNvPr id="15" name="Freeform 7"/>
            <p:cNvSpPr>
              <a:spLocks/>
            </p:cNvSpPr>
            <p:nvPr/>
          </p:nvSpPr>
          <p:spPr bwMode="auto">
            <a:xfrm>
              <a:off x="-763" y="-986"/>
              <a:ext cx="3828" cy="6159"/>
            </a:xfrm>
            <a:custGeom>
              <a:avLst/>
              <a:gdLst/>
              <a:ahLst/>
              <a:cxnLst>
                <a:cxn ang="0">
                  <a:pos x="860" y="3077"/>
                </a:cxn>
                <a:cxn ang="0">
                  <a:pos x="464" y="2744"/>
                </a:cxn>
                <a:cxn ang="0">
                  <a:pos x="35" y="1768"/>
                </a:cxn>
                <a:cxn ang="0">
                  <a:pos x="582" y="280"/>
                </a:cxn>
                <a:cxn ang="0">
                  <a:pos x="1434" y="149"/>
                </a:cxn>
                <a:cxn ang="0">
                  <a:pos x="1592" y="1215"/>
                </a:cxn>
                <a:cxn ang="0">
                  <a:pos x="611" y="2117"/>
                </a:cxn>
                <a:cxn ang="0">
                  <a:pos x="860" y="3077"/>
                </a:cxn>
              </a:cxnLst>
              <a:rect l="0" t="0" r="r" b="b"/>
              <a:pathLst>
                <a:path w="1911" h="3077">
                  <a:moveTo>
                    <a:pt x="860" y="3077"/>
                  </a:moveTo>
                  <a:cubicBezTo>
                    <a:pt x="860" y="3077"/>
                    <a:pt x="658" y="2963"/>
                    <a:pt x="464" y="2744"/>
                  </a:cubicBezTo>
                  <a:cubicBezTo>
                    <a:pt x="164" y="2362"/>
                    <a:pt x="94" y="2107"/>
                    <a:pt x="35" y="1768"/>
                  </a:cubicBezTo>
                  <a:cubicBezTo>
                    <a:pt x="0" y="1114"/>
                    <a:pt x="175" y="628"/>
                    <a:pt x="582" y="280"/>
                  </a:cubicBezTo>
                  <a:cubicBezTo>
                    <a:pt x="840" y="59"/>
                    <a:pt x="1156" y="0"/>
                    <a:pt x="1434" y="149"/>
                  </a:cubicBezTo>
                  <a:cubicBezTo>
                    <a:pt x="1834" y="357"/>
                    <a:pt x="1911" y="909"/>
                    <a:pt x="1592" y="1215"/>
                  </a:cubicBezTo>
                  <a:cubicBezTo>
                    <a:pt x="1240" y="1552"/>
                    <a:pt x="748" y="1413"/>
                    <a:pt x="611" y="2117"/>
                  </a:cubicBezTo>
                  <a:cubicBezTo>
                    <a:pt x="518" y="2591"/>
                    <a:pt x="860" y="3077"/>
                    <a:pt x="860" y="3077"/>
                  </a:cubicBezTo>
                  <a:close/>
                </a:path>
              </a:pathLst>
            </a:custGeom>
            <a:solidFill>
              <a:srgbClr val="0000FF"/>
            </a:solidFill>
            <a:ln w="9525">
              <a:noFill/>
              <a:round/>
              <a:headEnd/>
              <a:tailEnd/>
            </a:ln>
          </p:spPr>
          <p:txBody>
            <a:bodyPr/>
            <a:lstStyle/>
            <a:p>
              <a:endParaRPr lang="en-US" dirty="0"/>
            </a:p>
          </p:txBody>
        </p:sp>
        <p:sp>
          <p:nvSpPr>
            <p:cNvPr id="16" name="Freeform 8"/>
            <p:cNvSpPr>
              <a:spLocks/>
            </p:cNvSpPr>
            <p:nvPr/>
          </p:nvSpPr>
          <p:spPr bwMode="auto">
            <a:xfrm>
              <a:off x="723" y="2313"/>
              <a:ext cx="5858" cy="3657"/>
            </a:xfrm>
            <a:custGeom>
              <a:avLst/>
              <a:gdLst/>
              <a:ahLst/>
              <a:cxnLst>
                <a:cxn ang="0">
                  <a:pos x="2863" y="0"/>
                </a:cxn>
                <a:cxn ang="0">
                  <a:pos x="2509" y="1022"/>
                </a:cxn>
                <a:cxn ang="0">
                  <a:pos x="1696" y="1615"/>
                </a:cxn>
                <a:cxn ang="0">
                  <a:pos x="331" y="1493"/>
                </a:cxn>
                <a:cxn ang="0">
                  <a:pos x="125" y="662"/>
                </a:cxn>
                <a:cxn ang="0">
                  <a:pos x="1205" y="478"/>
                </a:cxn>
                <a:cxn ang="0">
                  <a:pos x="2046" y="754"/>
                </a:cxn>
                <a:cxn ang="0">
                  <a:pos x="2863" y="0"/>
                </a:cxn>
              </a:cxnLst>
              <a:rect l="0" t="0" r="r" b="b"/>
              <a:pathLst>
                <a:path w="2924" h="1827">
                  <a:moveTo>
                    <a:pt x="2863" y="0"/>
                  </a:moveTo>
                  <a:cubicBezTo>
                    <a:pt x="2863" y="0"/>
                    <a:pt x="2924" y="440"/>
                    <a:pt x="2509" y="1022"/>
                  </a:cubicBezTo>
                  <a:cubicBezTo>
                    <a:pt x="2312" y="1263"/>
                    <a:pt x="2046" y="1496"/>
                    <a:pt x="1696" y="1615"/>
                  </a:cubicBezTo>
                  <a:cubicBezTo>
                    <a:pt x="1314" y="1757"/>
                    <a:pt x="813" y="1827"/>
                    <a:pt x="331" y="1493"/>
                  </a:cubicBezTo>
                  <a:cubicBezTo>
                    <a:pt x="0" y="1263"/>
                    <a:pt x="38" y="838"/>
                    <a:pt x="125" y="662"/>
                  </a:cubicBezTo>
                  <a:cubicBezTo>
                    <a:pt x="300" y="272"/>
                    <a:pt x="840" y="130"/>
                    <a:pt x="1205" y="478"/>
                  </a:cubicBezTo>
                  <a:cubicBezTo>
                    <a:pt x="1235" y="507"/>
                    <a:pt x="1643" y="842"/>
                    <a:pt x="2046" y="754"/>
                  </a:cubicBezTo>
                  <a:cubicBezTo>
                    <a:pt x="2607" y="631"/>
                    <a:pt x="2863" y="0"/>
                    <a:pt x="2863" y="0"/>
                  </a:cubicBezTo>
                  <a:close/>
                </a:path>
              </a:pathLst>
            </a:custGeom>
            <a:solidFill>
              <a:srgbClr val="0000FF"/>
            </a:solidFill>
            <a:ln w="9525">
              <a:noFill/>
              <a:round/>
              <a:headEnd/>
              <a:tailEnd/>
            </a:ln>
          </p:spPr>
          <p:txBody>
            <a:bodyPr/>
            <a:lstStyle/>
            <a:p>
              <a:endParaRPr lang="en-US" dirty="0"/>
            </a:p>
          </p:txBody>
        </p:sp>
        <p:sp>
          <p:nvSpPr>
            <p:cNvPr id="17" name="Freeform 9"/>
            <p:cNvSpPr>
              <a:spLocks/>
            </p:cNvSpPr>
            <p:nvPr/>
          </p:nvSpPr>
          <p:spPr bwMode="auto">
            <a:xfrm>
              <a:off x="1176" y="-1484"/>
              <a:ext cx="5269" cy="4908"/>
            </a:xfrm>
            <a:custGeom>
              <a:avLst/>
              <a:gdLst/>
              <a:ahLst/>
              <a:cxnLst>
                <a:cxn ang="0">
                  <a:pos x="0" y="236"/>
                </a:cxn>
                <a:cxn ang="0">
                  <a:pos x="814" y="10"/>
                </a:cxn>
                <a:cxn ang="0">
                  <a:pos x="1744" y="247"/>
                </a:cxn>
                <a:cxn ang="0">
                  <a:pos x="2580" y="1373"/>
                </a:cxn>
                <a:cxn ang="0">
                  <a:pos x="2245" y="2195"/>
                </a:cxn>
                <a:cxn ang="0">
                  <a:pos x="1257" y="1549"/>
                </a:cxn>
                <a:cxn ang="0">
                  <a:pos x="994" y="473"/>
                </a:cxn>
                <a:cxn ang="0">
                  <a:pos x="0" y="236"/>
                </a:cxn>
              </a:cxnLst>
              <a:rect l="0" t="0" r="r" b="b"/>
              <a:pathLst>
                <a:path w="2630" h="2452">
                  <a:moveTo>
                    <a:pt x="0" y="236"/>
                  </a:moveTo>
                  <a:cubicBezTo>
                    <a:pt x="0" y="236"/>
                    <a:pt x="265" y="29"/>
                    <a:pt x="814" y="10"/>
                  </a:cubicBezTo>
                  <a:cubicBezTo>
                    <a:pt x="1094" y="0"/>
                    <a:pt x="1512" y="119"/>
                    <a:pt x="1744" y="247"/>
                  </a:cubicBezTo>
                  <a:cubicBezTo>
                    <a:pt x="2071" y="428"/>
                    <a:pt x="2500" y="867"/>
                    <a:pt x="2580" y="1373"/>
                  </a:cubicBezTo>
                  <a:cubicBezTo>
                    <a:pt x="2630" y="1688"/>
                    <a:pt x="2557" y="2023"/>
                    <a:pt x="2245" y="2195"/>
                  </a:cubicBezTo>
                  <a:cubicBezTo>
                    <a:pt x="1835" y="2452"/>
                    <a:pt x="1177" y="2111"/>
                    <a:pt x="1257" y="1549"/>
                  </a:cubicBezTo>
                  <a:cubicBezTo>
                    <a:pt x="1322" y="1087"/>
                    <a:pt x="1302" y="739"/>
                    <a:pt x="994" y="473"/>
                  </a:cubicBezTo>
                  <a:cubicBezTo>
                    <a:pt x="561" y="98"/>
                    <a:pt x="0" y="236"/>
                    <a:pt x="0" y="236"/>
                  </a:cubicBezTo>
                  <a:close/>
                </a:path>
              </a:pathLst>
            </a:custGeom>
            <a:solidFill>
              <a:srgbClr val="0000FF"/>
            </a:solidFill>
            <a:ln w="9525">
              <a:noFill/>
              <a:round/>
              <a:headEnd/>
              <a:tailEnd/>
            </a:ln>
          </p:spPr>
          <p:txBody>
            <a:bodyPr/>
            <a:lstStyle/>
            <a:p>
              <a:endParaRPr lang="en-US" dirty="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DC450C9-A8CB-4B95-8CD8-06B74738E29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88913"/>
            <a:ext cx="2122488" cy="5830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188913"/>
            <a:ext cx="6216650" cy="5830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3FE31C-968F-4996-AFDA-0A54B96F58F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81750"/>
            <a:ext cx="3733800" cy="476250"/>
          </a:xfrm>
        </p:spPr>
        <p:txBody>
          <a:bodyPr/>
          <a:lstStyle>
            <a:lvl1pPr>
              <a:defRPr/>
            </a:lvl1pPr>
          </a:lstStyle>
          <a:p>
            <a:r>
              <a:rPr lang="en-US" dirty="0" smtClean="0"/>
              <a:t>Transit Benefit Integrity Awareness Training</a:t>
            </a:r>
            <a:endParaRPr lang="en-US" dirty="0"/>
          </a:p>
        </p:txBody>
      </p:sp>
      <p:sp>
        <p:nvSpPr>
          <p:cNvPr id="6" name="Slide Number Placeholder 5"/>
          <p:cNvSpPr>
            <a:spLocks noGrp="1"/>
          </p:cNvSpPr>
          <p:nvPr>
            <p:ph type="sldNum" sz="quarter" idx="12"/>
          </p:nvPr>
        </p:nvSpPr>
        <p:spPr>
          <a:xfrm>
            <a:off x="7010400" y="6381750"/>
            <a:ext cx="2133600" cy="476250"/>
          </a:xfrm>
        </p:spPr>
        <p:txBody>
          <a:bodyPr/>
          <a:lstStyle>
            <a:lvl1pPr marL="342900" indent="-342900">
              <a:buFont typeface="+mj-lt"/>
              <a:buAutoNum type="arabicPeriod"/>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48C6D4C-216F-4505-B36A-101E41F07759}"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493838"/>
            <a:ext cx="4052888"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063" y="1493838"/>
            <a:ext cx="405447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E83EF69-D1D1-4D78-8C86-E236F1E3343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D8571B5-8E95-47EE-B80E-3BF576BA14F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0949E89-6844-4B91-9003-B01A26CBB01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733BE65-1531-4EB8-981E-FCB29DDFA51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AE0E5F0-5598-47CC-A49B-B7B6E149B39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C7B9417-B3FE-4E93-A8C7-FC3468953AE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transerve.dot.gov/index.htm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19050" y="-14288"/>
            <a:ext cx="9163050" cy="1295401"/>
          </a:xfrm>
          <a:prstGeom prst="rect">
            <a:avLst/>
          </a:prstGeom>
          <a:gradFill rotWithShape="1">
            <a:gsLst>
              <a:gs pos="0">
                <a:srgbClr val="003399"/>
              </a:gs>
              <a:gs pos="100000">
                <a:srgbClr val="5271A4"/>
              </a:gs>
            </a:gsLst>
            <a:lin ang="0" scaled="1"/>
          </a:gradFill>
          <a:ln w="9525">
            <a:noFill/>
            <a:miter lim="800000"/>
            <a:headEnd/>
            <a:tailEnd/>
          </a:ln>
          <a:effectLst>
            <a:outerShdw dist="107763" dir="2700000" algn="ctr" rotWithShape="0">
              <a:srgbClr val="969696">
                <a:alpha val="50000"/>
              </a:srgbClr>
            </a:outerShdw>
          </a:effectLst>
        </p:spPr>
        <p:txBody>
          <a:bodyPr wrap="none" anchor="ctr"/>
          <a:lstStyle/>
          <a:p>
            <a:endParaRPr lang="en-US" dirty="0"/>
          </a:p>
        </p:txBody>
      </p:sp>
      <p:sp>
        <p:nvSpPr>
          <p:cNvPr id="1026" name="Rectangle 2"/>
          <p:cNvSpPr>
            <a:spLocks noGrp="1" noChangeArrowheads="1"/>
          </p:cNvSpPr>
          <p:nvPr>
            <p:ph type="title"/>
          </p:nvPr>
        </p:nvSpPr>
        <p:spPr bwMode="auto">
          <a:xfrm>
            <a:off x="254000" y="188913"/>
            <a:ext cx="7137400" cy="9509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i="0"/>
            </a:lvl1pPr>
          </a:lstStyle>
          <a:p>
            <a:endParaRPr lang="en-US" dirty="0"/>
          </a:p>
        </p:txBody>
      </p:sp>
      <p:sp>
        <p:nvSpPr>
          <p:cNvPr id="1029" name="Rectangle 5"/>
          <p:cNvSpPr>
            <a:spLocks noGrp="1" noChangeArrowheads="1"/>
          </p:cNvSpPr>
          <p:nvPr>
            <p:ph type="ftr" sz="quarter" idx="3"/>
          </p:nvPr>
        </p:nvSpPr>
        <p:spPr bwMode="auto">
          <a:xfrm>
            <a:off x="3124200" y="6248400"/>
            <a:ext cx="3429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i="0"/>
            </a:lvl1pPr>
          </a:lstStyle>
          <a:p>
            <a:r>
              <a:rPr lang="en-US" dirty="0" smtClean="0"/>
              <a:t>Transit Benefit Integrity Awareness Training</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i="0"/>
            </a:lvl1pPr>
          </a:lstStyle>
          <a:p>
            <a:fld id="{78198C2C-3100-456F-850E-99BC7DF79A04}" type="slidenum">
              <a:rPr lang="en-US"/>
              <a:pPr/>
              <a:t>‹#›</a:t>
            </a:fld>
            <a:endParaRPr lang="en-US" dirty="0"/>
          </a:p>
        </p:txBody>
      </p:sp>
      <p:sp>
        <p:nvSpPr>
          <p:cNvPr id="1040" name="Rectangle 16"/>
          <p:cNvSpPr>
            <a:spLocks noChangeArrowheads="1"/>
          </p:cNvSpPr>
          <p:nvPr userDrawn="1"/>
        </p:nvSpPr>
        <p:spPr bwMode="auto">
          <a:xfrm>
            <a:off x="-14288" y="1219200"/>
            <a:ext cx="319088" cy="5638800"/>
          </a:xfrm>
          <a:prstGeom prst="rect">
            <a:avLst/>
          </a:prstGeom>
          <a:gradFill rotWithShape="1">
            <a:gsLst>
              <a:gs pos="0">
                <a:srgbClr val="003399"/>
              </a:gs>
              <a:gs pos="100000">
                <a:schemeClr val="tx1">
                  <a:alpha val="0"/>
                </a:schemeClr>
              </a:gs>
            </a:gsLst>
            <a:lin ang="5400000" scaled="1"/>
          </a:gradFill>
          <a:ln w="9525">
            <a:noFill/>
            <a:miter lim="800000"/>
            <a:headEnd/>
            <a:tailEnd/>
          </a:ln>
          <a:effectLst/>
        </p:spPr>
        <p:txBody>
          <a:bodyPr wrap="none" anchor="ctr"/>
          <a:lstStyle/>
          <a:p>
            <a:endParaRPr lang="en-US" dirty="0"/>
          </a:p>
        </p:txBody>
      </p:sp>
      <p:sp>
        <p:nvSpPr>
          <p:cNvPr id="1041" name="Rectangle 17"/>
          <p:cNvSpPr>
            <a:spLocks noChangeArrowheads="1"/>
          </p:cNvSpPr>
          <p:nvPr userDrawn="1"/>
        </p:nvSpPr>
        <p:spPr bwMode="auto">
          <a:xfrm flipH="1">
            <a:off x="271463" y="1281113"/>
            <a:ext cx="182562" cy="182562"/>
          </a:xfrm>
          <a:prstGeom prst="rect">
            <a:avLst/>
          </a:prstGeom>
          <a:solidFill>
            <a:srgbClr val="003399"/>
          </a:solidFill>
          <a:ln w="9525">
            <a:noFill/>
            <a:miter lim="800000"/>
            <a:headEnd/>
            <a:tailEnd/>
          </a:ln>
          <a:effectLst/>
        </p:spPr>
        <p:txBody>
          <a:bodyPr wrap="none" anchor="ctr"/>
          <a:lstStyle/>
          <a:p>
            <a:endParaRPr lang="en-US" dirty="0"/>
          </a:p>
        </p:txBody>
      </p:sp>
      <p:sp>
        <p:nvSpPr>
          <p:cNvPr id="1042" name="Oval 18"/>
          <p:cNvSpPr>
            <a:spLocks noChangeArrowheads="1"/>
          </p:cNvSpPr>
          <p:nvPr userDrawn="1"/>
        </p:nvSpPr>
        <p:spPr bwMode="auto">
          <a:xfrm>
            <a:off x="304800" y="1281113"/>
            <a:ext cx="457200" cy="457200"/>
          </a:xfrm>
          <a:prstGeom prst="ellipse">
            <a:avLst/>
          </a:prstGeom>
          <a:solidFill>
            <a:schemeClr val="bg1"/>
          </a:solidFill>
          <a:ln w="9525" algn="ctr">
            <a:noFill/>
            <a:round/>
            <a:headEnd/>
            <a:tailEnd/>
          </a:ln>
          <a:effectLst/>
        </p:spPr>
        <p:txBody>
          <a:bodyPr anchor="ctr">
            <a:spAutoFit/>
          </a:bodyPr>
          <a:lstStyle/>
          <a:p>
            <a:endParaRPr lang="en-US" dirty="0"/>
          </a:p>
        </p:txBody>
      </p:sp>
      <p:sp>
        <p:nvSpPr>
          <p:cNvPr id="1027" name="Rectangle 3"/>
          <p:cNvSpPr>
            <a:spLocks noGrp="1" noChangeArrowheads="1"/>
          </p:cNvSpPr>
          <p:nvPr>
            <p:ph type="body" idx="1"/>
          </p:nvPr>
        </p:nvSpPr>
        <p:spPr bwMode="auto">
          <a:xfrm>
            <a:off x="485775" y="1493838"/>
            <a:ext cx="825976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47842" name="Picture 2" descr="U.S. Department of Transportation | TRANServe">
            <a:hlinkClick r:id="rId13"/>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73691" y="6204956"/>
            <a:ext cx="1736110" cy="5141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charset="0"/>
        </a:defRPr>
      </a:lvl2pPr>
      <a:lvl3pPr algn="l" rtl="0" fontAlgn="base">
        <a:spcBef>
          <a:spcPct val="0"/>
        </a:spcBef>
        <a:spcAft>
          <a:spcPct val="0"/>
        </a:spcAft>
        <a:defRPr sz="3200" b="1">
          <a:solidFill>
            <a:schemeClr val="bg1"/>
          </a:solidFill>
          <a:latin typeface="Arial" charset="0"/>
        </a:defRPr>
      </a:lvl3pPr>
      <a:lvl4pPr algn="l" rtl="0" fontAlgn="base">
        <a:spcBef>
          <a:spcPct val="0"/>
        </a:spcBef>
        <a:spcAft>
          <a:spcPct val="0"/>
        </a:spcAft>
        <a:defRPr sz="3200" b="1">
          <a:solidFill>
            <a:schemeClr val="bg1"/>
          </a:solidFill>
          <a:latin typeface="Arial" charset="0"/>
        </a:defRPr>
      </a:lvl4pPr>
      <a:lvl5pPr algn="l" rtl="0" fontAlgn="base">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236538" indent="-236538" algn="l" rtl="0" fontAlgn="base">
        <a:spcBef>
          <a:spcPct val="20000"/>
        </a:spcBef>
        <a:spcAft>
          <a:spcPct val="25000"/>
        </a:spcAft>
        <a:buSzPct val="120000"/>
        <a:buChar char="•"/>
        <a:defRPr sz="2400" b="1">
          <a:solidFill>
            <a:schemeClr val="tx2"/>
          </a:solidFill>
          <a:latin typeface="+mn-lt"/>
          <a:ea typeface="+mn-ea"/>
          <a:cs typeface="+mn-cs"/>
        </a:defRPr>
      </a:lvl1pPr>
      <a:lvl2pPr marL="574675" indent="-223838" algn="l" rtl="0" fontAlgn="base">
        <a:spcBef>
          <a:spcPct val="0"/>
        </a:spcBef>
        <a:spcAft>
          <a:spcPct val="20000"/>
        </a:spcAft>
        <a:buClr>
          <a:srgbClr val="000099"/>
        </a:buClr>
        <a:buFont typeface="Wingdings" pitchFamily="2" charset="2"/>
        <a:buChar char="§"/>
        <a:defRPr sz="2000" b="1">
          <a:solidFill>
            <a:srgbClr val="000099"/>
          </a:solidFill>
          <a:latin typeface="+mn-lt"/>
        </a:defRPr>
      </a:lvl2pPr>
      <a:lvl3pPr marL="914400" indent="-220663" algn="l" rtl="0" fontAlgn="base">
        <a:spcBef>
          <a:spcPct val="0"/>
        </a:spcBef>
        <a:spcAft>
          <a:spcPct val="15000"/>
        </a:spcAft>
        <a:buClr>
          <a:srgbClr val="000099"/>
        </a:buClr>
        <a:buChar char="•"/>
        <a:defRPr sz="2000">
          <a:solidFill>
            <a:schemeClr val="tx2"/>
          </a:solidFill>
          <a:latin typeface="+mn-lt"/>
        </a:defRPr>
      </a:lvl3pPr>
      <a:lvl4pPr marL="1371600" indent="-220663" algn="l" rtl="0" fontAlgn="base">
        <a:spcBef>
          <a:spcPct val="0"/>
        </a:spcBef>
        <a:spcAft>
          <a:spcPct val="5000"/>
        </a:spcAft>
        <a:buClr>
          <a:srgbClr val="000099"/>
        </a:buClr>
        <a:buChar char="–"/>
        <a:defRPr>
          <a:solidFill>
            <a:schemeClr val="tx2"/>
          </a:solidFill>
          <a:latin typeface="+mn-lt"/>
        </a:defRPr>
      </a:lvl4pPr>
      <a:lvl5pPr marL="1828800" indent="-220663" algn="l" rtl="0" fontAlgn="base">
        <a:spcBef>
          <a:spcPct val="0"/>
        </a:spcBef>
        <a:spcAft>
          <a:spcPct val="10000"/>
        </a:spcAft>
        <a:buClr>
          <a:srgbClr val="000099"/>
        </a:buClr>
        <a:buChar char="»"/>
        <a:defRPr>
          <a:solidFill>
            <a:schemeClr val="tx2"/>
          </a:solidFill>
          <a:latin typeface="+mn-lt"/>
        </a:defRPr>
      </a:lvl5pPr>
      <a:lvl6pPr marL="2286000" indent="-220663" algn="l" rtl="0" fontAlgn="base">
        <a:spcBef>
          <a:spcPct val="0"/>
        </a:spcBef>
        <a:spcAft>
          <a:spcPct val="10000"/>
        </a:spcAft>
        <a:buClr>
          <a:srgbClr val="000099"/>
        </a:buClr>
        <a:buChar char="»"/>
        <a:defRPr>
          <a:solidFill>
            <a:schemeClr val="tx2"/>
          </a:solidFill>
          <a:latin typeface="+mn-lt"/>
        </a:defRPr>
      </a:lvl6pPr>
      <a:lvl7pPr marL="2743200" indent="-220663" algn="l" rtl="0" fontAlgn="base">
        <a:spcBef>
          <a:spcPct val="0"/>
        </a:spcBef>
        <a:spcAft>
          <a:spcPct val="10000"/>
        </a:spcAft>
        <a:buClr>
          <a:srgbClr val="000099"/>
        </a:buClr>
        <a:buChar char="»"/>
        <a:defRPr>
          <a:solidFill>
            <a:schemeClr val="tx2"/>
          </a:solidFill>
          <a:latin typeface="+mn-lt"/>
        </a:defRPr>
      </a:lvl7pPr>
      <a:lvl8pPr marL="3200400" indent="-220663" algn="l" rtl="0" fontAlgn="base">
        <a:spcBef>
          <a:spcPct val="0"/>
        </a:spcBef>
        <a:spcAft>
          <a:spcPct val="10000"/>
        </a:spcAft>
        <a:buClr>
          <a:srgbClr val="000099"/>
        </a:buClr>
        <a:buChar char="»"/>
        <a:defRPr>
          <a:solidFill>
            <a:schemeClr val="tx2"/>
          </a:solidFill>
          <a:latin typeface="+mn-lt"/>
        </a:defRPr>
      </a:lvl8pPr>
      <a:lvl9pPr marL="3657600" indent="-220663" algn="l" rtl="0" fontAlgn="base">
        <a:spcBef>
          <a:spcPct val="0"/>
        </a:spcBef>
        <a:spcAft>
          <a:spcPct val="10000"/>
        </a:spcAft>
        <a:buClr>
          <a:srgbClr val="000099"/>
        </a:buClr>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ucard.chase.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ranserve.dot.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ranserve.dot.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38" name="Rectangle 14"/>
          <p:cNvSpPr>
            <a:spLocks noGrp="1" noChangeArrowheads="1"/>
          </p:cNvSpPr>
          <p:nvPr>
            <p:ph type="ctrTitle"/>
          </p:nvPr>
        </p:nvSpPr>
        <p:spPr>
          <a:xfrm>
            <a:off x="1" y="2667000"/>
            <a:ext cx="8763000" cy="1676400"/>
          </a:xfrm>
        </p:spPr>
        <p:txBody>
          <a:bodyPr/>
          <a:lstStyle/>
          <a:p>
            <a:pPr algn="ctr"/>
            <a:r>
              <a:rPr lang="en-US" dirty="0" smtClean="0"/>
              <a:t> </a:t>
            </a:r>
            <a:r>
              <a:rPr lang="en-US" sz="4000" dirty="0" smtClean="0"/>
              <a:t>MDA </a:t>
            </a:r>
            <a:r>
              <a:rPr lang="en-US" sz="4000" dirty="0" smtClean="0"/>
              <a:t>Transit Benefit                               Integrity Awareness Training</a:t>
            </a:r>
            <a:r>
              <a:rPr lang="en-US" dirty="0" smtClean="0"/>
              <a:t/>
            </a:r>
            <a:br>
              <a:rPr lang="en-US" dirty="0" smtClean="0"/>
            </a:br>
            <a:r>
              <a:rPr lang="en-US" sz="800" dirty="0" smtClean="0"/>
              <a:t>Updated February 9,  2016</a:t>
            </a:r>
            <a:endParaRPr lang="en-US" dirty="0"/>
          </a:p>
        </p:txBody>
      </p:sp>
      <p:sp>
        <p:nvSpPr>
          <p:cNvPr id="205845" name="AutoShape 21"/>
          <p:cNvSpPr>
            <a:spLocks noChangeArrowheads="1"/>
          </p:cNvSpPr>
          <p:nvPr/>
        </p:nvSpPr>
        <p:spPr bwMode="auto">
          <a:xfrm rot="8100000">
            <a:off x="8286750" y="1108075"/>
            <a:ext cx="663575" cy="1066800"/>
          </a:xfrm>
          <a:prstGeom prst="moon">
            <a:avLst>
              <a:gd name="adj" fmla="val 48458"/>
            </a:avLst>
          </a:prstGeom>
          <a:solidFill>
            <a:schemeClr val="bg1"/>
          </a:solidFill>
          <a:ln w="9525" algn="ctr">
            <a:noFill/>
            <a:miter lim="800000"/>
            <a:headEnd/>
            <a:tailEnd/>
          </a:ln>
          <a:effectLst/>
        </p:spPr>
        <p:txBody>
          <a:bodyPr anchor="ctr">
            <a:spAutoFit/>
          </a:bodyPr>
          <a:lstStyle/>
          <a:p>
            <a:endParaRPr lang="en-US" dirty="0"/>
          </a:p>
        </p:txBody>
      </p:sp>
      <p:sp>
        <p:nvSpPr>
          <p:cNvPr id="5" name="Right Arrow 4"/>
          <p:cNvSpPr/>
          <p:nvPr/>
        </p:nvSpPr>
        <p:spPr bwMode="auto">
          <a:xfrm>
            <a:off x="8294687" y="6229349"/>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pic>
        <p:nvPicPr>
          <p:cNvPr id="546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349992"/>
            <a:ext cx="4739664" cy="105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681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4300"/>
            <a:ext cx="1143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254000" y="188913"/>
            <a:ext cx="8204200" cy="950912"/>
          </a:xfrm>
        </p:spPr>
        <p:txBody>
          <a:bodyPr/>
          <a:lstStyle/>
          <a:p>
            <a:r>
              <a:rPr lang="en-US" dirty="0"/>
              <a:t>Employee Roles and Responsibilities</a:t>
            </a:r>
          </a:p>
        </p:txBody>
      </p:sp>
      <p:sp>
        <p:nvSpPr>
          <p:cNvPr id="598019" name="Rectangle 3"/>
          <p:cNvSpPr>
            <a:spLocks noGrp="1" noChangeArrowheads="1"/>
          </p:cNvSpPr>
          <p:nvPr>
            <p:ph type="body" idx="1"/>
          </p:nvPr>
        </p:nvSpPr>
        <p:spPr/>
        <p:txBody>
          <a:bodyPr/>
          <a:lstStyle/>
          <a:p>
            <a:pPr marL="0" indent="0">
              <a:buFontTx/>
              <a:buNone/>
            </a:pPr>
            <a:r>
              <a:rPr lang="en-US" dirty="0" smtClean="0"/>
              <a:t>Once paper fare media is distributed, you are responsible for its safekeeping.  Lost, stolen or damaged paper fare media will not be replaced.</a:t>
            </a:r>
          </a:p>
          <a:p>
            <a:pPr marL="0" indent="0">
              <a:buFontTx/>
              <a:buNone/>
            </a:pPr>
            <a:endParaRPr lang="en-US" dirty="0"/>
          </a:p>
          <a:p>
            <a:pPr lvl="1"/>
            <a:r>
              <a:rPr lang="en-US" dirty="0"/>
              <a:t>Contact Metro  via a sales office or online at </a:t>
            </a:r>
            <a:r>
              <a:rPr lang="en-US" u="sng" dirty="0">
                <a:solidFill>
                  <a:srgbClr val="0070C0"/>
                </a:solidFill>
              </a:rPr>
              <a:t>www.wmata.com</a:t>
            </a:r>
            <a:r>
              <a:rPr lang="en-US" dirty="0"/>
              <a:t>.</a:t>
            </a:r>
          </a:p>
          <a:p>
            <a:pPr marL="350837" lvl="1" indent="0">
              <a:buNone/>
            </a:pPr>
            <a:r>
              <a:rPr lang="en-US" dirty="0" smtClean="0"/>
              <a:t>To replace lost, stolen or </a:t>
            </a:r>
            <a:r>
              <a:rPr lang="en-US" dirty="0"/>
              <a:t>damaged SmarTrip® </a:t>
            </a:r>
            <a:r>
              <a:rPr lang="en-US" dirty="0" smtClean="0"/>
              <a:t>cards. [Applies only in the National Capital Region (NCR) ]</a:t>
            </a:r>
          </a:p>
          <a:p>
            <a:pPr marL="350837" lvl="1" indent="0">
              <a:buNone/>
            </a:pPr>
            <a:endParaRPr lang="en-US" dirty="0" smtClean="0"/>
          </a:p>
          <a:p>
            <a:pPr lvl="1"/>
            <a:r>
              <a:rPr lang="en-US" dirty="0" smtClean="0"/>
              <a:t>For lost, stolen or damaged TRANServe Cards,                                       </a:t>
            </a:r>
            <a:r>
              <a:rPr lang="en-US" dirty="0" smtClean="0">
                <a:solidFill>
                  <a:srgbClr val="0070C0"/>
                </a:solidFill>
              </a:rPr>
              <a:t>contact JP Morgan Chase at UCARD Center                                      (</a:t>
            </a:r>
            <a:r>
              <a:rPr lang="en-US" dirty="0" smtClean="0">
                <a:solidFill>
                  <a:srgbClr val="0070C0"/>
                </a:solidFill>
                <a:hlinkClick r:id="rId3"/>
              </a:rPr>
              <a:t>https://ucard.chase.com</a:t>
            </a:r>
            <a:r>
              <a:rPr lang="en-US" dirty="0" smtClean="0"/>
              <a:t>)</a:t>
            </a:r>
          </a:p>
          <a:p>
            <a:pPr lvl="1"/>
            <a:endParaRPr lang="en-US" dirty="0" smtClean="0"/>
          </a:p>
          <a:p>
            <a:pPr marL="0" indent="0">
              <a:buNone/>
            </a:pPr>
            <a:endParaRPr lang="en-US" dirty="0">
              <a:solidFill>
                <a:srgbClr val="000099"/>
              </a:solidFill>
            </a:endParaRPr>
          </a:p>
        </p:txBody>
      </p:sp>
      <p:pic>
        <p:nvPicPr>
          <p:cNvPr id="5" name="Picture 4"/>
          <p:cNvPicPr/>
          <p:nvPr/>
        </p:nvPicPr>
        <p:blipFill rotWithShape="1">
          <a:blip r:embed="rId4" cstate="print"/>
          <a:srcRect l="71124" t="44736" r="19712" b="37997"/>
          <a:stretch/>
        </p:blipFill>
        <p:spPr bwMode="auto">
          <a:xfrm>
            <a:off x="6846477" y="4572000"/>
            <a:ext cx="1933575" cy="1457325"/>
          </a:xfrm>
          <a:prstGeom prst="rect">
            <a:avLst/>
          </a:prstGeom>
          <a:ln>
            <a:noFill/>
          </a:ln>
          <a:extLst>
            <a:ext uri="{53640926-AAD7-44D8-BBD7-CCE9431645EC}">
              <a14:shadowObscured xmlns:a14="http://schemas.microsoft.com/office/drawing/2010/main"/>
            </a:ext>
          </a:extLst>
        </p:spPr>
      </p:pic>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25737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8019">
                                            <p:txEl>
                                              <p:pRg st="3" end="3"/>
                                            </p:txEl>
                                          </p:spTgt>
                                        </p:tgtEl>
                                        <p:attrNameLst>
                                          <p:attrName>style.visibility</p:attrName>
                                        </p:attrNameLst>
                                      </p:cBhvr>
                                      <p:to>
                                        <p:strVal val="visible"/>
                                      </p:to>
                                    </p:set>
                                    <p:animEffect transition="in" filter="fade">
                                      <p:cBhvr>
                                        <p:cTn id="7" dur="1000"/>
                                        <p:tgtEl>
                                          <p:spTgt spid="59801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8019">
                                            <p:txEl>
                                              <p:pRg st="5" end="5"/>
                                            </p:txEl>
                                          </p:spTgt>
                                        </p:tgtEl>
                                        <p:attrNameLst>
                                          <p:attrName>style.visibility</p:attrName>
                                        </p:attrNameLst>
                                      </p:cBhvr>
                                      <p:to>
                                        <p:strVal val="visible"/>
                                      </p:to>
                                    </p:set>
                                    <p:animEffect transition="in" filter="fade">
                                      <p:cBhvr>
                                        <p:cTn id="10" dur="1000"/>
                                        <p:tgtEl>
                                          <p:spTgt spid="59801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98019">
                                            <p:txEl>
                                              <p:pRg st="2" end="2"/>
                                            </p:txEl>
                                          </p:spTgt>
                                        </p:tgtEl>
                                        <p:attrNameLst>
                                          <p:attrName>style.visibility</p:attrName>
                                        </p:attrNameLst>
                                      </p:cBhvr>
                                      <p:to>
                                        <p:strVal val="visible"/>
                                      </p:to>
                                    </p:set>
                                    <p:animEffect transition="in" filter="fade">
                                      <p:cBhvr>
                                        <p:cTn id="13" dur="1000"/>
                                        <p:tgtEl>
                                          <p:spTgt spid="598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r>
              <a:rPr lang="en-US" dirty="0"/>
              <a:t>Legal Implications</a:t>
            </a:r>
          </a:p>
        </p:txBody>
      </p:sp>
      <p:sp>
        <p:nvSpPr>
          <p:cNvPr id="531460" name="Text Box 4"/>
          <p:cNvSpPr txBox="1">
            <a:spLocks noChangeArrowheads="1"/>
          </p:cNvSpPr>
          <p:nvPr/>
        </p:nvSpPr>
        <p:spPr bwMode="auto">
          <a:xfrm>
            <a:off x="947738" y="2371725"/>
            <a:ext cx="7281862" cy="3046988"/>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wrap="square">
            <a:spAutoFit/>
          </a:bodyPr>
          <a:lstStyle/>
          <a:p>
            <a:pPr>
              <a:lnSpc>
                <a:spcPct val="100000"/>
              </a:lnSpc>
              <a:spcBef>
                <a:spcPct val="20000"/>
              </a:spcBef>
              <a:spcAft>
                <a:spcPct val="20000"/>
              </a:spcAft>
              <a:buFont typeface="Wingdings" pitchFamily="2" charset="2"/>
              <a:buNone/>
            </a:pPr>
            <a:r>
              <a:rPr lang="en-US" b="1" i="0" dirty="0" smtClean="0">
                <a:solidFill>
                  <a:srgbClr val="000099"/>
                </a:solidFill>
              </a:rPr>
              <a:t>Employees </a:t>
            </a:r>
            <a:r>
              <a:rPr lang="en-US" b="1" i="0" dirty="0">
                <a:solidFill>
                  <a:srgbClr val="000099"/>
                </a:solidFill>
              </a:rPr>
              <a:t>who </a:t>
            </a:r>
            <a:r>
              <a:rPr lang="en-US" b="1" i="0" dirty="0" smtClean="0">
                <a:solidFill>
                  <a:srgbClr val="000099"/>
                </a:solidFill>
              </a:rPr>
              <a:t>misuse  the transit benefit are </a:t>
            </a:r>
            <a:r>
              <a:rPr lang="en-US" b="1" i="0" dirty="0">
                <a:solidFill>
                  <a:srgbClr val="000099"/>
                </a:solidFill>
              </a:rPr>
              <a:t>subject to appropriate administrative action including discipline </a:t>
            </a:r>
            <a:r>
              <a:rPr lang="en-US" b="1" i="0" dirty="0" smtClean="0">
                <a:solidFill>
                  <a:srgbClr val="000099"/>
                </a:solidFill>
              </a:rPr>
              <a:t>and/or </a:t>
            </a:r>
            <a:r>
              <a:rPr lang="en-US" b="1" i="0" dirty="0">
                <a:solidFill>
                  <a:srgbClr val="000099"/>
                </a:solidFill>
              </a:rPr>
              <a:t>disqualification </a:t>
            </a:r>
            <a:r>
              <a:rPr lang="en-US" b="1" i="0" dirty="0" smtClean="0">
                <a:solidFill>
                  <a:srgbClr val="000099"/>
                </a:solidFill>
              </a:rPr>
              <a:t>from </a:t>
            </a:r>
            <a:r>
              <a:rPr lang="en-US" b="1" i="0" dirty="0">
                <a:solidFill>
                  <a:srgbClr val="000099"/>
                </a:solidFill>
              </a:rPr>
              <a:t>future </a:t>
            </a:r>
            <a:r>
              <a:rPr lang="en-US" b="1" i="0" dirty="0" smtClean="0">
                <a:solidFill>
                  <a:srgbClr val="000099"/>
                </a:solidFill>
              </a:rPr>
              <a:t>participation in the USCIS </a:t>
            </a:r>
            <a:r>
              <a:rPr lang="en-US" b="1" i="0" dirty="0">
                <a:solidFill>
                  <a:srgbClr val="000099"/>
                </a:solidFill>
              </a:rPr>
              <a:t>T</a:t>
            </a:r>
            <a:r>
              <a:rPr lang="en-US" b="1" i="0" dirty="0" smtClean="0">
                <a:solidFill>
                  <a:srgbClr val="000099"/>
                </a:solidFill>
              </a:rPr>
              <a:t>ransit </a:t>
            </a:r>
            <a:r>
              <a:rPr lang="en-US" b="1" i="0" dirty="0">
                <a:solidFill>
                  <a:srgbClr val="000099"/>
                </a:solidFill>
              </a:rPr>
              <a:t>B</a:t>
            </a:r>
            <a:r>
              <a:rPr lang="en-US" b="1" i="0" dirty="0" smtClean="0">
                <a:solidFill>
                  <a:srgbClr val="000099"/>
                </a:solidFill>
              </a:rPr>
              <a:t>enefit Program.  </a:t>
            </a:r>
            <a:r>
              <a:rPr lang="en-US" b="1" i="0" dirty="0">
                <a:solidFill>
                  <a:srgbClr val="000099"/>
                </a:solidFill>
              </a:rPr>
              <a:t>Disciplinary penalties could range from a letter of admonishment to removal from Federal </a:t>
            </a:r>
            <a:r>
              <a:rPr lang="en-US" b="1" i="0" dirty="0" smtClean="0">
                <a:solidFill>
                  <a:srgbClr val="000099"/>
                </a:solidFill>
              </a:rPr>
              <a:t>Service, </a:t>
            </a:r>
            <a:r>
              <a:rPr lang="en-US" b="1" i="0" dirty="0">
                <a:solidFill>
                  <a:srgbClr val="000099"/>
                </a:solidFill>
              </a:rPr>
              <a:t>depending on the severity of the abuse.</a:t>
            </a:r>
          </a:p>
        </p:txBody>
      </p:sp>
      <p:sp>
        <p:nvSpPr>
          <p:cNvPr id="5" name="Left Arrow 4"/>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ight Arrow 5"/>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9"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1460"/>
                                        </p:tgtEl>
                                        <p:attrNameLst>
                                          <p:attrName>style.visibility</p:attrName>
                                        </p:attrNameLst>
                                      </p:cBhvr>
                                      <p:to>
                                        <p:strVal val="visible"/>
                                      </p:to>
                                    </p:set>
                                    <p:animEffect transition="in" filter="fade">
                                      <p:cBhvr>
                                        <p:cTn id="7" dur="1000"/>
                                        <p:tgtEl>
                                          <p:spTgt spid="531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26" name="Rectangle 18"/>
          <p:cNvSpPr>
            <a:spLocks noGrp="1" noChangeArrowheads="1"/>
          </p:cNvSpPr>
          <p:nvPr>
            <p:ph type="title"/>
          </p:nvPr>
        </p:nvSpPr>
        <p:spPr/>
        <p:txBody>
          <a:bodyPr/>
          <a:lstStyle/>
          <a:p>
            <a:r>
              <a:rPr lang="en-US" dirty="0"/>
              <a:t>TRANServe Website</a:t>
            </a:r>
          </a:p>
        </p:txBody>
      </p:sp>
      <p:sp>
        <p:nvSpPr>
          <p:cNvPr id="529434" name="AutoShape 26"/>
          <p:cNvSpPr>
            <a:spLocks noChangeArrowheads="1"/>
          </p:cNvSpPr>
          <p:nvPr/>
        </p:nvSpPr>
        <p:spPr bwMode="auto">
          <a:xfrm>
            <a:off x="4419600" y="258763"/>
            <a:ext cx="3419475" cy="808037"/>
          </a:xfrm>
          <a:prstGeom prst="roundRect">
            <a:avLst>
              <a:gd name="adj" fmla="val 16667"/>
            </a:avLst>
          </a:prstGeom>
          <a:gradFill rotWithShape="1">
            <a:gsLst>
              <a:gs pos="0">
                <a:schemeClr val="bg2">
                  <a:gamma/>
                  <a:tint val="27451"/>
                  <a:invGamma/>
                </a:schemeClr>
              </a:gs>
              <a:gs pos="100000">
                <a:schemeClr val="bg2"/>
              </a:gs>
            </a:gsLst>
            <a:lin ang="2700000" scaled="1"/>
          </a:gradFill>
          <a:ln w="9525" algn="ctr">
            <a:solidFill>
              <a:srgbClr val="808080"/>
            </a:solidFill>
            <a:round/>
            <a:headEnd/>
            <a:tailEnd/>
          </a:ln>
          <a:effectLst/>
        </p:spPr>
        <p:txBody>
          <a:bodyPr anchor="ctr"/>
          <a:lstStyle/>
          <a:p>
            <a:pPr algn="ctr">
              <a:buFont typeface="Wingdings" pitchFamily="2" charset="2"/>
              <a:buNone/>
            </a:pPr>
            <a:endParaRPr lang="en-US" b="1" i="0" dirty="0">
              <a:solidFill>
                <a:schemeClr val="tx2"/>
              </a:solidFill>
            </a:endParaRPr>
          </a:p>
        </p:txBody>
      </p:sp>
      <p:sp>
        <p:nvSpPr>
          <p:cNvPr id="529435" name="AutoShape 27"/>
          <p:cNvSpPr>
            <a:spLocks noChangeArrowheads="1"/>
          </p:cNvSpPr>
          <p:nvPr/>
        </p:nvSpPr>
        <p:spPr bwMode="auto">
          <a:xfrm>
            <a:off x="4521200" y="371475"/>
            <a:ext cx="3216275" cy="582613"/>
          </a:xfrm>
          <a:prstGeom prst="roundRect">
            <a:avLst>
              <a:gd name="adj" fmla="val 16667"/>
            </a:avLst>
          </a:prstGeom>
          <a:gradFill rotWithShape="1">
            <a:gsLst>
              <a:gs pos="0">
                <a:schemeClr val="bg2"/>
              </a:gs>
              <a:gs pos="100000">
                <a:schemeClr val="bg2">
                  <a:gamma/>
                  <a:tint val="27451"/>
                  <a:invGamma/>
                </a:schemeClr>
              </a:gs>
            </a:gsLst>
            <a:lin ang="2700000" scaled="1"/>
          </a:gradFill>
          <a:ln w="9525" algn="ctr">
            <a:solidFill>
              <a:srgbClr val="808080"/>
            </a:solidFill>
            <a:round/>
            <a:headEnd/>
            <a:tailEnd/>
          </a:ln>
          <a:effectLst/>
        </p:spPr>
        <p:txBody>
          <a:bodyPr anchor="ctr"/>
          <a:lstStyle/>
          <a:p>
            <a:pPr algn="ctr">
              <a:lnSpc>
                <a:spcPct val="90000"/>
              </a:lnSpc>
              <a:spcBef>
                <a:spcPct val="0"/>
              </a:spcBef>
              <a:buFont typeface="Wingdings" pitchFamily="2" charset="2"/>
              <a:buNone/>
            </a:pPr>
            <a:r>
              <a:rPr lang="en-US" b="1" i="0" dirty="0" smtClean="0">
                <a:solidFill>
                  <a:schemeClr val="tx2"/>
                </a:solidFill>
              </a:rPr>
              <a:t>TRANServe.dot.gov</a:t>
            </a:r>
            <a:endParaRPr lang="en-US" b="1" i="0" dirty="0">
              <a:solidFill>
                <a:schemeClr val="tx2"/>
              </a:solidFill>
            </a:endParaRPr>
          </a:p>
        </p:txBody>
      </p:sp>
      <p:sp>
        <p:nvSpPr>
          <p:cNvPr id="2" name="Rectangle 1"/>
          <p:cNvSpPr/>
          <p:nvPr/>
        </p:nvSpPr>
        <p:spPr>
          <a:xfrm>
            <a:off x="4800600" y="1524000"/>
            <a:ext cx="4572000" cy="4708981"/>
          </a:xfrm>
          <a:prstGeom prst="rect">
            <a:avLst/>
          </a:prstGeom>
        </p:spPr>
        <p:txBody>
          <a:bodyPr>
            <a:spAutoFit/>
          </a:bodyPr>
          <a:lstStyle/>
          <a:p>
            <a:pPr>
              <a:lnSpc>
                <a:spcPct val="100000"/>
              </a:lnSpc>
              <a:buNone/>
            </a:pPr>
            <a:r>
              <a:rPr lang="en-US" b="1" i="0" dirty="0">
                <a:solidFill>
                  <a:srgbClr val="000099"/>
                </a:solidFill>
              </a:rPr>
              <a:t>Website Pages:</a:t>
            </a:r>
          </a:p>
          <a:p>
            <a:pPr marL="457200" indent="-457200">
              <a:lnSpc>
                <a:spcPct val="100000"/>
              </a:lnSpc>
              <a:buFont typeface="Arial" pitchFamily="34" charset="0"/>
              <a:buChar char="•"/>
            </a:pPr>
            <a:r>
              <a:rPr lang="en-US" b="1" i="0" dirty="0">
                <a:solidFill>
                  <a:srgbClr val="000099"/>
                </a:solidFill>
              </a:rPr>
              <a:t>Home</a:t>
            </a:r>
          </a:p>
          <a:p>
            <a:pPr marL="457200" indent="-457200">
              <a:lnSpc>
                <a:spcPct val="100000"/>
              </a:lnSpc>
              <a:buFont typeface="Arial" pitchFamily="34" charset="0"/>
              <a:buChar char="•"/>
            </a:pPr>
            <a:r>
              <a:rPr lang="en-US" b="1" i="0" dirty="0">
                <a:solidFill>
                  <a:srgbClr val="000099"/>
                </a:solidFill>
              </a:rPr>
              <a:t>Participants</a:t>
            </a:r>
          </a:p>
          <a:p>
            <a:pPr marL="457200" indent="-457200">
              <a:lnSpc>
                <a:spcPct val="100000"/>
              </a:lnSpc>
              <a:buFont typeface="Arial" pitchFamily="34" charset="0"/>
              <a:buChar char="•"/>
            </a:pPr>
            <a:r>
              <a:rPr lang="en-US" b="1" i="0" dirty="0">
                <a:solidFill>
                  <a:srgbClr val="000099"/>
                </a:solidFill>
              </a:rPr>
              <a:t>F.A.Q. (Frequently Asked Questions) </a:t>
            </a:r>
          </a:p>
          <a:p>
            <a:pPr marL="457200" indent="-457200">
              <a:lnSpc>
                <a:spcPct val="100000"/>
              </a:lnSpc>
              <a:buFont typeface="Arial" pitchFamily="34" charset="0"/>
              <a:buChar char="•"/>
            </a:pPr>
            <a:r>
              <a:rPr lang="en-US" b="1" i="0" dirty="0">
                <a:solidFill>
                  <a:srgbClr val="000099"/>
                </a:solidFill>
              </a:rPr>
              <a:t>Debit Card</a:t>
            </a:r>
          </a:p>
          <a:p>
            <a:pPr marL="457200" indent="-457200">
              <a:lnSpc>
                <a:spcPct val="100000"/>
              </a:lnSpc>
              <a:buFont typeface="Arial" pitchFamily="34" charset="0"/>
              <a:buChar char="•"/>
            </a:pPr>
            <a:r>
              <a:rPr lang="en-US" b="1" i="0" dirty="0">
                <a:solidFill>
                  <a:srgbClr val="000099"/>
                </a:solidFill>
              </a:rPr>
              <a:t>Resources</a:t>
            </a:r>
          </a:p>
          <a:p>
            <a:pPr marL="457200" indent="-457200">
              <a:lnSpc>
                <a:spcPct val="100000"/>
              </a:lnSpc>
              <a:buFont typeface="Arial" pitchFamily="34" charset="0"/>
              <a:buChar char="•"/>
            </a:pPr>
            <a:r>
              <a:rPr lang="en-US" b="1" i="0" dirty="0">
                <a:solidFill>
                  <a:srgbClr val="000099"/>
                </a:solidFill>
              </a:rPr>
              <a:t>Return of Excess Benefit</a:t>
            </a:r>
          </a:p>
          <a:p>
            <a:pPr marL="457200" indent="-457200">
              <a:lnSpc>
                <a:spcPct val="100000"/>
              </a:lnSpc>
              <a:buFont typeface="Arial" pitchFamily="34" charset="0"/>
              <a:buChar char="•"/>
            </a:pPr>
            <a:r>
              <a:rPr lang="en-US" b="1" i="0" dirty="0">
                <a:solidFill>
                  <a:srgbClr val="000099"/>
                </a:solidFill>
              </a:rPr>
              <a:t>Contact Us</a:t>
            </a:r>
          </a:p>
        </p:txBody>
      </p:sp>
      <p:pic>
        <p:nvPicPr>
          <p:cNvPr id="9" name="Picture 8"/>
          <p:cNvPicPr/>
          <p:nvPr/>
        </p:nvPicPr>
        <p:blipFill rotWithShape="1">
          <a:blip r:embed="rId3" cstate="print"/>
          <a:srcRect l="54327" t="17227" r="4648" b="3446"/>
          <a:stretch/>
        </p:blipFill>
        <p:spPr bwMode="auto">
          <a:xfrm>
            <a:off x="498168" y="1524000"/>
            <a:ext cx="3911600" cy="4480381"/>
          </a:xfrm>
          <a:prstGeom prst="rect">
            <a:avLst/>
          </a:prstGeom>
          <a:ln>
            <a:noFill/>
          </a:ln>
          <a:extLst>
            <a:ext uri="{53640926-AAD7-44D8-BBD7-CCE9431645EC}">
              <a14:shadowObscured xmlns:a14="http://schemas.microsoft.com/office/drawing/2010/main"/>
            </a:ext>
          </a:extLst>
        </p:spPr>
      </p:pic>
      <p:sp>
        <p:nvSpPr>
          <p:cNvPr id="10" name="Flowchart: Alternate Process 9"/>
          <p:cNvSpPr/>
          <p:nvPr/>
        </p:nvSpPr>
        <p:spPr bwMode="auto">
          <a:xfrm>
            <a:off x="4419600" y="304800"/>
            <a:ext cx="3352800" cy="762000"/>
          </a:xfrm>
          <a:prstGeom prst="flowChartAlternateProcess">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11" name="Left Arrow 10"/>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12" name="Right Arrow 11"/>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13" name="TextBox 12"/>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5" name="Text Box 1"/>
          <p:cNvSpPr txBox="1">
            <a:spLocks noChangeArrowheads="1"/>
          </p:cNvSpPr>
          <p:nvPr/>
        </p:nvSpPr>
        <p:spPr bwMode="auto">
          <a:xfrm>
            <a:off x="498168" y="6477000"/>
            <a:ext cx="4835832"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Process</a:t>
            </a:r>
            <a:endParaRPr lang="en-US" dirty="0"/>
          </a:p>
        </p:txBody>
      </p:sp>
      <p:sp>
        <p:nvSpPr>
          <p:cNvPr id="8" name="TextBox 7"/>
          <p:cNvSpPr txBox="1"/>
          <p:nvPr/>
        </p:nvSpPr>
        <p:spPr>
          <a:xfrm>
            <a:off x="457200" y="1579632"/>
            <a:ext cx="8839200" cy="5432256"/>
          </a:xfrm>
          <a:prstGeom prst="rect">
            <a:avLst/>
          </a:prstGeom>
          <a:noFill/>
        </p:spPr>
        <p:txBody>
          <a:bodyPr wrap="square" rtlCol="0">
            <a:spAutoFit/>
          </a:bodyPr>
          <a:lstStyle/>
          <a:p>
            <a:pPr marL="457200" indent="-457200">
              <a:lnSpc>
                <a:spcPct val="100000"/>
              </a:lnSpc>
              <a:buFont typeface="+mj-lt"/>
              <a:buAutoNum type="arabicPeriod"/>
            </a:pPr>
            <a:r>
              <a:rPr lang="en-US" sz="2000" b="1" i="0" dirty="0" smtClean="0">
                <a:solidFill>
                  <a:srgbClr val="000099"/>
                </a:solidFill>
              </a:rPr>
              <a:t>Log in to the TRANServe Electronic Transit Benefit Application System </a:t>
            </a:r>
            <a:r>
              <a:rPr lang="en-US" sz="2000" b="1" i="0" dirty="0" smtClean="0">
                <a:solidFill>
                  <a:schemeClr val="accent1">
                    <a:lumMod val="50000"/>
                  </a:schemeClr>
                </a:solidFill>
              </a:rPr>
              <a:t>(</a:t>
            </a:r>
            <a:r>
              <a:rPr lang="en-US" sz="2000" b="1" i="0" u="sng" dirty="0" smtClean="0">
                <a:solidFill>
                  <a:srgbClr val="0070C0"/>
                </a:solidFill>
              </a:rPr>
              <a:t>https://transitapp.ost.dot.gov</a:t>
            </a:r>
            <a:r>
              <a:rPr lang="en-US" sz="2000" b="1" i="0" dirty="0" smtClean="0">
                <a:solidFill>
                  <a:schemeClr val="accent1">
                    <a:lumMod val="50000"/>
                  </a:schemeClr>
                </a:solidFill>
              </a:rPr>
              <a:t>)</a:t>
            </a:r>
          </a:p>
          <a:p>
            <a:pPr marL="457200" indent="-457200">
              <a:lnSpc>
                <a:spcPct val="100000"/>
              </a:lnSpc>
              <a:buFont typeface="+mj-lt"/>
              <a:buAutoNum type="arabicPeriod"/>
            </a:pPr>
            <a:r>
              <a:rPr lang="en-US" sz="2000" b="1" i="0" dirty="0" smtClean="0">
                <a:solidFill>
                  <a:srgbClr val="000099"/>
                </a:solidFill>
              </a:rPr>
              <a:t>First time Users click the “Register” button to create a profile and get your temporary password.</a:t>
            </a:r>
          </a:p>
          <a:p>
            <a:pPr marL="457200" indent="-457200">
              <a:lnSpc>
                <a:spcPct val="100000"/>
              </a:lnSpc>
              <a:buFont typeface="+mj-lt"/>
              <a:buAutoNum type="arabicPeriod"/>
            </a:pPr>
            <a:r>
              <a:rPr lang="en-US" sz="2000" b="1" i="0" dirty="0" smtClean="0">
                <a:solidFill>
                  <a:srgbClr val="000099"/>
                </a:solidFill>
              </a:rPr>
              <a:t>Login using government email address and password</a:t>
            </a:r>
          </a:p>
          <a:p>
            <a:pPr marL="457200" indent="-457200">
              <a:lnSpc>
                <a:spcPct val="100000"/>
              </a:lnSpc>
              <a:buFont typeface="+mj-lt"/>
              <a:buAutoNum type="arabicPeriod"/>
            </a:pPr>
            <a:r>
              <a:rPr lang="en-US" sz="2000" b="1" i="0" dirty="0" smtClean="0">
                <a:solidFill>
                  <a:srgbClr val="000099"/>
                </a:solidFill>
              </a:rPr>
              <a:t>Click on  “Home”, then “Transit Benefit Application System”</a:t>
            </a:r>
          </a:p>
          <a:p>
            <a:pPr marL="457200" indent="-457200">
              <a:lnSpc>
                <a:spcPct val="100000"/>
              </a:lnSpc>
              <a:buFont typeface="+mj-lt"/>
              <a:buAutoNum type="arabicPeriod"/>
            </a:pPr>
            <a:r>
              <a:rPr lang="en-US" sz="2000" b="1" i="0" dirty="0" smtClean="0">
                <a:solidFill>
                  <a:srgbClr val="000099"/>
                </a:solidFill>
              </a:rPr>
              <a:t>Choose what to do:</a:t>
            </a:r>
          </a:p>
          <a:p>
            <a:pPr marL="914400" lvl="1" indent="-457200">
              <a:lnSpc>
                <a:spcPct val="100000"/>
              </a:lnSpc>
              <a:buFont typeface="Arial" pitchFamily="34" charset="0"/>
              <a:buChar char="•"/>
            </a:pPr>
            <a:r>
              <a:rPr lang="en-US" sz="2000" b="1" i="0" dirty="0" smtClean="0">
                <a:solidFill>
                  <a:srgbClr val="000099"/>
                </a:solidFill>
              </a:rPr>
              <a:t>Request information</a:t>
            </a:r>
          </a:p>
          <a:p>
            <a:pPr marL="914400" lvl="1" indent="-457200">
              <a:lnSpc>
                <a:spcPct val="100000"/>
              </a:lnSpc>
              <a:buFont typeface="Arial" pitchFamily="34" charset="0"/>
              <a:buChar char="•"/>
            </a:pPr>
            <a:r>
              <a:rPr lang="en-US" sz="2000" b="1" i="0" dirty="0" smtClean="0">
                <a:solidFill>
                  <a:srgbClr val="000099"/>
                </a:solidFill>
              </a:rPr>
              <a:t>Withdraw from the program</a:t>
            </a:r>
          </a:p>
          <a:p>
            <a:pPr marL="914400" lvl="1" indent="-457200">
              <a:lnSpc>
                <a:spcPct val="100000"/>
              </a:lnSpc>
              <a:buFont typeface="Arial" pitchFamily="34" charset="0"/>
              <a:buChar char="•"/>
            </a:pPr>
            <a:r>
              <a:rPr lang="en-US" sz="2000" b="1" i="0" dirty="0" smtClean="0">
                <a:solidFill>
                  <a:srgbClr val="000099"/>
                </a:solidFill>
              </a:rPr>
              <a:t>Certify/Enroll</a:t>
            </a:r>
          </a:p>
          <a:p>
            <a:pPr lvl="1">
              <a:buNone/>
            </a:pPr>
            <a:endParaRPr lang="en-US" sz="2000" b="1" i="0" dirty="0" smtClean="0">
              <a:solidFill>
                <a:srgbClr val="000099"/>
              </a:solidFill>
            </a:endParaRPr>
          </a:p>
          <a:p>
            <a:pPr marL="457200" indent="-457200">
              <a:buFont typeface="+mj-lt"/>
              <a:buAutoNum type="arabicPeriod"/>
            </a:pPr>
            <a:endParaRPr lang="en-US" dirty="0"/>
          </a:p>
        </p:txBody>
      </p:sp>
      <p:sp>
        <p:nvSpPr>
          <p:cNvPr id="5" name="Left Arrow 4"/>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ight Arrow 5"/>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dirty="0"/>
              <a:t>Knowledge Check 1</a:t>
            </a:r>
          </a:p>
        </p:txBody>
      </p:sp>
      <p:sp>
        <p:nvSpPr>
          <p:cNvPr id="533507" name="Rectangle 3"/>
          <p:cNvSpPr>
            <a:spLocks noGrp="1" noChangeArrowheads="1"/>
          </p:cNvSpPr>
          <p:nvPr>
            <p:ph type="body" idx="1"/>
          </p:nvPr>
        </p:nvSpPr>
        <p:spPr/>
        <p:txBody>
          <a:bodyPr/>
          <a:lstStyle/>
          <a:p>
            <a:pPr>
              <a:buFontTx/>
              <a:buNone/>
            </a:pPr>
            <a:r>
              <a:rPr lang="en-US" dirty="0"/>
              <a:t>The Transit Benefit Program objective is to:</a:t>
            </a:r>
          </a:p>
          <a:p>
            <a:pPr marL="693738" lvl="1" indent="-342900">
              <a:spcBef>
                <a:spcPct val="20000"/>
              </a:spcBef>
              <a:buFont typeface="Wingdings" pitchFamily="2" charset="2"/>
              <a:buChar char="q"/>
            </a:pPr>
            <a:r>
              <a:rPr lang="en-US" dirty="0"/>
              <a:t>A.  Increase </a:t>
            </a:r>
            <a:r>
              <a:rPr lang="en-US" dirty="0" smtClean="0"/>
              <a:t>compensation of </a:t>
            </a:r>
            <a:r>
              <a:rPr lang="en-US" dirty="0"/>
              <a:t>federal employees </a:t>
            </a:r>
            <a:br>
              <a:rPr lang="en-US" dirty="0"/>
            </a:br>
            <a:r>
              <a:rPr lang="en-US" dirty="0" smtClean="0"/>
              <a:t>per </a:t>
            </a:r>
            <a:r>
              <a:rPr lang="en-US" dirty="0"/>
              <a:t>month.</a:t>
            </a:r>
          </a:p>
          <a:p>
            <a:pPr marL="693738" lvl="1" indent="-342900">
              <a:spcBef>
                <a:spcPct val="20000"/>
              </a:spcBef>
              <a:buFont typeface="Wingdings" pitchFamily="2" charset="2"/>
              <a:buChar char="q"/>
            </a:pPr>
            <a:r>
              <a:rPr lang="en-US" dirty="0"/>
              <a:t>B.  Provide incentive to federal employees to use public transportation to reduce air pollution and traffic congestion.</a:t>
            </a:r>
          </a:p>
          <a:p>
            <a:pPr marL="693738" lvl="1" indent="-342900">
              <a:spcBef>
                <a:spcPct val="20000"/>
              </a:spcBef>
              <a:buFont typeface="Wingdings" pitchFamily="2" charset="2"/>
              <a:buChar char="q"/>
            </a:pPr>
            <a:r>
              <a:rPr lang="en-US" dirty="0"/>
              <a:t>C.  Reward the employees for their hard work.</a:t>
            </a:r>
            <a:endParaRPr lang="en-US" dirty="0">
              <a:hlinkClick r:id="" action="ppaction://hlinkshowjump?jump=nextslide"/>
            </a:endParaRPr>
          </a:p>
        </p:txBody>
      </p:sp>
      <p:sp>
        <p:nvSpPr>
          <p:cNvPr id="5" name="Left Arrow 4"/>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ight Arrow 5"/>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ectangle 6">
            <a:hlinkClick r:id="" action="ppaction://hlinkshowjump?jump=nextslide"/>
          </p:cNvPr>
          <p:cNvSpPr/>
          <p:nvPr/>
        </p:nvSpPr>
        <p:spPr bwMode="auto">
          <a:xfrm>
            <a:off x="228600" y="19812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3507">
                                            <p:txEl>
                                              <p:pRg st="1" end="1"/>
                                            </p:txEl>
                                          </p:spTgt>
                                        </p:tgtEl>
                                        <p:attrNameLst>
                                          <p:attrName>style.visibility</p:attrName>
                                        </p:attrNameLst>
                                      </p:cBhvr>
                                      <p:to>
                                        <p:strVal val="visible"/>
                                      </p:to>
                                    </p:set>
                                    <p:animEffect transition="in" filter="fade">
                                      <p:cBhvr>
                                        <p:cTn id="7" dur="1000">
                                          <p:stCondLst>
                                            <p:cond delay="0"/>
                                          </p:stCondLst>
                                        </p:cTn>
                                        <p:tgtEl>
                                          <p:spTgt spid="533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3507">
                                            <p:txEl>
                                              <p:pRg st="2" end="2"/>
                                            </p:txEl>
                                          </p:spTgt>
                                        </p:tgtEl>
                                        <p:attrNameLst>
                                          <p:attrName>style.visibility</p:attrName>
                                        </p:attrNameLst>
                                      </p:cBhvr>
                                      <p:to>
                                        <p:strVal val="visible"/>
                                      </p:to>
                                    </p:set>
                                    <p:animEffect transition="in" filter="fade">
                                      <p:cBhvr>
                                        <p:cTn id="12" dur="1000">
                                          <p:stCondLst>
                                            <p:cond delay="0"/>
                                          </p:stCondLst>
                                        </p:cTn>
                                        <p:tgtEl>
                                          <p:spTgt spid="533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3507">
                                            <p:txEl>
                                              <p:pRg st="3" end="3"/>
                                            </p:txEl>
                                          </p:spTgt>
                                        </p:tgtEl>
                                        <p:attrNameLst>
                                          <p:attrName>style.visibility</p:attrName>
                                        </p:attrNameLst>
                                      </p:cBhvr>
                                      <p:to>
                                        <p:strVal val="visible"/>
                                      </p:to>
                                    </p:set>
                                    <p:animEffect transition="in" filter="fade">
                                      <p:cBhvr>
                                        <p:cTn id="17" dur="1000">
                                          <p:stCondLst>
                                            <p:cond delay="0"/>
                                          </p:stCondLst>
                                        </p:cTn>
                                        <p:tgtEl>
                                          <p:spTgt spid="533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5" name="Rectangle 3"/>
          <p:cNvSpPr>
            <a:spLocks noGrp="1" noChangeArrowheads="1"/>
          </p:cNvSpPr>
          <p:nvPr>
            <p:ph type="body" idx="1"/>
          </p:nvPr>
        </p:nvSpPr>
        <p:spPr/>
        <p:txBody>
          <a:bodyPr/>
          <a:lstStyle/>
          <a:p>
            <a:pPr>
              <a:buFontTx/>
              <a:buNone/>
            </a:pPr>
            <a:r>
              <a:rPr lang="en-US" dirty="0"/>
              <a:t>The Transit Benefit Program objective is to:</a:t>
            </a:r>
          </a:p>
          <a:p>
            <a:pPr marL="693738" lvl="1" indent="-342900">
              <a:spcBef>
                <a:spcPct val="20000"/>
              </a:spcBef>
              <a:buFont typeface="Wingdings" pitchFamily="2" charset="2"/>
              <a:buChar char="q"/>
            </a:pPr>
            <a:r>
              <a:rPr lang="en-US" dirty="0">
                <a:solidFill>
                  <a:srgbClr val="969696"/>
                </a:solidFill>
              </a:rPr>
              <a:t>A.  Increase compensation of federal employees </a:t>
            </a:r>
            <a:br>
              <a:rPr lang="en-US" dirty="0">
                <a:solidFill>
                  <a:srgbClr val="969696"/>
                </a:solidFill>
              </a:rPr>
            </a:br>
            <a:r>
              <a:rPr lang="en-US" dirty="0" smtClean="0">
                <a:solidFill>
                  <a:srgbClr val="969696"/>
                </a:solidFill>
              </a:rPr>
              <a:t>per </a:t>
            </a:r>
            <a:r>
              <a:rPr lang="en-US" dirty="0">
                <a:solidFill>
                  <a:srgbClr val="969696"/>
                </a:solidFill>
              </a:rPr>
              <a:t>month.</a:t>
            </a:r>
          </a:p>
          <a:p>
            <a:pPr marL="693738" lvl="1" indent="-342900">
              <a:spcBef>
                <a:spcPct val="20000"/>
              </a:spcBef>
              <a:buFont typeface="Wingdings" pitchFamily="2" charset="2"/>
              <a:buChar char="q"/>
            </a:pPr>
            <a:r>
              <a:rPr lang="en-US" dirty="0">
                <a:solidFill>
                  <a:schemeClr val="tx2"/>
                </a:solidFill>
              </a:rPr>
              <a:t>B.  Provide incentive to federal employees to use public transportation to reduce air pollution and traffic congestion.</a:t>
            </a:r>
          </a:p>
          <a:p>
            <a:pPr marL="693738" lvl="1" indent="-342900">
              <a:spcBef>
                <a:spcPct val="20000"/>
              </a:spcBef>
              <a:buFont typeface="Wingdings" pitchFamily="2" charset="2"/>
              <a:buChar char="q"/>
            </a:pPr>
            <a:r>
              <a:rPr lang="en-US" dirty="0">
                <a:solidFill>
                  <a:srgbClr val="969696"/>
                </a:solidFill>
              </a:rPr>
              <a:t>C.  Reward the employees for their hard work.</a:t>
            </a:r>
          </a:p>
        </p:txBody>
      </p:sp>
      <p:pic>
        <p:nvPicPr>
          <p:cNvPr id="53555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2667000"/>
            <a:ext cx="457200" cy="406400"/>
          </a:xfrm>
          <a:prstGeom prst="rect">
            <a:avLst/>
          </a:prstGeom>
          <a:noFill/>
          <a:ln w="9525" algn="ctr">
            <a:noFill/>
            <a:miter lim="800000"/>
            <a:headEnd/>
            <a:tailEnd/>
          </a:ln>
          <a:effectLst/>
        </p:spPr>
      </p:pic>
      <p:sp>
        <p:nvSpPr>
          <p:cNvPr id="535557" name="Text Box 5"/>
          <p:cNvSpPr txBox="1">
            <a:spLocks noChangeArrowheads="1"/>
          </p:cNvSpPr>
          <p:nvPr/>
        </p:nvSpPr>
        <p:spPr bwMode="auto">
          <a:xfrm>
            <a:off x="592138" y="4113213"/>
            <a:ext cx="7924800" cy="1196975"/>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a:solidFill>
                  <a:srgbClr val="000099"/>
                </a:solidFill>
              </a:rPr>
              <a:t>The Federal Workforce Transportation Fringe Benefit Program under Executive Order 13150 was put in place to reduce air pollution and traffic congestion.</a:t>
            </a:r>
          </a:p>
        </p:txBody>
      </p:sp>
      <p:sp>
        <p:nvSpPr>
          <p:cNvPr id="535563" name="Rectangle 11"/>
          <p:cNvSpPr>
            <a:spLocks noGrp="1" noChangeArrowheads="1"/>
          </p:cNvSpPr>
          <p:nvPr>
            <p:ph type="title"/>
          </p:nvPr>
        </p:nvSpPr>
        <p:spPr>
          <a:noFill/>
          <a:ln/>
        </p:spPr>
        <p:txBody>
          <a:bodyPr/>
          <a:lstStyle/>
          <a:p>
            <a:r>
              <a:rPr lang="en-US" dirty="0"/>
              <a:t>Knowledge Check </a:t>
            </a:r>
            <a:r>
              <a:rPr lang="en-US" dirty="0" smtClean="0"/>
              <a:t>1 - Answer</a:t>
            </a:r>
            <a:endParaRPr lang="en-US" dirty="0"/>
          </a:p>
        </p:txBody>
      </p:sp>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1"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5557"/>
                                        </p:tgtEl>
                                        <p:attrNameLst>
                                          <p:attrName>style.visibility</p:attrName>
                                        </p:attrNameLst>
                                      </p:cBhvr>
                                      <p:to>
                                        <p:strVal val="visible"/>
                                      </p:to>
                                    </p:set>
                                    <p:animEffect transition="in" filter="fade">
                                      <p:cBhvr>
                                        <p:cTn id="7" dur="1000"/>
                                        <p:tgtEl>
                                          <p:spTgt spid="53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dirty="0"/>
              <a:t>Knowledge Check 2</a:t>
            </a:r>
          </a:p>
        </p:txBody>
      </p:sp>
      <p:sp>
        <p:nvSpPr>
          <p:cNvPr id="537603" name="Rectangle 3"/>
          <p:cNvSpPr>
            <a:spLocks noGrp="1" noChangeArrowheads="1"/>
          </p:cNvSpPr>
          <p:nvPr>
            <p:ph type="body" idx="1"/>
          </p:nvPr>
        </p:nvSpPr>
        <p:spPr/>
        <p:txBody>
          <a:bodyPr/>
          <a:lstStyle/>
          <a:p>
            <a:r>
              <a:rPr lang="en-US" dirty="0"/>
              <a:t>If I misuse my transit benefit, </a:t>
            </a:r>
            <a:r>
              <a:rPr lang="en-US" dirty="0" smtClean="0"/>
              <a:t>for example, selling </a:t>
            </a:r>
            <a:r>
              <a:rPr lang="en-US" dirty="0"/>
              <a:t>my benefit or over estimating my need for the benefit, I could be removed from service to the federal government.</a:t>
            </a:r>
          </a:p>
          <a:p>
            <a:pPr marL="693738" lvl="1" indent="-342900">
              <a:spcBef>
                <a:spcPct val="20000"/>
              </a:spcBef>
              <a:buFont typeface="Wingdings" pitchFamily="2" charset="2"/>
              <a:buChar char="q"/>
            </a:pPr>
            <a:r>
              <a:rPr lang="en-US" dirty="0"/>
              <a:t>True</a:t>
            </a:r>
          </a:p>
          <a:p>
            <a:pPr marL="693738" lvl="1" indent="-342900">
              <a:spcBef>
                <a:spcPct val="20000"/>
              </a:spcBef>
              <a:buFont typeface="Wingdings" pitchFamily="2" charset="2"/>
              <a:buChar char="q"/>
            </a:pPr>
            <a:r>
              <a:rPr lang="en-US" dirty="0"/>
              <a:t>False</a:t>
            </a:r>
          </a:p>
        </p:txBody>
      </p:sp>
      <p:sp>
        <p:nvSpPr>
          <p:cNvPr id="10" name="Rectangle 9"/>
          <p:cNvSpPr/>
          <p:nvPr/>
        </p:nvSpPr>
        <p:spPr bwMode="auto">
          <a:xfrm>
            <a:off x="685800" y="3048000"/>
            <a:ext cx="1981200" cy="1143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11" name="Rectangle 10">
            <a:hlinkClick r:id="" action="ppaction://hlinkshowjump?jump=nextslide"/>
          </p:cNvPr>
          <p:cNvSpPr/>
          <p:nvPr/>
        </p:nvSpPr>
        <p:spPr bwMode="auto">
          <a:xfrm>
            <a:off x="0" y="3048000"/>
            <a:ext cx="25908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2"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7603">
                                            <p:txEl>
                                              <p:pRg st="1" end="1"/>
                                            </p:txEl>
                                          </p:spTgt>
                                        </p:tgtEl>
                                        <p:attrNameLst>
                                          <p:attrName>style.visibility</p:attrName>
                                        </p:attrNameLst>
                                      </p:cBhvr>
                                      <p:to>
                                        <p:strVal val="visible"/>
                                      </p:to>
                                    </p:set>
                                    <p:animEffect transition="in" filter="fade">
                                      <p:cBhvr>
                                        <p:cTn id="7" dur="1000">
                                          <p:stCondLst>
                                            <p:cond delay="0"/>
                                          </p:stCondLst>
                                        </p:cTn>
                                        <p:tgtEl>
                                          <p:spTgt spid="53760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7603">
                                            <p:txEl>
                                              <p:pRg st="2" end="2"/>
                                            </p:txEl>
                                          </p:spTgt>
                                        </p:tgtEl>
                                        <p:attrNameLst>
                                          <p:attrName>style.visibility</p:attrName>
                                        </p:attrNameLst>
                                      </p:cBhvr>
                                      <p:to>
                                        <p:strVal val="visible"/>
                                      </p:to>
                                    </p:set>
                                    <p:animEffect transition="in" filter="fade">
                                      <p:cBhvr>
                                        <p:cTn id="10" dur="1000">
                                          <p:stCondLst>
                                            <p:cond delay="0"/>
                                          </p:stCondLst>
                                        </p:cTn>
                                        <p:tgtEl>
                                          <p:spTgt spid="537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1" name="Rectangle 3"/>
          <p:cNvSpPr>
            <a:spLocks noGrp="1" noChangeArrowheads="1"/>
          </p:cNvSpPr>
          <p:nvPr>
            <p:ph type="body" idx="1"/>
          </p:nvPr>
        </p:nvSpPr>
        <p:spPr/>
        <p:txBody>
          <a:bodyPr/>
          <a:lstStyle/>
          <a:p>
            <a:r>
              <a:rPr lang="en-US" dirty="0"/>
              <a:t>If I misuse my transit benefit, </a:t>
            </a:r>
            <a:r>
              <a:rPr lang="en-US" dirty="0" smtClean="0"/>
              <a:t>for example, selling </a:t>
            </a:r>
            <a:r>
              <a:rPr lang="en-US" dirty="0"/>
              <a:t>my benefit or over estimating my need for the benefit, I could be removed from service to the federal government.</a:t>
            </a:r>
          </a:p>
          <a:p>
            <a:pPr marL="693738" lvl="1" indent="-342900">
              <a:spcBef>
                <a:spcPct val="20000"/>
              </a:spcBef>
              <a:buFont typeface="Wingdings" pitchFamily="2" charset="2"/>
              <a:buChar char="q"/>
            </a:pPr>
            <a:r>
              <a:rPr lang="en-US" dirty="0">
                <a:solidFill>
                  <a:schemeClr val="tx2"/>
                </a:solidFill>
              </a:rPr>
              <a:t>True</a:t>
            </a:r>
          </a:p>
          <a:p>
            <a:pPr marL="693738" lvl="1" indent="-342900">
              <a:spcBef>
                <a:spcPct val="20000"/>
              </a:spcBef>
              <a:buFont typeface="Wingdings" pitchFamily="2" charset="2"/>
              <a:buChar char="q"/>
            </a:pPr>
            <a:r>
              <a:rPr lang="en-US" dirty="0">
                <a:solidFill>
                  <a:srgbClr val="969696"/>
                </a:solidFill>
              </a:rPr>
              <a:t>False</a:t>
            </a:r>
          </a:p>
        </p:txBody>
      </p:sp>
      <p:pic>
        <p:nvPicPr>
          <p:cNvPr id="53965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3048000"/>
            <a:ext cx="457200" cy="406400"/>
          </a:xfrm>
          <a:prstGeom prst="rect">
            <a:avLst/>
          </a:prstGeom>
          <a:noFill/>
          <a:ln w="9525" algn="ctr">
            <a:noFill/>
            <a:miter lim="800000"/>
            <a:headEnd/>
            <a:tailEnd/>
          </a:ln>
          <a:effectLst/>
        </p:spPr>
      </p:pic>
      <p:sp>
        <p:nvSpPr>
          <p:cNvPr id="539652" name="Text Box 4"/>
          <p:cNvSpPr txBox="1">
            <a:spLocks noChangeArrowheads="1"/>
          </p:cNvSpPr>
          <p:nvPr/>
        </p:nvSpPr>
        <p:spPr bwMode="auto">
          <a:xfrm>
            <a:off x="592138" y="4113213"/>
            <a:ext cx="7924800" cy="1196975"/>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a:solidFill>
                  <a:srgbClr val="000099"/>
                </a:solidFill>
              </a:rPr>
              <a:t>Disciplinary penalties could range from a letter of admonishment to removal from Federal service depending on the severity of the abuse.</a:t>
            </a:r>
          </a:p>
        </p:txBody>
      </p:sp>
      <p:sp>
        <p:nvSpPr>
          <p:cNvPr id="539670" name="Rectangle 22"/>
          <p:cNvSpPr>
            <a:spLocks noGrp="1" noChangeArrowheads="1"/>
          </p:cNvSpPr>
          <p:nvPr>
            <p:ph type="title"/>
          </p:nvPr>
        </p:nvSpPr>
        <p:spPr>
          <a:noFill/>
          <a:ln/>
        </p:spPr>
        <p:txBody>
          <a:bodyPr/>
          <a:lstStyle/>
          <a:p>
            <a:r>
              <a:rPr lang="en-US" dirty="0"/>
              <a:t>Knowledge Check </a:t>
            </a:r>
            <a:r>
              <a:rPr lang="en-US" dirty="0" smtClean="0"/>
              <a:t>2 - Answer</a:t>
            </a:r>
            <a:endParaRPr lang="en-US" dirty="0"/>
          </a:p>
        </p:txBody>
      </p:sp>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1"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dirty="0"/>
              <a:t>Knowledge Check 3</a:t>
            </a:r>
          </a:p>
        </p:txBody>
      </p:sp>
      <p:sp>
        <p:nvSpPr>
          <p:cNvPr id="541699" name="Rectangle 3"/>
          <p:cNvSpPr>
            <a:spLocks noGrp="1" noChangeArrowheads="1"/>
          </p:cNvSpPr>
          <p:nvPr>
            <p:ph type="body" idx="1"/>
          </p:nvPr>
        </p:nvSpPr>
        <p:spPr/>
        <p:txBody>
          <a:bodyPr/>
          <a:lstStyle/>
          <a:p>
            <a:pPr>
              <a:buFontTx/>
              <a:buNone/>
            </a:pPr>
            <a:r>
              <a:rPr lang="en-US" dirty="0" smtClean="0"/>
              <a:t>TRANServe’s Role is to:</a:t>
            </a:r>
            <a:endParaRPr lang="en-US" dirty="0"/>
          </a:p>
          <a:p>
            <a:pPr marL="693738" lvl="1" indent="-342900">
              <a:spcBef>
                <a:spcPct val="20000"/>
              </a:spcBef>
              <a:buFont typeface="Wingdings" pitchFamily="2" charset="2"/>
              <a:buChar char="q"/>
            </a:pPr>
            <a:r>
              <a:rPr lang="en-US" dirty="0"/>
              <a:t>A. Distribute </a:t>
            </a:r>
            <a:r>
              <a:rPr lang="en-US" dirty="0" smtClean="0"/>
              <a:t>the transit benefit to USCIS </a:t>
            </a:r>
            <a:r>
              <a:rPr lang="en-US" dirty="0"/>
              <a:t>employees.</a:t>
            </a:r>
          </a:p>
          <a:p>
            <a:pPr marL="693738" lvl="1" indent="-342900">
              <a:spcBef>
                <a:spcPct val="20000"/>
              </a:spcBef>
              <a:buFont typeface="Wingdings" pitchFamily="2" charset="2"/>
              <a:buChar char="q"/>
            </a:pPr>
            <a:r>
              <a:rPr lang="en-US" dirty="0"/>
              <a:t>B. Administer the Transit Benefit Program.</a:t>
            </a:r>
          </a:p>
          <a:p>
            <a:pPr marL="693738" lvl="1" indent="-342900">
              <a:spcBef>
                <a:spcPct val="20000"/>
              </a:spcBef>
              <a:buFont typeface="Wingdings" pitchFamily="2" charset="2"/>
              <a:buChar char="q"/>
            </a:pPr>
            <a:r>
              <a:rPr lang="en-US" dirty="0"/>
              <a:t>C. Establish Best Practices.</a:t>
            </a:r>
          </a:p>
          <a:p>
            <a:pPr marL="693738" lvl="1" indent="-342900">
              <a:spcBef>
                <a:spcPct val="20000"/>
              </a:spcBef>
              <a:buFont typeface="Wingdings" pitchFamily="2" charset="2"/>
              <a:buChar char="q"/>
            </a:pPr>
            <a:r>
              <a:rPr lang="en-US" dirty="0"/>
              <a:t>D. </a:t>
            </a:r>
            <a:r>
              <a:rPr lang="en-US" dirty="0" smtClean="0"/>
              <a:t>All </a:t>
            </a:r>
            <a:r>
              <a:rPr lang="en-US" dirty="0"/>
              <a:t>of the above.</a:t>
            </a:r>
          </a:p>
        </p:txBody>
      </p:sp>
      <p:sp>
        <p:nvSpPr>
          <p:cNvPr id="5" name="Rectangle 4"/>
          <p:cNvSpPr/>
          <p:nvPr/>
        </p:nvSpPr>
        <p:spPr bwMode="auto">
          <a:xfrm>
            <a:off x="0" y="1981200"/>
            <a:ext cx="2133600" cy="1981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6" name="Rectangle 5">
            <a:hlinkClick r:id="" action="ppaction://hlinkshowjump?jump=nextslide"/>
          </p:cNvPr>
          <p:cNvSpPr/>
          <p:nvPr/>
        </p:nvSpPr>
        <p:spPr bwMode="auto">
          <a:xfrm>
            <a:off x="228600" y="19812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1"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1699">
                                            <p:txEl>
                                              <p:pRg st="1" end="1"/>
                                            </p:txEl>
                                          </p:spTgt>
                                        </p:tgtEl>
                                        <p:attrNameLst>
                                          <p:attrName>style.visibility</p:attrName>
                                        </p:attrNameLst>
                                      </p:cBhvr>
                                      <p:to>
                                        <p:strVal val="visible"/>
                                      </p:to>
                                    </p:set>
                                    <p:animEffect transition="in" filter="fade">
                                      <p:cBhvr>
                                        <p:cTn id="7" dur="1000">
                                          <p:stCondLst>
                                            <p:cond delay="0"/>
                                          </p:stCondLst>
                                        </p:cTn>
                                        <p:tgtEl>
                                          <p:spTgt spid="541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1699">
                                            <p:txEl>
                                              <p:pRg st="2" end="2"/>
                                            </p:txEl>
                                          </p:spTgt>
                                        </p:tgtEl>
                                        <p:attrNameLst>
                                          <p:attrName>style.visibility</p:attrName>
                                        </p:attrNameLst>
                                      </p:cBhvr>
                                      <p:to>
                                        <p:strVal val="visible"/>
                                      </p:to>
                                    </p:set>
                                    <p:animEffect transition="in" filter="fade">
                                      <p:cBhvr>
                                        <p:cTn id="12" dur="1000">
                                          <p:stCondLst>
                                            <p:cond delay="0"/>
                                          </p:stCondLst>
                                        </p:cTn>
                                        <p:tgtEl>
                                          <p:spTgt spid="541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1699">
                                            <p:txEl>
                                              <p:pRg st="3" end="3"/>
                                            </p:txEl>
                                          </p:spTgt>
                                        </p:tgtEl>
                                        <p:attrNameLst>
                                          <p:attrName>style.visibility</p:attrName>
                                        </p:attrNameLst>
                                      </p:cBhvr>
                                      <p:to>
                                        <p:strVal val="visible"/>
                                      </p:to>
                                    </p:set>
                                    <p:animEffect transition="in" filter="fade">
                                      <p:cBhvr>
                                        <p:cTn id="17" dur="1000">
                                          <p:stCondLst>
                                            <p:cond delay="0"/>
                                          </p:stCondLst>
                                        </p:cTn>
                                        <p:tgtEl>
                                          <p:spTgt spid="541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1699">
                                            <p:txEl>
                                              <p:pRg st="4" end="4"/>
                                            </p:txEl>
                                          </p:spTgt>
                                        </p:tgtEl>
                                        <p:attrNameLst>
                                          <p:attrName>style.visibility</p:attrName>
                                        </p:attrNameLst>
                                      </p:cBhvr>
                                      <p:to>
                                        <p:strVal val="visible"/>
                                      </p:to>
                                    </p:set>
                                    <p:animEffect transition="in" filter="fade">
                                      <p:cBhvr>
                                        <p:cTn id="22" dur="1000">
                                          <p:stCondLst>
                                            <p:cond delay="0"/>
                                          </p:stCondLst>
                                        </p:cTn>
                                        <p:tgtEl>
                                          <p:spTgt spid="541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dirty="0"/>
              <a:t>Knowledge Check </a:t>
            </a:r>
            <a:r>
              <a:rPr lang="en-US" dirty="0" smtClean="0"/>
              <a:t>3 - Answer</a:t>
            </a:r>
            <a:endParaRPr lang="en-US" dirty="0"/>
          </a:p>
        </p:txBody>
      </p:sp>
      <p:sp>
        <p:nvSpPr>
          <p:cNvPr id="543747" name="Rectangle 3"/>
          <p:cNvSpPr>
            <a:spLocks noGrp="1" noChangeArrowheads="1"/>
          </p:cNvSpPr>
          <p:nvPr>
            <p:ph type="body" idx="1"/>
          </p:nvPr>
        </p:nvSpPr>
        <p:spPr/>
        <p:txBody>
          <a:bodyPr/>
          <a:lstStyle/>
          <a:p>
            <a:pPr>
              <a:buFontTx/>
              <a:buNone/>
            </a:pPr>
            <a:r>
              <a:rPr lang="en-US" dirty="0"/>
              <a:t>TRANServe’s Role is to:</a:t>
            </a:r>
          </a:p>
          <a:p>
            <a:pPr marL="693738" lvl="1" indent="-342900">
              <a:spcBef>
                <a:spcPct val="20000"/>
              </a:spcBef>
              <a:buFont typeface="Wingdings" pitchFamily="2" charset="2"/>
              <a:buChar char="q"/>
            </a:pPr>
            <a:r>
              <a:rPr lang="en-US" dirty="0" smtClean="0">
                <a:solidFill>
                  <a:srgbClr val="969696"/>
                </a:solidFill>
              </a:rPr>
              <a:t>A</a:t>
            </a:r>
            <a:r>
              <a:rPr lang="en-US" dirty="0">
                <a:solidFill>
                  <a:srgbClr val="969696"/>
                </a:solidFill>
              </a:rPr>
              <a:t>. Distribute </a:t>
            </a:r>
            <a:r>
              <a:rPr lang="en-US" dirty="0" smtClean="0">
                <a:solidFill>
                  <a:srgbClr val="969696"/>
                </a:solidFill>
              </a:rPr>
              <a:t>transit </a:t>
            </a:r>
            <a:r>
              <a:rPr lang="en-US" dirty="0">
                <a:solidFill>
                  <a:srgbClr val="969696"/>
                </a:solidFill>
              </a:rPr>
              <a:t>b</a:t>
            </a:r>
            <a:r>
              <a:rPr lang="en-US" dirty="0" smtClean="0">
                <a:solidFill>
                  <a:srgbClr val="969696"/>
                </a:solidFill>
              </a:rPr>
              <a:t>enefits </a:t>
            </a:r>
            <a:r>
              <a:rPr lang="en-US" dirty="0">
                <a:solidFill>
                  <a:srgbClr val="969696"/>
                </a:solidFill>
              </a:rPr>
              <a:t>to </a:t>
            </a:r>
            <a:r>
              <a:rPr lang="en-US" dirty="0" smtClean="0">
                <a:solidFill>
                  <a:srgbClr val="969696"/>
                </a:solidFill>
              </a:rPr>
              <a:t>USCIS </a:t>
            </a:r>
            <a:r>
              <a:rPr lang="en-US" dirty="0">
                <a:solidFill>
                  <a:srgbClr val="969696"/>
                </a:solidFill>
              </a:rPr>
              <a:t>employees.</a:t>
            </a:r>
          </a:p>
          <a:p>
            <a:pPr marL="693738" lvl="1" indent="-342900">
              <a:spcBef>
                <a:spcPct val="20000"/>
              </a:spcBef>
              <a:buFont typeface="Wingdings" pitchFamily="2" charset="2"/>
              <a:buChar char="q"/>
            </a:pPr>
            <a:r>
              <a:rPr lang="en-US" dirty="0">
                <a:solidFill>
                  <a:srgbClr val="969696"/>
                </a:solidFill>
              </a:rPr>
              <a:t>B. Administer the Transit Benefit Program.</a:t>
            </a:r>
          </a:p>
          <a:p>
            <a:pPr marL="693738" lvl="1" indent="-342900">
              <a:spcBef>
                <a:spcPct val="20000"/>
              </a:spcBef>
              <a:buFont typeface="Wingdings" pitchFamily="2" charset="2"/>
              <a:buChar char="q"/>
            </a:pPr>
            <a:r>
              <a:rPr lang="en-US" dirty="0">
                <a:solidFill>
                  <a:srgbClr val="969696"/>
                </a:solidFill>
              </a:rPr>
              <a:t>C. Establish Best Practices.</a:t>
            </a:r>
          </a:p>
          <a:p>
            <a:pPr marL="693738" lvl="1" indent="-342900">
              <a:spcBef>
                <a:spcPct val="20000"/>
              </a:spcBef>
              <a:buFont typeface="Wingdings" pitchFamily="2" charset="2"/>
              <a:buChar char="q"/>
            </a:pPr>
            <a:r>
              <a:rPr lang="en-US" dirty="0">
                <a:solidFill>
                  <a:schemeClr val="tx2"/>
                </a:solidFill>
              </a:rPr>
              <a:t>D. </a:t>
            </a:r>
            <a:r>
              <a:rPr lang="en-US" dirty="0" smtClean="0">
                <a:solidFill>
                  <a:schemeClr val="tx2"/>
                </a:solidFill>
              </a:rPr>
              <a:t>All </a:t>
            </a:r>
            <a:r>
              <a:rPr lang="en-US" dirty="0">
                <a:solidFill>
                  <a:schemeClr val="tx2"/>
                </a:solidFill>
              </a:rPr>
              <a:t>of the above.</a:t>
            </a:r>
          </a:p>
        </p:txBody>
      </p:sp>
      <p:sp>
        <p:nvSpPr>
          <p:cNvPr id="543748" name="Text Box 4"/>
          <p:cNvSpPr txBox="1">
            <a:spLocks noChangeArrowheads="1"/>
          </p:cNvSpPr>
          <p:nvPr/>
        </p:nvSpPr>
        <p:spPr bwMode="auto">
          <a:xfrm>
            <a:off x="533400" y="3810000"/>
            <a:ext cx="8012113" cy="1200329"/>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smtClean="0">
                <a:solidFill>
                  <a:srgbClr val="000099"/>
                </a:solidFill>
              </a:rPr>
              <a:t>TRANServe administers the Transit Benefit and establishes Best Practices for those Agencies serviced by DOT/TRANServe.</a:t>
            </a:r>
            <a:endParaRPr lang="en-US" b="1" i="0" dirty="0">
              <a:solidFill>
                <a:srgbClr val="000099"/>
              </a:solidFill>
            </a:endParaRPr>
          </a:p>
        </p:txBody>
      </p:sp>
      <p:pic>
        <p:nvPicPr>
          <p:cNvPr id="54374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3251200"/>
            <a:ext cx="457200" cy="406400"/>
          </a:xfrm>
          <a:prstGeom prst="rect">
            <a:avLst/>
          </a:prstGeom>
          <a:noFill/>
          <a:ln w="9525" algn="ctr">
            <a:noFill/>
            <a:miter lim="800000"/>
            <a:headEnd/>
            <a:tailEnd/>
          </a:ln>
          <a:effectLst/>
        </p:spPr>
      </p:pic>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04800" y="6477000"/>
            <a:ext cx="50292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3748"/>
                                        </p:tgtEl>
                                        <p:attrNameLst>
                                          <p:attrName>style.visibility</p:attrName>
                                        </p:attrNameLst>
                                      </p:cBhvr>
                                      <p:to>
                                        <p:strVal val="visible"/>
                                      </p:to>
                                    </p:set>
                                    <p:animEffect transition="in" filter="fade">
                                      <p:cBhvr>
                                        <p:cTn id="7" dur="1000"/>
                                        <p:tgtEl>
                                          <p:spTgt spid="543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93" name="Rectangle 9"/>
          <p:cNvSpPr>
            <a:spLocks noGrp="1" noChangeArrowheads="1"/>
          </p:cNvSpPr>
          <p:nvPr>
            <p:ph type="title"/>
          </p:nvPr>
        </p:nvSpPr>
        <p:spPr/>
        <p:txBody>
          <a:bodyPr/>
          <a:lstStyle/>
          <a:p>
            <a:r>
              <a:rPr lang="en-US" dirty="0"/>
              <a:t>Topics</a:t>
            </a:r>
          </a:p>
        </p:txBody>
      </p:sp>
      <p:sp>
        <p:nvSpPr>
          <p:cNvPr id="272394" name="Rectangle 10"/>
          <p:cNvSpPr>
            <a:spLocks noGrp="1" noChangeArrowheads="1"/>
          </p:cNvSpPr>
          <p:nvPr>
            <p:ph type="body" idx="1"/>
          </p:nvPr>
        </p:nvSpPr>
        <p:spPr/>
        <p:txBody>
          <a:bodyPr/>
          <a:lstStyle/>
          <a:p>
            <a:r>
              <a:rPr lang="en-US" dirty="0"/>
              <a:t>Program Overview</a:t>
            </a:r>
          </a:p>
          <a:p>
            <a:pPr lvl="1"/>
            <a:r>
              <a:rPr lang="en-US" dirty="0"/>
              <a:t>Background and Objectives</a:t>
            </a:r>
          </a:p>
          <a:p>
            <a:pPr lvl="1"/>
            <a:r>
              <a:rPr lang="en-US" dirty="0" smtClean="0"/>
              <a:t>TRANServe’s Role</a:t>
            </a:r>
            <a:endParaRPr lang="en-US" dirty="0"/>
          </a:p>
          <a:p>
            <a:pPr lvl="1"/>
            <a:r>
              <a:rPr lang="en-US" dirty="0" smtClean="0"/>
              <a:t>Employee’s Role</a:t>
            </a:r>
            <a:endParaRPr lang="en-US" dirty="0"/>
          </a:p>
          <a:p>
            <a:pPr lvl="1"/>
            <a:r>
              <a:rPr lang="en-US" dirty="0"/>
              <a:t>Website Content</a:t>
            </a:r>
          </a:p>
          <a:p>
            <a:pPr lvl="1"/>
            <a:r>
              <a:rPr lang="en-US" dirty="0"/>
              <a:t>Legal Implications</a:t>
            </a:r>
          </a:p>
          <a:p>
            <a:r>
              <a:rPr lang="en-US" dirty="0"/>
              <a:t>Understanding the Certification </a:t>
            </a:r>
            <a:r>
              <a:rPr lang="en-US" dirty="0" smtClean="0"/>
              <a:t>Statement</a:t>
            </a:r>
          </a:p>
          <a:p>
            <a:r>
              <a:rPr lang="en-US" dirty="0" smtClean="0"/>
              <a:t>Knowledge Checks</a:t>
            </a:r>
            <a:endParaRPr lang="en-US" dirty="0"/>
          </a:p>
          <a:p>
            <a:pPr marL="0" indent="0">
              <a:buNone/>
            </a:pPr>
            <a:endParaRPr lang="en-US" dirty="0"/>
          </a:p>
        </p:txBody>
      </p:sp>
      <p:pic>
        <p:nvPicPr>
          <p:cNvPr id="272396" name="Picture 12" descr="traffic"/>
          <p:cNvPicPr>
            <a:picLocks noChangeAspect="1" noChangeArrowheads="1"/>
          </p:cNvPicPr>
          <p:nvPr/>
        </p:nvPicPr>
        <p:blipFill>
          <a:blip r:embed="rId3" cstate="print"/>
          <a:srcRect t="24001" b="28000"/>
          <a:stretch>
            <a:fillRect/>
          </a:stretch>
        </p:blipFill>
        <p:spPr bwMode="auto">
          <a:xfrm>
            <a:off x="4800600" y="1524000"/>
            <a:ext cx="3962400" cy="2133600"/>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381000" y="5419889"/>
            <a:ext cx="2133600" cy="1361911"/>
          </a:xfrm>
          <a:prstGeom prst="rect">
            <a:avLst/>
          </a:prstGeom>
          <a:solidFill>
            <a:schemeClr val="bg1"/>
          </a:solidFill>
        </p:spPr>
        <p:txBody>
          <a:bodyPr wrap="square" rtlCol="0">
            <a:spAutoFit/>
          </a:bodyPr>
          <a:lstStyle/>
          <a:p>
            <a:endParaRPr lang="en-US" dirty="0" smtClean="0"/>
          </a:p>
          <a:p>
            <a:endParaRPr lang="en-US" sz="600" dirty="0" smtClean="0"/>
          </a:p>
          <a:p>
            <a:endParaRPr lang="en-US" dirty="0"/>
          </a:p>
        </p:txBody>
      </p:sp>
      <p:sp>
        <p:nvSpPr>
          <p:cNvPr id="12" name="Text Box 1"/>
          <p:cNvSpPr txBox="1">
            <a:spLocks noChangeArrowheads="1"/>
          </p:cNvSpPr>
          <p:nvPr/>
        </p:nvSpPr>
        <p:spPr bwMode="auto">
          <a:xfrm>
            <a:off x="1371600" y="6477000"/>
            <a:ext cx="39624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394">
                                            <p:txEl>
                                              <p:pRg st="0" end="0"/>
                                            </p:txEl>
                                          </p:spTgt>
                                        </p:tgtEl>
                                        <p:attrNameLst>
                                          <p:attrName>style.visibility</p:attrName>
                                        </p:attrNameLst>
                                      </p:cBhvr>
                                      <p:to>
                                        <p:strVal val="visible"/>
                                      </p:to>
                                    </p:set>
                                    <p:animEffect transition="in" filter="fade">
                                      <p:cBhvr>
                                        <p:cTn id="7" dur="1000"/>
                                        <p:tgtEl>
                                          <p:spTgt spid="272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2394">
                                            <p:txEl>
                                              <p:pRg st="1" end="1"/>
                                            </p:txEl>
                                          </p:spTgt>
                                        </p:tgtEl>
                                        <p:attrNameLst>
                                          <p:attrName>style.visibility</p:attrName>
                                        </p:attrNameLst>
                                      </p:cBhvr>
                                      <p:to>
                                        <p:strVal val="visible"/>
                                      </p:to>
                                    </p:set>
                                    <p:animEffect transition="in" filter="fade">
                                      <p:cBhvr>
                                        <p:cTn id="12" dur="1000"/>
                                        <p:tgtEl>
                                          <p:spTgt spid="27239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2394">
                                            <p:txEl>
                                              <p:pRg st="2" end="2"/>
                                            </p:txEl>
                                          </p:spTgt>
                                        </p:tgtEl>
                                        <p:attrNameLst>
                                          <p:attrName>style.visibility</p:attrName>
                                        </p:attrNameLst>
                                      </p:cBhvr>
                                      <p:to>
                                        <p:strVal val="visible"/>
                                      </p:to>
                                    </p:set>
                                    <p:animEffect transition="in" filter="fade">
                                      <p:cBhvr>
                                        <p:cTn id="15" dur="1000"/>
                                        <p:tgtEl>
                                          <p:spTgt spid="27239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2394">
                                            <p:txEl>
                                              <p:pRg st="3" end="3"/>
                                            </p:txEl>
                                          </p:spTgt>
                                        </p:tgtEl>
                                        <p:attrNameLst>
                                          <p:attrName>style.visibility</p:attrName>
                                        </p:attrNameLst>
                                      </p:cBhvr>
                                      <p:to>
                                        <p:strVal val="visible"/>
                                      </p:to>
                                    </p:set>
                                    <p:animEffect transition="in" filter="fade">
                                      <p:cBhvr>
                                        <p:cTn id="18" dur="1000"/>
                                        <p:tgtEl>
                                          <p:spTgt spid="27239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2394">
                                            <p:txEl>
                                              <p:pRg st="4" end="4"/>
                                            </p:txEl>
                                          </p:spTgt>
                                        </p:tgtEl>
                                        <p:attrNameLst>
                                          <p:attrName>style.visibility</p:attrName>
                                        </p:attrNameLst>
                                      </p:cBhvr>
                                      <p:to>
                                        <p:strVal val="visible"/>
                                      </p:to>
                                    </p:set>
                                    <p:animEffect transition="in" filter="fade">
                                      <p:cBhvr>
                                        <p:cTn id="21" dur="1000"/>
                                        <p:tgtEl>
                                          <p:spTgt spid="27239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2394">
                                            <p:txEl>
                                              <p:pRg st="5" end="5"/>
                                            </p:txEl>
                                          </p:spTgt>
                                        </p:tgtEl>
                                        <p:attrNameLst>
                                          <p:attrName>style.visibility</p:attrName>
                                        </p:attrNameLst>
                                      </p:cBhvr>
                                      <p:to>
                                        <p:strVal val="visible"/>
                                      </p:to>
                                    </p:set>
                                    <p:animEffect transition="in" filter="fade">
                                      <p:cBhvr>
                                        <p:cTn id="24" dur="1000"/>
                                        <p:tgtEl>
                                          <p:spTgt spid="27239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2394">
                                            <p:txEl>
                                              <p:pRg st="6" end="6"/>
                                            </p:txEl>
                                          </p:spTgt>
                                        </p:tgtEl>
                                        <p:attrNameLst>
                                          <p:attrName>style.visibility</p:attrName>
                                        </p:attrNameLst>
                                      </p:cBhvr>
                                      <p:to>
                                        <p:strVal val="visible"/>
                                      </p:to>
                                    </p:set>
                                    <p:animEffect transition="in" filter="fade">
                                      <p:cBhvr>
                                        <p:cTn id="29" dur="1000"/>
                                        <p:tgtEl>
                                          <p:spTgt spid="27239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2394">
                                            <p:txEl>
                                              <p:pRg st="7" end="7"/>
                                            </p:txEl>
                                          </p:spTgt>
                                        </p:tgtEl>
                                        <p:attrNameLst>
                                          <p:attrName>style.visibility</p:attrName>
                                        </p:attrNameLst>
                                      </p:cBhvr>
                                      <p:to>
                                        <p:strVal val="visible"/>
                                      </p:to>
                                    </p:set>
                                    <p:animEffect transition="in" filter="fade">
                                      <p:cBhvr>
                                        <p:cTn id="34" dur="1000"/>
                                        <p:tgtEl>
                                          <p:spTgt spid="2723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dirty="0"/>
              <a:t>Knowledge Check </a:t>
            </a:r>
            <a:r>
              <a:rPr lang="en-US" dirty="0" smtClean="0"/>
              <a:t>4</a:t>
            </a:r>
            <a:endParaRPr lang="en-US" dirty="0"/>
          </a:p>
        </p:txBody>
      </p:sp>
      <p:sp>
        <p:nvSpPr>
          <p:cNvPr id="541699" name="Rectangle 3"/>
          <p:cNvSpPr>
            <a:spLocks noGrp="1" noChangeArrowheads="1"/>
          </p:cNvSpPr>
          <p:nvPr>
            <p:ph type="body" idx="1"/>
          </p:nvPr>
        </p:nvSpPr>
        <p:spPr/>
        <p:txBody>
          <a:bodyPr/>
          <a:lstStyle/>
          <a:p>
            <a:r>
              <a:rPr lang="en-US" dirty="0" smtClean="0"/>
              <a:t>Carol plans on teleworking.  The correct course of action based on this is:</a:t>
            </a:r>
            <a:endParaRPr lang="en-US" dirty="0"/>
          </a:p>
          <a:p>
            <a:pPr marL="693738" lvl="1" indent="-342900">
              <a:spcBef>
                <a:spcPct val="20000"/>
              </a:spcBef>
              <a:buFont typeface="Wingdings" pitchFamily="2" charset="2"/>
              <a:buChar char="q"/>
            </a:pPr>
            <a:r>
              <a:rPr lang="en-US" dirty="0" smtClean="0"/>
              <a:t>A</a:t>
            </a:r>
            <a:r>
              <a:rPr lang="en-US" dirty="0"/>
              <a:t>. </a:t>
            </a:r>
            <a:r>
              <a:rPr lang="en-US" dirty="0" smtClean="0"/>
              <a:t>Inform her supervisor.</a:t>
            </a:r>
            <a:endParaRPr lang="en-US" dirty="0"/>
          </a:p>
          <a:p>
            <a:pPr marL="693738" lvl="1" indent="-342900">
              <a:spcBef>
                <a:spcPct val="20000"/>
              </a:spcBef>
              <a:buFont typeface="Wingdings" pitchFamily="2" charset="2"/>
              <a:buChar char="q"/>
            </a:pPr>
            <a:r>
              <a:rPr lang="en-US" dirty="0"/>
              <a:t>B. </a:t>
            </a:r>
            <a:r>
              <a:rPr lang="en-US" dirty="0" smtClean="0"/>
              <a:t>Continue claiming the transit benefit without change.</a:t>
            </a:r>
            <a:endParaRPr lang="en-US" dirty="0"/>
          </a:p>
          <a:p>
            <a:pPr marL="693738" lvl="1" indent="-342900">
              <a:spcBef>
                <a:spcPct val="20000"/>
              </a:spcBef>
              <a:buFont typeface="Wingdings" pitchFamily="2" charset="2"/>
              <a:buChar char="q"/>
            </a:pPr>
            <a:r>
              <a:rPr lang="en-US" dirty="0"/>
              <a:t>C. Update her application on </a:t>
            </a:r>
            <a:r>
              <a:rPr lang="en-US" dirty="0">
                <a:hlinkClick r:id="rId3"/>
              </a:rPr>
              <a:t>https://transerve.dot.gov</a:t>
            </a:r>
            <a:r>
              <a:rPr lang="en-US" dirty="0"/>
              <a:t> .</a:t>
            </a:r>
          </a:p>
        </p:txBody>
      </p:sp>
      <p:sp>
        <p:nvSpPr>
          <p:cNvPr id="5" name="Rectangle 4"/>
          <p:cNvSpPr/>
          <p:nvPr/>
        </p:nvSpPr>
        <p:spPr bwMode="auto">
          <a:xfrm>
            <a:off x="0" y="1981200"/>
            <a:ext cx="2133600" cy="1981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6" name="Rectangle 5">
            <a:hlinkClick r:id="" action="ppaction://hlinkshowjump?jump=nextslide"/>
          </p:cNvPr>
          <p:cNvSpPr/>
          <p:nvPr/>
        </p:nvSpPr>
        <p:spPr bwMode="auto">
          <a:xfrm>
            <a:off x="228600" y="19812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1"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748715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animEffect transition="in" filter="fade">
                                      <p:cBhvr>
                                        <p:cTn id="7" dur="1000">
                                          <p:stCondLst>
                                            <p:cond delay="0"/>
                                          </p:stCondLst>
                                        </p:cTn>
                                        <p:tgtEl>
                                          <p:spTgt spid="541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1699">
                                            <p:txEl>
                                              <p:pRg st="1" end="1"/>
                                            </p:txEl>
                                          </p:spTgt>
                                        </p:tgtEl>
                                        <p:attrNameLst>
                                          <p:attrName>style.visibility</p:attrName>
                                        </p:attrNameLst>
                                      </p:cBhvr>
                                      <p:to>
                                        <p:strVal val="visible"/>
                                      </p:to>
                                    </p:set>
                                    <p:animEffect transition="in" filter="fade">
                                      <p:cBhvr>
                                        <p:cTn id="10" dur="1000">
                                          <p:stCondLst>
                                            <p:cond delay="0"/>
                                          </p:stCondLst>
                                        </p:cTn>
                                        <p:tgtEl>
                                          <p:spTgt spid="5416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1699">
                                            <p:txEl>
                                              <p:pRg st="2" end="2"/>
                                            </p:txEl>
                                          </p:spTgt>
                                        </p:tgtEl>
                                        <p:attrNameLst>
                                          <p:attrName>style.visibility</p:attrName>
                                        </p:attrNameLst>
                                      </p:cBhvr>
                                      <p:to>
                                        <p:strVal val="visible"/>
                                      </p:to>
                                    </p:set>
                                    <p:animEffect transition="in" filter="fade">
                                      <p:cBhvr>
                                        <p:cTn id="15" dur="1000">
                                          <p:stCondLst>
                                            <p:cond delay="0"/>
                                          </p:stCondLst>
                                        </p:cTn>
                                        <p:tgtEl>
                                          <p:spTgt spid="5416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1699">
                                            <p:txEl>
                                              <p:pRg st="3" end="3"/>
                                            </p:txEl>
                                          </p:spTgt>
                                        </p:tgtEl>
                                        <p:attrNameLst>
                                          <p:attrName>style.visibility</p:attrName>
                                        </p:attrNameLst>
                                      </p:cBhvr>
                                      <p:to>
                                        <p:strVal val="visible"/>
                                      </p:to>
                                    </p:set>
                                    <p:animEffect transition="in" filter="fade">
                                      <p:cBhvr>
                                        <p:cTn id="20" dur="1000">
                                          <p:stCondLst>
                                            <p:cond delay="0"/>
                                          </p:stCondLst>
                                        </p:cTn>
                                        <p:tgtEl>
                                          <p:spTgt spid="541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dirty="0"/>
              <a:t>Knowledge Check </a:t>
            </a:r>
            <a:r>
              <a:rPr lang="en-US" dirty="0" smtClean="0"/>
              <a:t>4 - Answer</a:t>
            </a:r>
            <a:endParaRPr lang="en-US" dirty="0"/>
          </a:p>
        </p:txBody>
      </p:sp>
      <p:sp>
        <p:nvSpPr>
          <p:cNvPr id="541699" name="Rectangle 3"/>
          <p:cNvSpPr>
            <a:spLocks noGrp="1" noChangeArrowheads="1"/>
          </p:cNvSpPr>
          <p:nvPr>
            <p:ph type="body" idx="1"/>
          </p:nvPr>
        </p:nvSpPr>
        <p:spPr/>
        <p:txBody>
          <a:bodyPr/>
          <a:lstStyle/>
          <a:p>
            <a:r>
              <a:rPr lang="en-US" smtClean="0"/>
              <a:t>Ben </a:t>
            </a:r>
            <a:r>
              <a:rPr lang="en-US" dirty="0"/>
              <a:t>plans on teleworking.  The correct course of action based on this is:</a:t>
            </a:r>
          </a:p>
          <a:p>
            <a:pPr marL="693738" lvl="1" indent="-342900">
              <a:spcBef>
                <a:spcPct val="20000"/>
              </a:spcBef>
              <a:buFont typeface="Wingdings" pitchFamily="2" charset="2"/>
              <a:buChar char="q"/>
            </a:pPr>
            <a:r>
              <a:rPr lang="en-US" dirty="0" smtClean="0">
                <a:solidFill>
                  <a:schemeClr val="bg1">
                    <a:lumMod val="65000"/>
                  </a:schemeClr>
                </a:solidFill>
              </a:rPr>
              <a:t>A</a:t>
            </a:r>
            <a:r>
              <a:rPr lang="en-US" dirty="0">
                <a:solidFill>
                  <a:schemeClr val="bg1">
                    <a:lumMod val="65000"/>
                  </a:schemeClr>
                </a:solidFill>
              </a:rPr>
              <a:t>. </a:t>
            </a:r>
            <a:r>
              <a:rPr lang="en-US" dirty="0" smtClean="0">
                <a:solidFill>
                  <a:schemeClr val="bg1">
                    <a:lumMod val="65000"/>
                  </a:schemeClr>
                </a:solidFill>
              </a:rPr>
              <a:t>Inform her supervisor.</a:t>
            </a:r>
            <a:endParaRPr lang="en-US" dirty="0">
              <a:solidFill>
                <a:schemeClr val="bg1">
                  <a:lumMod val="65000"/>
                </a:schemeClr>
              </a:solidFill>
            </a:endParaRPr>
          </a:p>
          <a:p>
            <a:pPr marL="693738" lvl="1" indent="-342900">
              <a:spcBef>
                <a:spcPct val="20000"/>
              </a:spcBef>
              <a:buFont typeface="Wingdings" pitchFamily="2" charset="2"/>
              <a:buChar char="q"/>
            </a:pPr>
            <a:r>
              <a:rPr lang="en-US" dirty="0">
                <a:solidFill>
                  <a:schemeClr val="bg1">
                    <a:lumMod val="65000"/>
                  </a:schemeClr>
                </a:solidFill>
              </a:rPr>
              <a:t>B. </a:t>
            </a:r>
            <a:r>
              <a:rPr lang="en-US" dirty="0" smtClean="0">
                <a:solidFill>
                  <a:schemeClr val="bg1">
                    <a:lumMod val="65000"/>
                  </a:schemeClr>
                </a:solidFill>
              </a:rPr>
              <a:t>Continue claiming her transit benefit without change.</a:t>
            </a:r>
            <a:endParaRPr lang="en-US" dirty="0">
              <a:solidFill>
                <a:schemeClr val="bg1">
                  <a:lumMod val="65000"/>
                </a:schemeClr>
              </a:solidFill>
            </a:endParaRPr>
          </a:p>
          <a:p>
            <a:pPr marL="693738" lvl="1" indent="-342900">
              <a:spcBef>
                <a:spcPct val="20000"/>
              </a:spcBef>
              <a:buFont typeface="Wingdings" pitchFamily="2" charset="2"/>
              <a:buChar char="q"/>
            </a:pPr>
            <a:r>
              <a:rPr lang="en-US" dirty="0"/>
              <a:t>C. </a:t>
            </a:r>
            <a:r>
              <a:rPr lang="en-US" dirty="0" smtClean="0"/>
              <a:t>Update her application on </a:t>
            </a:r>
            <a:r>
              <a:rPr lang="en-US" dirty="0" smtClean="0">
                <a:hlinkClick r:id="rId3"/>
              </a:rPr>
              <a:t>https://transerve.dot.gov</a:t>
            </a:r>
            <a:r>
              <a:rPr lang="en-US" dirty="0" smtClean="0"/>
              <a:t> .</a:t>
            </a:r>
            <a:endParaRPr lang="en-US" dirty="0"/>
          </a:p>
        </p:txBody>
      </p:sp>
      <p:sp>
        <p:nvSpPr>
          <p:cNvPr id="5" name="Rectangle 4"/>
          <p:cNvSpPr/>
          <p:nvPr/>
        </p:nvSpPr>
        <p:spPr bwMode="auto">
          <a:xfrm>
            <a:off x="0" y="1981200"/>
            <a:ext cx="2133600" cy="1981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6" name="Rectangle 5">
            <a:hlinkClick r:id="" action="ppaction://hlinkshowjump?jump=nextslide"/>
          </p:cNvPr>
          <p:cNvSpPr/>
          <p:nvPr/>
        </p:nvSpPr>
        <p:spPr bwMode="auto">
          <a:xfrm>
            <a:off x="228600" y="19812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pic>
        <p:nvPicPr>
          <p:cNvPr id="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10713" y="3124200"/>
            <a:ext cx="457200" cy="406400"/>
          </a:xfrm>
          <a:prstGeom prst="rect">
            <a:avLst/>
          </a:prstGeom>
          <a:noFill/>
          <a:ln w="9525" algn="ctr">
            <a:noFill/>
            <a:miter lim="800000"/>
            <a:headEnd/>
            <a:tailEnd/>
          </a:ln>
          <a:effectLst/>
        </p:spPr>
      </p:pic>
      <p:sp>
        <p:nvSpPr>
          <p:cNvPr id="8" name="Text Box 4"/>
          <p:cNvSpPr txBox="1">
            <a:spLocks noChangeArrowheads="1"/>
          </p:cNvSpPr>
          <p:nvPr/>
        </p:nvSpPr>
        <p:spPr bwMode="auto">
          <a:xfrm>
            <a:off x="562897" y="4114800"/>
            <a:ext cx="8012113" cy="1200329"/>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smtClean="0">
                <a:solidFill>
                  <a:srgbClr val="000099"/>
                </a:solidFill>
              </a:rPr>
              <a:t>You are responsible to update whenever commuting costs, commuting method, work schedule, or your home or work address changes.</a:t>
            </a:r>
            <a:endParaRPr lang="en-US" b="1" i="0" dirty="0">
              <a:solidFill>
                <a:srgbClr val="000099"/>
              </a:solidFill>
            </a:endParaRPr>
          </a:p>
        </p:txBody>
      </p:sp>
      <p:sp>
        <p:nvSpPr>
          <p:cNvPr id="9" name="Left Arrow 8"/>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10" name="Right Arrow 9"/>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11" name="TextBox 10"/>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3"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23525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animEffect transition="in" filter="fade">
                                      <p:cBhvr>
                                        <p:cTn id="7" dur="1000">
                                          <p:stCondLst>
                                            <p:cond delay="0"/>
                                          </p:stCondLst>
                                        </p:cTn>
                                        <p:tgtEl>
                                          <p:spTgt spid="541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1699">
                                            <p:txEl>
                                              <p:pRg st="1" end="1"/>
                                            </p:txEl>
                                          </p:spTgt>
                                        </p:tgtEl>
                                        <p:attrNameLst>
                                          <p:attrName>style.visibility</p:attrName>
                                        </p:attrNameLst>
                                      </p:cBhvr>
                                      <p:to>
                                        <p:strVal val="visible"/>
                                      </p:to>
                                    </p:set>
                                    <p:animEffect transition="in" filter="fade">
                                      <p:cBhvr>
                                        <p:cTn id="10" dur="1000">
                                          <p:stCondLst>
                                            <p:cond delay="0"/>
                                          </p:stCondLst>
                                        </p:cTn>
                                        <p:tgtEl>
                                          <p:spTgt spid="5416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1699">
                                            <p:txEl>
                                              <p:pRg st="2" end="2"/>
                                            </p:txEl>
                                          </p:spTgt>
                                        </p:tgtEl>
                                        <p:attrNameLst>
                                          <p:attrName>style.visibility</p:attrName>
                                        </p:attrNameLst>
                                      </p:cBhvr>
                                      <p:to>
                                        <p:strVal val="visible"/>
                                      </p:to>
                                    </p:set>
                                    <p:animEffect transition="in" filter="fade">
                                      <p:cBhvr>
                                        <p:cTn id="15" dur="1000">
                                          <p:stCondLst>
                                            <p:cond delay="0"/>
                                          </p:stCondLst>
                                        </p:cTn>
                                        <p:tgtEl>
                                          <p:spTgt spid="5416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1699">
                                            <p:txEl>
                                              <p:pRg st="3" end="3"/>
                                            </p:txEl>
                                          </p:spTgt>
                                        </p:tgtEl>
                                        <p:attrNameLst>
                                          <p:attrName>style.visibility</p:attrName>
                                        </p:attrNameLst>
                                      </p:cBhvr>
                                      <p:to>
                                        <p:strVal val="visible"/>
                                      </p:to>
                                    </p:set>
                                    <p:animEffect transition="in" filter="fade">
                                      <p:cBhvr>
                                        <p:cTn id="20" dur="1000">
                                          <p:stCondLst>
                                            <p:cond delay="0"/>
                                          </p:stCondLst>
                                        </p:cTn>
                                        <p:tgtEl>
                                          <p:spTgt spid="5416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4" name="Rectangle 4"/>
          <p:cNvSpPr>
            <a:spLocks noGrp="1" noChangeArrowheads="1"/>
          </p:cNvSpPr>
          <p:nvPr>
            <p:ph type="ctrTitle"/>
          </p:nvPr>
        </p:nvSpPr>
        <p:spPr>
          <a:xfrm>
            <a:off x="0" y="2743200"/>
            <a:ext cx="8763000" cy="1676400"/>
          </a:xfrm>
        </p:spPr>
        <p:txBody>
          <a:bodyPr/>
          <a:lstStyle/>
          <a:p>
            <a:pPr algn="ctr"/>
            <a:r>
              <a:rPr lang="en-US" dirty="0"/>
              <a:t>Transit Benefit Certification</a:t>
            </a:r>
          </a:p>
        </p:txBody>
      </p:sp>
      <p:sp>
        <p:nvSpPr>
          <p:cNvPr id="3" name="Left Arrow 2"/>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4" name="Right Arrow 3"/>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0" y="1"/>
            <a:ext cx="9144000" cy="1361911"/>
          </a:xfrm>
          <a:prstGeom prst="rect">
            <a:avLst/>
          </a:prstGeom>
          <a:solidFill>
            <a:schemeClr val="bg1"/>
          </a:solidFill>
        </p:spPr>
        <p:txBody>
          <a:bodyPr wrap="square" rtlCol="0">
            <a:spAutoFit/>
          </a:bodyPr>
          <a:lstStyle/>
          <a:p>
            <a:endParaRPr lang="en-US" dirty="0" smtClean="0"/>
          </a:p>
          <a:p>
            <a:endParaRPr lang="en-US" sz="600" dirty="0" smtClean="0"/>
          </a:p>
          <a:p>
            <a:endParaRPr lang="en-US" dirty="0"/>
          </a:p>
        </p:txBody>
      </p:sp>
      <p:sp>
        <p:nvSpPr>
          <p:cNvPr id="9" name="Text Box 1"/>
          <p:cNvSpPr txBox="1">
            <a:spLocks noChangeArrowheads="1"/>
          </p:cNvSpPr>
          <p:nvPr/>
        </p:nvSpPr>
        <p:spPr bwMode="auto">
          <a:xfrm>
            <a:off x="457200" y="685800"/>
            <a:ext cx="4876801"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Neue-Bold" charset="0"/>
              </a:rPr>
              <a:t>MDA</a:t>
            </a:r>
            <a:endParaRPr kumimoji="0" lang="en-US" sz="11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dirty="0"/>
              <a:t>Certification Required</a:t>
            </a:r>
          </a:p>
        </p:txBody>
      </p:sp>
      <p:sp>
        <p:nvSpPr>
          <p:cNvPr id="545795" name="Rectangle 3"/>
          <p:cNvSpPr>
            <a:spLocks noGrp="1" noChangeArrowheads="1"/>
          </p:cNvSpPr>
          <p:nvPr>
            <p:ph type="body" idx="1"/>
          </p:nvPr>
        </p:nvSpPr>
        <p:spPr>
          <a:xfrm>
            <a:off x="2514600" y="1493838"/>
            <a:ext cx="6230938" cy="4525962"/>
          </a:xfrm>
        </p:spPr>
        <p:txBody>
          <a:bodyPr/>
          <a:lstStyle/>
          <a:p>
            <a:r>
              <a:rPr lang="en-US" dirty="0"/>
              <a:t>Anyone who </a:t>
            </a:r>
            <a:r>
              <a:rPr lang="en-US" dirty="0" smtClean="0"/>
              <a:t>enrolls in the </a:t>
            </a:r>
            <a:r>
              <a:rPr lang="en-US" dirty="0"/>
              <a:t>T</a:t>
            </a:r>
            <a:r>
              <a:rPr lang="en-US" dirty="0" smtClean="0"/>
              <a:t>ransit Benefit Program must </a:t>
            </a:r>
            <a:r>
              <a:rPr lang="en-US" dirty="0"/>
              <a:t>certify that certain </a:t>
            </a:r>
            <a:r>
              <a:rPr lang="en-US" dirty="0" smtClean="0"/>
              <a:t>conditions are true.</a:t>
            </a:r>
            <a:endParaRPr lang="en-US" dirty="0"/>
          </a:p>
        </p:txBody>
      </p:sp>
      <p:graphicFrame>
        <p:nvGraphicFramePr>
          <p:cNvPr id="545797" name="Object 5"/>
          <p:cNvGraphicFramePr>
            <a:graphicFrameLocks noChangeAspect="1"/>
          </p:cNvGraphicFramePr>
          <p:nvPr/>
        </p:nvGraphicFramePr>
        <p:xfrm>
          <a:off x="685800" y="1752600"/>
          <a:ext cx="1695450" cy="3084513"/>
        </p:xfrm>
        <a:graphic>
          <a:graphicData uri="http://schemas.openxmlformats.org/presentationml/2006/ole">
            <mc:AlternateContent xmlns:mc="http://schemas.openxmlformats.org/markup-compatibility/2006">
              <mc:Choice xmlns:v="urn:schemas-microsoft-com:vml" Requires="v">
                <p:oleObj spid="_x0000_s545877" name="Picture" r:id="rId4" imgW="1898787" imgH="3464374" progId="StaticMetafile">
                  <p:embed/>
                </p:oleObj>
              </mc:Choice>
              <mc:Fallback>
                <p:oleObj name="Picture" r:id="rId4" imgW="1898787" imgH="3464374" progId="StaticMetafile">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52600"/>
                        <a:ext cx="169545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5798" name="Text Box 6"/>
          <p:cNvSpPr txBox="1">
            <a:spLocks noChangeArrowheads="1"/>
          </p:cNvSpPr>
          <p:nvPr/>
        </p:nvSpPr>
        <p:spPr bwMode="auto">
          <a:xfrm>
            <a:off x="3124200" y="3657600"/>
            <a:ext cx="5175250" cy="1343025"/>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dirty="0">
                <a:solidFill>
                  <a:srgbClr val="000099"/>
                </a:solidFill>
              </a:rPr>
              <a:t>Certify</a:t>
            </a:r>
            <a:r>
              <a:rPr lang="en-US" b="1" i="0" dirty="0">
                <a:solidFill>
                  <a:srgbClr val="000099"/>
                </a:solidFill>
              </a:rPr>
              <a:t>:</a:t>
            </a:r>
          </a:p>
          <a:p>
            <a:pPr>
              <a:lnSpc>
                <a:spcPct val="100000"/>
              </a:lnSpc>
              <a:spcBef>
                <a:spcPct val="20000"/>
              </a:spcBef>
              <a:spcAft>
                <a:spcPct val="20000"/>
              </a:spcAft>
              <a:buFont typeface="Wingdings" pitchFamily="2" charset="2"/>
              <a:buNone/>
            </a:pPr>
            <a:r>
              <a:rPr lang="en-US" b="1" i="0" dirty="0">
                <a:solidFill>
                  <a:srgbClr val="000099"/>
                </a:solidFill>
              </a:rPr>
              <a:t>“To formally and legally attest a specific statement to be true”</a:t>
            </a:r>
          </a:p>
        </p:txBody>
      </p:sp>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407504" y="6477000"/>
            <a:ext cx="4926496"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dirty="0"/>
              <a:t>Certification Statement</a:t>
            </a:r>
          </a:p>
        </p:txBody>
      </p:sp>
      <p:pic>
        <p:nvPicPr>
          <p:cNvPr id="606211" name="Picture 17"/>
          <p:cNvPicPr>
            <a:picLocks noChangeAspect="1" noChangeArrowheads="1"/>
          </p:cNvPicPr>
          <p:nvPr/>
        </p:nvPicPr>
        <p:blipFill>
          <a:blip r:embed="rId3" cstate="print">
            <a:lum contrast="-8000"/>
          </a:blip>
          <a:srcRect l="25027" t="20396" r="26430" b="20741"/>
          <a:stretch>
            <a:fillRect/>
          </a:stretch>
        </p:blipFill>
        <p:spPr bwMode="auto">
          <a:xfrm>
            <a:off x="2743200" y="1371600"/>
            <a:ext cx="3886200" cy="4812562"/>
          </a:xfrm>
          <a:prstGeom prst="rect">
            <a:avLst/>
          </a:prstGeom>
          <a:noFill/>
          <a:ln w="9525">
            <a:noFill/>
            <a:miter lim="800000"/>
            <a:headEnd/>
            <a:tailEnd/>
          </a:ln>
        </p:spPr>
      </p:pic>
      <p:sp>
        <p:nvSpPr>
          <p:cNvPr id="4" name="Left Arrow 3"/>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5" name="Right Arrow 4"/>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TextBox 5"/>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8"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dirty="0"/>
              <a:t>Certification</a:t>
            </a:r>
          </a:p>
        </p:txBody>
      </p:sp>
      <p:sp>
        <p:nvSpPr>
          <p:cNvPr id="550915" name="Rectangle 3"/>
          <p:cNvSpPr>
            <a:spLocks noGrp="1" noChangeArrowheads="1"/>
          </p:cNvSpPr>
          <p:nvPr>
            <p:ph type="body" idx="1"/>
          </p:nvPr>
        </p:nvSpPr>
        <p:spPr>
          <a:xfrm>
            <a:off x="485775" y="1493838"/>
            <a:ext cx="8353425" cy="4830762"/>
          </a:xfrm>
        </p:spPr>
        <p:txBody>
          <a:bodyPr/>
          <a:lstStyle/>
          <a:p>
            <a:pPr>
              <a:buFontTx/>
              <a:buNone/>
            </a:pPr>
            <a:r>
              <a:rPr lang="en-US" dirty="0"/>
              <a:t>What did I just agree to? </a:t>
            </a:r>
          </a:p>
          <a:p>
            <a:pPr lvl="1"/>
            <a:r>
              <a:rPr lang="en-US" dirty="0"/>
              <a:t>I am employed by the U.S. </a:t>
            </a:r>
            <a:r>
              <a:rPr lang="en-US" smtClean="0"/>
              <a:t>Federal Government</a:t>
            </a:r>
            <a:endParaRPr lang="en-US" dirty="0"/>
          </a:p>
          <a:p>
            <a:pPr lvl="1"/>
            <a:r>
              <a:rPr lang="en-US" dirty="0" smtClean="0"/>
              <a:t>I </a:t>
            </a:r>
            <a:r>
              <a:rPr lang="en-US" dirty="0"/>
              <a:t>am eligible </a:t>
            </a:r>
            <a:r>
              <a:rPr lang="en-US" dirty="0" smtClean="0"/>
              <a:t>for a public </a:t>
            </a:r>
            <a:r>
              <a:rPr lang="en-US" dirty="0"/>
              <a:t>transportation fare </a:t>
            </a:r>
            <a:r>
              <a:rPr lang="en-US" dirty="0" smtClean="0"/>
              <a:t>benefit</a:t>
            </a:r>
            <a:endParaRPr lang="en-US" dirty="0"/>
          </a:p>
          <a:p>
            <a:pPr lvl="1"/>
            <a:r>
              <a:rPr lang="en-US" dirty="0"/>
              <a:t>I will only use the </a:t>
            </a:r>
            <a:r>
              <a:rPr lang="en-US" dirty="0" smtClean="0"/>
              <a:t>transit </a:t>
            </a:r>
            <a:r>
              <a:rPr lang="en-US" dirty="0"/>
              <a:t>b</a:t>
            </a:r>
            <a:r>
              <a:rPr lang="en-US" dirty="0" smtClean="0"/>
              <a:t>enefit </a:t>
            </a:r>
            <a:r>
              <a:rPr lang="en-US" dirty="0"/>
              <a:t>for my daily commute </a:t>
            </a:r>
            <a:br>
              <a:rPr lang="en-US" dirty="0"/>
            </a:br>
            <a:r>
              <a:rPr lang="en-US" dirty="0" smtClean="0"/>
              <a:t>between home and work</a:t>
            </a:r>
            <a:endParaRPr lang="en-US" dirty="0"/>
          </a:p>
          <a:p>
            <a:pPr lvl="1"/>
            <a:r>
              <a:rPr lang="en-US" dirty="0"/>
              <a:t>I will not give, sell, or transfer my </a:t>
            </a:r>
            <a:r>
              <a:rPr lang="en-US" dirty="0" smtClean="0"/>
              <a:t>transit </a:t>
            </a:r>
            <a:r>
              <a:rPr lang="en-US" dirty="0"/>
              <a:t>b</a:t>
            </a:r>
            <a:r>
              <a:rPr lang="en-US" dirty="0" smtClean="0"/>
              <a:t>enefit </a:t>
            </a:r>
            <a:r>
              <a:rPr lang="en-US" dirty="0"/>
              <a:t/>
            </a:r>
            <a:br>
              <a:rPr lang="en-US" dirty="0"/>
            </a:br>
            <a:r>
              <a:rPr lang="en-US" dirty="0"/>
              <a:t>to anyone else</a:t>
            </a:r>
          </a:p>
          <a:p>
            <a:pPr lvl="1"/>
            <a:r>
              <a:rPr lang="en-US" dirty="0"/>
              <a:t>I will not use the Government-provided </a:t>
            </a:r>
            <a:r>
              <a:rPr lang="en-US" dirty="0" smtClean="0"/>
              <a:t>transit </a:t>
            </a:r>
            <a:r>
              <a:rPr lang="en-US" dirty="0"/>
              <a:t>b</a:t>
            </a:r>
            <a:r>
              <a:rPr lang="en-US" dirty="0" smtClean="0"/>
              <a:t>enefit </a:t>
            </a:r>
            <a:r>
              <a:rPr lang="en-US" dirty="0"/>
              <a:t>in excess of the statutory limit</a:t>
            </a:r>
          </a:p>
          <a:p>
            <a:pPr lvl="1"/>
            <a:r>
              <a:rPr lang="en-US" dirty="0"/>
              <a:t>I will not claim the </a:t>
            </a:r>
            <a:r>
              <a:rPr lang="en-US" dirty="0" smtClean="0"/>
              <a:t>transit </a:t>
            </a:r>
            <a:r>
              <a:rPr lang="en-US" dirty="0"/>
              <a:t>b</a:t>
            </a:r>
            <a:r>
              <a:rPr lang="en-US" dirty="0" smtClean="0"/>
              <a:t>enefit </a:t>
            </a:r>
            <a:r>
              <a:rPr lang="en-US" dirty="0"/>
              <a:t>in excess of my actual monthly commuting </a:t>
            </a:r>
            <a:r>
              <a:rPr lang="en-US" dirty="0" smtClean="0"/>
              <a:t>expense</a:t>
            </a:r>
          </a:p>
          <a:p>
            <a:pPr lvl="1"/>
            <a:r>
              <a:rPr lang="en-US" dirty="0" smtClean="0"/>
              <a:t>I will not include parking fees in the calculation of my daily, weekly or monthly commuting cost.</a:t>
            </a:r>
            <a:endParaRPr lang="en-US" dirty="0"/>
          </a:p>
        </p:txBody>
      </p:sp>
      <p:sp>
        <p:nvSpPr>
          <p:cNvPr id="4" name="Left Arrow 3"/>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5" name="Right Arrow 4"/>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TextBox 5"/>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8"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0915">
                                            <p:txEl>
                                              <p:pRg st="1" end="1"/>
                                            </p:txEl>
                                          </p:spTgt>
                                        </p:tgtEl>
                                        <p:attrNameLst>
                                          <p:attrName>style.visibility</p:attrName>
                                        </p:attrNameLst>
                                      </p:cBhvr>
                                      <p:to>
                                        <p:strVal val="visible"/>
                                      </p:to>
                                    </p:set>
                                    <p:animEffect transition="in" filter="fade">
                                      <p:cBhvr>
                                        <p:cTn id="7" dur="2000"/>
                                        <p:tgtEl>
                                          <p:spTgt spid="55091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0915">
                                            <p:txEl>
                                              <p:pRg st="2" end="2"/>
                                            </p:txEl>
                                          </p:spTgt>
                                        </p:tgtEl>
                                        <p:attrNameLst>
                                          <p:attrName>style.visibility</p:attrName>
                                        </p:attrNameLst>
                                      </p:cBhvr>
                                      <p:to>
                                        <p:strVal val="visible"/>
                                      </p:to>
                                    </p:set>
                                    <p:animEffect transition="in" filter="fade">
                                      <p:cBhvr>
                                        <p:cTn id="10" dur="2000"/>
                                        <p:tgtEl>
                                          <p:spTgt spid="55091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0915">
                                            <p:txEl>
                                              <p:pRg st="3" end="3"/>
                                            </p:txEl>
                                          </p:spTgt>
                                        </p:tgtEl>
                                        <p:attrNameLst>
                                          <p:attrName>style.visibility</p:attrName>
                                        </p:attrNameLst>
                                      </p:cBhvr>
                                      <p:to>
                                        <p:strVal val="visible"/>
                                      </p:to>
                                    </p:set>
                                    <p:animEffect transition="in" filter="fade">
                                      <p:cBhvr>
                                        <p:cTn id="13" dur="2000"/>
                                        <p:tgtEl>
                                          <p:spTgt spid="55091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0915">
                                            <p:txEl>
                                              <p:pRg st="4" end="4"/>
                                            </p:txEl>
                                          </p:spTgt>
                                        </p:tgtEl>
                                        <p:attrNameLst>
                                          <p:attrName>style.visibility</p:attrName>
                                        </p:attrNameLst>
                                      </p:cBhvr>
                                      <p:to>
                                        <p:strVal val="visible"/>
                                      </p:to>
                                    </p:set>
                                    <p:animEffect transition="in" filter="fade">
                                      <p:cBhvr>
                                        <p:cTn id="16" dur="2000"/>
                                        <p:tgtEl>
                                          <p:spTgt spid="55091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0915">
                                            <p:txEl>
                                              <p:pRg st="5" end="5"/>
                                            </p:txEl>
                                          </p:spTgt>
                                        </p:tgtEl>
                                        <p:attrNameLst>
                                          <p:attrName>style.visibility</p:attrName>
                                        </p:attrNameLst>
                                      </p:cBhvr>
                                      <p:to>
                                        <p:strVal val="visible"/>
                                      </p:to>
                                    </p:set>
                                    <p:animEffect transition="in" filter="fade">
                                      <p:cBhvr>
                                        <p:cTn id="19" dur="2000"/>
                                        <p:tgtEl>
                                          <p:spTgt spid="55091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0915">
                                            <p:txEl>
                                              <p:pRg st="6" end="6"/>
                                            </p:txEl>
                                          </p:spTgt>
                                        </p:tgtEl>
                                        <p:attrNameLst>
                                          <p:attrName>style.visibility</p:attrName>
                                        </p:attrNameLst>
                                      </p:cBhvr>
                                      <p:to>
                                        <p:strVal val="visible"/>
                                      </p:to>
                                    </p:set>
                                    <p:animEffect transition="in" filter="fade">
                                      <p:cBhvr>
                                        <p:cTn id="22" dur="2000"/>
                                        <p:tgtEl>
                                          <p:spTgt spid="55091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0915">
                                            <p:txEl>
                                              <p:pRg st="7" end="7"/>
                                            </p:txEl>
                                          </p:spTgt>
                                        </p:tgtEl>
                                        <p:attrNameLst>
                                          <p:attrName>style.visibility</p:attrName>
                                        </p:attrNameLst>
                                      </p:cBhvr>
                                      <p:to>
                                        <p:strVal val="visible"/>
                                      </p:to>
                                    </p:set>
                                    <p:animEffect transition="in" filter="fade">
                                      <p:cBhvr>
                                        <p:cTn id="25" dur="2000"/>
                                        <p:tgtEl>
                                          <p:spTgt spid="550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n-US" dirty="0"/>
              <a:t>Knowledge Check 5</a:t>
            </a:r>
          </a:p>
        </p:txBody>
      </p:sp>
      <p:sp>
        <p:nvSpPr>
          <p:cNvPr id="563203" name="Rectangle 3"/>
          <p:cNvSpPr>
            <a:spLocks noGrp="1" noChangeArrowheads="1"/>
          </p:cNvSpPr>
          <p:nvPr>
            <p:ph type="body" idx="1"/>
          </p:nvPr>
        </p:nvSpPr>
        <p:spPr>
          <a:xfrm>
            <a:off x="2819400" y="1493838"/>
            <a:ext cx="5926138" cy="4525962"/>
          </a:xfrm>
        </p:spPr>
        <p:txBody>
          <a:bodyPr/>
          <a:lstStyle/>
          <a:p>
            <a:r>
              <a:rPr lang="en-US" dirty="0" smtClean="0"/>
              <a:t>Lynne </a:t>
            </a:r>
            <a:r>
              <a:rPr lang="en-US" dirty="0"/>
              <a:t>joined a carpool after commuting </a:t>
            </a:r>
            <a:r>
              <a:rPr lang="en-US" dirty="0" smtClean="0"/>
              <a:t>by </a:t>
            </a:r>
            <a:r>
              <a:rPr lang="en-US" dirty="0"/>
              <a:t>train for 5 years. </a:t>
            </a:r>
            <a:r>
              <a:rPr lang="en-US" dirty="0" smtClean="0"/>
              <a:t>She always </a:t>
            </a:r>
            <a:r>
              <a:rPr lang="en-US" dirty="0"/>
              <a:t>received the </a:t>
            </a:r>
            <a:r>
              <a:rPr lang="en-US" dirty="0" smtClean="0"/>
              <a:t>maximum </a:t>
            </a:r>
            <a:r>
              <a:rPr lang="en-US" dirty="0"/>
              <a:t>benefit </a:t>
            </a:r>
            <a:r>
              <a:rPr lang="en-US" dirty="0" smtClean="0"/>
              <a:t>per </a:t>
            </a:r>
            <a:r>
              <a:rPr lang="en-US" dirty="0"/>
              <a:t>month for her commute. </a:t>
            </a:r>
            <a:r>
              <a:rPr lang="en-US" dirty="0" smtClean="0"/>
              <a:t> Now she </a:t>
            </a:r>
            <a:r>
              <a:rPr lang="en-US" dirty="0"/>
              <a:t>sells her benefit since she believes the benefit belongs to her. Is this the correct course of action?</a:t>
            </a:r>
          </a:p>
          <a:p>
            <a:pPr marL="693738" lvl="1" indent="-342900">
              <a:spcBef>
                <a:spcPct val="20000"/>
              </a:spcBef>
              <a:buFont typeface="Wingdings" pitchFamily="2" charset="2"/>
              <a:buChar char="q"/>
            </a:pPr>
            <a:r>
              <a:rPr lang="en-US" dirty="0"/>
              <a:t>Yes</a:t>
            </a:r>
          </a:p>
          <a:p>
            <a:pPr marL="693738" lvl="1" indent="-342900">
              <a:spcBef>
                <a:spcPct val="20000"/>
              </a:spcBef>
              <a:buFont typeface="Wingdings" pitchFamily="2" charset="2"/>
              <a:buChar char="q"/>
            </a:pPr>
            <a:r>
              <a:rPr lang="en-US" dirty="0"/>
              <a:t>No</a:t>
            </a:r>
          </a:p>
        </p:txBody>
      </p:sp>
      <p:pic>
        <p:nvPicPr>
          <p:cNvPr id="563214" name="Picture 14" descr="HOV_lane_ahead"/>
          <p:cNvPicPr>
            <a:picLocks noChangeAspect="1" noChangeArrowheads="1"/>
          </p:cNvPicPr>
          <p:nvPr/>
        </p:nvPicPr>
        <p:blipFill>
          <a:blip r:embed="rId3" cstate="print"/>
          <a:srcRect/>
          <a:stretch>
            <a:fillRect/>
          </a:stretch>
        </p:blipFill>
        <p:spPr bwMode="auto">
          <a:xfrm>
            <a:off x="457200" y="1524000"/>
            <a:ext cx="2255838" cy="3124200"/>
          </a:xfrm>
          <a:prstGeom prst="rect">
            <a:avLst/>
          </a:prstGeom>
          <a:noFill/>
        </p:spPr>
      </p:pic>
      <p:sp>
        <p:nvSpPr>
          <p:cNvPr id="5" name="Left Arrow 4"/>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ight Arrow 5"/>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ectangle 6">
            <a:hlinkClick r:id="" action="ppaction://hlinkshowjump?jump=nextslide"/>
          </p:cNvPr>
          <p:cNvSpPr/>
          <p:nvPr/>
        </p:nvSpPr>
        <p:spPr bwMode="auto">
          <a:xfrm>
            <a:off x="2819400" y="41910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03">
                                            <p:txEl>
                                              <p:pRg st="1" end="1"/>
                                            </p:txEl>
                                          </p:spTgt>
                                        </p:tgtEl>
                                        <p:attrNameLst>
                                          <p:attrName>style.visibility</p:attrName>
                                        </p:attrNameLst>
                                      </p:cBhvr>
                                      <p:to>
                                        <p:strVal val="visible"/>
                                      </p:to>
                                    </p:set>
                                    <p:animEffect transition="in" filter="fade">
                                      <p:cBhvr>
                                        <p:cTn id="7" dur="1000">
                                          <p:stCondLst>
                                            <p:cond delay="0"/>
                                          </p:stCondLst>
                                        </p:cTn>
                                        <p:tgtEl>
                                          <p:spTgt spid="56320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03">
                                            <p:txEl>
                                              <p:pRg st="2" end="2"/>
                                            </p:txEl>
                                          </p:spTgt>
                                        </p:tgtEl>
                                        <p:attrNameLst>
                                          <p:attrName>style.visibility</p:attrName>
                                        </p:attrNameLst>
                                      </p:cBhvr>
                                      <p:to>
                                        <p:strVal val="visible"/>
                                      </p:to>
                                    </p:set>
                                    <p:animEffect transition="in" filter="fade">
                                      <p:cBhvr>
                                        <p:cTn id="10" dur="1000">
                                          <p:stCondLst>
                                            <p:cond delay="0"/>
                                          </p:stCondLst>
                                        </p:cTn>
                                        <p:tgtEl>
                                          <p:spTgt spid="563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dirty="0"/>
              <a:t>Knowledge Check </a:t>
            </a:r>
            <a:r>
              <a:rPr lang="en-US" dirty="0" smtClean="0"/>
              <a:t>5 - Answer</a:t>
            </a:r>
            <a:endParaRPr lang="en-US" dirty="0"/>
          </a:p>
        </p:txBody>
      </p:sp>
      <p:sp>
        <p:nvSpPr>
          <p:cNvPr id="565252" name="Text Box 4"/>
          <p:cNvSpPr txBox="1">
            <a:spLocks noChangeArrowheads="1"/>
          </p:cNvSpPr>
          <p:nvPr/>
        </p:nvSpPr>
        <p:spPr bwMode="auto">
          <a:xfrm>
            <a:off x="3505200" y="5257800"/>
            <a:ext cx="5257800" cy="830997"/>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a:solidFill>
                  <a:srgbClr val="000099"/>
                </a:solidFill>
                <a:cs typeface="Times New Roman" pitchFamily="18" charset="0"/>
              </a:rPr>
              <a:t>It is against the law to sell or give away your transit benefit. </a:t>
            </a:r>
          </a:p>
        </p:txBody>
      </p:sp>
      <p:sp>
        <p:nvSpPr>
          <p:cNvPr id="565262" name="Rectangle 14"/>
          <p:cNvSpPr>
            <a:spLocks noGrp="1" noChangeArrowheads="1"/>
          </p:cNvSpPr>
          <p:nvPr>
            <p:ph type="body" idx="1"/>
          </p:nvPr>
        </p:nvSpPr>
        <p:spPr>
          <a:xfrm>
            <a:off x="2819400" y="1493838"/>
            <a:ext cx="5926138" cy="4525962"/>
          </a:xfrm>
          <a:noFill/>
          <a:ln/>
        </p:spPr>
        <p:txBody>
          <a:bodyPr/>
          <a:lstStyle/>
          <a:p>
            <a:r>
              <a:rPr lang="en-US" dirty="0"/>
              <a:t>Lynne joined a carpool after commuting by train for 5 years. She always received the maximum benefit per month for her commute.  Now she sells her benefit since she believes the benefit belongs to her. Is this the correct course of action?</a:t>
            </a:r>
          </a:p>
          <a:p>
            <a:pPr marL="693738" lvl="1" indent="-342900">
              <a:spcBef>
                <a:spcPct val="20000"/>
              </a:spcBef>
              <a:buFont typeface="Wingdings" pitchFamily="2" charset="2"/>
              <a:buChar char="q"/>
            </a:pPr>
            <a:r>
              <a:rPr lang="en-US" dirty="0" smtClean="0">
                <a:solidFill>
                  <a:srgbClr val="969696"/>
                </a:solidFill>
              </a:rPr>
              <a:t>Yes</a:t>
            </a:r>
            <a:endParaRPr lang="en-US" dirty="0">
              <a:solidFill>
                <a:srgbClr val="969696"/>
              </a:solidFill>
            </a:endParaRPr>
          </a:p>
          <a:p>
            <a:pPr marL="693738" lvl="1" indent="-342900">
              <a:spcBef>
                <a:spcPct val="20000"/>
              </a:spcBef>
              <a:buFont typeface="Wingdings" pitchFamily="2" charset="2"/>
              <a:buChar char="q"/>
            </a:pPr>
            <a:r>
              <a:rPr lang="en-US" dirty="0">
                <a:solidFill>
                  <a:schemeClr val="tx2"/>
                </a:solidFill>
              </a:rPr>
              <a:t>No</a:t>
            </a:r>
          </a:p>
        </p:txBody>
      </p:sp>
      <p:pic>
        <p:nvPicPr>
          <p:cNvPr id="565263" name="Picture 15" descr="HOV_lane_ahead"/>
          <p:cNvPicPr>
            <a:picLocks noChangeAspect="1" noChangeArrowheads="1"/>
          </p:cNvPicPr>
          <p:nvPr/>
        </p:nvPicPr>
        <p:blipFill>
          <a:blip r:embed="rId3" cstate="print"/>
          <a:srcRect/>
          <a:stretch>
            <a:fillRect/>
          </a:stretch>
        </p:blipFill>
        <p:spPr bwMode="auto">
          <a:xfrm>
            <a:off x="457200" y="1524000"/>
            <a:ext cx="2255838" cy="3124200"/>
          </a:xfrm>
          <a:prstGeom prst="rect">
            <a:avLst/>
          </a:prstGeom>
          <a:noFill/>
        </p:spPr>
      </p:pic>
      <p:pic>
        <p:nvPicPr>
          <p:cNvPr id="56525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59138" y="4572000"/>
            <a:ext cx="457200" cy="406400"/>
          </a:xfrm>
          <a:prstGeom prst="rect">
            <a:avLst/>
          </a:prstGeom>
          <a:noFill/>
          <a:ln w="9525" algn="ctr">
            <a:noFill/>
            <a:miter lim="800000"/>
            <a:headEnd/>
            <a:tailEnd/>
          </a:ln>
          <a:effectLst/>
        </p:spPr>
      </p:pic>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1" name="Text Box 1"/>
          <p:cNvSpPr txBox="1">
            <a:spLocks noChangeArrowheads="1"/>
          </p:cNvSpPr>
          <p:nvPr/>
        </p:nvSpPr>
        <p:spPr bwMode="auto">
          <a:xfrm>
            <a:off x="457200" y="6477000"/>
            <a:ext cx="48768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5252"/>
                                        </p:tgtEl>
                                        <p:attrNameLst>
                                          <p:attrName>style.visibility</p:attrName>
                                        </p:attrNameLst>
                                      </p:cBhvr>
                                      <p:to>
                                        <p:strVal val="visible"/>
                                      </p:to>
                                    </p:set>
                                    <p:animEffect transition="in" filter="fade">
                                      <p:cBhvr>
                                        <p:cTn id="7" dur="1000"/>
                                        <p:tgtEl>
                                          <p:spTgt spid="565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dirty="0"/>
              <a:t>Knowledge Check 6</a:t>
            </a:r>
          </a:p>
        </p:txBody>
      </p:sp>
      <p:sp>
        <p:nvSpPr>
          <p:cNvPr id="567299" name="Rectangle 3"/>
          <p:cNvSpPr>
            <a:spLocks noGrp="1" noChangeArrowheads="1"/>
          </p:cNvSpPr>
          <p:nvPr>
            <p:ph type="body" idx="1"/>
          </p:nvPr>
        </p:nvSpPr>
        <p:spPr/>
        <p:txBody>
          <a:bodyPr/>
          <a:lstStyle/>
          <a:p>
            <a:r>
              <a:rPr lang="en-US" dirty="0" smtClean="0"/>
              <a:t>Ellery commutes </a:t>
            </a:r>
            <a:r>
              <a:rPr lang="en-US" dirty="0"/>
              <a:t>from Virginia to get to work.  His commuting costs are $</a:t>
            </a:r>
            <a:r>
              <a:rPr lang="en-US" dirty="0" smtClean="0"/>
              <a:t>284 </a:t>
            </a:r>
            <a:r>
              <a:rPr lang="en-US" dirty="0"/>
              <a:t>per month.  He is </a:t>
            </a:r>
            <a:r>
              <a:rPr lang="en-US" dirty="0" smtClean="0"/>
              <a:t>eligible </a:t>
            </a:r>
            <a:r>
              <a:rPr lang="en-US" dirty="0"/>
              <a:t>to receive additional transit benefit since his commute is so costly.</a:t>
            </a:r>
          </a:p>
          <a:p>
            <a:pPr marL="693738" lvl="1" indent="-342900">
              <a:spcBef>
                <a:spcPct val="20000"/>
              </a:spcBef>
              <a:buFont typeface="Wingdings" pitchFamily="2" charset="2"/>
              <a:buChar char="q"/>
            </a:pPr>
            <a:r>
              <a:rPr lang="en-US" dirty="0"/>
              <a:t>True</a:t>
            </a:r>
          </a:p>
          <a:p>
            <a:pPr marL="693738" lvl="1" indent="-342900">
              <a:spcBef>
                <a:spcPct val="20000"/>
              </a:spcBef>
              <a:buFont typeface="Wingdings" pitchFamily="2" charset="2"/>
              <a:buChar char="q"/>
            </a:pPr>
            <a:r>
              <a:rPr lang="en-US" dirty="0"/>
              <a:t>False</a:t>
            </a:r>
          </a:p>
        </p:txBody>
      </p:sp>
      <p:pic>
        <p:nvPicPr>
          <p:cNvPr id="567305" name="Picture 9" descr="VRE at the L'Enfant Station"/>
          <p:cNvPicPr>
            <a:picLocks noChangeAspect="1" noChangeArrowheads="1"/>
          </p:cNvPicPr>
          <p:nvPr/>
        </p:nvPicPr>
        <p:blipFill>
          <a:blip r:embed="rId3" cstate="print"/>
          <a:srcRect/>
          <a:stretch>
            <a:fillRect/>
          </a:stretch>
        </p:blipFill>
        <p:spPr bwMode="auto">
          <a:xfrm>
            <a:off x="4619625" y="3829050"/>
            <a:ext cx="4143375" cy="2647950"/>
          </a:xfrm>
          <a:prstGeom prst="rect">
            <a:avLst/>
          </a:prstGeom>
          <a:noFill/>
          <a:ln w="9525" algn="ctr">
            <a:solidFill>
              <a:srgbClr val="808080"/>
            </a:solidFill>
            <a:miter lim="800000"/>
            <a:headEnd/>
            <a:tailEnd/>
          </a:ln>
          <a:effectLst>
            <a:outerShdw dist="107763" dir="2700000" algn="ctr" rotWithShape="0">
              <a:srgbClr val="808080">
                <a:alpha val="50000"/>
              </a:srgbClr>
            </a:outerShdw>
          </a:effectLst>
        </p:spPr>
      </p:pic>
      <p:sp>
        <p:nvSpPr>
          <p:cNvPr id="5" name="Left Arrow 4"/>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ight Arrow 5"/>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ectangle 6">
            <a:hlinkClick r:id="" action="ppaction://hlinkshowjump?jump=nextslide"/>
          </p:cNvPr>
          <p:cNvSpPr/>
          <p:nvPr/>
        </p:nvSpPr>
        <p:spPr bwMode="auto">
          <a:xfrm>
            <a:off x="762000" y="30480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533400" y="6477000"/>
            <a:ext cx="48006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299">
                                            <p:txEl>
                                              <p:pRg st="1" end="1"/>
                                            </p:txEl>
                                          </p:spTgt>
                                        </p:tgtEl>
                                        <p:attrNameLst>
                                          <p:attrName>style.visibility</p:attrName>
                                        </p:attrNameLst>
                                      </p:cBhvr>
                                      <p:to>
                                        <p:strVal val="visible"/>
                                      </p:to>
                                    </p:set>
                                    <p:animEffect transition="in" filter="fade">
                                      <p:cBhvr>
                                        <p:cTn id="7" dur="1000">
                                          <p:stCondLst>
                                            <p:cond delay="0"/>
                                          </p:stCondLst>
                                        </p:cTn>
                                        <p:tgtEl>
                                          <p:spTgt spid="56729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7299">
                                            <p:txEl>
                                              <p:pRg st="2" end="2"/>
                                            </p:txEl>
                                          </p:spTgt>
                                        </p:tgtEl>
                                        <p:attrNameLst>
                                          <p:attrName>style.visibility</p:attrName>
                                        </p:attrNameLst>
                                      </p:cBhvr>
                                      <p:to>
                                        <p:strVal val="visible"/>
                                      </p:to>
                                    </p:set>
                                    <p:animEffect transition="in" filter="fade">
                                      <p:cBhvr>
                                        <p:cTn id="10" dur="1000">
                                          <p:stCondLst>
                                            <p:cond delay="0"/>
                                          </p:stCondLst>
                                        </p:cTn>
                                        <p:tgtEl>
                                          <p:spTgt spid="567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dirty="0"/>
              <a:t>Knowledge Check </a:t>
            </a:r>
            <a:r>
              <a:rPr lang="en-US" dirty="0" smtClean="0"/>
              <a:t>6 - Answer</a:t>
            </a:r>
            <a:endParaRPr lang="en-US" dirty="0"/>
          </a:p>
        </p:txBody>
      </p:sp>
      <p:sp>
        <p:nvSpPr>
          <p:cNvPr id="569347" name="Rectangle 3"/>
          <p:cNvSpPr>
            <a:spLocks noGrp="1" noChangeArrowheads="1"/>
          </p:cNvSpPr>
          <p:nvPr>
            <p:ph type="body" idx="1"/>
          </p:nvPr>
        </p:nvSpPr>
        <p:spPr/>
        <p:txBody>
          <a:bodyPr/>
          <a:lstStyle/>
          <a:p>
            <a:r>
              <a:rPr lang="en-US" dirty="0" smtClean="0"/>
              <a:t>Ellery commutes </a:t>
            </a:r>
            <a:r>
              <a:rPr lang="en-US" dirty="0"/>
              <a:t>from Virginia to get to work.  His commuting costs are $</a:t>
            </a:r>
            <a:r>
              <a:rPr lang="en-US" dirty="0" smtClean="0"/>
              <a:t>284 </a:t>
            </a:r>
            <a:r>
              <a:rPr lang="en-US" dirty="0"/>
              <a:t>per month.  He is </a:t>
            </a:r>
            <a:r>
              <a:rPr lang="en-US" dirty="0" smtClean="0"/>
              <a:t>eligible </a:t>
            </a:r>
            <a:r>
              <a:rPr lang="en-US" dirty="0"/>
              <a:t>to receive additional transit benefit since his commute is so costly.</a:t>
            </a:r>
          </a:p>
          <a:p>
            <a:pPr marL="693738" lvl="1" indent="-342900">
              <a:spcBef>
                <a:spcPct val="20000"/>
              </a:spcBef>
              <a:buFont typeface="Wingdings" pitchFamily="2" charset="2"/>
              <a:buChar char="q"/>
            </a:pPr>
            <a:r>
              <a:rPr lang="en-US" dirty="0">
                <a:solidFill>
                  <a:srgbClr val="969696"/>
                </a:solidFill>
              </a:rPr>
              <a:t>True</a:t>
            </a:r>
          </a:p>
          <a:p>
            <a:pPr marL="693738" lvl="1" indent="-342900">
              <a:spcBef>
                <a:spcPct val="20000"/>
              </a:spcBef>
              <a:buFont typeface="Wingdings" pitchFamily="2" charset="2"/>
              <a:buChar char="q"/>
            </a:pPr>
            <a:r>
              <a:rPr lang="en-US" dirty="0">
                <a:solidFill>
                  <a:schemeClr val="tx2"/>
                </a:solidFill>
              </a:rPr>
              <a:t>False</a:t>
            </a:r>
          </a:p>
        </p:txBody>
      </p:sp>
      <p:pic>
        <p:nvPicPr>
          <p:cNvPr id="56934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1863" y="3463925"/>
            <a:ext cx="457200" cy="406400"/>
          </a:xfrm>
          <a:prstGeom prst="rect">
            <a:avLst/>
          </a:prstGeom>
          <a:noFill/>
          <a:ln w="9525" algn="ctr">
            <a:noFill/>
            <a:miter lim="800000"/>
            <a:headEnd/>
            <a:tailEnd/>
          </a:ln>
          <a:effectLst/>
        </p:spPr>
      </p:pic>
      <p:pic>
        <p:nvPicPr>
          <p:cNvPr id="569355" name="Picture 11" descr="VRE at the L'Enfant Station"/>
          <p:cNvPicPr>
            <a:picLocks noChangeAspect="1" noChangeArrowheads="1"/>
          </p:cNvPicPr>
          <p:nvPr/>
        </p:nvPicPr>
        <p:blipFill>
          <a:blip r:embed="rId4" cstate="print"/>
          <a:srcRect/>
          <a:stretch>
            <a:fillRect/>
          </a:stretch>
        </p:blipFill>
        <p:spPr bwMode="auto">
          <a:xfrm>
            <a:off x="4619625" y="3829050"/>
            <a:ext cx="4143375" cy="2647950"/>
          </a:xfrm>
          <a:prstGeom prst="rect">
            <a:avLst/>
          </a:prstGeom>
          <a:noFill/>
          <a:ln w="9525" algn="ctr">
            <a:solidFill>
              <a:srgbClr val="808080"/>
            </a:solidFill>
            <a:miter lim="800000"/>
            <a:headEnd/>
            <a:tailEnd/>
          </a:ln>
          <a:effectLst>
            <a:outerShdw dist="107763" dir="2700000" algn="ctr" rotWithShape="0">
              <a:srgbClr val="808080">
                <a:alpha val="50000"/>
              </a:srgbClr>
            </a:outerShdw>
          </a:effectLst>
        </p:spPr>
      </p:pic>
      <p:sp>
        <p:nvSpPr>
          <p:cNvPr id="569348" name="Text Box 4"/>
          <p:cNvSpPr txBox="1">
            <a:spLocks noChangeArrowheads="1"/>
          </p:cNvSpPr>
          <p:nvPr/>
        </p:nvSpPr>
        <p:spPr bwMode="auto">
          <a:xfrm>
            <a:off x="609600" y="4135438"/>
            <a:ext cx="7848600" cy="1569660"/>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a:solidFill>
                  <a:srgbClr val="000099"/>
                </a:solidFill>
                <a:cs typeface="Times New Roman" pitchFamily="18" charset="0"/>
              </a:rPr>
              <a:t>The federal government will provide employees up to the </a:t>
            </a:r>
            <a:r>
              <a:rPr lang="en-US" b="1" i="0" dirty="0" smtClean="0">
                <a:solidFill>
                  <a:srgbClr val="000099"/>
                </a:solidFill>
                <a:cs typeface="Times New Roman" pitchFamily="18" charset="0"/>
              </a:rPr>
              <a:t>statutory limit for the cost of commuting by mass transportation.  </a:t>
            </a:r>
            <a:r>
              <a:rPr lang="en-US" b="1" i="0" dirty="0">
                <a:solidFill>
                  <a:srgbClr val="000099"/>
                </a:solidFill>
                <a:cs typeface="Times New Roman" pitchFamily="18" charset="0"/>
              </a:rPr>
              <a:t>The employee must cover the additional amount, “out of </a:t>
            </a:r>
            <a:r>
              <a:rPr lang="en-US" b="1" i="0" dirty="0" smtClean="0">
                <a:solidFill>
                  <a:srgbClr val="000099"/>
                </a:solidFill>
                <a:cs typeface="Times New Roman" pitchFamily="18" charset="0"/>
              </a:rPr>
              <a:t>pocket”.</a:t>
            </a:r>
            <a:endParaRPr lang="en-US" b="1" i="0" dirty="0">
              <a:solidFill>
                <a:srgbClr val="000099"/>
              </a:solidFill>
              <a:cs typeface="Times New Roman" pitchFamily="18" charset="0"/>
            </a:endParaRPr>
          </a:p>
        </p:txBody>
      </p:sp>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1"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9348"/>
                                        </p:tgtEl>
                                        <p:attrNameLst>
                                          <p:attrName>style.visibility</p:attrName>
                                        </p:attrNameLst>
                                      </p:cBhvr>
                                      <p:to>
                                        <p:strVal val="visible"/>
                                      </p:to>
                                    </p:set>
                                    <p:animEffect transition="in" filter="fade">
                                      <p:cBhvr>
                                        <p:cTn id="7" dur="1000"/>
                                        <p:tgtEl>
                                          <p:spTgt spid="569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en-US" dirty="0"/>
              <a:t>Program Overview</a:t>
            </a:r>
          </a:p>
        </p:txBody>
      </p:sp>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TextBox 5"/>
          <p:cNvSpPr txBox="1"/>
          <p:nvPr/>
        </p:nvSpPr>
        <p:spPr>
          <a:xfrm>
            <a:off x="381000" y="5715000"/>
            <a:ext cx="2133600" cy="1023357"/>
          </a:xfrm>
          <a:prstGeom prst="rect">
            <a:avLst/>
          </a:prstGeom>
          <a:solidFill>
            <a:schemeClr val="bg1"/>
          </a:solidFill>
        </p:spPr>
        <p:txBody>
          <a:bodyPr wrap="square" rtlCol="0">
            <a:spAutoFit/>
          </a:bodyPr>
          <a:lstStyle/>
          <a:p>
            <a:endParaRPr lang="en-US" sz="1200" dirty="0" smtClean="0"/>
          </a:p>
          <a:p>
            <a:endParaRPr lang="en-US" sz="100" dirty="0" smtClean="0"/>
          </a:p>
          <a:p>
            <a:endParaRPr lang="en-US" dirty="0"/>
          </a:p>
        </p:txBody>
      </p:sp>
      <p:sp>
        <p:nvSpPr>
          <p:cNvPr id="10" name="Text Box 1"/>
          <p:cNvSpPr txBox="1">
            <a:spLocks noChangeArrowheads="1"/>
          </p:cNvSpPr>
          <p:nvPr/>
        </p:nvSpPr>
        <p:spPr bwMode="auto">
          <a:xfrm>
            <a:off x="609600" y="6477000"/>
            <a:ext cx="47244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
        <p:nvSpPr>
          <p:cNvPr id="626691" name="Rectangle 3"/>
          <p:cNvSpPr>
            <a:spLocks noGrp="1" noChangeArrowheads="1"/>
          </p:cNvSpPr>
          <p:nvPr>
            <p:ph type="body" idx="1"/>
          </p:nvPr>
        </p:nvSpPr>
        <p:spPr>
          <a:xfrm>
            <a:off x="527981" y="1407274"/>
            <a:ext cx="8259763" cy="4732840"/>
          </a:xfrm>
        </p:spPr>
        <p:txBody>
          <a:bodyPr/>
          <a:lstStyle/>
          <a:p>
            <a:r>
              <a:rPr lang="en-US" dirty="0" smtClean="0"/>
              <a:t>Transit Benefit Program:</a:t>
            </a:r>
            <a:endParaRPr lang="en-US" dirty="0"/>
          </a:p>
          <a:p>
            <a:pPr lvl="1"/>
            <a:r>
              <a:rPr lang="en-US" dirty="0" smtClean="0"/>
              <a:t>Reduces air </a:t>
            </a:r>
            <a:r>
              <a:rPr lang="en-US" dirty="0"/>
              <a:t>p</a:t>
            </a:r>
            <a:r>
              <a:rPr lang="en-US" dirty="0" smtClean="0"/>
              <a:t>ollution </a:t>
            </a:r>
            <a:endParaRPr lang="en-US" dirty="0"/>
          </a:p>
          <a:p>
            <a:pPr lvl="1"/>
            <a:r>
              <a:rPr lang="en-US" dirty="0" smtClean="0"/>
              <a:t>Reduces traffic congestion</a:t>
            </a:r>
          </a:p>
          <a:p>
            <a:pPr lvl="1"/>
            <a:r>
              <a:rPr lang="en-US" dirty="0" smtClean="0"/>
              <a:t>Increases use of mass transit</a:t>
            </a:r>
            <a:endParaRPr lang="en-US" dirty="0"/>
          </a:p>
          <a:p>
            <a:r>
              <a:rPr lang="en-US" dirty="0"/>
              <a:t>Studies </a:t>
            </a:r>
            <a:r>
              <a:rPr lang="en-US" dirty="0" smtClean="0"/>
              <a:t>show </a:t>
            </a:r>
            <a:r>
              <a:rPr lang="en-US" dirty="0"/>
              <a:t>that congestion wastes:</a:t>
            </a:r>
          </a:p>
          <a:p>
            <a:pPr lvl="1"/>
            <a:r>
              <a:rPr lang="en-US" dirty="0"/>
              <a:t>3.7 billion hours of travel delays </a:t>
            </a:r>
          </a:p>
          <a:p>
            <a:pPr lvl="1"/>
            <a:r>
              <a:rPr lang="en-US" dirty="0"/>
              <a:t>$63 billion per </a:t>
            </a:r>
            <a:r>
              <a:rPr lang="en-US" dirty="0" smtClean="0"/>
              <a:t>year, </a:t>
            </a:r>
            <a:r>
              <a:rPr lang="en-US" dirty="0"/>
              <a:t>nationally</a:t>
            </a:r>
          </a:p>
          <a:p>
            <a:pPr lvl="1"/>
            <a:r>
              <a:rPr lang="en-US" dirty="0"/>
              <a:t>$850 and $1,600 in lost time and fuel each year per commuter </a:t>
            </a:r>
          </a:p>
          <a:p>
            <a:r>
              <a:rPr lang="en-US" dirty="0" smtClean="0"/>
              <a:t>Tax-free </a:t>
            </a:r>
            <a:r>
              <a:rPr lang="en-US" dirty="0"/>
              <a:t>subsidy for </a:t>
            </a:r>
            <a:r>
              <a:rPr lang="en-US" i="1" dirty="0">
                <a:solidFill>
                  <a:srgbClr val="003399"/>
                </a:solidFill>
                <a:effectLst>
                  <a:outerShdw blurRad="38100" dist="38100" dir="2700000" algn="tl">
                    <a:srgbClr val="C0C0C0"/>
                  </a:outerShdw>
                </a:effectLst>
              </a:rPr>
              <a:t>actual</a:t>
            </a:r>
            <a:r>
              <a:rPr lang="en-US" i="1" dirty="0"/>
              <a:t> </a:t>
            </a:r>
            <a:r>
              <a:rPr lang="en-US" dirty="0" smtClean="0"/>
              <a:t>mass transit</a:t>
            </a:r>
            <a:r>
              <a:rPr lang="en-US" i="1" dirty="0" smtClean="0"/>
              <a:t> </a:t>
            </a:r>
            <a:r>
              <a:rPr lang="en-US" dirty="0" smtClean="0"/>
              <a:t>commuting costs</a:t>
            </a:r>
            <a:endParaRPr lang="en-US" dirty="0"/>
          </a:p>
          <a:p>
            <a:pPr lvl="1"/>
            <a:r>
              <a:rPr lang="en-US" dirty="0"/>
              <a:t>Up to </a:t>
            </a:r>
            <a:r>
              <a:rPr lang="en-US" dirty="0" smtClean="0"/>
              <a:t>the maximum statutory limit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691">
                                            <p:txEl>
                                              <p:pRg st="0" end="0"/>
                                            </p:txEl>
                                          </p:spTgt>
                                        </p:tgtEl>
                                        <p:attrNameLst>
                                          <p:attrName>style.visibility</p:attrName>
                                        </p:attrNameLst>
                                      </p:cBhvr>
                                      <p:to>
                                        <p:strVal val="visible"/>
                                      </p:to>
                                    </p:set>
                                    <p:animEffect transition="in" filter="fade">
                                      <p:cBhvr>
                                        <p:cTn id="7" dur="1000"/>
                                        <p:tgtEl>
                                          <p:spTgt spid="62669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26691">
                                            <p:txEl>
                                              <p:pRg st="1" end="1"/>
                                            </p:txEl>
                                          </p:spTgt>
                                        </p:tgtEl>
                                        <p:attrNameLst>
                                          <p:attrName>style.visibility</p:attrName>
                                        </p:attrNameLst>
                                      </p:cBhvr>
                                      <p:to>
                                        <p:strVal val="visible"/>
                                      </p:to>
                                    </p:set>
                                    <p:animEffect transition="in" filter="fade">
                                      <p:cBhvr>
                                        <p:cTn id="11" dur="1000"/>
                                        <p:tgtEl>
                                          <p:spTgt spid="626691">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26691">
                                            <p:txEl>
                                              <p:pRg st="2" end="2"/>
                                            </p:txEl>
                                          </p:spTgt>
                                        </p:tgtEl>
                                        <p:attrNameLst>
                                          <p:attrName>style.visibility</p:attrName>
                                        </p:attrNameLst>
                                      </p:cBhvr>
                                      <p:to>
                                        <p:strVal val="visible"/>
                                      </p:to>
                                    </p:set>
                                    <p:animEffect transition="in" filter="fade">
                                      <p:cBhvr>
                                        <p:cTn id="14" dur="1000"/>
                                        <p:tgtEl>
                                          <p:spTgt spid="626691">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26691">
                                            <p:txEl>
                                              <p:pRg st="3" end="3"/>
                                            </p:txEl>
                                          </p:spTgt>
                                        </p:tgtEl>
                                        <p:attrNameLst>
                                          <p:attrName>style.visibility</p:attrName>
                                        </p:attrNameLst>
                                      </p:cBhvr>
                                      <p:to>
                                        <p:strVal val="visible"/>
                                      </p:to>
                                    </p:set>
                                    <p:animEffect transition="in" filter="fade">
                                      <p:cBhvr>
                                        <p:cTn id="17" dur="1000"/>
                                        <p:tgtEl>
                                          <p:spTgt spid="6266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6691">
                                            <p:txEl>
                                              <p:pRg st="4" end="4"/>
                                            </p:txEl>
                                          </p:spTgt>
                                        </p:tgtEl>
                                        <p:attrNameLst>
                                          <p:attrName>style.visibility</p:attrName>
                                        </p:attrNameLst>
                                      </p:cBhvr>
                                      <p:to>
                                        <p:strVal val="visible"/>
                                      </p:to>
                                    </p:set>
                                    <p:animEffect transition="in" filter="fade">
                                      <p:cBhvr>
                                        <p:cTn id="22" dur="1000"/>
                                        <p:tgtEl>
                                          <p:spTgt spid="626691">
                                            <p:txEl>
                                              <p:pRg st="4" end="4"/>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626691">
                                            <p:txEl>
                                              <p:pRg st="5" end="5"/>
                                            </p:txEl>
                                          </p:spTgt>
                                        </p:tgtEl>
                                        <p:attrNameLst>
                                          <p:attrName>style.visibility</p:attrName>
                                        </p:attrNameLst>
                                      </p:cBhvr>
                                      <p:to>
                                        <p:strVal val="visible"/>
                                      </p:to>
                                    </p:set>
                                    <p:animEffect transition="in" filter="fade">
                                      <p:cBhvr>
                                        <p:cTn id="26" dur="1000"/>
                                        <p:tgtEl>
                                          <p:spTgt spid="626691">
                                            <p:txEl>
                                              <p:pRg st="5" end="5"/>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26691">
                                            <p:txEl>
                                              <p:pRg st="6" end="6"/>
                                            </p:txEl>
                                          </p:spTgt>
                                        </p:tgtEl>
                                        <p:attrNameLst>
                                          <p:attrName>style.visibility</p:attrName>
                                        </p:attrNameLst>
                                      </p:cBhvr>
                                      <p:to>
                                        <p:strVal val="visible"/>
                                      </p:to>
                                    </p:set>
                                    <p:animEffect transition="in" filter="fade">
                                      <p:cBhvr>
                                        <p:cTn id="30" dur="1000"/>
                                        <p:tgtEl>
                                          <p:spTgt spid="626691">
                                            <p:txEl>
                                              <p:pRg st="6" end="6"/>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26691">
                                            <p:txEl>
                                              <p:pRg st="7" end="7"/>
                                            </p:txEl>
                                          </p:spTgt>
                                        </p:tgtEl>
                                        <p:attrNameLst>
                                          <p:attrName>style.visibility</p:attrName>
                                        </p:attrNameLst>
                                      </p:cBhvr>
                                      <p:to>
                                        <p:strVal val="visible"/>
                                      </p:to>
                                    </p:set>
                                    <p:animEffect transition="in" filter="fade">
                                      <p:cBhvr>
                                        <p:cTn id="34" dur="1000"/>
                                        <p:tgtEl>
                                          <p:spTgt spid="62669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26691">
                                            <p:txEl>
                                              <p:pRg st="8" end="8"/>
                                            </p:txEl>
                                          </p:spTgt>
                                        </p:tgtEl>
                                        <p:attrNameLst>
                                          <p:attrName>style.visibility</p:attrName>
                                        </p:attrNameLst>
                                      </p:cBhvr>
                                      <p:to>
                                        <p:strVal val="visible"/>
                                      </p:to>
                                    </p:set>
                                    <p:animEffect transition="in" filter="fade">
                                      <p:cBhvr>
                                        <p:cTn id="39" dur="1000"/>
                                        <p:tgtEl>
                                          <p:spTgt spid="626691">
                                            <p:txEl>
                                              <p:pRg st="8" end="8"/>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626691">
                                            <p:txEl>
                                              <p:pRg st="9" end="9"/>
                                            </p:txEl>
                                          </p:spTgt>
                                        </p:tgtEl>
                                        <p:attrNameLst>
                                          <p:attrName>style.visibility</p:attrName>
                                        </p:attrNameLst>
                                      </p:cBhvr>
                                      <p:to>
                                        <p:strVal val="visible"/>
                                      </p:to>
                                    </p:set>
                                    <p:animEffect transition="in" filter="fade">
                                      <p:cBhvr>
                                        <p:cTn id="43" dur="1000"/>
                                        <p:tgtEl>
                                          <p:spTgt spid="6266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dirty="0"/>
              <a:t>Knowledge Check </a:t>
            </a:r>
            <a:r>
              <a:rPr lang="en-US" dirty="0" smtClean="0"/>
              <a:t>7</a:t>
            </a:r>
            <a:endParaRPr lang="en-US" dirty="0"/>
          </a:p>
        </p:txBody>
      </p:sp>
      <p:sp>
        <p:nvSpPr>
          <p:cNvPr id="567299" name="Rectangle 3"/>
          <p:cNvSpPr>
            <a:spLocks noGrp="1" noChangeArrowheads="1"/>
          </p:cNvSpPr>
          <p:nvPr>
            <p:ph type="body" idx="1"/>
          </p:nvPr>
        </p:nvSpPr>
        <p:spPr/>
        <p:txBody>
          <a:bodyPr/>
          <a:lstStyle/>
          <a:p>
            <a:r>
              <a:rPr lang="en-US" dirty="0" smtClean="0"/>
              <a:t>Tina rides in a carpool.  She is eligible to receive the transit benefit.   </a:t>
            </a:r>
          </a:p>
          <a:p>
            <a:pPr marL="693738" lvl="1" indent="-342900">
              <a:spcBef>
                <a:spcPct val="20000"/>
              </a:spcBef>
              <a:buFont typeface="Wingdings" pitchFamily="2" charset="2"/>
              <a:buChar char="q"/>
            </a:pPr>
            <a:r>
              <a:rPr lang="en-US" dirty="0" smtClean="0"/>
              <a:t>True</a:t>
            </a:r>
          </a:p>
          <a:p>
            <a:pPr marL="693738" lvl="1" indent="-342900">
              <a:spcBef>
                <a:spcPct val="20000"/>
              </a:spcBef>
              <a:buFont typeface="Wingdings" pitchFamily="2" charset="2"/>
              <a:buChar char="q"/>
            </a:pPr>
            <a:r>
              <a:rPr lang="en-US" dirty="0" smtClean="0"/>
              <a:t>False</a:t>
            </a:r>
            <a:endParaRPr lang="en-US" dirty="0"/>
          </a:p>
        </p:txBody>
      </p:sp>
      <p:pic>
        <p:nvPicPr>
          <p:cNvPr id="546818" name="Picture 2" descr="http://www.monroeautorepair.com/heavy-traffic-I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895600"/>
            <a:ext cx="3257550" cy="324802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ight Arrow 5"/>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ectangle 6">
            <a:hlinkClick r:id="" action="ppaction://hlinkshowjump?jump=nextslide"/>
          </p:cNvPr>
          <p:cNvSpPr/>
          <p:nvPr/>
        </p:nvSpPr>
        <p:spPr bwMode="auto">
          <a:xfrm>
            <a:off x="-152400" y="22860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572825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299">
                                            <p:txEl>
                                              <p:pRg st="1" end="1"/>
                                            </p:txEl>
                                          </p:spTgt>
                                        </p:tgtEl>
                                        <p:attrNameLst>
                                          <p:attrName>style.visibility</p:attrName>
                                        </p:attrNameLst>
                                      </p:cBhvr>
                                      <p:to>
                                        <p:strVal val="visible"/>
                                      </p:to>
                                    </p:set>
                                    <p:animEffect transition="in" filter="fade">
                                      <p:cBhvr>
                                        <p:cTn id="7" dur="1000">
                                          <p:stCondLst>
                                            <p:cond delay="0"/>
                                          </p:stCondLst>
                                        </p:cTn>
                                        <p:tgtEl>
                                          <p:spTgt spid="56729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7299">
                                            <p:txEl>
                                              <p:pRg st="2" end="2"/>
                                            </p:txEl>
                                          </p:spTgt>
                                        </p:tgtEl>
                                        <p:attrNameLst>
                                          <p:attrName>style.visibility</p:attrName>
                                        </p:attrNameLst>
                                      </p:cBhvr>
                                      <p:to>
                                        <p:strVal val="visible"/>
                                      </p:to>
                                    </p:set>
                                    <p:animEffect transition="in" filter="fade">
                                      <p:cBhvr>
                                        <p:cTn id="10" dur="1000">
                                          <p:stCondLst>
                                            <p:cond delay="0"/>
                                          </p:stCondLst>
                                        </p:cTn>
                                        <p:tgtEl>
                                          <p:spTgt spid="567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dirty="0"/>
              <a:t>Knowledge Check </a:t>
            </a:r>
            <a:r>
              <a:rPr lang="en-US" dirty="0" smtClean="0"/>
              <a:t>7 - Answer</a:t>
            </a:r>
            <a:endParaRPr lang="en-US" dirty="0"/>
          </a:p>
        </p:txBody>
      </p:sp>
      <p:sp>
        <p:nvSpPr>
          <p:cNvPr id="567299" name="Rectangle 3"/>
          <p:cNvSpPr>
            <a:spLocks noGrp="1" noChangeArrowheads="1"/>
          </p:cNvSpPr>
          <p:nvPr>
            <p:ph type="body" idx="1"/>
          </p:nvPr>
        </p:nvSpPr>
        <p:spPr/>
        <p:txBody>
          <a:bodyPr/>
          <a:lstStyle/>
          <a:p>
            <a:r>
              <a:rPr lang="en-US" dirty="0" smtClean="0"/>
              <a:t>Tina rides in a carpool.  She is eligible to receive the transit benefit.   </a:t>
            </a:r>
          </a:p>
          <a:p>
            <a:pPr marL="693738" lvl="1" indent="-342900">
              <a:spcBef>
                <a:spcPct val="20000"/>
              </a:spcBef>
              <a:buFont typeface="Wingdings" pitchFamily="2" charset="2"/>
              <a:buChar char="q"/>
            </a:pPr>
            <a:r>
              <a:rPr lang="en-US" dirty="0" smtClean="0">
                <a:solidFill>
                  <a:schemeClr val="bg1">
                    <a:lumMod val="65000"/>
                  </a:schemeClr>
                </a:solidFill>
              </a:rPr>
              <a:t>True</a:t>
            </a:r>
          </a:p>
          <a:p>
            <a:pPr marL="693738" lvl="1" indent="-342900">
              <a:spcBef>
                <a:spcPct val="20000"/>
              </a:spcBef>
              <a:buFont typeface="Wingdings" pitchFamily="2" charset="2"/>
              <a:buChar char="q"/>
            </a:pPr>
            <a:r>
              <a:rPr lang="en-US" dirty="0" smtClean="0"/>
              <a:t>False</a:t>
            </a:r>
            <a:endParaRPr lang="en-US" dirty="0"/>
          </a:p>
        </p:txBody>
      </p:sp>
      <p:pic>
        <p:nvPicPr>
          <p:cNvPr id="546818" name="Picture 2" descr="http://www.monroeautorepair.com/heavy-traffic-I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895600"/>
            <a:ext cx="325755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31863" y="2743200"/>
            <a:ext cx="457200" cy="406400"/>
          </a:xfrm>
          <a:prstGeom prst="rect">
            <a:avLst/>
          </a:prstGeom>
          <a:noFill/>
          <a:ln w="9525" algn="ctr">
            <a:noFill/>
            <a:miter lim="800000"/>
            <a:headEnd/>
            <a:tailEnd/>
          </a:ln>
          <a:effectLst/>
        </p:spPr>
      </p:pic>
      <p:sp>
        <p:nvSpPr>
          <p:cNvPr id="6" name="Text Box 4"/>
          <p:cNvSpPr txBox="1">
            <a:spLocks noChangeArrowheads="1"/>
          </p:cNvSpPr>
          <p:nvPr/>
        </p:nvSpPr>
        <p:spPr bwMode="auto">
          <a:xfrm>
            <a:off x="609600" y="3738563"/>
            <a:ext cx="7848600" cy="1569660"/>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a:solidFill>
                  <a:srgbClr val="000099"/>
                </a:solidFill>
                <a:cs typeface="Times New Roman" pitchFamily="18" charset="0"/>
              </a:rPr>
              <a:t>The </a:t>
            </a:r>
            <a:r>
              <a:rPr lang="en-US" b="1" i="0" dirty="0" smtClean="0">
                <a:solidFill>
                  <a:srgbClr val="000099"/>
                </a:solidFill>
                <a:cs typeface="Times New Roman" pitchFamily="18" charset="0"/>
              </a:rPr>
              <a:t>Federal Transit Benefit is for federal employees who choose to commute using mass transit in a commuter highway vehicle.  This includes bus, rail, light rail or an authorized vanpool.</a:t>
            </a:r>
            <a:endParaRPr lang="en-US" b="1" i="0" dirty="0">
              <a:solidFill>
                <a:srgbClr val="000099"/>
              </a:solidFill>
              <a:cs typeface="Times New Roman" pitchFamily="18" charset="0"/>
            </a:endParaRPr>
          </a:p>
        </p:txBody>
      </p:sp>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1"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13505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299">
                                            <p:txEl>
                                              <p:pRg st="1" end="1"/>
                                            </p:txEl>
                                          </p:spTgt>
                                        </p:tgtEl>
                                        <p:attrNameLst>
                                          <p:attrName>style.visibility</p:attrName>
                                        </p:attrNameLst>
                                      </p:cBhvr>
                                      <p:to>
                                        <p:strVal val="visible"/>
                                      </p:to>
                                    </p:set>
                                    <p:animEffect transition="in" filter="fade">
                                      <p:cBhvr>
                                        <p:cTn id="7" dur="1000">
                                          <p:stCondLst>
                                            <p:cond delay="0"/>
                                          </p:stCondLst>
                                        </p:cTn>
                                        <p:tgtEl>
                                          <p:spTgt spid="56729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7299">
                                            <p:txEl>
                                              <p:pRg st="2" end="2"/>
                                            </p:txEl>
                                          </p:spTgt>
                                        </p:tgtEl>
                                        <p:attrNameLst>
                                          <p:attrName>style.visibility</p:attrName>
                                        </p:attrNameLst>
                                      </p:cBhvr>
                                      <p:to>
                                        <p:strVal val="visible"/>
                                      </p:to>
                                    </p:set>
                                    <p:animEffect transition="in" filter="fade">
                                      <p:cBhvr>
                                        <p:cTn id="10" dur="1000">
                                          <p:stCondLst>
                                            <p:cond delay="0"/>
                                          </p:stCondLst>
                                        </p:cTn>
                                        <p:tgtEl>
                                          <p:spTgt spid="56729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dirty="0"/>
              <a:t>Knowledge Check </a:t>
            </a:r>
            <a:r>
              <a:rPr lang="en-US" dirty="0" smtClean="0"/>
              <a:t>8</a:t>
            </a:r>
            <a:endParaRPr lang="en-US" dirty="0"/>
          </a:p>
        </p:txBody>
      </p:sp>
      <p:sp>
        <p:nvSpPr>
          <p:cNvPr id="567299" name="Rectangle 3"/>
          <p:cNvSpPr>
            <a:spLocks noGrp="1" noChangeArrowheads="1"/>
          </p:cNvSpPr>
          <p:nvPr>
            <p:ph type="body" idx="1"/>
          </p:nvPr>
        </p:nvSpPr>
        <p:spPr/>
        <p:txBody>
          <a:bodyPr/>
          <a:lstStyle/>
          <a:p>
            <a:r>
              <a:rPr lang="en-US" dirty="0" smtClean="0"/>
              <a:t>Michael rides mass transit and parks in the lot near the station. He includes his parking fees when he calculates his monthly commuting expense. He is right to do this.</a:t>
            </a:r>
          </a:p>
          <a:p>
            <a:pPr marL="693738" lvl="1" indent="-342900">
              <a:spcBef>
                <a:spcPct val="20000"/>
              </a:spcBef>
              <a:buFont typeface="Wingdings" pitchFamily="2" charset="2"/>
              <a:buChar char="q"/>
            </a:pPr>
            <a:r>
              <a:rPr lang="en-US" dirty="0" smtClean="0"/>
              <a:t>True</a:t>
            </a:r>
          </a:p>
          <a:p>
            <a:pPr marL="693738" lvl="1" indent="-342900">
              <a:spcBef>
                <a:spcPct val="20000"/>
              </a:spcBef>
              <a:buFont typeface="Wingdings" pitchFamily="2" charset="2"/>
              <a:buChar char="q"/>
            </a:pPr>
            <a:r>
              <a:rPr lang="en-US" dirty="0" smtClean="0"/>
              <a:t>False</a:t>
            </a:r>
            <a:endParaRPr lang="en-US" dirty="0"/>
          </a:p>
        </p:txBody>
      </p:sp>
      <p:pic>
        <p:nvPicPr>
          <p:cNvPr id="547842" name="Picture 2" descr="http://farm7.static.flickr.com/6123/6032062781_6abdefd7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65576"/>
            <a:ext cx="4000500" cy="2992375"/>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ight Arrow 5"/>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ectangle 6">
            <a:hlinkClick r:id="" action="ppaction://hlinkshowjump?jump=nextslide"/>
          </p:cNvPr>
          <p:cNvSpPr/>
          <p:nvPr/>
        </p:nvSpPr>
        <p:spPr bwMode="auto">
          <a:xfrm>
            <a:off x="-152400" y="28956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74447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299">
                                            <p:txEl>
                                              <p:pRg st="1" end="1"/>
                                            </p:txEl>
                                          </p:spTgt>
                                        </p:tgtEl>
                                        <p:attrNameLst>
                                          <p:attrName>style.visibility</p:attrName>
                                        </p:attrNameLst>
                                      </p:cBhvr>
                                      <p:to>
                                        <p:strVal val="visible"/>
                                      </p:to>
                                    </p:set>
                                    <p:animEffect transition="in" filter="fade">
                                      <p:cBhvr>
                                        <p:cTn id="7" dur="1000">
                                          <p:stCondLst>
                                            <p:cond delay="0"/>
                                          </p:stCondLst>
                                        </p:cTn>
                                        <p:tgtEl>
                                          <p:spTgt spid="56729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7299">
                                            <p:txEl>
                                              <p:pRg st="2" end="2"/>
                                            </p:txEl>
                                          </p:spTgt>
                                        </p:tgtEl>
                                        <p:attrNameLst>
                                          <p:attrName>style.visibility</p:attrName>
                                        </p:attrNameLst>
                                      </p:cBhvr>
                                      <p:to>
                                        <p:strVal val="visible"/>
                                      </p:to>
                                    </p:set>
                                    <p:animEffect transition="in" filter="fade">
                                      <p:cBhvr>
                                        <p:cTn id="10" dur="1000">
                                          <p:stCondLst>
                                            <p:cond delay="0"/>
                                          </p:stCondLst>
                                        </p:cTn>
                                        <p:tgtEl>
                                          <p:spTgt spid="567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dirty="0"/>
              <a:t>Knowledge Check </a:t>
            </a:r>
            <a:r>
              <a:rPr lang="en-US" dirty="0" smtClean="0"/>
              <a:t>8 - Answer</a:t>
            </a:r>
            <a:endParaRPr lang="en-US" dirty="0"/>
          </a:p>
        </p:txBody>
      </p:sp>
      <p:sp>
        <p:nvSpPr>
          <p:cNvPr id="567299" name="Rectangle 3"/>
          <p:cNvSpPr>
            <a:spLocks noGrp="1" noChangeArrowheads="1"/>
          </p:cNvSpPr>
          <p:nvPr>
            <p:ph type="body" idx="1"/>
          </p:nvPr>
        </p:nvSpPr>
        <p:spPr/>
        <p:txBody>
          <a:bodyPr/>
          <a:lstStyle/>
          <a:p>
            <a:r>
              <a:rPr lang="en-US" dirty="0" smtClean="0"/>
              <a:t>Michael </a:t>
            </a:r>
            <a:r>
              <a:rPr lang="en-US" dirty="0"/>
              <a:t>rides mass transit and parks in the lot near the station.  </a:t>
            </a:r>
            <a:r>
              <a:rPr lang="en-US" dirty="0" smtClean="0"/>
              <a:t>He </a:t>
            </a:r>
            <a:r>
              <a:rPr lang="en-US" dirty="0"/>
              <a:t>includes </a:t>
            </a:r>
            <a:r>
              <a:rPr lang="en-US" dirty="0" smtClean="0"/>
              <a:t>his </a:t>
            </a:r>
            <a:r>
              <a:rPr lang="en-US" dirty="0"/>
              <a:t>parking fees when </a:t>
            </a:r>
            <a:r>
              <a:rPr lang="en-US" dirty="0" smtClean="0"/>
              <a:t>he </a:t>
            </a:r>
            <a:r>
              <a:rPr lang="en-US" dirty="0"/>
              <a:t>calculates </a:t>
            </a:r>
            <a:r>
              <a:rPr lang="en-US" dirty="0" smtClean="0"/>
              <a:t>his </a:t>
            </a:r>
            <a:r>
              <a:rPr lang="en-US" dirty="0"/>
              <a:t>monthly commuting expense. H</a:t>
            </a:r>
            <a:r>
              <a:rPr lang="en-US" dirty="0" smtClean="0"/>
              <a:t>e </a:t>
            </a:r>
            <a:r>
              <a:rPr lang="en-US" dirty="0"/>
              <a:t>is right to do this.</a:t>
            </a:r>
          </a:p>
          <a:p>
            <a:pPr marL="693738" lvl="1" indent="-342900">
              <a:spcBef>
                <a:spcPct val="20000"/>
              </a:spcBef>
              <a:buFont typeface="Wingdings" pitchFamily="2" charset="2"/>
              <a:buChar char="q"/>
            </a:pPr>
            <a:r>
              <a:rPr lang="en-US" dirty="0" smtClean="0">
                <a:solidFill>
                  <a:schemeClr val="bg1">
                    <a:lumMod val="65000"/>
                  </a:schemeClr>
                </a:solidFill>
              </a:rPr>
              <a:t>True</a:t>
            </a:r>
          </a:p>
          <a:p>
            <a:pPr marL="693738" lvl="1" indent="-342900">
              <a:spcBef>
                <a:spcPct val="20000"/>
              </a:spcBef>
              <a:buFont typeface="Wingdings" pitchFamily="2" charset="2"/>
              <a:buChar char="q"/>
            </a:pPr>
            <a:r>
              <a:rPr lang="en-US" dirty="0" smtClean="0"/>
              <a:t>False</a:t>
            </a:r>
            <a:endParaRPr lang="en-US" dirty="0"/>
          </a:p>
        </p:txBody>
      </p:sp>
      <p:pic>
        <p:nvPicPr>
          <p:cNvPr id="547842" name="Picture 2" descr="http://farm7.static.flickr.com/6123/6032062781_6abdefd7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65576"/>
            <a:ext cx="4000500" cy="2992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685800" y="4038600"/>
            <a:ext cx="7848600" cy="1938992"/>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a:solidFill>
                  <a:srgbClr val="000099"/>
                </a:solidFill>
                <a:cs typeface="Times New Roman" pitchFamily="18" charset="0"/>
              </a:rPr>
              <a:t>The </a:t>
            </a:r>
            <a:r>
              <a:rPr lang="en-US" b="1" i="0" dirty="0" smtClean="0">
                <a:solidFill>
                  <a:srgbClr val="000099"/>
                </a:solidFill>
                <a:cs typeface="Times New Roman" pitchFamily="18" charset="0"/>
              </a:rPr>
              <a:t>Federal Transit Benefit is provided solely for your home-to-work-to-home commute via mass transportation.  Any other use of these funds is actionable as fraud, waste, or abuse of federal funds.</a:t>
            </a:r>
            <a:endParaRPr lang="en-US" b="1" i="0" dirty="0">
              <a:solidFill>
                <a:srgbClr val="000099"/>
              </a:solidFill>
              <a:cs typeface="Times New Roman" pitchFamily="18" charset="0"/>
            </a:endParaRPr>
          </a:p>
        </p:txBody>
      </p:sp>
      <p:pic>
        <p:nvPicPr>
          <p:cNvPr id="6"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31863" y="3465576"/>
            <a:ext cx="457200" cy="406400"/>
          </a:xfrm>
          <a:prstGeom prst="rect">
            <a:avLst/>
          </a:prstGeom>
          <a:noFill/>
          <a:ln w="9525" algn="ctr">
            <a:noFill/>
            <a:miter lim="800000"/>
            <a:headEnd/>
            <a:tailEnd/>
          </a:ln>
          <a:effectLst/>
        </p:spPr>
      </p:pic>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6077017"/>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1"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81586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299">
                                            <p:txEl>
                                              <p:pRg st="0" end="0"/>
                                            </p:txEl>
                                          </p:spTgt>
                                        </p:tgtEl>
                                        <p:attrNameLst>
                                          <p:attrName>style.visibility</p:attrName>
                                        </p:attrNameLst>
                                      </p:cBhvr>
                                      <p:to>
                                        <p:strVal val="visible"/>
                                      </p:to>
                                    </p:set>
                                    <p:animEffect transition="in" filter="fade">
                                      <p:cBhvr>
                                        <p:cTn id="7" dur="1000">
                                          <p:stCondLst>
                                            <p:cond delay="0"/>
                                          </p:stCondLst>
                                        </p:cTn>
                                        <p:tgtEl>
                                          <p:spTgt spid="5672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7299">
                                            <p:txEl>
                                              <p:pRg st="1" end="1"/>
                                            </p:txEl>
                                          </p:spTgt>
                                        </p:tgtEl>
                                        <p:attrNameLst>
                                          <p:attrName>style.visibility</p:attrName>
                                        </p:attrNameLst>
                                      </p:cBhvr>
                                      <p:to>
                                        <p:strVal val="visible"/>
                                      </p:to>
                                    </p:set>
                                    <p:animEffect transition="in" filter="fade">
                                      <p:cBhvr>
                                        <p:cTn id="10" dur="1000">
                                          <p:stCondLst>
                                            <p:cond delay="0"/>
                                          </p:stCondLst>
                                        </p:cTn>
                                        <p:tgtEl>
                                          <p:spTgt spid="5672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7299">
                                            <p:txEl>
                                              <p:pRg st="2" end="2"/>
                                            </p:txEl>
                                          </p:spTgt>
                                        </p:tgtEl>
                                        <p:attrNameLst>
                                          <p:attrName>style.visibility</p:attrName>
                                        </p:attrNameLst>
                                      </p:cBhvr>
                                      <p:to>
                                        <p:strVal val="visible"/>
                                      </p:to>
                                    </p:set>
                                    <p:animEffect transition="in" filter="fade">
                                      <p:cBhvr>
                                        <p:cTn id="13" dur="1000">
                                          <p:stCondLst>
                                            <p:cond delay="0"/>
                                          </p:stCondLst>
                                        </p:cTn>
                                        <p:tgtEl>
                                          <p:spTgt spid="5672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r>
              <a:rPr lang="en-US" dirty="0"/>
              <a:t>Knowledge Check </a:t>
            </a:r>
            <a:r>
              <a:rPr lang="en-US" dirty="0" smtClean="0"/>
              <a:t>9</a:t>
            </a:r>
            <a:endParaRPr lang="en-US" dirty="0"/>
          </a:p>
        </p:txBody>
      </p:sp>
      <p:sp>
        <p:nvSpPr>
          <p:cNvPr id="593923" name="Rectangle 3"/>
          <p:cNvSpPr>
            <a:spLocks noGrp="1" noChangeArrowheads="1"/>
          </p:cNvSpPr>
          <p:nvPr>
            <p:ph type="body" idx="1"/>
          </p:nvPr>
        </p:nvSpPr>
        <p:spPr/>
        <p:txBody>
          <a:bodyPr/>
          <a:lstStyle/>
          <a:p>
            <a:pPr>
              <a:lnSpc>
                <a:spcPct val="90000"/>
              </a:lnSpc>
              <a:spcBef>
                <a:spcPct val="10000"/>
              </a:spcBef>
              <a:spcAft>
                <a:spcPct val="10000"/>
              </a:spcAft>
            </a:pPr>
            <a:r>
              <a:rPr lang="en-US" dirty="0" smtClean="0"/>
              <a:t>Melanie </a:t>
            </a:r>
            <a:r>
              <a:rPr lang="en-US" dirty="0"/>
              <a:t>has come to an agreement with HR and her supervisor to work in the office 3 days and </a:t>
            </a:r>
            <a:r>
              <a:rPr lang="en-US" dirty="0" smtClean="0"/>
              <a:t>telework 2 </a:t>
            </a:r>
            <a:r>
              <a:rPr lang="en-US" dirty="0"/>
              <a:t>days </a:t>
            </a:r>
            <a:r>
              <a:rPr lang="en-US" dirty="0" smtClean="0"/>
              <a:t>each week, </a:t>
            </a:r>
            <a:r>
              <a:rPr lang="en-US" dirty="0"/>
              <a:t>indefinitely. She currently receives $</a:t>
            </a:r>
            <a:r>
              <a:rPr lang="en-US" dirty="0" smtClean="0"/>
              <a:t>25 per week </a:t>
            </a:r>
            <a:r>
              <a:rPr lang="en-US" dirty="0"/>
              <a:t>in transit </a:t>
            </a:r>
            <a:r>
              <a:rPr lang="en-US" dirty="0" smtClean="0"/>
              <a:t>benefit. </a:t>
            </a:r>
            <a:r>
              <a:rPr lang="en-US" dirty="0"/>
              <a:t>The correct course of action based on </a:t>
            </a:r>
            <a:r>
              <a:rPr lang="en-US" dirty="0" smtClean="0"/>
              <a:t>her schedule </a:t>
            </a:r>
            <a:r>
              <a:rPr lang="en-US" dirty="0"/>
              <a:t>change is to</a:t>
            </a:r>
            <a:r>
              <a:rPr lang="en-US" dirty="0" smtClean="0"/>
              <a:t>:</a:t>
            </a:r>
          </a:p>
          <a:p>
            <a:pPr>
              <a:lnSpc>
                <a:spcPct val="90000"/>
              </a:lnSpc>
              <a:spcBef>
                <a:spcPct val="10000"/>
              </a:spcBef>
              <a:spcAft>
                <a:spcPct val="10000"/>
              </a:spcAft>
              <a:buNone/>
            </a:pPr>
            <a:endParaRPr lang="en-US" dirty="0"/>
          </a:p>
          <a:p>
            <a:pPr marL="693738" lvl="1" indent="-342900">
              <a:lnSpc>
                <a:spcPct val="90000"/>
              </a:lnSpc>
              <a:spcBef>
                <a:spcPct val="20000"/>
              </a:spcBef>
              <a:buFont typeface="Wingdings" pitchFamily="2" charset="2"/>
              <a:buChar char="q"/>
            </a:pPr>
            <a:r>
              <a:rPr lang="en-US" dirty="0" smtClean="0"/>
              <a:t>A. Thank </a:t>
            </a:r>
            <a:r>
              <a:rPr lang="en-US" dirty="0"/>
              <a:t>her supervisors’ for his/her </a:t>
            </a:r>
            <a:r>
              <a:rPr lang="en-US" dirty="0" smtClean="0"/>
              <a:t>understanding.</a:t>
            </a:r>
          </a:p>
          <a:p>
            <a:pPr marL="693738" lvl="1" indent="-342900">
              <a:lnSpc>
                <a:spcPct val="90000"/>
              </a:lnSpc>
              <a:spcBef>
                <a:spcPct val="20000"/>
              </a:spcBef>
              <a:buFont typeface="Wingdings" pitchFamily="2" charset="2"/>
              <a:buChar char="q"/>
            </a:pPr>
            <a:r>
              <a:rPr lang="en-US" dirty="0" smtClean="0"/>
              <a:t>B. Continue </a:t>
            </a:r>
            <a:r>
              <a:rPr lang="en-US" dirty="0"/>
              <a:t>claiming her transit benefit without change.</a:t>
            </a:r>
          </a:p>
          <a:p>
            <a:pPr marL="693738" lvl="1" indent="-342900">
              <a:lnSpc>
                <a:spcPct val="90000"/>
              </a:lnSpc>
              <a:spcBef>
                <a:spcPct val="20000"/>
              </a:spcBef>
              <a:buFont typeface="Wingdings" pitchFamily="2" charset="2"/>
              <a:buChar char="q"/>
            </a:pPr>
            <a:r>
              <a:rPr lang="en-US" dirty="0" smtClean="0"/>
              <a:t>C. Update her </a:t>
            </a:r>
            <a:r>
              <a:rPr lang="en-US" dirty="0"/>
              <a:t>transit benefit to $15 per week or $60 per </a:t>
            </a:r>
            <a:r>
              <a:rPr lang="en-US" dirty="0" smtClean="0"/>
              <a:t> 	  month.</a:t>
            </a:r>
            <a:endParaRPr lang="en-US" dirty="0"/>
          </a:p>
        </p:txBody>
      </p:sp>
      <p:sp>
        <p:nvSpPr>
          <p:cNvPr id="4" name="Left Arrow 3"/>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5" name="Right Arrow 4"/>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ectangle 5">
            <a:hlinkClick r:id="" action="ppaction://hlinkshowjump?jump=nextslide"/>
          </p:cNvPr>
          <p:cNvSpPr/>
          <p:nvPr/>
        </p:nvSpPr>
        <p:spPr bwMode="auto">
          <a:xfrm>
            <a:off x="-304800" y="34290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7" name="TextBox 6"/>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9"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923">
                                            <p:txEl>
                                              <p:pRg st="2" end="2"/>
                                            </p:txEl>
                                          </p:spTgt>
                                        </p:tgtEl>
                                        <p:attrNameLst>
                                          <p:attrName>style.visibility</p:attrName>
                                        </p:attrNameLst>
                                      </p:cBhvr>
                                      <p:to>
                                        <p:strVal val="visible"/>
                                      </p:to>
                                    </p:set>
                                    <p:animEffect transition="in" filter="fade">
                                      <p:cBhvr>
                                        <p:cTn id="7" dur="1000"/>
                                        <p:tgtEl>
                                          <p:spTgt spid="5939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3923">
                                            <p:txEl>
                                              <p:pRg st="3" end="3"/>
                                            </p:txEl>
                                          </p:spTgt>
                                        </p:tgtEl>
                                        <p:attrNameLst>
                                          <p:attrName>style.visibility</p:attrName>
                                        </p:attrNameLst>
                                      </p:cBhvr>
                                      <p:to>
                                        <p:strVal val="visible"/>
                                      </p:to>
                                    </p:set>
                                    <p:animEffect transition="in" filter="fade">
                                      <p:cBhvr>
                                        <p:cTn id="10" dur="1000"/>
                                        <p:tgtEl>
                                          <p:spTgt spid="59392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93923">
                                            <p:txEl>
                                              <p:pRg st="4" end="4"/>
                                            </p:txEl>
                                          </p:spTgt>
                                        </p:tgtEl>
                                        <p:attrNameLst>
                                          <p:attrName>style.visibility</p:attrName>
                                        </p:attrNameLst>
                                      </p:cBhvr>
                                      <p:to>
                                        <p:strVal val="visible"/>
                                      </p:to>
                                    </p:set>
                                    <p:animEffect transition="in" filter="fade">
                                      <p:cBhvr>
                                        <p:cTn id="13" dur="1000"/>
                                        <p:tgtEl>
                                          <p:spTgt spid="593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dirty="0"/>
              <a:t>Knowledge Check 9</a:t>
            </a:r>
            <a:r>
              <a:rPr lang="en-US" dirty="0" smtClean="0"/>
              <a:t> - Answer</a:t>
            </a:r>
            <a:endParaRPr lang="en-US" dirty="0"/>
          </a:p>
        </p:txBody>
      </p:sp>
      <p:sp>
        <p:nvSpPr>
          <p:cNvPr id="595971" name="Rectangle 3"/>
          <p:cNvSpPr>
            <a:spLocks noGrp="1" noChangeArrowheads="1"/>
          </p:cNvSpPr>
          <p:nvPr>
            <p:ph type="body" idx="1"/>
          </p:nvPr>
        </p:nvSpPr>
        <p:spPr/>
        <p:txBody>
          <a:bodyPr/>
          <a:lstStyle/>
          <a:p>
            <a:pPr>
              <a:lnSpc>
                <a:spcPct val="90000"/>
              </a:lnSpc>
              <a:spcBef>
                <a:spcPct val="10000"/>
              </a:spcBef>
              <a:spcAft>
                <a:spcPct val="10000"/>
              </a:spcAft>
            </a:pPr>
            <a:r>
              <a:rPr lang="en-US" dirty="0"/>
              <a:t>Melanie has come to an agreement with HR and her supervisor to work in the office 3 days and telework 2 days each week, indefinitely. She currently receives $25 per week in transit benefit. The correct course of action based on her schedule change is to:</a:t>
            </a:r>
          </a:p>
          <a:p>
            <a:pPr marL="693738" lvl="1" indent="-342900">
              <a:lnSpc>
                <a:spcPct val="90000"/>
              </a:lnSpc>
              <a:spcBef>
                <a:spcPct val="20000"/>
              </a:spcBef>
              <a:buFont typeface="Wingdings" pitchFamily="2" charset="2"/>
              <a:buChar char="q"/>
            </a:pPr>
            <a:r>
              <a:rPr lang="en-US" dirty="0" smtClean="0">
                <a:solidFill>
                  <a:srgbClr val="969696"/>
                </a:solidFill>
              </a:rPr>
              <a:t>A</a:t>
            </a:r>
            <a:r>
              <a:rPr lang="en-US" dirty="0">
                <a:solidFill>
                  <a:srgbClr val="969696"/>
                </a:solidFill>
              </a:rPr>
              <a:t>. Thank her supervisors’ for his/her understanding.</a:t>
            </a:r>
          </a:p>
          <a:p>
            <a:pPr marL="693738" lvl="1" indent="-342900">
              <a:lnSpc>
                <a:spcPct val="90000"/>
              </a:lnSpc>
              <a:spcBef>
                <a:spcPct val="20000"/>
              </a:spcBef>
              <a:buFont typeface="Wingdings" pitchFamily="2" charset="2"/>
              <a:buChar char="q"/>
            </a:pPr>
            <a:r>
              <a:rPr lang="en-US" dirty="0">
                <a:solidFill>
                  <a:srgbClr val="969696"/>
                </a:solidFill>
              </a:rPr>
              <a:t>B. Continue claiming her transit benefit without change.</a:t>
            </a:r>
          </a:p>
          <a:p>
            <a:pPr marL="693738" lvl="1" indent="-342900">
              <a:lnSpc>
                <a:spcPct val="90000"/>
              </a:lnSpc>
              <a:spcBef>
                <a:spcPct val="20000"/>
              </a:spcBef>
              <a:buFont typeface="Wingdings" pitchFamily="2" charset="2"/>
              <a:buChar char="q"/>
            </a:pPr>
            <a:r>
              <a:rPr lang="en-US" dirty="0">
                <a:solidFill>
                  <a:schemeClr val="tx2"/>
                </a:solidFill>
              </a:rPr>
              <a:t>C. </a:t>
            </a:r>
            <a:r>
              <a:rPr lang="en-US" dirty="0" smtClean="0">
                <a:solidFill>
                  <a:schemeClr val="tx2"/>
                </a:solidFill>
              </a:rPr>
              <a:t>Update </a:t>
            </a:r>
            <a:r>
              <a:rPr lang="en-US" dirty="0">
                <a:solidFill>
                  <a:schemeClr val="tx2"/>
                </a:solidFill>
              </a:rPr>
              <a:t>her transit benefit to $15 per week or $60 per month.</a:t>
            </a:r>
          </a:p>
        </p:txBody>
      </p:sp>
      <p:pic>
        <p:nvPicPr>
          <p:cNvPr id="5959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1863" y="3944938"/>
            <a:ext cx="457200" cy="406400"/>
          </a:xfrm>
          <a:prstGeom prst="rect">
            <a:avLst/>
          </a:prstGeom>
          <a:noFill/>
          <a:ln w="9525" algn="ctr">
            <a:noFill/>
            <a:miter lim="800000"/>
            <a:headEnd/>
            <a:tailEnd/>
          </a:ln>
          <a:effectLst/>
        </p:spPr>
      </p:pic>
      <p:sp>
        <p:nvSpPr>
          <p:cNvPr id="595973" name="Text Box 5"/>
          <p:cNvSpPr txBox="1">
            <a:spLocks noChangeArrowheads="1"/>
          </p:cNvSpPr>
          <p:nvPr/>
        </p:nvSpPr>
        <p:spPr bwMode="auto">
          <a:xfrm>
            <a:off x="990600" y="4883150"/>
            <a:ext cx="7239000" cy="831850"/>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a:solidFill>
                  <a:srgbClr val="000099"/>
                </a:solidFill>
                <a:cs typeface="Times New Roman" pitchFamily="18" charset="0"/>
              </a:rPr>
              <a:t>You must change your </a:t>
            </a:r>
            <a:r>
              <a:rPr lang="en-US" b="1" i="0" dirty="0" smtClean="0">
                <a:solidFill>
                  <a:srgbClr val="000099"/>
                </a:solidFill>
                <a:cs typeface="Times New Roman" pitchFamily="18" charset="0"/>
              </a:rPr>
              <a:t>benefit amount whenever </a:t>
            </a:r>
            <a:r>
              <a:rPr lang="en-US" b="1" i="0" dirty="0">
                <a:solidFill>
                  <a:srgbClr val="000099"/>
                </a:solidFill>
                <a:cs typeface="Times New Roman" pitchFamily="18" charset="0"/>
              </a:rPr>
              <a:t>your </a:t>
            </a:r>
            <a:r>
              <a:rPr lang="en-US" b="1" i="0" dirty="0" smtClean="0">
                <a:solidFill>
                  <a:srgbClr val="000099"/>
                </a:solidFill>
                <a:cs typeface="Times New Roman" pitchFamily="18" charset="0"/>
              </a:rPr>
              <a:t>routine commuting expense changes.</a:t>
            </a:r>
            <a:endParaRPr lang="en-US" b="1" i="0" dirty="0">
              <a:solidFill>
                <a:srgbClr val="000099"/>
              </a:solidFill>
              <a:cs typeface="Times New Roman" pitchFamily="18" charset="0"/>
            </a:endParaRPr>
          </a:p>
        </p:txBody>
      </p:sp>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5973"/>
                                        </p:tgtEl>
                                        <p:attrNameLst>
                                          <p:attrName>style.visibility</p:attrName>
                                        </p:attrNameLst>
                                      </p:cBhvr>
                                      <p:to>
                                        <p:strVal val="visible"/>
                                      </p:to>
                                    </p:set>
                                    <p:animEffect transition="in" filter="fade">
                                      <p:cBhvr>
                                        <p:cTn id="7" dur="1000"/>
                                        <p:tgtEl>
                                          <p:spTgt spid="595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n-US" dirty="0"/>
              <a:t>Knowledge Check </a:t>
            </a:r>
            <a:r>
              <a:rPr lang="en-US" dirty="0" smtClean="0"/>
              <a:t>10</a:t>
            </a:r>
            <a:endParaRPr lang="en-US" dirty="0"/>
          </a:p>
        </p:txBody>
      </p:sp>
      <p:sp>
        <p:nvSpPr>
          <p:cNvPr id="602115" name="Rectangle 3"/>
          <p:cNvSpPr>
            <a:spLocks noGrp="1" noChangeArrowheads="1"/>
          </p:cNvSpPr>
          <p:nvPr>
            <p:ph type="body" idx="1"/>
          </p:nvPr>
        </p:nvSpPr>
        <p:spPr/>
        <p:txBody>
          <a:bodyPr/>
          <a:lstStyle/>
          <a:p>
            <a:pPr>
              <a:lnSpc>
                <a:spcPct val="90000"/>
              </a:lnSpc>
              <a:spcBef>
                <a:spcPct val="10000"/>
              </a:spcBef>
              <a:spcAft>
                <a:spcPct val="10000"/>
              </a:spcAft>
            </a:pPr>
            <a:r>
              <a:rPr lang="en-US" dirty="0" smtClean="0"/>
              <a:t>Wendy </a:t>
            </a:r>
            <a:r>
              <a:rPr lang="en-US" dirty="0"/>
              <a:t>is going to an off-site meeting.  She uses mass transportation to and from the meeting, and decides to use her transit benefit, since she has “extra” this month.  This is the correct action.</a:t>
            </a:r>
          </a:p>
          <a:p>
            <a:pPr marL="0" indent="0">
              <a:lnSpc>
                <a:spcPct val="90000"/>
              </a:lnSpc>
              <a:spcBef>
                <a:spcPct val="10000"/>
              </a:spcBef>
              <a:spcAft>
                <a:spcPct val="10000"/>
              </a:spcAft>
              <a:buNone/>
            </a:pPr>
            <a:endParaRPr lang="en-US" dirty="0"/>
          </a:p>
          <a:p>
            <a:pPr marL="693738" lvl="1" indent="-342900">
              <a:lnSpc>
                <a:spcPct val="90000"/>
              </a:lnSpc>
              <a:spcBef>
                <a:spcPct val="20000"/>
              </a:spcBef>
              <a:buFont typeface="Wingdings" pitchFamily="2" charset="2"/>
              <a:buChar char="q"/>
            </a:pPr>
            <a:r>
              <a:rPr lang="en-US" dirty="0"/>
              <a:t>True</a:t>
            </a:r>
          </a:p>
          <a:p>
            <a:pPr marL="693738" lvl="1" indent="-342900">
              <a:lnSpc>
                <a:spcPct val="90000"/>
              </a:lnSpc>
              <a:spcBef>
                <a:spcPct val="20000"/>
              </a:spcBef>
              <a:buFont typeface="Wingdings" pitchFamily="2" charset="2"/>
              <a:buChar char="q"/>
            </a:pPr>
            <a:r>
              <a:rPr lang="en-US" dirty="0"/>
              <a:t>False</a:t>
            </a:r>
          </a:p>
        </p:txBody>
      </p:sp>
      <p:sp>
        <p:nvSpPr>
          <p:cNvPr id="4" name="Left Arrow 3"/>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5" name="Right Arrow 4"/>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ectangle 6">
            <a:hlinkClick r:id="" action="ppaction://hlinkshowjump?jump=nextslide"/>
          </p:cNvPr>
          <p:cNvSpPr/>
          <p:nvPr/>
        </p:nvSpPr>
        <p:spPr bwMode="auto">
          <a:xfrm>
            <a:off x="-304800" y="3124200"/>
            <a:ext cx="16002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pPr>
            <a:endParaRPr kumimoji="0" lang="en-US" sz="2400" b="0" i="1" u="none" strike="noStrike" cap="none" normalizeH="0" baseline="0" dirty="0" smtClean="0">
              <a:ln>
                <a:noFill/>
              </a:ln>
              <a:solidFill>
                <a:schemeClr val="tx1"/>
              </a:solidFill>
              <a:effectLst/>
              <a:latin typeface="Arial"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495300" y="6477000"/>
            <a:ext cx="48387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4" name="Rectangle 4"/>
          <p:cNvSpPr>
            <a:spLocks noGrp="1" noChangeArrowheads="1"/>
          </p:cNvSpPr>
          <p:nvPr>
            <p:ph type="title"/>
          </p:nvPr>
        </p:nvSpPr>
        <p:spPr/>
        <p:txBody>
          <a:bodyPr/>
          <a:lstStyle/>
          <a:p>
            <a:r>
              <a:rPr lang="en-US" dirty="0"/>
              <a:t>Knowledge Check </a:t>
            </a:r>
            <a:r>
              <a:rPr lang="en-US" dirty="0" smtClean="0"/>
              <a:t>10 - Answer</a:t>
            </a:r>
            <a:endParaRPr lang="en-US" dirty="0"/>
          </a:p>
        </p:txBody>
      </p:sp>
      <p:sp>
        <p:nvSpPr>
          <p:cNvPr id="604165" name="Rectangle 5"/>
          <p:cNvSpPr>
            <a:spLocks noGrp="1" noChangeArrowheads="1"/>
          </p:cNvSpPr>
          <p:nvPr>
            <p:ph type="body" idx="1"/>
          </p:nvPr>
        </p:nvSpPr>
        <p:spPr>
          <a:xfrm>
            <a:off x="490538" y="1600200"/>
            <a:ext cx="8259763" cy="4525962"/>
          </a:xfrm>
        </p:spPr>
        <p:txBody>
          <a:bodyPr/>
          <a:lstStyle/>
          <a:p>
            <a:pPr>
              <a:lnSpc>
                <a:spcPct val="90000"/>
              </a:lnSpc>
              <a:spcBef>
                <a:spcPct val="10000"/>
              </a:spcBef>
              <a:spcAft>
                <a:spcPct val="10000"/>
              </a:spcAft>
            </a:pPr>
            <a:r>
              <a:rPr lang="en-US" dirty="0" smtClean="0"/>
              <a:t>Wendy </a:t>
            </a:r>
            <a:r>
              <a:rPr lang="en-US" dirty="0"/>
              <a:t>is going to an off-site meeting.  She </a:t>
            </a:r>
            <a:r>
              <a:rPr lang="en-US" dirty="0" smtClean="0"/>
              <a:t>uses mass </a:t>
            </a:r>
            <a:r>
              <a:rPr lang="en-US" dirty="0"/>
              <a:t>transportation to and from the meeting, and decides to use her transit benefit, since she has “extra” this month.  This is the </a:t>
            </a:r>
            <a:r>
              <a:rPr lang="en-US" dirty="0" smtClean="0"/>
              <a:t>correct </a:t>
            </a:r>
            <a:r>
              <a:rPr lang="en-US" dirty="0"/>
              <a:t>action.</a:t>
            </a:r>
          </a:p>
          <a:p>
            <a:pPr marL="693738" lvl="1" indent="-342900">
              <a:lnSpc>
                <a:spcPct val="90000"/>
              </a:lnSpc>
              <a:spcBef>
                <a:spcPct val="20000"/>
              </a:spcBef>
              <a:buFont typeface="Wingdings" pitchFamily="2" charset="2"/>
              <a:buChar char="q"/>
            </a:pPr>
            <a:r>
              <a:rPr lang="en-US" dirty="0" smtClean="0">
                <a:solidFill>
                  <a:srgbClr val="969696"/>
                </a:solidFill>
              </a:rPr>
              <a:t>True</a:t>
            </a:r>
            <a:endParaRPr lang="en-US" dirty="0">
              <a:solidFill>
                <a:srgbClr val="969696"/>
              </a:solidFill>
            </a:endParaRPr>
          </a:p>
          <a:p>
            <a:pPr marL="693738" lvl="1" indent="-342900">
              <a:lnSpc>
                <a:spcPct val="90000"/>
              </a:lnSpc>
              <a:spcBef>
                <a:spcPct val="20000"/>
              </a:spcBef>
              <a:buFont typeface="Wingdings" pitchFamily="2" charset="2"/>
              <a:buChar char="q"/>
            </a:pPr>
            <a:r>
              <a:rPr lang="en-US" dirty="0">
                <a:solidFill>
                  <a:schemeClr val="tx2"/>
                </a:solidFill>
              </a:rPr>
              <a:t>False</a:t>
            </a:r>
          </a:p>
        </p:txBody>
      </p:sp>
      <p:sp>
        <p:nvSpPr>
          <p:cNvPr id="604166" name="Text Box 6"/>
          <p:cNvSpPr txBox="1">
            <a:spLocks noChangeArrowheads="1"/>
          </p:cNvSpPr>
          <p:nvPr/>
        </p:nvSpPr>
        <p:spPr bwMode="auto">
          <a:xfrm>
            <a:off x="953729" y="3973512"/>
            <a:ext cx="7391400" cy="1569660"/>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a:lnSpc>
                <a:spcPct val="100000"/>
              </a:lnSpc>
              <a:spcBef>
                <a:spcPct val="20000"/>
              </a:spcBef>
              <a:spcAft>
                <a:spcPct val="20000"/>
              </a:spcAft>
              <a:buFont typeface="Wingdings" pitchFamily="2" charset="2"/>
              <a:buNone/>
            </a:pPr>
            <a:r>
              <a:rPr lang="en-US" b="1" i="0" dirty="0" smtClean="0">
                <a:solidFill>
                  <a:srgbClr val="000099"/>
                </a:solidFill>
                <a:cs typeface="Times New Roman" pitchFamily="18" charset="0"/>
              </a:rPr>
              <a:t>Travel to an off-site meeting or training class is an office expense.  The Transit Benefit is provided solely for your home-to-work-to-home commute via mass transportation.</a:t>
            </a:r>
            <a:endParaRPr lang="en-US" b="1" i="0" dirty="0">
              <a:solidFill>
                <a:srgbClr val="000099"/>
              </a:solidFill>
              <a:cs typeface="Times New Roman" pitchFamily="18" charset="0"/>
            </a:endParaRPr>
          </a:p>
        </p:txBody>
      </p:sp>
      <p:pic>
        <p:nvPicPr>
          <p:cNvPr id="604167"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9148" y="3336514"/>
            <a:ext cx="457200" cy="406400"/>
          </a:xfrm>
          <a:prstGeom prst="rect">
            <a:avLst/>
          </a:prstGeom>
          <a:noFill/>
          <a:ln w="9525" algn="ctr">
            <a:noFill/>
            <a:miter lim="800000"/>
            <a:headEnd/>
            <a:tailEnd/>
          </a:ln>
          <a:effectLst/>
        </p:spPr>
      </p:pic>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457200" y="6477000"/>
            <a:ext cx="48768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66"/>
                                        </p:tgtEl>
                                        <p:attrNameLst>
                                          <p:attrName>style.visibility</p:attrName>
                                        </p:attrNameLst>
                                      </p:cBhvr>
                                      <p:to>
                                        <p:strVal val="visible"/>
                                      </p:to>
                                    </p:set>
                                    <p:animEffect transition="in" filter="fade">
                                      <p:cBhvr>
                                        <p:cTn id="7" dur="1000"/>
                                        <p:tgtEl>
                                          <p:spTgt spid="604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US" sz="4800" i="1" dirty="0">
                <a:solidFill>
                  <a:srgbClr val="FF3300"/>
                </a:solidFill>
                <a:effectLst>
                  <a:outerShdw blurRad="38100" dist="38100" dir="2700000" algn="tl">
                    <a:srgbClr val="C0C0C0"/>
                  </a:outerShdw>
                </a:effectLst>
              </a:rPr>
              <a:t>Congratulations!</a:t>
            </a:r>
          </a:p>
        </p:txBody>
      </p:sp>
      <p:sp>
        <p:nvSpPr>
          <p:cNvPr id="618499" name="Rectangle 3"/>
          <p:cNvSpPr>
            <a:spLocks noGrp="1" noChangeArrowheads="1"/>
          </p:cNvSpPr>
          <p:nvPr>
            <p:ph type="body" idx="1"/>
          </p:nvPr>
        </p:nvSpPr>
        <p:spPr/>
        <p:txBody>
          <a:bodyPr/>
          <a:lstStyle/>
          <a:p>
            <a:pPr algn="ctr">
              <a:buFontTx/>
              <a:buNone/>
            </a:pPr>
            <a:endParaRPr lang="en-US" dirty="0" smtClean="0"/>
          </a:p>
          <a:p>
            <a:pPr algn="ctr">
              <a:buFontTx/>
              <a:buNone/>
            </a:pPr>
            <a:r>
              <a:rPr lang="en-US" dirty="0" smtClean="0">
                <a:solidFill>
                  <a:srgbClr val="0070C0"/>
                </a:solidFill>
              </a:rPr>
              <a:t>You </a:t>
            </a:r>
            <a:r>
              <a:rPr lang="en-US" dirty="0">
                <a:solidFill>
                  <a:srgbClr val="0070C0"/>
                </a:solidFill>
              </a:rPr>
              <a:t>have successfully </a:t>
            </a:r>
            <a:r>
              <a:rPr lang="en-US" dirty="0" smtClean="0">
                <a:solidFill>
                  <a:srgbClr val="0070C0"/>
                </a:solidFill>
              </a:rPr>
              <a:t>completed </a:t>
            </a:r>
            <a:endParaRPr lang="en-US" dirty="0">
              <a:solidFill>
                <a:srgbClr val="0070C0"/>
              </a:solidFill>
            </a:endParaRPr>
          </a:p>
          <a:p>
            <a:pPr algn="ctr">
              <a:buFontTx/>
              <a:buNone/>
            </a:pPr>
            <a:r>
              <a:rPr lang="en-US" dirty="0">
                <a:solidFill>
                  <a:srgbClr val="0070C0"/>
                </a:solidFill>
              </a:rPr>
              <a:t>TRANSIT BENEFIT </a:t>
            </a:r>
            <a:r>
              <a:rPr lang="en-US" dirty="0" smtClean="0">
                <a:solidFill>
                  <a:srgbClr val="0070C0"/>
                </a:solidFill>
              </a:rPr>
              <a:t>PROGRAM</a:t>
            </a:r>
          </a:p>
          <a:p>
            <a:pPr algn="ctr">
              <a:buFontTx/>
              <a:buNone/>
            </a:pPr>
            <a:r>
              <a:rPr lang="en-US" dirty="0" smtClean="0">
                <a:solidFill>
                  <a:srgbClr val="0070C0"/>
                </a:solidFill>
              </a:rPr>
              <a:t>INTEGRITY AWARENESS</a:t>
            </a:r>
          </a:p>
          <a:p>
            <a:pPr algn="ctr">
              <a:buFontTx/>
              <a:buNone/>
            </a:pPr>
            <a:r>
              <a:rPr lang="en-US" dirty="0" smtClean="0">
                <a:solidFill>
                  <a:srgbClr val="0070C0"/>
                </a:solidFill>
              </a:rPr>
              <a:t>TRAINING</a:t>
            </a:r>
            <a:endParaRPr lang="en-US" dirty="0">
              <a:solidFill>
                <a:srgbClr val="0070C0"/>
              </a:solidFill>
            </a:endParaRPr>
          </a:p>
          <a:p>
            <a:pPr marL="0" indent="0">
              <a:lnSpc>
                <a:spcPct val="90000"/>
              </a:lnSpc>
              <a:spcBef>
                <a:spcPct val="10000"/>
              </a:spcBef>
              <a:spcAft>
                <a:spcPct val="10000"/>
              </a:spcAft>
              <a:buNone/>
            </a:pPr>
            <a:endParaRPr lang="en-US" dirty="0" smtClean="0"/>
          </a:p>
          <a:p>
            <a:pPr marL="0" indent="0">
              <a:lnSpc>
                <a:spcPct val="90000"/>
              </a:lnSpc>
              <a:spcBef>
                <a:spcPct val="10000"/>
              </a:spcBef>
              <a:spcAft>
                <a:spcPct val="10000"/>
              </a:spcAft>
              <a:buNone/>
            </a:pPr>
            <a:endParaRPr lang="en-US" dirty="0"/>
          </a:p>
          <a:p>
            <a:pPr marL="0" indent="0">
              <a:buNone/>
            </a:pPr>
            <a:r>
              <a:rPr lang="en-US" sz="2000" dirty="0">
                <a:solidFill>
                  <a:schemeClr val="bg1"/>
                </a:solidFill>
              </a:rPr>
              <a:t>In order to receive credit for this course in </a:t>
            </a:r>
            <a:r>
              <a:rPr lang="en-US" sz="2000" dirty="0" smtClean="0">
                <a:solidFill>
                  <a:schemeClr val="bg1"/>
                </a:solidFill>
              </a:rPr>
              <a:t>AGLearn, </a:t>
            </a:r>
            <a:r>
              <a:rPr lang="en-US" sz="2000" dirty="0">
                <a:solidFill>
                  <a:schemeClr val="bg1"/>
                </a:solidFill>
              </a:rPr>
              <a:t>you must </a:t>
            </a:r>
            <a:r>
              <a:rPr lang="en-US" sz="2000" dirty="0" smtClean="0">
                <a:solidFill>
                  <a:schemeClr val="bg1"/>
                </a:solidFill>
              </a:rPr>
              <a:t>receive 70% or higher  on Knowledge Checks.</a:t>
            </a:r>
            <a:endParaRPr lang="en-US" sz="2000" dirty="0">
              <a:solidFill>
                <a:schemeClr val="bg1"/>
              </a:solidFill>
            </a:endParaRPr>
          </a:p>
          <a:p>
            <a:pPr marL="0" indent="0">
              <a:buNone/>
            </a:pPr>
            <a:endParaRPr lang="en-US" dirty="0"/>
          </a:p>
          <a:p>
            <a:pPr marL="0" indent="0">
              <a:buNone/>
            </a:pPr>
            <a:endParaRPr lang="en-US" dirty="0"/>
          </a:p>
          <a:p>
            <a:pPr algn="ctr">
              <a:buFontTx/>
              <a:buNone/>
            </a:pPr>
            <a:r>
              <a:rPr lang="en-US" dirty="0" smtClean="0"/>
              <a:t> </a:t>
            </a:r>
            <a:endParaRPr lang="en-US" dirty="0"/>
          </a:p>
        </p:txBody>
      </p:sp>
      <p:sp>
        <p:nvSpPr>
          <p:cNvPr id="4" name="Left Arrow 3"/>
          <p:cNvSpPr/>
          <p:nvPr/>
        </p:nvSpPr>
        <p:spPr bwMode="auto">
          <a:xfrm>
            <a:off x="8077200" y="6263148"/>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7"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8499">
                                            <p:txEl>
                                              <p:pRg st="10" end="10"/>
                                            </p:txEl>
                                          </p:spTgt>
                                        </p:tgtEl>
                                        <p:attrNameLst>
                                          <p:attrName>style.visibility</p:attrName>
                                        </p:attrNameLst>
                                      </p:cBhvr>
                                      <p:to>
                                        <p:strVal val="visible"/>
                                      </p:to>
                                    </p:set>
                                    <p:animEffect transition="in" filter="fade">
                                      <p:cBhvr>
                                        <p:cTn id="7" dur="1000">
                                          <p:stCondLst>
                                            <p:cond delay="0"/>
                                          </p:stCondLst>
                                        </p:cTn>
                                        <p:tgtEl>
                                          <p:spTgt spid="6184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dirty="0"/>
              <a:t>Background</a:t>
            </a:r>
          </a:p>
        </p:txBody>
      </p:sp>
      <p:sp>
        <p:nvSpPr>
          <p:cNvPr id="525315" name="Rectangle 3"/>
          <p:cNvSpPr>
            <a:spLocks noGrp="1" noChangeArrowheads="1"/>
          </p:cNvSpPr>
          <p:nvPr>
            <p:ph type="body" idx="1"/>
          </p:nvPr>
        </p:nvSpPr>
        <p:spPr>
          <a:xfrm>
            <a:off x="3581400" y="1493838"/>
            <a:ext cx="5164138" cy="4525962"/>
          </a:xfrm>
        </p:spPr>
        <p:txBody>
          <a:bodyPr/>
          <a:lstStyle/>
          <a:p>
            <a:endParaRPr lang="en-US" dirty="0" smtClean="0">
              <a:solidFill>
                <a:srgbClr val="FF0000"/>
              </a:solidFill>
            </a:endParaRPr>
          </a:p>
          <a:p>
            <a:r>
              <a:rPr lang="en-US" dirty="0" smtClean="0">
                <a:solidFill>
                  <a:schemeClr val="accent6"/>
                </a:solidFill>
              </a:rPr>
              <a:t>Program History</a:t>
            </a:r>
            <a:endParaRPr lang="en-US" dirty="0">
              <a:solidFill>
                <a:schemeClr val="accent6"/>
              </a:solidFill>
            </a:endParaRPr>
          </a:p>
          <a:p>
            <a:pPr lvl="1"/>
            <a:r>
              <a:rPr lang="en-US" dirty="0">
                <a:solidFill>
                  <a:schemeClr val="accent6"/>
                </a:solidFill>
              </a:rPr>
              <a:t>1991 - Federal Transit Administration pilot program</a:t>
            </a:r>
          </a:p>
          <a:p>
            <a:pPr lvl="1"/>
            <a:r>
              <a:rPr lang="en-US" dirty="0">
                <a:solidFill>
                  <a:schemeClr val="accent6"/>
                </a:solidFill>
              </a:rPr>
              <a:t>1993 - Clean Air Initiatives Act</a:t>
            </a:r>
          </a:p>
          <a:p>
            <a:pPr lvl="1"/>
            <a:r>
              <a:rPr lang="en-US" dirty="0">
                <a:solidFill>
                  <a:schemeClr val="accent6"/>
                </a:solidFill>
              </a:rPr>
              <a:t>2000 - Federal Workforce </a:t>
            </a:r>
            <a:br>
              <a:rPr lang="en-US" dirty="0">
                <a:solidFill>
                  <a:schemeClr val="accent6"/>
                </a:solidFill>
              </a:rPr>
            </a:br>
            <a:r>
              <a:rPr lang="en-US" dirty="0">
                <a:solidFill>
                  <a:schemeClr val="accent6"/>
                </a:solidFill>
              </a:rPr>
              <a:t>Transportation Fringe Benefit</a:t>
            </a:r>
          </a:p>
          <a:p>
            <a:pPr lvl="1"/>
            <a:r>
              <a:rPr lang="en-US" dirty="0">
                <a:solidFill>
                  <a:schemeClr val="accent6"/>
                </a:solidFill>
              </a:rPr>
              <a:t>2005 - SAFETEA-LU</a:t>
            </a:r>
          </a:p>
          <a:p>
            <a:pPr lvl="1">
              <a:buFont typeface="Symbol" pitchFamily="18" charset="2"/>
              <a:buChar char=""/>
            </a:pPr>
            <a:endParaRPr lang="en-US" dirty="0"/>
          </a:p>
        </p:txBody>
      </p:sp>
      <p:pic>
        <p:nvPicPr>
          <p:cNvPr id="525319" name="Picture 7" descr="Traffic2"/>
          <p:cNvPicPr>
            <a:picLocks noChangeAspect="1" noChangeArrowheads="1"/>
          </p:cNvPicPr>
          <p:nvPr/>
        </p:nvPicPr>
        <p:blipFill>
          <a:blip r:embed="rId3" cstate="print"/>
          <a:srcRect/>
          <a:stretch>
            <a:fillRect/>
          </a:stretch>
        </p:blipFill>
        <p:spPr bwMode="auto">
          <a:xfrm>
            <a:off x="519113" y="1524000"/>
            <a:ext cx="2909887" cy="3962400"/>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5715000"/>
            <a:ext cx="2133600" cy="1023357"/>
          </a:xfrm>
          <a:prstGeom prst="rect">
            <a:avLst/>
          </a:prstGeom>
          <a:solidFill>
            <a:schemeClr val="bg1"/>
          </a:solidFill>
        </p:spPr>
        <p:txBody>
          <a:bodyPr wrap="square" rtlCol="0">
            <a:spAutoFit/>
          </a:bodyPr>
          <a:lstStyle/>
          <a:p>
            <a:endParaRPr lang="en-US" sz="1200" dirty="0" smtClean="0"/>
          </a:p>
          <a:p>
            <a:endParaRPr lang="en-US" sz="100" dirty="0" smtClean="0"/>
          </a:p>
          <a:p>
            <a:endParaRPr lang="en-US"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5315">
                                            <p:txEl>
                                              <p:pRg st="1" end="1"/>
                                            </p:txEl>
                                          </p:spTgt>
                                        </p:tgtEl>
                                        <p:attrNameLst>
                                          <p:attrName>style.visibility</p:attrName>
                                        </p:attrNameLst>
                                      </p:cBhvr>
                                      <p:to>
                                        <p:strVal val="visible"/>
                                      </p:to>
                                    </p:set>
                                    <p:animEffect transition="in" filter="fade">
                                      <p:cBhvr>
                                        <p:cTn id="7" dur="1000"/>
                                        <p:tgtEl>
                                          <p:spTgt spid="52531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5315">
                                            <p:txEl>
                                              <p:pRg st="2" end="2"/>
                                            </p:txEl>
                                          </p:spTgt>
                                        </p:tgtEl>
                                        <p:attrNameLst>
                                          <p:attrName>style.visibility</p:attrName>
                                        </p:attrNameLst>
                                      </p:cBhvr>
                                      <p:to>
                                        <p:strVal val="visible"/>
                                      </p:to>
                                    </p:set>
                                    <p:animEffect transition="in" filter="fade">
                                      <p:cBhvr>
                                        <p:cTn id="10" dur="1000"/>
                                        <p:tgtEl>
                                          <p:spTgt spid="52531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5315">
                                            <p:txEl>
                                              <p:pRg st="3" end="3"/>
                                            </p:txEl>
                                          </p:spTgt>
                                        </p:tgtEl>
                                        <p:attrNameLst>
                                          <p:attrName>style.visibility</p:attrName>
                                        </p:attrNameLst>
                                      </p:cBhvr>
                                      <p:to>
                                        <p:strVal val="visible"/>
                                      </p:to>
                                    </p:set>
                                    <p:animEffect transition="in" filter="fade">
                                      <p:cBhvr>
                                        <p:cTn id="13" dur="1000"/>
                                        <p:tgtEl>
                                          <p:spTgt spid="52531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5315">
                                            <p:txEl>
                                              <p:pRg st="4" end="4"/>
                                            </p:txEl>
                                          </p:spTgt>
                                        </p:tgtEl>
                                        <p:attrNameLst>
                                          <p:attrName>style.visibility</p:attrName>
                                        </p:attrNameLst>
                                      </p:cBhvr>
                                      <p:to>
                                        <p:strVal val="visible"/>
                                      </p:to>
                                    </p:set>
                                    <p:animEffect transition="in" filter="fade">
                                      <p:cBhvr>
                                        <p:cTn id="16" dur="1000"/>
                                        <p:tgtEl>
                                          <p:spTgt spid="52531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5315">
                                            <p:txEl>
                                              <p:pRg st="5" end="5"/>
                                            </p:txEl>
                                          </p:spTgt>
                                        </p:tgtEl>
                                        <p:attrNameLst>
                                          <p:attrName>style.visibility</p:attrName>
                                        </p:attrNameLst>
                                      </p:cBhvr>
                                      <p:to>
                                        <p:strVal val="visible"/>
                                      </p:to>
                                    </p:set>
                                    <p:animEffect transition="in" filter="fade">
                                      <p:cBhvr>
                                        <p:cTn id="19" dur="1000"/>
                                        <p:tgtEl>
                                          <p:spTgt spid="525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dirty="0"/>
              <a:t>Background</a:t>
            </a:r>
          </a:p>
        </p:txBody>
      </p:sp>
      <p:sp>
        <p:nvSpPr>
          <p:cNvPr id="525315" name="Rectangle 3"/>
          <p:cNvSpPr>
            <a:spLocks noGrp="1" noChangeArrowheads="1"/>
          </p:cNvSpPr>
          <p:nvPr>
            <p:ph type="body" idx="1"/>
          </p:nvPr>
        </p:nvSpPr>
        <p:spPr>
          <a:xfrm>
            <a:off x="3581400" y="1493838"/>
            <a:ext cx="5164138" cy="4525962"/>
          </a:xfrm>
          <a:solidFill>
            <a:srgbClr val="FFC000"/>
          </a:solidFill>
        </p:spPr>
        <p:txBody>
          <a:bodyPr/>
          <a:lstStyle/>
          <a:p>
            <a:endParaRPr lang="en-US" dirty="0" smtClean="0"/>
          </a:p>
          <a:p>
            <a:r>
              <a:rPr lang="en-US" dirty="0" smtClean="0"/>
              <a:t>Eligibility</a:t>
            </a:r>
            <a:endParaRPr lang="en-US" dirty="0"/>
          </a:p>
          <a:p>
            <a:pPr lvl="1"/>
            <a:r>
              <a:rPr lang="en-US" dirty="0" smtClean="0"/>
              <a:t>Participants </a:t>
            </a:r>
            <a:r>
              <a:rPr lang="en-US" dirty="0"/>
              <a:t>must be salaried </a:t>
            </a:r>
            <a:r>
              <a:rPr lang="en-US" dirty="0" smtClean="0"/>
              <a:t>employees </a:t>
            </a:r>
            <a:r>
              <a:rPr lang="en-US" dirty="0"/>
              <a:t>(i.e., full-time, part-time, temporaries, stay-in-school, etc.) who use qualified transit facilities or commuter highway vehicles </a:t>
            </a:r>
            <a:r>
              <a:rPr lang="en-US" dirty="0" smtClean="0"/>
              <a:t>on a </a:t>
            </a:r>
            <a:r>
              <a:rPr lang="en-US" dirty="0"/>
              <a:t>monthly basis to commute to and from work, and who do not receive </a:t>
            </a:r>
            <a:r>
              <a:rPr lang="en-US" dirty="0" smtClean="0"/>
              <a:t> Federal parking and are </a:t>
            </a:r>
            <a:r>
              <a:rPr lang="en-US" dirty="0"/>
              <a:t>not named on </a:t>
            </a:r>
            <a:r>
              <a:rPr lang="en-US" dirty="0" smtClean="0"/>
              <a:t>a </a:t>
            </a:r>
            <a:r>
              <a:rPr lang="en-US" dirty="0"/>
              <a:t>worksite parking permit at any Federal </a:t>
            </a:r>
            <a:r>
              <a:rPr lang="en-US" dirty="0" smtClean="0"/>
              <a:t>agency</a:t>
            </a:r>
            <a:endParaRPr lang="en-US" dirty="0"/>
          </a:p>
          <a:p>
            <a:pPr lvl="1">
              <a:buFont typeface="Symbol" pitchFamily="18" charset="2"/>
              <a:buChar char=""/>
            </a:pPr>
            <a:endParaRPr lang="en-US" dirty="0"/>
          </a:p>
        </p:txBody>
      </p:sp>
      <p:pic>
        <p:nvPicPr>
          <p:cNvPr id="525319" name="Picture 7" descr="Traffic2"/>
          <p:cNvPicPr>
            <a:picLocks noChangeAspect="1" noChangeArrowheads="1"/>
          </p:cNvPicPr>
          <p:nvPr/>
        </p:nvPicPr>
        <p:blipFill>
          <a:blip r:embed="rId3" cstate="print"/>
          <a:srcRect/>
          <a:stretch>
            <a:fillRect/>
          </a:stretch>
        </p:blipFill>
        <p:spPr bwMode="auto">
          <a:xfrm>
            <a:off x="519113" y="1524000"/>
            <a:ext cx="2909887" cy="3962400"/>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5682242"/>
            <a:ext cx="2133600" cy="1023357"/>
          </a:xfrm>
          <a:prstGeom prst="rect">
            <a:avLst/>
          </a:prstGeom>
          <a:solidFill>
            <a:schemeClr val="bg1"/>
          </a:solidFill>
        </p:spPr>
        <p:txBody>
          <a:bodyPr wrap="square" rtlCol="0">
            <a:spAutoFit/>
          </a:bodyPr>
          <a:lstStyle/>
          <a:p>
            <a:endParaRPr lang="en-US" sz="1200" dirty="0" smtClean="0"/>
          </a:p>
          <a:p>
            <a:endParaRPr lang="en-US" sz="100" dirty="0" smtClean="0"/>
          </a:p>
          <a:p>
            <a:endParaRPr lang="en-US" dirty="0"/>
          </a:p>
        </p:txBody>
      </p:sp>
      <p:sp>
        <p:nvSpPr>
          <p:cNvPr id="10" name="Text Box 1"/>
          <p:cNvSpPr txBox="1">
            <a:spLocks noChangeArrowheads="1"/>
          </p:cNvSpPr>
          <p:nvPr/>
        </p:nvSpPr>
        <p:spPr bwMode="auto">
          <a:xfrm>
            <a:off x="519113" y="6477000"/>
            <a:ext cx="4814887"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39138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5315">
                                            <p:bg/>
                                          </p:spTgt>
                                        </p:tgtEl>
                                        <p:attrNameLst>
                                          <p:attrName>style.visibility</p:attrName>
                                        </p:attrNameLst>
                                      </p:cBhvr>
                                      <p:to>
                                        <p:strVal val="visible"/>
                                      </p:to>
                                    </p:set>
                                    <p:animEffect transition="in" filter="fade">
                                      <p:cBhvr>
                                        <p:cTn id="7" dur="1000"/>
                                        <p:tgtEl>
                                          <p:spTgt spid="5253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5315">
                                            <p:txEl>
                                              <p:pRg st="1" end="1"/>
                                            </p:txEl>
                                          </p:spTgt>
                                        </p:tgtEl>
                                        <p:attrNameLst>
                                          <p:attrName>style.visibility</p:attrName>
                                        </p:attrNameLst>
                                      </p:cBhvr>
                                      <p:to>
                                        <p:strVal val="visible"/>
                                      </p:to>
                                    </p:set>
                                    <p:animEffect transition="in" filter="fade">
                                      <p:cBhvr>
                                        <p:cTn id="12" dur="1000"/>
                                        <p:tgtEl>
                                          <p:spTgt spid="5253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5315">
                                            <p:txEl>
                                              <p:pRg st="2" end="2"/>
                                            </p:txEl>
                                          </p:spTgt>
                                        </p:tgtEl>
                                        <p:attrNameLst>
                                          <p:attrName>style.visibility</p:attrName>
                                        </p:attrNameLst>
                                      </p:cBhvr>
                                      <p:to>
                                        <p:strVal val="visible"/>
                                      </p:to>
                                    </p:set>
                                    <p:animEffect transition="in" filter="fade">
                                      <p:cBhvr>
                                        <p:cTn id="15" dur="1000"/>
                                        <p:tgtEl>
                                          <p:spTgt spid="525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dirty="0" smtClean="0"/>
              <a:t>Mass </a:t>
            </a:r>
            <a:r>
              <a:rPr lang="en-US" dirty="0"/>
              <a:t>Public Transportation</a:t>
            </a:r>
          </a:p>
        </p:txBody>
      </p:sp>
      <p:sp>
        <p:nvSpPr>
          <p:cNvPr id="630787" name="Rectangle 3"/>
          <p:cNvSpPr>
            <a:spLocks noGrp="1" noChangeArrowheads="1"/>
          </p:cNvSpPr>
          <p:nvPr>
            <p:ph type="body" sz="half" idx="1"/>
          </p:nvPr>
        </p:nvSpPr>
        <p:spPr/>
        <p:txBody>
          <a:bodyPr/>
          <a:lstStyle/>
          <a:p>
            <a:r>
              <a:rPr lang="en-US" sz="2400" dirty="0"/>
              <a:t>Rail</a:t>
            </a:r>
          </a:p>
          <a:p>
            <a:pPr lvl="1"/>
            <a:r>
              <a:rPr lang="en-US" sz="2000" dirty="0"/>
              <a:t>Subway</a:t>
            </a:r>
          </a:p>
          <a:p>
            <a:pPr lvl="1"/>
            <a:r>
              <a:rPr lang="en-US" sz="2000" dirty="0"/>
              <a:t>Commuter</a:t>
            </a:r>
          </a:p>
          <a:p>
            <a:pPr lvl="1"/>
            <a:r>
              <a:rPr lang="en-US" sz="2000" dirty="0"/>
              <a:t>Light</a:t>
            </a:r>
          </a:p>
          <a:p>
            <a:r>
              <a:rPr lang="en-US" sz="2400" dirty="0"/>
              <a:t>Bus</a:t>
            </a:r>
          </a:p>
          <a:p>
            <a:pPr lvl="1"/>
            <a:r>
              <a:rPr lang="en-US" sz="2000" dirty="0"/>
              <a:t>Transit authority</a:t>
            </a:r>
          </a:p>
          <a:p>
            <a:pPr lvl="1"/>
            <a:r>
              <a:rPr lang="en-US" sz="2000" dirty="0"/>
              <a:t>Commuter</a:t>
            </a:r>
          </a:p>
          <a:p>
            <a:r>
              <a:rPr lang="en-US" sz="2400" dirty="0"/>
              <a:t>Ferries</a:t>
            </a:r>
          </a:p>
          <a:p>
            <a:pPr lvl="1"/>
            <a:r>
              <a:rPr lang="en-US" sz="2000" dirty="0"/>
              <a:t>Pedestrian or bicycle</a:t>
            </a:r>
          </a:p>
          <a:p>
            <a:endParaRPr lang="en-US" sz="2400" dirty="0"/>
          </a:p>
        </p:txBody>
      </p:sp>
      <p:sp>
        <p:nvSpPr>
          <p:cNvPr id="630788" name="Rectangle 4"/>
          <p:cNvSpPr>
            <a:spLocks noGrp="1" noChangeArrowheads="1"/>
          </p:cNvSpPr>
          <p:nvPr>
            <p:ph type="body" sz="half" idx="2"/>
          </p:nvPr>
        </p:nvSpPr>
        <p:spPr>
          <a:xfrm>
            <a:off x="4648201" y="1600200"/>
            <a:ext cx="4190999" cy="4525962"/>
          </a:xfrm>
        </p:spPr>
        <p:txBody>
          <a:bodyPr/>
          <a:lstStyle/>
          <a:p>
            <a:r>
              <a:rPr lang="en-US" sz="2400" dirty="0" smtClean="0"/>
              <a:t>Qualified </a:t>
            </a:r>
            <a:r>
              <a:rPr lang="en-US" sz="2400" dirty="0"/>
              <a:t>vanpools</a:t>
            </a:r>
          </a:p>
          <a:p>
            <a:pPr lvl="1"/>
            <a:r>
              <a:rPr lang="en-US" sz="2000" dirty="0" smtClean="0"/>
              <a:t>Commercial/private </a:t>
            </a:r>
            <a:r>
              <a:rPr lang="en-US" sz="2000" dirty="0"/>
              <a:t>vehicle</a:t>
            </a:r>
          </a:p>
          <a:p>
            <a:pPr lvl="1"/>
            <a:r>
              <a:rPr lang="en-US" sz="2000" dirty="0" smtClean="0"/>
              <a:t>At least  6 adults,  excluding the driver</a:t>
            </a:r>
            <a:endParaRPr lang="en-US" sz="2000" dirty="0"/>
          </a:p>
          <a:p>
            <a:pPr lvl="1"/>
            <a:endParaRPr lang="en-US" sz="2000" dirty="0"/>
          </a:p>
        </p:txBody>
      </p:sp>
      <p:pic>
        <p:nvPicPr>
          <p:cNvPr id="630790" name="Picture 6"/>
          <p:cNvPicPr>
            <a:picLocks noChangeAspect="1" noChangeArrowheads="1"/>
          </p:cNvPicPr>
          <p:nvPr/>
        </p:nvPicPr>
        <p:blipFill>
          <a:blip r:embed="rId3" cstate="print"/>
          <a:srcRect/>
          <a:stretch>
            <a:fillRect/>
          </a:stretch>
        </p:blipFill>
        <p:spPr bwMode="auto">
          <a:xfrm>
            <a:off x="4953000" y="3352800"/>
            <a:ext cx="3733800" cy="2393950"/>
          </a:xfrm>
          <a:prstGeom prst="rect">
            <a:avLst/>
          </a:prstGeom>
          <a:noFill/>
          <a:ln w="9525">
            <a:solidFill>
              <a:schemeClr val="tx1"/>
            </a:solidFill>
            <a:miter lim="800000"/>
            <a:headEnd/>
            <a:tailEnd/>
          </a:ln>
          <a:effectLst>
            <a:outerShdw dist="89803" dir="2700000" algn="ctr" rotWithShape="0">
              <a:schemeClr val="bg2"/>
            </a:outerShdw>
          </a:effectLst>
        </p:spPr>
      </p:pic>
      <p:sp>
        <p:nvSpPr>
          <p:cNvPr id="7" name="Left Arrow 6"/>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Right Arrow 7"/>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381000" y="5715000"/>
            <a:ext cx="2133600" cy="1023357"/>
          </a:xfrm>
          <a:prstGeom prst="rect">
            <a:avLst/>
          </a:prstGeom>
          <a:solidFill>
            <a:schemeClr val="bg1"/>
          </a:solidFill>
        </p:spPr>
        <p:txBody>
          <a:bodyPr wrap="square" rtlCol="0">
            <a:spAutoFit/>
          </a:bodyPr>
          <a:lstStyle/>
          <a:p>
            <a:endParaRPr lang="en-US" sz="1200" dirty="0" smtClean="0"/>
          </a:p>
          <a:p>
            <a:endParaRPr lang="en-US" sz="100" dirty="0" smtClean="0"/>
          </a:p>
          <a:p>
            <a:endParaRPr lang="en-US" dirty="0"/>
          </a:p>
        </p:txBody>
      </p:sp>
      <p:sp>
        <p:nvSpPr>
          <p:cNvPr id="11" name="Text Box 1"/>
          <p:cNvSpPr txBox="1">
            <a:spLocks noChangeArrowheads="1"/>
          </p:cNvSpPr>
          <p:nvPr/>
        </p:nvSpPr>
        <p:spPr bwMode="auto">
          <a:xfrm>
            <a:off x="457200" y="6477000"/>
            <a:ext cx="48768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72" name="Picture 12"/>
          <p:cNvPicPr>
            <a:picLocks noChangeAspect="1" noChangeArrowheads="1"/>
          </p:cNvPicPr>
          <p:nvPr/>
        </p:nvPicPr>
        <p:blipFill>
          <a:blip r:embed="rId3" cstate="print"/>
          <a:srcRect l="40318" t="26128" r="39848" b="17003"/>
          <a:stretch>
            <a:fillRect/>
          </a:stretch>
        </p:blipFill>
        <p:spPr bwMode="auto">
          <a:xfrm rot="900000">
            <a:off x="7302500" y="3586255"/>
            <a:ext cx="1308100" cy="2816225"/>
          </a:xfrm>
          <a:prstGeom prst="rect">
            <a:avLst/>
          </a:prstGeom>
          <a:noFill/>
          <a:ln w="9525" algn="ctr">
            <a:solidFill>
              <a:schemeClr val="bg2"/>
            </a:solidFill>
            <a:miter lim="800000"/>
            <a:headEnd/>
            <a:tailEnd/>
          </a:ln>
          <a:effectLst>
            <a:outerShdw dist="107763" dir="2700000" algn="ctr" rotWithShape="0">
              <a:schemeClr val="bg2">
                <a:alpha val="50000"/>
              </a:schemeClr>
            </a:outerShdw>
          </a:effectLst>
        </p:spPr>
      </p:pic>
      <p:sp>
        <p:nvSpPr>
          <p:cNvPr id="527362" name="Rectangle 2"/>
          <p:cNvSpPr>
            <a:spLocks noGrp="1" noChangeArrowheads="1"/>
          </p:cNvSpPr>
          <p:nvPr>
            <p:ph type="title"/>
          </p:nvPr>
        </p:nvSpPr>
        <p:spPr/>
        <p:txBody>
          <a:bodyPr/>
          <a:lstStyle/>
          <a:p>
            <a:r>
              <a:rPr lang="en-US" dirty="0" smtClean="0"/>
              <a:t>TRANServe’s Role</a:t>
            </a:r>
            <a:endParaRPr lang="en-US" dirty="0"/>
          </a:p>
        </p:txBody>
      </p:sp>
      <p:sp>
        <p:nvSpPr>
          <p:cNvPr id="527363" name="Rectangle 3"/>
          <p:cNvSpPr>
            <a:spLocks noGrp="1" noChangeArrowheads="1"/>
          </p:cNvSpPr>
          <p:nvPr>
            <p:ph type="body" idx="1"/>
          </p:nvPr>
        </p:nvSpPr>
        <p:spPr/>
        <p:txBody>
          <a:bodyPr/>
          <a:lstStyle/>
          <a:p>
            <a:r>
              <a:rPr lang="en-US" dirty="0" smtClean="0"/>
              <a:t>Service Provider to Federal Agencies</a:t>
            </a:r>
            <a:endParaRPr lang="en-US" dirty="0"/>
          </a:p>
          <a:p>
            <a:r>
              <a:rPr lang="en-US" dirty="0" smtClean="0"/>
              <a:t>Distributes the transit benefit </a:t>
            </a:r>
            <a:r>
              <a:rPr lang="en-US" dirty="0"/>
              <a:t>to </a:t>
            </a:r>
            <a:r>
              <a:rPr lang="en-US" dirty="0" smtClean="0"/>
              <a:t>qualified </a:t>
            </a:r>
            <a:r>
              <a:rPr lang="en-US" dirty="0"/>
              <a:t>e</a:t>
            </a:r>
            <a:r>
              <a:rPr lang="en-US" dirty="0" smtClean="0"/>
              <a:t>mployees</a:t>
            </a:r>
            <a:endParaRPr lang="en-US" dirty="0"/>
          </a:p>
          <a:p>
            <a:r>
              <a:rPr lang="en-US" dirty="0"/>
              <a:t>Administers the </a:t>
            </a:r>
            <a:r>
              <a:rPr lang="en-US" dirty="0" smtClean="0"/>
              <a:t>Transit </a:t>
            </a:r>
            <a:r>
              <a:rPr lang="en-US" dirty="0"/>
              <a:t>B</a:t>
            </a:r>
            <a:r>
              <a:rPr lang="en-US" dirty="0" smtClean="0"/>
              <a:t>enefit </a:t>
            </a:r>
            <a:r>
              <a:rPr lang="en-US" dirty="0"/>
              <a:t>P</a:t>
            </a:r>
            <a:r>
              <a:rPr lang="en-US" dirty="0" smtClean="0"/>
              <a:t>rogram</a:t>
            </a:r>
            <a:endParaRPr lang="en-US" dirty="0"/>
          </a:p>
          <a:p>
            <a:r>
              <a:rPr lang="en-US" dirty="0"/>
              <a:t>Establishes </a:t>
            </a:r>
            <a:r>
              <a:rPr lang="en-US" dirty="0" smtClean="0"/>
              <a:t>best </a:t>
            </a:r>
            <a:r>
              <a:rPr lang="en-US" dirty="0"/>
              <a:t>p</a:t>
            </a:r>
            <a:r>
              <a:rPr lang="en-US" dirty="0" smtClean="0"/>
              <a:t>ractices</a:t>
            </a:r>
            <a:endParaRPr lang="en-US" dirty="0"/>
          </a:p>
          <a:p>
            <a:r>
              <a:rPr lang="en-US" dirty="0" smtClean="0"/>
              <a:t>Supports program </a:t>
            </a:r>
            <a:r>
              <a:rPr lang="en-US" dirty="0"/>
              <a:t>participants</a:t>
            </a:r>
          </a:p>
          <a:p>
            <a:endParaRPr lang="en-US" dirty="0"/>
          </a:p>
        </p:txBody>
      </p:sp>
      <p:pic>
        <p:nvPicPr>
          <p:cNvPr id="527371" name="Picture 11"/>
          <p:cNvPicPr>
            <a:picLocks noChangeAspect="1" noChangeArrowheads="1"/>
          </p:cNvPicPr>
          <p:nvPr/>
        </p:nvPicPr>
        <p:blipFill>
          <a:blip r:embed="rId3" cstate="print"/>
          <a:srcRect l="21097" t="25951" r="59351" b="17587"/>
          <a:stretch>
            <a:fillRect/>
          </a:stretch>
        </p:blipFill>
        <p:spPr bwMode="auto">
          <a:xfrm>
            <a:off x="6481763" y="3210018"/>
            <a:ext cx="1339850" cy="2901950"/>
          </a:xfrm>
          <a:prstGeom prst="rect">
            <a:avLst/>
          </a:prstGeom>
          <a:noFill/>
          <a:ln w="9525" algn="ctr">
            <a:solidFill>
              <a:schemeClr val="bg2"/>
            </a:solidFill>
            <a:miter lim="800000"/>
            <a:headEnd/>
            <a:tailEnd/>
          </a:ln>
          <a:effectLst>
            <a:outerShdw dist="107763" dir="2700000" algn="ctr" rotWithShape="0">
              <a:schemeClr val="bg2">
                <a:alpha val="50000"/>
              </a:schemeClr>
            </a:outerShdw>
          </a:effectLst>
        </p:spPr>
      </p:pic>
      <p:pic>
        <p:nvPicPr>
          <p:cNvPr id="527370" name="Picture 10"/>
          <p:cNvPicPr>
            <a:picLocks noChangeAspect="1" noChangeArrowheads="1"/>
          </p:cNvPicPr>
          <p:nvPr/>
        </p:nvPicPr>
        <p:blipFill>
          <a:blip r:embed="rId4" cstate="print"/>
          <a:srcRect b="-1656"/>
          <a:stretch>
            <a:fillRect/>
          </a:stretch>
        </p:blipFill>
        <p:spPr bwMode="auto">
          <a:xfrm rot="20700000">
            <a:off x="5489575" y="3059205"/>
            <a:ext cx="1373188" cy="3001963"/>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sp>
        <p:nvSpPr>
          <p:cNvPr id="8" name="Left Arrow 7"/>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9" name="Right Arrow 8"/>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381000" y="5715000"/>
            <a:ext cx="2133600" cy="1023357"/>
          </a:xfrm>
          <a:prstGeom prst="rect">
            <a:avLst/>
          </a:prstGeom>
          <a:solidFill>
            <a:schemeClr val="bg1"/>
          </a:solidFill>
        </p:spPr>
        <p:txBody>
          <a:bodyPr wrap="square" rtlCol="0">
            <a:spAutoFit/>
          </a:bodyPr>
          <a:lstStyle/>
          <a:p>
            <a:endParaRPr lang="en-US" sz="1200" dirty="0" smtClean="0"/>
          </a:p>
          <a:p>
            <a:endParaRPr lang="en-US" sz="100" dirty="0" smtClean="0"/>
          </a:p>
          <a:p>
            <a:endParaRPr lang="en-US" dirty="0"/>
          </a:p>
        </p:txBody>
      </p:sp>
      <p:sp>
        <p:nvSpPr>
          <p:cNvPr id="12" name="Text Box 1"/>
          <p:cNvSpPr txBox="1">
            <a:spLocks noChangeArrowheads="1"/>
          </p:cNvSpPr>
          <p:nvPr/>
        </p:nvSpPr>
        <p:spPr bwMode="auto">
          <a:xfrm>
            <a:off x="457200" y="6477000"/>
            <a:ext cx="48768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7363">
                                            <p:txEl>
                                              <p:pRg st="0" end="0"/>
                                            </p:txEl>
                                          </p:spTgt>
                                        </p:tgtEl>
                                        <p:attrNameLst>
                                          <p:attrName>style.visibility</p:attrName>
                                        </p:attrNameLst>
                                      </p:cBhvr>
                                      <p:to>
                                        <p:strVal val="visible"/>
                                      </p:to>
                                    </p:set>
                                    <p:animEffect transition="in" filter="fade">
                                      <p:cBhvr>
                                        <p:cTn id="7" dur="1000"/>
                                        <p:tgtEl>
                                          <p:spTgt spid="527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7363">
                                            <p:txEl>
                                              <p:pRg st="1" end="1"/>
                                            </p:txEl>
                                          </p:spTgt>
                                        </p:tgtEl>
                                        <p:attrNameLst>
                                          <p:attrName>style.visibility</p:attrName>
                                        </p:attrNameLst>
                                      </p:cBhvr>
                                      <p:to>
                                        <p:strVal val="visible"/>
                                      </p:to>
                                    </p:set>
                                    <p:animEffect transition="in" filter="fade">
                                      <p:cBhvr>
                                        <p:cTn id="12" dur="1000"/>
                                        <p:tgtEl>
                                          <p:spTgt spid="527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7363">
                                            <p:txEl>
                                              <p:pRg st="2" end="2"/>
                                            </p:txEl>
                                          </p:spTgt>
                                        </p:tgtEl>
                                        <p:attrNameLst>
                                          <p:attrName>style.visibility</p:attrName>
                                        </p:attrNameLst>
                                      </p:cBhvr>
                                      <p:to>
                                        <p:strVal val="visible"/>
                                      </p:to>
                                    </p:set>
                                    <p:animEffect transition="in" filter="fade">
                                      <p:cBhvr>
                                        <p:cTn id="17" dur="1000"/>
                                        <p:tgtEl>
                                          <p:spTgt spid="527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7363">
                                            <p:txEl>
                                              <p:pRg st="3" end="3"/>
                                            </p:txEl>
                                          </p:spTgt>
                                        </p:tgtEl>
                                        <p:attrNameLst>
                                          <p:attrName>style.visibility</p:attrName>
                                        </p:attrNameLst>
                                      </p:cBhvr>
                                      <p:to>
                                        <p:strVal val="visible"/>
                                      </p:to>
                                    </p:set>
                                    <p:animEffect transition="in" filter="fade">
                                      <p:cBhvr>
                                        <p:cTn id="22" dur="1000"/>
                                        <p:tgtEl>
                                          <p:spTgt spid="527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7363">
                                            <p:txEl>
                                              <p:pRg st="4" end="4"/>
                                            </p:txEl>
                                          </p:spTgt>
                                        </p:tgtEl>
                                        <p:attrNameLst>
                                          <p:attrName>style.visibility</p:attrName>
                                        </p:attrNameLst>
                                      </p:cBhvr>
                                      <p:to>
                                        <p:strVal val="visible"/>
                                      </p:to>
                                    </p:set>
                                    <p:animEffect transition="in" filter="fade">
                                      <p:cBhvr>
                                        <p:cTn id="27" dur="1000"/>
                                        <p:tgtEl>
                                          <p:spTgt spid="52736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27370"/>
                                        </p:tgtEl>
                                        <p:attrNameLst>
                                          <p:attrName>style.visibility</p:attrName>
                                        </p:attrNameLst>
                                      </p:cBhvr>
                                      <p:to>
                                        <p:strVal val="visible"/>
                                      </p:to>
                                    </p:set>
                                    <p:animEffect transition="in" filter="fade">
                                      <p:cBhvr>
                                        <p:cTn id="30" dur="1000"/>
                                        <p:tgtEl>
                                          <p:spTgt spid="527370"/>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27371"/>
                                        </p:tgtEl>
                                        <p:attrNameLst>
                                          <p:attrName>style.visibility</p:attrName>
                                        </p:attrNameLst>
                                      </p:cBhvr>
                                      <p:to>
                                        <p:strVal val="visible"/>
                                      </p:to>
                                    </p:set>
                                    <p:animEffect transition="in" filter="fade">
                                      <p:cBhvr>
                                        <p:cTn id="34" dur="1000"/>
                                        <p:tgtEl>
                                          <p:spTgt spid="527371"/>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527372"/>
                                        </p:tgtEl>
                                        <p:attrNameLst>
                                          <p:attrName>style.visibility</p:attrName>
                                        </p:attrNameLst>
                                      </p:cBhvr>
                                      <p:to>
                                        <p:strVal val="visible"/>
                                      </p:to>
                                    </p:set>
                                    <p:animEffect transition="in" filter="fade">
                                      <p:cBhvr>
                                        <p:cTn id="38" dur="1000"/>
                                        <p:tgtEl>
                                          <p:spTgt spid="527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0" name="Rectangle 4"/>
          <p:cNvSpPr>
            <a:spLocks noGrp="1" noChangeArrowheads="1"/>
          </p:cNvSpPr>
          <p:nvPr>
            <p:ph type="title"/>
          </p:nvPr>
        </p:nvSpPr>
        <p:spPr>
          <a:xfrm>
            <a:off x="254000" y="188913"/>
            <a:ext cx="7823200" cy="950912"/>
          </a:xfrm>
        </p:spPr>
        <p:txBody>
          <a:bodyPr/>
          <a:lstStyle/>
          <a:p>
            <a:r>
              <a:rPr lang="en-US" dirty="0"/>
              <a:t>Employee </a:t>
            </a:r>
            <a:r>
              <a:rPr lang="en-US" dirty="0" smtClean="0"/>
              <a:t>Roles and Responsibilities</a:t>
            </a:r>
            <a:r>
              <a:rPr lang="en-US" dirty="0">
                <a:solidFill>
                  <a:srgbClr val="7F7F7F"/>
                </a:solidFill>
              </a:rPr>
              <a:t>	</a:t>
            </a:r>
          </a:p>
        </p:txBody>
      </p:sp>
      <p:sp>
        <p:nvSpPr>
          <p:cNvPr id="644101" name="Rectangle 5"/>
          <p:cNvSpPr>
            <a:spLocks noGrp="1" noChangeArrowheads="1"/>
          </p:cNvSpPr>
          <p:nvPr>
            <p:ph type="body" idx="1"/>
          </p:nvPr>
        </p:nvSpPr>
        <p:spPr/>
        <p:txBody>
          <a:bodyPr/>
          <a:lstStyle/>
          <a:p>
            <a:r>
              <a:rPr lang="en-US" dirty="0"/>
              <a:t>Understand the scope and limitations of the </a:t>
            </a:r>
            <a:br>
              <a:rPr lang="en-US" dirty="0"/>
            </a:br>
            <a:r>
              <a:rPr lang="en-US" dirty="0"/>
              <a:t>Transit Benefit Program</a:t>
            </a:r>
          </a:p>
          <a:p>
            <a:r>
              <a:rPr lang="en-US" dirty="0" smtClean="0"/>
              <a:t>Do not sell, transfer </a:t>
            </a:r>
            <a:r>
              <a:rPr lang="en-US" dirty="0"/>
              <a:t>the </a:t>
            </a:r>
            <a:r>
              <a:rPr lang="en-US" dirty="0" smtClean="0"/>
              <a:t>benefit, </a:t>
            </a:r>
            <a:r>
              <a:rPr lang="en-US" dirty="0"/>
              <a:t>or make </a:t>
            </a:r>
            <a:r>
              <a:rPr lang="en-US" dirty="0" smtClean="0"/>
              <a:t>false </a:t>
            </a:r>
            <a:r>
              <a:rPr lang="en-US" dirty="0"/>
              <a:t>claims</a:t>
            </a:r>
          </a:p>
          <a:p>
            <a:r>
              <a:rPr lang="en-US" dirty="0"/>
              <a:t>Understand the penalties involved in misuse or </a:t>
            </a:r>
            <a:br>
              <a:rPr lang="en-US" dirty="0"/>
            </a:br>
            <a:r>
              <a:rPr lang="en-US" dirty="0"/>
              <a:t>false claims</a:t>
            </a:r>
          </a:p>
        </p:txBody>
      </p:sp>
      <p:sp>
        <p:nvSpPr>
          <p:cNvPr id="644102" name="Text Box 6"/>
          <p:cNvSpPr txBox="1">
            <a:spLocks noChangeArrowheads="1"/>
          </p:cNvSpPr>
          <p:nvPr/>
        </p:nvSpPr>
        <p:spPr bwMode="auto">
          <a:xfrm>
            <a:off x="990600" y="4324350"/>
            <a:ext cx="7086600" cy="1569660"/>
          </a:xfrm>
          <a:prstGeom prst="rect">
            <a:avLst/>
          </a:prstGeom>
          <a:solidFill>
            <a:srgbClr val="EAEAEA"/>
          </a:solidFill>
          <a:ln w="9525" algn="ctr">
            <a:solidFill>
              <a:schemeClr val="tx2"/>
            </a:solidFill>
            <a:miter lim="800000"/>
            <a:headEnd/>
            <a:tailEnd/>
          </a:ln>
          <a:effectLst>
            <a:outerShdw dist="107763" dir="2700000" algn="ctr" rotWithShape="0">
              <a:schemeClr val="bg2">
                <a:alpha val="50000"/>
              </a:schemeClr>
            </a:outerShdw>
          </a:effectLst>
        </p:spPr>
        <p:txBody>
          <a:bodyPr>
            <a:spAutoFit/>
          </a:bodyPr>
          <a:lstStyle/>
          <a:p>
            <a:pPr marL="114300" lvl="1">
              <a:lnSpc>
                <a:spcPct val="100000"/>
              </a:lnSpc>
              <a:spcBef>
                <a:spcPct val="0"/>
              </a:spcBef>
              <a:spcAft>
                <a:spcPct val="20000"/>
              </a:spcAft>
              <a:buClr>
                <a:srgbClr val="000099"/>
              </a:buClr>
              <a:buFont typeface="Wingdings" pitchFamily="2" charset="2"/>
              <a:buNone/>
            </a:pPr>
            <a:r>
              <a:rPr lang="en-US" b="1" i="0" dirty="0">
                <a:solidFill>
                  <a:srgbClr val="000099"/>
                </a:solidFill>
              </a:rPr>
              <a:t>It is a violation of law to provide false or fraudulent information to obtain the </a:t>
            </a:r>
            <a:r>
              <a:rPr lang="en-US" b="1" i="0" dirty="0" smtClean="0">
                <a:solidFill>
                  <a:srgbClr val="000099"/>
                </a:solidFill>
              </a:rPr>
              <a:t>transit </a:t>
            </a:r>
            <a:r>
              <a:rPr lang="en-US" b="1" i="0" dirty="0">
                <a:solidFill>
                  <a:srgbClr val="000099"/>
                </a:solidFill>
              </a:rPr>
              <a:t>b</a:t>
            </a:r>
            <a:r>
              <a:rPr lang="en-US" b="1" i="0" dirty="0" smtClean="0">
                <a:solidFill>
                  <a:srgbClr val="000099"/>
                </a:solidFill>
              </a:rPr>
              <a:t>enefit</a:t>
            </a:r>
            <a:r>
              <a:rPr lang="en-US" b="1" i="0" dirty="0">
                <a:solidFill>
                  <a:srgbClr val="000099"/>
                </a:solidFill>
              </a:rPr>
              <a:t>, to transfer, or to sell the </a:t>
            </a:r>
            <a:r>
              <a:rPr lang="en-US" b="1" i="0" dirty="0" smtClean="0">
                <a:solidFill>
                  <a:srgbClr val="000099"/>
                </a:solidFill>
              </a:rPr>
              <a:t>transit benefit.</a:t>
            </a:r>
            <a:endParaRPr lang="en-US" b="1" i="0" dirty="0">
              <a:solidFill>
                <a:srgbClr val="000099"/>
              </a:solidFill>
            </a:endParaRPr>
          </a:p>
        </p:txBody>
      </p:sp>
      <p:sp>
        <p:nvSpPr>
          <p:cNvPr id="6" name="Left Arrow 5"/>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Right Arrow 6"/>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10" name="Text Box 1"/>
          <p:cNvSpPr txBox="1">
            <a:spLocks noChangeArrowheads="1"/>
          </p:cNvSpPr>
          <p:nvPr/>
        </p:nvSpPr>
        <p:spPr bwMode="auto">
          <a:xfrm>
            <a:off x="381000" y="6477000"/>
            <a:ext cx="4953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4102"/>
                                        </p:tgtEl>
                                        <p:attrNameLst>
                                          <p:attrName>style.visibility</p:attrName>
                                        </p:attrNameLst>
                                      </p:cBhvr>
                                      <p:to>
                                        <p:strVal val="visible"/>
                                      </p:to>
                                    </p:set>
                                    <p:animEffect transition="in" filter="fade">
                                      <p:cBhvr>
                                        <p:cTn id="7" dur="1000"/>
                                        <p:tgtEl>
                                          <p:spTgt spid="64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254000" y="188913"/>
            <a:ext cx="8051800" cy="950912"/>
          </a:xfrm>
        </p:spPr>
        <p:txBody>
          <a:bodyPr/>
          <a:lstStyle/>
          <a:p>
            <a:r>
              <a:rPr lang="en-US" dirty="0"/>
              <a:t>Employee </a:t>
            </a:r>
            <a:r>
              <a:rPr lang="en-US" dirty="0" smtClean="0"/>
              <a:t>Roles and Responsibilities</a:t>
            </a:r>
            <a:r>
              <a:rPr lang="en-US" dirty="0">
                <a:solidFill>
                  <a:srgbClr val="7F7F7F"/>
                </a:solidFill>
              </a:rPr>
              <a:t>	</a:t>
            </a:r>
          </a:p>
        </p:txBody>
      </p:sp>
      <p:sp>
        <p:nvSpPr>
          <p:cNvPr id="646147" name="Rectangle 3"/>
          <p:cNvSpPr>
            <a:spLocks noGrp="1" noChangeArrowheads="1"/>
          </p:cNvSpPr>
          <p:nvPr>
            <p:ph type="body" idx="1"/>
          </p:nvPr>
        </p:nvSpPr>
        <p:spPr>
          <a:xfrm>
            <a:off x="485775" y="1493838"/>
            <a:ext cx="8658225" cy="4525962"/>
          </a:xfrm>
        </p:spPr>
        <p:txBody>
          <a:bodyPr/>
          <a:lstStyle/>
          <a:p>
            <a:r>
              <a:rPr lang="en-US" dirty="0"/>
              <a:t>Not </a:t>
            </a:r>
            <a:r>
              <a:rPr lang="en-US" dirty="0" smtClean="0"/>
              <a:t>named </a:t>
            </a:r>
            <a:r>
              <a:rPr lang="en-US" dirty="0"/>
              <a:t>on a worksite parking permit at any Federal agency, nor otherwise </a:t>
            </a:r>
            <a:r>
              <a:rPr lang="en-US" dirty="0" smtClean="0"/>
              <a:t>participate </a:t>
            </a:r>
            <a:r>
              <a:rPr lang="en-US" dirty="0"/>
              <a:t>in a carpool</a:t>
            </a:r>
          </a:p>
          <a:p>
            <a:r>
              <a:rPr lang="en-US" dirty="0"/>
              <a:t>Use </a:t>
            </a:r>
            <a:r>
              <a:rPr lang="en-US" dirty="0" smtClean="0"/>
              <a:t>transit benefit for home </a:t>
            </a:r>
            <a:r>
              <a:rPr lang="en-US" dirty="0"/>
              <a:t>to </a:t>
            </a:r>
            <a:r>
              <a:rPr lang="en-US" dirty="0" smtClean="0"/>
              <a:t>work and work to home transportation, </a:t>
            </a:r>
            <a:r>
              <a:rPr lang="en-US" i="1" dirty="0"/>
              <a:t>only</a:t>
            </a:r>
          </a:p>
          <a:p>
            <a:r>
              <a:rPr lang="en-US" dirty="0"/>
              <a:t>Ensure the amount of </a:t>
            </a:r>
            <a:r>
              <a:rPr lang="en-US" dirty="0" smtClean="0"/>
              <a:t>transit </a:t>
            </a:r>
            <a:r>
              <a:rPr lang="en-US" dirty="0"/>
              <a:t>b</a:t>
            </a:r>
            <a:r>
              <a:rPr lang="en-US" dirty="0" smtClean="0"/>
              <a:t>enefit </a:t>
            </a:r>
            <a:r>
              <a:rPr lang="en-US" dirty="0"/>
              <a:t>received does not exceed actual monthly commuting cost </a:t>
            </a:r>
            <a:r>
              <a:rPr lang="en-US" dirty="0" smtClean="0"/>
              <a:t>using public </a:t>
            </a:r>
            <a:r>
              <a:rPr lang="en-US" dirty="0"/>
              <a:t>transportation</a:t>
            </a:r>
          </a:p>
          <a:p>
            <a:r>
              <a:rPr lang="en-US" dirty="0" smtClean="0"/>
              <a:t>Responsible to update commuting costs upon </a:t>
            </a:r>
            <a:r>
              <a:rPr lang="en-US" dirty="0"/>
              <a:t>changes to commuting </a:t>
            </a:r>
            <a:r>
              <a:rPr lang="en-US" dirty="0" smtClean="0"/>
              <a:t>method, </a:t>
            </a:r>
            <a:r>
              <a:rPr lang="en-US" dirty="0"/>
              <a:t>work </a:t>
            </a:r>
            <a:r>
              <a:rPr lang="en-US" dirty="0" smtClean="0"/>
              <a:t>schedule, or address</a:t>
            </a:r>
            <a:endParaRPr lang="en-US" dirty="0"/>
          </a:p>
        </p:txBody>
      </p:sp>
      <p:sp>
        <p:nvSpPr>
          <p:cNvPr id="5" name="Left Arrow 4"/>
          <p:cNvSpPr/>
          <p:nvPr/>
        </p:nvSpPr>
        <p:spPr bwMode="auto">
          <a:xfrm>
            <a:off x="7239000" y="6168689"/>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previousslide"/>
              </a:rPr>
              <a:t>Back</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6" name="Right Arrow 5"/>
          <p:cNvSpPr/>
          <p:nvPr/>
        </p:nvSpPr>
        <p:spPr bwMode="auto">
          <a:xfrm>
            <a:off x="8229600" y="614011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hlinkClick r:id="" action="ppaction://hlinkshowjump?jump=nextslide"/>
              </a:rPr>
              <a:t>Next</a:t>
            </a:r>
            <a:endParaRPr kumimoji="0" lang="en-US" sz="1200" b="1"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381000" y="6045495"/>
            <a:ext cx="2133600" cy="780983"/>
          </a:xfrm>
          <a:prstGeom prst="rect">
            <a:avLst/>
          </a:prstGeom>
          <a:solidFill>
            <a:schemeClr val="bg1"/>
          </a:solidFill>
        </p:spPr>
        <p:txBody>
          <a:bodyPr wrap="square" rtlCol="0">
            <a:spAutoFit/>
          </a:bodyPr>
          <a:lstStyle/>
          <a:p>
            <a:endParaRPr lang="en-US" sz="1200" dirty="0" smtClean="0"/>
          </a:p>
          <a:p>
            <a:endParaRPr lang="en-US" sz="100" dirty="0" smtClean="0"/>
          </a:p>
          <a:p>
            <a:endParaRPr lang="en-US" sz="1600" dirty="0"/>
          </a:p>
        </p:txBody>
      </p:sp>
      <p:sp>
        <p:nvSpPr>
          <p:cNvPr id="9" name="Text Box 1"/>
          <p:cNvSpPr txBox="1">
            <a:spLocks noChangeArrowheads="1"/>
          </p:cNvSpPr>
          <p:nvPr/>
        </p:nvSpPr>
        <p:spPr bwMode="auto">
          <a:xfrm>
            <a:off x="457200" y="6477000"/>
            <a:ext cx="48768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Neue-Bold" charset="0"/>
              </a:rPr>
              <a:t>MDA</a:t>
            </a:r>
            <a:endParaRPr kumimoji="0" lang="en-US" sz="105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PUBLISH_TITLE" val="Integrity_Training - KEP v0.7"/>
  <p:tag name="ARTICULATE_PUBLISH_PATH" val="D:\Documents and Settings\karl.pelletier\Desktop"/>
  <p:tag name="ARTICULATE_LOGO" val="(None selected)"/>
  <p:tag name="ARTICULATE_PRESENTER" val="(None selected)"/>
  <p:tag name="ARTICULATE_LMS" val="0"/>
  <p:tag name="ARTICULATE_TEMPLATE" val="E-Learning Course (Single-level)"/>
  <p:tag name="LMS_PUBLISH" val="No"/>
  <p:tag name="LAUNCHINNEWWINDOW" val="0"/>
  <p:tag name="LASTPUBLISHED" val="D:\Documents and Settings\karl.pelletier\Desktop\Integrity_Training - KEP v0.7\player.html"/>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ransit Benefit - Integrity Training&amp;quot;&quot;/&gt;&lt;property id=&quot;20307&quot; value=&quot;417&quot;/&gt;&lt;/object&gt;&lt;object type=&quot;3&quot; unique_id=&quot;10006&quot;&gt;&lt;property id=&quot;20148&quot; value=&quot;5&quot;/&gt;&lt;property id=&quot;20300&quot; value=&quot;Slide 2 - &amp;quot;Topics&amp;quot;&quot;/&gt;&lt;property id=&quot;20307&quot; value=&quot;420&quot;/&gt;&lt;/object&gt;&lt;object type=&quot;3&quot; unique_id=&quot;10211&quot;&gt;&lt;property id=&quot;20148&quot; value=&quot;5&quot;/&gt;&lt;property id=&quot;20300&quot; value=&quot;Slide 3 - &amp;quot;Training Objectives&amp;quot;&quot;/&gt;&lt;property id=&quot;20307&quot; value=&quot;421&quot;/&gt;&lt;/object&gt;&lt;object type=&quot;3&quot; unique_id=&quot;10212&quot;&gt;&lt;property id=&quot;20148&quot; value=&quot;5&quot;/&gt;&lt;property id=&quot;20300&quot; value=&quot;Slide 6 - &amp;quot;Background&amp;quot;&quot;/&gt;&lt;property id=&quot;20307&quot; value=&quot;422&quot;/&gt;&lt;/object&gt;&lt;object type=&quot;3&quot; unique_id=&quot;10213&quot;&gt;&lt;property id=&quot;20148&quot; value=&quot;5&quot;/&gt;&lt;property id=&quot;20300&quot; value=&quot;Slide 8 - &amp;quot;Role of TRANServe&amp;quot;&quot;/&gt;&lt;property id=&quot;20307&quot; value=&quot;423&quot;/&gt;&lt;/object&gt;&lt;object type=&quot;3&quot; unique_id=&quot;10214&quot;&gt;&lt;property id=&quot;20148&quot; value=&quot;5&quot;/&gt;&lt;property id=&quot;20300&quot; value=&quot;Slide 10 - &amp;quot;TRANServe Website&amp;quot;&quot;/&gt;&lt;property id=&quot;20307&quot; value=&quot;424&quot;/&gt;&lt;/object&gt;&lt;object type=&quot;3&quot; unique_id=&quot;10215&quot;&gt;&lt;property id=&quot;20148&quot; value=&quot;5&quot;/&gt;&lt;property id=&quot;20300&quot; value=&quot;Slide 13 - &amp;quot;Legal Implications&amp;quot;&quot;/&gt;&lt;property id=&quot;20307&quot; value=&quot;425&quot;/&gt;&lt;/object&gt;&lt;object type=&quot;3&quot; unique_id=&quot;10216&quot;&gt;&lt;property id=&quot;20148&quot; value=&quot;5&quot;/&gt;&lt;property id=&quot;20300&quot; value=&quot;Slide 15 - &amp;quot;Knowledge Check 1&amp;quot;&quot;/&gt;&lt;property id=&quot;20307&quot; value=&quot;426&quot;/&gt;&lt;/object&gt;&lt;object type=&quot;3&quot; unique_id=&quot;10217&quot;&gt;&lt;property id=&quot;20148&quot; value=&quot;5&quot;/&gt;&lt;property id=&quot;20300&quot; value=&quot;Slide 16 - &amp;quot;Knowledge Check 1&amp;quot;&quot;/&gt;&lt;property id=&quot;20307&quot; value=&quot;427&quot;/&gt;&lt;/object&gt;&lt;object type=&quot;3&quot; unique_id=&quot;10218&quot;&gt;&lt;property id=&quot;20148&quot; value=&quot;5&quot;/&gt;&lt;property id=&quot;20300&quot; value=&quot;Slide 17 - &amp;quot;Knowledge Check 2&amp;quot;&quot;/&gt;&lt;property id=&quot;20307&quot; value=&quot;428&quot;/&gt;&lt;/object&gt;&lt;object type=&quot;3&quot; unique_id=&quot;10219&quot;&gt;&lt;property id=&quot;20148&quot; value=&quot;5&quot;/&gt;&lt;property id=&quot;20300&quot; value=&quot;Slide 18 - &amp;quot;Knowledge Check 2&amp;quot;&quot;/&gt;&lt;property id=&quot;20307&quot; value=&quot;429&quot;/&gt;&lt;/object&gt;&lt;object type=&quot;3&quot; unique_id=&quot;10220&quot;&gt;&lt;property id=&quot;20148&quot; value=&quot;5&quot;/&gt;&lt;property id=&quot;20300&quot; value=&quot;Slide 19 - &amp;quot;Knowledge Check 3&amp;quot;&quot;/&gt;&lt;property id=&quot;20307&quot; value=&quot;430&quot;/&gt;&lt;/object&gt;&lt;object type=&quot;3&quot; unique_id=&quot;10221&quot;&gt;&lt;property id=&quot;20148&quot; value=&quot;5&quot;/&gt;&lt;property id=&quot;20300&quot; value=&quot;Slide 20 - &amp;quot;Knowledge Check 3&amp;quot;&quot;/&gt;&lt;property id=&quot;20307&quot; value=&quot;431&quot;/&gt;&lt;/object&gt;&lt;object type=&quot;3&quot; unique_id=&quot;10222&quot;&gt;&lt;property id=&quot;20148&quot; value=&quot;5&quot;/&gt;&lt;property id=&quot;20300&quot; value=&quot;Slide 22 - &amp;quot;Certification Required&amp;quot;&quot;/&gt;&lt;property id=&quot;20307&quot; value=&quot;432&quot;/&gt;&lt;/object&gt;&lt;object type=&quot;3&quot; unique_id=&quot;10224&quot;&gt;&lt;property id=&quot;20148&quot; value=&quot;5&quot;/&gt;&lt;property id=&quot;20300&quot; value=&quot;Slide 23 - &amp;quot;Certification Statement&amp;quot;&quot;/&gt;&lt;property id=&quot;20307&quot; value=&quot;434&quot;/&gt;&lt;/object&gt;&lt;object type=&quot;3&quot; unique_id=&quot;10225&quot;&gt;&lt;property id=&quot;20148&quot; value=&quot;5&quot;/&gt;&lt;property id=&quot;20300&quot; value=&quot;Slide 24 - &amp;quot;Certification&amp;quot;&quot;/&gt;&lt;property id=&quot;20307&quot; value=&quot;435&quot;/&gt;&lt;/object&gt;&lt;object type=&quot;3&quot; unique_id=&quot;10226&quot;&gt;&lt;property id=&quot;20148&quot; value=&quot;5&quot;/&gt;&lt;property id=&quot;20300&quot; value=&quot;Slide 25 - &amp;quot;Certification Part I&amp;quot;&quot;/&gt;&lt;property id=&quot;20307&quot; value=&quot;436&quot;/&gt;&lt;/object&gt;&lt;object type=&quot;3&quot; unique_id=&quot;10227&quot;&gt;&lt;property id=&quot;20148&quot; value=&quot;5&quot;/&gt;&lt;property id=&quot;20300&quot; value=&quot;Slide 26 - &amp;quot;Certification Part II&amp;quot;&quot;/&gt;&lt;property id=&quot;20307&quot; value=&quot;469&quot;/&gt;&lt;/object&gt;&lt;object type=&quot;3&quot; unique_id=&quot;10228&quot;&gt;&lt;property id=&quot;20148&quot; value=&quot;5&quot;/&gt;&lt;property id=&quot;20300&quot; value=&quot;Slide 27 - &amp;quot;Certification Part III&amp;quot;&quot;/&gt;&lt;property id=&quot;20307&quot; value=&quot;437&quot;/&gt;&lt;/object&gt;&lt;object type=&quot;3&quot; unique_id=&quot;10229&quot;&gt;&lt;property id=&quot;20148&quot; value=&quot;5&quot;/&gt;&lt;property id=&quot;20300&quot; value=&quot;Slide 28 - &amp;quot;Certification Part IV&amp;quot;&quot;/&gt;&lt;property id=&quot;20307&quot; value=&quot;438&quot;/&gt;&lt;/object&gt;&lt;object type=&quot;3&quot; unique_id=&quot;10230&quot;&gt;&lt;property id=&quot;20148&quot; value=&quot;5&quot;/&gt;&lt;property id=&quot;20300&quot; value=&quot;Slide 29 - &amp;quot;Certification Part V&amp;quot;&quot;/&gt;&lt;property id=&quot;20307&quot; value=&quot;470&quot;/&gt;&lt;/object&gt;&lt;object type=&quot;3&quot; unique_id=&quot;10231&quot;&gt;&lt;property id=&quot;20148&quot; value=&quot;5&quot;/&gt;&lt;property id=&quot;20300&quot; value=&quot;Slide 30 - &amp;quot;Certification Part VI&amp;quot;&quot;/&gt;&lt;property id=&quot;20307&quot; value=&quot;471&quot;/&gt;&lt;/object&gt;&lt;object type=&quot;3&quot; unique_id=&quot;10232&quot;&gt;&lt;property id=&quot;20148&quot; value=&quot;5&quot;/&gt;&lt;property id=&quot;20300&quot; value=&quot;Slide 32 - &amp;quot;Knowledge Check 4&amp;quot;&quot;/&gt;&lt;property id=&quot;20307&quot; value=&quot;439&quot;/&gt;&lt;/object&gt;&lt;object type=&quot;3&quot; unique_id=&quot;10233&quot;&gt;&lt;property id=&quot;20148&quot; value=&quot;5&quot;/&gt;&lt;property id=&quot;20300&quot; value=&quot;Slide 33 - &amp;quot;Knowledge Check 4&amp;quot;&quot;/&gt;&lt;property id=&quot;20307&quot; value=&quot;440&quot;/&gt;&lt;/object&gt;&lt;object type=&quot;3&quot; unique_id=&quot;10234&quot;&gt;&lt;property id=&quot;20148&quot; value=&quot;5&quot;/&gt;&lt;property id=&quot;20300&quot; value=&quot;Slide 34 - &amp;quot;Knowledge Check 5&amp;quot;&quot;/&gt;&lt;property id=&quot;20307&quot; value=&quot;441&quot;/&gt;&lt;/object&gt;&lt;object type=&quot;3&quot; unique_id=&quot;10235&quot;&gt;&lt;property id=&quot;20148&quot; value=&quot;5&quot;/&gt;&lt;property id=&quot;20300&quot; value=&quot;Slide 35 - &amp;quot;Knowledge Check 5&amp;quot;&quot;/&gt;&lt;property id=&quot;20307&quot; value=&quot;442&quot;/&gt;&lt;/object&gt;&lt;object type=&quot;3&quot; unique_id=&quot;10236&quot;&gt;&lt;property id=&quot;20148&quot; value=&quot;5&quot;/&gt;&lt;property id=&quot;20300&quot; value=&quot;Slide 36 - &amp;quot;Knowledge Check 6&amp;quot;&quot;/&gt;&lt;property id=&quot;20307&quot; value=&quot;443&quot;/&gt;&lt;/object&gt;&lt;object type=&quot;3&quot; unique_id=&quot;10237&quot;&gt;&lt;property id=&quot;20148&quot; value=&quot;5&quot;/&gt;&lt;property id=&quot;20300&quot; value=&quot;Slide 37 - &amp;quot;Knowledge Check 6&amp;quot;&quot;/&gt;&lt;property id=&quot;20307&quot; value=&quot;444&quot;/&gt;&lt;/object&gt;&lt;object type=&quot;3&quot; unique_id=&quot;10238&quot;&gt;&lt;property id=&quot;20148&quot; value=&quot;5&quot;/&gt;&lt;property id=&quot;20300&quot; value=&quot;Slide 38 - &amp;quot;Scenarios&amp;quot;&quot;/&gt;&lt;property id=&quot;20307&quot; value=&quot;445&quot;/&gt;&lt;/object&gt;&lt;object type=&quot;3&quot; unique_id=&quot;10239&quot;&gt;&lt;property id=&quot;20148&quot; value=&quot;5&quot;/&gt;&lt;property id=&quot;20300&quot; value=&quot;Slide 39 - &amp;quot;Scenario 1&amp;quot;&quot;/&gt;&lt;property id=&quot;20307&quot; value=&quot;446&quot;/&gt;&lt;/object&gt;&lt;object type=&quot;3&quot; unique_id=&quot;10240&quot;&gt;&lt;property id=&quot;20148&quot; value=&quot;5&quot;/&gt;&lt;property id=&quot;20300&quot; value=&quot;Slide 40 - &amp;quot;Scenario 2&amp;quot;&quot;/&gt;&lt;property id=&quot;20307&quot; value=&quot;447&quot;/&gt;&lt;/object&gt;&lt;object type=&quot;3&quot; unique_id=&quot;10241&quot;&gt;&lt;property id=&quot;20148&quot; value=&quot;5&quot;/&gt;&lt;property id=&quot;20300&quot; value=&quot;Slide 43 - &amp;quot;Knowledge Check 7&amp;quot;&quot;/&gt;&lt;property id=&quot;20307&quot; value=&quot;448&quot;/&gt;&lt;/object&gt;&lt;object type=&quot;3&quot; unique_id=&quot;10242&quot;&gt;&lt;property id=&quot;20148&quot; value=&quot;5&quot;/&gt;&lt;property id=&quot;20300&quot; value=&quot;Slide 44 - &amp;quot;Knowledge Check 7&amp;quot;&quot;/&gt;&lt;property id=&quot;20307&quot; value=&quot;449&quot;/&gt;&lt;/object&gt;&lt;object type=&quot;3&quot; unique_id=&quot;10243&quot;&gt;&lt;property id=&quot;20148&quot; value=&quot;5&quot;/&gt;&lt;property id=&quot;20300&quot; value=&quot;Slide 45 - &amp;quot;Scenario 3&amp;quot;&quot;/&gt;&lt;property id=&quot;20307&quot; value=&quot;450&quot;/&gt;&lt;/object&gt;&lt;object type=&quot;3&quot; unique_id=&quot;10244&quot;&gt;&lt;property id=&quot;20148&quot; value=&quot;5&quot;/&gt;&lt;property id=&quot;20300&quot; value=&quot;Slide 46 - &amp;quot;Scenario 4&amp;quot;&quot;/&gt;&lt;property id=&quot;20307&quot; value=&quot;451&quot;/&gt;&lt;/object&gt;&lt;object type=&quot;3&quot; unique_id=&quot;10245&quot;&gt;&lt;property id=&quot;20148&quot; value=&quot;5&quot;/&gt;&lt;property id=&quot;20300&quot; value=&quot;Slide 48 - &amp;quot;Knowledge Check 8&amp;quot;&quot;/&gt;&lt;property id=&quot;20307&quot; value=&quot;452&quot;/&gt;&lt;/object&gt;&lt;object type=&quot;3&quot; unique_id=&quot;10246&quot;&gt;&lt;property id=&quot;20148&quot; value=&quot;5&quot;/&gt;&lt;property id=&quot;20300&quot; value=&quot;Slide 49 - &amp;quot;Knowledge Check 8&amp;quot;&quot;/&gt;&lt;property id=&quot;20307&quot; value=&quot;453&quot;/&gt;&lt;/object&gt;&lt;object type=&quot;3&quot; unique_id=&quot;10247&quot;&gt;&lt;property id=&quot;20148&quot; value=&quot;5&quot;/&gt;&lt;property id=&quot;20300&quot; value=&quot;Slide 50 - &amp;quot;Scenario 5&amp;quot;&quot;/&gt;&lt;property id=&quot;20307&quot; value=&quot;454&quot;/&gt;&lt;/object&gt;&lt;object type=&quot;3&quot; unique_id=&quot;10248&quot;&gt;&lt;property id=&quot;20148&quot; value=&quot;5&quot;/&gt;&lt;property id=&quot;20300&quot; value=&quot;Slide 51 - &amp;quot;Scenario 6&amp;quot;&quot;/&gt;&lt;property id=&quot;20307&quot; value=&quot;455&quot;/&gt;&lt;/object&gt;&lt;object type=&quot;3&quot; unique_id=&quot;10249&quot;&gt;&lt;property id=&quot;20148&quot; value=&quot;5&quot;/&gt;&lt;property id=&quot;20300&quot; value=&quot;Slide 53 - &amp;quot;Knowledge Check 9&amp;quot;&quot;/&gt;&lt;property id=&quot;20307&quot; value=&quot;456&quot;/&gt;&lt;/object&gt;&lt;object type=&quot;3&quot; unique_id=&quot;10250&quot;&gt;&lt;property id=&quot;20148&quot; value=&quot;5&quot;/&gt;&lt;property id=&quot;20300&quot; value=&quot;Slide 54 - &amp;quot;Knowledge Check 9&amp;quot;&quot;/&gt;&lt;property id=&quot;20307&quot; value=&quot;457&quot;/&gt;&lt;/object&gt;&lt;object type=&quot;3&quot; unique_id=&quot;10251&quot;&gt;&lt;property id=&quot;20148&quot; value=&quot;5&quot;/&gt;&lt;property id=&quot;20300&quot; value=&quot;Slide 55 - &amp;quot;Scenario 7&amp;quot;&quot;/&gt;&lt;property id=&quot;20307&quot; value=&quot;458&quot;/&gt;&lt;/object&gt;&lt;object type=&quot;3&quot; unique_id=&quot;10252&quot;&gt;&lt;property id=&quot;20148&quot; value=&quot;5&quot;/&gt;&lt;property id=&quot;20300&quot; value=&quot;Slide 56 - &amp;quot;Scenario 8&amp;quot;&quot;/&gt;&lt;property id=&quot;20307&quot; value=&quot;459&quot;/&gt;&lt;/object&gt;&lt;object type=&quot;3&quot; unique_id=&quot;10253&quot;&gt;&lt;property id=&quot;20148&quot; value=&quot;5&quot;/&gt;&lt;property id=&quot;20300&quot; value=&quot;Slide 58 - &amp;quot;Knowledge Check 10&amp;quot;&quot;/&gt;&lt;property id=&quot;20307&quot; value=&quot;460&quot;/&gt;&lt;/object&gt;&lt;object type=&quot;3&quot; unique_id=&quot;10254&quot;&gt;&lt;property id=&quot;20148&quot; value=&quot;5&quot;/&gt;&lt;property id=&quot;20300&quot; value=&quot;Slide 59 - &amp;quot;Knowledge Check 10&amp;quot;&quot;/&gt;&lt;property id=&quot;20307&quot; value=&quot;461&quot;/&gt;&lt;/object&gt;&lt;object type=&quot;3&quot; unique_id=&quot;10255&quot;&gt;&lt;property id=&quot;20148&quot; value=&quot;5&quot;/&gt;&lt;property id=&quot;20300&quot; value=&quot;Slide 60 - &amp;quot;Scenario 9&amp;quot;&quot;/&gt;&lt;property id=&quot;20307&quot; value=&quot;462&quot;/&gt;&lt;/object&gt;&lt;object type=&quot;3&quot; unique_id=&quot;10256&quot;&gt;&lt;property id=&quot;20148&quot; value=&quot;5&quot;/&gt;&lt;property id=&quot;20300&quot; value=&quot;Slide 61 - &amp;quot;Scenario 10&amp;quot;&quot;/&gt;&lt;property id=&quot;20307&quot; value=&quot;463&quot;/&gt;&lt;/object&gt;&lt;object type=&quot;3&quot; unique_id=&quot;10257&quot;&gt;&lt;property id=&quot;20148&quot; value=&quot;5&quot;/&gt;&lt;property id=&quot;20300&quot; value=&quot;Slide 63 - &amp;quot;Knowledge Check 11&amp;quot;&quot;/&gt;&lt;property id=&quot;20307&quot; value=&quot;464&quot;/&gt;&lt;/object&gt;&lt;object type=&quot;3&quot; unique_id=&quot;10258&quot;&gt;&lt;property id=&quot;20148&quot; value=&quot;5&quot;/&gt;&lt;property id=&quot;20300&quot; value=&quot;Slide 64 - &amp;quot;Knowledge Check 11&amp;quot;&quot;/&gt;&lt;property id=&quot;20307&quot; value=&quot;465&quot;/&gt;&lt;/object&gt;&lt;object type=&quot;3&quot; unique_id=&quot;10259&quot;&gt;&lt;property id=&quot;20148&quot; value=&quot;5&quot;/&gt;&lt;property id=&quot;20300&quot; value=&quot;Slide 65 - &amp;quot;Knowledge Check 12&amp;quot;&quot;/&gt;&lt;property id=&quot;20307&quot; value=&quot;466&quot;/&gt;&lt;/object&gt;&lt;object type=&quot;3&quot; unique_id=&quot;10260&quot;&gt;&lt;property id=&quot;20148&quot; value=&quot;5&quot;/&gt;&lt;property id=&quot;20300&quot; value=&quot;Slide 66 - &amp;quot;Knowledge Check 12&amp;quot;&quot;/&gt;&lt;property id=&quot;20307&quot; value=&quot;467&quot;/&gt;&lt;/object&gt;&lt;object type=&quot;3&quot; unique_id=&quot;10261&quot;&gt;&lt;property id=&quot;20148&quot; value=&quot;5&quot;/&gt;&lt;property id=&quot;20300&quot; value=&quot;Slide 67 - &amp;quot;Congratulations!&amp;quot;&quot;/&gt;&lt;property id=&quot;20307&quot; value=&quot;468&quot;/&gt;&lt;/object&gt;&lt;object type=&quot;3&quot; unique_id=&quot;10427&quot;&gt;&lt;property id=&quot;20148&quot; value=&quot;5&quot;/&gt;&lt;property id=&quot;20300&quot; value=&quot;Slide 5 - &amp;quot;Program Overview&amp;quot;&quot;/&gt;&lt;property id=&quot;20307&quot; value=&quot;472&quot;/&gt;&lt;/object&gt;&lt;object type=&quot;3&quot; unique_id=&quot;11440&quot;&gt;&lt;property id=&quot;20148&quot; value=&quot;5&quot;/&gt;&lt;property id=&quot;20300&quot; value=&quot;Slide 4 - &amp;quot;The TRANServe Program&amp;quot;&quot;/&gt;&lt;property id=&quot;20307&quot; value=&quot;477&quot;/&gt;&lt;/object&gt;&lt;object type=&quot;3&quot; unique_id=&quot;11441&quot;&gt;&lt;property id=&quot;20148&quot; value=&quot;5&quot;/&gt;&lt;property id=&quot;20300&quot; value=&quot;Slide 7 - &amp;quot;Approved Public Transportation&amp;quot;&quot;/&gt;&lt;property id=&quot;20307&quot; value=&quot;476&quot;/&gt;&lt;/object&gt;&lt;object type=&quot;3&quot; unique_id=&quot;11442&quot;&gt;&lt;property id=&quot;20148&quot; value=&quot;5&quot;/&gt;&lt;property id=&quot;20300&quot; value=&quot;Slide 11 - &amp;quot;Employee Role&amp;amp;#x09;&amp;quot;&quot;/&gt;&lt;property id=&quot;20307&quot; value=&quot;478&quot;/&gt;&lt;/object&gt;&lt;object type=&quot;3&quot; unique_id=&quot;11443&quot;&gt;&lt;property id=&quot;20148&quot; value=&quot;5&quot;/&gt;&lt;property id=&quot;20300&quot; value=&quot;Slide 12 - &amp;quot;Employee Role&amp;amp;#x09;&amp;quot;&quot;/&gt;&lt;property id=&quot;20307&quot; value=&quot;479&quot;/&gt;&lt;/object&gt;&lt;object type=&quot;3&quot; unique_id=&quot;11747&quot;&gt;&lt;property id=&quot;20148&quot; value=&quot;5&quot;/&gt;&lt;property id=&quot;20300&quot; value=&quot;Slide 21 - &amp;quot;Transit Benefit Certification&amp;quot;&quot;/&gt;&lt;property id=&quot;20307&quot; value=&quot;480&quot;/&gt;&lt;/object&gt;&lt;object type=&quot;3&quot; unique_id=&quot;11992&quot;&gt;&lt;property id=&quot;20148&quot; value=&quot;5&quot;/&gt;&lt;property id=&quot;20300&quot; value=&quot;Slide 14 - &amp;quot;Knowledge Check - Program Overview&amp;quot;&quot;/&gt;&lt;property id=&quot;20307&quot; value=&quot;481&quot;/&gt;&lt;/object&gt;&lt;object type=&quot;3&quot; unique_id=&quot;13174&quot;&gt;&lt;property id=&quot;20148&quot; value=&quot;5&quot;/&gt;&lt;property id=&quot;20300&quot; value=&quot;Slide 31 - &amp;quot;Knowledge Check - Certification&amp;quot;&quot;/&gt;&lt;property id=&quot;20307&quot; value=&quot;482&quot;/&gt;&lt;/object&gt;&lt;object type=&quot;3&quot; unique_id=&quot;13428&quot;&gt;&lt;property id=&quot;20148&quot; value=&quot;5&quot;/&gt;&lt;property id=&quot;20300&quot; value=&quot;Slide 42 - &amp;quot;Knowledge Check - Scenarios 1 &amp;amp; 2&amp;quot;&quot;/&gt;&lt;property id=&quot;20307&quot; value=&quot;484&quot;/&gt;&lt;/object&gt;&lt;object type=&quot;3&quot; unique_id=&quot;13622&quot;&gt;&lt;property id=&quot;20148&quot; value=&quot;5&quot;/&gt;&lt;property id=&quot;20300&quot; value=&quot;Slide 47 - &amp;quot;Knowledge Check - Scenarios 3 &amp;amp; 4&amp;quot;&quot;/&gt;&lt;property id=&quot;20307&quot; value=&quot;486&quot;/&gt;&lt;/object&gt;&lt;object type=&quot;3&quot; unique_id=&quot;14011&quot;&gt;&lt;property id=&quot;20148&quot; value=&quot;5&quot;/&gt;&lt;property id=&quot;20300&quot; value=&quot;Slide 52 - &amp;quot;Knowledge Check - Scenarios 5 &amp;amp; 6&amp;quot;&quot;/&gt;&lt;property id=&quot;20307&quot; value=&quot;488&quot;/&gt;&lt;/object&gt;&lt;object type=&quot;3&quot; unique_id=&quot;16228&quot;&gt;&lt;property id=&quot;20148&quot; value=&quot;5&quot;/&gt;&lt;property id=&quot;20300&quot; value=&quot;Slide 9 - &amp;quot;TRANServe Website&amp;quot;&quot;/&gt;&lt;property id=&quot;20307&quot; value=&quot;489&quot;/&gt;&lt;/object&gt;&lt;object type=&quot;3&quot; unique_id=&quot;16691&quot;&gt;&lt;property id=&quot;20148&quot; value=&quot;5&quot;/&gt;&lt;property id=&quot;20300&quot; value=&quot;Slide 41 - &amp;quot;Scenario 2&amp;quot;&quot;/&gt;&lt;property id=&quot;20307&quot; value=&quot;490&quot;/&gt;&lt;/object&gt;&lt;object type=&quot;3&quot; unique_id=&quot;16897&quot;&gt;&lt;property id=&quot;20148&quot; value=&quot;5&quot;/&gt;&lt;property id=&quot;20300&quot; value=&quot;Slide 57 - &amp;quot;Knowledge Check - Scenarios 7 &amp;amp; 8&amp;quot;&quot;/&gt;&lt;property id=&quot;20307&quot; value=&quot;492&quot;/&gt;&lt;/object&gt;&lt;object type=&quot;3&quot; unique_id=&quot;17316&quot;&gt;&lt;property id=&quot;20148&quot; value=&quot;5&quot;/&gt;&lt;property id=&quot;20300&quot; value=&quot;Slide 62 - &amp;quot;Knowledge Check - Scenarios 9 &amp;amp; 10&amp;quot;&quot;/&gt;&lt;property id=&quot;20307&quot; value=&quot;494&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5000"/>
          </a:lnSpc>
          <a:spcBef>
            <a:spcPct val="50000"/>
          </a:spcBef>
          <a:spcAft>
            <a:spcPct val="0"/>
          </a:spcAft>
          <a:buClrTx/>
          <a:buSzTx/>
          <a:buFont typeface="Wingdings" pitchFamily="2" charset="2"/>
          <a:buChar char="ü"/>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BA0C5"/>
        </a:dk1>
        <a:lt1>
          <a:srgbClr val="F8F8F8"/>
        </a:lt1>
        <a:dk2>
          <a:srgbClr val="000000"/>
        </a:dk2>
        <a:lt2>
          <a:srgbClr val="808080"/>
        </a:lt2>
        <a:accent1>
          <a:srgbClr val="BBE0E3"/>
        </a:accent1>
        <a:accent2>
          <a:srgbClr val="333399"/>
        </a:accent2>
        <a:accent3>
          <a:srgbClr val="FBFBFB"/>
        </a:accent3>
        <a:accent4>
          <a:srgbClr val="7688A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5B7AAD"/>
        </a:dk1>
        <a:lt1>
          <a:srgbClr val="F8F8F8"/>
        </a:lt1>
        <a:dk2>
          <a:srgbClr val="000000"/>
        </a:dk2>
        <a:lt2>
          <a:srgbClr val="C0C0C0"/>
        </a:lt2>
        <a:accent1>
          <a:srgbClr val="BBE0E3"/>
        </a:accent1>
        <a:accent2>
          <a:srgbClr val="8BA0C5"/>
        </a:accent2>
        <a:accent3>
          <a:srgbClr val="FBFBFB"/>
        </a:accent3>
        <a:accent4>
          <a:srgbClr val="4C6793"/>
        </a:accent4>
        <a:accent5>
          <a:srgbClr val="DAEDEF"/>
        </a:accent5>
        <a:accent6>
          <a:srgbClr val="7D91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17656</TotalTime>
  <Words>1935</Words>
  <Application>Microsoft Office PowerPoint</Application>
  <PresentationFormat>On-screen Show (4:3)</PresentationFormat>
  <Paragraphs>406</Paragraphs>
  <Slides>38</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Picture</vt:lpstr>
      <vt:lpstr> MDA Transit Benefit                               Integrity Awareness Training Updated February 9,  2016</vt:lpstr>
      <vt:lpstr>Topics</vt:lpstr>
      <vt:lpstr>Program Overview</vt:lpstr>
      <vt:lpstr>Background</vt:lpstr>
      <vt:lpstr>Background</vt:lpstr>
      <vt:lpstr>Mass Public Transportation</vt:lpstr>
      <vt:lpstr>TRANServe’s Role</vt:lpstr>
      <vt:lpstr>Employee Roles and Responsibilities </vt:lpstr>
      <vt:lpstr>Employee Roles and Responsibilities </vt:lpstr>
      <vt:lpstr>Employee Roles and Responsibilities</vt:lpstr>
      <vt:lpstr>Legal Implications</vt:lpstr>
      <vt:lpstr>TRANServe Website</vt:lpstr>
      <vt:lpstr>Enrollment Process</vt:lpstr>
      <vt:lpstr>Knowledge Check 1</vt:lpstr>
      <vt:lpstr>Knowledge Check 1 - Answer</vt:lpstr>
      <vt:lpstr>Knowledge Check 2</vt:lpstr>
      <vt:lpstr>Knowledge Check 2 - Answer</vt:lpstr>
      <vt:lpstr>Knowledge Check 3</vt:lpstr>
      <vt:lpstr>Knowledge Check 3 - Answer</vt:lpstr>
      <vt:lpstr>Knowledge Check 4</vt:lpstr>
      <vt:lpstr>Knowledge Check 4 - Answer</vt:lpstr>
      <vt:lpstr>Transit Benefit Certification</vt:lpstr>
      <vt:lpstr>Certification Required</vt:lpstr>
      <vt:lpstr>Certification Statement</vt:lpstr>
      <vt:lpstr>Certification</vt:lpstr>
      <vt:lpstr>Knowledge Check 5</vt:lpstr>
      <vt:lpstr>Knowledge Check 5 - Answer</vt:lpstr>
      <vt:lpstr>Knowledge Check 6</vt:lpstr>
      <vt:lpstr>Knowledge Check 6 - Answer</vt:lpstr>
      <vt:lpstr>Knowledge Check 7</vt:lpstr>
      <vt:lpstr>Knowledge Check 7 - Answer</vt:lpstr>
      <vt:lpstr>Knowledge Check 8</vt:lpstr>
      <vt:lpstr>Knowledge Check 8 - Answer</vt:lpstr>
      <vt:lpstr>Knowledge Check 9</vt:lpstr>
      <vt:lpstr>Knowledge Check 9 - Answer</vt:lpstr>
      <vt:lpstr>Knowledge Check 10</vt:lpstr>
      <vt:lpstr>Knowledge Check 10 - Answer</vt:lpstr>
      <vt:lpstr>Congratulations!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victoria.owens</dc:creator>
  <cp:lastModifiedBy>Shunda.Neal</cp:lastModifiedBy>
  <cp:revision>367</cp:revision>
  <cp:lastPrinted>2013-02-20T16:06:19Z</cp:lastPrinted>
  <dcterms:created xsi:type="dcterms:W3CDTF">2007-07-24T15:34:48Z</dcterms:created>
  <dcterms:modified xsi:type="dcterms:W3CDTF">2016-09-30T14:35:12Z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Integrity_Training - KEP v0.7</vt:lpwstr>
  </property>
</Properties>
</file>