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4"/>
    <p:sldMasterId id="2147483855" r:id="rId5"/>
    <p:sldMasterId id="2147483875" r:id="rId6"/>
  </p:sldMasterIdLst>
  <p:notesMasterIdLst>
    <p:notesMasterId r:id="rId40"/>
  </p:notesMasterIdLst>
  <p:handoutMasterIdLst>
    <p:handoutMasterId r:id="rId41"/>
  </p:handoutMasterIdLst>
  <p:sldIdLst>
    <p:sldId id="716" r:id="rId7"/>
    <p:sldId id="961" r:id="rId8"/>
    <p:sldId id="977" r:id="rId9"/>
    <p:sldId id="988" r:id="rId10"/>
    <p:sldId id="985" r:id="rId11"/>
    <p:sldId id="976" r:id="rId12"/>
    <p:sldId id="957" r:id="rId13"/>
    <p:sldId id="986" r:id="rId14"/>
    <p:sldId id="991" r:id="rId15"/>
    <p:sldId id="992" r:id="rId16"/>
    <p:sldId id="989" r:id="rId17"/>
    <p:sldId id="987" r:id="rId18"/>
    <p:sldId id="990" r:id="rId19"/>
    <p:sldId id="983" r:id="rId20"/>
    <p:sldId id="981" r:id="rId21"/>
    <p:sldId id="996" r:id="rId22"/>
    <p:sldId id="982" r:id="rId23"/>
    <p:sldId id="911" r:id="rId24"/>
    <p:sldId id="994" r:id="rId25"/>
    <p:sldId id="922" r:id="rId26"/>
    <p:sldId id="962" r:id="rId27"/>
    <p:sldId id="937" r:id="rId28"/>
    <p:sldId id="993" r:id="rId29"/>
    <p:sldId id="908" r:id="rId30"/>
    <p:sldId id="966" r:id="rId31"/>
    <p:sldId id="967" r:id="rId32"/>
    <p:sldId id="975" r:id="rId33"/>
    <p:sldId id="968" r:id="rId34"/>
    <p:sldId id="970" r:id="rId35"/>
    <p:sldId id="969" r:id="rId36"/>
    <p:sldId id="971" r:id="rId37"/>
    <p:sldId id="997" r:id="rId38"/>
    <p:sldId id="904" r:id="rId39"/>
  </p:sldIdLst>
  <p:sldSz cx="9144000" cy="6858000" type="screen4x3"/>
  <p:notesSz cx="7053263" cy="9309100"/>
  <p:defaultTextStyle>
    <a:defPPr>
      <a:defRPr lang="en-US"/>
    </a:defPPr>
    <a:lvl1pPr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1pPr>
    <a:lvl2pPr marL="457200"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2pPr>
    <a:lvl3pPr marL="914400"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3pPr>
    <a:lvl4pPr marL="1371600"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4pPr>
    <a:lvl5pPr marL="1828800"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7" clrIdx="0"/>
  <p:cmAuthor id="1" name="Yousuf, Mohammed (FHWA)" initials="YM" lastIdx="17" clrIdx="1"/>
  <p:cmAuthor id="2" name="Noblis" initials="Noblis_DH" lastIdx="5" clrIdx="2"/>
  <p:cmAuthor id="3" name="Carolina Burnier" initials="CB" lastIdx="3" clrIdx="3"/>
  <p:cmAuthor id="4" name="Lowman, Alexa J." initials="LAJ" lastIdx="10" clrIdx="4">
    <p:extLst/>
  </p:cmAuthor>
  <p:cmAuthor id="5" name="Hicks, Drennan G." initials="DH"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F"/>
    <a:srgbClr val="0A3857"/>
    <a:srgbClr val="8064A2"/>
    <a:srgbClr val="203342"/>
    <a:srgbClr val="EC881B"/>
    <a:srgbClr val="000000"/>
    <a:srgbClr val="EAA061"/>
    <a:srgbClr val="FFD5AB"/>
    <a:srgbClr val="CB2323"/>
    <a:srgbClr val="F2C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6" autoAdjust="0"/>
    <p:restoredTop sz="37115" autoAdjust="0"/>
  </p:normalViewPr>
  <p:slideViewPr>
    <p:cSldViewPr>
      <p:cViewPr varScale="1">
        <p:scale>
          <a:sx n="41" d="100"/>
          <a:sy n="41" d="100"/>
        </p:scale>
        <p:origin x="3522" y="54"/>
      </p:cViewPr>
      <p:guideLst>
        <p:guide orient="horz" pos="2160"/>
        <p:guide pos="2880"/>
      </p:guideLst>
    </p:cSldViewPr>
  </p:slideViewPr>
  <p:outlineViewPr>
    <p:cViewPr>
      <p:scale>
        <a:sx n="33" d="100"/>
        <a:sy n="33" d="100"/>
      </p:scale>
      <p:origin x="0" y="504"/>
    </p:cViewPr>
  </p:outlineViewPr>
  <p:notesTextViewPr>
    <p:cViewPr>
      <p:scale>
        <a:sx n="100" d="100"/>
        <a:sy n="100" d="100"/>
      </p:scale>
      <p:origin x="0" y="0"/>
    </p:cViewPr>
  </p:notesTextViewPr>
  <p:sorterViewPr>
    <p:cViewPr varScale="1">
      <p:scale>
        <a:sx n="1" d="1"/>
        <a:sy n="1" d="1"/>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83ED9-F9DE-46F6-B041-2B85E5CCC8BB}" type="doc">
      <dgm:prSet loTypeId="urn:microsoft.com/office/officeart/2005/8/layout/process5" loCatId="process" qsTypeId="urn:microsoft.com/office/officeart/2005/8/quickstyle/3d2" qsCatId="3D" csTypeId="urn:microsoft.com/office/officeart/2005/8/colors/accent2_4" csCatId="accent2" phldr="1"/>
      <dgm:spPr/>
      <dgm:t>
        <a:bodyPr/>
        <a:lstStyle/>
        <a:p>
          <a:endParaRPr lang="en-US"/>
        </a:p>
      </dgm:t>
    </dgm:pt>
    <dgm:pt modelId="{719FBFEB-4B0C-4039-B736-209DA6BDB51E}">
      <dgm:prSet phldrT="[Text]" custT="1">
        <dgm:style>
          <a:lnRef idx="1">
            <a:schemeClr val="accent1"/>
          </a:lnRef>
          <a:fillRef idx="3">
            <a:schemeClr val="accent1"/>
          </a:fillRef>
          <a:effectRef idx="2">
            <a:schemeClr val="accent1"/>
          </a:effectRef>
          <a:fontRef idx="minor">
            <a:schemeClr val="lt1"/>
          </a:fontRef>
        </dgm:style>
      </dgm:prSet>
      <dgm:spPr>
        <a:solidFill>
          <a:srgbClr val="0A3857"/>
        </a:solidFill>
        <a:ln>
          <a:solidFill>
            <a:srgbClr val="0A3857"/>
          </a:solidFill>
        </a:ln>
      </dgm:spPr>
      <dgm:t>
        <a:bodyPr/>
        <a:lstStyle/>
        <a:p>
          <a:r>
            <a:rPr lang="en-US" sz="1400" b="1" dirty="0" smtClean="0"/>
            <a:t>Ask Strategic Questions</a:t>
          </a:r>
          <a:endParaRPr lang="en-US" sz="1400" b="1" dirty="0"/>
        </a:p>
      </dgm:t>
    </dgm:pt>
    <dgm:pt modelId="{FA510F56-D68D-4EBE-BC68-808D2B874132}" type="parTrans" cxnId="{309E492A-351E-4497-A662-7D8B77A8479F}">
      <dgm:prSet/>
      <dgm:spPr/>
      <dgm:t>
        <a:bodyPr/>
        <a:lstStyle/>
        <a:p>
          <a:endParaRPr lang="en-US"/>
        </a:p>
      </dgm:t>
    </dgm:pt>
    <dgm:pt modelId="{52B82519-8D12-4312-B1AE-0335E108ACCA}" type="sibTrans" cxnId="{309E492A-351E-4497-A662-7D8B77A8479F}">
      <dgm:prSet/>
      <dgm:spPr>
        <a:solidFill>
          <a:srgbClr val="0A3857"/>
        </a:solidFill>
        <a:ln>
          <a:noFill/>
        </a:ln>
      </dgm:spPr>
      <dgm:t>
        <a:bodyPr/>
        <a:lstStyle/>
        <a:p>
          <a:endParaRPr lang="en-US"/>
        </a:p>
      </dgm:t>
    </dgm:pt>
    <dgm:pt modelId="{47220FFC-3BBB-4732-8716-E813E9B09B27}">
      <dgm:prSet phldrT="[Text]" custT="1">
        <dgm:style>
          <a:lnRef idx="1">
            <a:schemeClr val="accent5"/>
          </a:lnRef>
          <a:fillRef idx="3">
            <a:schemeClr val="accent5"/>
          </a:fillRef>
          <a:effectRef idx="2">
            <a:schemeClr val="accent5"/>
          </a:effectRef>
          <a:fontRef idx="minor">
            <a:schemeClr val="lt1"/>
          </a:fontRef>
        </dgm:style>
      </dgm:prSet>
      <dgm:spPr>
        <a:solidFill>
          <a:srgbClr val="0A3857"/>
        </a:solidFill>
        <a:ln>
          <a:solidFill>
            <a:srgbClr val="0A3857"/>
          </a:solidFill>
        </a:ln>
      </dgm:spPr>
      <dgm:t>
        <a:bodyPr/>
        <a:lstStyle/>
        <a:p>
          <a:r>
            <a:rPr lang="en-US" sz="1400" b="1" dirty="0" smtClean="0"/>
            <a:t>In the end, what will your city want to get for its investment?</a:t>
          </a:r>
          <a:endParaRPr lang="en-US" sz="1400" b="1" dirty="0"/>
        </a:p>
      </dgm:t>
    </dgm:pt>
    <dgm:pt modelId="{6BAB5A38-393E-47D9-A86B-ADEA71B38D76}" type="parTrans" cxnId="{11DA0FC1-E3A8-400C-8B90-B047983AA511}">
      <dgm:prSet/>
      <dgm:spPr/>
      <dgm:t>
        <a:bodyPr/>
        <a:lstStyle/>
        <a:p>
          <a:endParaRPr lang="en-US"/>
        </a:p>
      </dgm:t>
    </dgm:pt>
    <dgm:pt modelId="{5915DD43-E47A-464C-8914-3A78643CD002}" type="sibTrans" cxnId="{11DA0FC1-E3A8-400C-8B90-B047983AA511}">
      <dgm:prSet/>
      <dgm:spPr>
        <a:solidFill>
          <a:srgbClr val="0A3857"/>
        </a:solidFill>
        <a:ln>
          <a:noFill/>
        </a:ln>
      </dgm:spPr>
      <dgm:t>
        <a:bodyPr/>
        <a:lstStyle/>
        <a:p>
          <a:endParaRPr lang="en-US"/>
        </a:p>
      </dgm:t>
    </dgm:pt>
    <dgm:pt modelId="{D80F10E3-1032-47CD-B12E-9EBBFB62F711}">
      <dgm:prSet phldrT="[Text]" custT="1">
        <dgm:style>
          <a:lnRef idx="1">
            <a:schemeClr val="accent5"/>
          </a:lnRef>
          <a:fillRef idx="3">
            <a:schemeClr val="accent5"/>
          </a:fillRef>
          <a:effectRef idx="2">
            <a:schemeClr val="accent5"/>
          </a:effectRef>
          <a:fontRef idx="minor">
            <a:schemeClr val="lt1"/>
          </a:fontRef>
        </dgm:style>
      </dgm:prSet>
      <dgm:spPr>
        <a:solidFill>
          <a:srgbClr val="0A3857"/>
        </a:solidFill>
        <a:ln>
          <a:solidFill>
            <a:srgbClr val="0A3857"/>
          </a:solidFill>
        </a:ln>
      </dgm:spPr>
      <dgm:t>
        <a:bodyPr/>
        <a:lstStyle/>
        <a:p>
          <a:r>
            <a:rPr lang="en-US" sz="1400" b="1" dirty="0" smtClean="0"/>
            <a:t>What do you want to learn from the deployment?</a:t>
          </a:r>
          <a:endParaRPr lang="en-US" sz="1400" b="1" dirty="0"/>
        </a:p>
      </dgm:t>
    </dgm:pt>
    <dgm:pt modelId="{00F36017-AC03-4F59-AFF3-AAC915E1A6E1}" type="parTrans" cxnId="{5491A685-BCBF-49DA-BEB4-ED2D78D1D3ED}">
      <dgm:prSet/>
      <dgm:spPr/>
      <dgm:t>
        <a:bodyPr/>
        <a:lstStyle/>
        <a:p>
          <a:endParaRPr lang="en-US"/>
        </a:p>
      </dgm:t>
    </dgm:pt>
    <dgm:pt modelId="{4D76C46F-35E4-4AA1-AB60-3EB6BFAA8FA7}" type="sibTrans" cxnId="{5491A685-BCBF-49DA-BEB4-ED2D78D1D3ED}">
      <dgm:prSet/>
      <dgm:spPr>
        <a:solidFill>
          <a:srgbClr val="0A3857"/>
        </a:solidFill>
        <a:ln>
          <a:noFill/>
        </a:ln>
      </dgm:spPr>
      <dgm:t>
        <a:bodyPr/>
        <a:lstStyle/>
        <a:p>
          <a:endParaRPr lang="en-US"/>
        </a:p>
      </dgm:t>
    </dgm:pt>
    <dgm:pt modelId="{A6A79B83-9DB1-4B5A-8FB8-5A201AFA419D}">
      <dgm:prSet phldrT="[Text]" custT="1">
        <dgm:style>
          <a:lnRef idx="1">
            <a:schemeClr val="accent6"/>
          </a:lnRef>
          <a:fillRef idx="3">
            <a:schemeClr val="accent6"/>
          </a:fillRef>
          <a:effectRef idx="2">
            <a:schemeClr val="accent6"/>
          </a:effectRef>
          <a:fontRef idx="minor">
            <a:schemeClr val="lt1"/>
          </a:fontRef>
        </dgm:style>
      </dgm:prSet>
      <dgm:spPr>
        <a:solidFill>
          <a:srgbClr val="0A3857"/>
        </a:solidFill>
        <a:ln>
          <a:solidFill>
            <a:srgbClr val="0A3857"/>
          </a:solidFill>
        </a:ln>
      </dgm:spPr>
      <dgm:t>
        <a:bodyPr/>
        <a:lstStyle/>
        <a:p>
          <a:r>
            <a:rPr lang="en-US" sz="1400" b="1" dirty="0" smtClean="0"/>
            <a:t>What specific questions do you want answered?  </a:t>
          </a:r>
          <a:endParaRPr lang="en-US" sz="1400" b="1" dirty="0"/>
        </a:p>
      </dgm:t>
    </dgm:pt>
    <dgm:pt modelId="{2A16717B-BAF1-4EFA-BFDA-DD31EF78700A}" type="parTrans" cxnId="{9353FD2D-0BB0-49BB-9FAD-195D878C4746}">
      <dgm:prSet/>
      <dgm:spPr/>
      <dgm:t>
        <a:bodyPr/>
        <a:lstStyle/>
        <a:p>
          <a:endParaRPr lang="en-US"/>
        </a:p>
      </dgm:t>
    </dgm:pt>
    <dgm:pt modelId="{7CF2FC71-605D-4A5B-8710-78756C70C0F4}" type="sibTrans" cxnId="{9353FD2D-0BB0-49BB-9FAD-195D878C4746}">
      <dgm:prSet/>
      <dgm:spPr>
        <a:solidFill>
          <a:srgbClr val="0A3857"/>
        </a:solidFill>
        <a:ln>
          <a:noFill/>
        </a:ln>
      </dgm:spPr>
      <dgm:t>
        <a:bodyPr/>
        <a:lstStyle/>
        <a:p>
          <a:endParaRPr lang="en-US"/>
        </a:p>
      </dgm:t>
    </dgm:pt>
    <dgm:pt modelId="{644BCBE6-A98D-4013-AF4D-E49869FABFFD}">
      <dgm:prSet phldrT="[Text]" custT="1">
        <dgm:style>
          <a:lnRef idx="1">
            <a:schemeClr val="accent3"/>
          </a:lnRef>
          <a:fillRef idx="3">
            <a:schemeClr val="accent3"/>
          </a:fillRef>
          <a:effectRef idx="2">
            <a:schemeClr val="accent3"/>
          </a:effectRef>
          <a:fontRef idx="minor">
            <a:schemeClr val="lt1"/>
          </a:fontRef>
        </dgm:style>
      </dgm:prSet>
      <dgm:spPr>
        <a:solidFill>
          <a:schemeClr val="tx1">
            <a:lumMod val="50000"/>
            <a:lumOff val="50000"/>
          </a:schemeClr>
        </a:solidFill>
        <a:ln>
          <a:solidFill>
            <a:schemeClr val="tx1">
              <a:lumMod val="50000"/>
              <a:lumOff val="50000"/>
            </a:schemeClr>
          </a:solidFill>
        </a:ln>
      </dgm:spPr>
      <dgm:t>
        <a:bodyPr/>
        <a:lstStyle/>
        <a:p>
          <a:r>
            <a:rPr lang="en-US" sz="1400" b="1" dirty="0" smtClean="0"/>
            <a:t>What hypotheses do you want to test?</a:t>
          </a:r>
          <a:endParaRPr lang="en-US" sz="1400" b="1" dirty="0"/>
        </a:p>
      </dgm:t>
    </dgm:pt>
    <dgm:pt modelId="{B7E5EF90-2B69-40BD-B1D4-FBE9A1D1377E}" type="parTrans" cxnId="{87F48D65-7EAB-413F-960D-7CBA89B69577}">
      <dgm:prSet/>
      <dgm:spPr/>
      <dgm:t>
        <a:bodyPr/>
        <a:lstStyle/>
        <a:p>
          <a:endParaRPr lang="en-US"/>
        </a:p>
      </dgm:t>
    </dgm:pt>
    <dgm:pt modelId="{CF16F921-26CC-4106-85F0-26C0A4BE0444}" type="sibTrans" cxnId="{87F48D65-7EAB-413F-960D-7CBA89B69577}">
      <dgm:prSet/>
      <dgm:spPr>
        <a:solidFill>
          <a:schemeClr val="tx1">
            <a:lumMod val="50000"/>
            <a:lumOff val="50000"/>
          </a:schemeClr>
        </a:solidFill>
        <a:ln>
          <a:noFill/>
        </a:ln>
      </dgm:spPr>
      <dgm:t>
        <a:bodyPr/>
        <a:lstStyle/>
        <a:p>
          <a:endParaRPr lang="en-US"/>
        </a:p>
      </dgm:t>
    </dgm:pt>
    <dgm:pt modelId="{1F6A3BD5-6214-4DF5-929C-3B68E3C0FAC8}">
      <dgm:prSet phldrT="[Text]">
        <dgm:style>
          <a:lnRef idx="1">
            <a:schemeClr val="accent6"/>
          </a:lnRef>
          <a:fillRef idx="3">
            <a:schemeClr val="accent6"/>
          </a:fillRef>
          <a:effectRef idx="2">
            <a:schemeClr val="accent6"/>
          </a:effectRef>
          <a:fontRef idx="minor">
            <a:schemeClr val="lt1"/>
          </a:fontRef>
        </dgm:style>
      </dgm:prSet>
      <dgm:spPr>
        <a:solidFill>
          <a:schemeClr val="tx1">
            <a:lumMod val="50000"/>
            <a:lumOff val="50000"/>
          </a:schemeClr>
        </a:solidFill>
        <a:ln>
          <a:solidFill>
            <a:schemeClr val="tx1">
              <a:lumMod val="50000"/>
              <a:lumOff val="50000"/>
            </a:schemeClr>
          </a:solidFill>
        </a:ln>
      </dgm:spPr>
      <dgm:t>
        <a:bodyPr/>
        <a:lstStyle/>
        <a:p>
          <a:r>
            <a:rPr lang="en-US" b="1" dirty="0" smtClean="0"/>
            <a:t>What data do you need to measure to compute what you want to measure?</a:t>
          </a:r>
          <a:endParaRPr lang="en-US" b="1" dirty="0"/>
        </a:p>
      </dgm:t>
    </dgm:pt>
    <dgm:pt modelId="{DD4C8C39-DBB0-4470-A0D1-3404CF2626EC}" type="parTrans" cxnId="{57C569CD-B00E-48A3-AC5A-DEF63E23818F}">
      <dgm:prSet/>
      <dgm:spPr/>
      <dgm:t>
        <a:bodyPr/>
        <a:lstStyle/>
        <a:p>
          <a:endParaRPr lang="en-US"/>
        </a:p>
      </dgm:t>
    </dgm:pt>
    <dgm:pt modelId="{9060D4DE-3556-4681-AE24-3FCAE8FF23AF}" type="sibTrans" cxnId="{57C569CD-B00E-48A3-AC5A-DEF63E23818F}">
      <dgm:prSet/>
      <dgm:spPr>
        <a:solidFill>
          <a:schemeClr val="tx1">
            <a:lumMod val="50000"/>
            <a:lumOff val="50000"/>
          </a:schemeClr>
        </a:solidFill>
        <a:ln>
          <a:noFill/>
        </a:ln>
      </dgm:spPr>
      <dgm:t>
        <a:bodyPr/>
        <a:lstStyle/>
        <a:p>
          <a:endParaRPr lang="en-US"/>
        </a:p>
      </dgm:t>
    </dgm:pt>
    <dgm:pt modelId="{D74BA387-0F1E-4C61-9374-FE2D1A8C7ABA}">
      <dgm:prSet phldrT="[Text]">
        <dgm:style>
          <a:lnRef idx="1">
            <a:schemeClr val="accent6"/>
          </a:lnRef>
          <a:fillRef idx="3">
            <a:schemeClr val="accent6"/>
          </a:fillRef>
          <a:effectRef idx="2">
            <a:schemeClr val="accent6"/>
          </a:effectRef>
          <a:fontRef idx="minor">
            <a:schemeClr val="lt1"/>
          </a:fontRef>
        </dgm:style>
      </dgm:prSet>
      <dgm:spPr>
        <a:solidFill>
          <a:schemeClr val="tx1">
            <a:lumMod val="50000"/>
            <a:lumOff val="50000"/>
          </a:schemeClr>
        </a:solidFill>
        <a:ln>
          <a:solidFill>
            <a:schemeClr val="tx1">
              <a:lumMod val="50000"/>
              <a:lumOff val="50000"/>
            </a:schemeClr>
          </a:solidFill>
        </a:ln>
      </dgm:spPr>
      <dgm:t>
        <a:bodyPr/>
        <a:lstStyle/>
        <a:p>
          <a:r>
            <a:rPr lang="en-US" b="1" dirty="0" smtClean="0"/>
            <a:t>What are the best methods to use to evaluate the deployment?</a:t>
          </a:r>
          <a:endParaRPr lang="en-US" b="1" dirty="0"/>
        </a:p>
      </dgm:t>
    </dgm:pt>
    <dgm:pt modelId="{34CAE70F-ADB3-41D3-9BF0-831F07B5509B}" type="parTrans" cxnId="{0032B38E-0975-436A-BF3D-998FD99E3540}">
      <dgm:prSet/>
      <dgm:spPr/>
      <dgm:t>
        <a:bodyPr/>
        <a:lstStyle/>
        <a:p>
          <a:endParaRPr lang="en-US"/>
        </a:p>
      </dgm:t>
    </dgm:pt>
    <dgm:pt modelId="{50D7ABE7-8969-4E64-8751-A5A6C3B2DBC8}" type="sibTrans" cxnId="{0032B38E-0975-436A-BF3D-998FD99E3540}">
      <dgm:prSet/>
      <dgm:spPr>
        <a:solidFill>
          <a:schemeClr val="tx1">
            <a:lumMod val="50000"/>
            <a:lumOff val="50000"/>
          </a:schemeClr>
        </a:solidFill>
        <a:ln>
          <a:noFill/>
        </a:ln>
      </dgm:spPr>
      <dgm:t>
        <a:bodyPr/>
        <a:lstStyle/>
        <a:p>
          <a:endParaRPr lang="en-US"/>
        </a:p>
      </dgm:t>
    </dgm:pt>
    <dgm:pt modelId="{EB674E7B-6C53-407A-AD73-3E85B8517F33}">
      <dgm:prSet phldrT="[Text]" custT="1">
        <dgm:style>
          <a:lnRef idx="1">
            <a:schemeClr val="accent6"/>
          </a:lnRef>
          <a:fillRef idx="3">
            <a:schemeClr val="accent6"/>
          </a:fillRef>
          <a:effectRef idx="2">
            <a:schemeClr val="accent6"/>
          </a:effectRef>
          <a:fontRef idx="minor">
            <a:schemeClr val="lt1"/>
          </a:fontRef>
        </dgm:style>
      </dgm:prSet>
      <dgm:spPr>
        <a:solidFill>
          <a:srgbClr val="0099CF"/>
        </a:solidFill>
        <a:ln>
          <a:solidFill>
            <a:srgbClr val="0099CF"/>
          </a:solidFill>
        </a:ln>
      </dgm:spPr>
      <dgm:t>
        <a:bodyPr/>
        <a:lstStyle/>
        <a:p>
          <a:r>
            <a:rPr lang="en-US" sz="1400" b="1" dirty="0" smtClean="0"/>
            <a:t>How do you want the results reported and disseminated?</a:t>
          </a:r>
          <a:endParaRPr lang="en-US" sz="1400" b="1" dirty="0"/>
        </a:p>
      </dgm:t>
    </dgm:pt>
    <dgm:pt modelId="{6000C069-E7D0-423A-8987-14CE4EB80470}" type="parTrans" cxnId="{40A7F14E-03BD-40E1-8263-5B93C2860259}">
      <dgm:prSet/>
      <dgm:spPr/>
      <dgm:t>
        <a:bodyPr/>
        <a:lstStyle/>
        <a:p>
          <a:endParaRPr lang="en-US"/>
        </a:p>
      </dgm:t>
    </dgm:pt>
    <dgm:pt modelId="{5CDD81CE-CA95-443B-8AE3-DA17568A3FFA}" type="sibTrans" cxnId="{40A7F14E-03BD-40E1-8263-5B93C2860259}">
      <dgm:prSet/>
      <dgm:spPr>
        <a:solidFill>
          <a:srgbClr val="0099CF"/>
        </a:solidFill>
        <a:ln>
          <a:noFill/>
        </a:ln>
      </dgm:spPr>
      <dgm:t>
        <a:bodyPr/>
        <a:lstStyle/>
        <a:p>
          <a:endParaRPr lang="en-US"/>
        </a:p>
      </dgm:t>
    </dgm:pt>
    <dgm:pt modelId="{8A9D9BD4-E3BC-42DE-ABAE-44C3AFC47A5C}">
      <dgm:prSet phldrT="[Text]" custT="1">
        <dgm:style>
          <a:lnRef idx="1">
            <a:schemeClr val="accent5"/>
          </a:lnRef>
          <a:fillRef idx="3">
            <a:schemeClr val="accent5"/>
          </a:fillRef>
          <a:effectRef idx="2">
            <a:schemeClr val="accent5"/>
          </a:effectRef>
          <a:fontRef idx="minor">
            <a:schemeClr val="lt1"/>
          </a:fontRef>
        </dgm:style>
      </dgm:prSet>
      <dgm:spPr>
        <a:solidFill>
          <a:srgbClr val="0099CF"/>
        </a:solidFill>
        <a:ln>
          <a:solidFill>
            <a:srgbClr val="0099CF"/>
          </a:solidFill>
        </a:ln>
      </dgm:spPr>
      <dgm:t>
        <a:bodyPr/>
        <a:lstStyle/>
        <a:p>
          <a:r>
            <a:rPr lang="en-US" sz="1400" b="1" dirty="0" smtClean="0"/>
            <a:t>Getting the Results of the Evaluation</a:t>
          </a:r>
          <a:endParaRPr lang="en-US" sz="1400" b="1" dirty="0"/>
        </a:p>
      </dgm:t>
    </dgm:pt>
    <dgm:pt modelId="{84367D7B-A6ED-4B0A-BBE6-293BFAEBAF33}" type="parTrans" cxnId="{E9CE16EA-B93D-4344-A866-16CC63E7BE33}">
      <dgm:prSet/>
      <dgm:spPr/>
      <dgm:t>
        <a:bodyPr/>
        <a:lstStyle/>
        <a:p>
          <a:endParaRPr lang="en-US"/>
        </a:p>
      </dgm:t>
    </dgm:pt>
    <dgm:pt modelId="{F7225AE6-0F3F-4C6A-826A-0911DB8F9EC6}" type="sibTrans" cxnId="{E9CE16EA-B93D-4344-A866-16CC63E7BE33}">
      <dgm:prSet/>
      <dgm:spPr>
        <a:solidFill>
          <a:srgbClr val="0099CF"/>
        </a:solidFill>
        <a:ln>
          <a:noFill/>
        </a:ln>
      </dgm:spPr>
      <dgm:t>
        <a:bodyPr/>
        <a:lstStyle/>
        <a:p>
          <a:endParaRPr lang="en-US"/>
        </a:p>
      </dgm:t>
    </dgm:pt>
    <dgm:pt modelId="{7754661A-B293-455A-BAA7-FEC4A5A5C030}">
      <dgm:prSet phldrT="[Text]" custT="1">
        <dgm:style>
          <a:lnRef idx="1">
            <a:schemeClr val="accent4"/>
          </a:lnRef>
          <a:fillRef idx="3">
            <a:schemeClr val="accent4"/>
          </a:fillRef>
          <a:effectRef idx="2">
            <a:schemeClr val="accent4"/>
          </a:effectRef>
          <a:fontRef idx="minor">
            <a:schemeClr val="lt1"/>
          </a:fontRef>
        </dgm:style>
      </dgm:prSet>
      <dgm:spPr>
        <a:solidFill>
          <a:schemeClr val="tx1">
            <a:lumMod val="50000"/>
            <a:lumOff val="50000"/>
          </a:schemeClr>
        </a:solidFill>
        <a:ln>
          <a:solidFill>
            <a:schemeClr val="tx1">
              <a:lumMod val="50000"/>
              <a:lumOff val="50000"/>
            </a:schemeClr>
          </a:solidFill>
        </a:ln>
      </dgm:spPr>
      <dgm:t>
        <a:bodyPr/>
        <a:lstStyle/>
        <a:p>
          <a:r>
            <a:rPr lang="en-US" sz="1400" b="1" dirty="0" smtClean="0"/>
            <a:t>What performance measures make the most sense?</a:t>
          </a:r>
          <a:endParaRPr lang="en-US" sz="1400" b="1" dirty="0"/>
        </a:p>
      </dgm:t>
    </dgm:pt>
    <dgm:pt modelId="{81128335-9E74-467D-86C0-E6B5F5BF0B90}" type="parTrans" cxnId="{45493773-AB96-4BED-92CB-BE94EE8DA677}">
      <dgm:prSet/>
      <dgm:spPr/>
      <dgm:t>
        <a:bodyPr/>
        <a:lstStyle/>
        <a:p>
          <a:endParaRPr lang="en-US"/>
        </a:p>
      </dgm:t>
    </dgm:pt>
    <dgm:pt modelId="{22152D6A-A253-4D18-9824-5FACA0E0343B}" type="sibTrans" cxnId="{45493773-AB96-4BED-92CB-BE94EE8DA677}">
      <dgm:prSet/>
      <dgm:spPr>
        <a:solidFill>
          <a:schemeClr val="tx1">
            <a:lumMod val="50000"/>
            <a:lumOff val="50000"/>
          </a:schemeClr>
        </a:solidFill>
        <a:ln>
          <a:noFill/>
        </a:ln>
      </dgm:spPr>
      <dgm:t>
        <a:bodyPr/>
        <a:lstStyle/>
        <a:p>
          <a:endParaRPr lang="en-US"/>
        </a:p>
      </dgm:t>
    </dgm:pt>
    <dgm:pt modelId="{D327CC42-5BB9-4AC4-BF5D-BEE01E2F53F2}">
      <dgm:prSet phldrT="[Text]" custT="1">
        <dgm:style>
          <a:lnRef idx="1">
            <a:schemeClr val="accent6"/>
          </a:lnRef>
          <a:fillRef idx="3">
            <a:schemeClr val="accent6"/>
          </a:fillRef>
          <a:effectRef idx="2">
            <a:schemeClr val="accent6"/>
          </a:effectRef>
          <a:fontRef idx="minor">
            <a:schemeClr val="lt1"/>
          </a:fontRef>
        </dgm:style>
      </dgm:prSet>
      <dgm:spPr>
        <a:solidFill>
          <a:srgbClr val="0099CF"/>
        </a:solidFill>
        <a:ln>
          <a:solidFill>
            <a:srgbClr val="0099CF"/>
          </a:solidFill>
        </a:ln>
      </dgm:spPr>
      <dgm:t>
        <a:bodyPr/>
        <a:lstStyle/>
        <a:p>
          <a:r>
            <a:rPr lang="en-US" sz="1400" b="1" dirty="0" smtClean="0"/>
            <a:t>Were the Strategic Questions Answered?</a:t>
          </a:r>
          <a:endParaRPr lang="en-US" sz="1400" b="1" dirty="0"/>
        </a:p>
      </dgm:t>
    </dgm:pt>
    <dgm:pt modelId="{A9DE1C4B-3F1C-4FB5-AEBA-970F90E1A34F}" type="parTrans" cxnId="{D712A737-D225-48D1-9725-D4B38D1F3BA2}">
      <dgm:prSet/>
      <dgm:spPr/>
      <dgm:t>
        <a:bodyPr/>
        <a:lstStyle/>
        <a:p>
          <a:endParaRPr lang="en-US"/>
        </a:p>
      </dgm:t>
    </dgm:pt>
    <dgm:pt modelId="{E988CADD-D247-4D90-AC8F-A2E9EE9A62B0}" type="sibTrans" cxnId="{D712A737-D225-48D1-9725-D4B38D1F3BA2}">
      <dgm:prSet/>
      <dgm:spPr/>
      <dgm:t>
        <a:bodyPr/>
        <a:lstStyle/>
        <a:p>
          <a:endParaRPr lang="en-US"/>
        </a:p>
      </dgm:t>
    </dgm:pt>
    <dgm:pt modelId="{5ABAF016-9BCA-4B96-AFCE-9EBC50695B6F}" type="pres">
      <dgm:prSet presAssocID="{DB983ED9-F9DE-46F6-B041-2B85E5CCC8BB}" presName="diagram" presStyleCnt="0">
        <dgm:presLayoutVars>
          <dgm:dir/>
          <dgm:resizeHandles val="exact"/>
        </dgm:presLayoutVars>
      </dgm:prSet>
      <dgm:spPr/>
      <dgm:t>
        <a:bodyPr/>
        <a:lstStyle/>
        <a:p>
          <a:endParaRPr lang="en-US"/>
        </a:p>
      </dgm:t>
    </dgm:pt>
    <dgm:pt modelId="{A49E480A-8C4C-4269-AEDB-1A35EEB27A95}" type="pres">
      <dgm:prSet presAssocID="{719FBFEB-4B0C-4039-B736-209DA6BDB51E}" presName="node" presStyleLbl="node1" presStyleIdx="0" presStyleCnt="11">
        <dgm:presLayoutVars>
          <dgm:bulletEnabled val="1"/>
        </dgm:presLayoutVars>
      </dgm:prSet>
      <dgm:spPr/>
      <dgm:t>
        <a:bodyPr/>
        <a:lstStyle/>
        <a:p>
          <a:endParaRPr lang="en-US"/>
        </a:p>
      </dgm:t>
    </dgm:pt>
    <dgm:pt modelId="{14E3A8DC-312F-4ACD-9B86-952EADEC7333}" type="pres">
      <dgm:prSet presAssocID="{52B82519-8D12-4312-B1AE-0335E108ACCA}" presName="sibTrans" presStyleLbl="sibTrans2D1" presStyleIdx="0" presStyleCnt="10"/>
      <dgm:spPr/>
      <dgm:t>
        <a:bodyPr/>
        <a:lstStyle/>
        <a:p>
          <a:endParaRPr lang="en-US"/>
        </a:p>
      </dgm:t>
    </dgm:pt>
    <dgm:pt modelId="{0C5F94DD-FDE4-4C9D-BC9C-A32CAF99E97A}" type="pres">
      <dgm:prSet presAssocID="{52B82519-8D12-4312-B1AE-0335E108ACCA}" presName="connectorText" presStyleLbl="sibTrans2D1" presStyleIdx="0" presStyleCnt="10"/>
      <dgm:spPr/>
      <dgm:t>
        <a:bodyPr/>
        <a:lstStyle/>
        <a:p>
          <a:endParaRPr lang="en-US"/>
        </a:p>
      </dgm:t>
    </dgm:pt>
    <dgm:pt modelId="{A00F00EB-87E4-435E-B5D9-D853DA41C2AD}" type="pres">
      <dgm:prSet presAssocID="{47220FFC-3BBB-4732-8716-E813E9B09B27}" presName="node" presStyleLbl="node1" presStyleIdx="1" presStyleCnt="11">
        <dgm:presLayoutVars>
          <dgm:bulletEnabled val="1"/>
        </dgm:presLayoutVars>
      </dgm:prSet>
      <dgm:spPr/>
      <dgm:t>
        <a:bodyPr/>
        <a:lstStyle/>
        <a:p>
          <a:endParaRPr lang="en-US"/>
        </a:p>
      </dgm:t>
    </dgm:pt>
    <dgm:pt modelId="{86155FDD-CB70-4840-80A1-3C87B4E257BB}" type="pres">
      <dgm:prSet presAssocID="{5915DD43-E47A-464C-8914-3A78643CD002}" presName="sibTrans" presStyleLbl="sibTrans2D1" presStyleIdx="1" presStyleCnt="10"/>
      <dgm:spPr/>
      <dgm:t>
        <a:bodyPr/>
        <a:lstStyle/>
        <a:p>
          <a:endParaRPr lang="en-US"/>
        </a:p>
      </dgm:t>
    </dgm:pt>
    <dgm:pt modelId="{3437BA5A-8031-4D0E-AA3C-4A95931E3B30}" type="pres">
      <dgm:prSet presAssocID="{5915DD43-E47A-464C-8914-3A78643CD002}" presName="connectorText" presStyleLbl="sibTrans2D1" presStyleIdx="1" presStyleCnt="10"/>
      <dgm:spPr/>
      <dgm:t>
        <a:bodyPr/>
        <a:lstStyle/>
        <a:p>
          <a:endParaRPr lang="en-US"/>
        </a:p>
      </dgm:t>
    </dgm:pt>
    <dgm:pt modelId="{F9AE959F-5823-4D9A-B9B0-F246AF95746D}" type="pres">
      <dgm:prSet presAssocID="{D80F10E3-1032-47CD-B12E-9EBBFB62F711}" presName="node" presStyleLbl="node1" presStyleIdx="2" presStyleCnt="11">
        <dgm:presLayoutVars>
          <dgm:bulletEnabled val="1"/>
        </dgm:presLayoutVars>
      </dgm:prSet>
      <dgm:spPr/>
      <dgm:t>
        <a:bodyPr/>
        <a:lstStyle/>
        <a:p>
          <a:endParaRPr lang="en-US"/>
        </a:p>
      </dgm:t>
    </dgm:pt>
    <dgm:pt modelId="{AB38FE72-ED68-4E2E-8AF4-0C29BE411A64}" type="pres">
      <dgm:prSet presAssocID="{4D76C46F-35E4-4AA1-AB60-3EB6BFAA8FA7}" presName="sibTrans" presStyleLbl="sibTrans2D1" presStyleIdx="2" presStyleCnt="10"/>
      <dgm:spPr/>
      <dgm:t>
        <a:bodyPr/>
        <a:lstStyle/>
        <a:p>
          <a:endParaRPr lang="en-US"/>
        </a:p>
      </dgm:t>
    </dgm:pt>
    <dgm:pt modelId="{4AB854B1-CAE8-4434-90A7-620821C09FD1}" type="pres">
      <dgm:prSet presAssocID="{4D76C46F-35E4-4AA1-AB60-3EB6BFAA8FA7}" presName="connectorText" presStyleLbl="sibTrans2D1" presStyleIdx="2" presStyleCnt="10"/>
      <dgm:spPr/>
      <dgm:t>
        <a:bodyPr/>
        <a:lstStyle/>
        <a:p>
          <a:endParaRPr lang="en-US"/>
        </a:p>
      </dgm:t>
    </dgm:pt>
    <dgm:pt modelId="{A2A24AAC-1083-463A-8F2C-668B4688525D}" type="pres">
      <dgm:prSet presAssocID="{A6A79B83-9DB1-4B5A-8FB8-5A201AFA419D}" presName="node" presStyleLbl="node1" presStyleIdx="3" presStyleCnt="11">
        <dgm:presLayoutVars>
          <dgm:bulletEnabled val="1"/>
        </dgm:presLayoutVars>
      </dgm:prSet>
      <dgm:spPr/>
      <dgm:t>
        <a:bodyPr/>
        <a:lstStyle/>
        <a:p>
          <a:endParaRPr lang="en-US"/>
        </a:p>
      </dgm:t>
    </dgm:pt>
    <dgm:pt modelId="{7ED54A31-B9FA-4339-90D8-01D14EFEB85F}" type="pres">
      <dgm:prSet presAssocID="{7CF2FC71-605D-4A5B-8710-78756C70C0F4}" presName="sibTrans" presStyleLbl="sibTrans2D1" presStyleIdx="3" presStyleCnt="10"/>
      <dgm:spPr/>
      <dgm:t>
        <a:bodyPr/>
        <a:lstStyle/>
        <a:p>
          <a:endParaRPr lang="en-US"/>
        </a:p>
      </dgm:t>
    </dgm:pt>
    <dgm:pt modelId="{B224F3FD-0A2F-409C-9894-838A8C8FC56D}" type="pres">
      <dgm:prSet presAssocID="{7CF2FC71-605D-4A5B-8710-78756C70C0F4}" presName="connectorText" presStyleLbl="sibTrans2D1" presStyleIdx="3" presStyleCnt="10"/>
      <dgm:spPr/>
      <dgm:t>
        <a:bodyPr/>
        <a:lstStyle/>
        <a:p>
          <a:endParaRPr lang="en-US"/>
        </a:p>
      </dgm:t>
    </dgm:pt>
    <dgm:pt modelId="{C321AF86-6961-4A17-9AA3-9F2E21E80023}" type="pres">
      <dgm:prSet presAssocID="{644BCBE6-A98D-4013-AF4D-E49869FABFFD}" presName="node" presStyleLbl="node1" presStyleIdx="4" presStyleCnt="11">
        <dgm:presLayoutVars>
          <dgm:bulletEnabled val="1"/>
        </dgm:presLayoutVars>
      </dgm:prSet>
      <dgm:spPr/>
      <dgm:t>
        <a:bodyPr/>
        <a:lstStyle/>
        <a:p>
          <a:endParaRPr lang="en-US"/>
        </a:p>
      </dgm:t>
    </dgm:pt>
    <dgm:pt modelId="{18D0722E-DECC-4C18-982F-0FBAB7EBFEC3}" type="pres">
      <dgm:prSet presAssocID="{CF16F921-26CC-4106-85F0-26C0A4BE0444}" presName="sibTrans" presStyleLbl="sibTrans2D1" presStyleIdx="4" presStyleCnt="10"/>
      <dgm:spPr/>
      <dgm:t>
        <a:bodyPr/>
        <a:lstStyle/>
        <a:p>
          <a:endParaRPr lang="en-US"/>
        </a:p>
      </dgm:t>
    </dgm:pt>
    <dgm:pt modelId="{96B5379A-2EC5-4F0F-9C34-FCACA4733910}" type="pres">
      <dgm:prSet presAssocID="{CF16F921-26CC-4106-85F0-26C0A4BE0444}" presName="connectorText" presStyleLbl="sibTrans2D1" presStyleIdx="4" presStyleCnt="10"/>
      <dgm:spPr/>
      <dgm:t>
        <a:bodyPr/>
        <a:lstStyle/>
        <a:p>
          <a:endParaRPr lang="en-US"/>
        </a:p>
      </dgm:t>
    </dgm:pt>
    <dgm:pt modelId="{96055303-75F1-4E9F-B3AD-8114DC0D37C3}" type="pres">
      <dgm:prSet presAssocID="{7754661A-B293-455A-BAA7-FEC4A5A5C030}" presName="node" presStyleLbl="node1" presStyleIdx="5" presStyleCnt="11">
        <dgm:presLayoutVars>
          <dgm:bulletEnabled val="1"/>
        </dgm:presLayoutVars>
      </dgm:prSet>
      <dgm:spPr/>
      <dgm:t>
        <a:bodyPr/>
        <a:lstStyle/>
        <a:p>
          <a:endParaRPr lang="en-US"/>
        </a:p>
      </dgm:t>
    </dgm:pt>
    <dgm:pt modelId="{4F131714-BBE8-4552-B453-C9FC7179EDFC}" type="pres">
      <dgm:prSet presAssocID="{22152D6A-A253-4D18-9824-5FACA0E0343B}" presName="sibTrans" presStyleLbl="sibTrans2D1" presStyleIdx="5" presStyleCnt="10"/>
      <dgm:spPr/>
      <dgm:t>
        <a:bodyPr/>
        <a:lstStyle/>
        <a:p>
          <a:endParaRPr lang="en-US"/>
        </a:p>
      </dgm:t>
    </dgm:pt>
    <dgm:pt modelId="{65AA1A33-54E6-4C45-9414-83891E1DB409}" type="pres">
      <dgm:prSet presAssocID="{22152D6A-A253-4D18-9824-5FACA0E0343B}" presName="connectorText" presStyleLbl="sibTrans2D1" presStyleIdx="5" presStyleCnt="10"/>
      <dgm:spPr/>
      <dgm:t>
        <a:bodyPr/>
        <a:lstStyle/>
        <a:p>
          <a:endParaRPr lang="en-US"/>
        </a:p>
      </dgm:t>
    </dgm:pt>
    <dgm:pt modelId="{12A84E82-BEAA-4986-B5C7-69E246E40271}" type="pres">
      <dgm:prSet presAssocID="{1F6A3BD5-6214-4DF5-929C-3B68E3C0FAC8}" presName="node" presStyleLbl="node1" presStyleIdx="6" presStyleCnt="11">
        <dgm:presLayoutVars>
          <dgm:bulletEnabled val="1"/>
        </dgm:presLayoutVars>
      </dgm:prSet>
      <dgm:spPr/>
      <dgm:t>
        <a:bodyPr/>
        <a:lstStyle/>
        <a:p>
          <a:endParaRPr lang="en-US"/>
        </a:p>
      </dgm:t>
    </dgm:pt>
    <dgm:pt modelId="{A77D8825-837E-4F9A-A4CD-48A57857CBC8}" type="pres">
      <dgm:prSet presAssocID="{9060D4DE-3556-4681-AE24-3FCAE8FF23AF}" presName="sibTrans" presStyleLbl="sibTrans2D1" presStyleIdx="6" presStyleCnt="10"/>
      <dgm:spPr/>
      <dgm:t>
        <a:bodyPr/>
        <a:lstStyle/>
        <a:p>
          <a:endParaRPr lang="en-US"/>
        </a:p>
      </dgm:t>
    </dgm:pt>
    <dgm:pt modelId="{F926F07E-AB11-40FE-9975-1D0C2A694961}" type="pres">
      <dgm:prSet presAssocID="{9060D4DE-3556-4681-AE24-3FCAE8FF23AF}" presName="connectorText" presStyleLbl="sibTrans2D1" presStyleIdx="6" presStyleCnt="10"/>
      <dgm:spPr/>
      <dgm:t>
        <a:bodyPr/>
        <a:lstStyle/>
        <a:p>
          <a:endParaRPr lang="en-US"/>
        </a:p>
      </dgm:t>
    </dgm:pt>
    <dgm:pt modelId="{29754C52-44B6-402B-9192-06703439D279}" type="pres">
      <dgm:prSet presAssocID="{D74BA387-0F1E-4C61-9374-FE2D1A8C7ABA}" presName="node" presStyleLbl="node1" presStyleIdx="7" presStyleCnt="11">
        <dgm:presLayoutVars>
          <dgm:bulletEnabled val="1"/>
        </dgm:presLayoutVars>
      </dgm:prSet>
      <dgm:spPr/>
      <dgm:t>
        <a:bodyPr/>
        <a:lstStyle/>
        <a:p>
          <a:endParaRPr lang="en-US"/>
        </a:p>
      </dgm:t>
    </dgm:pt>
    <dgm:pt modelId="{F3F969DB-D5EF-491A-8E3F-FA48626DC95E}" type="pres">
      <dgm:prSet presAssocID="{50D7ABE7-8969-4E64-8751-A5A6C3B2DBC8}" presName="sibTrans" presStyleLbl="sibTrans2D1" presStyleIdx="7" presStyleCnt="10"/>
      <dgm:spPr/>
      <dgm:t>
        <a:bodyPr/>
        <a:lstStyle/>
        <a:p>
          <a:endParaRPr lang="en-US"/>
        </a:p>
      </dgm:t>
    </dgm:pt>
    <dgm:pt modelId="{8ABEB6D0-4CFB-4DF9-B658-EFAF4FE53453}" type="pres">
      <dgm:prSet presAssocID="{50D7ABE7-8969-4E64-8751-A5A6C3B2DBC8}" presName="connectorText" presStyleLbl="sibTrans2D1" presStyleIdx="7" presStyleCnt="10"/>
      <dgm:spPr/>
      <dgm:t>
        <a:bodyPr/>
        <a:lstStyle/>
        <a:p>
          <a:endParaRPr lang="en-US"/>
        </a:p>
      </dgm:t>
    </dgm:pt>
    <dgm:pt modelId="{820CE941-29C0-485A-847D-BD8174B5611A}" type="pres">
      <dgm:prSet presAssocID="{EB674E7B-6C53-407A-AD73-3E85B8517F33}" presName="node" presStyleLbl="node1" presStyleIdx="8" presStyleCnt="11">
        <dgm:presLayoutVars>
          <dgm:bulletEnabled val="1"/>
        </dgm:presLayoutVars>
      </dgm:prSet>
      <dgm:spPr/>
      <dgm:t>
        <a:bodyPr/>
        <a:lstStyle/>
        <a:p>
          <a:endParaRPr lang="en-US"/>
        </a:p>
      </dgm:t>
    </dgm:pt>
    <dgm:pt modelId="{2C4FE4ED-E43C-4631-93F0-F5FF51C8714A}" type="pres">
      <dgm:prSet presAssocID="{5CDD81CE-CA95-443B-8AE3-DA17568A3FFA}" presName="sibTrans" presStyleLbl="sibTrans2D1" presStyleIdx="8" presStyleCnt="10"/>
      <dgm:spPr/>
      <dgm:t>
        <a:bodyPr/>
        <a:lstStyle/>
        <a:p>
          <a:endParaRPr lang="en-US"/>
        </a:p>
      </dgm:t>
    </dgm:pt>
    <dgm:pt modelId="{558CE2C0-202A-41FE-A5D4-894E864B4650}" type="pres">
      <dgm:prSet presAssocID="{5CDD81CE-CA95-443B-8AE3-DA17568A3FFA}" presName="connectorText" presStyleLbl="sibTrans2D1" presStyleIdx="8" presStyleCnt="10"/>
      <dgm:spPr/>
      <dgm:t>
        <a:bodyPr/>
        <a:lstStyle/>
        <a:p>
          <a:endParaRPr lang="en-US"/>
        </a:p>
      </dgm:t>
    </dgm:pt>
    <dgm:pt modelId="{285A7D7D-2A45-4E15-A3C5-37DCFAAB9971}" type="pres">
      <dgm:prSet presAssocID="{8A9D9BD4-E3BC-42DE-ABAE-44C3AFC47A5C}" presName="node" presStyleLbl="node1" presStyleIdx="9" presStyleCnt="11">
        <dgm:presLayoutVars>
          <dgm:bulletEnabled val="1"/>
        </dgm:presLayoutVars>
      </dgm:prSet>
      <dgm:spPr/>
      <dgm:t>
        <a:bodyPr/>
        <a:lstStyle/>
        <a:p>
          <a:endParaRPr lang="en-US"/>
        </a:p>
      </dgm:t>
    </dgm:pt>
    <dgm:pt modelId="{B87E397A-25E7-4EF3-A8D1-56880034D863}" type="pres">
      <dgm:prSet presAssocID="{F7225AE6-0F3F-4C6A-826A-0911DB8F9EC6}" presName="sibTrans" presStyleLbl="sibTrans2D1" presStyleIdx="9" presStyleCnt="10"/>
      <dgm:spPr/>
      <dgm:t>
        <a:bodyPr/>
        <a:lstStyle/>
        <a:p>
          <a:endParaRPr lang="en-US"/>
        </a:p>
      </dgm:t>
    </dgm:pt>
    <dgm:pt modelId="{BE96D9C0-6151-4C3D-B386-F03AED624C2B}" type="pres">
      <dgm:prSet presAssocID="{F7225AE6-0F3F-4C6A-826A-0911DB8F9EC6}" presName="connectorText" presStyleLbl="sibTrans2D1" presStyleIdx="9" presStyleCnt="10"/>
      <dgm:spPr/>
      <dgm:t>
        <a:bodyPr/>
        <a:lstStyle/>
        <a:p>
          <a:endParaRPr lang="en-US"/>
        </a:p>
      </dgm:t>
    </dgm:pt>
    <dgm:pt modelId="{B336F90B-8376-4114-9BD8-31CA9C88AC57}" type="pres">
      <dgm:prSet presAssocID="{D327CC42-5BB9-4AC4-BF5D-BEE01E2F53F2}" presName="node" presStyleLbl="node1" presStyleIdx="10" presStyleCnt="11">
        <dgm:presLayoutVars>
          <dgm:bulletEnabled val="1"/>
        </dgm:presLayoutVars>
      </dgm:prSet>
      <dgm:spPr/>
      <dgm:t>
        <a:bodyPr/>
        <a:lstStyle/>
        <a:p>
          <a:endParaRPr lang="en-US"/>
        </a:p>
      </dgm:t>
    </dgm:pt>
  </dgm:ptLst>
  <dgm:cxnLst>
    <dgm:cxn modelId="{BE805E54-CEB9-4238-847D-83EEED8C6F68}" type="presOf" srcId="{50D7ABE7-8969-4E64-8751-A5A6C3B2DBC8}" destId="{8ABEB6D0-4CFB-4DF9-B658-EFAF4FE53453}" srcOrd="1" destOrd="0" presId="urn:microsoft.com/office/officeart/2005/8/layout/process5"/>
    <dgm:cxn modelId="{8497AEE2-ED0A-45BA-B992-16EAB935D2B8}" type="presOf" srcId="{7CF2FC71-605D-4A5B-8710-78756C70C0F4}" destId="{B224F3FD-0A2F-409C-9894-838A8C8FC56D}" srcOrd="1" destOrd="0" presId="urn:microsoft.com/office/officeart/2005/8/layout/process5"/>
    <dgm:cxn modelId="{F0C32723-52C5-46F9-ABAF-9DD641BF83C0}" type="presOf" srcId="{CF16F921-26CC-4106-85F0-26C0A4BE0444}" destId="{18D0722E-DECC-4C18-982F-0FBAB7EBFEC3}" srcOrd="0" destOrd="0" presId="urn:microsoft.com/office/officeart/2005/8/layout/process5"/>
    <dgm:cxn modelId="{2F178EC7-16FD-4FFF-9811-409781A65018}" type="presOf" srcId="{D327CC42-5BB9-4AC4-BF5D-BEE01E2F53F2}" destId="{B336F90B-8376-4114-9BD8-31CA9C88AC57}" srcOrd="0" destOrd="0" presId="urn:microsoft.com/office/officeart/2005/8/layout/process5"/>
    <dgm:cxn modelId="{FA4055CA-EF75-49B7-9FBA-90BE609D9A4E}" type="presOf" srcId="{EB674E7B-6C53-407A-AD73-3E85B8517F33}" destId="{820CE941-29C0-485A-847D-BD8174B5611A}" srcOrd="0" destOrd="0" presId="urn:microsoft.com/office/officeart/2005/8/layout/process5"/>
    <dgm:cxn modelId="{30C65A61-8F0C-4940-977D-22644A04B4F8}" type="presOf" srcId="{4D76C46F-35E4-4AA1-AB60-3EB6BFAA8FA7}" destId="{AB38FE72-ED68-4E2E-8AF4-0C29BE411A64}" srcOrd="0" destOrd="0" presId="urn:microsoft.com/office/officeart/2005/8/layout/process5"/>
    <dgm:cxn modelId="{B3CD742E-4F42-4EEE-83FD-134AEC770C61}" type="presOf" srcId="{719FBFEB-4B0C-4039-B736-209DA6BDB51E}" destId="{A49E480A-8C4C-4269-AEDB-1A35EEB27A95}" srcOrd="0" destOrd="0" presId="urn:microsoft.com/office/officeart/2005/8/layout/process5"/>
    <dgm:cxn modelId="{E41D8652-B1F7-48ED-A218-8CB40ED7CC9F}" type="presOf" srcId="{F7225AE6-0F3F-4C6A-826A-0911DB8F9EC6}" destId="{BE96D9C0-6151-4C3D-B386-F03AED624C2B}" srcOrd="1" destOrd="0" presId="urn:microsoft.com/office/officeart/2005/8/layout/process5"/>
    <dgm:cxn modelId="{D712A737-D225-48D1-9725-D4B38D1F3BA2}" srcId="{DB983ED9-F9DE-46F6-B041-2B85E5CCC8BB}" destId="{D327CC42-5BB9-4AC4-BF5D-BEE01E2F53F2}" srcOrd="10" destOrd="0" parTransId="{A9DE1C4B-3F1C-4FB5-AEBA-970F90E1A34F}" sibTransId="{E988CADD-D247-4D90-AC8F-A2E9EE9A62B0}"/>
    <dgm:cxn modelId="{1CA2C8A0-7531-474F-B396-40F65F47B530}" type="presOf" srcId="{22152D6A-A253-4D18-9824-5FACA0E0343B}" destId="{4F131714-BBE8-4552-B453-C9FC7179EDFC}" srcOrd="0" destOrd="0" presId="urn:microsoft.com/office/officeart/2005/8/layout/process5"/>
    <dgm:cxn modelId="{6E0F6FE6-20F8-454B-8C9F-10AF6043E2CE}" type="presOf" srcId="{5CDD81CE-CA95-443B-8AE3-DA17568A3FFA}" destId="{2C4FE4ED-E43C-4631-93F0-F5FF51C8714A}" srcOrd="0" destOrd="0" presId="urn:microsoft.com/office/officeart/2005/8/layout/process5"/>
    <dgm:cxn modelId="{030367E5-3D1E-4F24-A6E7-E9B2A66DCD70}" type="presOf" srcId="{4D76C46F-35E4-4AA1-AB60-3EB6BFAA8FA7}" destId="{4AB854B1-CAE8-4434-90A7-620821C09FD1}" srcOrd="1" destOrd="0" presId="urn:microsoft.com/office/officeart/2005/8/layout/process5"/>
    <dgm:cxn modelId="{A32327D4-DD0B-433C-A349-AA6D4D09B636}" type="presOf" srcId="{5915DD43-E47A-464C-8914-3A78643CD002}" destId="{3437BA5A-8031-4D0E-AA3C-4A95931E3B30}" srcOrd="1" destOrd="0" presId="urn:microsoft.com/office/officeart/2005/8/layout/process5"/>
    <dgm:cxn modelId="{87F48D65-7EAB-413F-960D-7CBA89B69577}" srcId="{DB983ED9-F9DE-46F6-B041-2B85E5CCC8BB}" destId="{644BCBE6-A98D-4013-AF4D-E49869FABFFD}" srcOrd="4" destOrd="0" parTransId="{B7E5EF90-2B69-40BD-B1D4-FBE9A1D1377E}" sibTransId="{CF16F921-26CC-4106-85F0-26C0A4BE0444}"/>
    <dgm:cxn modelId="{913D52CE-ABC3-401E-B963-BFBE55DEAFAF}" type="presOf" srcId="{5CDD81CE-CA95-443B-8AE3-DA17568A3FFA}" destId="{558CE2C0-202A-41FE-A5D4-894E864B4650}" srcOrd="1" destOrd="0" presId="urn:microsoft.com/office/officeart/2005/8/layout/process5"/>
    <dgm:cxn modelId="{611445B7-BE30-42A7-866D-4CF4AD3A5CCC}" type="presOf" srcId="{7754661A-B293-455A-BAA7-FEC4A5A5C030}" destId="{96055303-75F1-4E9F-B3AD-8114DC0D37C3}" srcOrd="0" destOrd="0" presId="urn:microsoft.com/office/officeart/2005/8/layout/process5"/>
    <dgm:cxn modelId="{5491A685-BCBF-49DA-BEB4-ED2D78D1D3ED}" srcId="{DB983ED9-F9DE-46F6-B041-2B85E5CCC8BB}" destId="{D80F10E3-1032-47CD-B12E-9EBBFB62F711}" srcOrd="2" destOrd="0" parTransId="{00F36017-AC03-4F59-AFF3-AAC915E1A6E1}" sibTransId="{4D76C46F-35E4-4AA1-AB60-3EB6BFAA8FA7}"/>
    <dgm:cxn modelId="{CD8284EB-B422-4BEB-B284-37D8C6FBC368}" type="presOf" srcId="{CF16F921-26CC-4106-85F0-26C0A4BE0444}" destId="{96B5379A-2EC5-4F0F-9C34-FCACA4733910}" srcOrd="1" destOrd="0" presId="urn:microsoft.com/office/officeart/2005/8/layout/process5"/>
    <dgm:cxn modelId="{1423B014-9A73-473E-9FB9-D526482E8196}" type="presOf" srcId="{9060D4DE-3556-4681-AE24-3FCAE8FF23AF}" destId="{F926F07E-AB11-40FE-9975-1D0C2A694961}" srcOrd="1" destOrd="0" presId="urn:microsoft.com/office/officeart/2005/8/layout/process5"/>
    <dgm:cxn modelId="{45493773-AB96-4BED-92CB-BE94EE8DA677}" srcId="{DB983ED9-F9DE-46F6-B041-2B85E5CCC8BB}" destId="{7754661A-B293-455A-BAA7-FEC4A5A5C030}" srcOrd="5" destOrd="0" parTransId="{81128335-9E74-467D-86C0-E6B5F5BF0B90}" sibTransId="{22152D6A-A253-4D18-9824-5FACA0E0343B}"/>
    <dgm:cxn modelId="{9353FD2D-0BB0-49BB-9FAD-195D878C4746}" srcId="{DB983ED9-F9DE-46F6-B041-2B85E5CCC8BB}" destId="{A6A79B83-9DB1-4B5A-8FB8-5A201AFA419D}" srcOrd="3" destOrd="0" parTransId="{2A16717B-BAF1-4EFA-BFDA-DD31EF78700A}" sibTransId="{7CF2FC71-605D-4A5B-8710-78756C70C0F4}"/>
    <dgm:cxn modelId="{309E492A-351E-4497-A662-7D8B77A8479F}" srcId="{DB983ED9-F9DE-46F6-B041-2B85E5CCC8BB}" destId="{719FBFEB-4B0C-4039-B736-209DA6BDB51E}" srcOrd="0" destOrd="0" parTransId="{FA510F56-D68D-4EBE-BC68-808D2B874132}" sibTransId="{52B82519-8D12-4312-B1AE-0335E108ACCA}"/>
    <dgm:cxn modelId="{996E5057-D8EC-4EEA-90CB-3387E3621B57}" type="presOf" srcId="{F7225AE6-0F3F-4C6A-826A-0911DB8F9EC6}" destId="{B87E397A-25E7-4EF3-A8D1-56880034D863}" srcOrd="0" destOrd="0" presId="urn:microsoft.com/office/officeart/2005/8/layout/process5"/>
    <dgm:cxn modelId="{82F09D60-58AD-4671-AA2C-CABBE926EFAB}" type="presOf" srcId="{22152D6A-A253-4D18-9824-5FACA0E0343B}" destId="{65AA1A33-54E6-4C45-9414-83891E1DB409}" srcOrd="1" destOrd="0" presId="urn:microsoft.com/office/officeart/2005/8/layout/process5"/>
    <dgm:cxn modelId="{168C670C-46C8-4D92-9CF6-E543AF365926}" type="presOf" srcId="{52B82519-8D12-4312-B1AE-0335E108ACCA}" destId="{14E3A8DC-312F-4ACD-9B86-952EADEC7333}" srcOrd="0" destOrd="0" presId="urn:microsoft.com/office/officeart/2005/8/layout/process5"/>
    <dgm:cxn modelId="{11DA0FC1-E3A8-400C-8B90-B047983AA511}" srcId="{DB983ED9-F9DE-46F6-B041-2B85E5CCC8BB}" destId="{47220FFC-3BBB-4732-8716-E813E9B09B27}" srcOrd="1" destOrd="0" parTransId="{6BAB5A38-393E-47D9-A86B-ADEA71B38D76}" sibTransId="{5915DD43-E47A-464C-8914-3A78643CD002}"/>
    <dgm:cxn modelId="{57C569CD-B00E-48A3-AC5A-DEF63E23818F}" srcId="{DB983ED9-F9DE-46F6-B041-2B85E5CCC8BB}" destId="{1F6A3BD5-6214-4DF5-929C-3B68E3C0FAC8}" srcOrd="6" destOrd="0" parTransId="{DD4C8C39-DBB0-4470-A0D1-3404CF2626EC}" sibTransId="{9060D4DE-3556-4681-AE24-3FCAE8FF23AF}"/>
    <dgm:cxn modelId="{43658772-1777-4188-BC8E-BABB9AD7E5C6}" type="presOf" srcId="{5915DD43-E47A-464C-8914-3A78643CD002}" destId="{86155FDD-CB70-4840-80A1-3C87B4E257BB}" srcOrd="0" destOrd="0" presId="urn:microsoft.com/office/officeart/2005/8/layout/process5"/>
    <dgm:cxn modelId="{50F1AE28-612C-48B1-9AD7-21C2BC8FB8C9}" type="presOf" srcId="{D74BA387-0F1E-4C61-9374-FE2D1A8C7ABA}" destId="{29754C52-44B6-402B-9192-06703439D279}" srcOrd="0" destOrd="0" presId="urn:microsoft.com/office/officeart/2005/8/layout/process5"/>
    <dgm:cxn modelId="{2D586A5A-9955-449A-9889-9764B6E087DC}" type="presOf" srcId="{47220FFC-3BBB-4732-8716-E813E9B09B27}" destId="{A00F00EB-87E4-435E-B5D9-D853DA41C2AD}" srcOrd="0" destOrd="0" presId="urn:microsoft.com/office/officeart/2005/8/layout/process5"/>
    <dgm:cxn modelId="{7DB7E09E-3CA2-4B75-923A-31475B18CCC2}" type="presOf" srcId="{52B82519-8D12-4312-B1AE-0335E108ACCA}" destId="{0C5F94DD-FDE4-4C9D-BC9C-A32CAF99E97A}" srcOrd="1" destOrd="0" presId="urn:microsoft.com/office/officeart/2005/8/layout/process5"/>
    <dgm:cxn modelId="{E9CE16EA-B93D-4344-A866-16CC63E7BE33}" srcId="{DB983ED9-F9DE-46F6-B041-2B85E5CCC8BB}" destId="{8A9D9BD4-E3BC-42DE-ABAE-44C3AFC47A5C}" srcOrd="9" destOrd="0" parTransId="{84367D7B-A6ED-4B0A-BBE6-293BFAEBAF33}" sibTransId="{F7225AE6-0F3F-4C6A-826A-0911DB8F9EC6}"/>
    <dgm:cxn modelId="{A4C7B67D-B75D-41D1-AE53-AE5E00D13FD1}" type="presOf" srcId="{8A9D9BD4-E3BC-42DE-ABAE-44C3AFC47A5C}" destId="{285A7D7D-2A45-4E15-A3C5-37DCFAAB9971}" srcOrd="0" destOrd="0" presId="urn:microsoft.com/office/officeart/2005/8/layout/process5"/>
    <dgm:cxn modelId="{357991F0-D3F3-4AF6-8F76-A84EE2CE495D}" type="presOf" srcId="{9060D4DE-3556-4681-AE24-3FCAE8FF23AF}" destId="{A77D8825-837E-4F9A-A4CD-48A57857CBC8}" srcOrd="0" destOrd="0" presId="urn:microsoft.com/office/officeart/2005/8/layout/process5"/>
    <dgm:cxn modelId="{54351A1C-7261-4C86-9ECF-21F1967A1E3B}" type="presOf" srcId="{50D7ABE7-8969-4E64-8751-A5A6C3B2DBC8}" destId="{F3F969DB-D5EF-491A-8E3F-FA48626DC95E}" srcOrd="0" destOrd="0" presId="urn:microsoft.com/office/officeart/2005/8/layout/process5"/>
    <dgm:cxn modelId="{C22682A0-72FB-4C9B-A40A-0A83B4AE59DC}" type="presOf" srcId="{DB983ED9-F9DE-46F6-B041-2B85E5CCC8BB}" destId="{5ABAF016-9BCA-4B96-AFCE-9EBC50695B6F}" srcOrd="0" destOrd="0" presId="urn:microsoft.com/office/officeart/2005/8/layout/process5"/>
    <dgm:cxn modelId="{40A7F14E-03BD-40E1-8263-5B93C2860259}" srcId="{DB983ED9-F9DE-46F6-B041-2B85E5CCC8BB}" destId="{EB674E7B-6C53-407A-AD73-3E85B8517F33}" srcOrd="8" destOrd="0" parTransId="{6000C069-E7D0-423A-8987-14CE4EB80470}" sibTransId="{5CDD81CE-CA95-443B-8AE3-DA17568A3FFA}"/>
    <dgm:cxn modelId="{DD17B40C-8D45-4F6A-8D65-B80AA1F0C65C}" type="presOf" srcId="{A6A79B83-9DB1-4B5A-8FB8-5A201AFA419D}" destId="{A2A24AAC-1083-463A-8F2C-668B4688525D}" srcOrd="0" destOrd="0" presId="urn:microsoft.com/office/officeart/2005/8/layout/process5"/>
    <dgm:cxn modelId="{3C396ACA-C2B4-48D9-B769-78C67A2E2289}" type="presOf" srcId="{D80F10E3-1032-47CD-B12E-9EBBFB62F711}" destId="{F9AE959F-5823-4D9A-B9B0-F246AF95746D}" srcOrd="0" destOrd="0" presId="urn:microsoft.com/office/officeart/2005/8/layout/process5"/>
    <dgm:cxn modelId="{0032B38E-0975-436A-BF3D-998FD99E3540}" srcId="{DB983ED9-F9DE-46F6-B041-2B85E5CCC8BB}" destId="{D74BA387-0F1E-4C61-9374-FE2D1A8C7ABA}" srcOrd="7" destOrd="0" parTransId="{34CAE70F-ADB3-41D3-9BF0-831F07B5509B}" sibTransId="{50D7ABE7-8969-4E64-8751-A5A6C3B2DBC8}"/>
    <dgm:cxn modelId="{8BE5D9F3-D0FC-4D6E-9684-18D088D420DE}" type="presOf" srcId="{7CF2FC71-605D-4A5B-8710-78756C70C0F4}" destId="{7ED54A31-B9FA-4339-90D8-01D14EFEB85F}" srcOrd="0" destOrd="0" presId="urn:microsoft.com/office/officeart/2005/8/layout/process5"/>
    <dgm:cxn modelId="{B630174C-E487-4C29-8EFA-A4C261D10087}" type="presOf" srcId="{1F6A3BD5-6214-4DF5-929C-3B68E3C0FAC8}" destId="{12A84E82-BEAA-4986-B5C7-69E246E40271}" srcOrd="0" destOrd="0" presId="urn:microsoft.com/office/officeart/2005/8/layout/process5"/>
    <dgm:cxn modelId="{B39E1D79-2DD8-46B6-82DA-489588F9B146}" type="presOf" srcId="{644BCBE6-A98D-4013-AF4D-E49869FABFFD}" destId="{C321AF86-6961-4A17-9AA3-9F2E21E80023}" srcOrd="0" destOrd="0" presId="urn:microsoft.com/office/officeart/2005/8/layout/process5"/>
    <dgm:cxn modelId="{B4D36258-444E-4538-B372-5115EB76F8BB}" type="presParOf" srcId="{5ABAF016-9BCA-4B96-AFCE-9EBC50695B6F}" destId="{A49E480A-8C4C-4269-AEDB-1A35EEB27A95}" srcOrd="0" destOrd="0" presId="urn:microsoft.com/office/officeart/2005/8/layout/process5"/>
    <dgm:cxn modelId="{41535A1F-315E-4F81-9DA7-59E7D4B4E108}" type="presParOf" srcId="{5ABAF016-9BCA-4B96-AFCE-9EBC50695B6F}" destId="{14E3A8DC-312F-4ACD-9B86-952EADEC7333}" srcOrd="1" destOrd="0" presId="urn:microsoft.com/office/officeart/2005/8/layout/process5"/>
    <dgm:cxn modelId="{DCF38E79-CF98-454B-9D60-6009F44966FF}" type="presParOf" srcId="{14E3A8DC-312F-4ACD-9B86-952EADEC7333}" destId="{0C5F94DD-FDE4-4C9D-BC9C-A32CAF99E97A}" srcOrd="0" destOrd="0" presId="urn:microsoft.com/office/officeart/2005/8/layout/process5"/>
    <dgm:cxn modelId="{6ED6A113-1660-4211-A36A-24F7A2F2E2A4}" type="presParOf" srcId="{5ABAF016-9BCA-4B96-AFCE-9EBC50695B6F}" destId="{A00F00EB-87E4-435E-B5D9-D853DA41C2AD}" srcOrd="2" destOrd="0" presId="urn:microsoft.com/office/officeart/2005/8/layout/process5"/>
    <dgm:cxn modelId="{EE7CFE74-C255-41BB-B0F2-75911D29C3B4}" type="presParOf" srcId="{5ABAF016-9BCA-4B96-AFCE-9EBC50695B6F}" destId="{86155FDD-CB70-4840-80A1-3C87B4E257BB}" srcOrd="3" destOrd="0" presId="urn:microsoft.com/office/officeart/2005/8/layout/process5"/>
    <dgm:cxn modelId="{191C3A1B-20F6-4BAF-97FC-80BCD80EBE3C}" type="presParOf" srcId="{86155FDD-CB70-4840-80A1-3C87B4E257BB}" destId="{3437BA5A-8031-4D0E-AA3C-4A95931E3B30}" srcOrd="0" destOrd="0" presId="urn:microsoft.com/office/officeart/2005/8/layout/process5"/>
    <dgm:cxn modelId="{93B1A679-5198-432E-B964-44D8CF90D82F}" type="presParOf" srcId="{5ABAF016-9BCA-4B96-AFCE-9EBC50695B6F}" destId="{F9AE959F-5823-4D9A-B9B0-F246AF95746D}" srcOrd="4" destOrd="0" presId="urn:microsoft.com/office/officeart/2005/8/layout/process5"/>
    <dgm:cxn modelId="{CE37FD1D-F523-46BB-BB64-AA68156BC0BF}" type="presParOf" srcId="{5ABAF016-9BCA-4B96-AFCE-9EBC50695B6F}" destId="{AB38FE72-ED68-4E2E-8AF4-0C29BE411A64}" srcOrd="5" destOrd="0" presId="urn:microsoft.com/office/officeart/2005/8/layout/process5"/>
    <dgm:cxn modelId="{7A27DDCC-AFA1-498D-86D6-C163BD920C7D}" type="presParOf" srcId="{AB38FE72-ED68-4E2E-8AF4-0C29BE411A64}" destId="{4AB854B1-CAE8-4434-90A7-620821C09FD1}" srcOrd="0" destOrd="0" presId="urn:microsoft.com/office/officeart/2005/8/layout/process5"/>
    <dgm:cxn modelId="{DB5818FE-44B3-46BD-9380-C9DD40138E32}" type="presParOf" srcId="{5ABAF016-9BCA-4B96-AFCE-9EBC50695B6F}" destId="{A2A24AAC-1083-463A-8F2C-668B4688525D}" srcOrd="6" destOrd="0" presId="urn:microsoft.com/office/officeart/2005/8/layout/process5"/>
    <dgm:cxn modelId="{94B889BF-0916-44F1-AA4F-C85F52178C27}" type="presParOf" srcId="{5ABAF016-9BCA-4B96-AFCE-9EBC50695B6F}" destId="{7ED54A31-B9FA-4339-90D8-01D14EFEB85F}" srcOrd="7" destOrd="0" presId="urn:microsoft.com/office/officeart/2005/8/layout/process5"/>
    <dgm:cxn modelId="{BDC5F65A-2EA7-47D4-8C34-650923CFA001}" type="presParOf" srcId="{7ED54A31-B9FA-4339-90D8-01D14EFEB85F}" destId="{B224F3FD-0A2F-409C-9894-838A8C8FC56D}" srcOrd="0" destOrd="0" presId="urn:microsoft.com/office/officeart/2005/8/layout/process5"/>
    <dgm:cxn modelId="{72166EE8-181F-4A60-A41E-8CC48AB75C51}" type="presParOf" srcId="{5ABAF016-9BCA-4B96-AFCE-9EBC50695B6F}" destId="{C321AF86-6961-4A17-9AA3-9F2E21E80023}" srcOrd="8" destOrd="0" presId="urn:microsoft.com/office/officeart/2005/8/layout/process5"/>
    <dgm:cxn modelId="{8D0D2C77-A11A-4FF0-9EA0-3C865F30555A}" type="presParOf" srcId="{5ABAF016-9BCA-4B96-AFCE-9EBC50695B6F}" destId="{18D0722E-DECC-4C18-982F-0FBAB7EBFEC3}" srcOrd="9" destOrd="0" presId="urn:microsoft.com/office/officeart/2005/8/layout/process5"/>
    <dgm:cxn modelId="{EB327079-5EA2-4575-8B5C-C83DF94DD820}" type="presParOf" srcId="{18D0722E-DECC-4C18-982F-0FBAB7EBFEC3}" destId="{96B5379A-2EC5-4F0F-9C34-FCACA4733910}" srcOrd="0" destOrd="0" presId="urn:microsoft.com/office/officeart/2005/8/layout/process5"/>
    <dgm:cxn modelId="{3D881FDC-187F-487D-B74F-146BE330EAE2}" type="presParOf" srcId="{5ABAF016-9BCA-4B96-AFCE-9EBC50695B6F}" destId="{96055303-75F1-4E9F-B3AD-8114DC0D37C3}" srcOrd="10" destOrd="0" presId="urn:microsoft.com/office/officeart/2005/8/layout/process5"/>
    <dgm:cxn modelId="{35B7A63F-6D16-4AF2-9530-028E8F6D69B1}" type="presParOf" srcId="{5ABAF016-9BCA-4B96-AFCE-9EBC50695B6F}" destId="{4F131714-BBE8-4552-B453-C9FC7179EDFC}" srcOrd="11" destOrd="0" presId="urn:microsoft.com/office/officeart/2005/8/layout/process5"/>
    <dgm:cxn modelId="{0FF3B997-FDB6-4167-BE28-23AAB3FD8F47}" type="presParOf" srcId="{4F131714-BBE8-4552-B453-C9FC7179EDFC}" destId="{65AA1A33-54E6-4C45-9414-83891E1DB409}" srcOrd="0" destOrd="0" presId="urn:microsoft.com/office/officeart/2005/8/layout/process5"/>
    <dgm:cxn modelId="{9407656B-A402-47CE-992C-6AD96A3906EF}" type="presParOf" srcId="{5ABAF016-9BCA-4B96-AFCE-9EBC50695B6F}" destId="{12A84E82-BEAA-4986-B5C7-69E246E40271}" srcOrd="12" destOrd="0" presId="urn:microsoft.com/office/officeart/2005/8/layout/process5"/>
    <dgm:cxn modelId="{3692D8FB-D470-490A-BB1F-5CC94E8071F3}" type="presParOf" srcId="{5ABAF016-9BCA-4B96-AFCE-9EBC50695B6F}" destId="{A77D8825-837E-4F9A-A4CD-48A57857CBC8}" srcOrd="13" destOrd="0" presId="urn:microsoft.com/office/officeart/2005/8/layout/process5"/>
    <dgm:cxn modelId="{4E8183F2-7470-4855-8F19-CE224F618549}" type="presParOf" srcId="{A77D8825-837E-4F9A-A4CD-48A57857CBC8}" destId="{F926F07E-AB11-40FE-9975-1D0C2A694961}" srcOrd="0" destOrd="0" presId="urn:microsoft.com/office/officeart/2005/8/layout/process5"/>
    <dgm:cxn modelId="{7BF9D069-0E6E-41FC-BFC9-89BCDD7BA388}" type="presParOf" srcId="{5ABAF016-9BCA-4B96-AFCE-9EBC50695B6F}" destId="{29754C52-44B6-402B-9192-06703439D279}" srcOrd="14" destOrd="0" presId="urn:microsoft.com/office/officeart/2005/8/layout/process5"/>
    <dgm:cxn modelId="{69E2C407-C9A3-4275-A46E-7C143DE98DD1}" type="presParOf" srcId="{5ABAF016-9BCA-4B96-AFCE-9EBC50695B6F}" destId="{F3F969DB-D5EF-491A-8E3F-FA48626DC95E}" srcOrd="15" destOrd="0" presId="urn:microsoft.com/office/officeart/2005/8/layout/process5"/>
    <dgm:cxn modelId="{2C3FA1AC-DACB-4973-B929-D5E1F018C4CE}" type="presParOf" srcId="{F3F969DB-D5EF-491A-8E3F-FA48626DC95E}" destId="{8ABEB6D0-4CFB-4DF9-B658-EFAF4FE53453}" srcOrd="0" destOrd="0" presId="urn:microsoft.com/office/officeart/2005/8/layout/process5"/>
    <dgm:cxn modelId="{9A13A6F3-CF1D-49AD-ADB3-E43A2E0AAD1E}" type="presParOf" srcId="{5ABAF016-9BCA-4B96-AFCE-9EBC50695B6F}" destId="{820CE941-29C0-485A-847D-BD8174B5611A}" srcOrd="16" destOrd="0" presId="urn:microsoft.com/office/officeart/2005/8/layout/process5"/>
    <dgm:cxn modelId="{4F1367E1-E4D6-4244-B7CA-CD815F619750}" type="presParOf" srcId="{5ABAF016-9BCA-4B96-AFCE-9EBC50695B6F}" destId="{2C4FE4ED-E43C-4631-93F0-F5FF51C8714A}" srcOrd="17" destOrd="0" presId="urn:microsoft.com/office/officeart/2005/8/layout/process5"/>
    <dgm:cxn modelId="{5C8FC597-8390-4B1C-B4E7-85BADF47EE97}" type="presParOf" srcId="{2C4FE4ED-E43C-4631-93F0-F5FF51C8714A}" destId="{558CE2C0-202A-41FE-A5D4-894E864B4650}" srcOrd="0" destOrd="0" presId="urn:microsoft.com/office/officeart/2005/8/layout/process5"/>
    <dgm:cxn modelId="{CF441FB4-A907-469F-A896-CA36045D2887}" type="presParOf" srcId="{5ABAF016-9BCA-4B96-AFCE-9EBC50695B6F}" destId="{285A7D7D-2A45-4E15-A3C5-37DCFAAB9971}" srcOrd="18" destOrd="0" presId="urn:microsoft.com/office/officeart/2005/8/layout/process5"/>
    <dgm:cxn modelId="{6BC55FBE-C463-47FD-9128-CC3E3EDBDDF1}" type="presParOf" srcId="{5ABAF016-9BCA-4B96-AFCE-9EBC50695B6F}" destId="{B87E397A-25E7-4EF3-A8D1-56880034D863}" srcOrd="19" destOrd="0" presId="urn:microsoft.com/office/officeart/2005/8/layout/process5"/>
    <dgm:cxn modelId="{0B527DE3-A17A-45B1-986F-B2DF6353D37D}" type="presParOf" srcId="{B87E397A-25E7-4EF3-A8D1-56880034D863}" destId="{BE96D9C0-6151-4C3D-B386-F03AED624C2B}" srcOrd="0" destOrd="0" presId="urn:microsoft.com/office/officeart/2005/8/layout/process5"/>
    <dgm:cxn modelId="{98E4F24E-58D6-41B9-9DE4-F2219BDA7407}" type="presParOf" srcId="{5ABAF016-9BCA-4B96-AFCE-9EBC50695B6F}" destId="{B336F90B-8376-4114-9BD8-31CA9C88AC57}" srcOrd="20" destOrd="0" presId="urn:microsoft.com/office/officeart/2005/8/layout/process5"/>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E480A-8C4C-4269-AEDB-1A35EEB27A95}">
      <dsp:nvSpPr>
        <dsp:cNvPr id="0" name=""/>
        <dsp:cNvSpPr/>
      </dsp:nvSpPr>
      <dsp:spPr>
        <a:xfrm>
          <a:off x="3817" y="268608"/>
          <a:ext cx="1669070" cy="1001442"/>
        </a:xfrm>
        <a:prstGeom prst="roundRect">
          <a:avLst>
            <a:gd name="adj" fmla="val 10000"/>
          </a:avLst>
        </a:prstGeom>
        <a:solidFill>
          <a:srgbClr val="0A3857"/>
        </a:solidFill>
        <a:ln w="9525" cap="flat" cmpd="sng" algn="ctr">
          <a:solidFill>
            <a:srgbClr val="0A3857"/>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Ask Strategic Questions</a:t>
          </a:r>
          <a:endParaRPr lang="en-US" sz="1400" b="1" kern="1200" dirty="0"/>
        </a:p>
      </dsp:txBody>
      <dsp:txXfrm>
        <a:off x="33148" y="297939"/>
        <a:ext cx="1610408" cy="942780"/>
      </dsp:txXfrm>
    </dsp:sp>
    <dsp:sp modelId="{14E3A8DC-312F-4ACD-9B86-952EADEC7333}">
      <dsp:nvSpPr>
        <dsp:cNvPr id="0" name=""/>
        <dsp:cNvSpPr/>
      </dsp:nvSpPr>
      <dsp:spPr>
        <a:xfrm>
          <a:off x="1819765" y="562365"/>
          <a:ext cx="353842" cy="413929"/>
        </a:xfrm>
        <a:prstGeom prst="rightArrow">
          <a:avLst>
            <a:gd name="adj1" fmla="val 60000"/>
            <a:gd name="adj2" fmla="val 50000"/>
          </a:avLst>
        </a:prstGeom>
        <a:solidFill>
          <a:srgbClr val="0A38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819765" y="645151"/>
        <a:ext cx="247689" cy="248357"/>
      </dsp:txXfrm>
    </dsp:sp>
    <dsp:sp modelId="{A00F00EB-87E4-435E-B5D9-D853DA41C2AD}">
      <dsp:nvSpPr>
        <dsp:cNvPr id="0" name=""/>
        <dsp:cNvSpPr/>
      </dsp:nvSpPr>
      <dsp:spPr>
        <a:xfrm>
          <a:off x="2340515" y="268608"/>
          <a:ext cx="1669070" cy="1001442"/>
        </a:xfrm>
        <a:prstGeom prst="roundRect">
          <a:avLst>
            <a:gd name="adj" fmla="val 10000"/>
          </a:avLst>
        </a:prstGeom>
        <a:solidFill>
          <a:srgbClr val="0A3857"/>
        </a:solidFill>
        <a:ln w="9525" cap="flat" cmpd="sng" algn="ctr">
          <a:solidFill>
            <a:srgbClr val="0A3857"/>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 the end, what will your city want to get for its investment?</a:t>
          </a:r>
          <a:endParaRPr lang="en-US" sz="1400" b="1" kern="1200" dirty="0"/>
        </a:p>
      </dsp:txBody>
      <dsp:txXfrm>
        <a:off x="2369846" y="297939"/>
        <a:ext cx="1610408" cy="942780"/>
      </dsp:txXfrm>
    </dsp:sp>
    <dsp:sp modelId="{86155FDD-CB70-4840-80A1-3C87B4E257BB}">
      <dsp:nvSpPr>
        <dsp:cNvPr id="0" name=""/>
        <dsp:cNvSpPr/>
      </dsp:nvSpPr>
      <dsp:spPr>
        <a:xfrm>
          <a:off x="4156464" y="562365"/>
          <a:ext cx="353842" cy="413929"/>
        </a:xfrm>
        <a:prstGeom prst="rightArrow">
          <a:avLst>
            <a:gd name="adj1" fmla="val 60000"/>
            <a:gd name="adj2" fmla="val 50000"/>
          </a:avLst>
        </a:prstGeom>
        <a:solidFill>
          <a:srgbClr val="0A38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156464" y="645151"/>
        <a:ext cx="247689" cy="248357"/>
      </dsp:txXfrm>
    </dsp:sp>
    <dsp:sp modelId="{F9AE959F-5823-4D9A-B9B0-F246AF95746D}">
      <dsp:nvSpPr>
        <dsp:cNvPr id="0" name=""/>
        <dsp:cNvSpPr/>
      </dsp:nvSpPr>
      <dsp:spPr>
        <a:xfrm>
          <a:off x="4677214" y="268608"/>
          <a:ext cx="1669070" cy="1001442"/>
        </a:xfrm>
        <a:prstGeom prst="roundRect">
          <a:avLst>
            <a:gd name="adj" fmla="val 10000"/>
          </a:avLst>
        </a:prstGeom>
        <a:solidFill>
          <a:srgbClr val="0A3857"/>
        </a:solidFill>
        <a:ln w="9525" cap="flat" cmpd="sng" algn="ctr">
          <a:solidFill>
            <a:srgbClr val="0A3857"/>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What do you want to learn from the deployment?</a:t>
          </a:r>
          <a:endParaRPr lang="en-US" sz="1400" b="1" kern="1200" dirty="0"/>
        </a:p>
      </dsp:txBody>
      <dsp:txXfrm>
        <a:off x="4706545" y="297939"/>
        <a:ext cx="1610408" cy="942780"/>
      </dsp:txXfrm>
    </dsp:sp>
    <dsp:sp modelId="{AB38FE72-ED68-4E2E-8AF4-0C29BE411A64}">
      <dsp:nvSpPr>
        <dsp:cNvPr id="0" name=""/>
        <dsp:cNvSpPr/>
      </dsp:nvSpPr>
      <dsp:spPr>
        <a:xfrm>
          <a:off x="6493162" y="562365"/>
          <a:ext cx="353842" cy="413929"/>
        </a:xfrm>
        <a:prstGeom prst="rightArrow">
          <a:avLst>
            <a:gd name="adj1" fmla="val 60000"/>
            <a:gd name="adj2" fmla="val 50000"/>
          </a:avLst>
        </a:prstGeom>
        <a:solidFill>
          <a:srgbClr val="0A38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6493162" y="645151"/>
        <a:ext cx="247689" cy="248357"/>
      </dsp:txXfrm>
    </dsp:sp>
    <dsp:sp modelId="{A2A24AAC-1083-463A-8F2C-668B4688525D}">
      <dsp:nvSpPr>
        <dsp:cNvPr id="0" name=""/>
        <dsp:cNvSpPr/>
      </dsp:nvSpPr>
      <dsp:spPr>
        <a:xfrm>
          <a:off x="7013912" y="268608"/>
          <a:ext cx="1669070" cy="1001442"/>
        </a:xfrm>
        <a:prstGeom prst="roundRect">
          <a:avLst>
            <a:gd name="adj" fmla="val 10000"/>
          </a:avLst>
        </a:prstGeom>
        <a:solidFill>
          <a:srgbClr val="0A3857"/>
        </a:solidFill>
        <a:ln w="9525" cap="flat" cmpd="sng" algn="ctr">
          <a:solidFill>
            <a:srgbClr val="0A3857"/>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What specific questions do you want answered?  </a:t>
          </a:r>
          <a:endParaRPr lang="en-US" sz="1400" b="1" kern="1200" dirty="0"/>
        </a:p>
      </dsp:txBody>
      <dsp:txXfrm>
        <a:off x="7043243" y="297939"/>
        <a:ext cx="1610408" cy="942780"/>
      </dsp:txXfrm>
    </dsp:sp>
    <dsp:sp modelId="{7ED54A31-B9FA-4339-90D8-01D14EFEB85F}">
      <dsp:nvSpPr>
        <dsp:cNvPr id="0" name=""/>
        <dsp:cNvSpPr/>
      </dsp:nvSpPr>
      <dsp:spPr>
        <a:xfrm rot="5400000">
          <a:off x="7671526" y="1386885"/>
          <a:ext cx="353842" cy="413929"/>
        </a:xfrm>
        <a:prstGeom prst="rightArrow">
          <a:avLst>
            <a:gd name="adj1" fmla="val 60000"/>
            <a:gd name="adj2" fmla="val 50000"/>
          </a:avLst>
        </a:prstGeom>
        <a:solidFill>
          <a:srgbClr val="0A38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7724269" y="1416929"/>
        <a:ext cx="248357" cy="247689"/>
      </dsp:txXfrm>
    </dsp:sp>
    <dsp:sp modelId="{C321AF86-6961-4A17-9AA3-9F2E21E80023}">
      <dsp:nvSpPr>
        <dsp:cNvPr id="0" name=""/>
        <dsp:cNvSpPr/>
      </dsp:nvSpPr>
      <dsp:spPr>
        <a:xfrm>
          <a:off x="7013912" y="1937678"/>
          <a:ext cx="1669070" cy="1001442"/>
        </a:xfrm>
        <a:prstGeom prst="roundRect">
          <a:avLst>
            <a:gd name="adj" fmla="val 10000"/>
          </a:avLst>
        </a:prstGeom>
        <a:solidFill>
          <a:schemeClr val="tx1">
            <a:lumMod val="50000"/>
            <a:lumOff val="50000"/>
          </a:schemeClr>
        </a:solidFill>
        <a:ln w="9525" cap="flat" cmpd="sng" algn="ctr">
          <a:solidFill>
            <a:schemeClr val="tx1">
              <a:lumMod val="50000"/>
              <a:lumOff val="5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What hypotheses do you want to test?</a:t>
          </a:r>
          <a:endParaRPr lang="en-US" sz="1400" b="1" kern="1200" dirty="0"/>
        </a:p>
      </dsp:txBody>
      <dsp:txXfrm>
        <a:off x="7043243" y="1967009"/>
        <a:ext cx="1610408" cy="942780"/>
      </dsp:txXfrm>
    </dsp:sp>
    <dsp:sp modelId="{18D0722E-DECC-4C18-982F-0FBAB7EBFEC3}">
      <dsp:nvSpPr>
        <dsp:cNvPr id="0" name=""/>
        <dsp:cNvSpPr/>
      </dsp:nvSpPr>
      <dsp:spPr>
        <a:xfrm rot="10800000">
          <a:off x="6513191" y="2231435"/>
          <a:ext cx="353842" cy="413929"/>
        </a:xfrm>
        <a:prstGeom prst="rightArrow">
          <a:avLst>
            <a:gd name="adj1" fmla="val 60000"/>
            <a:gd name="adj2" fmla="val 50000"/>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6619344" y="2314221"/>
        <a:ext cx="247689" cy="248357"/>
      </dsp:txXfrm>
    </dsp:sp>
    <dsp:sp modelId="{96055303-75F1-4E9F-B3AD-8114DC0D37C3}">
      <dsp:nvSpPr>
        <dsp:cNvPr id="0" name=""/>
        <dsp:cNvSpPr/>
      </dsp:nvSpPr>
      <dsp:spPr>
        <a:xfrm>
          <a:off x="4677214" y="1937678"/>
          <a:ext cx="1669070" cy="1001442"/>
        </a:xfrm>
        <a:prstGeom prst="roundRect">
          <a:avLst>
            <a:gd name="adj" fmla="val 10000"/>
          </a:avLst>
        </a:prstGeom>
        <a:solidFill>
          <a:schemeClr val="tx1">
            <a:lumMod val="50000"/>
            <a:lumOff val="50000"/>
          </a:schemeClr>
        </a:solidFill>
        <a:ln w="9525" cap="flat" cmpd="sng" algn="ctr">
          <a:solidFill>
            <a:schemeClr val="tx1">
              <a:lumMod val="50000"/>
              <a:lumOff val="5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What performance measures make the most sense?</a:t>
          </a:r>
          <a:endParaRPr lang="en-US" sz="1400" b="1" kern="1200" dirty="0"/>
        </a:p>
      </dsp:txBody>
      <dsp:txXfrm>
        <a:off x="4706545" y="1967009"/>
        <a:ext cx="1610408" cy="942780"/>
      </dsp:txXfrm>
    </dsp:sp>
    <dsp:sp modelId="{4F131714-BBE8-4552-B453-C9FC7179EDFC}">
      <dsp:nvSpPr>
        <dsp:cNvPr id="0" name=""/>
        <dsp:cNvSpPr/>
      </dsp:nvSpPr>
      <dsp:spPr>
        <a:xfrm rot="10800000">
          <a:off x="4176492" y="2231435"/>
          <a:ext cx="353842" cy="413929"/>
        </a:xfrm>
        <a:prstGeom prst="rightArrow">
          <a:avLst>
            <a:gd name="adj1" fmla="val 60000"/>
            <a:gd name="adj2" fmla="val 50000"/>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282645" y="2314221"/>
        <a:ext cx="247689" cy="248357"/>
      </dsp:txXfrm>
    </dsp:sp>
    <dsp:sp modelId="{12A84E82-BEAA-4986-B5C7-69E246E40271}">
      <dsp:nvSpPr>
        <dsp:cNvPr id="0" name=""/>
        <dsp:cNvSpPr/>
      </dsp:nvSpPr>
      <dsp:spPr>
        <a:xfrm>
          <a:off x="2340515" y="1937678"/>
          <a:ext cx="1669070" cy="1001442"/>
        </a:xfrm>
        <a:prstGeom prst="roundRect">
          <a:avLst>
            <a:gd name="adj" fmla="val 10000"/>
          </a:avLst>
        </a:prstGeom>
        <a:solidFill>
          <a:schemeClr val="tx1">
            <a:lumMod val="50000"/>
            <a:lumOff val="50000"/>
          </a:schemeClr>
        </a:solidFill>
        <a:ln w="9525" cap="flat" cmpd="sng" algn="ctr">
          <a:solidFill>
            <a:schemeClr val="tx1">
              <a:lumMod val="50000"/>
              <a:lumOff val="5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What data do you need to measure to compute what you want to measure?</a:t>
          </a:r>
          <a:endParaRPr lang="en-US" sz="1200" b="1" kern="1200" dirty="0"/>
        </a:p>
      </dsp:txBody>
      <dsp:txXfrm>
        <a:off x="2369846" y="1967009"/>
        <a:ext cx="1610408" cy="942780"/>
      </dsp:txXfrm>
    </dsp:sp>
    <dsp:sp modelId="{A77D8825-837E-4F9A-A4CD-48A57857CBC8}">
      <dsp:nvSpPr>
        <dsp:cNvPr id="0" name=""/>
        <dsp:cNvSpPr/>
      </dsp:nvSpPr>
      <dsp:spPr>
        <a:xfrm rot="10800000">
          <a:off x="1839794" y="2231435"/>
          <a:ext cx="353842" cy="413929"/>
        </a:xfrm>
        <a:prstGeom prst="rightArrow">
          <a:avLst>
            <a:gd name="adj1" fmla="val 60000"/>
            <a:gd name="adj2" fmla="val 50000"/>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945947" y="2314221"/>
        <a:ext cx="247689" cy="248357"/>
      </dsp:txXfrm>
    </dsp:sp>
    <dsp:sp modelId="{29754C52-44B6-402B-9192-06703439D279}">
      <dsp:nvSpPr>
        <dsp:cNvPr id="0" name=""/>
        <dsp:cNvSpPr/>
      </dsp:nvSpPr>
      <dsp:spPr>
        <a:xfrm>
          <a:off x="3817" y="1937678"/>
          <a:ext cx="1669070" cy="1001442"/>
        </a:xfrm>
        <a:prstGeom prst="roundRect">
          <a:avLst>
            <a:gd name="adj" fmla="val 10000"/>
          </a:avLst>
        </a:prstGeom>
        <a:solidFill>
          <a:schemeClr val="tx1">
            <a:lumMod val="50000"/>
            <a:lumOff val="50000"/>
          </a:schemeClr>
        </a:solidFill>
        <a:ln w="9525" cap="flat" cmpd="sng" algn="ctr">
          <a:solidFill>
            <a:schemeClr val="tx1">
              <a:lumMod val="50000"/>
              <a:lumOff val="5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What are the best methods to use to evaluate the deployment?</a:t>
          </a:r>
          <a:endParaRPr lang="en-US" sz="1200" b="1" kern="1200" dirty="0"/>
        </a:p>
      </dsp:txBody>
      <dsp:txXfrm>
        <a:off x="33148" y="1967009"/>
        <a:ext cx="1610408" cy="942780"/>
      </dsp:txXfrm>
    </dsp:sp>
    <dsp:sp modelId="{F3F969DB-D5EF-491A-8E3F-FA48626DC95E}">
      <dsp:nvSpPr>
        <dsp:cNvPr id="0" name=""/>
        <dsp:cNvSpPr/>
      </dsp:nvSpPr>
      <dsp:spPr>
        <a:xfrm rot="5400000">
          <a:off x="661431" y="3055955"/>
          <a:ext cx="353842" cy="413929"/>
        </a:xfrm>
        <a:prstGeom prst="rightArrow">
          <a:avLst>
            <a:gd name="adj1" fmla="val 60000"/>
            <a:gd name="adj2" fmla="val 50000"/>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714174" y="3085999"/>
        <a:ext cx="248357" cy="247689"/>
      </dsp:txXfrm>
    </dsp:sp>
    <dsp:sp modelId="{820CE941-29C0-485A-847D-BD8174B5611A}">
      <dsp:nvSpPr>
        <dsp:cNvPr id="0" name=""/>
        <dsp:cNvSpPr/>
      </dsp:nvSpPr>
      <dsp:spPr>
        <a:xfrm>
          <a:off x="3817" y="3606749"/>
          <a:ext cx="1669070" cy="1001442"/>
        </a:xfrm>
        <a:prstGeom prst="roundRect">
          <a:avLst>
            <a:gd name="adj" fmla="val 10000"/>
          </a:avLst>
        </a:prstGeom>
        <a:solidFill>
          <a:srgbClr val="0099CF"/>
        </a:solidFill>
        <a:ln w="9525" cap="flat" cmpd="sng" algn="ctr">
          <a:solidFill>
            <a:srgbClr val="0099CF"/>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How do you want the results reported and disseminated?</a:t>
          </a:r>
          <a:endParaRPr lang="en-US" sz="1400" b="1" kern="1200" dirty="0"/>
        </a:p>
      </dsp:txBody>
      <dsp:txXfrm>
        <a:off x="33148" y="3636080"/>
        <a:ext cx="1610408" cy="942780"/>
      </dsp:txXfrm>
    </dsp:sp>
    <dsp:sp modelId="{2C4FE4ED-E43C-4631-93F0-F5FF51C8714A}">
      <dsp:nvSpPr>
        <dsp:cNvPr id="0" name=""/>
        <dsp:cNvSpPr/>
      </dsp:nvSpPr>
      <dsp:spPr>
        <a:xfrm>
          <a:off x="1819765" y="3900505"/>
          <a:ext cx="353842" cy="413929"/>
        </a:xfrm>
        <a:prstGeom prst="rightArrow">
          <a:avLst>
            <a:gd name="adj1" fmla="val 60000"/>
            <a:gd name="adj2" fmla="val 50000"/>
          </a:avLst>
        </a:prstGeom>
        <a:solidFill>
          <a:srgbClr val="0099C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819765" y="3983291"/>
        <a:ext cx="247689" cy="248357"/>
      </dsp:txXfrm>
    </dsp:sp>
    <dsp:sp modelId="{285A7D7D-2A45-4E15-A3C5-37DCFAAB9971}">
      <dsp:nvSpPr>
        <dsp:cNvPr id="0" name=""/>
        <dsp:cNvSpPr/>
      </dsp:nvSpPr>
      <dsp:spPr>
        <a:xfrm>
          <a:off x="2340515" y="3606749"/>
          <a:ext cx="1669070" cy="1001442"/>
        </a:xfrm>
        <a:prstGeom prst="roundRect">
          <a:avLst>
            <a:gd name="adj" fmla="val 10000"/>
          </a:avLst>
        </a:prstGeom>
        <a:solidFill>
          <a:srgbClr val="0099CF"/>
        </a:solidFill>
        <a:ln w="9525" cap="flat" cmpd="sng" algn="ctr">
          <a:solidFill>
            <a:srgbClr val="0099CF"/>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Getting the Results of the Evaluation</a:t>
          </a:r>
          <a:endParaRPr lang="en-US" sz="1400" b="1" kern="1200" dirty="0"/>
        </a:p>
      </dsp:txBody>
      <dsp:txXfrm>
        <a:off x="2369846" y="3636080"/>
        <a:ext cx="1610408" cy="942780"/>
      </dsp:txXfrm>
    </dsp:sp>
    <dsp:sp modelId="{B87E397A-25E7-4EF3-A8D1-56880034D863}">
      <dsp:nvSpPr>
        <dsp:cNvPr id="0" name=""/>
        <dsp:cNvSpPr/>
      </dsp:nvSpPr>
      <dsp:spPr>
        <a:xfrm>
          <a:off x="4156464" y="3900505"/>
          <a:ext cx="353842" cy="413929"/>
        </a:xfrm>
        <a:prstGeom prst="rightArrow">
          <a:avLst>
            <a:gd name="adj1" fmla="val 60000"/>
            <a:gd name="adj2" fmla="val 50000"/>
          </a:avLst>
        </a:prstGeom>
        <a:solidFill>
          <a:srgbClr val="0099C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156464" y="3983291"/>
        <a:ext cx="247689" cy="248357"/>
      </dsp:txXfrm>
    </dsp:sp>
    <dsp:sp modelId="{B336F90B-8376-4114-9BD8-31CA9C88AC57}">
      <dsp:nvSpPr>
        <dsp:cNvPr id="0" name=""/>
        <dsp:cNvSpPr/>
      </dsp:nvSpPr>
      <dsp:spPr>
        <a:xfrm>
          <a:off x="4677214" y="3606749"/>
          <a:ext cx="1669070" cy="1001442"/>
        </a:xfrm>
        <a:prstGeom prst="roundRect">
          <a:avLst>
            <a:gd name="adj" fmla="val 10000"/>
          </a:avLst>
        </a:prstGeom>
        <a:solidFill>
          <a:srgbClr val="0099CF"/>
        </a:solidFill>
        <a:ln w="9525" cap="flat" cmpd="sng" algn="ctr">
          <a:solidFill>
            <a:srgbClr val="0099CF"/>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Were the Strategic Questions Answered?</a:t>
          </a:r>
          <a:endParaRPr lang="en-US" sz="1400" b="1" kern="1200" dirty="0"/>
        </a:p>
      </dsp:txBody>
      <dsp:txXfrm>
        <a:off x="4706545" y="3636080"/>
        <a:ext cx="1610408" cy="942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7053" cy="465774"/>
          </a:xfrm>
          <a:prstGeom prst="rect">
            <a:avLst/>
          </a:prstGeom>
        </p:spPr>
        <p:txBody>
          <a:bodyPr vert="horz" lIns="91913" tIns="45957" rIns="91913" bIns="45957" rtlCol="0"/>
          <a:lstStyle>
            <a:lvl1pPr algn="l">
              <a:defRPr sz="1200"/>
            </a:lvl1pPr>
          </a:lstStyle>
          <a:p>
            <a:endParaRPr lang="en-US" dirty="0"/>
          </a:p>
        </p:txBody>
      </p:sp>
      <p:sp>
        <p:nvSpPr>
          <p:cNvPr id="3" name="Date Placeholder 2"/>
          <p:cNvSpPr>
            <a:spLocks noGrp="1"/>
          </p:cNvSpPr>
          <p:nvPr>
            <p:ph type="dt" sz="quarter" idx="1"/>
          </p:nvPr>
        </p:nvSpPr>
        <p:spPr>
          <a:xfrm>
            <a:off x="3994614" y="0"/>
            <a:ext cx="3057053" cy="465774"/>
          </a:xfrm>
          <a:prstGeom prst="rect">
            <a:avLst/>
          </a:prstGeom>
        </p:spPr>
        <p:txBody>
          <a:bodyPr vert="horz" lIns="91913" tIns="45957" rIns="91913" bIns="45957" rtlCol="0"/>
          <a:lstStyle>
            <a:lvl1pPr algn="r">
              <a:defRPr sz="1200"/>
            </a:lvl1pPr>
          </a:lstStyle>
          <a:p>
            <a:fld id="{397E1AEC-D6BB-4A4D-B7B4-4B0E8C394F62}" type="datetimeFigureOut">
              <a:rPr lang="en-US" smtClean="0"/>
              <a:t>4/27/2016</a:t>
            </a:fld>
            <a:endParaRPr lang="en-US" dirty="0"/>
          </a:p>
        </p:txBody>
      </p:sp>
      <p:sp>
        <p:nvSpPr>
          <p:cNvPr id="4" name="Footer Placeholder 3"/>
          <p:cNvSpPr>
            <a:spLocks noGrp="1"/>
          </p:cNvSpPr>
          <p:nvPr>
            <p:ph type="ftr" sz="quarter" idx="2"/>
          </p:nvPr>
        </p:nvSpPr>
        <p:spPr>
          <a:xfrm>
            <a:off x="1" y="8841739"/>
            <a:ext cx="3057053" cy="465774"/>
          </a:xfrm>
          <a:prstGeom prst="rect">
            <a:avLst/>
          </a:prstGeom>
        </p:spPr>
        <p:txBody>
          <a:bodyPr vert="horz" lIns="91913" tIns="45957" rIns="91913" bIns="4595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4614" y="8841739"/>
            <a:ext cx="3057053" cy="465774"/>
          </a:xfrm>
          <a:prstGeom prst="rect">
            <a:avLst/>
          </a:prstGeom>
        </p:spPr>
        <p:txBody>
          <a:bodyPr vert="horz" lIns="91913" tIns="45957" rIns="91913" bIns="45957" rtlCol="0" anchor="b"/>
          <a:lstStyle>
            <a:lvl1pPr algn="r">
              <a:defRPr sz="1200"/>
            </a:lvl1pPr>
          </a:lstStyle>
          <a:p>
            <a:fld id="{904B8D06-2BFE-4A60-884A-87EF24F05C21}" type="slidenum">
              <a:rPr lang="en-US" smtClean="0"/>
              <a:t>‹#›</a:t>
            </a:fld>
            <a:endParaRPr lang="en-US" dirty="0"/>
          </a:p>
        </p:txBody>
      </p:sp>
    </p:spTree>
    <p:extLst>
      <p:ext uri="{BB962C8B-B14F-4D97-AF65-F5344CB8AC3E}">
        <p14:creationId xmlns:p14="http://schemas.microsoft.com/office/powerpoint/2010/main" val="119184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57053" cy="465774"/>
          </a:xfrm>
          <a:prstGeom prst="rect">
            <a:avLst/>
          </a:prstGeom>
          <a:noFill/>
          <a:ln w="9525">
            <a:noFill/>
            <a:miter lim="800000"/>
            <a:headEnd/>
            <a:tailEnd/>
          </a:ln>
          <a:effectLst/>
        </p:spPr>
        <p:txBody>
          <a:bodyPr vert="horz" wrap="square" lIns="93659" tIns="46830" rIns="93659" bIns="46830" numCol="1" anchor="t" anchorCtr="0" compatLnSpc="1">
            <a:prstTxWarp prst="textNoShape">
              <a:avLst/>
            </a:prstTxWarp>
          </a:bodyPr>
          <a:lstStyle>
            <a:lvl1pPr algn="l" defTabSz="936678" eaLnBrk="1" hangingPunct="1">
              <a:lnSpc>
                <a:spcPct val="100000"/>
              </a:lnSpc>
              <a:spcBef>
                <a:spcPct val="0"/>
              </a:spcBef>
              <a:buFontTx/>
              <a:buNone/>
              <a:defRPr sz="1200" b="0" i="0">
                <a:solidFill>
                  <a:schemeClr val="tx1"/>
                </a:solidFill>
              </a:defRPr>
            </a:lvl1pPr>
          </a:lstStyle>
          <a:p>
            <a:pPr>
              <a:defRPr/>
            </a:pPr>
            <a:endParaRPr lang="en-US" dirty="0"/>
          </a:p>
        </p:txBody>
      </p:sp>
      <p:sp>
        <p:nvSpPr>
          <p:cNvPr id="7171" name="Rectangle 3"/>
          <p:cNvSpPr>
            <a:spLocks noGrp="1" noChangeArrowheads="1"/>
          </p:cNvSpPr>
          <p:nvPr>
            <p:ph type="dt" idx="1"/>
          </p:nvPr>
        </p:nvSpPr>
        <p:spPr bwMode="auto">
          <a:xfrm>
            <a:off x="3994614" y="0"/>
            <a:ext cx="3057053" cy="465774"/>
          </a:xfrm>
          <a:prstGeom prst="rect">
            <a:avLst/>
          </a:prstGeom>
          <a:noFill/>
          <a:ln w="9525">
            <a:noFill/>
            <a:miter lim="800000"/>
            <a:headEnd/>
            <a:tailEnd/>
          </a:ln>
          <a:effectLst/>
        </p:spPr>
        <p:txBody>
          <a:bodyPr vert="horz" wrap="square" lIns="93659" tIns="46830" rIns="93659" bIns="46830" numCol="1" anchor="t" anchorCtr="0" compatLnSpc="1">
            <a:prstTxWarp prst="textNoShape">
              <a:avLst/>
            </a:prstTxWarp>
          </a:bodyPr>
          <a:lstStyle>
            <a:lvl1pPr algn="r" defTabSz="936678" eaLnBrk="1" hangingPunct="1">
              <a:lnSpc>
                <a:spcPct val="100000"/>
              </a:lnSpc>
              <a:spcBef>
                <a:spcPct val="0"/>
              </a:spcBef>
              <a:buFontTx/>
              <a:buNone/>
              <a:defRPr sz="1200" b="0" i="0">
                <a:solidFill>
                  <a:schemeClr val="tx1"/>
                </a:solidFill>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98563" y="696913"/>
            <a:ext cx="4656137" cy="34925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5966" y="4422460"/>
            <a:ext cx="5641333" cy="4188778"/>
          </a:xfrm>
          <a:prstGeom prst="rect">
            <a:avLst/>
          </a:prstGeom>
          <a:noFill/>
          <a:ln w="9525">
            <a:noFill/>
            <a:miter lim="800000"/>
            <a:headEnd/>
            <a:tailEnd/>
          </a:ln>
          <a:effectLst/>
        </p:spPr>
        <p:txBody>
          <a:bodyPr vert="horz" wrap="square" lIns="93659" tIns="46830" rIns="93659" bIns="468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41739"/>
            <a:ext cx="3057053" cy="465774"/>
          </a:xfrm>
          <a:prstGeom prst="rect">
            <a:avLst/>
          </a:prstGeom>
          <a:noFill/>
          <a:ln w="9525">
            <a:noFill/>
            <a:miter lim="800000"/>
            <a:headEnd/>
            <a:tailEnd/>
          </a:ln>
          <a:effectLst/>
        </p:spPr>
        <p:txBody>
          <a:bodyPr vert="horz" wrap="square" lIns="93659" tIns="46830" rIns="93659" bIns="46830" numCol="1" anchor="b" anchorCtr="0" compatLnSpc="1">
            <a:prstTxWarp prst="textNoShape">
              <a:avLst/>
            </a:prstTxWarp>
          </a:bodyPr>
          <a:lstStyle>
            <a:lvl1pPr algn="l" defTabSz="936678" eaLnBrk="1" hangingPunct="1">
              <a:lnSpc>
                <a:spcPct val="100000"/>
              </a:lnSpc>
              <a:spcBef>
                <a:spcPct val="0"/>
              </a:spcBef>
              <a:buFontTx/>
              <a:buNone/>
              <a:defRPr sz="1200" b="0" i="0">
                <a:solidFill>
                  <a:schemeClr val="tx1"/>
                </a:solidFill>
              </a:defRPr>
            </a:lvl1pPr>
          </a:lstStyle>
          <a:p>
            <a:pPr>
              <a:defRPr/>
            </a:pPr>
            <a:endParaRPr lang="en-US" dirty="0"/>
          </a:p>
        </p:txBody>
      </p:sp>
      <p:sp>
        <p:nvSpPr>
          <p:cNvPr id="7175" name="Rectangle 7"/>
          <p:cNvSpPr>
            <a:spLocks noGrp="1" noChangeArrowheads="1"/>
          </p:cNvSpPr>
          <p:nvPr>
            <p:ph type="sldNum" sz="quarter" idx="5"/>
          </p:nvPr>
        </p:nvSpPr>
        <p:spPr bwMode="auto">
          <a:xfrm>
            <a:off x="3994614" y="8841739"/>
            <a:ext cx="3057053" cy="465774"/>
          </a:xfrm>
          <a:prstGeom prst="rect">
            <a:avLst/>
          </a:prstGeom>
          <a:noFill/>
          <a:ln w="9525">
            <a:noFill/>
            <a:miter lim="800000"/>
            <a:headEnd/>
            <a:tailEnd/>
          </a:ln>
          <a:effectLst/>
        </p:spPr>
        <p:txBody>
          <a:bodyPr vert="horz" wrap="square" lIns="93659" tIns="46830" rIns="93659" bIns="46830" numCol="1" anchor="b" anchorCtr="0" compatLnSpc="1">
            <a:prstTxWarp prst="textNoShape">
              <a:avLst/>
            </a:prstTxWarp>
          </a:bodyPr>
          <a:lstStyle>
            <a:lvl1pPr algn="r" defTabSz="936678" eaLnBrk="1" hangingPunct="1">
              <a:lnSpc>
                <a:spcPct val="100000"/>
              </a:lnSpc>
              <a:spcBef>
                <a:spcPct val="0"/>
              </a:spcBef>
              <a:buFontTx/>
              <a:buNone/>
              <a:defRPr sz="1200" b="0" i="0">
                <a:solidFill>
                  <a:schemeClr val="tx1"/>
                </a:solidFill>
              </a:defRPr>
            </a:lvl1pPr>
          </a:lstStyle>
          <a:p>
            <a:pPr>
              <a:defRPr/>
            </a:pPr>
            <a:fld id="{5CC99AB2-73DD-4F6A-9A81-3CB251087EA4}" type="slidenum">
              <a:rPr lang="en-US"/>
              <a:pPr>
                <a:defRPr/>
              </a:pPr>
              <a:t>‹#›</a:t>
            </a:fld>
            <a:endParaRPr lang="en-US" dirty="0"/>
          </a:p>
        </p:txBody>
      </p:sp>
    </p:spTree>
    <p:extLst>
      <p:ext uri="{BB962C8B-B14F-4D97-AF65-F5344CB8AC3E}">
        <p14:creationId xmlns:p14="http://schemas.microsoft.com/office/powerpoint/2010/main" val="2613231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222375" y="709613"/>
            <a:ext cx="4725988" cy="3543300"/>
          </a:xfrm>
          <a:ln/>
        </p:spPr>
      </p:sp>
      <p:sp>
        <p:nvSpPr>
          <p:cNvPr id="51203" name="Notes Placeholder 2"/>
          <p:cNvSpPr>
            <a:spLocks noGrp="1"/>
          </p:cNvSpPr>
          <p:nvPr>
            <p:ph type="body" idx="1"/>
          </p:nvPr>
        </p:nvSpPr>
        <p:spPr>
          <a:xfrm>
            <a:off x="716937" y="4490657"/>
            <a:ext cx="5732316" cy="4250881"/>
          </a:xfrm>
          <a:noFill/>
          <a:ln/>
        </p:spPr>
        <p:txBody>
          <a:bodyPr lIns="94856" tIns="47427" rIns="94856" bIns="47427"/>
          <a:lstStyle/>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 </a:t>
            </a:r>
          </a:p>
          <a:p>
            <a:endParaRPr lang="en-US" dirty="0" smtClean="0"/>
          </a:p>
        </p:txBody>
      </p:sp>
    </p:spTree>
    <p:extLst>
      <p:ext uri="{BB962C8B-B14F-4D97-AF65-F5344CB8AC3E}">
        <p14:creationId xmlns:p14="http://schemas.microsoft.com/office/powerpoint/2010/main" val="1990566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33</a:t>
            </a:fld>
            <a:endParaRPr lang="en-US" dirty="0"/>
          </a:p>
        </p:txBody>
      </p:sp>
    </p:spTree>
    <p:extLst>
      <p:ext uri="{BB962C8B-B14F-4D97-AF65-F5344CB8AC3E}">
        <p14:creationId xmlns:p14="http://schemas.microsoft.com/office/powerpoint/2010/main" val="138077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5</a:t>
            </a:fld>
            <a:endParaRPr lang="en-US" dirty="0"/>
          </a:p>
        </p:txBody>
      </p:sp>
    </p:spTree>
    <p:extLst>
      <p:ext uri="{BB962C8B-B14F-4D97-AF65-F5344CB8AC3E}">
        <p14:creationId xmlns:p14="http://schemas.microsoft.com/office/powerpoint/2010/main" val="108854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7</a:t>
            </a:fld>
            <a:endParaRPr lang="en-US" dirty="0"/>
          </a:p>
        </p:txBody>
      </p:sp>
    </p:spTree>
    <p:extLst>
      <p:ext uri="{BB962C8B-B14F-4D97-AF65-F5344CB8AC3E}">
        <p14:creationId xmlns:p14="http://schemas.microsoft.com/office/powerpoint/2010/main" val="29770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11</a:t>
            </a:fld>
            <a:endParaRPr lang="en-US" dirty="0"/>
          </a:p>
        </p:txBody>
      </p:sp>
    </p:spTree>
    <p:extLst>
      <p:ext uri="{BB962C8B-B14F-4D97-AF65-F5344CB8AC3E}">
        <p14:creationId xmlns:p14="http://schemas.microsoft.com/office/powerpoint/2010/main" val="11554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18</a:t>
            </a:fld>
            <a:endParaRPr lang="en-US" dirty="0"/>
          </a:p>
        </p:txBody>
      </p:sp>
    </p:spTree>
    <p:extLst>
      <p:ext uri="{BB962C8B-B14F-4D97-AF65-F5344CB8AC3E}">
        <p14:creationId xmlns:p14="http://schemas.microsoft.com/office/powerpoint/2010/main" val="60717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20</a:t>
            </a:fld>
            <a:endParaRPr lang="en-US" dirty="0"/>
          </a:p>
        </p:txBody>
      </p:sp>
    </p:spTree>
    <p:extLst>
      <p:ext uri="{BB962C8B-B14F-4D97-AF65-F5344CB8AC3E}">
        <p14:creationId xmlns:p14="http://schemas.microsoft.com/office/powerpoint/2010/main" val="22609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048" lvl="1" indent="0">
              <a:buNone/>
            </a:pPr>
            <a:r>
              <a:rPr lang="en-US" dirty="0" smtClean="0">
                <a:solidFill>
                  <a:schemeClr val="accent4"/>
                </a:solidFill>
              </a:rPr>
              <a:t>  </a:t>
            </a:r>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22</a:t>
            </a:fld>
            <a:endParaRPr lang="en-US" dirty="0"/>
          </a:p>
        </p:txBody>
      </p:sp>
    </p:spTree>
    <p:extLst>
      <p:ext uri="{BB962C8B-B14F-4D97-AF65-F5344CB8AC3E}">
        <p14:creationId xmlns:p14="http://schemas.microsoft.com/office/powerpoint/2010/main" val="171076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24</a:t>
            </a:fld>
            <a:endParaRPr lang="en-US" dirty="0"/>
          </a:p>
        </p:txBody>
      </p:sp>
    </p:spTree>
    <p:extLst>
      <p:ext uri="{BB962C8B-B14F-4D97-AF65-F5344CB8AC3E}">
        <p14:creationId xmlns:p14="http://schemas.microsoft.com/office/powerpoint/2010/main" val="211583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26</a:t>
            </a:fld>
            <a:endParaRPr lang="en-US" dirty="0"/>
          </a:p>
        </p:txBody>
      </p:sp>
    </p:spTree>
    <p:extLst>
      <p:ext uri="{BB962C8B-B14F-4D97-AF65-F5344CB8AC3E}">
        <p14:creationId xmlns:p14="http://schemas.microsoft.com/office/powerpoint/2010/main" val="5477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363833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189573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381704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a:noFill/>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357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solidFill>
            <a:schemeClr val="bg1">
              <a:lumMod val="95000"/>
            </a:schemeClr>
          </a:solid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01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noFill/>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52706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2154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eaLnBrk="1" hangingPunct="1">
              <a:spcBef>
                <a:spcPct val="0"/>
              </a:spcBef>
              <a:buFontTx/>
              <a:buNone/>
              <a:defRPr/>
            </a:pPr>
            <a:endParaRPr lang="en-US" sz="1800" dirty="0">
              <a:solidFill>
                <a:srgbClr val="000000"/>
              </a:solidFill>
              <a:latin typeface="Aria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eaLnBrk="1" hangingPunct="1">
              <a:spcBef>
                <a:spcPct val="0"/>
              </a:spcBef>
              <a:buFontTx/>
              <a:buNone/>
              <a:defRPr/>
            </a:pPr>
            <a:endParaRPr lang="en-US" i="1" dirty="0">
              <a:solidFill>
                <a:srgbClr val="FFFFFF"/>
              </a:solidFill>
              <a:latin typeface="Aria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eaLnBrk="1" hangingPunct="1">
              <a:spcBef>
                <a:spcPct val="50000"/>
              </a:spcBef>
              <a:buFontTx/>
              <a:buNone/>
              <a:defRPr/>
            </a:pPr>
            <a:fld id="{BACFF32A-43BF-4AAD-BB95-F94CCFDC5FCC}" type="slidenum">
              <a:rPr lang="en-US" sz="1200">
                <a:solidFill>
                  <a:srgbClr val="000000"/>
                </a:solidFill>
                <a:latin typeface="Arial"/>
                <a:ea typeface="ＭＳ Ｐゴシック" pitchFamily="-112" charset="-128"/>
              </a:rPr>
              <a:pPr algn="r" eaLnBrk="1" hangingPunct="1">
                <a:spcBef>
                  <a:spcPct val="50000"/>
                </a:spcBef>
                <a:buFontTx/>
                <a:buNone/>
                <a:defRPr/>
              </a:pPr>
              <a:t>‹#›</a:t>
            </a:fld>
            <a:endParaRPr lang="en-US" sz="1200" dirty="0">
              <a:solidFill>
                <a:srgbClr val="000000"/>
              </a:solidFill>
              <a:latin typeface="Aria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a:lnSpc>
                <a:spcPts val="900"/>
              </a:lnSpc>
              <a:spcBef>
                <a:spcPct val="0"/>
              </a:spcBef>
              <a:buFont typeface="Arial" charset="0"/>
              <a:buNone/>
              <a:defRPr/>
            </a:pPr>
            <a:r>
              <a:rPr lang="en-US" sz="1000" b="1" dirty="0">
                <a:solidFill>
                  <a:srgbClr val="000000"/>
                </a:solidFill>
                <a:latin typeface="Aria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203342"/>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203342"/>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8684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0966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227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900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2331219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3667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2756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244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1963521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95000"/>
            </a:schemeClr>
          </a:solid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8118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8269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5075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8573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1418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972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57953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5729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ITA slide w illustration, photo or chart">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381000"/>
            <a:ext cx="8229600" cy="762000"/>
          </a:xfrm>
        </p:spPr>
        <p:txBody>
          <a:bodyPr/>
          <a:lstStyle>
            <a:lvl1pPr>
              <a:defRPr/>
            </a:lvl1pPr>
          </a:lstStyle>
          <a:p>
            <a:r>
              <a:rPr lang="en-US" dirty="0" smtClean="0"/>
              <a:t>Click to edit Master title style</a:t>
            </a:r>
          </a:p>
        </p:txBody>
      </p:sp>
      <p:sp>
        <p:nvSpPr>
          <p:cNvPr id="8" name="Text Placeholder 7"/>
          <p:cNvSpPr>
            <a:spLocks noGrp="1"/>
          </p:cNvSpPr>
          <p:nvPr>
            <p:ph type="body" sz="quarter" idx="10"/>
          </p:nvPr>
        </p:nvSpPr>
        <p:spPr>
          <a:xfrm>
            <a:off x="457200" y="1600200"/>
            <a:ext cx="4419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1"/>
          </p:nvPr>
        </p:nvSpPr>
        <p:spPr>
          <a:xfrm>
            <a:off x="5029200" y="1619868"/>
            <a:ext cx="3352800" cy="3581400"/>
          </a:xfrm>
        </p:spPr>
        <p:txBody>
          <a:bodyPr/>
          <a:lstStyle/>
          <a:p>
            <a:pPr lvl="0"/>
            <a:endParaRPr lang="en-US" noProof="0" dirty="0"/>
          </a:p>
        </p:txBody>
      </p:sp>
      <p:sp>
        <p:nvSpPr>
          <p:cNvPr id="11" name="Text Placeholder 12"/>
          <p:cNvSpPr>
            <a:spLocks noGrp="1"/>
          </p:cNvSpPr>
          <p:nvPr>
            <p:ph type="body" sz="quarter" idx="12"/>
          </p:nvPr>
        </p:nvSpPr>
        <p:spPr>
          <a:xfrm>
            <a:off x="1066800" y="5658387"/>
            <a:ext cx="6934200" cy="533400"/>
          </a:xfrm>
          <a:ln w="12700">
            <a:solidFill>
              <a:schemeClr val="tx1"/>
            </a:solidFill>
          </a:ln>
        </p:spPr>
        <p:txBody>
          <a:bodyPr anchor="ctr"/>
          <a:lstStyle>
            <a:lvl1pPr algn="ctr">
              <a:buNone/>
              <a:defRPr sz="1400" b="1" baseline="0"/>
            </a:lvl1pPr>
          </a:lstStyle>
          <a:p>
            <a:pPr lvl="0"/>
            <a:r>
              <a:rPr lang="en-US" dirty="0" smtClean="0"/>
              <a:t>Click to edit Master text styles</a:t>
            </a:r>
          </a:p>
        </p:txBody>
      </p:sp>
      <p:sp>
        <p:nvSpPr>
          <p:cNvPr id="13" name="Text Placeholder 12"/>
          <p:cNvSpPr>
            <a:spLocks noGrp="1"/>
          </p:cNvSpPr>
          <p:nvPr>
            <p:ph type="body" sz="quarter" idx="13"/>
          </p:nvPr>
        </p:nvSpPr>
        <p:spPr>
          <a:xfrm>
            <a:off x="457200" y="1138644"/>
            <a:ext cx="8001000" cy="228600"/>
          </a:xfrm>
        </p:spPr>
        <p:txBody>
          <a:bodyPr/>
          <a:lstStyle>
            <a:lvl1pPr>
              <a:buNone/>
              <a:defRPr b="1" i="1"/>
            </a:lvl1pPr>
          </a:lstStyle>
          <a:p>
            <a:pPr lvl="0"/>
            <a:r>
              <a:rPr lang="en-US" dirty="0" smtClean="0"/>
              <a:t>Click to edit Master text styles</a:t>
            </a:r>
          </a:p>
        </p:txBody>
      </p:sp>
      <p:sp>
        <p:nvSpPr>
          <p:cNvPr id="7" name="Footer Placeholder 2"/>
          <p:cNvSpPr>
            <a:spLocks noGrp="1"/>
          </p:cNvSpPr>
          <p:nvPr>
            <p:ph type="ftr" sz="quarter" idx="14"/>
          </p:nvPr>
        </p:nvSpPr>
        <p:spPr>
          <a:xfrm>
            <a:off x="0" y="6550223"/>
            <a:ext cx="3512244" cy="307777"/>
          </a:xfrm>
          <a:prstGeom prst="rect">
            <a:avLst/>
          </a:prstGeom>
        </p:spPr>
        <p:txBody>
          <a:bodyPr/>
          <a:lstStyle>
            <a:lvl1pPr algn="l">
              <a:defRPr dirty="0"/>
            </a:lvl1pPr>
          </a:lstStyle>
          <a:p>
            <a:pPr>
              <a:defRPr/>
            </a:pPr>
            <a:r>
              <a:rPr lang="en-US" dirty="0" smtClean="0"/>
              <a:t>SS19 ITS Architecture, CVRIA, Standards</a:t>
            </a:r>
            <a:endParaRPr lang="en-US" dirty="0"/>
          </a:p>
        </p:txBody>
      </p:sp>
    </p:spTree>
    <p:extLst>
      <p:ext uri="{BB962C8B-B14F-4D97-AF65-F5344CB8AC3E}">
        <p14:creationId xmlns:p14="http://schemas.microsoft.com/office/powerpoint/2010/main" val="39515210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79630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8700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37469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0286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3554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86137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17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4168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2346573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84089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1824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200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36860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217327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58401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40229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34EE0E-4983-4563-B371-31416B67100E}" type="slidenum">
              <a:rPr lang="en-US" smtClean="0"/>
              <a:t>‹#›</a:t>
            </a:fld>
            <a:endParaRPr lang="en-US" dirty="0"/>
          </a:p>
        </p:txBody>
      </p:sp>
    </p:spTree>
    <p:extLst>
      <p:ext uri="{BB962C8B-B14F-4D97-AF65-F5344CB8AC3E}">
        <p14:creationId xmlns:p14="http://schemas.microsoft.com/office/powerpoint/2010/main" val="114485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4EE0E-4983-4563-B371-31416B67100E}" type="slidenum">
              <a:rPr lang="en-US" smtClean="0"/>
              <a:t>‹#›</a:t>
            </a:fld>
            <a:endParaRPr lang="en-US" dirty="0"/>
          </a:p>
        </p:txBody>
      </p:sp>
    </p:spTree>
    <p:extLst>
      <p:ext uri="{BB962C8B-B14F-4D97-AF65-F5344CB8AC3E}">
        <p14:creationId xmlns:p14="http://schemas.microsoft.com/office/powerpoint/2010/main" val="26439712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MAIN 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eaLnBrk="1" hangingPunct="1">
              <a:spcBef>
                <a:spcPct val="0"/>
              </a:spcBef>
              <a:buFontTx/>
              <a:buNone/>
              <a:defRPr/>
            </a:pPr>
            <a:endParaRPr lang="en-US" sz="1800" dirty="0">
              <a:solidFill>
                <a:srgbClr val="000000"/>
              </a:solidFill>
              <a:latin typeface="Aria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eaLnBrk="1" hangingPunct="1">
              <a:spcBef>
                <a:spcPct val="0"/>
              </a:spcBef>
              <a:buFontTx/>
              <a:buNone/>
              <a:defRPr/>
            </a:pPr>
            <a:endParaRPr lang="en-US" i="1" dirty="0">
              <a:solidFill>
                <a:srgbClr val="FFFFFF"/>
              </a:solidFill>
              <a:latin typeface="Aria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eaLnBrk="1" hangingPunct="1">
              <a:spcBef>
                <a:spcPct val="50000"/>
              </a:spcBef>
              <a:buFontTx/>
              <a:buNone/>
              <a:defRPr/>
            </a:pPr>
            <a:fld id="{B1D065D0-2F10-4734-AED7-1455BD7B92D5}" type="slidenum">
              <a:rPr lang="en-US" sz="1200">
                <a:solidFill>
                  <a:srgbClr val="000000"/>
                </a:solidFill>
                <a:latin typeface="Arial"/>
                <a:ea typeface="ＭＳ Ｐゴシック" pitchFamily="-112" charset="-128"/>
              </a:rPr>
              <a:pPr eaLnBrk="1" hangingPunct="1">
                <a:spcBef>
                  <a:spcPct val="50000"/>
                </a:spcBef>
                <a:buFontTx/>
                <a:buNone/>
                <a:defRPr/>
              </a:pPr>
              <a:t>‹#›</a:t>
            </a:fld>
            <a:endParaRPr lang="en-US" sz="1200" dirty="0">
              <a:solidFill>
                <a:srgbClr val="000000"/>
              </a:solidFill>
              <a:latin typeface="Aria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a:lnSpc>
                <a:spcPts val="900"/>
              </a:lnSpc>
              <a:spcBef>
                <a:spcPct val="0"/>
              </a:spcBef>
              <a:buFont typeface="Arial" charset="0"/>
              <a:buNone/>
              <a:defRPr/>
            </a:pPr>
            <a:r>
              <a:rPr lang="en-US" sz="1000" b="1" dirty="0">
                <a:solidFill>
                  <a:srgbClr val="000000"/>
                </a:solidFill>
                <a:latin typeface="Aria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10" name="Rounded Rectangle 9"/>
          <p:cNvSpPr/>
          <p:nvPr userDrawn="1"/>
        </p:nvSpPr>
        <p:spPr bwMode="auto">
          <a:xfrm>
            <a:off x="0" y="0"/>
            <a:ext cx="9144000" cy="1066800"/>
          </a:xfrm>
          <a:prstGeom prst="roundRect">
            <a:avLst>
              <a:gd name="adj" fmla="val 0"/>
            </a:avLst>
          </a:prstGeom>
          <a:solidFill>
            <a:srgbClr val="009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0" fontAlgn="base">
              <a:spcBef>
                <a:spcPts val="600"/>
              </a:spcBef>
              <a:buNone/>
            </a:pPr>
            <a:endParaRPr lang="en-US" sz="2800" b="1" dirty="0" smtClean="0">
              <a:solidFill>
                <a:srgbClr val="FFFFFF"/>
              </a:solidFill>
            </a:endParaRPr>
          </a:p>
        </p:txBody>
      </p:sp>
      <p:pic>
        <p:nvPicPr>
          <p:cNvPr id="11" name="Picture 10"/>
          <p:cNvPicPr>
            <a:picLocks noChangeAspect="1"/>
          </p:cNvPicPr>
          <p:nvPr userDrawn="1"/>
        </p:nvPicPr>
        <p:blipFill rotWithShape="1">
          <a:blip r:embed="rId23" cstate="print">
            <a:extLst>
              <a:ext uri="{28A0092B-C50C-407E-A947-70E740481C1C}">
                <a14:useLocalDpi xmlns:a14="http://schemas.microsoft.com/office/drawing/2010/main" val="0"/>
              </a:ext>
            </a:extLst>
          </a:blip>
          <a:srcRect b="28000"/>
          <a:stretch/>
        </p:blipFill>
        <p:spPr>
          <a:xfrm>
            <a:off x="163794" y="76200"/>
            <a:ext cx="979206" cy="838200"/>
          </a:xfrm>
          <a:prstGeom prst="rect">
            <a:avLst/>
          </a:prstGeom>
        </p:spPr>
      </p:pic>
      <p:sp>
        <p:nvSpPr>
          <p:cNvPr id="13315" name="Rectangle 4"/>
          <p:cNvSpPr>
            <a:spLocks noGrp="1" noChangeArrowheads="1"/>
          </p:cNvSpPr>
          <p:nvPr>
            <p:ph type="title"/>
          </p:nvPr>
        </p:nvSpPr>
        <p:spPr bwMode="auto">
          <a:xfrm>
            <a:off x="1143000" y="152400"/>
            <a:ext cx="7478994"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a:t>
            </a:r>
          </a:p>
        </p:txBody>
      </p:sp>
    </p:spTree>
    <p:extLst>
      <p:ext uri="{BB962C8B-B14F-4D97-AF65-F5344CB8AC3E}">
        <p14:creationId xmlns:p14="http://schemas.microsoft.com/office/powerpoint/2010/main" val="327479464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87" r:id="rId20"/>
  </p:sldLayoutIdLst>
  <p:hf hdr="0" dt="0"/>
  <p:txStyles>
    <p:titleStyle>
      <a:lvl1pPr algn="l" rtl="0" eaLnBrk="0" fontAlgn="base" hangingPunct="0">
        <a:spcBef>
          <a:spcPct val="0"/>
        </a:spcBef>
        <a:spcAft>
          <a:spcPct val="0"/>
        </a:spcAft>
        <a:defRPr sz="3200" b="1">
          <a:solidFill>
            <a:schemeClr val="bg1"/>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20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8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p:nvPr userDrawn="1"/>
        </p:nvSpPr>
        <p:spPr bwMode="auto">
          <a:xfrm>
            <a:off x="0" y="0"/>
            <a:ext cx="9144000" cy="1295400"/>
          </a:xfrm>
          <a:prstGeom prst="rect">
            <a:avLst/>
          </a:prstGeom>
          <a:solidFill>
            <a:srgbClr val="2033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a:solidFill>
                <a:srgbClr val="FFFFFF"/>
              </a:solidFill>
              <a:latin typeface="Arial"/>
              <a:ea typeface="MS PGothic"/>
            </a:endParaRPr>
          </a:p>
        </p:txBody>
      </p:sp>
      <p:pic>
        <p:nvPicPr>
          <p:cNvPr id="7" name="Picture 6" descr="DOT-signature_white_cs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71800" y="-304800"/>
            <a:ext cx="10972800" cy="2286000"/>
          </a:xfrm>
          <a:prstGeom prst="rect">
            <a:avLst/>
          </a:prstGeom>
        </p:spPr>
      </p:pic>
    </p:spTree>
    <p:extLst>
      <p:ext uri="{BB962C8B-B14F-4D97-AF65-F5344CB8AC3E}">
        <p14:creationId xmlns:p14="http://schemas.microsoft.com/office/powerpoint/2010/main" val="419956056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spcBef>
          <a:spcPct val="0"/>
        </a:spcBef>
        <a:spcAft>
          <a:spcPct val="0"/>
        </a:spcAft>
        <a:defRPr sz="2800" b="1">
          <a:solidFill>
            <a:schemeClr val="tx2"/>
          </a:solidFill>
          <a:latin typeface="+mj-lt"/>
          <a:ea typeface="MS PGothic"/>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657225"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ea typeface="MS PGothic"/>
          <a:cs typeface="MS PGothic"/>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its-rde.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hyperlink" Target="https://www.transportation.gov/smartcity/infosession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ops.fhwa.dot.gov/int_its_deployment/sys_eng.ht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ts.dot.gov/index.htm"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iteconsortium.org/course/connected-vehicles-101/"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ts.dot.gov/pilots/index.ht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iteris.com/cvria/" TargetMode="External"/><Relationship Id="rId2" Type="http://schemas.openxmlformats.org/officeDocument/2006/relationships/hyperlink" Target="http://www.iteris.com/itsarch/"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www.its.dot.gov/attri/"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www.transportation.gov/smartcity"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mailto:SmartCityChallenge@dot.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209800" y="2667000"/>
            <a:ext cx="6934200" cy="1470025"/>
          </a:xfrm>
          <a:noFill/>
        </p:spPr>
        <p:txBody>
          <a:bodyPr/>
          <a:lstStyle/>
          <a:p>
            <a:r>
              <a:rPr lang="en-US" sz="3200" dirty="0" smtClean="0">
                <a:solidFill>
                  <a:schemeClr val="tx1"/>
                </a:solidFill>
              </a:rPr>
              <a:t>Beyond Traffic: </a:t>
            </a:r>
            <a:br>
              <a:rPr lang="en-US" sz="3200" dirty="0" smtClean="0">
                <a:solidFill>
                  <a:schemeClr val="tx1"/>
                </a:solidFill>
              </a:rPr>
            </a:br>
            <a:r>
              <a:rPr lang="en-US" sz="3200" dirty="0" smtClean="0">
                <a:solidFill>
                  <a:schemeClr val="tx1"/>
                </a:solidFill>
              </a:rPr>
              <a:t>The Smart City Challenge</a:t>
            </a:r>
            <a:br>
              <a:rPr lang="en-US" sz="3200" dirty="0" smtClean="0">
                <a:solidFill>
                  <a:schemeClr val="tx1"/>
                </a:solidFill>
              </a:rPr>
            </a:br>
            <a:r>
              <a:rPr lang="en-US" sz="2400" dirty="0" smtClean="0">
                <a:solidFill>
                  <a:srgbClr val="0099CF"/>
                </a:solidFill>
              </a:rPr>
              <a:t>Informational Webinar</a:t>
            </a:r>
            <a:r>
              <a:rPr lang="en-US" sz="2400" dirty="0">
                <a:solidFill>
                  <a:srgbClr val="0099CF"/>
                </a:solidFill>
              </a:rPr>
              <a:t>: Evaluation and </a:t>
            </a:r>
            <a:r>
              <a:rPr lang="en-US" sz="2400" dirty="0" smtClean="0">
                <a:solidFill>
                  <a:srgbClr val="0099CF"/>
                </a:solidFill>
              </a:rPr>
              <a:t/>
            </a:r>
            <a:br>
              <a:rPr lang="en-US" sz="2400" dirty="0" smtClean="0">
                <a:solidFill>
                  <a:srgbClr val="0099CF"/>
                </a:solidFill>
              </a:rPr>
            </a:br>
            <a:r>
              <a:rPr lang="en-US" sz="2400" dirty="0" smtClean="0">
                <a:solidFill>
                  <a:srgbClr val="0099CF"/>
                </a:solidFill>
              </a:rPr>
              <a:t>the </a:t>
            </a:r>
            <a:r>
              <a:rPr lang="en-US" sz="2400" dirty="0">
                <a:solidFill>
                  <a:srgbClr val="0099CF"/>
                </a:solidFill>
              </a:rPr>
              <a:t>Smart City Challenge </a:t>
            </a:r>
            <a:br>
              <a:rPr lang="en-US" sz="2400" dirty="0">
                <a:solidFill>
                  <a:srgbClr val="0099CF"/>
                </a:solidFill>
              </a:rPr>
            </a:br>
            <a:r>
              <a:rPr lang="en-US" sz="2400" dirty="0">
                <a:solidFill>
                  <a:srgbClr val="0099CF"/>
                </a:solidFill>
              </a:rPr>
              <a:t> </a:t>
            </a:r>
            <a:br>
              <a:rPr lang="en-US" sz="2400" dirty="0">
                <a:solidFill>
                  <a:srgbClr val="0099CF"/>
                </a:solidFill>
              </a:rPr>
            </a:br>
            <a:r>
              <a:rPr lang="en-US" sz="2400" dirty="0">
                <a:solidFill>
                  <a:srgbClr val="0099CF"/>
                </a:solidFill>
              </a:rPr>
              <a:t> </a:t>
            </a:r>
            <a:endParaRPr lang="en-US" sz="2400" dirty="0" smtClean="0">
              <a:solidFill>
                <a:srgbClr val="0099CF"/>
              </a:solidFill>
            </a:endParaRPr>
          </a:p>
        </p:txBody>
      </p:sp>
      <p:sp>
        <p:nvSpPr>
          <p:cNvPr id="5" name="Rectangle 3"/>
          <p:cNvSpPr>
            <a:spLocks noGrp="1" noChangeArrowheads="1"/>
          </p:cNvSpPr>
          <p:nvPr>
            <p:ph type="subTitle" idx="1"/>
          </p:nvPr>
        </p:nvSpPr>
        <p:spPr>
          <a:xfrm>
            <a:off x="2209800" y="4267200"/>
            <a:ext cx="6934200" cy="1752600"/>
          </a:xfrm>
        </p:spPr>
        <p:txBody>
          <a:bodyPr/>
          <a:lstStyle/>
          <a:p>
            <a:endParaRPr lang="en-US" sz="2000" b="1" dirty="0" smtClean="0"/>
          </a:p>
          <a:p>
            <a:pPr algn="l"/>
            <a:r>
              <a:rPr lang="en-US" sz="2000" b="1" dirty="0" smtClean="0"/>
              <a:t>April 26, 2016</a:t>
            </a:r>
          </a:p>
          <a:p>
            <a:pPr algn="l"/>
            <a:r>
              <a:rPr lang="en-US" sz="2000" b="1" dirty="0"/>
              <a:t>U</a:t>
            </a:r>
            <a:r>
              <a:rPr lang="en-US" sz="2000" b="1" dirty="0" smtClean="0"/>
              <a:t>.S. Department of Transportation (USDOT)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8000"/>
          <a:stretch/>
        </p:blipFill>
        <p:spPr>
          <a:xfrm>
            <a:off x="533400" y="2679802"/>
            <a:ext cx="1676400" cy="1434998"/>
          </a:xfrm>
          <a:prstGeom prst="rect">
            <a:avLst/>
          </a:prstGeom>
        </p:spPr>
      </p:pic>
    </p:spTree>
    <p:extLst>
      <p:ext uri="{BB962C8B-B14F-4D97-AF65-F5344CB8AC3E}">
        <p14:creationId xmlns:p14="http://schemas.microsoft.com/office/powerpoint/2010/main" val="68671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Subsection E: Data Management and Support for Independent Evaluation </a:t>
            </a:r>
            <a:r>
              <a:rPr lang="en-US" sz="2000" i="1" dirty="0"/>
              <a:t>(Page </a:t>
            </a:r>
            <a:r>
              <a:rPr lang="en-US" sz="2000" i="1" dirty="0" smtClean="0"/>
              <a:t>40)</a:t>
            </a:r>
            <a:endParaRPr lang="en-US" sz="2800" dirty="0"/>
          </a:p>
        </p:txBody>
      </p:sp>
      <p:sp>
        <p:nvSpPr>
          <p:cNvPr id="3" name="Content Placeholder 2"/>
          <p:cNvSpPr>
            <a:spLocks noGrp="1"/>
          </p:cNvSpPr>
          <p:nvPr>
            <p:ph idx="1"/>
          </p:nvPr>
        </p:nvSpPr>
        <p:spPr>
          <a:xfrm>
            <a:off x="457200" y="1295400"/>
            <a:ext cx="8229600" cy="4876800"/>
          </a:xfrm>
        </p:spPr>
        <p:txBody>
          <a:bodyPr/>
          <a:lstStyle/>
          <a:p>
            <a:pPr>
              <a:spcAft>
                <a:spcPts val="600"/>
              </a:spcAft>
            </a:pPr>
            <a:r>
              <a:rPr lang="en-US" sz="2000" dirty="0"/>
              <a:t>Systems </a:t>
            </a:r>
            <a:r>
              <a:rPr lang="en-US" sz="2000" dirty="0" smtClean="0"/>
              <a:t>must </a:t>
            </a:r>
            <a:r>
              <a:rPr lang="en-US" sz="2000" dirty="0"/>
              <a:t>be capable of generating the data needed to calculate measures over time – that is, to show how well the systems are performing with respect to performance measures and targets identified in the Performance Measurement Plan. </a:t>
            </a:r>
            <a:endParaRPr lang="en-US" sz="2000" dirty="0" smtClean="0"/>
          </a:p>
          <a:p>
            <a:r>
              <a:rPr lang="en-US" sz="2000" dirty="0" smtClean="0"/>
              <a:t>The Recipient shall:</a:t>
            </a:r>
          </a:p>
          <a:p>
            <a:pPr lvl="1"/>
            <a:r>
              <a:rPr lang="en-US" sz="2000" dirty="0" smtClean="0"/>
              <a:t>Apply </a:t>
            </a:r>
            <a:r>
              <a:rPr lang="en-US" sz="2000" dirty="0"/>
              <a:t>data quality measures and processes including security protocols to convert the raw data into processed, quality data and ensure that those data are stored in a secure </a:t>
            </a:r>
            <a:r>
              <a:rPr lang="en-US" sz="2000" dirty="0" smtClean="0"/>
              <a:t>database</a:t>
            </a:r>
          </a:p>
          <a:p>
            <a:pPr lvl="1"/>
            <a:r>
              <a:rPr lang="en-US" sz="2000" dirty="0" smtClean="0"/>
              <a:t>Securely </a:t>
            </a:r>
            <a:r>
              <a:rPr lang="en-US" sz="2000" dirty="0"/>
              <a:t>transmit </a:t>
            </a:r>
            <a:r>
              <a:rPr lang="en-US" sz="2000" dirty="0" smtClean="0"/>
              <a:t>data </a:t>
            </a:r>
            <a:r>
              <a:rPr lang="en-US" sz="2000" dirty="0"/>
              <a:t>to support evaluation, on a schedule and using a medium agreed upon with the Independent </a:t>
            </a:r>
            <a:r>
              <a:rPr lang="en-US" sz="2000" dirty="0" smtClean="0"/>
              <a:t>Evaluator</a:t>
            </a:r>
          </a:p>
          <a:p>
            <a:pPr marL="384048" lvl="1" indent="0">
              <a:buNone/>
            </a:pPr>
            <a:endParaRPr lang="en-US" sz="2000" dirty="0"/>
          </a:p>
          <a:p>
            <a:pPr marL="0" lvl="1" indent="0" algn="ctr">
              <a:buNone/>
            </a:pPr>
            <a:r>
              <a:rPr lang="en-US" sz="2000" b="1" dirty="0" smtClean="0"/>
              <a:t>Note: </a:t>
            </a:r>
            <a:r>
              <a:rPr lang="en-US" sz="2000" dirty="0" smtClean="0"/>
              <a:t>Data </a:t>
            </a:r>
            <a:r>
              <a:rPr lang="en-US" sz="2000" dirty="0"/>
              <a:t>collected for use by the Independent Evaluator shall be considered “owned” by the USDOT. The Recipient shall transmit only those data required to support evaluation by the Independent </a:t>
            </a:r>
            <a:r>
              <a:rPr lang="en-US" sz="2000" dirty="0" smtClean="0"/>
              <a:t>Evaluator</a:t>
            </a:r>
            <a:endParaRPr lang="en-US" sz="2000" dirty="0"/>
          </a:p>
          <a:p>
            <a:endParaRPr lang="en-US" sz="2000" dirty="0"/>
          </a:p>
        </p:txBody>
      </p:sp>
    </p:spTree>
    <p:extLst>
      <p:ext uri="{BB962C8B-B14F-4D97-AF65-F5344CB8AC3E}">
        <p14:creationId xmlns:p14="http://schemas.microsoft.com/office/powerpoint/2010/main" val="66213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p:cNvSpPr>
            <a:spLocks noGrp="1"/>
          </p:cNvSpPr>
          <p:nvPr>
            <p:ph type="title"/>
          </p:nvPr>
        </p:nvSpPr>
        <p:spPr/>
        <p:txBody>
          <a:bodyPr/>
          <a:lstStyle/>
          <a:p>
            <a:r>
              <a:rPr lang="en-US" sz="2800" dirty="0" smtClean="0"/>
              <a:t>Research Data Exchange (RDE) </a:t>
            </a:r>
            <a:br>
              <a:rPr lang="en-US" sz="2800" dirty="0" smtClean="0"/>
            </a:br>
            <a:r>
              <a:rPr lang="en-US" sz="2000" i="1" dirty="0" smtClean="0"/>
              <a:t>(Page 41 in the NOFO)</a:t>
            </a:r>
            <a:endParaRPr lang="en-US" sz="2000" i="1" dirty="0"/>
          </a:p>
        </p:txBody>
      </p:sp>
      <p:pic>
        <p:nvPicPr>
          <p:cNvPr id="3" name="Content Placeholder 2"/>
          <p:cNvPicPr>
            <a:picLocks noGrp="1" noChangeAspect="1"/>
          </p:cNvPicPr>
          <p:nvPr>
            <p:ph idx="1"/>
          </p:nvPr>
        </p:nvPicPr>
        <p:blipFill>
          <a:blip r:embed="rId3"/>
          <a:stretch>
            <a:fillRect/>
          </a:stretch>
        </p:blipFill>
        <p:spPr>
          <a:xfrm>
            <a:off x="4918993" y="2743200"/>
            <a:ext cx="3703320" cy="3429000"/>
          </a:xfrm>
        </p:spPr>
      </p:pic>
      <p:sp>
        <p:nvSpPr>
          <p:cNvPr id="29" name="Content Placeholder 2"/>
          <p:cNvSpPr txBox="1">
            <a:spLocks/>
          </p:cNvSpPr>
          <p:nvPr/>
        </p:nvSpPr>
        <p:spPr bwMode="auto">
          <a:xfrm>
            <a:off x="457200" y="2743200"/>
            <a:ext cx="4267200" cy="36883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kern="0" dirty="0">
                <a:solidFill>
                  <a:srgbClr val="000000"/>
                </a:solidFill>
              </a:rPr>
              <a:t>The RDE is a Web-based resource that collects, manages, and provides access to multi-source and multi-modal transportation data </a:t>
            </a:r>
          </a:p>
          <a:p>
            <a:r>
              <a:rPr kern="0" dirty="0">
                <a:solidFill>
                  <a:srgbClr val="000000"/>
                </a:solidFill>
              </a:rPr>
              <a:t>Quality-checked, well-documented, and freely available to the public</a:t>
            </a:r>
          </a:p>
          <a:p>
            <a:r>
              <a:rPr kern="0" dirty="0">
                <a:solidFill>
                  <a:srgbClr val="000000"/>
                </a:solidFill>
              </a:rPr>
              <a:t>Currently has ITS and connected vehicle data from </a:t>
            </a:r>
            <a:r>
              <a:rPr kern="0" dirty="0" smtClean="0">
                <a:solidFill>
                  <a:srgbClr val="000000"/>
                </a:solidFill>
              </a:rPr>
              <a:t>17 locations</a:t>
            </a:r>
          </a:p>
          <a:p>
            <a:r>
              <a:rPr lang="en-US" dirty="0"/>
              <a:t>The USDOT envisions that this data sharing capability will better support the needs of ITS researchers and developers while reducing costs and encouraging </a:t>
            </a:r>
            <a:r>
              <a:rPr lang="en-US" dirty="0" smtClean="0"/>
              <a:t>innovation</a:t>
            </a:r>
            <a:endParaRPr kern="0" dirty="0">
              <a:solidFill>
                <a:srgbClr val="000000"/>
              </a:solidFill>
            </a:endParaRPr>
          </a:p>
        </p:txBody>
      </p:sp>
      <p:sp>
        <p:nvSpPr>
          <p:cNvPr id="31" name="Content Placeholder 1"/>
          <p:cNvSpPr txBox="1">
            <a:spLocks/>
          </p:cNvSpPr>
          <p:nvPr/>
        </p:nvSpPr>
        <p:spPr bwMode="auto">
          <a:xfrm>
            <a:off x="464457" y="1300752"/>
            <a:ext cx="8164794" cy="1191715"/>
          </a:xfrm>
          <a:prstGeom prst="rect">
            <a:avLst/>
          </a:prstGeom>
          <a:solidFill>
            <a:srgbClr val="0A3857"/>
          </a:solidFill>
          <a:ln w="9525">
            <a:noFill/>
            <a:miter lim="800000"/>
            <a:headEnd/>
            <a:tailEnd/>
          </a:ln>
          <a:effectLst/>
          <a:extLst/>
        </p:spPr>
        <p:txBody>
          <a:bodyPr vert="horz" wrap="square" lIns="91440" tIns="45720" rIns="91440" bIns="45720" numCol="1" anchor="ctr"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en-US" sz="1800" b="1" i="1" dirty="0">
                <a:solidFill>
                  <a:schemeClr val="bg1"/>
                </a:solidFill>
              </a:rPr>
              <a:t>Connected vehicle, mobile device, and infrastructure sensor data captured during the Smart City Demonstration are expected to be broadly shared with the community to inform prospective </a:t>
            </a:r>
            <a:r>
              <a:rPr lang="en-US" sz="1800" b="1" i="1" dirty="0" err="1">
                <a:solidFill>
                  <a:schemeClr val="bg1"/>
                </a:solidFill>
              </a:rPr>
              <a:t>deployers</a:t>
            </a:r>
            <a:r>
              <a:rPr lang="en-US" sz="1800" b="1" i="1" dirty="0">
                <a:solidFill>
                  <a:schemeClr val="bg1"/>
                </a:solidFill>
              </a:rPr>
              <a:t> of </a:t>
            </a:r>
            <a:r>
              <a:rPr lang="en-US" sz="1800" b="1" i="1" dirty="0" smtClean="0">
                <a:solidFill>
                  <a:schemeClr val="bg1"/>
                </a:solidFill>
              </a:rPr>
              <a:t>Smart </a:t>
            </a:r>
            <a:r>
              <a:rPr lang="en-US" sz="1800" b="1" i="1" dirty="0">
                <a:solidFill>
                  <a:schemeClr val="bg1"/>
                </a:solidFill>
              </a:rPr>
              <a:t>C</a:t>
            </a:r>
            <a:r>
              <a:rPr lang="en-US" sz="1800" b="1" i="1" dirty="0" smtClean="0">
                <a:solidFill>
                  <a:schemeClr val="bg1"/>
                </a:solidFill>
              </a:rPr>
              <a:t>ity applications</a:t>
            </a:r>
            <a:endParaRPr sz="1800" b="1" i="1" kern="0" dirty="0">
              <a:solidFill>
                <a:schemeClr val="bg1"/>
              </a:solidFill>
            </a:endParaRPr>
          </a:p>
        </p:txBody>
      </p:sp>
      <p:sp>
        <p:nvSpPr>
          <p:cNvPr id="2" name="Rectangle 1"/>
          <p:cNvSpPr/>
          <p:nvPr/>
        </p:nvSpPr>
        <p:spPr>
          <a:xfrm>
            <a:off x="5791200" y="6002923"/>
            <a:ext cx="2263633" cy="338554"/>
          </a:xfrm>
          <a:prstGeom prst="rect">
            <a:avLst/>
          </a:prstGeom>
        </p:spPr>
        <p:txBody>
          <a:bodyPr wrap="none">
            <a:spAutoFit/>
          </a:bodyPr>
          <a:lstStyle/>
          <a:p>
            <a:pPr>
              <a:buNone/>
            </a:pPr>
            <a:r>
              <a:rPr lang="en-US" sz="1600" dirty="0">
                <a:hlinkClick r:id="rId4"/>
              </a:rPr>
              <a:t>https://</a:t>
            </a:r>
            <a:r>
              <a:rPr lang="en-US" sz="1600" dirty="0" smtClean="0">
                <a:hlinkClick r:id="rId4"/>
              </a:rPr>
              <a:t>www.its-rde.net/</a:t>
            </a:r>
            <a:endParaRPr lang="en-US" sz="1600" dirty="0"/>
          </a:p>
        </p:txBody>
      </p:sp>
    </p:spTree>
    <p:extLst>
      <p:ext uri="{BB962C8B-B14F-4D97-AF65-F5344CB8AC3E}">
        <p14:creationId xmlns:p14="http://schemas.microsoft.com/office/powerpoint/2010/main" val="254385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Section D: Application and Submission Information </a:t>
            </a:r>
            <a:r>
              <a:rPr lang="en-US" sz="2000" i="1" dirty="0" smtClean="0"/>
              <a:t>(Page 59 in the NOFO)</a:t>
            </a:r>
            <a:endParaRPr lang="en-US" sz="2000" i="1" dirty="0"/>
          </a:p>
        </p:txBody>
      </p:sp>
      <p:sp>
        <p:nvSpPr>
          <p:cNvPr id="5" name="Content Placeholder 4"/>
          <p:cNvSpPr>
            <a:spLocks noGrp="1"/>
          </p:cNvSpPr>
          <p:nvPr>
            <p:ph idx="1"/>
          </p:nvPr>
        </p:nvSpPr>
        <p:spPr/>
        <p:txBody>
          <a:bodyPr/>
          <a:lstStyle/>
          <a:p>
            <a:r>
              <a:rPr lang="en-US" sz="2000" dirty="0" smtClean="0"/>
              <a:t>In your Smart City Challenge Phase 2 Proposal, </a:t>
            </a:r>
          </a:p>
          <a:p>
            <a:pPr lvl="1"/>
            <a:r>
              <a:rPr lang="en-US" sz="2000" dirty="0" smtClean="0"/>
              <a:t>Provide </a:t>
            </a:r>
            <a:r>
              <a:rPr lang="en-US" sz="2000" dirty="0"/>
              <a:t>measurable goals and objectives for your proposed </a:t>
            </a:r>
            <a:r>
              <a:rPr lang="en-US" sz="2000" dirty="0" smtClean="0"/>
              <a:t>demonstration;</a:t>
            </a:r>
          </a:p>
          <a:p>
            <a:pPr lvl="1"/>
            <a:r>
              <a:rPr lang="en-US" sz="2000" dirty="0" smtClean="0"/>
              <a:t>Describe </a:t>
            </a:r>
            <a:r>
              <a:rPr lang="en-US" sz="2000" dirty="0"/>
              <a:t>your approach for monitoring the impact of the demonstration on mobility, safety, ladders of opportunity, efficiency, clean energy, sustainability, and climate </a:t>
            </a:r>
            <a:r>
              <a:rPr lang="en-US" sz="2000" dirty="0" smtClean="0"/>
              <a:t>change; and</a:t>
            </a:r>
          </a:p>
          <a:p>
            <a:pPr lvl="1"/>
            <a:r>
              <a:rPr lang="en-US" sz="2000" dirty="0" smtClean="0"/>
              <a:t>Identify </a:t>
            </a:r>
            <a:r>
              <a:rPr lang="en-US" sz="2000" dirty="0"/>
              <a:t>a set of targeted performance measures that relate to the primary impact of your proposed demonstration. </a:t>
            </a:r>
          </a:p>
          <a:p>
            <a:pPr lvl="1"/>
            <a:endParaRPr lang="en-US" dirty="0"/>
          </a:p>
        </p:txBody>
      </p:sp>
    </p:spTree>
    <p:extLst>
      <p:ext uri="{BB962C8B-B14F-4D97-AF65-F5344CB8AC3E}">
        <p14:creationId xmlns:p14="http://schemas.microsoft.com/office/powerpoint/2010/main" val="1220331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smtClean="0">
              <a:solidFill>
                <a:srgbClr val="FFFFFF"/>
              </a:solidFill>
            </a:endParaRPr>
          </a:p>
        </p:txBody>
      </p:sp>
      <p:sp>
        <p:nvSpPr>
          <p:cNvPr id="7" name="Rounded Rectangle 6"/>
          <p:cNvSpPr/>
          <p:nvPr/>
        </p:nvSpPr>
        <p:spPr bwMode="auto">
          <a:xfrm>
            <a:off x="1828800" y="3200401"/>
            <a:ext cx="6858000" cy="1295400"/>
          </a:xfrm>
          <a:prstGeom prst="roundRect">
            <a:avLst>
              <a:gd name="adj" fmla="val 0"/>
            </a:avLst>
          </a:prstGeom>
          <a:solidFill>
            <a:srgbClr val="20334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4300">
              <a:spcBef>
                <a:spcPts val="600"/>
              </a:spcBef>
              <a:buNone/>
            </a:pPr>
            <a:endParaRPr lang="en-US" sz="3200" b="1" dirty="0" smtClean="0"/>
          </a:p>
          <a:p>
            <a:pPr marL="119063" lvl="0">
              <a:buNone/>
            </a:pPr>
            <a:r>
              <a:rPr lang="en-US" sz="3200" b="1" dirty="0" smtClean="0">
                <a:solidFill>
                  <a:schemeClr val="bg1"/>
                </a:solidFill>
              </a:rPr>
              <a:t>Questions?</a:t>
            </a:r>
            <a:endParaRPr lang="en-US" sz="3200" b="1" dirty="0">
              <a:solidFill>
                <a:schemeClr val="bg1"/>
              </a:solidFill>
            </a:endParaRPr>
          </a:p>
          <a:p>
            <a:pPr marL="114300">
              <a:spcBef>
                <a:spcPts val="600"/>
              </a:spcBef>
              <a:buFont typeface="Arial" charset="0"/>
              <a:buNone/>
            </a:pPr>
            <a:endParaRPr lang="en-US" sz="3200" b="1" dirty="0" smtClean="0">
              <a:solidFill>
                <a:srgbClr val="FFFFFF"/>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8000"/>
          <a:stretch/>
        </p:blipFill>
        <p:spPr>
          <a:xfrm>
            <a:off x="315481" y="3200401"/>
            <a:ext cx="1513319" cy="1295400"/>
          </a:xfrm>
          <a:prstGeom prst="rect">
            <a:avLst/>
          </a:prstGeom>
        </p:spPr>
      </p:pic>
    </p:spTree>
    <p:extLst>
      <p:ext uri="{BB962C8B-B14F-4D97-AF65-F5344CB8AC3E}">
        <p14:creationId xmlns:p14="http://schemas.microsoft.com/office/powerpoint/2010/main" val="2757772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Responding to New Challenges and Opportunities</a:t>
            </a:r>
            <a:endParaRPr lang="en-US" sz="2800" dirty="0"/>
          </a:p>
        </p:txBody>
      </p:sp>
      <p:sp>
        <p:nvSpPr>
          <p:cNvPr id="3" name="Content Placeholder 2"/>
          <p:cNvSpPr>
            <a:spLocks noGrp="1"/>
          </p:cNvSpPr>
          <p:nvPr>
            <p:ph idx="1"/>
          </p:nvPr>
        </p:nvSpPr>
        <p:spPr>
          <a:xfrm>
            <a:off x="457200" y="1295400"/>
            <a:ext cx="8229600" cy="4953000"/>
          </a:xfrm>
        </p:spPr>
        <p:txBody>
          <a:bodyPr/>
          <a:lstStyle/>
          <a:p>
            <a:pPr>
              <a:spcAft>
                <a:spcPts val="1200"/>
              </a:spcAft>
            </a:pPr>
            <a:r>
              <a:rPr lang="en-US" sz="2000" dirty="0"/>
              <a:t>The Smart City Challenge is a once-in-a-lifetime opportunity to be a </a:t>
            </a:r>
            <a:r>
              <a:rPr lang="en-US" sz="2000" b="1" dirty="0"/>
              <a:t>“living laboratory”</a:t>
            </a:r>
          </a:p>
          <a:p>
            <a:pPr>
              <a:spcAft>
                <a:spcPts val="1200"/>
              </a:spcAft>
            </a:pPr>
            <a:r>
              <a:rPr lang="en-US" sz="2000" dirty="0" smtClean="0"/>
              <a:t>The </a:t>
            </a:r>
            <a:r>
              <a:rPr lang="en-US" sz="2000" dirty="0"/>
              <a:t>Smart City Challenge provides an opportunity to </a:t>
            </a:r>
            <a:r>
              <a:rPr lang="en-US" sz="2000" b="1" dirty="0"/>
              <a:t>measure the impact of </a:t>
            </a:r>
            <a:r>
              <a:rPr lang="en-US" sz="2000" b="1" dirty="0" smtClean="0"/>
              <a:t>smart city technologies </a:t>
            </a:r>
            <a:r>
              <a:rPr lang="en-US" sz="2000" dirty="0" smtClean="0"/>
              <a:t>and </a:t>
            </a:r>
            <a:r>
              <a:rPr lang="en-US" sz="2000" dirty="0"/>
              <a:t>provide practical guidance and lessons learned to other cities considering deployment</a:t>
            </a:r>
          </a:p>
          <a:p>
            <a:pPr>
              <a:spcAft>
                <a:spcPts val="1200"/>
              </a:spcAft>
            </a:pPr>
            <a:r>
              <a:rPr lang="en-US" sz="2000" dirty="0" smtClean="0"/>
              <a:t>This is an unprecedented opportunity for </a:t>
            </a:r>
            <a:r>
              <a:rPr lang="en-US" sz="2000" b="1" dirty="0" smtClean="0"/>
              <a:t>performance measure design, data collection, and analysis</a:t>
            </a:r>
            <a:r>
              <a:rPr lang="en-US" sz="2000" dirty="0" smtClean="0"/>
              <a:t>, as well as evaluation methodology design and evaluation guidance development</a:t>
            </a:r>
          </a:p>
          <a:p>
            <a:pPr>
              <a:spcAft>
                <a:spcPts val="1200"/>
              </a:spcAft>
            </a:pPr>
            <a:r>
              <a:rPr lang="en-US" sz="2000" dirty="0" smtClean="0"/>
              <a:t>Your efforts will serve as a </a:t>
            </a:r>
            <a:r>
              <a:rPr lang="en-US" sz="2000" b="1" dirty="0" smtClean="0"/>
              <a:t>roadmap for cities that want to start deploying Smart City technologies</a:t>
            </a:r>
            <a:endParaRPr lang="en-US" sz="2000" dirty="0" smtClean="0"/>
          </a:p>
          <a:p>
            <a:pPr>
              <a:spcAft>
                <a:spcPts val="1200"/>
              </a:spcAft>
            </a:pPr>
            <a:r>
              <a:rPr lang="en-US" sz="2000" dirty="0" smtClean="0"/>
              <a:t>Effective Smart City deployment information will be used to </a:t>
            </a:r>
            <a:r>
              <a:rPr lang="en-US" sz="2000" b="1" dirty="0" smtClean="0"/>
              <a:t>articulate quantifiable (and defendable) benefits to the nation</a:t>
            </a:r>
            <a:endParaRPr lang="en-US" sz="2000" b="1" dirty="0"/>
          </a:p>
        </p:txBody>
      </p:sp>
    </p:spTree>
    <p:extLst>
      <p:ext uri="{BB962C8B-B14F-4D97-AF65-F5344CB8AC3E}">
        <p14:creationId xmlns:p14="http://schemas.microsoft.com/office/powerpoint/2010/main" val="99671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Measurement and Evaluation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8878430"/>
              </p:ext>
            </p:extLst>
          </p:nvPr>
        </p:nvGraphicFramePr>
        <p:xfrm>
          <a:off x="228600" y="12954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974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Measurement and Evaluation Approach</a:t>
            </a:r>
            <a:endParaRPr lang="en-US" dirty="0"/>
          </a:p>
        </p:txBody>
      </p:sp>
      <p:sp>
        <p:nvSpPr>
          <p:cNvPr id="3" name="Content Placeholder 2"/>
          <p:cNvSpPr>
            <a:spLocks noGrp="1"/>
          </p:cNvSpPr>
          <p:nvPr>
            <p:ph idx="1"/>
          </p:nvPr>
        </p:nvSpPr>
        <p:spPr>
          <a:xfrm>
            <a:off x="457200" y="1295400"/>
            <a:ext cx="8229600" cy="4876800"/>
          </a:xfrm>
        </p:spPr>
        <p:txBody>
          <a:bodyPr/>
          <a:lstStyle/>
          <a:p>
            <a:pPr>
              <a:spcAft>
                <a:spcPts val="1200"/>
              </a:spcAft>
            </a:pPr>
            <a:r>
              <a:rPr lang="en-US" sz="2000" dirty="0" smtClean="0"/>
              <a:t>Set performance measures and associated quantitative performance targets with stakeholders at the beginning of the demonstration in the Performance Measurement Plan</a:t>
            </a:r>
          </a:p>
          <a:p>
            <a:pPr>
              <a:spcAft>
                <a:spcPts val="1200"/>
              </a:spcAft>
            </a:pPr>
            <a:r>
              <a:rPr lang="en-US" sz="2000" dirty="0" smtClean="0"/>
              <a:t>Partner with the independent evaluator.</a:t>
            </a:r>
          </a:p>
          <a:p>
            <a:pPr>
              <a:spcAft>
                <a:spcPts val="0"/>
              </a:spcAft>
            </a:pPr>
            <a:r>
              <a:rPr lang="en-US" sz="2000" dirty="0" smtClean="0"/>
              <a:t>Establish testable hypotheses:</a:t>
            </a:r>
          </a:p>
          <a:p>
            <a:pPr lvl="1">
              <a:spcAft>
                <a:spcPts val="1200"/>
              </a:spcAft>
            </a:pPr>
            <a:r>
              <a:rPr lang="en-US" sz="2000" dirty="0" smtClean="0"/>
              <a:t>Example: If transit signal priority is deployed on all city buses, then 80% of all buses will arrive at their destination on-time</a:t>
            </a:r>
          </a:p>
          <a:p>
            <a:pPr>
              <a:spcAft>
                <a:spcPts val="1200"/>
              </a:spcAft>
            </a:pPr>
            <a:r>
              <a:rPr lang="en-US" sz="2000" dirty="0" smtClean="0"/>
              <a:t>Identify what data you need to monitor performance of the system and to support evaluation</a:t>
            </a:r>
          </a:p>
          <a:p>
            <a:pPr>
              <a:spcAft>
                <a:spcPts val="0"/>
              </a:spcAft>
            </a:pPr>
            <a:r>
              <a:rPr lang="en-US" sz="2000" dirty="0" smtClean="0"/>
              <a:t>Establish baseline conditions:</a:t>
            </a:r>
          </a:p>
          <a:p>
            <a:pPr lvl="1">
              <a:spcAft>
                <a:spcPts val="1200"/>
              </a:spcAft>
            </a:pPr>
            <a:r>
              <a:rPr lang="en-US" sz="2000" dirty="0" smtClean="0"/>
              <a:t>Collect data on your system’s performance before new technologies are introduced to support before and after analysis</a:t>
            </a:r>
          </a:p>
          <a:p>
            <a:pPr lvl="1"/>
            <a:endParaRPr lang="en-US" dirty="0" smtClean="0"/>
          </a:p>
          <a:p>
            <a:pPr lvl="1"/>
            <a:endParaRPr lang="en-US" dirty="0"/>
          </a:p>
        </p:txBody>
      </p:sp>
    </p:spTree>
    <p:extLst>
      <p:ext uri="{BB962C8B-B14F-4D97-AF65-F5344CB8AC3E}">
        <p14:creationId xmlns:p14="http://schemas.microsoft.com/office/powerpoint/2010/main" val="4078565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Understanding the Performance of the City</a:t>
            </a:r>
            <a:endParaRPr lang="en-US" sz="2800" dirty="0"/>
          </a:p>
        </p:txBody>
      </p:sp>
      <p:sp>
        <p:nvSpPr>
          <p:cNvPr id="3" name="Content Placeholder 2"/>
          <p:cNvSpPr>
            <a:spLocks noGrp="1"/>
          </p:cNvSpPr>
          <p:nvPr>
            <p:ph idx="1"/>
          </p:nvPr>
        </p:nvSpPr>
        <p:spPr>
          <a:xfrm>
            <a:off x="457200" y="1295400"/>
            <a:ext cx="8229600" cy="5029200"/>
          </a:xfrm>
        </p:spPr>
        <p:txBody>
          <a:bodyPr/>
          <a:lstStyle/>
          <a:p>
            <a:r>
              <a:rPr lang="en-US" sz="2000" dirty="0" smtClean="0"/>
              <a:t>The Smart City </a:t>
            </a:r>
            <a:r>
              <a:rPr lang="en-US" sz="2000" dirty="0"/>
              <a:t>Challenge </a:t>
            </a:r>
            <a:r>
              <a:rPr lang="en-US" sz="2000" dirty="0" smtClean="0"/>
              <a:t>provides </a:t>
            </a:r>
            <a:r>
              <a:rPr lang="en-US" sz="2000" dirty="0"/>
              <a:t>an opportunity for you to </a:t>
            </a:r>
            <a:r>
              <a:rPr lang="en-US" sz="2000" dirty="0" smtClean="0"/>
              <a:t>show off the potential of innovative and advanced technologies!</a:t>
            </a:r>
          </a:p>
          <a:p>
            <a:endParaRPr lang="en-US" sz="2000" dirty="0"/>
          </a:p>
          <a:p>
            <a:r>
              <a:rPr lang="en-US" sz="2000" dirty="0" smtClean="0"/>
              <a:t>Advanced technologies offer opportunities for you to monitor </a:t>
            </a:r>
            <a:r>
              <a:rPr lang="en-US" sz="2000" dirty="0"/>
              <a:t>how the city is operating and how to enhance the operation of facilities, systems, services, and information generated for the public</a:t>
            </a:r>
            <a:r>
              <a:rPr lang="en-US" sz="2000" dirty="0" smtClean="0"/>
              <a:t>. Leverage these technologies to support data collection.</a:t>
            </a:r>
          </a:p>
          <a:p>
            <a:endParaRPr lang="en-US" dirty="0"/>
          </a:p>
          <a:p>
            <a:pPr>
              <a:spcAft>
                <a:spcPts val="600"/>
              </a:spcAft>
            </a:pPr>
            <a:r>
              <a:rPr lang="en-US" sz="2000" dirty="0" smtClean="0"/>
              <a:t>Position yourself to answer questions from city officials, decision </a:t>
            </a:r>
            <a:r>
              <a:rPr lang="en-US" sz="2000" dirty="0"/>
              <a:t>makers, and </a:t>
            </a:r>
            <a:r>
              <a:rPr lang="en-US" sz="2000" dirty="0" smtClean="0"/>
              <a:t>your citizens </a:t>
            </a:r>
            <a:r>
              <a:rPr lang="en-US" sz="2000" dirty="0"/>
              <a:t>about the </a:t>
            </a:r>
            <a:r>
              <a:rPr lang="en-US" sz="2000" dirty="0" smtClean="0"/>
              <a:t>performance of the Smart City Demonstration?</a:t>
            </a:r>
            <a:endParaRPr lang="en-US" sz="2000" dirty="0"/>
          </a:p>
          <a:p>
            <a:pPr lvl="1">
              <a:spcAft>
                <a:spcPts val="600"/>
              </a:spcAft>
            </a:pPr>
            <a:r>
              <a:rPr lang="en-US" sz="2000" dirty="0"/>
              <a:t>What did you do with the $40M?</a:t>
            </a:r>
          </a:p>
          <a:p>
            <a:pPr lvl="1">
              <a:spcAft>
                <a:spcPts val="600"/>
              </a:spcAft>
            </a:pPr>
            <a:r>
              <a:rPr lang="en-US" sz="2000" dirty="0"/>
              <a:t>What difference </a:t>
            </a:r>
            <a:r>
              <a:rPr lang="en-US" sz="2000" dirty="0" smtClean="0"/>
              <a:t>are you making? What are the benefits?</a:t>
            </a:r>
            <a:endParaRPr lang="en-US" sz="2000" dirty="0"/>
          </a:p>
          <a:p>
            <a:pPr lvl="1">
              <a:spcAft>
                <a:spcPts val="600"/>
              </a:spcAft>
            </a:pPr>
            <a:r>
              <a:rPr lang="en-US" sz="2000" dirty="0"/>
              <a:t>If something didn’t work, why didn’t it work?</a:t>
            </a:r>
          </a:p>
          <a:p>
            <a:endParaRPr lang="en-US" dirty="0" smtClean="0"/>
          </a:p>
          <a:p>
            <a:endParaRPr lang="en-US" dirty="0"/>
          </a:p>
        </p:txBody>
      </p:sp>
    </p:spTree>
    <p:extLst>
      <p:ext uri="{BB962C8B-B14F-4D97-AF65-F5344CB8AC3E}">
        <p14:creationId xmlns:p14="http://schemas.microsoft.com/office/powerpoint/2010/main" val="313183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Is Evaluation Important?</a:t>
            </a:r>
            <a:endParaRPr lang="en-US" sz="2800" dirty="0"/>
          </a:p>
        </p:txBody>
      </p:sp>
      <p:sp>
        <p:nvSpPr>
          <p:cNvPr id="3" name="Content Placeholder 2"/>
          <p:cNvSpPr>
            <a:spLocks noGrp="1"/>
          </p:cNvSpPr>
          <p:nvPr>
            <p:ph idx="1"/>
          </p:nvPr>
        </p:nvSpPr>
        <p:spPr>
          <a:xfrm>
            <a:off x="457200" y="1295400"/>
            <a:ext cx="8229600" cy="4724400"/>
          </a:xfrm>
        </p:spPr>
        <p:txBody>
          <a:bodyPr/>
          <a:lstStyle/>
          <a:p>
            <a:r>
              <a:rPr lang="en-US" sz="2000" dirty="0" smtClean="0"/>
              <a:t>Evaluation can be a tool to help identify what is going right, what is not going well, and why.</a:t>
            </a:r>
          </a:p>
          <a:p>
            <a:pPr lvl="1"/>
            <a:r>
              <a:rPr lang="en-US" sz="2000" dirty="0" smtClean="0"/>
              <a:t>Many (hopefully most!) things will go right, but some will go wrong</a:t>
            </a:r>
          </a:p>
          <a:p>
            <a:pPr lvl="1"/>
            <a:r>
              <a:rPr lang="en-US" sz="2000" dirty="0" smtClean="0"/>
              <a:t>If nothing goes wrong, we weren’t innovative enough</a:t>
            </a:r>
          </a:p>
          <a:p>
            <a:pPr lvl="1"/>
            <a:r>
              <a:rPr lang="en-US" sz="2000" dirty="0" smtClean="0"/>
              <a:t>It can inform conversations about how to mitigate these problems </a:t>
            </a:r>
          </a:p>
          <a:p>
            <a:endParaRPr lang="en-US" sz="2000" dirty="0" smtClean="0"/>
          </a:p>
          <a:p>
            <a:r>
              <a:rPr lang="en-US" sz="2000" dirty="0" smtClean="0"/>
              <a:t>The SCC will provide an opportunity for you and others to learn from novel Smart City Challenge activities</a:t>
            </a:r>
          </a:p>
          <a:p>
            <a:pPr lvl="1"/>
            <a:r>
              <a:rPr lang="en-US" sz="2000" dirty="0" smtClean="0"/>
              <a:t>What worked well, what didn’t, and why?</a:t>
            </a:r>
          </a:p>
          <a:p>
            <a:pPr lvl="1"/>
            <a:r>
              <a:rPr lang="en-US" sz="2000" dirty="0" smtClean="0"/>
              <a:t>Challenges and strategies to address them</a:t>
            </a:r>
          </a:p>
        </p:txBody>
      </p:sp>
    </p:spTree>
    <p:extLst>
      <p:ext uri="{BB962C8B-B14F-4D97-AF65-F5344CB8AC3E}">
        <p14:creationId xmlns:p14="http://schemas.microsoft.com/office/powerpoint/2010/main" val="3371443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Is Evaluation Important?</a:t>
            </a:r>
            <a:endParaRPr lang="en-US" sz="2800" dirty="0"/>
          </a:p>
        </p:txBody>
      </p:sp>
      <p:sp>
        <p:nvSpPr>
          <p:cNvPr id="3" name="Content Placeholder 2"/>
          <p:cNvSpPr>
            <a:spLocks noGrp="1"/>
          </p:cNvSpPr>
          <p:nvPr>
            <p:ph idx="1"/>
          </p:nvPr>
        </p:nvSpPr>
        <p:spPr>
          <a:xfrm>
            <a:off x="457200" y="1295400"/>
            <a:ext cx="8229600" cy="5105400"/>
          </a:xfrm>
        </p:spPr>
        <p:txBody>
          <a:bodyPr/>
          <a:lstStyle/>
          <a:p>
            <a:pPr>
              <a:spcAft>
                <a:spcPts val="1200"/>
              </a:spcAft>
            </a:pPr>
            <a:r>
              <a:rPr lang="en-US" sz="2000" dirty="0" smtClean="0"/>
              <a:t>Successful Evaluation will enable other cities to be able to replicate and/or exceed your demonstration. </a:t>
            </a:r>
          </a:p>
          <a:p>
            <a:pPr>
              <a:spcAft>
                <a:spcPts val="1200"/>
              </a:spcAft>
            </a:pPr>
            <a:r>
              <a:rPr lang="en-US" sz="2000" dirty="0" smtClean="0"/>
              <a:t>Knowing what you tried, what worked, and what didn’t work will reduce time, cost, and frustration for your colleagues and for those of you representing cities that aren’t selected but who wish to pursue some of these things anyway.</a:t>
            </a:r>
          </a:p>
          <a:p>
            <a:r>
              <a:rPr lang="en-US" sz="2000" dirty="0"/>
              <a:t>Imagine you were the 2nd city trying this, what would you want to learn from the first? Treat that city the way you’d want to be treated.</a:t>
            </a:r>
          </a:p>
          <a:p>
            <a:pPr lvl="1"/>
            <a:r>
              <a:rPr lang="en-US" sz="2000" dirty="0"/>
              <a:t>Why are we doing this?</a:t>
            </a:r>
          </a:p>
          <a:p>
            <a:pPr lvl="1"/>
            <a:r>
              <a:rPr lang="en-US" sz="2000" dirty="0"/>
              <a:t>What do we expect to happen?</a:t>
            </a:r>
          </a:p>
          <a:p>
            <a:pPr lvl="2"/>
            <a:r>
              <a:rPr lang="en-US" sz="2000" dirty="0"/>
              <a:t>If it does happen – what might that mean?</a:t>
            </a:r>
          </a:p>
          <a:p>
            <a:pPr lvl="2"/>
            <a:r>
              <a:rPr lang="en-US" sz="2000" dirty="0"/>
              <a:t>If it doesn’t happen—what might that mean?</a:t>
            </a:r>
          </a:p>
          <a:p>
            <a:pPr lvl="1"/>
            <a:r>
              <a:rPr lang="en-US" sz="2000" dirty="0"/>
              <a:t>How can we make things better the next time: “if we could do it all over</a:t>
            </a:r>
            <a:r>
              <a:rPr lang="en-US" sz="2000" dirty="0" smtClean="0"/>
              <a:t>…”</a:t>
            </a:r>
          </a:p>
          <a:p>
            <a:endParaRPr lang="en-US" dirty="0" smtClean="0"/>
          </a:p>
          <a:p>
            <a:endParaRPr lang="en-US" dirty="0"/>
          </a:p>
        </p:txBody>
      </p:sp>
    </p:spTree>
    <p:extLst>
      <p:ext uri="{BB962C8B-B14F-4D97-AF65-F5344CB8AC3E}">
        <p14:creationId xmlns:p14="http://schemas.microsoft.com/office/powerpoint/2010/main" val="16875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Purpose of Today’s Webinar</a:t>
            </a:r>
            <a:endParaRPr lang="en-US" sz="2800" dirty="0"/>
          </a:p>
        </p:txBody>
      </p:sp>
      <p:sp>
        <p:nvSpPr>
          <p:cNvPr id="3" name="Content Placeholder 2"/>
          <p:cNvSpPr>
            <a:spLocks noGrp="1"/>
          </p:cNvSpPr>
          <p:nvPr>
            <p:ph idx="1"/>
          </p:nvPr>
        </p:nvSpPr>
        <p:spPr>
          <a:xfrm>
            <a:off x="457200" y="1295400"/>
            <a:ext cx="8229600" cy="4495800"/>
          </a:xfrm>
        </p:spPr>
        <p:txBody>
          <a:bodyPr/>
          <a:lstStyle/>
          <a:p>
            <a:pPr marL="630936" indent="-457200">
              <a:spcAft>
                <a:spcPts val="1200"/>
              </a:spcAft>
              <a:buFont typeface="+mj-lt"/>
              <a:buAutoNum type="arabicPeriod"/>
            </a:pPr>
            <a:r>
              <a:rPr lang="en-US" sz="2000" dirty="0" smtClean="0"/>
              <a:t>Provide an overview of Performance Measurement and Evaluation as it relates to the Smart City Challenge Phase 2 Notice of Funding Opportunity (NOFO)</a:t>
            </a:r>
          </a:p>
          <a:p>
            <a:pPr marL="630936" indent="-457200">
              <a:spcAft>
                <a:spcPts val="1200"/>
              </a:spcAft>
              <a:buFont typeface="+mj-lt"/>
              <a:buAutoNum type="arabicPeriod"/>
            </a:pPr>
            <a:r>
              <a:rPr lang="en-US" sz="2000" dirty="0" smtClean="0"/>
              <a:t>Discuss USDOT expectations for your Phase 2 </a:t>
            </a:r>
            <a:r>
              <a:rPr lang="en-US" sz="2000" dirty="0"/>
              <a:t>Proposal related to Performance </a:t>
            </a:r>
            <a:r>
              <a:rPr lang="en-US" sz="2000" dirty="0" smtClean="0"/>
              <a:t>Measurement and Evaluation</a:t>
            </a:r>
          </a:p>
          <a:p>
            <a:pPr marL="630936" indent="-457200">
              <a:spcAft>
                <a:spcPts val="1200"/>
              </a:spcAft>
              <a:buFont typeface="+mj-lt"/>
              <a:buAutoNum type="arabicPeriod"/>
            </a:pPr>
            <a:r>
              <a:rPr lang="en-US" sz="2000" dirty="0" smtClean="0"/>
              <a:t>Describe the USDOT’s ITS Program approach to evaluation and provide time for discussion </a:t>
            </a:r>
          </a:p>
          <a:p>
            <a:pPr marL="630936" indent="-457200">
              <a:spcAft>
                <a:spcPts val="1200"/>
              </a:spcAft>
              <a:buFont typeface="+mj-lt"/>
              <a:buAutoNum type="arabicPeriod"/>
            </a:pPr>
            <a:r>
              <a:rPr lang="en-US" sz="2000" dirty="0" smtClean="0"/>
              <a:t>Answer any questions you may have about Performance Measurement and Evaluation</a:t>
            </a:r>
          </a:p>
          <a:p>
            <a:pPr marL="630936" indent="-457200">
              <a:spcAft>
                <a:spcPts val="1200"/>
              </a:spcAft>
              <a:buFont typeface="+mj-lt"/>
              <a:buAutoNum type="arabicPeriod"/>
            </a:pPr>
            <a:r>
              <a:rPr lang="en-US" sz="2000" dirty="0" smtClean="0"/>
              <a:t>Provide information on technical resources – across the 12 vision elements – available to the Smart City Finalists</a:t>
            </a:r>
          </a:p>
          <a:p>
            <a:endParaRPr lang="en-US" dirty="0"/>
          </a:p>
        </p:txBody>
      </p:sp>
    </p:spTree>
    <p:extLst>
      <p:ext uri="{BB962C8B-B14F-4D97-AF65-F5344CB8AC3E}">
        <p14:creationId xmlns:p14="http://schemas.microsoft.com/office/powerpoint/2010/main" val="2752359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System Impact Evaluation Best Practices</a:t>
            </a:r>
            <a:endParaRPr lang="en-US" sz="2800" dirty="0"/>
          </a:p>
        </p:txBody>
      </p:sp>
      <p:sp>
        <p:nvSpPr>
          <p:cNvPr id="3" name="Content Placeholder 2"/>
          <p:cNvSpPr>
            <a:spLocks noGrp="1"/>
          </p:cNvSpPr>
          <p:nvPr>
            <p:ph idx="1"/>
          </p:nvPr>
        </p:nvSpPr>
        <p:spPr>
          <a:xfrm>
            <a:off x="457200" y="1295400"/>
            <a:ext cx="8229600" cy="5029200"/>
          </a:xfrm>
        </p:spPr>
        <p:txBody>
          <a:bodyPr/>
          <a:lstStyle/>
          <a:p>
            <a:r>
              <a:rPr lang="en-US" sz="2000" dirty="0" smtClean="0"/>
              <a:t>Choose performance measures of </a:t>
            </a:r>
            <a:r>
              <a:rPr lang="en-US" sz="2000" b="1" dirty="0" smtClean="0"/>
              <a:t>value to your stakeholders</a:t>
            </a:r>
          </a:p>
          <a:p>
            <a:pPr lvl="1"/>
            <a:r>
              <a:rPr lang="en-US" sz="2000" dirty="0" smtClean="0"/>
              <a:t>Choosing the wrong measures can result in distorted view of the system</a:t>
            </a:r>
          </a:p>
          <a:p>
            <a:pPr lvl="1">
              <a:spcAft>
                <a:spcPts val="1200"/>
              </a:spcAft>
            </a:pPr>
            <a:r>
              <a:rPr lang="en-US" sz="2000" dirty="0" smtClean="0"/>
              <a:t>Stakeholders need to reach an agreement or consensus on the measures and targets</a:t>
            </a:r>
          </a:p>
          <a:p>
            <a:pPr>
              <a:spcAft>
                <a:spcPts val="1200"/>
              </a:spcAft>
            </a:pPr>
            <a:r>
              <a:rPr lang="en-US" sz="2000" dirty="0" smtClean="0"/>
              <a:t>Establish </a:t>
            </a:r>
            <a:r>
              <a:rPr lang="en-US" sz="2000" b="1" dirty="0" smtClean="0"/>
              <a:t>clear traceability from goals to measures, and from system inputs to outcomes</a:t>
            </a:r>
          </a:p>
          <a:p>
            <a:pPr>
              <a:spcAft>
                <a:spcPts val="1200"/>
              </a:spcAft>
            </a:pPr>
            <a:r>
              <a:rPr lang="en-US" sz="2000" dirty="0" smtClean="0"/>
              <a:t>Develop data management process to </a:t>
            </a:r>
            <a:r>
              <a:rPr lang="en-US" sz="2000" b="1" dirty="0" smtClean="0"/>
              <a:t>integrate multi-source data into a common format and database</a:t>
            </a:r>
          </a:p>
          <a:p>
            <a:pPr>
              <a:spcAft>
                <a:spcPts val="1200"/>
              </a:spcAft>
            </a:pPr>
            <a:r>
              <a:rPr lang="en-US" sz="2000" b="1" dirty="0" smtClean="0"/>
              <a:t>Plan for both automated and manual data checks </a:t>
            </a:r>
            <a:r>
              <a:rPr lang="en-US" sz="2000" dirty="0" smtClean="0"/>
              <a:t>when verifying data quality and perform </a:t>
            </a:r>
            <a:r>
              <a:rPr lang="en-US" sz="2000" b="1" dirty="0" smtClean="0"/>
              <a:t>regular diagnostic checks </a:t>
            </a:r>
            <a:r>
              <a:rPr lang="en-US" sz="2000" dirty="0" smtClean="0"/>
              <a:t>to ensure equipment accuracy and health</a:t>
            </a:r>
          </a:p>
        </p:txBody>
      </p:sp>
    </p:spTree>
    <p:extLst>
      <p:ext uri="{BB962C8B-B14F-4D97-AF65-F5344CB8AC3E}">
        <p14:creationId xmlns:p14="http://schemas.microsoft.com/office/powerpoint/2010/main" val="4198900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Smart City Challenge Performance Measurement and Evaluation Summary</a:t>
            </a:r>
            <a:endParaRPr lang="en-US" sz="2800" dirty="0"/>
          </a:p>
        </p:txBody>
      </p:sp>
      <p:sp>
        <p:nvSpPr>
          <p:cNvPr id="5" name="Rounded Rectangle 4"/>
          <p:cNvSpPr/>
          <p:nvPr/>
        </p:nvSpPr>
        <p:spPr bwMode="auto">
          <a:xfrm>
            <a:off x="234296" y="6172200"/>
            <a:ext cx="1219200" cy="609600"/>
          </a:xfrm>
          <a:prstGeom prst="roundRect">
            <a:avLst/>
          </a:prstGeom>
          <a:solidFill>
            <a:srgbClr val="009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rPr>
              <a:t>Project Partner #1</a:t>
            </a:r>
          </a:p>
        </p:txBody>
      </p:sp>
      <p:sp>
        <p:nvSpPr>
          <p:cNvPr id="6" name="Rounded Rectangle 5"/>
          <p:cNvSpPr/>
          <p:nvPr/>
        </p:nvSpPr>
        <p:spPr bwMode="auto">
          <a:xfrm>
            <a:off x="1507746" y="6172200"/>
            <a:ext cx="1219200" cy="609600"/>
          </a:xfrm>
          <a:prstGeom prst="roundRect">
            <a:avLst/>
          </a:prstGeom>
          <a:solidFill>
            <a:srgbClr val="009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rPr>
              <a:t>Project Partner #2</a:t>
            </a:r>
          </a:p>
        </p:txBody>
      </p:sp>
      <p:sp>
        <p:nvSpPr>
          <p:cNvPr id="7" name="Rounded Rectangle 6"/>
          <p:cNvSpPr/>
          <p:nvPr/>
        </p:nvSpPr>
        <p:spPr bwMode="auto">
          <a:xfrm>
            <a:off x="2775555" y="6172200"/>
            <a:ext cx="1219200" cy="609600"/>
          </a:xfrm>
          <a:prstGeom prst="roundRect">
            <a:avLst/>
          </a:prstGeom>
          <a:solidFill>
            <a:srgbClr val="009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rPr>
              <a:t>Project Partner…N</a:t>
            </a:r>
          </a:p>
        </p:txBody>
      </p:sp>
      <p:cxnSp>
        <p:nvCxnSpPr>
          <p:cNvPr id="9" name="Straight Arrow Connector 8"/>
          <p:cNvCxnSpPr/>
          <p:nvPr/>
        </p:nvCxnSpPr>
        <p:spPr bwMode="auto">
          <a:xfrm flipV="1">
            <a:off x="838200" y="5638800"/>
            <a:ext cx="0" cy="533400"/>
          </a:xfrm>
          <a:prstGeom prst="straightConnector1">
            <a:avLst/>
          </a:prstGeom>
          <a:noFill/>
          <a:ln w="38100" cap="flat" cmpd="sng" algn="ctr">
            <a:solidFill>
              <a:schemeClr val="tx1"/>
            </a:solidFill>
            <a:prstDash val="solid"/>
            <a:round/>
            <a:headEnd type="triangle" w="med" len="med"/>
            <a:tailEnd type="triangle" w="med" len="med"/>
          </a:ln>
          <a:effectLst/>
        </p:spPr>
      </p:cxnSp>
      <p:cxnSp>
        <p:nvCxnSpPr>
          <p:cNvPr id="13" name="Straight Arrow Connector 12"/>
          <p:cNvCxnSpPr>
            <a:stCxn id="28" idx="0"/>
            <a:endCxn id="17" idx="2"/>
          </p:cNvCxnSpPr>
          <p:nvPr/>
        </p:nvCxnSpPr>
        <p:spPr bwMode="auto">
          <a:xfrm flipV="1">
            <a:off x="6680453" y="5332184"/>
            <a:ext cx="0" cy="226785"/>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15" name="Straight Arrow Connector 14"/>
          <p:cNvCxnSpPr/>
          <p:nvPr/>
        </p:nvCxnSpPr>
        <p:spPr bwMode="auto">
          <a:xfrm flipV="1">
            <a:off x="3359755" y="5638800"/>
            <a:ext cx="0" cy="533400"/>
          </a:xfrm>
          <a:prstGeom prst="straightConnector1">
            <a:avLst/>
          </a:prstGeom>
          <a:noFill/>
          <a:ln w="38100" cap="flat" cmpd="sng" algn="ctr">
            <a:solidFill>
              <a:schemeClr val="tx1"/>
            </a:solidFill>
            <a:prstDash val="solid"/>
            <a:round/>
            <a:headEnd type="triangle" w="med" len="med"/>
            <a:tailEnd type="triangle" w="med" len="med"/>
          </a:ln>
          <a:effectLst/>
        </p:spPr>
      </p:cxnSp>
      <p:sp>
        <p:nvSpPr>
          <p:cNvPr id="17" name="Rounded Rectangle 16"/>
          <p:cNvSpPr/>
          <p:nvPr/>
        </p:nvSpPr>
        <p:spPr bwMode="auto">
          <a:xfrm>
            <a:off x="5055105" y="4265384"/>
            <a:ext cx="3250695" cy="1066800"/>
          </a:xfrm>
          <a:prstGeom prst="roundRect">
            <a:avLst/>
          </a:prstGeom>
          <a:solidFill>
            <a:srgbClr val="0A3857"/>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latin typeface="Arial" charset="0"/>
              </a:rPr>
              <a:t>USDOT’s Research Data Exchange (RDE)</a:t>
            </a:r>
          </a:p>
        </p:txBody>
      </p:sp>
      <p:sp>
        <p:nvSpPr>
          <p:cNvPr id="28" name="Rounded Rectangle 27"/>
          <p:cNvSpPr/>
          <p:nvPr/>
        </p:nvSpPr>
        <p:spPr bwMode="auto">
          <a:xfrm>
            <a:off x="5270753" y="5558969"/>
            <a:ext cx="2819400" cy="762000"/>
          </a:xfrm>
          <a:prstGeom prst="roundRect">
            <a:avLst/>
          </a:prstGeom>
          <a:solidFill>
            <a:srgbClr val="0099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rPr>
              <a:t>Other Researchers /  Prospective Deployers</a:t>
            </a:r>
          </a:p>
        </p:txBody>
      </p:sp>
      <p:cxnSp>
        <p:nvCxnSpPr>
          <p:cNvPr id="31" name="Straight Arrow Connector 30"/>
          <p:cNvCxnSpPr>
            <a:stCxn id="6" idx="0"/>
          </p:cNvCxnSpPr>
          <p:nvPr/>
        </p:nvCxnSpPr>
        <p:spPr bwMode="auto">
          <a:xfrm flipV="1">
            <a:off x="2117346" y="5638800"/>
            <a:ext cx="4323" cy="533400"/>
          </a:xfrm>
          <a:prstGeom prst="straightConnector1">
            <a:avLst/>
          </a:prstGeom>
          <a:noFill/>
          <a:ln w="38100" cap="flat" cmpd="sng" algn="ctr">
            <a:solidFill>
              <a:schemeClr val="tx1"/>
            </a:solidFill>
            <a:prstDash val="solid"/>
            <a:round/>
            <a:headEnd type="triangle" w="med" len="med"/>
            <a:tailEnd type="triangle" w="med" len="med"/>
          </a:ln>
          <a:effectLst/>
        </p:spPr>
      </p:cxnSp>
      <p:cxnSp>
        <p:nvCxnSpPr>
          <p:cNvPr id="55" name="Straight Connector 54"/>
          <p:cNvCxnSpPr/>
          <p:nvPr/>
        </p:nvCxnSpPr>
        <p:spPr bwMode="auto">
          <a:xfrm>
            <a:off x="3779155" y="2971800"/>
            <a:ext cx="883557" cy="0"/>
          </a:xfrm>
          <a:prstGeom prst="line">
            <a:avLst/>
          </a:prstGeom>
          <a:noFill/>
          <a:ln w="38100" cap="flat" cmpd="sng" algn="ctr">
            <a:solidFill>
              <a:schemeClr val="tx1"/>
            </a:solidFill>
            <a:prstDash val="solid"/>
            <a:round/>
            <a:headEnd type="none" w="med" len="med"/>
            <a:tailEnd type="triangle" w="med" len="med"/>
          </a:ln>
          <a:effectLst/>
        </p:spPr>
      </p:cxnSp>
      <p:cxnSp>
        <p:nvCxnSpPr>
          <p:cNvPr id="60" name="Straight Connector 59"/>
          <p:cNvCxnSpPr>
            <a:endCxn id="17" idx="1"/>
          </p:cNvCxnSpPr>
          <p:nvPr/>
        </p:nvCxnSpPr>
        <p:spPr bwMode="auto">
          <a:xfrm>
            <a:off x="3563508" y="4798784"/>
            <a:ext cx="1491597" cy="0"/>
          </a:xfrm>
          <a:prstGeom prst="line">
            <a:avLst/>
          </a:prstGeom>
          <a:noFill/>
          <a:ln w="38100" cap="flat" cmpd="sng" algn="ctr">
            <a:solidFill>
              <a:schemeClr val="tx1"/>
            </a:solidFill>
            <a:prstDash val="solid"/>
            <a:round/>
            <a:headEnd type="none" w="med" len="med"/>
            <a:tailEnd type="triangle" w="med" len="med"/>
          </a:ln>
          <a:effectLst/>
        </p:spPr>
      </p:cxnSp>
      <p:sp>
        <p:nvSpPr>
          <p:cNvPr id="4" name="Rounded Rectangle 3"/>
          <p:cNvSpPr/>
          <p:nvPr/>
        </p:nvSpPr>
        <p:spPr bwMode="auto">
          <a:xfrm>
            <a:off x="304800" y="1307671"/>
            <a:ext cx="3544859" cy="4331129"/>
          </a:xfrm>
          <a:prstGeom prst="roundRect">
            <a:avLst/>
          </a:prstGeom>
          <a:solidFill>
            <a:srgbClr val="0A3857"/>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1" hangingPunct="1">
              <a:spcBef>
                <a:spcPct val="0"/>
              </a:spcBef>
              <a:spcAft>
                <a:spcPts val="600"/>
              </a:spcAft>
              <a:buNone/>
            </a:pPr>
            <a:r>
              <a:rPr lang="en-US" sz="1800" b="1" dirty="0" smtClean="0">
                <a:solidFill>
                  <a:schemeClr val="bg1"/>
                </a:solidFill>
              </a:rPr>
              <a:t>SMART CITY CHALLENGE DEMONSTRATION SITE</a:t>
            </a:r>
          </a:p>
          <a:p>
            <a:pPr marL="285750" lvl="2" indent="-285750"/>
            <a:r>
              <a:rPr lang="en-US" dirty="0" smtClean="0">
                <a:solidFill>
                  <a:schemeClr val="bg1"/>
                </a:solidFill>
              </a:rPr>
              <a:t>Performance </a:t>
            </a:r>
            <a:r>
              <a:rPr lang="en-US" dirty="0">
                <a:solidFill>
                  <a:schemeClr val="bg1"/>
                </a:solidFill>
              </a:rPr>
              <a:t>Measurement Plan</a:t>
            </a:r>
          </a:p>
          <a:p>
            <a:pPr marL="285750" lvl="2" indent="-285750"/>
            <a:r>
              <a:rPr lang="en-US" dirty="0">
                <a:solidFill>
                  <a:schemeClr val="bg1"/>
                </a:solidFill>
              </a:rPr>
              <a:t>Monitor the </a:t>
            </a:r>
            <a:r>
              <a:rPr lang="en-US" dirty="0" smtClean="0">
                <a:solidFill>
                  <a:schemeClr val="bg1"/>
                </a:solidFill>
              </a:rPr>
              <a:t>Performance </a:t>
            </a:r>
            <a:r>
              <a:rPr lang="en-US" dirty="0">
                <a:solidFill>
                  <a:schemeClr val="bg1"/>
                </a:solidFill>
              </a:rPr>
              <a:t>of the </a:t>
            </a:r>
            <a:r>
              <a:rPr lang="en-US" dirty="0" smtClean="0">
                <a:solidFill>
                  <a:schemeClr val="bg1"/>
                </a:solidFill>
              </a:rPr>
              <a:t>System</a:t>
            </a:r>
            <a:endParaRPr lang="en-US" dirty="0">
              <a:solidFill>
                <a:schemeClr val="bg1"/>
              </a:solidFill>
            </a:endParaRPr>
          </a:p>
          <a:p>
            <a:pPr marL="285750" lvl="2" indent="-285750"/>
            <a:r>
              <a:rPr lang="en-US" dirty="0" smtClean="0">
                <a:solidFill>
                  <a:schemeClr val="bg1"/>
                </a:solidFill>
              </a:rPr>
              <a:t>Response </a:t>
            </a:r>
            <a:r>
              <a:rPr lang="en-US" dirty="0">
                <a:solidFill>
                  <a:schemeClr val="bg1"/>
                </a:solidFill>
              </a:rPr>
              <a:t>to USDOT Deployment Tracking </a:t>
            </a:r>
            <a:r>
              <a:rPr lang="en-US" dirty="0" smtClean="0">
                <a:solidFill>
                  <a:schemeClr val="bg1"/>
                </a:solidFill>
              </a:rPr>
              <a:t>Surveys</a:t>
            </a:r>
          </a:p>
          <a:p>
            <a:pPr marL="285750" lvl="2" indent="-285750"/>
            <a:r>
              <a:rPr lang="en-US" dirty="0">
                <a:solidFill>
                  <a:schemeClr val="bg1"/>
                </a:solidFill>
              </a:rPr>
              <a:t>Data Management Plan</a:t>
            </a:r>
          </a:p>
          <a:p>
            <a:pPr marL="285750" lvl="2" indent="-285750"/>
            <a:r>
              <a:rPr lang="en-US" dirty="0">
                <a:solidFill>
                  <a:schemeClr val="bg1"/>
                </a:solidFill>
              </a:rPr>
              <a:t>Independent Evaluation Support Plan</a:t>
            </a:r>
          </a:p>
          <a:p>
            <a:pPr marL="285750" lvl="2" indent="-285750"/>
            <a:r>
              <a:rPr lang="en-US" dirty="0">
                <a:solidFill>
                  <a:schemeClr val="bg1"/>
                </a:solidFill>
              </a:rPr>
              <a:t>Data to support USDOT’s Independent Evaluation</a:t>
            </a:r>
          </a:p>
          <a:p>
            <a:pPr marL="285750" lvl="2" indent="-285750"/>
            <a:r>
              <a:rPr lang="en-US" dirty="0">
                <a:solidFill>
                  <a:schemeClr val="bg1"/>
                </a:solidFill>
              </a:rPr>
              <a:t>Data provided to the USDOT’s Research Data </a:t>
            </a:r>
            <a:r>
              <a:rPr lang="en-US" dirty="0" smtClean="0">
                <a:solidFill>
                  <a:schemeClr val="bg1"/>
                </a:solidFill>
              </a:rPr>
              <a:t>Exchange</a:t>
            </a:r>
            <a:endParaRPr lang="en-US" sz="1800" b="1" dirty="0">
              <a:solidFill>
                <a:schemeClr val="bg1"/>
              </a:solidFill>
            </a:endParaRPr>
          </a:p>
        </p:txBody>
      </p:sp>
      <p:cxnSp>
        <p:nvCxnSpPr>
          <p:cNvPr id="67" name="Elbow Connector 66"/>
          <p:cNvCxnSpPr>
            <a:endCxn id="28" idx="3"/>
          </p:cNvCxnSpPr>
          <p:nvPr/>
        </p:nvCxnSpPr>
        <p:spPr bwMode="auto">
          <a:xfrm rot="5400000">
            <a:off x="7291090" y="4609064"/>
            <a:ext cx="2129969" cy="531841"/>
          </a:xfrm>
          <a:prstGeom prst="bentConnector2">
            <a:avLst/>
          </a:prstGeom>
          <a:noFill/>
          <a:ln w="38100" cap="flat" cmpd="sng" algn="ctr">
            <a:solidFill>
              <a:schemeClr val="tx1"/>
            </a:solidFill>
            <a:prstDash val="solid"/>
            <a:round/>
            <a:headEnd type="none" w="med" len="med"/>
            <a:tailEnd type="triangle" w="med" len="med"/>
          </a:ln>
          <a:effectLst/>
        </p:spPr>
      </p:cxnSp>
      <p:sp>
        <p:nvSpPr>
          <p:cNvPr id="16" name="Rounded Rectangle 15"/>
          <p:cNvSpPr/>
          <p:nvPr/>
        </p:nvSpPr>
        <p:spPr bwMode="auto">
          <a:xfrm>
            <a:off x="4662713" y="1372080"/>
            <a:ext cx="4176488" cy="2666520"/>
          </a:xfrm>
          <a:prstGeom prst="roundRect">
            <a:avLst/>
          </a:prstGeom>
          <a:solidFill>
            <a:srgbClr val="0A3857"/>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dirty="0" smtClean="0">
                <a:ln>
                  <a:noFill/>
                </a:ln>
                <a:solidFill>
                  <a:schemeClr val="bg1"/>
                </a:solidFill>
                <a:effectLst/>
                <a:latin typeface="Arial" charset="0"/>
              </a:rPr>
              <a:t>INDEPENDENT EVALUATOR</a:t>
            </a:r>
          </a:p>
          <a:p>
            <a:pPr marL="290513" lvl="2" indent="-285750"/>
            <a:r>
              <a:rPr lang="en-US" dirty="0" smtClean="0">
                <a:solidFill>
                  <a:schemeClr val="bg1"/>
                </a:solidFill>
              </a:rPr>
              <a:t>Before </a:t>
            </a:r>
            <a:r>
              <a:rPr lang="en-US" dirty="0">
                <a:solidFill>
                  <a:schemeClr val="bg1"/>
                </a:solidFill>
              </a:rPr>
              <a:t>and after </a:t>
            </a:r>
            <a:r>
              <a:rPr lang="en-US" dirty="0" smtClean="0">
                <a:solidFill>
                  <a:schemeClr val="bg1"/>
                </a:solidFill>
              </a:rPr>
              <a:t>assessment; </a:t>
            </a:r>
            <a:endParaRPr lang="en-US" dirty="0">
              <a:solidFill>
                <a:schemeClr val="bg1"/>
              </a:solidFill>
            </a:endParaRPr>
          </a:p>
          <a:p>
            <a:pPr marL="290513" lvl="2" indent="-285750"/>
            <a:r>
              <a:rPr lang="en-US" dirty="0">
                <a:solidFill>
                  <a:schemeClr val="bg1"/>
                </a:solidFill>
              </a:rPr>
              <a:t>Cost-benefit </a:t>
            </a:r>
            <a:r>
              <a:rPr lang="en-US" dirty="0" smtClean="0">
                <a:solidFill>
                  <a:schemeClr val="bg1"/>
                </a:solidFill>
              </a:rPr>
              <a:t>assessment; </a:t>
            </a:r>
            <a:endParaRPr lang="en-US" dirty="0">
              <a:solidFill>
                <a:schemeClr val="bg1"/>
              </a:solidFill>
            </a:endParaRPr>
          </a:p>
          <a:p>
            <a:pPr marL="290513" lvl="2" indent="-285750"/>
            <a:r>
              <a:rPr lang="en-US" dirty="0" smtClean="0">
                <a:solidFill>
                  <a:schemeClr val="bg1"/>
                </a:solidFill>
              </a:rPr>
              <a:t>User acceptance/citizen satisfaction; </a:t>
            </a:r>
            <a:endParaRPr lang="en-US" dirty="0">
              <a:solidFill>
                <a:schemeClr val="bg1"/>
              </a:solidFill>
            </a:endParaRPr>
          </a:p>
          <a:p>
            <a:pPr marL="290513" lvl="2" indent="-285750"/>
            <a:r>
              <a:rPr lang="en-US" dirty="0">
                <a:solidFill>
                  <a:schemeClr val="bg1"/>
                </a:solidFill>
              </a:rPr>
              <a:t>L</a:t>
            </a:r>
            <a:r>
              <a:rPr lang="en-US" dirty="0" smtClean="0">
                <a:solidFill>
                  <a:schemeClr val="bg1"/>
                </a:solidFill>
              </a:rPr>
              <a:t>essons learned; </a:t>
            </a:r>
            <a:endParaRPr lang="en-US" dirty="0">
              <a:solidFill>
                <a:schemeClr val="bg1"/>
              </a:solidFill>
            </a:endParaRPr>
          </a:p>
          <a:p>
            <a:pPr marL="290513" lvl="2" indent="-285750"/>
            <a:r>
              <a:rPr lang="en-US" dirty="0" smtClean="0">
                <a:solidFill>
                  <a:schemeClr val="bg1"/>
                </a:solidFill>
              </a:rPr>
              <a:t>Total </a:t>
            </a:r>
            <a:r>
              <a:rPr lang="en-US" dirty="0">
                <a:solidFill>
                  <a:schemeClr val="bg1"/>
                </a:solidFill>
              </a:rPr>
              <a:t>impacts, costs, and return-on-investment (</a:t>
            </a:r>
            <a:r>
              <a:rPr lang="en-US" dirty="0" smtClean="0">
                <a:solidFill>
                  <a:schemeClr val="bg1"/>
                </a:solidFill>
              </a:rPr>
              <a:t>ROI); </a:t>
            </a:r>
            <a:endParaRPr lang="en-US" dirty="0">
              <a:solidFill>
                <a:schemeClr val="bg1"/>
              </a:solidFill>
            </a:endParaRPr>
          </a:p>
          <a:p>
            <a:pPr marL="290513" lvl="2" indent="-285750"/>
            <a:r>
              <a:rPr lang="en-US" dirty="0">
                <a:solidFill>
                  <a:schemeClr val="bg1"/>
                </a:solidFill>
              </a:rPr>
              <a:t>Assess if the </a:t>
            </a:r>
            <a:r>
              <a:rPr lang="en-US" dirty="0" smtClean="0">
                <a:solidFill>
                  <a:schemeClr val="bg1"/>
                </a:solidFill>
              </a:rPr>
              <a:t>demonstration </a:t>
            </a:r>
            <a:r>
              <a:rPr lang="en-US" dirty="0">
                <a:solidFill>
                  <a:schemeClr val="bg1"/>
                </a:solidFill>
              </a:rPr>
              <a:t>achieved its vision</a:t>
            </a:r>
            <a:endParaRPr kumimoji="0" lang="en-US" sz="1200" b="1"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61962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ITS JPO Evaluation Program Overview</a:t>
            </a:r>
            <a:endParaRPr lang="en-US" sz="2800" dirty="0"/>
          </a:p>
        </p:txBody>
      </p:sp>
      <p:sp>
        <p:nvSpPr>
          <p:cNvPr id="3" name="Content Placeholder 2"/>
          <p:cNvSpPr>
            <a:spLocks noGrp="1"/>
          </p:cNvSpPr>
          <p:nvPr>
            <p:ph idx="1"/>
          </p:nvPr>
        </p:nvSpPr>
        <p:spPr>
          <a:xfrm>
            <a:off x="457200" y="1295400"/>
            <a:ext cx="8229600" cy="5105400"/>
          </a:xfrm>
        </p:spPr>
        <p:txBody>
          <a:bodyPr/>
          <a:lstStyle/>
          <a:p>
            <a:r>
              <a:rPr lang="en-US" sz="1800" b="1" dirty="0" smtClean="0"/>
              <a:t>Description</a:t>
            </a:r>
          </a:p>
          <a:p>
            <a:pPr lvl="1">
              <a:spcAft>
                <a:spcPts val="600"/>
              </a:spcAft>
            </a:pPr>
            <a:r>
              <a:rPr lang="en-US" sz="1800" dirty="0" smtClean="0"/>
              <a:t>The ITS evaluation program supports activities aimed at developing appropriate performance measures for meeting deployment objectives and making strategic effectiveness assessments, determining the effectiveness and benefits of deployed ITS, and monitoring/predicting trends in the adoption, use, and replacement of ITS technologies.</a:t>
            </a:r>
          </a:p>
          <a:p>
            <a:r>
              <a:rPr lang="en-US" sz="1800" b="1" dirty="0" smtClean="0"/>
              <a:t>ITS Evaluation Program Goals</a:t>
            </a:r>
          </a:p>
          <a:p>
            <a:pPr lvl="1"/>
            <a:r>
              <a:rPr lang="en-US" sz="1800" b="1" dirty="0" smtClean="0"/>
              <a:t>Accelerate deployment</a:t>
            </a:r>
            <a:r>
              <a:rPr lang="en-US" sz="1800" dirty="0" smtClean="0"/>
              <a:t> by generating and disseminating key information on ITS </a:t>
            </a:r>
            <a:r>
              <a:rPr lang="en-US" sz="1800" b="1" dirty="0" smtClean="0"/>
              <a:t>performance, effectiveness impacts, costs, and extent of deployment</a:t>
            </a:r>
            <a:endParaRPr lang="en-US" sz="1800" dirty="0" smtClean="0"/>
          </a:p>
          <a:p>
            <a:pPr lvl="1"/>
            <a:r>
              <a:rPr lang="en-US" sz="1800" b="1" dirty="0" smtClean="0"/>
              <a:t>Measure, analyze, and report data</a:t>
            </a:r>
            <a:r>
              <a:rPr lang="en-US" sz="1800" dirty="0" smtClean="0"/>
              <a:t> on ITS market maturity and development, the extent of ITS deployment, trends in technology adoption/usage, and the effect of various JPO/DOT intervention policies on adoption</a:t>
            </a:r>
          </a:p>
          <a:p>
            <a:pPr lvl="1"/>
            <a:r>
              <a:rPr lang="en-US" sz="1800" dirty="0" smtClean="0"/>
              <a:t>Provide </a:t>
            </a:r>
            <a:r>
              <a:rPr lang="en-US" sz="1800" b="1" dirty="0" smtClean="0"/>
              <a:t>strategic and tactical data and information </a:t>
            </a:r>
            <a:r>
              <a:rPr lang="en-US" sz="1800" dirty="0" smtClean="0"/>
              <a:t>to assist JPO and DOT leadership with </a:t>
            </a:r>
            <a:r>
              <a:rPr lang="en-US" sz="1800" b="1" dirty="0" smtClean="0"/>
              <a:t>assessing the effectiveness of ITS deployment </a:t>
            </a:r>
            <a:r>
              <a:rPr lang="en-US" sz="1800" dirty="0" smtClean="0"/>
              <a:t>and assisting with future strategic planning and accelerating adoption</a:t>
            </a:r>
            <a:endParaRPr lang="en-US" sz="1800" dirty="0"/>
          </a:p>
        </p:txBody>
      </p:sp>
    </p:spTree>
    <p:extLst>
      <p:ext uri="{BB962C8B-B14F-4D97-AF65-F5344CB8AC3E}">
        <p14:creationId xmlns:p14="http://schemas.microsoft.com/office/powerpoint/2010/main" val="1819183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smtClean="0">
              <a:solidFill>
                <a:srgbClr val="FFFFFF"/>
              </a:solidFill>
            </a:endParaRPr>
          </a:p>
        </p:txBody>
      </p:sp>
      <p:sp>
        <p:nvSpPr>
          <p:cNvPr id="7" name="Rounded Rectangle 6"/>
          <p:cNvSpPr/>
          <p:nvPr/>
        </p:nvSpPr>
        <p:spPr bwMode="auto">
          <a:xfrm>
            <a:off x="1828800" y="3200401"/>
            <a:ext cx="6858000" cy="1295400"/>
          </a:xfrm>
          <a:prstGeom prst="roundRect">
            <a:avLst>
              <a:gd name="adj" fmla="val 0"/>
            </a:avLst>
          </a:prstGeom>
          <a:solidFill>
            <a:srgbClr val="20334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4300">
              <a:spcBef>
                <a:spcPts val="600"/>
              </a:spcBef>
              <a:buNone/>
            </a:pPr>
            <a:endParaRPr lang="en-US" sz="3200" b="1" dirty="0" smtClean="0"/>
          </a:p>
          <a:p>
            <a:pPr marL="119063" lvl="0">
              <a:buNone/>
            </a:pPr>
            <a:r>
              <a:rPr lang="en-US" sz="3200" b="1" dirty="0" smtClean="0">
                <a:solidFill>
                  <a:schemeClr val="bg1"/>
                </a:solidFill>
              </a:rPr>
              <a:t>Questions?</a:t>
            </a:r>
            <a:endParaRPr lang="en-US" sz="3200" b="1" dirty="0">
              <a:solidFill>
                <a:schemeClr val="bg1"/>
              </a:solidFill>
            </a:endParaRPr>
          </a:p>
          <a:p>
            <a:pPr marL="114300">
              <a:spcBef>
                <a:spcPts val="600"/>
              </a:spcBef>
              <a:buFont typeface="Arial" charset="0"/>
              <a:buNone/>
            </a:pPr>
            <a:endParaRPr lang="en-US" sz="3200" b="1" dirty="0" smtClean="0">
              <a:solidFill>
                <a:srgbClr val="FFFFFF"/>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8000"/>
          <a:stretch/>
        </p:blipFill>
        <p:spPr>
          <a:xfrm>
            <a:off x="315481" y="3200401"/>
            <a:ext cx="1513319" cy="1295400"/>
          </a:xfrm>
          <a:prstGeom prst="rect">
            <a:avLst/>
          </a:prstGeom>
        </p:spPr>
      </p:pic>
    </p:spTree>
    <p:extLst>
      <p:ext uri="{BB962C8B-B14F-4D97-AF65-F5344CB8AC3E}">
        <p14:creationId xmlns:p14="http://schemas.microsoft.com/office/powerpoint/2010/main" val="1224858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smtClean="0">
              <a:solidFill>
                <a:srgbClr val="FFFFFF"/>
              </a:solidFill>
            </a:endParaRPr>
          </a:p>
        </p:txBody>
      </p:sp>
      <p:sp>
        <p:nvSpPr>
          <p:cNvPr id="7" name="Rounded Rectangle 6"/>
          <p:cNvSpPr/>
          <p:nvPr/>
        </p:nvSpPr>
        <p:spPr bwMode="auto">
          <a:xfrm>
            <a:off x="1828800" y="3200401"/>
            <a:ext cx="6858000" cy="1295400"/>
          </a:xfrm>
          <a:prstGeom prst="roundRect">
            <a:avLst>
              <a:gd name="adj" fmla="val 0"/>
            </a:avLst>
          </a:prstGeom>
          <a:solidFill>
            <a:srgbClr val="20334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4300">
              <a:spcBef>
                <a:spcPts val="600"/>
              </a:spcBef>
              <a:buNone/>
            </a:pPr>
            <a:r>
              <a:rPr lang="en-US" sz="3200" b="1" dirty="0" smtClean="0">
                <a:solidFill>
                  <a:schemeClr val="bg1"/>
                </a:solidFill>
              </a:rPr>
              <a:t>Technical Resources Available to </a:t>
            </a:r>
            <a:r>
              <a:rPr lang="en-US" sz="3200" b="1" dirty="0">
                <a:solidFill>
                  <a:schemeClr val="bg1"/>
                </a:solidFill>
              </a:rPr>
              <a:t>t</a:t>
            </a:r>
            <a:r>
              <a:rPr lang="en-US" sz="3200" b="1" dirty="0" smtClean="0">
                <a:solidFill>
                  <a:schemeClr val="bg1"/>
                </a:solidFill>
              </a:rPr>
              <a:t>he Smart City Finalists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8000"/>
          <a:stretch/>
        </p:blipFill>
        <p:spPr>
          <a:xfrm>
            <a:off x="315481" y="3200401"/>
            <a:ext cx="1513319" cy="1295400"/>
          </a:xfrm>
          <a:prstGeom prst="rect">
            <a:avLst/>
          </a:prstGeom>
        </p:spPr>
      </p:pic>
    </p:spTree>
    <p:extLst>
      <p:ext uri="{BB962C8B-B14F-4D97-AF65-F5344CB8AC3E}">
        <p14:creationId xmlns:p14="http://schemas.microsoft.com/office/powerpoint/2010/main" val="1109159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Smart City Challenge Information Sessions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1760676"/>
              </p:ext>
            </p:extLst>
          </p:nvPr>
        </p:nvGraphicFramePr>
        <p:xfrm>
          <a:off x="457200" y="1219200"/>
          <a:ext cx="8305800" cy="5120640"/>
        </p:xfrm>
        <a:graphic>
          <a:graphicData uri="http://schemas.openxmlformats.org/drawingml/2006/table">
            <a:tbl>
              <a:tblPr firstRow="1" bandRow="1">
                <a:tableStyleId>{69C7853C-536D-4A76-A0AE-DD22124D55A5}</a:tableStyleId>
              </a:tblPr>
              <a:tblGrid>
                <a:gridCol w="8305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Information Session #1 	Data, Architecture, and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Session #2 	Connected Vehicles and Automation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90000"/>
                        <a:alpha val="40000"/>
                      </a:schemeClr>
                    </a:solidFill>
                  </a:tcPr>
                </a:tc>
              </a:tr>
              <a:tr h="370840">
                <a:tc>
                  <a:txBody>
                    <a:bodyPr/>
                    <a:lstStyle/>
                    <a:p>
                      <a:pPr marL="2743200" marR="0" indent="-2743200" algn="l" defTabSz="914400" rtl="0" eaLnBrk="1" fontAlgn="auto" latinLnBrk="0" hangingPunct="1">
                        <a:lnSpc>
                          <a:spcPct val="100000"/>
                        </a:lnSpc>
                        <a:spcBef>
                          <a:spcPts val="0"/>
                        </a:spcBef>
                        <a:spcAft>
                          <a:spcPts val="0"/>
                        </a:spcAft>
                        <a:buClrTx/>
                        <a:buSzTx/>
                        <a:buFontTx/>
                        <a:buNone/>
                        <a:tabLst/>
                        <a:defRPr/>
                      </a:pPr>
                      <a:r>
                        <a:rPr lang="en-US" dirty="0" smtClean="0"/>
                        <a:t>Information Session #3 	The Sharing Economy, User-Focused Mobility, and Accessible Transportation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370840">
                <a:tc>
                  <a:txBody>
                    <a:bodyPr/>
                    <a:lstStyle/>
                    <a:p>
                      <a:pPr marL="2692400" marR="0" indent="-2692400" algn="l" defTabSz="914400" rtl="0" eaLnBrk="1" fontAlgn="auto" latinLnBrk="0" hangingPunct="1">
                        <a:lnSpc>
                          <a:spcPct val="100000"/>
                        </a:lnSpc>
                        <a:spcBef>
                          <a:spcPts val="0"/>
                        </a:spcBef>
                        <a:spcAft>
                          <a:spcPts val="0"/>
                        </a:spcAft>
                        <a:buClrTx/>
                        <a:buSzTx/>
                        <a:buFontTx/>
                        <a:buNone/>
                        <a:tabLst/>
                        <a:defRPr/>
                      </a:pPr>
                      <a:r>
                        <a:rPr lang="en-US" dirty="0" smtClean="0"/>
                        <a:t>Information Session #4 	The Smart City Challenge Application and Selection Process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90000"/>
                        <a:alpha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Session #5 	Urban Freight Delivery and Logistics</a:t>
                      </a:r>
                    </a:p>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370840">
                <a:tc>
                  <a:txBody>
                    <a:bodyPr/>
                    <a:lstStyle/>
                    <a:p>
                      <a:pPr marL="2743200" marR="0" indent="-2743200" algn="l" defTabSz="914400" rtl="0" eaLnBrk="1" fontAlgn="auto" latinLnBrk="0" hangingPunct="1">
                        <a:lnSpc>
                          <a:spcPct val="100000"/>
                        </a:lnSpc>
                        <a:spcBef>
                          <a:spcPts val="0"/>
                        </a:spcBef>
                        <a:spcAft>
                          <a:spcPts val="0"/>
                        </a:spcAft>
                        <a:buClrTx/>
                        <a:buSzTx/>
                        <a:buFontTx/>
                        <a:buNone/>
                        <a:tabLst/>
                        <a:defRPr/>
                      </a:pPr>
                      <a:r>
                        <a:rPr lang="en-US" dirty="0" smtClean="0"/>
                        <a:t>Information Session #6 	The Connection Between "Beyond Traffic" and the Smart City Challenge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90000"/>
                        <a:alpha val="40000"/>
                      </a:schemeClr>
                    </a:solidFill>
                  </a:tcPr>
                </a:tc>
              </a:tr>
              <a:tr h="370840">
                <a:tc>
                  <a:txBody>
                    <a:bodyPr/>
                    <a:lstStyle/>
                    <a:p>
                      <a:pPr marL="2743200" marR="0" indent="-2743200" algn="l" defTabSz="914400" rtl="0" eaLnBrk="1" fontAlgn="auto" latinLnBrk="0" hangingPunct="1">
                        <a:lnSpc>
                          <a:spcPct val="100000"/>
                        </a:lnSpc>
                        <a:spcBef>
                          <a:spcPts val="0"/>
                        </a:spcBef>
                        <a:spcAft>
                          <a:spcPts val="0"/>
                        </a:spcAft>
                        <a:buClrTx/>
                        <a:buSzTx/>
                        <a:buFontTx/>
                        <a:buNone/>
                        <a:tabLst/>
                        <a:defRPr/>
                      </a:pPr>
                      <a:r>
                        <a:rPr lang="en-US" dirty="0" smtClean="0"/>
                        <a:t>Information Session #7	The Application Homestretch: an Open Question-and-Answer Session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370840">
                <a:tc>
                  <a:txBody>
                    <a:bodyPr/>
                    <a:lstStyle/>
                    <a:p>
                      <a:pPr marL="2692400" marR="0" indent="-2692400" algn="l" defTabSz="914400" rtl="0" eaLnBrk="1" fontAlgn="auto" latinLnBrk="0" hangingPunct="1">
                        <a:lnSpc>
                          <a:spcPct val="100000"/>
                        </a:lnSpc>
                        <a:spcBef>
                          <a:spcPts val="0"/>
                        </a:spcBef>
                        <a:spcAft>
                          <a:spcPts val="0"/>
                        </a:spcAft>
                        <a:buClrTx/>
                        <a:buSzTx/>
                        <a:buFontTx/>
                        <a:buNone/>
                        <a:tabLst/>
                        <a:defRPr/>
                      </a:pPr>
                      <a:r>
                        <a:rPr lang="en-US" dirty="0" smtClean="0"/>
                        <a:t>Information Session #8 	Understanding Dedicated Short Range Communications (DSRC)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90000"/>
                        <a:alpha val="40000"/>
                      </a:schemeClr>
                    </a:solidFill>
                  </a:tcPr>
                </a:tc>
              </a:tr>
            </a:tbl>
          </a:graphicData>
        </a:graphic>
      </p:graphicFrame>
      <p:sp>
        <p:nvSpPr>
          <p:cNvPr id="6" name="Rectangle 5"/>
          <p:cNvSpPr/>
          <p:nvPr/>
        </p:nvSpPr>
        <p:spPr>
          <a:xfrm>
            <a:off x="457200" y="6400800"/>
            <a:ext cx="4433971" cy="307777"/>
          </a:xfrm>
          <a:prstGeom prst="rect">
            <a:avLst/>
          </a:prstGeom>
        </p:spPr>
        <p:txBody>
          <a:bodyPr wrap="none">
            <a:spAutoFit/>
          </a:bodyPr>
          <a:lstStyle/>
          <a:p>
            <a:pPr>
              <a:buNone/>
            </a:pPr>
            <a:r>
              <a:rPr lang="en-US" dirty="0" smtClean="0">
                <a:hlinkClick r:id="rId2"/>
              </a:rPr>
              <a:t>https</a:t>
            </a:r>
            <a:r>
              <a:rPr lang="en-US" dirty="0">
                <a:hlinkClick r:id="rId2"/>
              </a:rPr>
              <a:t>://www.transportation.gov/smartcity/infosessions</a:t>
            </a:r>
            <a:r>
              <a:rPr lang="en-US" dirty="0"/>
              <a:t> </a:t>
            </a:r>
          </a:p>
        </p:txBody>
      </p:sp>
    </p:spTree>
    <p:extLst>
      <p:ext uri="{BB962C8B-B14F-4D97-AF65-F5344CB8AC3E}">
        <p14:creationId xmlns:p14="http://schemas.microsoft.com/office/powerpoint/2010/main" val="4113862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FHWA Systems Engineering Guidance</a:t>
            </a:r>
            <a:endParaRPr lang="en-US" sz="2800" dirty="0"/>
          </a:p>
        </p:txBody>
      </p:sp>
      <p:sp>
        <p:nvSpPr>
          <p:cNvPr id="3" name="Content Placeholder 2"/>
          <p:cNvSpPr>
            <a:spLocks noGrp="1"/>
          </p:cNvSpPr>
          <p:nvPr>
            <p:ph idx="1"/>
          </p:nvPr>
        </p:nvSpPr>
        <p:spPr>
          <a:xfrm>
            <a:off x="457200" y="1295400"/>
            <a:ext cx="8229600" cy="4876800"/>
          </a:xfrm>
        </p:spPr>
        <p:txBody>
          <a:bodyPr/>
          <a:lstStyle/>
          <a:p>
            <a:r>
              <a:rPr lang="en-US" sz="1800" b="1" dirty="0" smtClean="0"/>
              <a:t>CITE Training</a:t>
            </a:r>
          </a:p>
          <a:p>
            <a:pPr lvl="1">
              <a:spcAft>
                <a:spcPts val="1200"/>
              </a:spcAft>
            </a:pPr>
            <a:r>
              <a:rPr lang="en-US" sz="1800" dirty="0" smtClean="0"/>
              <a:t>Applied Systems Engineering for Advanced Transportation Projects</a:t>
            </a:r>
          </a:p>
          <a:p>
            <a:r>
              <a:rPr lang="en-US" sz="1800" b="1" dirty="0" smtClean="0"/>
              <a:t>Publications</a:t>
            </a:r>
          </a:p>
          <a:p>
            <a:pPr lvl="1"/>
            <a:r>
              <a:rPr lang="en-US" sz="1800" b="1" dirty="0" smtClean="0"/>
              <a:t>Systems Engineering for Intelligent Transportation Systems (ITS): </a:t>
            </a:r>
            <a:r>
              <a:rPr lang="en-US" sz="1800" dirty="0" smtClean="0"/>
              <a:t>A handbook that provides an introduction to systems engineering</a:t>
            </a:r>
          </a:p>
          <a:p>
            <a:pPr lvl="1"/>
            <a:r>
              <a:rPr lang="en-US" sz="1800" b="1" dirty="0" smtClean="0"/>
              <a:t>Building Quality Intelligent Transportation Systems Through Systems Engineering: </a:t>
            </a:r>
            <a:r>
              <a:rPr lang="en-US" sz="1800" dirty="0" smtClean="0"/>
              <a:t>introduces systems engineering for advanced transportation systems projects</a:t>
            </a:r>
          </a:p>
          <a:p>
            <a:pPr lvl="1"/>
            <a:r>
              <a:rPr lang="en-US" sz="1800" b="1" dirty="0" smtClean="0"/>
              <a:t>Developing Functional Requirements for ITS Projects: </a:t>
            </a:r>
            <a:r>
              <a:rPr lang="en-US" sz="1800" dirty="0" smtClean="0"/>
              <a:t>Presents guidelines for developing good functional requirements</a:t>
            </a:r>
          </a:p>
          <a:p>
            <a:pPr lvl="1"/>
            <a:r>
              <a:rPr lang="en-US" sz="1800" b="1" dirty="0" smtClean="0"/>
              <a:t>A Guide to Configuration Management for ITS: </a:t>
            </a:r>
            <a:r>
              <a:rPr lang="en-US" sz="1800" dirty="0" smtClean="0"/>
              <a:t>Introduces configuration management - a formal and consistent process of making changes to an ITS system under development.</a:t>
            </a:r>
          </a:p>
          <a:p>
            <a:pPr marL="384048" lvl="1" indent="0">
              <a:buNone/>
            </a:pPr>
            <a:endParaRPr lang="en-US" sz="1800" dirty="0">
              <a:hlinkClick r:id="rId3"/>
            </a:endParaRPr>
          </a:p>
          <a:p>
            <a:pPr marL="0" lvl="1" indent="0" algn="ctr">
              <a:buNone/>
            </a:pPr>
            <a:r>
              <a:rPr lang="en-US" sz="2000" b="1" dirty="0" smtClean="0">
                <a:hlinkClick r:id="rId3"/>
              </a:rPr>
              <a:t>http://ops.fhwa.dot.gov/int_its_deployment/sys_eng.htm</a:t>
            </a:r>
            <a:r>
              <a:rPr lang="en-US" sz="2000" b="1" dirty="0" smtClean="0"/>
              <a:t> </a:t>
            </a:r>
          </a:p>
        </p:txBody>
      </p:sp>
    </p:spTree>
    <p:extLst>
      <p:ext uri="{BB962C8B-B14F-4D97-AF65-F5344CB8AC3E}">
        <p14:creationId xmlns:p14="http://schemas.microsoft.com/office/powerpoint/2010/main" val="2985308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ITS JPO Research</a:t>
            </a:r>
            <a:endParaRPr lang="en-US" sz="2800" dirty="0"/>
          </a:p>
        </p:txBody>
      </p:sp>
      <p:sp>
        <p:nvSpPr>
          <p:cNvPr id="3" name="Content Placeholder 2"/>
          <p:cNvSpPr>
            <a:spLocks noGrp="1"/>
          </p:cNvSpPr>
          <p:nvPr>
            <p:ph idx="1"/>
          </p:nvPr>
        </p:nvSpPr>
        <p:spPr>
          <a:xfrm>
            <a:off x="457200" y="1295400"/>
            <a:ext cx="4267200" cy="4906963"/>
          </a:xfrm>
        </p:spPr>
        <p:txBody>
          <a:bodyPr/>
          <a:lstStyle/>
          <a:p>
            <a:pPr marL="173736" indent="0" algn="ctr">
              <a:spcAft>
                <a:spcPts val="1200"/>
              </a:spcAft>
              <a:buNone/>
            </a:pPr>
            <a:r>
              <a:rPr lang="en-US" sz="1800" b="1" dirty="0" smtClean="0">
                <a:hlinkClick r:id="rId2"/>
              </a:rPr>
              <a:t>http</a:t>
            </a:r>
            <a:r>
              <a:rPr lang="en-US" sz="1800" b="1" dirty="0">
                <a:hlinkClick r:id="rId2"/>
              </a:rPr>
              <a:t>://</a:t>
            </a:r>
            <a:r>
              <a:rPr lang="en-US" sz="1800" b="1" dirty="0" smtClean="0">
                <a:hlinkClick r:id="rId2"/>
              </a:rPr>
              <a:t>www.its.dot.gov/index.htm</a:t>
            </a:r>
            <a:r>
              <a:rPr lang="en-US" sz="1800" b="1" dirty="0" smtClean="0"/>
              <a:t> </a:t>
            </a:r>
          </a:p>
          <a:p>
            <a:pPr marL="173736" indent="0">
              <a:buNone/>
            </a:pPr>
            <a:r>
              <a:rPr lang="en-US" sz="1800" b="1" dirty="0" smtClean="0"/>
              <a:t>ITS JPO Research Initiatives:</a:t>
            </a:r>
          </a:p>
          <a:p>
            <a:pPr lvl="1"/>
            <a:r>
              <a:rPr lang="en-US" sz="1800" dirty="0" smtClean="0"/>
              <a:t>Strategic Plan 2015-2019</a:t>
            </a:r>
          </a:p>
          <a:p>
            <a:pPr lvl="1"/>
            <a:r>
              <a:rPr lang="en-US" sz="1800" dirty="0" smtClean="0"/>
              <a:t>Safety</a:t>
            </a:r>
          </a:p>
          <a:p>
            <a:pPr lvl="1"/>
            <a:r>
              <a:rPr lang="en-US" sz="1800" dirty="0" smtClean="0"/>
              <a:t>Mobility</a:t>
            </a:r>
          </a:p>
          <a:p>
            <a:pPr lvl="1"/>
            <a:r>
              <a:rPr lang="en-US" sz="1800" dirty="0" smtClean="0"/>
              <a:t>Environment</a:t>
            </a:r>
          </a:p>
          <a:p>
            <a:pPr lvl="1"/>
            <a:r>
              <a:rPr lang="en-US" sz="1800" dirty="0" smtClean="0"/>
              <a:t>Road Weather</a:t>
            </a:r>
          </a:p>
          <a:p>
            <a:pPr lvl="1"/>
            <a:r>
              <a:rPr lang="en-US" sz="1800" dirty="0" smtClean="0"/>
              <a:t>Policy</a:t>
            </a:r>
          </a:p>
          <a:p>
            <a:pPr lvl="1"/>
            <a:r>
              <a:rPr lang="en-US" sz="1800" dirty="0" smtClean="0"/>
              <a:t>Connected Vehicle Technology</a:t>
            </a:r>
          </a:p>
          <a:p>
            <a:pPr lvl="1"/>
            <a:r>
              <a:rPr lang="en-US" sz="1800" dirty="0" smtClean="0"/>
              <a:t>CV Pilot Deployment Program</a:t>
            </a:r>
          </a:p>
          <a:p>
            <a:pPr lvl="1"/>
            <a:r>
              <a:rPr lang="en-US" sz="1800" dirty="0" smtClean="0"/>
              <a:t>Intermodal Research</a:t>
            </a:r>
          </a:p>
          <a:p>
            <a:pPr lvl="1"/>
            <a:r>
              <a:rPr lang="en-US" sz="1800" dirty="0" smtClean="0"/>
              <a:t>Exploratory Research</a:t>
            </a:r>
          </a:p>
          <a:p>
            <a:pPr lvl="1"/>
            <a:r>
              <a:rPr lang="en-US" sz="1800" dirty="0" smtClean="0"/>
              <a:t>ITS Cross-Cutting Support</a:t>
            </a:r>
            <a:endParaRPr lang="en-US" sz="1800" dirty="0"/>
          </a:p>
        </p:txBody>
      </p:sp>
      <p:pic>
        <p:nvPicPr>
          <p:cNvPr id="4" name="Picture 3"/>
          <p:cNvPicPr>
            <a:picLocks noChangeAspect="1"/>
          </p:cNvPicPr>
          <p:nvPr/>
        </p:nvPicPr>
        <p:blipFill>
          <a:blip r:embed="rId3"/>
          <a:stretch>
            <a:fillRect/>
          </a:stretch>
        </p:blipFill>
        <p:spPr>
          <a:xfrm>
            <a:off x="5013138" y="1295400"/>
            <a:ext cx="3673662" cy="4906963"/>
          </a:xfrm>
          <a:prstGeom prst="rect">
            <a:avLst/>
          </a:prstGeom>
          <a:effectLst/>
        </p:spPr>
      </p:pic>
    </p:spTree>
    <p:extLst>
      <p:ext uri="{BB962C8B-B14F-4D97-AF65-F5344CB8AC3E}">
        <p14:creationId xmlns:p14="http://schemas.microsoft.com/office/powerpoint/2010/main" val="3389130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Vehicle Courses</a:t>
            </a:r>
            <a:endParaRPr lang="en-US" dirty="0"/>
          </a:p>
        </p:txBody>
      </p:sp>
      <p:sp>
        <p:nvSpPr>
          <p:cNvPr id="3" name="Content Placeholder 2"/>
          <p:cNvSpPr>
            <a:spLocks noGrp="1"/>
          </p:cNvSpPr>
          <p:nvPr>
            <p:ph idx="1"/>
          </p:nvPr>
        </p:nvSpPr>
        <p:spPr>
          <a:xfrm>
            <a:off x="457200" y="1295400"/>
            <a:ext cx="3657600" cy="4953000"/>
          </a:xfrm>
        </p:spPr>
        <p:txBody>
          <a:bodyPr/>
          <a:lstStyle/>
          <a:p>
            <a:pPr marL="173736" indent="0">
              <a:buNone/>
            </a:pPr>
            <a:r>
              <a:rPr lang="en-US" sz="1800" b="1" dirty="0" smtClean="0"/>
              <a:t>Connected </a:t>
            </a:r>
            <a:r>
              <a:rPr lang="en-US" sz="1800" b="1" dirty="0"/>
              <a:t>Vehicles </a:t>
            </a:r>
            <a:r>
              <a:rPr lang="en-US" sz="1800" b="1" dirty="0" smtClean="0"/>
              <a:t>101 </a:t>
            </a:r>
          </a:p>
          <a:p>
            <a:pPr lvl="1"/>
            <a:r>
              <a:rPr lang="en-US" dirty="0" smtClean="0"/>
              <a:t>A free online introductory </a:t>
            </a:r>
            <a:r>
              <a:rPr lang="en-US" dirty="0"/>
              <a:t>course </a:t>
            </a:r>
            <a:r>
              <a:rPr lang="en-US" dirty="0" smtClean="0"/>
              <a:t>targeting </a:t>
            </a:r>
            <a:r>
              <a:rPr lang="en-US" dirty="0"/>
              <a:t>transportation planners, managers, and engineers at state and local agency levels, who are interested in learning more about the Connected Vehicle Program and its benefits and implications for public agencies. </a:t>
            </a:r>
            <a:r>
              <a:rPr lang="en-US" dirty="0" smtClean="0">
                <a:hlinkClick r:id="rId2"/>
              </a:rPr>
              <a:t>http</a:t>
            </a:r>
            <a:r>
              <a:rPr lang="en-US" dirty="0">
                <a:hlinkClick r:id="rId2"/>
              </a:rPr>
              <a:t>://www.citeconsortium.org/course/connected-vehicles-101</a:t>
            </a:r>
            <a:r>
              <a:rPr lang="en-US" dirty="0" smtClean="0">
                <a:hlinkClick r:id="rId2"/>
              </a:rPr>
              <a:t>/</a:t>
            </a:r>
            <a:r>
              <a:rPr lang="en-US" dirty="0" smtClean="0"/>
              <a:t> </a:t>
            </a:r>
          </a:p>
          <a:p>
            <a:endParaRPr lang="en-US" dirty="0"/>
          </a:p>
          <a:p>
            <a:pPr marL="173736" indent="0">
              <a:buNone/>
            </a:pPr>
            <a:r>
              <a:rPr lang="en-US" sz="1800" b="1" dirty="0" smtClean="0"/>
              <a:t>Coming Soon…</a:t>
            </a:r>
          </a:p>
          <a:p>
            <a:pPr lvl="1"/>
            <a:r>
              <a:rPr lang="en-US" dirty="0" smtClean="0"/>
              <a:t>Connected Vehicles 102</a:t>
            </a:r>
          </a:p>
          <a:p>
            <a:pPr lvl="1"/>
            <a:r>
              <a:rPr lang="en-US" dirty="0" smtClean="0"/>
              <a:t>Connected Vehicles 201</a:t>
            </a:r>
          </a:p>
        </p:txBody>
      </p:sp>
      <p:pic>
        <p:nvPicPr>
          <p:cNvPr id="4" name="Picture 3"/>
          <p:cNvPicPr>
            <a:picLocks noChangeAspect="1"/>
          </p:cNvPicPr>
          <p:nvPr/>
        </p:nvPicPr>
        <p:blipFill>
          <a:blip r:embed="rId3"/>
          <a:stretch>
            <a:fillRect/>
          </a:stretch>
        </p:blipFill>
        <p:spPr>
          <a:xfrm>
            <a:off x="4440156" y="1295400"/>
            <a:ext cx="4246644" cy="4953000"/>
          </a:xfrm>
          <a:prstGeom prst="rect">
            <a:avLst/>
          </a:prstGeom>
          <a:effectLst/>
        </p:spPr>
      </p:pic>
    </p:spTree>
    <p:extLst>
      <p:ext uri="{BB962C8B-B14F-4D97-AF65-F5344CB8AC3E}">
        <p14:creationId xmlns:p14="http://schemas.microsoft.com/office/powerpoint/2010/main" val="1198559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Connected Vehicle Pilots: Technical Assistance</a:t>
            </a:r>
            <a:endParaRPr lang="en-US" sz="2800" dirty="0"/>
          </a:p>
        </p:txBody>
      </p:sp>
      <p:sp>
        <p:nvSpPr>
          <p:cNvPr id="3" name="Content Placeholder 2"/>
          <p:cNvSpPr>
            <a:spLocks noGrp="1"/>
          </p:cNvSpPr>
          <p:nvPr>
            <p:ph idx="1"/>
          </p:nvPr>
        </p:nvSpPr>
        <p:spPr>
          <a:xfrm>
            <a:off x="457200" y="1295400"/>
            <a:ext cx="4114800" cy="4953000"/>
          </a:xfrm>
        </p:spPr>
        <p:txBody>
          <a:bodyPr/>
          <a:lstStyle/>
          <a:p>
            <a:pPr marL="173736" indent="0">
              <a:spcAft>
                <a:spcPts val="1200"/>
              </a:spcAft>
              <a:buNone/>
            </a:pPr>
            <a:r>
              <a:rPr lang="en-US" dirty="0" smtClean="0">
                <a:hlinkClick r:id="rId2"/>
              </a:rPr>
              <a:t>http</a:t>
            </a:r>
            <a:r>
              <a:rPr lang="en-US" dirty="0">
                <a:hlinkClick r:id="rId2"/>
              </a:rPr>
              <a:t>://</a:t>
            </a:r>
            <a:r>
              <a:rPr lang="en-US" dirty="0" smtClean="0">
                <a:hlinkClick r:id="rId2"/>
              </a:rPr>
              <a:t>www.its.dot.gov/pilots/index.htm</a:t>
            </a:r>
            <a:endParaRPr lang="en-US" dirty="0" smtClean="0"/>
          </a:p>
          <a:p>
            <a:pPr marL="173736" indent="0">
              <a:buNone/>
            </a:pPr>
            <a:r>
              <a:rPr lang="en-US" b="1" dirty="0" smtClean="0"/>
              <a:t>Technical Assistance</a:t>
            </a:r>
          </a:p>
          <a:p>
            <a:pPr lvl="1"/>
            <a:r>
              <a:rPr lang="en-US" sz="1400" dirty="0" smtClean="0"/>
              <a:t>Wave 1 ConOps </a:t>
            </a:r>
          </a:p>
          <a:p>
            <a:pPr lvl="1"/>
            <a:r>
              <a:rPr lang="en-US" sz="1400" dirty="0" smtClean="0"/>
              <a:t>CVRIA and SET-IT Bootcamp </a:t>
            </a:r>
          </a:p>
          <a:p>
            <a:pPr lvl="1"/>
            <a:r>
              <a:rPr lang="en-US" sz="1400" dirty="0" smtClean="0"/>
              <a:t>Preparing a Safety Management Plan</a:t>
            </a:r>
          </a:p>
          <a:p>
            <a:pPr lvl="1"/>
            <a:r>
              <a:rPr lang="en-US" sz="1400" dirty="0" smtClean="0"/>
              <a:t>Preparing a Security Operational Concept </a:t>
            </a:r>
          </a:p>
          <a:p>
            <a:pPr lvl="1"/>
            <a:r>
              <a:rPr lang="en-US" sz="1400" dirty="0" smtClean="0"/>
              <a:t>Rapid Consensus Meeting on CV Pilot Era Standards </a:t>
            </a:r>
          </a:p>
          <a:p>
            <a:pPr lvl="1"/>
            <a:r>
              <a:rPr lang="en-US" sz="1400" dirty="0" smtClean="0"/>
              <a:t>Preparing a Human Use Approval Summary</a:t>
            </a:r>
          </a:p>
          <a:p>
            <a:pPr lvl="1"/>
            <a:r>
              <a:rPr lang="en-US" sz="1400" dirty="0" smtClean="0"/>
              <a:t>Preparing a Training and Education Plan</a:t>
            </a:r>
          </a:p>
          <a:p>
            <a:pPr lvl="1"/>
            <a:r>
              <a:rPr lang="en-US" sz="1400" dirty="0" smtClean="0"/>
              <a:t>Preparing a Privacy Operational Concept</a:t>
            </a:r>
          </a:p>
          <a:p>
            <a:pPr lvl="1"/>
            <a:r>
              <a:rPr lang="en-US" sz="1400" dirty="0" smtClean="0"/>
              <a:t>Preparing a Performance Measurement Plans</a:t>
            </a:r>
          </a:p>
          <a:p>
            <a:pPr lvl="1"/>
            <a:r>
              <a:rPr lang="en-US" sz="1400" dirty="0" smtClean="0"/>
              <a:t>SCMS Proof-of-Concept Interface Requirements</a:t>
            </a:r>
          </a:p>
          <a:p>
            <a:pPr lvl="1"/>
            <a:r>
              <a:rPr lang="en-US" sz="1400" dirty="0" smtClean="0"/>
              <a:t>Preparing Data for the RDE</a:t>
            </a:r>
          </a:p>
          <a:p>
            <a:pPr lvl="1"/>
            <a:r>
              <a:rPr lang="en-US" sz="1400" dirty="0" smtClean="0"/>
              <a:t>Preparing an Outreach Plan</a:t>
            </a:r>
            <a:endParaRPr lang="en-US" sz="1400" dirty="0"/>
          </a:p>
        </p:txBody>
      </p:sp>
      <p:pic>
        <p:nvPicPr>
          <p:cNvPr id="4" name="Picture 3"/>
          <p:cNvPicPr>
            <a:picLocks noChangeAspect="1"/>
          </p:cNvPicPr>
          <p:nvPr/>
        </p:nvPicPr>
        <p:blipFill>
          <a:blip r:embed="rId3"/>
          <a:stretch>
            <a:fillRect/>
          </a:stretch>
        </p:blipFill>
        <p:spPr>
          <a:xfrm>
            <a:off x="4654884" y="1295400"/>
            <a:ext cx="4031916" cy="4953000"/>
          </a:xfrm>
          <a:prstGeom prst="rect">
            <a:avLst/>
          </a:prstGeom>
          <a:effectLst/>
        </p:spPr>
      </p:pic>
    </p:spTree>
    <p:extLst>
      <p:ext uri="{BB962C8B-B14F-4D97-AF65-F5344CB8AC3E}">
        <p14:creationId xmlns:p14="http://schemas.microsoft.com/office/powerpoint/2010/main" val="220090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Expected Outcomes of the Smart City Challenge </a:t>
            </a:r>
            <a:r>
              <a:rPr lang="en-US" sz="2000" i="1" dirty="0" smtClean="0"/>
              <a:t>(Page 8 of the NOFO)</a:t>
            </a:r>
            <a:endParaRPr lang="en-US" sz="2000" i="1" dirty="0"/>
          </a:p>
        </p:txBody>
      </p:sp>
      <p:sp>
        <p:nvSpPr>
          <p:cNvPr id="3" name="Content Placeholder 2"/>
          <p:cNvSpPr>
            <a:spLocks noGrp="1"/>
          </p:cNvSpPr>
          <p:nvPr>
            <p:ph idx="1"/>
          </p:nvPr>
        </p:nvSpPr>
        <p:spPr>
          <a:xfrm>
            <a:off x="457200" y="1295400"/>
            <a:ext cx="8229600" cy="4800600"/>
          </a:xfrm>
        </p:spPr>
        <p:txBody>
          <a:bodyPr/>
          <a:lstStyle/>
          <a:p>
            <a:pPr lvl="0">
              <a:spcAft>
                <a:spcPts val="600"/>
              </a:spcAft>
            </a:pPr>
            <a:r>
              <a:rPr lang="en-US" sz="1800" b="1" dirty="0" smtClean="0"/>
              <a:t>Improve Safety </a:t>
            </a:r>
            <a:r>
              <a:rPr lang="en-US" sz="1800" dirty="0" smtClean="0"/>
              <a:t>– By using advanced technologies, including connected vehicle technologies, to reduce the number of collisions, fatalities, and injuries for both vehicle occupants and non-vehicle occupants.</a:t>
            </a:r>
          </a:p>
          <a:p>
            <a:pPr lvl="0">
              <a:spcAft>
                <a:spcPts val="600"/>
              </a:spcAft>
            </a:pPr>
            <a:r>
              <a:rPr lang="en-US" sz="1800" b="1" dirty="0" smtClean="0"/>
              <a:t>Enhance Mobility </a:t>
            </a:r>
            <a:r>
              <a:rPr lang="en-US" sz="1800" dirty="0" smtClean="0"/>
              <a:t>– By providing real-time traveler information and emerging mobility services to improve personal mobility for all citizens including people with lower incomes, people with disabilities, and older adults.</a:t>
            </a:r>
          </a:p>
          <a:p>
            <a:pPr lvl="0">
              <a:spcAft>
                <a:spcPts val="600"/>
              </a:spcAft>
            </a:pPr>
            <a:r>
              <a:rPr lang="en-US" sz="1800" b="1" dirty="0" smtClean="0"/>
              <a:t>Enhance Ladders of Opportunity </a:t>
            </a:r>
            <a:r>
              <a:rPr lang="en-US" sz="1800" dirty="0" smtClean="0"/>
              <a:t>– By providing access to advanced technology and its benefits for underserved areas and residents, increasing connectivity to employment, education and other services, and contributing to revitalization by incentivize reinvestment in underserved communities.</a:t>
            </a:r>
          </a:p>
          <a:p>
            <a:pPr lvl="0">
              <a:spcAft>
                <a:spcPts val="600"/>
              </a:spcAft>
            </a:pPr>
            <a:r>
              <a:rPr lang="en-US" sz="1800" b="1" dirty="0" smtClean="0"/>
              <a:t>Address Climate Change </a:t>
            </a:r>
            <a:r>
              <a:rPr lang="en-US" sz="1800" dirty="0" smtClean="0"/>
              <a:t>– By implementing advanced technologies and policies that support a more sustainable and cost-effective relationship between transportation and the environment through more efficient fuel use and emissions reductions.</a:t>
            </a:r>
            <a:endParaRPr lang="en-US" sz="1800" dirty="0"/>
          </a:p>
        </p:txBody>
      </p:sp>
    </p:spTree>
    <p:extLst>
      <p:ext uri="{BB962C8B-B14F-4D97-AF65-F5344CB8AC3E}">
        <p14:creationId xmlns:p14="http://schemas.microsoft.com/office/powerpoint/2010/main" val="2269139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ITS Architecture and CVRIA</a:t>
            </a:r>
            <a:endParaRPr lang="en-US" sz="2800" dirty="0"/>
          </a:p>
        </p:txBody>
      </p:sp>
      <p:sp>
        <p:nvSpPr>
          <p:cNvPr id="6" name="Content Placeholder 5"/>
          <p:cNvSpPr>
            <a:spLocks noGrp="1"/>
          </p:cNvSpPr>
          <p:nvPr>
            <p:ph idx="10"/>
          </p:nvPr>
        </p:nvSpPr>
        <p:spPr>
          <a:xfrm>
            <a:off x="457200" y="1295400"/>
            <a:ext cx="4495800" cy="4525963"/>
          </a:xfrm>
        </p:spPr>
        <p:txBody>
          <a:bodyPr/>
          <a:lstStyle/>
          <a:p>
            <a:pPr>
              <a:spcAft>
                <a:spcPts val="1200"/>
              </a:spcAft>
            </a:pPr>
            <a:r>
              <a:rPr lang="en-US" sz="2000" dirty="0"/>
              <a:t>The </a:t>
            </a:r>
            <a:r>
              <a:rPr lang="en-US" sz="2000" b="1" dirty="0"/>
              <a:t>National ITS Architecture </a:t>
            </a:r>
            <a:r>
              <a:rPr lang="en-US" sz="2000" dirty="0"/>
              <a:t>provides a common framework to plan, define, and integrate ITS solutions: </a:t>
            </a:r>
            <a:r>
              <a:rPr lang="en-US" sz="2000" dirty="0">
                <a:hlinkClick r:id="rId2"/>
              </a:rPr>
              <a:t>http://www.iteris.com/itsarch</a:t>
            </a:r>
            <a:r>
              <a:rPr lang="en-US" sz="2000" dirty="0" smtClean="0">
                <a:hlinkClick r:id="rId2"/>
              </a:rPr>
              <a:t>/</a:t>
            </a:r>
            <a:r>
              <a:rPr lang="en-US" sz="2000" dirty="0" smtClean="0"/>
              <a:t> </a:t>
            </a:r>
            <a:endParaRPr lang="en-US" sz="2000" dirty="0"/>
          </a:p>
          <a:p>
            <a:pPr>
              <a:spcAft>
                <a:spcPts val="1200"/>
              </a:spcAft>
            </a:pPr>
            <a:r>
              <a:rPr lang="en-US" sz="2000" dirty="0"/>
              <a:t>The </a:t>
            </a:r>
            <a:r>
              <a:rPr lang="en-US" sz="2000" b="1" dirty="0"/>
              <a:t>Connected Vehicle Reference Implementation (CVRIA) </a:t>
            </a:r>
            <a:r>
              <a:rPr lang="en-US" sz="2000" dirty="0"/>
              <a:t>includes information to support development of fully interoperable regional connected vehicle architectures. (CVRIA will be fully integrated in to the National Architecture later in 2016): </a:t>
            </a:r>
            <a:r>
              <a:rPr lang="en-US" sz="2000" dirty="0">
                <a:hlinkClick r:id="rId3"/>
              </a:rPr>
              <a:t>http://www.iteris.com/cvria</a:t>
            </a:r>
            <a:r>
              <a:rPr lang="en-US" sz="2000" dirty="0" smtClean="0">
                <a:hlinkClick r:id="rId3"/>
              </a:rPr>
              <a:t>/</a:t>
            </a:r>
            <a:endParaRPr lang="en-US" sz="2000" dirty="0"/>
          </a:p>
        </p:txBody>
      </p:sp>
      <p:pic>
        <p:nvPicPr>
          <p:cNvPr id="5" name="Picture 4"/>
          <p:cNvPicPr>
            <a:picLocks noChangeAspect="1"/>
          </p:cNvPicPr>
          <p:nvPr/>
        </p:nvPicPr>
        <p:blipFill>
          <a:blip r:embed="rId4">
            <a:clrChange>
              <a:clrFrom>
                <a:srgbClr val="000000"/>
              </a:clrFrom>
              <a:clrTo>
                <a:srgbClr val="000000">
                  <a:alpha val="0"/>
                </a:srgbClr>
              </a:clrTo>
            </a:clrChange>
          </a:blip>
          <a:stretch>
            <a:fillRect/>
          </a:stretch>
        </p:blipFill>
        <p:spPr>
          <a:xfrm>
            <a:off x="5257800" y="1335088"/>
            <a:ext cx="3143250" cy="4740815"/>
          </a:xfrm>
          <a:prstGeom prst="rect">
            <a:avLst/>
          </a:prstGeom>
        </p:spPr>
      </p:pic>
    </p:spTree>
    <p:extLst>
      <p:ext uri="{BB962C8B-B14F-4D97-AF65-F5344CB8AC3E}">
        <p14:creationId xmlns:p14="http://schemas.microsoft.com/office/powerpoint/2010/main" val="100986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Accessible Transportation Research</a:t>
            </a:r>
            <a:endParaRPr lang="en-US" sz="2800" dirty="0"/>
          </a:p>
        </p:txBody>
      </p:sp>
      <p:pic>
        <p:nvPicPr>
          <p:cNvPr id="4" name="Picture 3"/>
          <p:cNvPicPr>
            <a:picLocks noChangeAspect="1"/>
          </p:cNvPicPr>
          <p:nvPr/>
        </p:nvPicPr>
        <p:blipFill>
          <a:blip r:embed="rId2"/>
          <a:stretch>
            <a:fillRect/>
          </a:stretch>
        </p:blipFill>
        <p:spPr>
          <a:xfrm>
            <a:off x="1047750" y="1208881"/>
            <a:ext cx="7048500" cy="4699000"/>
          </a:xfrm>
          <a:prstGeom prst="rect">
            <a:avLst/>
          </a:prstGeom>
          <a:effectLst/>
        </p:spPr>
      </p:pic>
      <p:sp>
        <p:nvSpPr>
          <p:cNvPr id="5" name="Rectangle 4"/>
          <p:cNvSpPr/>
          <p:nvPr/>
        </p:nvSpPr>
        <p:spPr>
          <a:xfrm>
            <a:off x="1047750" y="6000690"/>
            <a:ext cx="7048500" cy="400110"/>
          </a:xfrm>
          <a:prstGeom prst="rect">
            <a:avLst/>
          </a:prstGeom>
        </p:spPr>
        <p:txBody>
          <a:bodyPr wrap="square">
            <a:spAutoFit/>
          </a:bodyPr>
          <a:lstStyle/>
          <a:p>
            <a:pPr algn="ctr">
              <a:buNone/>
            </a:pPr>
            <a:r>
              <a:rPr lang="en-US" sz="2000" b="1" dirty="0">
                <a:hlinkClick r:id="rId3"/>
              </a:rPr>
              <a:t>http://www.its.dot.gov/attri</a:t>
            </a:r>
            <a:r>
              <a:rPr lang="en-US" sz="2000" b="1" dirty="0" smtClean="0">
                <a:hlinkClick r:id="rId3"/>
              </a:rPr>
              <a:t>/</a:t>
            </a:r>
            <a:r>
              <a:rPr lang="en-US" sz="2000" b="1" dirty="0" smtClean="0"/>
              <a:t> </a:t>
            </a:r>
            <a:endParaRPr lang="en-US" sz="2000" b="1" dirty="0"/>
          </a:p>
        </p:txBody>
      </p:sp>
    </p:spTree>
    <p:extLst>
      <p:ext uri="{BB962C8B-B14F-4D97-AF65-F5344CB8AC3E}">
        <p14:creationId xmlns:p14="http://schemas.microsoft.com/office/powerpoint/2010/main" val="2646204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smtClean="0">
              <a:solidFill>
                <a:srgbClr val="FFFFFF"/>
              </a:solidFill>
            </a:endParaRPr>
          </a:p>
        </p:txBody>
      </p:sp>
      <p:sp>
        <p:nvSpPr>
          <p:cNvPr id="7" name="Rounded Rectangle 6"/>
          <p:cNvSpPr/>
          <p:nvPr/>
        </p:nvSpPr>
        <p:spPr bwMode="auto">
          <a:xfrm>
            <a:off x="1828800" y="3200401"/>
            <a:ext cx="6858000" cy="1295400"/>
          </a:xfrm>
          <a:prstGeom prst="roundRect">
            <a:avLst>
              <a:gd name="adj" fmla="val 0"/>
            </a:avLst>
          </a:prstGeom>
          <a:solidFill>
            <a:srgbClr val="20334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9063" lvl="0">
              <a:buNone/>
            </a:pPr>
            <a:r>
              <a:rPr lang="en-US" sz="3200" b="1" dirty="0" smtClean="0">
                <a:solidFill>
                  <a:schemeClr val="bg1"/>
                </a:solidFill>
              </a:rPr>
              <a:t>Next Steps</a:t>
            </a:r>
            <a:endParaRPr lang="en-US" sz="3200" b="1" dirty="0" smtClean="0">
              <a:solidFill>
                <a:srgbClr val="FFFFFF"/>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8000"/>
          <a:stretch/>
        </p:blipFill>
        <p:spPr>
          <a:xfrm>
            <a:off x="315481" y="3200401"/>
            <a:ext cx="1513319" cy="1295400"/>
          </a:xfrm>
          <a:prstGeom prst="rect">
            <a:avLst/>
          </a:prstGeom>
        </p:spPr>
      </p:pic>
    </p:spTree>
    <p:extLst>
      <p:ext uri="{BB962C8B-B14F-4D97-AF65-F5344CB8AC3E}">
        <p14:creationId xmlns:p14="http://schemas.microsoft.com/office/powerpoint/2010/main" val="4164748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Beyond Traffic: The Smart City Challenge</a:t>
            </a:r>
            <a:endParaRPr lang="en-US" sz="2800" dirty="0"/>
          </a:p>
        </p:txBody>
      </p:sp>
      <p:sp>
        <p:nvSpPr>
          <p:cNvPr id="5" name="Content Placeholder 2"/>
          <p:cNvSpPr>
            <a:spLocks noGrp="1"/>
          </p:cNvSpPr>
          <p:nvPr>
            <p:ph idx="1"/>
          </p:nvPr>
        </p:nvSpPr>
        <p:spPr>
          <a:xfrm>
            <a:off x="457200" y="1295400"/>
            <a:ext cx="8229600" cy="4800600"/>
          </a:xfrm>
        </p:spPr>
        <p:txBody>
          <a:bodyPr/>
          <a:lstStyle/>
          <a:p>
            <a:pPr marL="173736" indent="0" algn="ctr">
              <a:buNone/>
            </a:pPr>
            <a:endParaRPr lang="en-US" sz="2800" b="1" dirty="0" smtClean="0"/>
          </a:p>
          <a:p>
            <a:pPr marL="173736" indent="0" algn="ctr">
              <a:buNone/>
            </a:pPr>
            <a:r>
              <a:rPr lang="en-US" sz="2800" b="1" dirty="0" smtClean="0"/>
              <a:t>For More Information and Questions</a:t>
            </a:r>
          </a:p>
          <a:p>
            <a:pPr marL="173736" indent="0" algn="ctr">
              <a:buNone/>
            </a:pPr>
            <a:endParaRPr lang="en-US" sz="2000" b="1" dirty="0" smtClean="0">
              <a:solidFill>
                <a:srgbClr val="002060"/>
              </a:solidFill>
            </a:endParaRPr>
          </a:p>
          <a:p>
            <a:pPr marL="173736" indent="0" algn="ctr">
              <a:buNone/>
            </a:pPr>
            <a:r>
              <a:rPr lang="en-US" sz="2400" dirty="0" smtClean="0"/>
              <a:t>Smart City Challenge</a:t>
            </a:r>
          </a:p>
          <a:p>
            <a:pPr marL="173736" indent="0" algn="ctr">
              <a:buNone/>
            </a:pPr>
            <a:r>
              <a:rPr lang="en-US" sz="2400" u="sng" dirty="0" smtClean="0">
                <a:hlinkClick r:id="rId3"/>
              </a:rPr>
              <a:t>www.transportation.gov/smartcity</a:t>
            </a:r>
            <a:endParaRPr lang="en-US" sz="2400" u="sng" dirty="0" smtClean="0"/>
          </a:p>
          <a:p>
            <a:endParaRPr lang="en-US" sz="2400" u="sng" dirty="0" smtClean="0"/>
          </a:p>
          <a:p>
            <a:pPr marL="173736" indent="0" algn="ctr">
              <a:buNone/>
            </a:pPr>
            <a:r>
              <a:rPr lang="en-US" sz="2400" dirty="0" smtClean="0"/>
              <a:t>Questions? </a:t>
            </a:r>
          </a:p>
          <a:p>
            <a:pPr marL="173736" indent="0" algn="ctr">
              <a:buNone/>
            </a:pPr>
            <a:r>
              <a:rPr lang="en-US" sz="2400" u="sng" dirty="0" smtClean="0">
                <a:hlinkClick r:id="rId4"/>
              </a:rPr>
              <a:t>SmartCityChallenge@dot.gov</a:t>
            </a:r>
            <a:r>
              <a:rPr lang="en-US" sz="2400" dirty="0" smtClean="0"/>
              <a:t> </a:t>
            </a:r>
          </a:p>
        </p:txBody>
      </p:sp>
    </p:spTree>
    <p:extLst>
      <p:ext uri="{BB962C8B-B14F-4D97-AF65-F5344CB8AC3E}">
        <p14:creationId xmlns:p14="http://schemas.microsoft.com/office/powerpoint/2010/main" val="12987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Goals of the Smart City Challenge </a:t>
            </a:r>
            <a:br>
              <a:rPr lang="en-US" sz="2800" dirty="0" smtClean="0"/>
            </a:br>
            <a:r>
              <a:rPr lang="en-US" sz="2000" i="1" dirty="0" smtClean="0"/>
              <a:t>(Pages 10 and 11 in the NOFO)</a:t>
            </a:r>
            <a:endParaRPr lang="en-US" sz="2000" i="1" dirty="0"/>
          </a:p>
        </p:txBody>
      </p:sp>
      <p:sp>
        <p:nvSpPr>
          <p:cNvPr id="3" name="Content Placeholder 2"/>
          <p:cNvSpPr>
            <a:spLocks noGrp="1"/>
          </p:cNvSpPr>
          <p:nvPr>
            <p:ph idx="1"/>
          </p:nvPr>
        </p:nvSpPr>
        <p:spPr>
          <a:xfrm>
            <a:off x="457200" y="1295400"/>
            <a:ext cx="8229600" cy="4953000"/>
          </a:xfrm>
        </p:spPr>
        <p:txBody>
          <a:bodyPr/>
          <a:lstStyle/>
          <a:p>
            <a:pPr lvl="0">
              <a:spcAft>
                <a:spcPts val="300"/>
              </a:spcAft>
            </a:pPr>
            <a:r>
              <a:rPr lang="en-US" sz="1800" b="1" dirty="0"/>
              <a:t>Identify the transportation challenges </a:t>
            </a:r>
            <a:r>
              <a:rPr lang="en-US" sz="1800" dirty="0" smtClean="0"/>
              <a:t>your city is facing;</a:t>
            </a:r>
            <a:endParaRPr lang="en-US" sz="1800" dirty="0"/>
          </a:p>
          <a:p>
            <a:pPr lvl="0">
              <a:spcAft>
                <a:spcPts val="300"/>
              </a:spcAft>
            </a:pPr>
            <a:r>
              <a:rPr lang="en-US" sz="1800" dirty="0"/>
              <a:t>Determine which technologies, strategies, </a:t>
            </a:r>
            <a:r>
              <a:rPr lang="en-US" sz="1800" dirty="0" smtClean="0"/>
              <a:t>and applications demonstrate </a:t>
            </a:r>
            <a:r>
              <a:rPr lang="en-US" sz="1800" dirty="0"/>
              <a:t>the most potential to </a:t>
            </a:r>
            <a:r>
              <a:rPr lang="en-US" sz="1800" dirty="0" smtClean="0"/>
              <a:t>address, </a:t>
            </a:r>
            <a:r>
              <a:rPr lang="en-US" sz="1800" dirty="0"/>
              <a:t>if not solve, </a:t>
            </a:r>
            <a:r>
              <a:rPr lang="en-US" sz="1800" dirty="0" smtClean="0"/>
              <a:t>those challenges;</a:t>
            </a:r>
            <a:endParaRPr lang="en-US" sz="1800" dirty="0"/>
          </a:p>
          <a:p>
            <a:pPr lvl="0">
              <a:spcAft>
                <a:spcPts val="300"/>
              </a:spcAft>
            </a:pPr>
            <a:r>
              <a:rPr lang="en-US" sz="1800" dirty="0" smtClean="0"/>
              <a:t>Take the evolutionary steps to integrate advanced technologies;</a:t>
            </a:r>
          </a:p>
          <a:p>
            <a:pPr lvl="0">
              <a:spcAft>
                <a:spcPts val="300"/>
              </a:spcAft>
            </a:pPr>
            <a:r>
              <a:rPr lang="en-US" sz="1800" dirty="0" smtClean="0"/>
              <a:t>Demonstrate</a:t>
            </a:r>
            <a:r>
              <a:rPr lang="en-US" sz="1800" dirty="0"/>
              <a:t>, </a:t>
            </a:r>
            <a:r>
              <a:rPr lang="en-US" sz="1800" b="1" dirty="0"/>
              <a:t>quantify</a:t>
            </a:r>
            <a:r>
              <a:rPr lang="en-US" sz="1800" dirty="0"/>
              <a:t>, and </a:t>
            </a:r>
            <a:r>
              <a:rPr lang="en-US" sz="1800" b="1" dirty="0"/>
              <a:t>evaluate the impact of </a:t>
            </a:r>
            <a:r>
              <a:rPr lang="en-US" sz="1800" b="1" dirty="0" smtClean="0"/>
              <a:t>advanced </a:t>
            </a:r>
            <a:r>
              <a:rPr lang="en-US" sz="1800" b="1" dirty="0"/>
              <a:t>technologies, strategies, and </a:t>
            </a:r>
            <a:r>
              <a:rPr lang="en-US" sz="1800" b="1" dirty="0" smtClean="0"/>
              <a:t>applications;</a:t>
            </a:r>
            <a:endParaRPr lang="en-US" sz="1800" dirty="0"/>
          </a:p>
          <a:p>
            <a:pPr lvl="0">
              <a:spcAft>
                <a:spcPts val="300"/>
              </a:spcAft>
            </a:pPr>
            <a:r>
              <a:rPr lang="en-US" sz="1800" b="1" dirty="0"/>
              <a:t>Examine the technical, policy, and institutional mechanisms needed </a:t>
            </a:r>
            <a:r>
              <a:rPr lang="en-US" sz="1800" dirty="0"/>
              <a:t>for realizing the potential of these strategies and </a:t>
            </a:r>
            <a:r>
              <a:rPr lang="en-US" sz="1800" dirty="0" smtClean="0"/>
              <a:t>applications;</a:t>
            </a:r>
            <a:endParaRPr lang="en-US" sz="1800" dirty="0"/>
          </a:p>
          <a:p>
            <a:pPr lvl="0">
              <a:spcAft>
                <a:spcPts val="300"/>
              </a:spcAft>
            </a:pPr>
            <a:r>
              <a:rPr lang="en-US" sz="1800" b="1" dirty="0"/>
              <a:t>Assess reproducibility </a:t>
            </a:r>
            <a:r>
              <a:rPr lang="en-US" sz="1800" dirty="0"/>
              <a:t>of interoperable solutions and qualify successful smart city systems and services for </a:t>
            </a:r>
            <a:r>
              <a:rPr lang="en-US" sz="1800" b="1" dirty="0"/>
              <a:t>technology and knowledge transfer to other cities facing similar </a:t>
            </a:r>
            <a:r>
              <a:rPr lang="en-US" sz="1800" b="1" dirty="0" smtClean="0"/>
              <a:t>challenges;</a:t>
            </a:r>
            <a:endParaRPr lang="en-US" sz="1800" dirty="0" smtClean="0"/>
          </a:p>
          <a:p>
            <a:pPr lvl="0">
              <a:spcAft>
                <a:spcPts val="300"/>
              </a:spcAft>
            </a:pPr>
            <a:r>
              <a:rPr lang="en-US" sz="1800" dirty="0" smtClean="0"/>
              <a:t>Work </a:t>
            </a:r>
            <a:r>
              <a:rPr lang="en-US" sz="1800" dirty="0"/>
              <a:t>with Federal partners and programs focused on </a:t>
            </a:r>
            <a:r>
              <a:rPr lang="en-US" sz="1800" dirty="0" smtClean="0"/>
              <a:t>optimizing </a:t>
            </a:r>
            <a:r>
              <a:rPr lang="en-US" sz="1800" dirty="0"/>
              <a:t>the usage of advanced and affordable clean transportation </a:t>
            </a:r>
            <a:r>
              <a:rPr lang="en-US" sz="1800" dirty="0" smtClean="0"/>
              <a:t>options; and</a:t>
            </a:r>
            <a:endParaRPr lang="en-US" sz="1800" dirty="0"/>
          </a:p>
          <a:p>
            <a:pPr lvl="0">
              <a:spcAft>
                <a:spcPts val="300"/>
              </a:spcAft>
            </a:pPr>
            <a:r>
              <a:rPr lang="en-US" sz="1800" dirty="0"/>
              <a:t>Collaborate </a:t>
            </a:r>
            <a:r>
              <a:rPr lang="en-US" sz="1800" dirty="0" smtClean="0"/>
              <a:t>to </a:t>
            </a:r>
            <a:r>
              <a:rPr lang="en-US" sz="1800" b="1" dirty="0"/>
              <a:t>accelerate the deployment </a:t>
            </a:r>
            <a:r>
              <a:rPr lang="en-US" sz="1800" dirty="0"/>
              <a:t>of clean transportation and connected and automated vehicle technologies.</a:t>
            </a:r>
          </a:p>
        </p:txBody>
      </p:sp>
    </p:spTree>
    <p:extLst>
      <p:ext uri="{BB962C8B-B14F-4D97-AF65-F5344CB8AC3E}">
        <p14:creationId xmlns:p14="http://schemas.microsoft.com/office/powerpoint/2010/main" val="3316965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2800" dirty="0" smtClean="0">
                <a:solidFill>
                  <a:schemeClr val="bg1"/>
                </a:solidFill>
              </a:rPr>
              <a:t>NOFO Sections Related to Performance Measurement and Evaluation</a:t>
            </a:r>
            <a:endParaRPr lang="en-US" sz="2800" dirty="0">
              <a:solidFill>
                <a:schemeClr val="bg1"/>
              </a:solidFill>
            </a:endParaRPr>
          </a:p>
        </p:txBody>
      </p:sp>
      <p:sp>
        <p:nvSpPr>
          <p:cNvPr id="4" name="Content Placeholder 3"/>
          <p:cNvSpPr>
            <a:spLocks noGrp="1"/>
          </p:cNvSpPr>
          <p:nvPr>
            <p:ph idx="1"/>
          </p:nvPr>
        </p:nvSpPr>
        <p:spPr/>
        <p:txBody>
          <a:bodyPr/>
          <a:lstStyle/>
          <a:p>
            <a:r>
              <a:rPr lang="en-US" sz="1800" b="1" dirty="0" smtClean="0"/>
              <a:t>SECTION A, PROGRAM DESCRIPTION: 5. Conducting a Federally Funded Smart City Demonstration</a:t>
            </a:r>
          </a:p>
          <a:p>
            <a:pPr lvl="1"/>
            <a:r>
              <a:rPr lang="en-US" sz="1800" b="1" dirty="0" smtClean="0"/>
              <a:t>Subsection C, Performance Measurement </a:t>
            </a:r>
            <a:r>
              <a:rPr lang="en-US" sz="1800" i="1" dirty="0" smtClean="0"/>
              <a:t>(Page 30)</a:t>
            </a:r>
          </a:p>
          <a:p>
            <a:pPr lvl="2"/>
            <a:r>
              <a:rPr lang="en-US" sz="1800" dirty="0" smtClean="0"/>
              <a:t>Performance Measurement Plan</a:t>
            </a:r>
          </a:p>
          <a:p>
            <a:pPr lvl="2"/>
            <a:r>
              <a:rPr lang="en-US" sz="1800" dirty="0" smtClean="0"/>
              <a:t>Response to USDOT Deployment Tracking Surveys</a:t>
            </a:r>
          </a:p>
          <a:p>
            <a:pPr lvl="1"/>
            <a:r>
              <a:rPr lang="en-US" sz="1800" b="1" dirty="0" smtClean="0"/>
              <a:t>Subsection E, Data Management and Support for Independent Evaluation </a:t>
            </a:r>
            <a:r>
              <a:rPr lang="en-US" sz="1800" i="1" dirty="0" smtClean="0"/>
              <a:t>(Page 38)</a:t>
            </a:r>
            <a:endParaRPr lang="en-US" sz="1800" i="1" dirty="0"/>
          </a:p>
          <a:p>
            <a:pPr lvl="2"/>
            <a:r>
              <a:rPr lang="en-US" sz="1800" dirty="0" smtClean="0"/>
              <a:t>Data Management Plan</a:t>
            </a:r>
          </a:p>
          <a:p>
            <a:pPr lvl="2"/>
            <a:r>
              <a:rPr lang="en-US" sz="1800" dirty="0" smtClean="0"/>
              <a:t>Independent Evaluation Support Plan</a:t>
            </a:r>
          </a:p>
          <a:p>
            <a:pPr lvl="2"/>
            <a:r>
              <a:rPr lang="en-US" sz="1800" dirty="0" smtClean="0"/>
              <a:t>Data to support USDOT’s Independent Evaluation</a:t>
            </a:r>
          </a:p>
          <a:p>
            <a:pPr lvl="2">
              <a:spcAft>
                <a:spcPts val="1200"/>
              </a:spcAft>
            </a:pPr>
            <a:r>
              <a:rPr lang="en-US" sz="1800" dirty="0" smtClean="0"/>
              <a:t>Data provided to the USDOT’s Research Data Exchange (RDE)</a:t>
            </a:r>
          </a:p>
          <a:p>
            <a:r>
              <a:rPr lang="en-US" sz="1800" b="1" dirty="0" smtClean="0"/>
              <a:t>SECTION D, APPLICATION AND SUBMISSION INFORMATION </a:t>
            </a:r>
          </a:p>
          <a:p>
            <a:pPr lvl="1"/>
            <a:r>
              <a:rPr lang="en-US" sz="1800" b="1" dirty="0" smtClean="0"/>
              <a:t>Subsection 3 (Volume 1) – (Technical Approach) </a:t>
            </a:r>
            <a:r>
              <a:rPr lang="en-US" sz="1800" i="1" dirty="0" smtClean="0"/>
              <a:t>(Pages 59 and 60)</a:t>
            </a:r>
          </a:p>
        </p:txBody>
      </p:sp>
    </p:spTree>
    <p:extLst>
      <p:ext uri="{BB962C8B-B14F-4D97-AF65-F5344CB8AC3E}">
        <p14:creationId xmlns:p14="http://schemas.microsoft.com/office/powerpoint/2010/main" val="273088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solidFill>
                  <a:schemeClr val="bg1"/>
                </a:solidFill>
              </a:rPr>
              <a:t>Subsection C: Performance Measurement </a:t>
            </a:r>
            <a:r>
              <a:rPr lang="en-US" sz="2000" i="1" dirty="0" smtClean="0">
                <a:solidFill>
                  <a:schemeClr val="bg1"/>
                </a:solidFill>
              </a:rPr>
              <a:t>(Page 30 in the NOFO)</a:t>
            </a:r>
            <a:endParaRPr lang="en-US" sz="2000" i="1" dirty="0">
              <a:solidFill>
                <a:schemeClr val="bg1"/>
              </a:solidFill>
            </a:endParaRPr>
          </a:p>
        </p:txBody>
      </p:sp>
      <p:sp>
        <p:nvSpPr>
          <p:cNvPr id="3" name="Content Placeholder 2"/>
          <p:cNvSpPr>
            <a:spLocks noGrp="1"/>
          </p:cNvSpPr>
          <p:nvPr>
            <p:ph idx="1"/>
          </p:nvPr>
        </p:nvSpPr>
        <p:spPr>
          <a:xfrm>
            <a:off x="457200" y="1295400"/>
            <a:ext cx="8229600" cy="4800600"/>
          </a:xfrm>
        </p:spPr>
        <p:txBody>
          <a:bodyPr/>
          <a:lstStyle/>
          <a:p>
            <a:pPr>
              <a:spcAft>
                <a:spcPts val="0"/>
              </a:spcAft>
            </a:pPr>
            <a:r>
              <a:rPr lang="en-US" sz="2000" b="1" dirty="0" smtClean="0"/>
              <a:t>Performance </a:t>
            </a:r>
            <a:r>
              <a:rPr lang="en-US" sz="2000" b="1" dirty="0"/>
              <a:t>Measurement </a:t>
            </a:r>
            <a:r>
              <a:rPr lang="en-US" sz="2000" b="1" dirty="0" smtClean="0"/>
              <a:t>Plan </a:t>
            </a:r>
          </a:p>
          <a:p>
            <a:pPr lvl="1">
              <a:spcAft>
                <a:spcPts val="0"/>
              </a:spcAft>
            </a:pPr>
            <a:r>
              <a:rPr lang="en-US" sz="2000" dirty="0" smtClean="0"/>
              <a:t>Identify </a:t>
            </a:r>
            <a:r>
              <a:rPr lang="en-US" sz="2000" dirty="0"/>
              <a:t>performance measures and associated quantitative performance </a:t>
            </a:r>
            <a:r>
              <a:rPr lang="en-US" sz="2000" dirty="0" smtClean="0"/>
              <a:t>targets;</a:t>
            </a:r>
          </a:p>
          <a:p>
            <a:pPr lvl="1">
              <a:spcAft>
                <a:spcPts val="0"/>
              </a:spcAft>
            </a:pPr>
            <a:r>
              <a:rPr lang="en-US" sz="2000" dirty="0" smtClean="0"/>
              <a:t>Discuss </a:t>
            </a:r>
            <a:r>
              <a:rPr lang="en-US" sz="2000" dirty="0"/>
              <a:t>the types of data </a:t>
            </a:r>
            <a:r>
              <a:rPr lang="en-US" sz="2000" dirty="0" smtClean="0"/>
              <a:t>needed to support </a:t>
            </a:r>
            <a:r>
              <a:rPr lang="en-US" sz="2000" dirty="0"/>
              <a:t>ongoing performance of the Smart City </a:t>
            </a:r>
            <a:r>
              <a:rPr lang="en-US" sz="2000" dirty="0" smtClean="0"/>
              <a:t>Demonstration and evaluation;</a:t>
            </a:r>
          </a:p>
          <a:p>
            <a:pPr lvl="1">
              <a:spcAft>
                <a:spcPts val="0"/>
              </a:spcAft>
            </a:pPr>
            <a:r>
              <a:rPr lang="en-US" sz="2000" dirty="0" smtClean="0"/>
              <a:t>Define hypotheses and methodologies </a:t>
            </a:r>
            <a:r>
              <a:rPr lang="en-US" sz="2000" dirty="0"/>
              <a:t>for collecting: (i) pre-demonstration data that can be used as a performance baseline, (ii) continuous data during life of the demonstration to support performance monitoring and evaluation, (iii) cost </a:t>
            </a:r>
            <a:r>
              <a:rPr lang="en-US" sz="2000" dirty="0" smtClean="0"/>
              <a:t>data, </a:t>
            </a:r>
            <a:r>
              <a:rPr lang="en-US" sz="2000" dirty="0"/>
              <a:t>and (iv) information on the timeframe that applications </a:t>
            </a:r>
            <a:r>
              <a:rPr lang="en-US" sz="2000" dirty="0" smtClean="0"/>
              <a:t>are deployed; and </a:t>
            </a:r>
          </a:p>
          <a:p>
            <a:pPr lvl="1">
              <a:spcAft>
                <a:spcPts val="0"/>
              </a:spcAft>
            </a:pPr>
            <a:r>
              <a:rPr lang="en-US" sz="2000" dirty="0" smtClean="0"/>
              <a:t>Address how performance </a:t>
            </a:r>
            <a:r>
              <a:rPr lang="en-US" sz="2000" dirty="0"/>
              <a:t>measures </a:t>
            </a:r>
            <a:r>
              <a:rPr lang="en-US" sz="2000" dirty="0" smtClean="0"/>
              <a:t>data will be released as open data.</a:t>
            </a:r>
          </a:p>
          <a:p>
            <a:pPr lvl="1"/>
            <a:endParaRPr lang="en-US" dirty="0" smtClean="0"/>
          </a:p>
        </p:txBody>
      </p:sp>
    </p:spTree>
    <p:extLst>
      <p:ext uri="{BB962C8B-B14F-4D97-AF65-F5344CB8AC3E}">
        <p14:creationId xmlns:p14="http://schemas.microsoft.com/office/powerpoint/2010/main" val="418032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Performance </a:t>
            </a:r>
            <a:r>
              <a:rPr lang="en-US" sz="2800" dirty="0" smtClean="0"/>
              <a:t>Measures should Discuss How the City Plans to… </a:t>
            </a:r>
            <a:r>
              <a:rPr lang="en-US" sz="2000" i="1" dirty="0" smtClean="0"/>
              <a:t>(Page 31 in the NOFO)</a:t>
            </a:r>
            <a:endParaRPr lang="en-US" sz="2800" i="1" dirty="0"/>
          </a:p>
        </p:txBody>
      </p:sp>
      <p:sp>
        <p:nvSpPr>
          <p:cNvPr id="5" name="Content Placeholder 4"/>
          <p:cNvSpPr>
            <a:spLocks noGrp="1"/>
          </p:cNvSpPr>
          <p:nvPr>
            <p:ph idx="10"/>
          </p:nvPr>
        </p:nvSpPr>
        <p:spPr>
          <a:xfrm>
            <a:off x="304800" y="1295400"/>
            <a:ext cx="4191000" cy="5181600"/>
          </a:xfrm>
          <a:solidFill>
            <a:schemeClr val="bg1">
              <a:lumMod val="95000"/>
            </a:schemeClr>
          </a:solidFill>
        </p:spPr>
        <p:txBody>
          <a:bodyPr/>
          <a:lstStyle/>
          <a:p>
            <a:pPr lvl="0"/>
            <a:r>
              <a:rPr lang="en-US" sz="1800" dirty="0" smtClean="0"/>
              <a:t>Reduce traffic-related fatalities and injuries</a:t>
            </a:r>
          </a:p>
          <a:p>
            <a:pPr lvl="0"/>
            <a:r>
              <a:rPr lang="en-US" sz="1800" dirty="0" smtClean="0"/>
              <a:t>Reduce traffic congestion </a:t>
            </a:r>
          </a:p>
          <a:p>
            <a:pPr lvl="0"/>
            <a:r>
              <a:rPr lang="en-US" sz="1800" dirty="0" smtClean="0"/>
              <a:t>Improve travel time reliability</a:t>
            </a:r>
          </a:p>
          <a:p>
            <a:pPr lvl="0"/>
            <a:r>
              <a:rPr lang="en-US" sz="1800" dirty="0" smtClean="0"/>
              <a:t>Increase the use and integration of electric vehicles</a:t>
            </a:r>
          </a:p>
          <a:p>
            <a:pPr lvl="0"/>
            <a:r>
              <a:rPr lang="en-US" sz="1800" dirty="0" smtClean="0"/>
              <a:t>Increase the transition to clean energy</a:t>
            </a:r>
          </a:p>
          <a:p>
            <a:pPr lvl="0"/>
            <a:r>
              <a:rPr lang="en-US" sz="1800" dirty="0" smtClean="0"/>
              <a:t>Reduce transportation-related emissions</a:t>
            </a:r>
          </a:p>
          <a:p>
            <a:pPr lvl="0"/>
            <a:r>
              <a:rPr lang="en-US" sz="1800" dirty="0" smtClean="0"/>
              <a:t>Improve personal mobility and increase accessibility for all citizens, including low-income individuals and persons with disabilities</a:t>
            </a:r>
          </a:p>
          <a:p>
            <a:r>
              <a:rPr lang="en-US" sz="1800" dirty="0" smtClean="0"/>
              <a:t>Optimize multimodal system performance</a:t>
            </a:r>
          </a:p>
          <a:p>
            <a:pPr lvl="0"/>
            <a:endParaRPr lang="en-US" sz="1800" dirty="0"/>
          </a:p>
        </p:txBody>
      </p:sp>
      <p:sp>
        <p:nvSpPr>
          <p:cNvPr id="6" name="Content Placeholder 5"/>
          <p:cNvSpPr>
            <a:spLocks noGrp="1"/>
          </p:cNvSpPr>
          <p:nvPr>
            <p:ph idx="11"/>
          </p:nvPr>
        </p:nvSpPr>
        <p:spPr>
          <a:xfrm>
            <a:off x="4648200" y="1295400"/>
            <a:ext cx="4191000" cy="5029200"/>
          </a:xfrm>
          <a:solidFill>
            <a:schemeClr val="bg1">
              <a:lumMod val="95000"/>
            </a:schemeClr>
          </a:solidFill>
        </p:spPr>
        <p:txBody>
          <a:bodyPr/>
          <a:lstStyle/>
          <a:p>
            <a:pPr lvl="0"/>
            <a:r>
              <a:rPr lang="en-US" sz="1800" dirty="0" smtClean="0"/>
              <a:t>Increase the number of mobility options and services</a:t>
            </a:r>
          </a:p>
          <a:p>
            <a:pPr lvl="0"/>
            <a:r>
              <a:rPr lang="en-US" sz="1800" dirty="0" smtClean="0"/>
              <a:t>Improve public access to real-time integrated multimodal transportation information</a:t>
            </a:r>
          </a:p>
          <a:p>
            <a:pPr lvl="0"/>
            <a:r>
              <a:rPr lang="en-US" sz="1800" dirty="0" smtClean="0"/>
              <a:t>Provide cost savings to transportation agencies, businesses, and the traveling public</a:t>
            </a:r>
          </a:p>
          <a:p>
            <a:pPr lvl="0"/>
            <a:r>
              <a:rPr lang="en-US" sz="1800" dirty="0" smtClean="0"/>
              <a:t>Increase the connectivity between city services and connected travelers</a:t>
            </a:r>
          </a:p>
          <a:p>
            <a:pPr lvl="0"/>
            <a:r>
              <a:rPr lang="en-US" sz="1800" dirty="0" smtClean="0"/>
              <a:t>Increase connectivity to employment, education, services and other opportunities</a:t>
            </a:r>
          </a:p>
          <a:p>
            <a:pPr lvl="0"/>
            <a:r>
              <a:rPr lang="en-US" sz="1800" dirty="0" smtClean="0"/>
              <a:t>Provide other benefits to transportation users and the general public</a:t>
            </a:r>
            <a:endParaRPr lang="en-US" sz="1800" dirty="0"/>
          </a:p>
        </p:txBody>
      </p:sp>
    </p:spTree>
    <p:extLst>
      <p:ext uri="{BB962C8B-B14F-4D97-AF65-F5344CB8AC3E}">
        <p14:creationId xmlns:p14="http://schemas.microsoft.com/office/powerpoint/2010/main" val="1328808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solidFill>
                  <a:schemeClr val="bg1"/>
                </a:solidFill>
              </a:rPr>
              <a:t>Subsection E: Data Management and Support for Independent Evaluation </a:t>
            </a:r>
            <a:r>
              <a:rPr lang="en-US" sz="2000" i="1" dirty="0" smtClean="0">
                <a:solidFill>
                  <a:schemeClr val="bg1"/>
                </a:solidFill>
              </a:rPr>
              <a:t>(Page 40)</a:t>
            </a:r>
            <a:endParaRPr lang="en-US" sz="2000" i="1" dirty="0">
              <a:solidFill>
                <a:schemeClr val="bg1"/>
              </a:solidFill>
            </a:endParaRPr>
          </a:p>
        </p:txBody>
      </p:sp>
      <p:sp>
        <p:nvSpPr>
          <p:cNvPr id="5" name="Content Placeholder 4"/>
          <p:cNvSpPr>
            <a:spLocks noGrp="1"/>
          </p:cNvSpPr>
          <p:nvPr>
            <p:ph idx="1"/>
          </p:nvPr>
        </p:nvSpPr>
        <p:spPr>
          <a:xfrm>
            <a:off x="457200" y="1295400"/>
            <a:ext cx="8229600" cy="4648200"/>
          </a:xfrm>
        </p:spPr>
        <p:txBody>
          <a:bodyPr/>
          <a:lstStyle/>
          <a:p>
            <a:r>
              <a:rPr lang="en-US" sz="2000" dirty="0"/>
              <a:t>As part of the Smart City Demonstration, an Independent Evaluation will be conducted by the USDOT. </a:t>
            </a:r>
            <a:r>
              <a:rPr lang="en-US" sz="2000" dirty="0" smtClean="0"/>
              <a:t>The </a:t>
            </a:r>
            <a:r>
              <a:rPr lang="en-US" sz="2000" dirty="0"/>
              <a:t>Independent Evaluator </a:t>
            </a:r>
            <a:r>
              <a:rPr lang="en-US" sz="2000" dirty="0" smtClean="0"/>
              <a:t>will:</a:t>
            </a:r>
          </a:p>
          <a:p>
            <a:pPr lvl="1"/>
            <a:r>
              <a:rPr lang="en-US" sz="2000" dirty="0" smtClean="0"/>
              <a:t>Conduct </a:t>
            </a:r>
            <a:r>
              <a:rPr lang="en-US" sz="2000" dirty="0"/>
              <a:t>an evaluation applying quantitative and qualitative evaluation methodologies </a:t>
            </a:r>
            <a:r>
              <a:rPr lang="en-US" sz="2000" dirty="0" smtClean="0"/>
              <a:t>to:</a:t>
            </a:r>
          </a:p>
          <a:p>
            <a:pPr lvl="2"/>
            <a:r>
              <a:rPr lang="en-US" sz="2000" dirty="0" smtClean="0"/>
              <a:t>Conduct </a:t>
            </a:r>
            <a:r>
              <a:rPr lang="en-US" sz="2000" dirty="0"/>
              <a:t>before and after performance assessments; </a:t>
            </a:r>
            <a:endParaRPr lang="en-US" sz="2000" dirty="0" smtClean="0"/>
          </a:p>
          <a:p>
            <a:pPr lvl="2"/>
            <a:r>
              <a:rPr lang="en-US" sz="2000" dirty="0"/>
              <a:t>C</a:t>
            </a:r>
            <a:r>
              <a:rPr lang="en-US" sz="2000" dirty="0" smtClean="0"/>
              <a:t>ost-benefit </a:t>
            </a:r>
            <a:r>
              <a:rPr lang="en-US" sz="2000" dirty="0"/>
              <a:t>assessments of the demonstration; </a:t>
            </a:r>
            <a:endParaRPr lang="en-US" sz="2000" dirty="0" smtClean="0"/>
          </a:p>
          <a:p>
            <a:pPr lvl="2"/>
            <a:r>
              <a:rPr lang="en-US" sz="2000" dirty="0" smtClean="0"/>
              <a:t>Assess </a:t>
            </a:r>
            <a:r>
              <a:rPr lang="en-US" sz="2000" dirty="0"/>
              <a:t>user  acceptance/citizen satisfaction of the demonstration; </a:t>
            </a:r>
            <a:endParaRPr lang="en-US" sz="2000" dirty="0" smtClean="0"/>
          </a:p>
          <a:p>
            <a:pPr lvl="2"/>
            <a:r>
              <a:rPr lang="en-US" sz="2000" dirty="0" smtClean="0"/>
              <a:t>Document </a:t>
            </a:r>
            <a:r>
              <a:rPr lang="en-US" sz="2000" dirty="0"/>
              <a:t>lessons learned, challenges and approaches for mitigating, addressing, and /or overcoming them; </a:t>
            </a:r>
            <a:endParaRPr lang="en-US" sz="2000" dirty="0" smtClean="0"/>
          </a:p>
          <a:p>
            <a:pPr lvl="2"/>
            <a:r>
              <a:rPr lang="en-US" sz="2000" dirty="0" smtClean="0"/>
              <a:t>Estimate </a:t>
            </a:r>
            <a:r>
              <a:rPr lang="en-US" sz="2000" dirty="0"/>
              <a:t>total impacts, costs, and return-on-investment (ROI) of the demonstration; and </a:t>
            </a:r>
            <a:endParaRPr lang="en-US" sz="2000" dirty="0" smtClean="0"/>
          </a:p>
          <a:p>
            <a:pPr lvl="2"/>
            <a:r>
              <a:rPr lang="en-US" sz="2000" dirty="0" smtClean="0"/>
              <a:t>Assess </a:t>
            </a:r>
            <a:r>
              <a:rPr lang="en-US" sz="2000" dirty="0"/>
              <a:t>if the Smart City Demonstration achieved its vision</a:t>
            </a:r>
            <a:r>
              <a:rPr lang="en-US" sz="2000" dirty="0" smtClean="0"/>
              <a:t>.</a:t>
            </a:r>
          </a:p>
        </p:txBody>
      </p:sp>
    </p:spTree>
    <p:extLst>
      <p:ext uri="{BB962C8B-B14F-4D97-AF65-F5344CB8AC3E}">
        <p14:creationId xmlns:p14="http://schemas.microsoft.com/office/powerpoint/2010/main" val="1244868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Subsection E: Data Management and Support for Independent Evaluation </a:t>
            </a:r>
            <a:r>
              <a:rPr lang="en-US" sz="2000" i="1" dirty="0"/>
              <a:t>(Page 38)</a:t>
            </a:r>
            <a:endParaRPr lang="en-US" sz="2800" dirty="0"/>
          </a:p>
        </p:txBody>
      </p:sp>
      <p:sp>
        <p:nvSpPr>
          <p:cNvPr id="3" name="Content Placeholder 2"/>
          <p:cNvSpPr>
            <a:spLocks noGrp="1"/>
          </p:cNvSpPr>
          <p:nvPr>
            <p:ph idx="1"/>
          </p:nvPr>
        </p:nvSpPr>
        <p:spPr>
          <a:xfrm>
            <a:off x="457200" y="1295400"/>
            <a:ext cx="8229600" cy="4953000"/>
          </a:xfrm>
        </p:spPr>
        <p:txBody>
          <a:bodyPr/>
          <a:lstStyle/>
          <a:p>
            <a:r>
              <a:rPr lang="en-US" sz="2000" dirty="0"/>
              <a:t>The Recipient shall develop an Evaluation Support </a:t>
            </a:r>
            <a:r>
              <a:rPr lang="en-US" sz="2000" dirty="0" smtClean="0"/>
              <a:t>Plan documenting how they will work with the Independent Evaluator. Responsibilities are likely to include:</a:t>
            </a:r>
          </a:p>
          <a:p>
            <a:pPr lvl="1"/>
            <a:r>
              <a:rPr lang="en-US" sz="2000" dirty="0" smtClean="0"/>
              <a:t>Provision </a:t>
            </a:r>
            <a:r>
              <a:rPr lang="en-US" sz="2000" dirty="0"/>
              <a:t>of </a:t>
            </a:r>
            <a:r>
              <a:rPr lang="en-US" sz="2000" dirty="0" smtClean="0"/>
              <a:t>collected </a:t>
            </a:r>
            <a:r>
              <a:rPr lang="en-US" sz="2000" dirty="0"/>
              <a:t>data and corresponding meta data; </a:t>
            </a:r>
            <a:endParaRPr lang="en-US" sz="2000" dirty="0" smtClean="0"/>
          </a:p>
          <a:p>
            <a:pPr lvl="1"/>
            <a:r>
              <a:rPr lang="en-US" sz="2000" dirty="0"/>
              <a:t>P</a:t>
            </a:r>
            <a:r>
              <a:rPr lang="en-US" sz="2000" dirty="0" smtClean="0"/>
              <a:t>rovision </a:t>
            </a:r>
            <a:r>
              <a:rPr lang="en-US" sz="2000" dirty="0"/>
              <a:t>of frequently monitored performance measures estimates and desired targets; </a:t>
            </a:r>
            <a:endParaRPr lang="en-US" sz="2000" dirty="0" smtClean="0"/>
          </a:p>
          <a:p>
            <a:pPr lvl="1"/>
            <a:r>
              <a:rPr lang="en-US" sz="2000" dirty="0"/>
              <a:t>L</a:t>
            </a:r>
            <a:r>
              <a:rPr lang="en-US" sz="2000" dirty="0" smtClean="0"/>
              <a:t>imited </a:t>
            </a:r>
            <a:r>
              <a:rPr lang="en-US" sz="2000" dirty="0"/>
              <a:t>availability of the site for the independent evaluators to conduct additional field tests and experiments to supplement data not available from the site; </a:t>
            </a:r>
            <a:r>
              <a:rPr lang="en-US" sz="2000" dirty="0" smtClean="0"/>
              <a:t>and</a:t>
            </a:r>
          </a:p>
          <a:p>
            <a:pPr lvl="1">
              <a:spcAft>
                <a:spcPts val="1200"/>
              </a:spcAft>
            </a:pPr>
            <a:r>
              <a:rPr lang="en-US" sz="2000" dirty="0"/>
              <a:t>P</a:t>
            </a:r>
            <a:r>
              <a:rPr lang="en-US" sz="2000" dirty="0" smtClean="0"/>
              <a:t>articipation </a:t>
            </a:r>
            <a:r>
              <a:rPr lang="en-US" sz="2000" dirty="0"/>
              <a:t>in surveys and interviews conducted by the independent evaluators</a:t>
            </a:r>
            <a:r>
              <a:rPr lang="en-US" sz="2000" dirty="0" smtClean="0"/>
              <a:t>.</a:t>
            </a:r>
          </a:p>
          <a:p>
            <a:pPr marL="0" lvl="1" indent="0" algn="ctr">
              <a:buNone/>
            </a:pPr>
            <a:r>
              <a:rPr lang="en-US" sz="2000" b="1" i="1" dirty="0" smtClean="0"/>
              <a:t>The </a:t>
            </a:r>
            <a:r>
              <a:rPr lang="en-US" sz="2000" b="1" i="1" dirty="0"/>
              <a:t>Recipient is responsible for supporting the independent evaluator’s access to the site and to site staff to conduct evaluation-related experiments, interviews, and surveys.</a:t>
            </a:r>
          </a:p>
          <a:p>
            <a:endParaRPr lang="en-US" dirty="0"/>
          </a:p>
        </p:txBody>
      </p:sp>
    </p:spTree>
    <p:extLst>
      <p:ext uri="{BB962C8B-B14F-4D97-AF65-F5344CB8AC3E}">
        <p14:creationId xmlns:p14="http://schemas.microsoft.com/office/powerpoint/2010/main" val="2499470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9E88A55836994683C164287ED0F89A" ma:contentTypeVersion="" ma:contentTypeDescription="Create a new document." ma:contentTypeScope="" ma:versionID="36184abfcac77286515887362a21c7d9">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9437BB5-9547-48DD-9EB8-7F65EC56A372}">
  <ds:schemaRefs>
    <ds:schemaRef ds:uri="http://schemas.microsoft.com/sharepoint/v3/contenttype/forms"/>
  </ds:schemaRefs>
</ds:datastoreItem>
</file>

<file path=customXml/itemProps2.xml><?xml version="1.0" encoding="utf-8"?>
<ds:datastoreItem xmlns:ds="http://schemas.openxmlformats.org/officeDocument/2006/customXml" ds:itemID="{6D45F59C-B04C-43B0-805E-45343EFD0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8CA8159-D5BE-447F-8A1D-2047C95FF643}">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20531</TotalTime>
  <Words>2727</Words>
  <Application>Microsoft Office PowerPoint</Application>
  <PresentationFormat>On-screen Show (4:3)</PresentationFormat>
  <Paragraphs>269</Paragraphs>
  <Slides>33</Slides>
  <Notes>10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1_Custom Design</vt:lpstr>
      <vt:lpstr>2_RITA_Template_rev_2</vt:lpstr>
      <vt:lpstr>4_RITA_Template_rev_2</vt:lpstr>
      <vt:lpstr>Beyond Traffic:  The Smart City Challenge Informational Webinar: Evaluation and  the Smart City Challenge     </vt:lpstr>
      <vt:lpstr>The Purpose of Today’s Webinar</vt:lpstr>
      <vt:lpstr>Expected Outcomes of the Smart City Challenge (Page 8 of the NOFO)</vt:lpstr>
      <vt:lpstr>Goals of the Smart City Challenge  (Pages 10 and 11 in the NOFO)</vt:lpstr>
      <vt:lpstr>NOFO Sections Related to Performance Measurement and Evaluation</vt:lpstr>
      <vt:lpstr>Subsection C: Performance Measurement (Page 30 in the NOFO)</vt:lpstr>
      <vt:lpstr>Performance Measures should Discuss How the City Plans to… (Page 31 in the NOFO)</vt:lpstr>
      <vt:lpstr>Subsection E: Data Management and Support for Independent Evaluation (Page 40)</vt:lpstr>
      <vt:lpstr>Subsection E: Data Management and Support for Independent Evaluation (Page 38)</vt:lpstr>
      <vt:lpstr>Subsection E: Data Management and Support for Independent Evaluation (Page 40)</vt:lpstr>
      <vt:lpstr>Research Data Exchange (RDE)  (Page 41 in the NOFO)</vt:lpstr>
      <vt:lpstr>Section D: Application and Submission Information (Page 59 in the NOFO)</vt:lpstr>
      <vt:lpstr>PowerPoint Presentation</vt:lpstr>
      <vt:lpstr>Responding to New Challenges and Opportunities</vt:lpstr>
      <vt:lpstr>Performance Measurement and Evaluation Approach</vt:lpstr>
      <vt:lpstr>Performance Measurement and Evaluation Approach</vt:lpstr>
      <vt:lpstr>Understanding the Performance of the City</vt:lpstr>
      <vt:lpstr>Why Is Evaluation Important?</vt:lpstr>
      <vt:lpstr>Why Is Evaluation Important?</vt:lpstr>
      <vt:lpstr>System Impact Evaluation Best Practices</vt:lpstr>
      <vt:lpstr>Smart City Challenge Performance Measurement and Evaluation Summary</vt:lpstr>
      <vt:lpstr>ITS JPO Evaluation Program Overview</vt:lpstr>
      <vt:lpstr>PowerPoint Presentation</vt:lpstr>
      <vt:lpstr>PowerPoint Presentation</vt:lpstr>
      <vt:lpstr>Smart City Challenge Information Sessions</vt:lpstr>
      <vt:lpstr>FHWA Systems Engineering Guidance</vt:lpstr>
      <vt:lpstr>ITS JPO Research</vt:lpstr>
      <vt:lpstr>Connected Vehicle Courses</vt:lpstr>
      <vt:lpstr>Connected Vehicle Pilots: Technical Assistance</vt:lpstr>
      <vt:lpstr>ITS Architecture and CVRIA</vt:lpstr>
      <vt:lpstr>Accessible Transportation Research</vt:lpstr>
      <vt:lpstr>PowerPoint Presentation</vt:lpstr>
      <vt:lpstr>Beyond Traffic: The Smart City Challenge</vt:lpstr>
    </vt:vector>
  </TitlesOfParts>
  <Company>RITA/BTS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marshall.deberry</dc:creator>
  <cp:lastModifiedBy>Tarpgaard, Sarah (FHWA)</cp:lastModifiedBy>
  <cp:revision>1300</cp:revision>
  <cp:lastPrinted>2016-03-07T17:55:12Z</cp:lastPrinted>
  <dcterms:created xsi:type="dcterms:W3CDTF">2008-08-08T19:30:48Z</dcterms:created>
  <dcterms:modified xsi:type="dcterms:W3CDTF">2016-04-27T19:16:54Z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Picture</vt:lpwstr>
  </property>
  <property fmtid="{D5CDD505-2E9C-101B-9397-08002B2CF9AE}" pid="3" name="ContentTypeId">
    <vt:lpwstr>0x0101007F9E88A55836994683C164287ED0F89A</vt:lpwstr>
  </property>
</Properties>
</file>