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59" r:id="rId9"/>
    <p:sldId id="262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770" autoAdjust="0"/>
  </p:normalViewPr>
  <p:slideViewPr>
    <p:cSldViewPr>
      <p:cViewPr varScale="1">
        <p:scale>
          <a:sx n="56" d="100"/>
          <a:sy n="56" d="100"/>
        </p:scale>
        <p:origin x="-90" y="-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ADAC4-1EF1-4C39-B042-EE63D342F377}" type="datetimeFigureOut">
              <a:rPr lang="en-US" smtClean="0"/>
              <a:pPr/>
              <a:t>7/30/2012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6152A3-9095-41E1-AFD5-1E8DD19876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7637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152A3-9095-41E1-AFD5-1E8DD19876F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0866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152A3-9095-41E1-AFD5-1E8DD19876F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2116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152A3-9095-41E1-AFD5-1E8DD19876F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0153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152A3-9095-41E1-AFD5-1E8DD19876F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8406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152A3-9095-41E1-AFD5-1E8DD19876F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7069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4633-0209-4B1F-B195-EEF64799D0F6}" type="datetimeFigureOut">
              <a:rPr lang="en-US" smtClean="0"/>
              <a:pPr/>
              <a:t>7/30/2012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B4CB-DD5C-4997-8915-F5CE9BA8C5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4633-0209-4B1F-B195-EEF64799D0F6}" type="datetimeFigureOut">
              <a:rPr lang="en-US" smtClean="0"/>
              <a:pPr/>
              <a:t>7/30/2012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B4CB-DD5C-4997-8915-F5CE9BA8C5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4633-0209-4B1F-B195-EEF64799D0F6}" type="datetimeFigureOut">
              <a:rPr lang="en-US" smtClean="0"/>
              <a:pPr/>
              <a:t>7/30/2012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B4CB-DD5C-4997-8915-F5CE9BA8C5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4633-0209-4B1F-B195-EEF64799D0F6}" type="datetimeFigureOut">
              <a:rPr lang="en-US" smtClean="0"/>
              <a:pPr/>
              <a:t>7/30/2012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B4CB-DD5C-4997-8915-F5CE9BA8C5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4633-0209-4B1F-B195-EEF64799D0F6}" type="datetimeFigureOut">
              <a:rPr lang="en-US" smtClean="0"/>
              <a:pPr/>
              <a:t>7/30/2012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B4CB-DD5C-4997-8915-F5CE9BA8C5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4633-0209-4B1F-B195-EEF64799D0F6}" type="datetimeFigureOut">
              <a:rPr lang="en-US" smtClean="0"/>
              <a:pPr/>
              <a:t>7/30/2012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B4CB-DD5C-4997-8915-F5CE9BA8C5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4633-0209-4B1F-B195-EEF64799D0F6}" type="datetimeFigureOut">
              <a:rPr lang="en-US" smtClean="0"/>
              <a:pPr/>
              <a:t>7/30/2012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B4CB-DD5C-4997-8915-F5CE9BA8C5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4633-0209-4B1F-B195-EEF64799D0F6}" type="datetimeFigureOut">
              <a:rPr lang="en-US" smtClean="0"/>
              <a:pPr/>
              <a:t>7/30/2012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B4CB-DD5C-4997-8915-F5CE9BA8C5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4633-0209-4B1F-B195-EEF64799D0F6}" type="datetimeFigureOut">
              <a:rPr lang="en-US" smtClean="0"/>
              <a:pPr/>
              <a:t>7/30/2012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B4CB-DD5C-4997-8915-F5CE9BA8C5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4633-0209-4B1F-B195-EEF64799D0F6}" type="datetimeFigureOut">
              <a:rPr lang="en-US" smtClean="0"/>
              <a:pPr/>
              <a:t>7/30/2012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B4CB-DD5C-4997-8915-F5CE9BA8C5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4633-0209-4B1F-B195-EEF64799D0F6}" type="datetimeFigureOut">
              <a:rPr lang="en-US" smtClean="0"/>
              <a:pPr/>
              <a:t>7/30/2012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B4CB-DD5C-4997-8915-F5CE9BA8C5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34633-0209-4B1F-B195-EEF64799D0F6}" type="datetimeFigureOut">
              <a:rPr lang="en-US" smtClean="0"/>
              <a:pPr/>
              <a:t>7/30/2012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0B4CB-DD5C-4997-8915-F5CE9BA8C5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png"/><Relationship Id="rId18" Type="http://schemas.openxmlformats.org/officeDocument/2006/relationships/image" Target="../media/image32.jpeg"/><Relationship Id="rId26" Type="http://schemas.openxmlformats.org/officeDocument/2006/relationships/image" Target="../media/image40.png"/><Relationship Id="rId3" Type="http://schemas.openxmlformats.org/officeDocument/2006/relationships/image" Target="../media/image17.jpeg"/><Relationship Id="rId21" Type="http://schemas.openxmlformats.org/officeDocument/2006/relationships/image" Target="../media/image35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17" Type="http://schemas.openxmlformats.org/officeDocument/2006/relationships/image" Target="../media/image31.jpeg"/><Relationship Id="rId25" Type="http://schemas.openxmlformats.org/officeDocument/2006/relationships/image" Target="../media/image39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0.jpeg"/><Relationship Id="rId20" Type="http://schemas.openxmlformats.org/officeDocument/2006/relationships/image" Target="../media/image34.png"/><Relationship Id="rId29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24" Type="http://schemas.openxmlformats.org/officeDocument/2006/relationships/image" Target="../media/image38.jpeg"/><Relationship Id="rId5" Type="http://schemas.openxmlformats.org/officeDocument/2006/relationships/image" Target="../media/image19.png"/><Relationship Id="rId15" Type="http://schemas.openxmlformats.org/officeDocument/2006/relationships/image" Target="../media/image29.jpeg"/><Relationship Id="rId23" Type="http://schemas.openxmlformats.org/officeDocument/2006/relationships/image" Target="../media/image37.jpeg"/><Relationship Id="rId28" Type="http://schemas.openxmlformats.org/officeDocument/2006/relationships/image" Target="../media/image42.jpeg"/><Relationship Id="rId10" Type="http://schemas.openxmlformats.org/officeDocument/2006/relationships/image" Target="../media/image24.jpeg"/><Relationship Id="rId19" Type="http://schemas.openxmlformats.org/officeDocument/2006/relationships/image" Target="../media/image33.png"/><Relationship Id="rId31" Type="http://schemas.openxmlformats.org/officeDocument/2006/relationships/image" Target="../media/image45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Relationship Id="rId22" Type="http://schemas.openxmlformats.org/officeDocument/2006/relationships/image" Target="../media/image36.png"/><Relationship Id="rId27" Type="http://schemas.openxmlformats.org/officeDocument/2006/relationships/image" Target="../media/image41.png"/><Relationship Id="rId30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CN" sz="4400" b="0" i="0" dirty="0" smtClean="0">
                <a:solidFill>
                  <a:srgbClr val="000000"/>
                </a:solidFill>
                <a:ea typeface="SimSun" pitchFamily="18" charset="0"/>
              </a:rPr>
              <a:t>涉及公共卫生的</a:t>
            </a:r>
            <a:r>
              <a:rPr lang="en-US" altLang="zh-CN" sz="4400" b="0" i="0" dirty="0" smtClean="0">
                <a:solidFill>
                  <a:srgbClr val="000000"/>
                </a:solidFill>
                <a:ea typeface="SimSun" pitchFamily="18" charset="0"/>
              </a:rPr>
              <a:t/>
            </a:r>
            <a:br>
              <a:rPr lang="en-US" altLang="zh-CN" sz="4400" b="0" i="0" dirty="0" smtClean="0">
                <a:solidFill>
                  <a:srgbClr val="000000"/>
                </a:solidFill>
                <a:ea typeface="SimSun" pitchFamily="18" charset="0"/>
              </a:rPr>
            </a:br>
            <a:r>
              <a:rPr lang="zh-CN" sz="4400" b="0" i="0" dirty="0" smtClean="0">
                <a:solidFill>
                  <a:srgbClr val="000000"/>
                </a:solidFill>
                <a:ea typeface="SimSun" pitchFamily="18" charset="0"/>
              </a:rPr>
              <a:t>交通运输</a:t>
            </a:r>
            <a:r>
              <a:rPr lang="zh-CN" sz="4400" b="0" i="0" dirty="0" smtClean="0">
                <a:solidFill>
                  <a:srgbClr val="000000"/>
                </a:solidFill>
                <a:ea typeface="SimSun" pitchFamily="18" charset="0"/>
              </a:rPr>
              <a:t>事件的响应</a:t>
            </a:r>
            <a:r>
              <a:rPr lang="en" sz="4400" dirty="0" smtClean="0"/>
              <a:t/>
            </a:r>
            <a:br>
              <a:rPr lang="en" sz="4400" dirty="0" smtClean="0"/>
            </a:br>
            <a:endParaRPr lang="en" sz="440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sz="3200" b="0" i="0" dirty="0" smtClean="0">
                <a:solidFill>
                  <a:srgbClr val="000000"/>
                </a:solidFill>
                <a:ea typeface="SimSun" pitchFamily="18" charset="0"/>
              </a:rPr>
              <a:t>演讲者：</a:t>
            </a:r>
          </a:p>
          <a:p>
            <a:r>
              <a:rPr lang="zh-CN" sz="3200" b="0" i="0" dirty="0" smtClean="0">
                <a:solidFill>
                  <a:srgbClr val="000000"/>
                </a:solidFill>
                <a:ea typeface="SimSun" pitchFamily="18" charset="0"/>
              </a:rPr>
              <a:t>Lynn Slepski 队长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50"/>
            <a:ext cx="8229600" cy="1143000"/>
          </a:xfrm>
        </p:spPr>
        <p:txBody>
          <a:bodyPr>
            <a:normAutofit/>
          </a:bodyPr>
          <a:lstStyle/>
          <a:p>
            <a:r>
              <a:rPr lang="zh-CN" sz="4400" b="0" i="0" dirty="0" smtClean="0">
                <a:solidFill>
                  <a:srgbClr val="000000"/>
                </a:solidFill>
                <a:ea typeface="SimSun" pitchFamily="18" charset="0"/>
              </a:rPr>
              <a:t>交通运输中的公共卫生事故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sz="3200" b="0" i="0" dirty="0" smtClean="0">
                <a:solidFill>
                  <a:srgbClr val="000000"/>
                </a:solidFill>
                <a:ea typeface="SimSun" pitchFamily="18" charset="0"/>
              </a:rPr>
              <a:t>监控</a:t>
            </a:r>
          </a:p>
          <a:p>
            <a:r>
              <a:rPr lang="zh-CN" sz="3200" b="0" i="0" dirty="0" smtClean="0">
                <a:solidFill>
                  <a:srgbClr val="000000"/>
                </a:solidFill>
                <a:ea typeface="SimSun" pitchFamily="18" charset="0"/>
              </a:rPr>
              <a:t>教育公众</a:t>
            </a:r>
          </a:p>
          <a:p>
            <a:r>
              <a:rPr lang="zh-CN" sz="3200" b="0" i="0" dirty="0" smtClean="0">
                <a:solidFill>
                  <a:srgbClr val="000000"/>
                </a:solidFill>
                <a:ea typeface="SimSun" pitchFamily="18" charset="0"/>
              </a:rPr>
              <a:t>工程控制</a:t>
            </a:r>
          </a:p>
          <a:p>
            <a:r>
              <a:rPr lang="zh-CN" sz="3200" b="0" i="0" dirty="0" smtClean="0">
                <a:solidFill>
                  <a:srgbClr val="000000"/>
                </a:solidFill>
                <a:ea typeface="SimSun" pitchFamily="18" charset="0"/>
              </a:rPr>
              <a:t>协作响应</a:t>
            </a:r>
          </a:p>
          <a:p>
            <a:pPr lvl="1"/>
            <a:r>
              <a:rPr lang="zh-CN" sz="2800" b="0" i="0" dirty="0" smtClean="0">
                <a:solidFill>
                  <a:srgbClr val="000000"/>
                </a:solidFill>
                <a:ea typeface="SimSun" pitchFamily="18" charset="0"/>
              </a:rPr>
              <a:t>国际标准</a:t>
            </a:r>
          </a:p>
          <a:p>
            <a:pPr lvl="1"/>
            <a:r>
              <a:rPr lang="zh-CN" sz="2800" b="0" i="0" dirty="0" smtClean="0">
                <a:solidFill>
                  <a:srgbClr val="000000"/>
                </a:solidFill>
                <a:ea typeface="SimSun" pitchFamily="18" charset="0"/>
              </a:rPr>
              <a:t>公私合作</a:t>
            </a:r>
          </a:p>
          <a:p>
            <a:r>
              <a:rPr lang="zh-CN" sz="3200" b="0" i="0" dirty="0" smtClean="0">
                <a:solidFill>
                  <a:srgbClr val="000000"/>
                </a:solidFill>
                <a:ea typeface="SimSun" pitchFamily="18" charset="0"/>
              </a:rPr>
              <a:t>医疗措施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606"/>
            <a:ext cx="8229600" cy="1143000"/>
          </a:xfrm>
        </p:spPr>
        <p:txBody>
          <a:bodyPr/>
          <a:lstStyle/>
          <a:p>
            <a:r>
              <a:rPr lang="zh-CN" sz="4400" b="0" i="0" dirty="0" smtClean="0">
                <a:solidFill>
                  <a:srgbClr val="000000"/>
                </a:solidFill>
                <a:ea typeface="SimSun" pitchFamily="18" charset="0"/>
              </a:rPr>
              <a:t>监控</a:t>
            </a:r>
          </a:p>
        </p:txBody>
      </p:sp>
      <p:pic>
        <p:nvPicPr>
          <p:cNvPr id="5" name="Picture 3" descr="jackie and chri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583" y="2513989"/>
            <a:ext cx="856758" cy="128460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BO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23" t="9143" r="17969" b="4080"/>
          <a:stretch>
            <a:fillRect/>
          </a:stretch>
        </p:blipFill>
        <p:spPr bwMode="auto">
          <a:xfrm>
            <a:off x="4559836" y="3068846"/>
            <a:ext cx="1493838" cy="1676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265" y="1047636"/>
            <a:ext cx="1066800" cy="10811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3264" y="1304375"/>
            <a:ext cx="2066572" cy="1529263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8" name="Content Placeholder 17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415" y="3962400"/>
            <a:ext cx="1714500" cy="2000250"/>
          </a:xfr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8400" y="1254915"/>
            <a:ext cx="2133600" cy="200484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71928" y="4876800"/>
            <a:ext cx="2272796" cy="1756251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8400" y="4953000"/>
            <a:ext cx="2380920" cy="154523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597021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50"/>
            <a:ext cx="8229600" cy="1143000"/>
          </a:xfrm>
        </p:spPr>
        <p:txBody>
          <a:bodyPr/>
          <a:lstStyle/>
          <a:p>
            <a:r>
              <a:rPr lang="zh-CN" sz="4400" b="0" i="0" dirty="0" smtClean="0">
                <a:solidFill>
                  <a:srgbClr val="000000"/>
                </a:solidFill>
                <a:ea typeface="SimSun" pitchFamily="18" charset="0"/>
              </a:rPr>
              <a:t>教育公众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1219200"/>
            <a:ext cx="3182889" cy="4117804"/>
          </a:xfrm>
          <a:ln w="28575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200" y="1295400"/>
            <a:ext cx="2390775" cy="1914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71092" y="3657600"/>
            <a:ext cx="4440567" cy="298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1186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606"/>
            <a:ext cx="8229600" cy="1143000"/>
          </a:xfrm>
        </p:spPr>
        <p:txBody>
          <a:bodyPr/>
          <a:lstStyle/>
          <a:p>
            <a:r>
              <a:rPr lang="zh-CN" sz="4400" b="0" i="0" dirty="0" smtClean="0">
                <a:solidFill>
                  <a:srgbClr val="000000"/>
                </a:solidFill>
                <a:ea typeface="SimSun" pitchFamily="18" charset="0"/>
              </a:rPr>
              <a:t>工程控制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2624" y="1222248"/>
            <a:ext cx="1504950" cy="2324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3008" y="2057400"/>
            <a:ext cx="2009775" cy="22669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48259" y="4032504"/>
            <a:ext cx="1409700" cy="22860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8" name="&quot;No&quot; Symbol 7"/>
          <p:cNvSpPr/>
          <p:nvPr/>
        </p:nvSpPr>
        <p:spPr>
          <a:xfrm>
            <a:off x="3831336" y="2545080"/>
            <a:ext cx="1295400" cy="1219200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617" y="4470654"/>
            <a:ext cx="2466975" cy="1847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34456" y="1222248"/>
            <a:ext cx="2466975" cy="18478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931960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6" descr="bellcurve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2438" y="2938001"/>
            <a:ext cx="2873127" cy="271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sz="4400" b="0" i="0" dirty="0" smtClean="0">
                <a:solidFill>
                  <a:srgbClr val="000000"/>
                </a:solidFill>
                <a:ea typeface="SimSun" pitchFamily="18" charset="0"/>
              </a:rPr>
              <a:t>协作响应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01168" y="2033016"/>
            <a:ext cx="3907536" cy="3846576"/>
            <a:chOff x="228600" y="2286000"/>
            <a:chExt cx="4191000" cy="3886200"/>
          </a:xfrm>
        </p:grpSpPr>
        <p:grpSp>
          <p:nvGrpSpPr>
            <p:cNvPr id="29" name="Group 28"/>
            <p:cNvGrpSpPr/>
            <p:nvPr/>
          </p:nvGrpSpPr>
          <p:grpSpPr>
            <a:xfrm>
              <a:off x="228600" y="2286000"/>
              <a:ext cx="4191000" cy="3886200"/>
              <a:chOff x="228600" y="2286000"/>
              <a:chExt cx="4191000" cy="3886200"/>
            </a:xfrm>
          </p:grpSpPr>
          <p:grpSp>
            <p:nvGrpSpPr>
              <p:cNvPr id="31" name="Group 11"/>
              <p:cNvGrpSpPr>
                <a:grpSpLocks/>
              </p:cNvGrpSpPr>
              <p:nvPr/>
            </p:nvGrpSpPr>
            <p:grpSpPr bwMode="auto">
              <a:xfrm>
                <a:off x="228600" y="2743200"/>
                <a:ext cx="4191000" cy="3429000"/>
                <a:chOff x="720" y="1776"/>
                <a:chExt cx="1657" cy="1879"/>
              </a:xfrm>
            </p:grpSpPr>
            <p:sp>
              <p:nvSpPr>
                <p:cNvPr id="36" name="Freeform 12"/>
                <p:cNvSpPr>
                  <a:spLocks/>
                </p:cNvSpPr>
                <p:nvPr/>
              </p:nvSpPr>
              <p:spPr bwMode="auto">
                <a:xfrm>
                  <a:off x="2035" y="3001"/>
                  <a:ext cx="342" cy="654"/>
                </a:xfrm>
                <a:custGeom>
                  <a:avLst/>
                  <a:gdLst>
                    <a:gd name="T0" fmla="*/ 228 w 342"/>
                    <a:gd name="T1" fmla="*/ 654 h 654"/>
                    <a:gd name="T2" fmla="*/ 0 w 342"/>
                    <a:gd name="T3" fmla="*/ 60 h 654"/>
                    <a:gd name="T4" fmla="*/ 78 w 342"/>
                    <a:gd name="T5" fmla="*/ 0 h 654"/>
                    <a:gd name="T6" fmla="*/ 342 w 342"/>
                    <a:gd name="T7" fmla="*/ 564 h 654"/>
                    <a:gd name="T8" fmla="*/ 228 w 342"/>
                    <a:gd name="T9" fmla="*/ 654 h 6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2" h="654">
                      <a:moveTo>
                        <a:pt x="228" y="654"/>
                      </a:moveTo>
                      <a:lnTo>
                        <a:pt x="0" y="60"/>
                      </a:lnTo>
                      <a:lnTo>
                        <a:pt x="78" y="0"/>
                      </a:lnTo>
                      <a:lnTo>
                        <a:pt x="342" y="564"/>
                      </a:lnTo>
                      <a:lnTo>
                        <a:pt x="228" y="65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1905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" name="Freeform 13"/>
                <p:cNvSpPr>
                  <a:spLocks/>
                </p:cNvSpPr>
                <p:nvPr/>
              </p:nvSpPr>
              <p:spPr bwMode="auto">
                <a:xfrm>
                  <a:off x="720" y="3061"/>
                  <a:ext cx="1543" cy="594"/>
                </a:xfrm>
                <a:custGeom>
                  <a:avLst/>
                  <a:gdLst>
                    <a:gd name="T0" fmla="*/ 0 w 1543"/>
                    <a:gd name="T1" fmla="*/ 594 h 594"/>
                    <a:gd name="T2" fmla="*/ 264 w 1543"/>
                    <a:gd name="T3" fmla="*/ 0 h 594"/>
                    <a:gd name="T4" fmla="*/ 1315 w 1543"/>
                    <a:gd name="T5" fmla="*/ 0 h 594"/>
                    <a:gd name="T6" fmla="*/ 1543 w 1543"/>
                    <a:gd name="T7" fmla="*/ 594 h 594"/>
                    <a:gd name="T8" fmla="*/ 0 w 1543"/>
                    <a:gd name="T9" fmla="*/ 594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43" h="594">
                      <a:moveTo>
                        <a:pt x="0" y="594"/>
                      </a:moveTo>
                      <a:lnTo>
                        <a:pt x="264" y="0"/>
                      </a:lnTo>
                      <a:lnTo>
                        <a:pt x="1315" y="0"/>
                      </a:lnTo>
                      <a:lnTo>
                        <a:pt x="1543" y="594"/>
                      </a:lnTo>
                      <a:lnTo>
                        <a:pt x="0" y="594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905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" name="Freeform 14"/>
                <p:cNvSpPr>
                  <a:spLocks/>
                </p:cNvSpPr>
                <p:nvPr/>
              </p:nvSpPr>
              <p:spPr bwMode="auto">
                <a:xfrm>
                  <a:off x="1813" y="2436"/>
                  <a:ext cx="300" cy="625"/>
                </a:xfrm>
                <a:custGeom>
                  <a:avLst/>
                  <a:gdLst>
                    <a:gd name="T0" fmla="*/ 222 w 300"/>
                    <a:gd name="T1" fmla="*/ 625 h 625"/>
                    <a:gd name="T2" fmla="*/ 0 w 300"/>
                    <a:gd name="T3" fmla="*/ 36 h 625"/>
                    <a:gd name="T4" fmla="*/ 42 w 300"/>
                    <a:gd name="T5" fmla="*/ 0 h 625"/>
                    <a:gd name="T6" fmla="*/ 300 w 300"/>
                    <a:gd name="T7" fmla="*/ 565 h 625"/>
                    <a:gd name="T8" fmla="*/ 222 w 300"/>
                    <a:gd name="T9" fmla="*/ 625 h 6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0" h="625">
                      <a:moveTo>
                        <a:pt x="222" y="625"/>
                      </a:moveTo>
                      <a:lnTo>
                        <a:pt x="0" y="36"/>
                      </a:lnTo>
                      <a:lnTo>
                        <a:pt x="42" y="0"/>
                      </a:lnTo>
                      <a:lnTo>
                        <a:pt x="300" y="565"/>
                      </a:lnTo>
                      <a:lnTo>
                        <a:pt x="222" y="625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1905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Freeform 15"/>
                <p:cNvSpPr>
                  <a:spLocks/>
                </p:cNvSpPr>
                <p:nvPr/>
              </p:nvSpPr>
              <p:spPr bwMode="auto">
                <a:xfrm>
                  <a:off x="984" y="2472"/>
                  <a:ext cx="1051" cy="589"/>
                </a:xfrm>
                <a:custGeom>
                  <a:avLst/>
                  <a:gdLst>
                    <a:gd name="T0" fmla="*/ 0 w 1051"/>
                    <a:gd name="T1" fmla="*/ 589 h 589"/>
                    <a:gd name="T2" fmla="*/ 258 w 1051"/>
                    <a:gd name="T3" fmla="*/ 0 h 589"/>
                    <a:gd name="T4" fmla="*/ 829 w 1051"/>
                    <a:gd name="T5" fmla="*/ 0 h 589"/>
                    <a:gd name="T6" fmla="*/ 1051 w 1051"/>
                    <a:gd name="T7" fmla="*/ 589 h 589"/>
                    <a:gd name="T8" fmla="*/ 0 w 1051"/>
                    <a:gd name="T9" fmla="*/ 589 h 5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1" h="589">
                      <a:moveTo>
                        <a:pt x="0" y="589"/>
                      </a:moveTo>
                      <a:lnTo>
                        <a:pt x="258" y="0"/>
                      </a:lnTo>
                      <a:lnTo>
                        <a:pt x="829" y="0"/>
                      </a:lnTo>
                      <a:lnTo>
                        <a:pt x="1051" y="589"/>
                      </a:lnTo>
                      <a:lnTo>
                        <a:pt x="0" y="58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905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" name="Freeform 16"/>
                <p:cNvSpPr>
                  <a:spLocks/>
                </p:cNvSpPr>
                <p:nvPr/>
              </p:nvSpPr>
              <p:spPr bwMode="auto">
                <a:xfrm>
                  <a:off x="1548" y="1776"/>
                  <a:ext cx="307" cy="696"/>
                </a:xfrm>
                <a:custGeom>
                  <a:avLst/>
                  <a:gdLst>
                    <a:gd name="T0" fmla="*/ 265 w 307"/>
                    <a:gd name="T1" fmla="*/ 696 h 696"/>
                    <a:gd name="T2" fmla="*/ 0 w 307"/>
                    <a:gd name="T3" fmla="*/ 0 h 696"/>
                    <a:gd name="T4" fmla="*/ 0 w 307"/>
                    <a:gd name="T5" fmla="*/ 0 h 696"/>
                    <a:gd name="T6" fmla="*/ 307 w 307"/>
                    <a:gd name="T7" fmla="*/ 660 h 696"/>
                    <a:gd name="T8" fmla="*/ 265 w 307"/>
                    <a:gd name="T9" fmla="*/ 696 h 6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7" h="696">
                      <a:moveTo>
                        <a:pt x="265" y="696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307" y="660"/>
                      </a:lnTo>
                      <a:lnTo>
                        <a:pt x="265" y="696"/>
                      </a:lnTo>
                      <a:close/>
                    </a:path>
                  </a:pathLst>
                </a:custGeom>
                <a:solidFill>
                  <a:srgbClr val="003164"/>
                </a:solidFill>
                <a:ln w="1905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Freeform 17"/>
                <p:cNvSpPr>
                  <a:spLocks/>
                </p:cNvSpPr>
                <p:nvPr/>
              </p:nvSpPr>
              <p:spPr bwMode="auto">
                <a:xfrm>
                  <a:off x="1242" y="1776"/>
                  <a:ext cx="571" cy="696"/>
                </a:xfrm>
                <a:custGeom>
                  <a:avLst/>
                  <a:gdLst>
                    <a:gd name="T0" fmla="*/ 0 w 571"/>
                    <a:gd name="T1" fmla="*/ 696 h 696"/>
                    <a:gd name="T2" fmla="*/ 306 w 571"/>
                    <a:gd name="T3" fmla="*/ 0 h 696"/>
                    <a:gd name="T4" fmla="*/ 306 w 571"/>
                    <a:gd name="T5" fmla="*/ 0 h 696"/>
                    <a:gd name="T6" fmla="*/ 571 w 571"/>
                    <a:gd name="T7" fmla="*/ 696 h 696"/>
                    <a:gd name="T8" fmla="*/ 0 w 571"/>
                    <a:gd name="T9" fmla="*/ 696 h 6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1" h="696">
                      <a:moveTo>
                        <a:pt x="0" y="696"/>
                      </a:moveTo>
                      <a:lnTo>
                        <a:pt x="306" y="0"/>
                      </a:lnTo>
                      <a:lnTo>
                        <a:pt x="306" y="0"/>
                      </a:lnTo>
                      <a:lnTo>
                        <a:pt x="571" y="696"/>
                      </a:lnTo>
                      <a:lnTo>
                        <a:pt x="0" y="696"/>
                      </a:lnTo>
                      <a:close/>
                    </a:path>
                  </a:pathLst>
                </a:custGeom>
                <a:solidFill>
                  <a:srgbClr val="0062C8"/>
                </a:solidFill>
                <a:ln w="1905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2" name="Text Box 18"/>
              <p:cNvSpPr txBox="1">
                <a:spLocks noChangeArrowheads="1"/>
              </p:cNvSpPr>
              <p:nvPr/>
            </p:nvSpPr>
            <p:spPr bwMode="auto">
              <a:xfrm>
                <a:off x="1863156" y="3359652"/>
                <a:ext cx="979925" cy="3171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zh-CN" sz="1600" b="1" i="0" dirty="0" smtClean="0">
                    <a:solidFill>
                      <a:srgbClr val="000000"/>
                    </a:solidFill>
                    <a:ea typeface="SimSun" pitchFamily="18" charset="0"/>
                  </a:rPr>
                  <a:t>美国</a:t>
                </a:r>
              </a:p>
            </p:txBody>
          </p:sp>
          <p:sp>
            <p:nvSpPr>
              <p:cNvPr id="33" name="Text Box 19"/>
              <p:cNvSpPr txBox="1">
                <a:spLocks noChangeArrowheads="1"/>
              </p:cNvSpPr>
              <p:nvPr/>
            </p:nvSpPr>
            <p:spPr bwMode="auto">
              <a:xfrm>
                <a:off x="1782898" y="4287609"/>
                <a:ext cx="1060183" cy="5970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zh-CN" sz="1800" b="1" i="0" dirty="0" smtClean="0">
                    <a:solidFill>
                      <a:srgbClr val="070000"/>
                    </a:solidFill>
                    <a:ea typeface="SimSun" pitchFamily="18" charset="0"/>
                  </a:rPr>
                  <a:t>私人 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zh-CN" sz="1800" b="1" i="0" dirty="0" smtClean="0">
                    <a:solidFill>
                      <a:srgbClr val="070000"/>
                    </a:solidFill>
                    <a:ea typeface="SimSun" pitchFamily="18" charset="0"/>
                  </a:rPr>
                  <a:t>合作伙伴</a:t>
                </a:r>
              </a:p>
            </p:txBody>
          </p:sp>
          <p:sp>
            <p:nvSpPr>
              <p:cNvPr id="34" name="Text Box 20"/>
              <p:cNvSpPr txBox="1">
                <a:spLocks noChangeArrowheads="1"/>
              </p:cNvSpPr>
              <p:nvPr/>
            </p:nvSpPr>
            <p:spPr bwMode="auto">
              <a:xfrm>
                <a:off x="1327854" y="5258275"/>
                <a:ext cx="1891983" cy="5690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zh-CN" sz="1800" b="1" i="0" dirty="0" smtClean="0">
                    <a:solidFill>
                      <a:srgbClr val="070000"/>
                    </a:solidFill>
                    <a:ea typeface="SimSun" pitchFamily="18" charset="0"/>
                  </a:rPr>
                  <a:t>地方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zh-CN" sz="1600" b="1" i="0" dirty="0" smtClean="0">
                    <a:solidFill>
                      <a:srgbClr val="070000"/>
                    </a:solidFill>
                    <a:ea typeface="SimSun" pitchFamily="18" charset="0"/>
                  </a:rPr>
                  <a:t>社区</a:t>
                </a:r>
              </a:p>
            </p:txBody>
          </p:sp>
          <p:sp>
            <p:nvSpPr>
              <p:cNvPr id="35" name="AutoShape 22"/>
              <p:cNvSpPr>
                <a:spLocks noChangeArrowheads="1"/>
              </p:cNvSpPr>
              <p:nvPr/>
            </p:nvSpPr>
            <p:spPr bwMode="auto">
              <a:xfrm>
                <a:off x="1524000" y="2286000"/>
                <a:ext cx="1600200" cy="1066800"/>
              </a:xfrm>
              <a:prstGeom prst="irregularSeal1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b="1" i="0">
                  <a:solidFill>
                    <a:srgbClr val="CC3300"/>
                  </a:solidFill>
                </a:endParaRPr>
              </a:p>
            </p:txBody>
          </p:sp>
        </p:grpSp>
        <p:sp>
          <p:nvSpPr>
            <p:cNvPr id="30" name="Text Box 23"/>
            <p:cNvSpPr txBox="1">
              <a:spLocks noChangeArrowheads="1"/>
            </p:cNvSpPr>
            <p:nvPr/>
          </p:nvSpPr>
          <p:spPr bwMode="auto">
            <a:xfrm>
              <a:off x="1600200" y="2635250"/>
              <a:ext cx="15240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sz="1600" b="1" i="0" dirty="0" smtClean="0">
                  <a:solidFill>
                    <a:srgbClr val="000000"/>
                  </a:solidFill>
                  <a:ea typeface="SimSun" pitchFamily="18" charset="0"/>
                </a:rPr>
                <a:t>事故</a:t>
              </a:r>
            </a:p>
          </p:txBody>
        </p:sp>
      </p:grpSp>
      <p:cxnSp>
        <p:nvCxnSpPr>
          <p:cNvPr id="43" name="Straight Connector 42"/>
          <p:cNvCxnSpPr>
            <a:stCxn id="37" idx="0"/>
          </p:cNvCxnSpPr>
          <p:nvPr/>
        </p:nvCxnSpPr>
        <p:spPr>
          <a:xfrm flipV="1">
            <a:off x="201168" y="2835468"/>
            <a:ext cx="1752600" cy="30441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2"/>
          <p:cNvSpPr>
            <a:spLocks noChangeArrowheads="1"/>
          </p:cNvSpPr>
          <p:nvPr/>
        </p:nvSpPr>
        <p:spPr bwMode="auto">
          <a:xfrm>
            <a:off x="4990577" y="2595677"/>
            <a:ext cx="3661330" cy="3073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3" name="Group 3"/>
          <p:cNvGrpSpPr>
            <a:grpSpLocks noChangeAspect="1"/>
          </p:cNvGrpSpPr>
          <p:nvPr/>
        </p:nvGrpSpPr>
        <p:grpSpPr bwMode="auto">
          <a:xfrm>
            <a:off x="4952438" y="2938001"/>
            <a:ext cx="2873127" cy="2718989"/>
            <a:chOff x="608" y="1327"/>
            <a:chExt cx="3616" cy="2081"/>
          </a:xfrm>
        </p:grpSpPr>
        <p:sp>
          <p:nvSpPr>
            <p:cNvPr id="77" name="AutoShape 4"/>
            <p:cNvSpPr>
              <a:spLocks noChangeAspect="1" noChangeArrowheads="1" noTextEdit="1"/>
            </p:cNvSpPr>
            <p:nvPr/>
          </p:nvSpPr>
          <p:spPr bwMode="auto">
            <a:xfrm>
              <a:off x="608" y="1327"/>
              <a:ext cx="3616" cy="2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>
                      <a:alpha val="14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5"/>
            <p:cNvSpPr>
              <a:spLocks/>
            </p:cNvSpPr>
            <p:nvPr/>
          </p:nvSpPr>
          <p:spPr bwMode="auto">
            <a:xfrm>
              <a:off x="608" y="1327"/>
              <a:ext cx="3616" cy="2081"/>
            </a:xfrm>
            <a:custGeom>
              <a:avLst/>
              <a:gdLst>
                <a:gd name="T0" fmla="*/ 3556 w 3616"/>
                <a:gd name="T1" fmla="*/ 2076 h 2081"/>
                <a:gd name="T2" fmla="*/ 3322 w 3616"/>
                <a:gd name="T3" fmla="*/ 2046 h 2081"/>
                <a:gd name="T4" fmla="*/ 3185 w 3616"/>
                <a:gd name="T5" fmla="*/ 2020 h 2081"/>
                <a:gd name="T6" fmla="*/ 3060 w 3616"/>
                <a:gd name="T7" fmla="*/ 1988 h 2081"/>
                <a:gd name="T8" fmla="*/ 3003 w 3616"/>
                <a:gd name="T9" fmla="*/ 1965 h 2081"/>
                <a:gd name="T10" fmla="*/ 2898 w 3616"/>
                <a:gd name="T11" fmla="*/ 1901 h 2081"/>
                <a:gd name="T12" fmla="*/ 2840 w 3616"/>
                <a:gd name="T13" fmla="*/ 1853 h 2081"/>
                <a:gd name="T14" fmla="*/ 2780 w 3616"/>
                <a:gd name="T15" fmla="*/ 1793 h 2081"/>
                <a:gd name="T16" fmla="*/ 2716 w 3616"/>
                <a:gd name="T17" fmla="*/ 1718 h 2081"/>
                <a:gd name="T18" fmla="*/ 2652 w 3616"/>
                <a:gd name="T19" fmla="*/ 1628 h 2081"/>
                <a:gd name="T20" fmla="*/ 2588 w 3616"/>
                <a:gd name="T21" fmla="*/ 1523 h 2081"/>
                <a:gd name="T22" fmla="*/ 2524 w 3616"/>
                <a:gd name="T23" fmla="*/ 1397 h 2081"/>
                <a:gd name="T24" fmla="*/ 2461 w 3616"/>
                <a:gd name="T25" fmla="*/ 1255 h 2081"/>
                <a:gd name="T26" fmla="*/ 2361 w 3616"/>
                <a:gd name="T27" fmla="*/ 984 h 2081"/>
                <a:gd name="T28" fmla="*/ 2204 w 3616"/>
                <a:gd name="T29" fmla="*/ 568 h 2081"/>
                <a:gd name="T30" fmla="*/ 2109 w 3616"/>
                <a:gd name="T31" fmla="*/ 342 h 2081"/>
                <a:gd name="T32" fmla="*/ 2050 w 3616"/>
                <a:gd name="T33" fmla="*/ 227 h 2081"/>
                <a:gd name="T34" fmla="*/ 1991 w 3616"/>
                <a:gd name="T35" fmla="*/ 133 h 2081"/>
                <a:gd name="T36" fmla="*/ 1933 w 3616"/>
                <a:gd name="T37" fmla="*/ 61 h 2081"/>
                <a:gd name="T38" fmla="*/ 1871 w 3616"/>
                <a:gd name="T39" fmla="*/ 16 h 2081"/>
                <a:gd name="T40" fmla="*/ 1841 w 3616"/>
                <a:gd name="T41" fmla="*/ 4 h 2081"/>
                <a:gd name="T42" fmla="*/ 1810 w 3616"/>
                <a:gd name="T43" fmla="*/ 0 h 2081"/>
                <a:gd name="T44" fmla="*/ 1789 w 3616"/>
                <a:gd name="T45" fmla="*/ 1 h 2081"/>
                <a:gd name="T46" fmla="*/ 1758 w 3616"/>
                <a:gd name="T47" fmla="*/ 10 h 2081"/>
                <a:gd name="T48" fmla="*/ 1707 w 3616"/>
                <a:gd name="T49" fmla="*/ 43 h 2081"/>
                <a:gd name="T50" fmla="*/ 1647 w 3616"/>
                <a:gd name="T51" fmla="*/ 106 h 2081"/>
                <a:gd name="T52" fmla="*/ 1587 w 3616"/>
                <a:gd name="T53" fmla="*/ 193 h 2081"/>
                <a:gd name="T54" fmla="*/ 1528 w 3616"/>
                <a:gd name="T55" fmla="*/ 301 h 2081"/>
                <a:gd name="T56" fmla="*/ 1451 w 3616"/>
                <a:gd name="T57" fmla="*/ 472 h 2081"/>
                <a:gd name="T58" fmla="*/ 1335 w 3616"/>
                <a:gd name="T59" fmla="*/ 770 h 2081"/>
                <a:gd name="T60" fmla="*/ 1174 w 3616"/>
                <a:gd name="T61" fmla="*/ 1202 h 2081"/>
                <a:gd name="T62" fmla="*/ 1113 w 3616"/>
                <a:gd name="T63" fmla="*/ 1352 h 2081"/>
                <a:gd name="T64" fmla="*/ 1049 w 3616"/>
                <a:gd name="T65" fmla="*/ 1482 h 2081"/>
                <a:gd name="T66" fmla="*/ 985 w 3616"/>
                <a:gd name="T67" fmla="*/ 1594 h 2081"/>
                <a:gd name="T68" fmla="*/ 921 w 3616"/>
                <a:gd name="T69" fmla="*/ 1688 h 2081"/>
                <a:gd name="T70" fmla="*/ 857 w 3616"/>
                <a:gd name="T71" fmla="*/ 1768 h 2081"/>
                <a:gd name="T72" fmla="*/ 796 w 3616"/>
                <a:gd name="T73" fmla="*/ 1832 h 2081"/>
                <a:gd name="T74" fmla="*/ 718 w 3616"/>
                <a:gd name="T75" fmla="*/ 1898 h 2081"/>
                <a:gd name="T76" fmla="*/ 613 w 3616"/>
                <a:gd name="T77" fmla="*/ 1964 h 2081"/>
                <a:gd name="T78" fmla="*/ 556 w 3616"/>
                <a:gd name="T79" fmla="*/ 1988 h 2081"/>
                <a:gd name="T80" fmla="*/ 427 w 3616"/>
                <a:gd name="T81" fmla="*/ 2025 h 2081"/>
                <a:gd name="T82" fmla="*/ 287 w 3616"/>
                <a:gd name="T83" fmla="*/ 2051 h 2081"/>
                <a:gd name="T84" fmla="*/ 57 w 3616"/>
                <a:gd name="T85" fmla="*/ 2077 h 2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16" h="2081">
                  <a:moveTo>
                    <a:pt x="3616" y="2081"/>
                  </a:moveTo>
                  <a:lnTo>
                    <a:pt x="3616" y="2081"/>
                  </a:lnTo>
                  <a:lnTo>
                    <a:pt x="3556" y="2076"/>
                  </a:lnTo>
                  <a:lnTo>
                    <a:pt x="3492" y="2068"/>
                  </a:lnTo>
                  <a:lnTo>
                    <a:pt x="3412" y="2059"/>
                  </a:lnTo>
                  <a:lnTo>
                    <a:pt x="3322" y="2046"/>
                  </a:lnTo>
                  <a:lnTo>
                    <a:pt x="3277" y="2038"/>
                  </a:lnTo>
                  <a:lnTo>
                    <a:pt x="3231" y="2029"/>
                  </a:lnTo>
                  <a:lnTo>
                    <a:pt x="3185" y="2020"/>
                  </a:lnTo>
                  <a:lnTo>
                    <a:pt x="3141" y="2011"/>
                  </a:lnTo>
                  <a:lnTo>
                    <a:pt x="3099" y="2000"/>
                  </a:lnTo>
                  <a:lnTo>
                    <a:pt x="3060" y="1988"/>
                  </a:lnTo>
                  <a:lnTo>
                    <a:pt x="3060" y="1988"/>
                  </a:lnTo>
                  <a:lnTo>
                    <a:pt x="3033" y="1978"/>
                  </a:lnTo>
                  <a:lnTo>
                    <a:pt x="3003" y="1965"/>
                  </a:lnTo>
                  <a:lnTo>
                    <a:pt x="2970" y="1948"/>
                  </a:lnTo>
                  <a:lnTo>
                    <a:pt x="2935" y="1927"/>
                  </a:lnTo>
                  <a:lnTo>
                    <a:pt x="2898" y="1901"/>
                  </a:lnTo>
                  <a:lnTo>
                    <a:pt x="2879" y="1887"/>
                  </a:lnTo>
                  <a:lnTo>
                    <a:pt x="2859" y="1870"/>
                  </a:lnTo>
                  <a:lnTo>
                    <a:pt x="2840" y="1853"/>
                  </a:lnTo>
                  <a:lnTo>
                    <a:pt x="2820" y="1834"/>
                  </a:lnTo>
                  <a:lnTo>
                    <a:pt x="2799" y="1814"/>
                  </a:lnTo>
                  <a:lnTo>
                    <a:pt x="2780" y="1793"/>
                  </a:lnTo>
                  <a:lnTo>
                    <a:pt x="2759" y="1769"/>
                  </a:lnTo>
                  <a:lnTo>
                    <a:pt x="2738" y="1744"/>
                  </a:lnTo>
                  <a:lnTo>
                    <a:pt x="2716" y="1718"/>
                  </a:lnTo>
                  <a:lnTo>
                    <a:pt x="2695" y="1690"/>
                  </a:lnTo>
                  <a:lnTo>
                    <a:pt x="2674" y="1660"/>
                  </a:lnTo>
                  <a:lnTo>
                    <a:pt x="2652" y="1628"/>
                  </a:lnTo>
                  <a:lnTo>
                    <a:pt x="2631" y="1594"/>
                  </a:lnTo>
                  <a:lnTo>
                    <a:pt x="2609" y="1559"/>
                  </a:lnTo>
                  <a:lnTo>
                    <a:pt x="2588" y="1523"/>
                  </a:lnTo>
                  <a:lnTo>
                    <a:pt x="2567" y="1482"/>
                  </a:lnTo>
                  <a:lnTo>
                    <a:pt x="2545" y="1442"/>
                  </a:lnTo>
                  <a:lnTo>
                    <a:pt x="2524" y="1397"/>
                  </a:lnTo>
                  <a:lnTo>
                    <a:pt x="2503" y="1352"/>
                  </a:lnTo>
                  <a:lnTo>
                    <a:pt x="2482" y="1305"/>
                  </a:lnTo>
                  <a:lnTo>
                    <a:pt x="2461" y="1255"/>
                  </a:lnTo>
                  <a:lnTo>
                    <a:pt x="2442" y="1202"/>
                  </a:lnTo>
                  <a:lnTo>
                    <a:pt x="2442" y="1202"/>
                  </a:lnTo>
                  <a:lnTo>
                    <a:pt x="2361" y="984"/>
                  </a:lnTo>
                  <a:lnTo>
                    <a:pt x="2281" y="770"/>
                  </a:lnTo>
                  <a:lnTo>
                    <a:pt x="2243" y="667"/>
                  </a:lnTo>
                  <a:lnTo>
                    <a:pt x="2204" y="568"/>
                  </a:lnTo>
                  <a:lnTo>
                    <a:pt x="2166" y="472"/>
                  </a:lnTo>
                  <a:lnTo>
                    <a:pt x="2127" y="384"/>
                  </a:lnTo>
                  <a:lnTo>
                    <a:pt x="2109" y="342"/>
                  </a:lnTo>
                  <a:lnTo>
                    <a:pt x="2089" y="301"/>
                  </a:lnTo>
                  <a:lnTo>
                    <a:pt x="2070" y="264"/>
                  </a:lnTo>
                  <a:lnTo>
                    <a:pt x="2050" y="227"/>
                  </a:lnTo>
                  <a:lnTo>
                    <a:pt x="2030" y="193"/>
                  </a:lnTo>
                  <a:lnTo>
                    <a:pt x="2011" y="162"/>
                  </a:lnTo>
                  <a:lnTo>
                    <a:pt x="1991" y="133"/>
                  </a:lnTo>
                  <a:lnTo>
                    <a:pt x="1972" y="106"/>
                  </a:lnTo>
                  <a:lnTo>
                    <a:pt x="1952" y="82"/>
                  </a:lnTo>
                  <a:lnTo>
                    <a:pt x="1933" y="61"/>
                  </a:lnTo>
                  <a:lnTo>
                    <a:pt x="1913" y="43"/>
                  </a:lnTo>
                  <a:lnTo>
                    <a:pt x="1892" y="27"/>
                  </a:lnTo>
                  <a:lnTo>
                    <a:pt x="1871" y="16"/>
                  </a:lnTo>
                  <a:lnTo>
                    <a:pt x="1862" y="10"/>
                  </a:lnTo>
                  <a:lnTo>
                    <a:pt x="1852" y="7"/>
                  </a:lnTo>
                  <a:lnTo>
                    <a:pt x="1841" y="4"/>
                  </a:lnTo>
                  <a:lnTo>
                    <a:pt x="1831" y="1"/>
                  </a:lnTo>
                  <a:lnTo>
                    <a:pt x="1820" y="0"/>
                  </a:lnTo>
                  <a:lnTo>
                    <a:pt x="1810" y="0"/>
                  </a:lnTo>
                  <a:lnTo>
                    <a:pt x="1810" y="0"/>
                  </a:lnTo>
                  <a:lnTo>
                    <a:pt x="1800" y="0"/>
                  </a:lnTo>
                  <a:lnTo>
                    <a:pt x="1789" y="1"/>
                  </a:lnTo>
                  <a:lnTo>
                    <a:pt x="1779" y="4"/>
                  </a:lnTo>
                  <a:lnTo>
                    <a:pt x="1768" y="7"/>
                  </a:lnTo>
                  <a:lnTo>
                    <a:pt x="1758" y="10"/>
                  </a:lnTo>
                  <a:lnTo>
                    <a:pt x="1747" y="16"/>
                  </a:lnTo>
                  <a:lnTo>
                    <a:pt x="1726" y="27"/>
                  </a:lnTo>
                  <a:lnTo>
                    <a:pt x="1707" y="43"/>
                  </a:lnTo>
                  <a:lnTo>
                    <a:pt x="1686" y="61"/>
                  </a:lnTo>
                  <a:lnTo>
                    <a:pt x="1666" y="82"/>
                  </a:lnTo>
                  <a:lnTo>
                    <a:pt x="1647" y="106"/>
                  </a:lnTo>
                  <a:lnTo>
                    <a:pt x="1626" y="133"/>
                  </a:lnTo>
                  <a:lnTo>
                    <a:pt x="1606" y="162"/>
                  </a:lnTo>
                  <a:lnTo>
                    <a:pt x="1587" y="193"/>
                  </a:lnTo>
                  <a:lnTo>
                    <a:pt x="1567" y="227"/>
                  </a:lnTo>
                  <a:lnTo>
                    <a:pt x="1548" y="264"/>
                  </a:lnTo>
                  <a:lnTo>
                    <a:pt x="1528" y="301"/>
                  </a:lnTo>
                  <a:lnTo>
                    <a:pt x="1510" y="342"/>
                  </a:lnTo>
                  <a:lnTo>
                    <a:pt x="1490" y="384"/>
                  </a:lnTo>
                  <a:lnTo>
                    <a:pt x="1451" y="472"/>
                  </a:lnTo>
                  <a:lnTo>
                    <a:pt x="1413" y="568"/>
                  </a:lnTo>
                  <a:lnTo>
                    <a:pt x="1374" y="667"/>
                  </a:lnTo>
                  <a:lnTo>
                    <a:pt x="1335" y="770"/>
                  </a:lnTo>
                  <a:lnTo>
                    <a:pt x="1255" y="984"/>
                  </a:lnTo>
                  <a:lnTo>
                    <a:pt x="1174" y="1202"/>
                  </a:lnTo>
                  <a:lnTo>
                    <a:pt x="1174" y="1202"/>
                  </a:lnTo>
                  <a:lnTo>
                    <a:pt x="1155" y="1254"/>
                  </a:lnTo>
                  <a:lnTo>
                    <a:pt x="1134" y="1305"/>
                  </a:lnTo>
                  <a:lnTo>
                    <a:pt x="1113" y="1352"/>
                  </a:lnTo>
                  <a:lnTo>
                    <a:pt x="1092" y="1397"/>
                  </a:lnTo>
                  <a:lnTo>
                    <a:pt x="1071" y="1440"/>
                  </a:lnTo>
                  <a:lnTo>
                    <a:pt x="1049" y="1482"/>
                  </a:lnTo>
                  <a:lnTo>
                    <a:pt x="1028" y="1521"/>
                  </a:lnTo>
                  <a:lnTo>
                    <a:pt x="1006" y="1559"/>
                  </a:lnTo>
                  <a:lnTo>
                    <a:pt x="985" y="1594"/>
                  </a:lnTo>
                  <a:lnTo>
                    <a:pt x="963" y="1627"/>
                  </a:lnTo>
                  <a:lnTo>
                    <a:pt x="942" y="1658"/>
                  </a:lnTo>
                  <a:lnTo>
                    <a:pt x="921" y="1688"/>
                  </a:lnTo>
                  <a:lnTo>
                    <a:pt x="899" y="1716"/>
                  </a:lnTo>
                  <a:lnTo>
                    <a:pt x="878" y="1743"/>
                  </a:lnTo>
                  <a:lnTo>
                    <a:pt x="857" y="1768"/>
                  </a:lnTo>
                  <a:lnTo>
                    <a:pt x="836" y="1790"/>
                  </a:lnTo>
                  <a:lnTo>
                    <a:pt x="816" y="1812"/>
                  </a:lnTo>
                  <a:lnTo>
                    <a:pt x="796" y="1832"/>
                  </a:lnTo>
                  <a:lnTo>
                    <a:pt x="775" y="1850"/>
                  </a:lnTo>
                  <a:lnTo>
                    <a:pt x="756" y="1868"/>
                  </a:lnTo>
                  <a:lnTo>
                    <a:pt x="718" y="1898"/>
                  </a:lnTo>
                  <a:lnTo>
                    <a:pt x="681" y="1924"/>
                  </a:lnTo>
                  <a:lnTo>
                    <a:pt x="646" y="1945"/>
                  </a:lnTo>
                  <a:lnTo>
                    <a:pt x="613" y="1964"/>
                  </a:lnTo>
                  <a:lnTo>
                    <a:pt x="583" y="1977"/>
                  </a:lnTo>
                  <a:lnTo>
                    <a:pt x="556" y="1988"/>
                  </a:lnTo>
                  <a:lnTo>
                    <a:pt x="556" y="1988"/>
                  </a:lnTo>
                  <a:lnTo>
                    <a:pt x="514" y="2001"/>
                  </a:lnTo>
                  <a:lnTo>
                    <a:pt x="471" y="2013"/>
                  </a:lnTo>
                  <a:lnTo>
                    <a:pt x="427" y="2025"/>
                  </a:lnTo>
                  <a:lnTo>
                    <a:pt x="380" y="2034"/>
                  </a:lnTo>
                  <a:lnTo>
                    <a:pt x="334" y="2043"/>
                  </a:lnTo>
                  <a:lnTo>
                    <a:pt x="287" y="2051"/>
                  </a:lnTo>
                  <a:lnTo>
                    <a:pt x="200" y="2063"/>
                  </a:lnTo>
                  <a:lnTo>
                    <a:pt x="121" y="2072"/>
                  </a:lnTo>
                  <a:lnTo>
                    <a:pt x="57" y="2077"/>
                  </a:lnTo>
                  <a:lnTo>
                    <a:pt x="0" y="2081"/>
                  </a:lnTo>
                  <a:lnTo>
                    <a:pt x="3616" y="2081"/>
                  </a:lnTo>
                  <a:close/>
                </a:path>
              </a:pathLst>
            </a:custGeom>
            <a:solidFill>
              <a:srgbClr val="662366">
                <a:alpha val="14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4" name="Picture 7" descr="bellcurve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8744" y="4863897"/>
            <a:ext cx="2871538" cy="80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 Box 9"/>
          <p:cNvSpPr txBox="1">
            <a:spLocks noChangeArrowheads="1"/>
          </p:cNvSpPr>
          <p:nvPr/>
        </p:nvSpPr>
        <p:spPr bwMode="auto">
          <a:xfrm>
            <a:off x="5753354" y="5794181"/>
            <a:ext cx="2135776" cy="301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zh-CN" sz="1800" b="1" i="0" dirty="0" smtClean="0">
                <a:solidFill>
                  <a:srgbClr val="1F497D"/>
                </a:solidFill>
                <a:ea typeface="SimSun" pitchFamily="18" charset="0"/>
              </a:rPr>
              <a:t>发现第一个病例后经过的天数</a:t>
            </a:r>
          </a:p>
        </p:txBody>
      </p:sp>
      <p:sp>
        <p:nvSpPr>
          <p:cNvPr id="59" name="Line 8"/>
          <p:cNvSpPr>
            <a:spLocks noChangeShapeType="1"/>
          </p:cNvSpPr>
          <p:nvPr/>
        </p:nvSpPr>
        <p:spPr bwMode="auto">
          <a:xfrm>
            <a:off x="4990577" y="2595677"/>
            <a:ext cx="0" cy="307307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Text Box 10"/>
          <p:cNvSpPr txBox="1">
            <a:spLocks noChangeArrowheads="1"/>
          </p:cNvSpPr>
          <p:nvPr/>
        </p:nvSpPr>
        <p:spPr bwMode="auto">
          <a:xfrm rot="16200000">
            <a:off x="3780943" y="3991457"/>
            <a:ext cx="1918057" cy="183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zh-CN" sz="1800" b="1" i="0" dirty="0" smtClean="0">
                <a:solidFill>
                  <a:srgbClr val="1F497D"/>
                </a:solidFill>
                <a:ea typeface="SimSun" pitchFamily="18" charset="0"/>
              </a:rPr>
              <a:t>每日病例数</a:t>
            </a:r>
          </a:p>
        </p:txBody>
      </p:sp>
      <p:sp>
        <p:nvSpPr>
          <p:cNvPr id="61" name="Text Box 11"/>
          <p:cNvSpPr txBox="1">
            <a:spLocks noChangeArrowheads="1"/>
          </p:cNvSpPr>
          <p:nvPr/>
        </p:nvSpPr>
        <p:spPr bwMode="auto">
          <a:xfrm>
            <a:off x="5448243" y="1843088"/>
            <a:ext cx="303203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zh-CN" sz="1800" b="0" i="0" dirty="0" smtClean="0">
                <a:solidFill>
                  <a:srgbClr val="1F497D"/>
                </a:solidFill>
                <a:ea typeface="SimSun" pitchFamily="18" charset="0"/>
              </a:rPr>
              <a:t>协作响应的目标</a:t>
            </a:r>
          </a:p>
        </p:txBody>
      </p:sp>
      <p:sp>
        <p:nvSpPr>
          <p:cNvPr id="62" name="Text Box 12"/>
          <p:cNvSpPr txBox="1">
            <a:spLocks noChangeArrowheads="1"/>
          </p:cNvSpPr>
          <p:nvPr/>
        </p:nvSpPr>
        <p:spPr bwMode="auto">
          <a:xfrm>
            <a:off x="4977028" y="3085644"/>
            <a:ext cx="134757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zh-CN" sz="1400" b="1" i="0" dirty="0" smtClean="0">
                <a:solidFill>
                  <a:srgbClr val="000000"/>
                </a:solidFill>
                <a:ea typeface="SimSun" pitchFamily="18" charset="0"/>
              </a:rPr>
              <a:t>流行病爆发：</a:t>
            </a:r>
          </a:p>
          <a:p>
            <a:pPr eaLnBrk="1" hangingPunct="1"/>
            <a:r>
              <a:rPr lang="zh-CN" sz="1400" b="1" i="0" dirty="0" smtClean="0">
                <a:solidFill>
                  <a:srgbClr val="000000"/>
                </a:solidFill>
                <a:ea typeface="SimSun" pitchFamily="18" charset="0"/>
              </a:rPr>
              <a:t>无干预</a:t>
            </a:r>
          </a:p>
        </p:txBody>
      </p:sp>
      <p:sp>
        <p:nvSpPr>
          <p:cNvPr id="64" name="Text Box 14"/>
          <p:cNvSpPr txBox="1">
            <a:spLocks noChangeArrowheads="1"/>
          </p:cNvSpPr>
          <p:nvPr/>
        </p:nvSpPr>
        <p:spPr bwMode="auto">
          <a:xfrm>
            <a:off x="7422995" y="2667000"/>
            <a:ext cx="141290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sz="1000" b="1" i="0" dirty="0" smtClean="0">
                <a:solidFill>
                  <a:srgbClr val="000000"/>
                </a:solidFill>
                <a:ea typeface="SimSun" pitchFamily="18" charset="0"/>
              </a:rPr>
              <a:t>延迟疫情高峰期</a:t>
            </a:r>
          </a:p>
        </p:txBody>
      </p:sp>
      <p:sp>
        <p:nvSpPr>
          <p:cNvPr id="65" name="Text Box 15"/>
          <p:cNvSpPr txBox="1">
            <a:spLocks noChangeArrowheads="1"/>
          </p:cNvSpPr>
          <p:nvPr/>
        </p:nvSpPr>
        <p:spPr bwMode="auto">
          <a:xfrm>
            <a:off x="7450427" y="3002023"/>
            <a:ext cx="16996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sz="1000" b="1" i="0" dirty="0" smtClean="0">
                <a:solidFill>
                  <a:srgbClr val="000000"/>
                </a:solidFill>
                <a:ea typeface="SimSun" pitchFamily="18" charset="0"/>
              </a:rPr>
              <a:t>减轻高峰期时医院/基础设施的负担</a:t>
            </a:r>
          </a:p>
        </p:txBody>
      </p:sp>
      <p:sp>
        <p:nvSpPr>
          <p:cNvPr id="66" name="Text Box 16"/>
          <p:cNvSpPr txBox="1">
            <a:spLocks noChangeArrowheads="1"/>
          </p:cNvSpPr>
          <p:nvPr/>
        </p:nvSpPr>
        <p:spPr bwMode="auto">
          <a:xfrm>
            <a:off x="7468716" y="3371782"/>
            <a:ext cx="14129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sz="1000" b="1" i="0" dirty="0" smtClean="0">
                <a:solidFill>
                  <a:srgbClr val="000000"/>
                </a:solidFill>
                <a:ea typeface="SimSun" pitchFamily="18" charset="0"/>
              </a:rPr>
              <a:t>减少患病人数和对健康的影响</a:t>
            </a:r>
          </a:p>
        </p:txBody>
      </p:sp>
      <p:sp>
        <p:nvSpPr>
          <p:cNvPr id="75" name="Text Box 18"/>
          <p:cNvSpPr txBox="1">
            <a:spLocks noChangeArrowheads="1"/>
          </p:cNvSpPr>
          <p:nvPr/>
        </p:nvSpPr>
        <p:spPr bwMode="auto">
          <a:xfrm>
            <a:off x="7218003" y="3077810"/>
            <a:ext cx="228039" cy="261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100" dirty="0">
                <a:latin typeface="Arial Black" pitchFamily="34" charset="0"/>
                <a:cs typeface="Arial" pitchFamily="34" charset="0"/>
              </a:rPr>
              <a:t>2</a:t>
            </a:r>
          </a:p>
        </p:txBody>
      </p:sp>
      <p:sp>
        <p:nvSpPr>
          <p:cNvPr id="76" name="Oval 19"/>
          <p:cNvSpPr>
            <a:spLocks noChangeArrowheads="1"/>
          </p:cNvSpPr>
          <p:nvPr/>
        </p:nvSpPr>
        <p:spPr bwMode="auto">
          <a:xfrm>
            <a:off x="7236292" y="3093489"/>
            <a:ext cx="219880" cy="18814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Text Box 21"/>
          <p:cNvSpPr txBox="1">
            <a:spLocks noChangeArrowheads="1"/>
          </p:cNvSpPr>
          <p:nvPr/>
        </p:nvSpPr>
        <p:spPr bwMode="auto">
          <a:xfrm>
            <a:off x="7215190" y="2681318"/>
            <a:ext cx="120773" cy="214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100" dirty="0">
                <a:latin typeface="Arial Black" pitchFamily="34" charset="0"/>
                <a:cs typeface="Arial" pitchFamily="34" charset="0"/>
              </a:rPr>
              <a:t>1</a:t>
            </a:r>
          </a:p>
        </p:txBody>
      </p:sp>
      <p:sp>
        <p:nvSpPr>
          <p:cNvPr id="71" name="Text Box 24"/>
          <p:cNvSpPr txBox="1">
            <a:spLocks noChangeArrowheads="1"/>
          </p:cNvSpPr>
          <p:nvPr/>
        </p:nvSpPr>
        <p:spPr bwMode="auto">
          <a:xfrm>
            <a:off x="7293864" y="3407062"/>
            <a:ext cx="120774" cy="214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100" dirty="0">
                <a:latin typeface="Arial Black" pitchFamily="34" charset="0"/>
                <a:cs typeface="Arial" pitchFamily="34" charset="0"/>
              </a:rPr>
              <a:t>3</a:t>
            </a:r>
          </a:p>
        </p:txBody>
      </p:sp>
      <p:sp>
        <p:nvSpPr>
          <p:cNvPr id="57" name="Line 27"/>
          <p:cNvSpPr>
            <a:spLocks noChangeShapeType="1"/>
          </p:cNvSpPr>
          <p:nvPr/>
        </p:nvSpPr>
        <p:spPr bwMode="auto">
          <a:xfrm>
            <a:off x="4990577" y="5668749"/>
            <a:ext cx="366133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0" name="Group 4"/>
          <p:cNvGrpSpPr>
            <a:grpSpLocks noChangeAspect="1"/>
          </p:cNvGrpSpPr>
          <p:nvPr/>
        </p:nvGrpSpPr>
        <p:grpSpPr bwMode="auto">
          <a:xfrm>
            <a:off x="5597525" y="4859338"/>
            <a:ext cx="2841625" cy="809625"/>
            <a:chOff x="3526" y="3061"/>
            <a:chExt cx="1790" cy="510"/>
          </a:xfrm>
        </p:grpSpPr>
        <p:sp>
          <p:nvSpPr>
            <p:cNvPr id="81" name="AutoShape 3"/>
            <p:cNvSpPr>
              <a:spLocks noChangeAspect="1" noChangeArrowheads="1" noTextEdit="1"/>
            </p:cNvSpPr>
            <p:nvPr/>
          </p:nvSpPr>
          <p:spPr bwMode="auto">
            <a:xfrm>
              <a:off x="3526" y="3061"/>
              <a:ext cx="1790" cy="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2" name="Group 205"/>
            <p:cNvGrpSpPr>
              <a:grpSpLocks/>
            </p:cNvGrpSpPr>
            <p:nvPr/>
          </p:nvGrpSpPr>
          <p:grpSpPr bwMode="auto">
            <a:xfrm>
              <a:off x="3529" y="3067"/>
              <a:ext cx="1788" cy="505"/>
              <a:chOff x="3529" y="3067"/>
              <a:chExt cx="1788" cy="505"/>
            </a:xfrm>
          </p:grpSpPr>
          <p:sp>
            <p:nvSpPr>
              <p:cNvPr id="96" name="Line 5"/>
              <p:cNvSpPr>
                <a:spLocks noChangeShapeType="1"/>
              </p:cNvSpPr>
              <p:nvPr/>
            </p:nvSpPr>
            <p:spPr bwMode="auto">
              <a:xfrm>
                <a:off x="3575" y="3564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Line 6"/>
              <p:cNvSpPr>
                <a:spLocks noChangeShapeType="1"/>
              </p:cNvSpPr>
              <p:nvPr/>
            </p:nvSpPr>
            <p:spPr bwMode="auto">
              <a:xfrm flipV="1">
                <a:off x="3570" y="3564"/>
                <a:ext cx="5" cy="8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Line 7"/>
              <p:cNvSpPr>
                <a:spLocks noChangeShapeType="1"/>
              </p:cNvSpPr>
              <p:nvPr/>
            </p:nvSpPr>
            <p:spPr bwMode="auto">
              <a:xfrm>
                <a:off x="3570" y="3572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Line 8"/>
              <p:cNvSpPr>
                <a:spLocks noChangeShapeType="1"/>
              </p:cNvSpPr>
              <p:nvPr/>
            </p:nvSpPr>
            <p:spPr bwMode="auto">
              <a:xfrm>
                <a:off x="3624" y="3551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Line 9"/>
              <p:cNvSpPr>
                <a:spLocks noChangeShapeType="1"/>
              </p:cNvSpPr>
              <p:nvPr/>
            </p:nvSpPr>
            <p:spPr bwMode="auto">
              <a:xfrm flipV="1">
                <a:off x="3612" y="3551"/>
                <a:ext cx="12" cy="21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Line 10"/>
              <p:cNvSpPr>
                <a:spLocks noChangeShapeType="1"/>
              </p:cNvSpPr>
              <p:nvPr/>
            </p:nvSpPr>
            <p:spPr bwMode="auto">
              <a:xfrm>
                <a:off x="3612" y="3572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Line 11"/>
              <p:cNvSpPr>
                <a:spLocks noChangeShapeType="1"/>
              </p:cNvSpPr>
              <p:nvPr/>
            </p:nvSpPr>
            <p:spPr bwMode="auto">
              <a:xfrm>
                <a:off x="3729" y="3516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Line 12"/>
              <p:cNvSpPr>
                <a:spLocks noChangeShapeType="1"/>
              </p:cNvSpPr>
              <p:nvPr/>
            </p:nvSpPr>
            <p:spPr bwMode="auto">
              <a:xfrm>
                <a:off x="3695" y="3572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Line 13"/>
              <p:cNvSpPr>
                <a:spLocks noChangeShapeType="1"/>
              </p:cNvSpPr>
              <p:nvPr/>
            </p:nvSpPr>
            <p:spPr bwMode="auto">
              <a:xfrm flipV="1">
                <a:off x="3695" y="3516"/>
                <a:ext cx="34" cy="56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Line 14"/>
              <p:cNvSpPr>
                <a:spLocks noChangeShapeType="1"/>
              </p:cNvSpPr>
              <p:nvPr/>
            </p:nvSpPr>
            <p:spPr bwMode="auto">
              <a:xfrm>
                <a:off x="3676" y="3536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Line 15"/>
              <p:cNvSpPr>
                <a:spLocks noChangeShapeType="1"/>
              </p:cNvSpPr>
              <p:nvPr/>
            </p:nvSpPr>
            <p:spPr bwMode="auto">
              <a:xfrm flipV="1">
                <a:off x="3653" y="3536"/>
                <a:ext cx="23" cy="36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Line 16"/>
              <p:cNvSpPr>
                <a:spLocks noChangeShapeType="1"/>
              </p:cNvSpPr>
              <p:nvPr/>
            </p:nvSpPr>
            <p:spPr bwMode="auto">
              <a:xfrm>
                <a:off x="3653" y="3572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Line 17"/>
              <p:cNvSpPr>
                <a:spLocks noChangeShapeType="1"/>
              </p:cNvSpPr>
              <p:nvPr/>
            </p:nvSpPr>
            <p:spPr bwMode="auto">
              <a:xfrm flipV="1">
                <a:off x="3737" y="3490"/>
                <a:ext cx="50" cy="82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Line 18"/>
              <p:cNvSpPr>
                <a:spLocks noChangeShapeType="1"/>
              </p:cNvSpPr>
              <p:nvPr/>
            </p:nvSpPr>
            <p:spPr bwMode="auto">
              <a:xfrm>
                <a:off x="3787" y="3490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Line 19"/>
              <p:cNvSpPr>
                <a:spLocks noChangeShapeType="1"/>
              </p:cNvSpPr>
              <p:nvPr/>
            </p:nvSpPr>
            <p:spPr bwMode="auto">
              <a:xfrm>
                <a:off x="3737" y="3572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Line 20"/>
              <p:cNvSpPr>
                <a:spLocks noChangeShapeType="1"/>
              </p:cNvSpPr>
              <p:nvPr/>
            </p:nvSpPr>
            <p:spPr bwMode="auto">
              <a:xfrm flipH="1">
                <a:off x="3779" y="3450"/>
                <a:ext cx="74" cy="122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Line 21"/>
              <p:cNvSpPr>
                <a:spLocks noChangeShapeType="1"/>
              </p:cNvSpPr>
              <p:nvPr/>
            </p:nvSpPr>
            <p:spPr bwMode="auto">
              <a:xfrm>
                <a:off x="3779" y="3572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Line 22"/>
              <p:cNvSpPr>
                <a:spLocks noChangeShapeType="1"/>
              </p:cNvSpPr>
              <p:nvPr/>
            </p:nvSpPr>
            <p:spPr bwMode="auto">
              <a:xfrm>
                <a:off x="3853" y="3450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Line 23"/>
              <p:cNvSpPr>
                <a:spLocks noChangeShapeType="1"/>
              </p:cNvSpPr>
              <p:nvPr/>
            </p:nvSpPr>
            <p:spPr bwMode="auto">
              <a:xfrm flipH="1">
                <a:off x="3862" y="3264"/>
                <a:ext cx="188" cy="308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Line 24"/>
              <p:cNvSpPr>
                <a:spLocks noChangeShapeType="1"/>
              </p:cNvSpPr>
              <p:nvPr/>
            </p:nvSpPr>
            <p:spPr bwMode="auto">
              <a:xfrm>
                <a:off x="3862" y="3572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Line 25"/>
              <p:cNvSpPr>
                <a:spLocks noChangeShapeType="1"/>
              </p:cNvSpPr>
              <p:nvPr/>
            </p:nvSpPr>
            <p:spPr bwMode="auto">
              <a:xfrm>
                <a:off x="4050" y="3264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Line 26"/>
              <p:cNvSpPr>
                <a:spLocks noChangeShapeType="1"/>
              </p:cNvSpPr>
              <p:nvPr/>
            </p:nvSpPr>
            <p:spPr bwMode="auto">
              <a:xfrm>
                <a:off x="3820" y="3572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Line 27"/>
              <p:cNvSpPr>
                <a:spLocks noChangeShapeType="1"/>
              </p:cNvSpPr>
              <p:nvPr/>
            </p:nvSpPr>
            <p:spPr bwMode="auto">
              <a:xfrm flipH="1">
                <a:off x="3820" y="3371"/>
                <a:ext cx="122" cy="201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Line 28"/>
              <p:cNvSpPr>
                <a:spLocks noChangeShapeType="1"/>
              </p:cNvSpPr>
              <p:nvPr/>
            </p:nvSpPr>
            <p:spPr bwMode="auto">
              <a:xfrm>
                <a:off x="3942" y="3371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Line 29"/>
              <p:cNvSpPr>
                <a:spLocks noChangeShapeType="1"/>
              </p:cNvSpPr>
              <p:nvPr/>
            </p:nvSpPr>
            <p:spPr bwMode="auto">
              <a:xfrm>
                <a:off x="4141" y="3182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Line 30"/>
              <p:cNvSpPr>
                <a:spLocks noChangeShapeType="1"/>
              </p:cNvSpPr>
              <p:nvPr/>
            </p:nvSpPr>
            <p:spPr bwMode="auto">
              <a:xfrm flipH="1">
                <a:off x="3904" y="3182"/>
                <a:ext cx="237" cy="39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Line 31"/>
              <p:cNvSpPr>
                <a:spLocks noChangeShapeType="1"/>
              </p:cNvSpPr>
              <p:nvPr/>
            </p:nvSpPr>
            <p:spPr bwMode="auto">
              <a:xfrm>
                <a:off x="3904" y="3572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Line 32"/>
              <p:cNvSpPr>
                <a:spLocks noChangeShapeType="1"/>
              </p:cNvSpPr>
              <p:nvPr/>
            </p:nvSpPr>
            <p:spPr bwMode="auto">
              <a:xfrm>
                <a:off x="3946" y="3572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Line 33"/>
              <p:cNvSpPr>
                <a:spLocks noChangeShapeType="1"/>
              </p:cNvSpPr>
              <p:nvPr/>
            </p:nvSpPr>
            <p:spPr bwMode="auto">
              <a:xfrm>
                <a:off x="4214" y="3129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Line 34"/>
              <p:cNvSpPr>
                <a:spLocks noChangeShapeType="1"/>
              </p:cNvSpPr>
              <p:nvPr/>
            </p:nvSpPr>
            <p:spPr bwMode="auto">
              <a:xfrm flipH="1">
                <a:off x="3946" y="3129"/>
                <a:ext cx="268" cy="443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Line 35"/>
              <p:cNvSpPr>
                <a:spLocks noChangeShapeType="1"/>
              </p:cNvSpPr>
              <p:nvPr/>
            </p:nvSpPr>
            <p:spPr bwMode="auto">
              <a:xfrm>
                <a:off x="4030" y="3572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Line 36"/>
              <p:cNvSpPr>
                <a:spLocks noChangeShapeType="1"/>
              </p:cNvSpPr>
              <p:nvPr/>
            </p:nvSpPr>
            <p:spPr bwMode="auto">
              <a:xfrm flipH="1">
                <a:off x="4030" y="3079"/>
                <a:ext cx="299" cy="493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Line 37"/>
              <p:cNvSpPr>
                <a:spLocks noChangeShapeType="1"/>
              </p:cNvSpPr>
              <p:nvPr/>
            </p:nvSpPr>
            <p:spPr bwMode="auto">
              <a:xfrm>
                <a:off x="4329" y="3079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Line 38"/>
              <p:cNvSpPr>
                <a:spLocks noChangeShapeType="1"/>
              </p:cNvSpPr>
              <p:nvPr/>
            </p:nvSpPr>
            <p:spPr bwMode="auto">
              <a:xfrm>
                <a:off x="4275" y="3097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Line 39"/>
              <p:cNvSpPr>
                <a:spLocks noChangeShapeType="1"/>
              </p:cNvSpPr>
              <p:nvPr/>
            </p:nvSpPr>
            <p:spPr bwMode="auto">
              <a:xfrm>
                <a:off x="3988" y="3572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Line 40"/>
              <p:cNvSpPr>
                <a:spLocks noChangeShapeType="1"/>
              </p:cNvSpPr>
              <p:nvPr/>
            </p:nvSpPr>
            <p:spPr bwMode="auto">
              <a:xfrm flipH="1">
                <a:off x="3988" y="3097"/>
                <a:ext cx="287" cy="475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Line 41"/>
              <p:cNvSpPr>
                <a:spLocks noChangeShapeType="1"/>
              </p:cNvSpPr>
              <p:nvPr/>
            </p:nvSpPr>
            <p:spPr bwMode="auto">
              <a:xfrm>
                <a:off x="4376" y="3070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Line 42"/>
              <p:cNvSpPr>
                <a:spLocks noChangeShapeType="1"/>
              </p:cNvSpPr>
              <p:nvPr/>
            </p:nvSpPr>
            <p:spPr bwMode="auto">
              <a:xfrm>
                <a:off x="4072" y="3572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Line 43"/>
              <p:cNvSpPr>
                <a:spLocks noChangeShapeType="1"/>
              </p:cNvSpPr>
              <p:nvPr/>
            </p:nvSpPr>
            <p:spPr bwMode="auto">
              <a:xfrm flipH="1">
                <a:off x="4072" y="3070"/>
                <a:ext cx="304" cy="502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Line 44"/>
              <p:cNvSpPr>
                <a:spLocks noChangeShapeType="1"/>
              </p:cNvSpPr>
              <p:nvPr/>
            </p:nvSpPr>
            <p:spPr bwMode="auto">
              <a:xfrm>
                <a:off x="4114" y="3572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Line 45"/>
              <p:cNvSpPr>
                <a:spLocks noChangeShapeType="1"/>
              </p:cNvSpPr>
              <p:nvPr/>
            </p:nvSpPr>
            <p:spPr bwMode="auto">
              <a:xfrm>
                <a:off x="4418" y="3068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Line 46"/>
              <p:cNvSpPr>
                <a:spLocks noChangeShapeType="1"/>
              </p:cNvSpPr>
              <p:nvPr/>
            </p:nvSpPr>
            <p:spPr bwMode="auto">
              <a:xfrm flipH="1">
                <a:off x="4114" y="3068"/>
                <a:ext cx="304" cy="504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Line 47"/>
              <p:cNvSpPr>
                <a:spLocks noChangeShapeType="1"/>
              </p:cNvSpPr>
              <p:nvPr/>
            </p:nvSpPr>
            <p:spPr bwMode="auto">
              <a:xfrm flipH="1">
                <a:off x="4197" y="3082"/>
                <a:ext cx="297" cy="49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Line 48"/>
              <p:cNvSpPr>
                <a:spLocks noChangeShapeType="1"/>
              </p:cNvSpPr>
              <p:nvPr/>
            </p:nvSpPr>
            <p:spPr bwMode="auto">
              <a:xfrm>
                <a:off x="4494" y="3082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Line 49"/>
              <p:cNvSpPr>
                <a:spLocks noChangeShapeType="1"/>
              </p:cNvSpPr>
              <p:nvPr/>
            </p:nvSpPr>
            <p:spPr bwMode="auto">
              <a:xfrm>
                <a:off x="4197" y="3572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Line 50"/>
              <p:cNvSpPr>
                <a:spLocks noChangeShapeType="1"/>
              </p:cNvSpPr>
              <p:nvPr/>
            </p:nvSpPr>
            <p:spPr bwMode="auto">
              <a:xfrm>
                <a:off x="4458" y="3073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Line 51"/>
              <p:cNvSpPr>
                <a:spLocks noChangeShapeType="1"/>
              </p:cNvSpPr>
              <p:nvPr/>
            </p:nvSpPr>
            <p:spPr bwMode="auto">
              <a:xfrm>
                <a:off x="4156" y="3572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Line 52"/>
              <p:cNvSpPr>
                <a:spLocks noChangeShapeType="1"/>
              </p:cNvSpPr>
              <p:nvPr/>
            </p:nvSpPr>
            <p:spPr bwMode="auto">
              <a:xfrm flipH="1">
                <a:off x="4156" y="3073"/>
                <a:ext cx="302" cy="499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Line 53"/>
              <p:cNvSpPr>
                <a:spLocks noChangeShapeType="1"/>
              </p:cNvSpPr>
              <p:nvPr/>
            </p:nvSpPr>
            <p:spPr bwMode="auto">
              <a:xfrm flipH="1">
                <a:off x="4239" y="3095"/>
                <a:ext cx="289" cy="477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Line 54"/>
              <p:cNvSpPr>
                <a:spLocks noChangeShapeType="1"/>
              </p:cNvSpPr>
              <p:nvPr/>
            </p:nvSpPr>
            <p:spPr bwMode="auto">
              <a:xfrm>
                <a:off x="4528" y="3095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Line 55"/>
              <p:cNvSpPr>
                <a:spLocks noChangeShapeType="1"/>
              </p:cNvSpPr>
              <p:nvPr/>
            </p:nvSpPr>
            <p:spPr bwMode="auto">
              <a:xfrm>
                <a:off x="4239" y="3572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Line 56"/>
              <p:cNvSpPr>
                <a:spLocks noChangeShapeType="1"/>
              </p:cNvSpPr>
              <p:nvPr/>
            </p:nvSpPr>
            <p:spPr bwMode="auto">
              <a:xfrm flipH="1">
                <a:off x="4281" y="3111"/>
                <a:ext cx="279" cy="461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Line 57"/>
              <p:cNvSpPr>
                <a:spLocks noChangeShapeType="1"/>
              </p:cNvSpPr>
              <p:nvPr/>
            </p:nvSpPr>
            <p:spPr bwMode="auto">
              <a:xfrm>
                <a:off x="4281" y="3572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Line 58"/>
              <p:cNvSpPr>
                <a:spLocks noChangeShapeType="1"/>
              </p:cNvSpPr>
              <p:nvPr/>
            </p:nvSpPr>
            <p:spPr bwMode="auto">
              <a:xfrm>
                <a:off x="4560" y="3111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Line 59"/>
              <p:cNvSpPr>
                <a:spLocks noChangeShapeType="1"/>
              </p:cNvSpPr>
              <p:nvPr/>
            </p:nvSpPr>
            <p:spPr bwMode="auto">
              <a:xfrm>
                <a:off x="4620" y="3150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Line 60"/>
              <p:cNvSpPr>
                <a:spLocks noChangeShapeType="1"/>
              </p:cNvSpPr>
              <p:nvPr/>
            </p:nvSpPr>
            <p:spPr bwMode="auto">
              <a:xfrm flipH="1">
                <a:off x="4364" y="3150"/>
                <a:ext cx="256" cy="422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Line 61"/>
              <p:cNvSpPr>
                <a:spLocks noChangeShapeType="1"/>
              </p:cNvSpPr>
              <p:nvPr/>
            </p:nvSpPr>
            <p:spPr bwMode="auto">
              <a:xfrm>
                <a:off x="4364" y="3572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Line 62"/>
              <p:cNvSpPr>
                <a:spLocks noChangeShapeType="1"/>
              </p:cNvSpPr>
              <p:nvPr/>
            </p:nvSpPr>
            <p:spPr bwMode="auto">
              <a:xfrm>
                <a:off x="4323" y="3572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Line 63"/>
              <p:cNvSpPr>
                <a:spLocks noChangeShapeType="1"/>
              </p:cNvSpPr>
              <p:nvPr/>
            </p:nvSpPr>
            <p:spPr bwMode="auto">
              <a:xfrm>
                <a:off x="4590" y="3129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Line 64"/>
              <p:cNvSpPr>
                <a:spLocks noChangeShapeType="1"/>
              </p:cNvSpPr>
              <p:nvPr/>
            </p:nvSpPr>
            <p:spPr bwMode="auto">
              <a:xfrm flipH="1">
                <a:off x="4323" y="3129"/>
                <a:ext cx="267" cy="443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Line 65"/>
              <p:cNvSpPr>
                <a:spLocks noChangeShapeType="1"/>
              </p:cNvSpPr>
              <p:nvPr/>
            </p:nvSpPr>
            <p:spPr bwMode="auto">
              <a:xfrm>
                <a:off x="4649" y="3171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Line 66"/>
              <p:cNvSpPr>
                <a:spLocks noChangeShapeType="1"/>
              </p:cNvSpPr>
              <p:nvPr/>
            </p:nvSpPr>
            <p:spPr bwMode="auto">
              <a:xfrm>
                <a:off x="4406" y="3572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Line 67"/>
              <p:cNvSpPr>
                <a:spLocks noChangeShapeType="1"/>
              </p:cNvSpPr>
              <p:nvPr/>
            </p:nvSpPr>
            <p:spPr bwMode="auto">
              <a:xfrm flipH="1">
                <a:off x="4406" y="3171"/>
                <a:ext cx="243" cy="401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Line 68"/>
              <p:cNvSpPr>
                <a:spLocks noChangeShapeType="1"/>
              </p:cNvSpPr>
              <p:nvPr/>
            </p:nvSpPr>
            <p:spPr bwMode="auto">
              <a:xfrm flipH="1">
                <a:off x="4448" y="3194"/>
                <a:ext cx="229" cy="378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Line 69"/>
              <p:cNvSpPr>
                <a:spLocks noChangeShapeType="1"/>
              </p:cNvSpPr>
              <p:nvPr/>
            </p:nvSpPr>
            <p:spPr bwMode="auto">
              <a:xfrm>
                <a:off x="4677" y="3194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Line 70"/>
              <p:cNvSpPr>
                <a:spLocks noChangeShapeType="1"/>
              </p:cNvSpPr>
              <p:nvPr/>
            </p:nvSpPr>
            <p:spPr bwMode="auto">
              <a:xfrm>
                <a:off x="4448" y="3572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Line 71"/>
              <p:cNvSpPr>
                <a:spLocks noChangeShapeType="1"/>
              </p:cNvSpPr>
              <p:nvPr/>
            </p:nvSpPr>
            <p:spPr bwMode="auto">
              <a:xfrm>
                <a:off x="4531" y="3572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Line 72"/>
              <p:cNvSpPr>
                <a:spLocks noChangeShapeType="1"/>
              </p:cNvSpPr>
              <p:nvPr/>
            </p:nvSpPr>
            <p:spPr bwMode="auto">
              <a:xfrm flipH="1">
                <a:off x="4531" y="3242"/>
                <a:ext cx="201" cy="33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Line 73"/>
              <p:cNvSpPr>
                <a:spLocks noChangeShapeType="1"/>
              </p:cNvSpPr>
              <p:nvPr/>
            </p:nvSpPr>
            <p:spPr bwMode="auto">
              <a:xfrm>
                <a:off x="4732" y="3242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Line 74"/>
              <p:cNvSpPr>
                <a:spLocks noChangeShapeType="1"/>
              </p:cNvSpPr>
              <p:nvPr/>
            </p:nvSpPr>
            <p:spPr bwMode="auto">
              <a:xfrm>
                <a:off x="4704" y="3218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Line 75"/>
              <p:cNvSpPr>
                <a:spLocks noChangeShapeType="1"/>
              </p:cNvSpPr>
              <p:nvPr/>
            </p:nvSpPr>
            <p:spPr bwMode="auto">
              <a:xfrm flipH="1">
                <a:off x="4490" y="3218"/>
                <a:ext cx="214" cy="354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Line 76"/>
              <p:cNvSpPr>
                <a:spLocks noChangeShapeType="1"/>
              </p:cNvSpPr>
              <p:nvPr/>
            </p:nvSpPr>
            <p:spPr bwMode="auto">
              <a:xfrm>
                <a:off x="4490" y="3572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Line 77"/>
              <p:cNvSpPr>
                <a:spLocks noChangeShapeType="1"/>
              </p:cNvSpPr>
              <p:nvPr/>
            </p:nvSpPr>
            <p:spPr bwMode="auto">
              <a:xfrm>
                <a:off x="4758" y="3267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Line 78"/>
              <p:cNvSpPr>
                <a:spLocks noChangeShapeType="1"/>
              </p:cNvSpPr>
              <p:nvPr/>
            </p:nvSpPr>
            <p:spPr bwMode="auto">
              <a:xfrm flipH="1">
                <a:off x="4573" y="3267"/>
                <a:ext cx="185" cy="305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Line 79"/>
              <p:cNvSpPr>
                <a:spLocks noChangeShapeType="1"/>
              </p:cNvSpPr>
              <p:nvPr/>
            </p:nvSpPr>
            <p:spPr bwMode="auto">
              <a:xfrm>
                <a:off x="4573" y="3572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Line 80"/>
              <p:cNvSpPr>
                <a:spLocks noChangeShapeType="1"/>
              </p:cNvSpPr>
              <p:nvPr/>
            </p:nvSpPr>
            <p:spPr bwMode="auto">
              <a:xfrm flipH="1">
                <a:off x="4615" y="3291"/>
                <a:ext cx="170" cy="281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Line 81"/>
              <p:cNvSpPr>
                <a:spLocks noChangeShapeType="1"/>
              </p:cNvSpPr>
              <p:nvPr/>
            </p:nvSpPr>
            <p:spPr bwMode="auto">
              <a:xfrm>
                <a:off x="4615" y="3572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Line 82"/>
              <p:cNvSpPr>
                <a:spLocks noChangeShapeType="1"/>
              </p:cNvSpPr>
              <p:nvPr/>
            </p:nvSpPr>
            <p:spPr bwMode="auto">
              <a:xfrm>
                <a:off x="4785" y="3291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Line 83"/>
              <p:cNvSpPr>
                <a:spLocks noChangeShapeType="1"/>
              </p:cNvSpPr>
              <p:nvPr/>
            </p:nvSpPr>
            <p:spPr bwMode="auto">
              <a:xfrm>
                <a:off x="4699" y="3572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Line 84"/>
              <p:cNvSpPr>
                <a:spLocks noChangeShapeType="1"/>
              </p:cNvSpPr>
              <p:nvPr/>
            </p:nvSpPr>
            <p:spPr bwMode="auto">
              <a:xfrm flipH="1">
                <a:off x="4699" y="3342"/>
                <a:ext cx="139" cy="23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Line 85"/>
              <p:cNvSpPr>
                <a:spLocks noChangeShapeType="1"/>
              </p:cNvSpPr>
              <p:nvPr/>
            </p:nvSpPr>
            <p:spPr bwMode="auto">
              <a:xfrm>
                <a:off x="4838" y="3342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Line 86"/>
              <p:cNvSpPr>
                <a:spLocks noChangeShapeType="1"/>
              </p:cNvSpPr>
              <p:nvPr/>
            </p:nvSpPr>
            <p:spPr bwMode="auto">
              <a:xfrm>
                <a:off x="4657" y="3572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Line 87"/>
              <p:cNvSpPr>
                <a:spLocks noChangeShapeType="1"/>
              </p:cNvSpPr>
              <p:nvPr/>
            </p:nvSpPr>
            <p:spPr bwMode="auto">
              <a:xfrm>
                <a:off x="4812" y="3317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Line 88"/>
              <p:cNvSpPr>
                <a:spLocks noChangeShapeType="1"/>
              </p:cNvSpPr>
              <p:nvPr/>
            </p:nvSpPr>
            <p:spPr bwMode="auto">
              <a:xfrm flipH="1">
                <a:off x="4657" y="3317"/>
                <a:ext cx="155" cy="255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Line 89"/>
              <p:cNvSpPr>
                <a:spLocks noChangeShapeType="1"/>
              </p:cNvSpPr>
              <p:nvPr/>
            </p:nvSpPr>
            <p:spPr bwMode="auto">
              <a:xfrm>
                <a:off x="4741" y="3572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Line 90"/>
              <p:cNvSpPr>
                <a:spLocks noChangeShapeType="1"/>
              </p:cNvSpPr>
              <p:nvPr/>
            </p:nvSpPr>
            <p:spPr bwMode="auto">
              <a:xfrm>
                <a:off x="4865" y="3367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Line 91"/>
              <p:cNvSpPr>
                <a:spLocks noChangeShapeType="1"/>
              </p:cNvSpPr>
              <p:nvPr/>
            </p:nvSpPr>
            <p:spPr bwMode="auto">
              <a:xfrm flipH="1">
                <a:off x="4741" y="3367"/>
                <a:ext cx="124" cy="205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Line 92"/>
              <p:cNvSpPr>
                <a:spLocks noChangeShapeType="1"/>
              </p:cNvSpPr>
              <p:nvPr/>
            </p:nvSpPr>
            <p:spPr bwMode="auto">
              <a:xfrm>
                <a:off x="4783" y="3572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Line 93"/>
              <p:cNvSpPr>
                <a:spLocks noChangeShapeType="1"/>
              </p:cNvSpPr>
              <p:nvPr/>
            </p:nvSpPr>
            <p:spPr bwMode="auto">
              <a:xfrm flipH="1">
                <a:off x="4783" y="3392"/>
                <a:ext cx="109" cy="18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Line 94"/>
              <p:cNvSpPr>
                <a:spLocks noChangeShapeType="1"/>
              </p:cNvSpPr>
              <p:nvPr/>
            </p:nvSpPr>
            <p:spPr bwMode="auto">
              <a:xfrm>
                <a:off x="4892" y="3392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Line 95"/>
              <p:cNvSpPr>
                <a:spLocks noChangeShapeType="1"/>
              </p:cNvSpPr>
              <p:nvPr/>
            </p:nvSpPr>
            <p:spPr bwMode="auto">
              <a:xfrm>
                <a:off x="4948" y="3438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Line 96"/>
              <p:cNvSpPr>
                <a:spLocks noChangeShapeType="1"/>
              </p:cNvSpPr>
              <p:nvPr/>
            </p:nvSpPr>
            <p:spPr bwMode="auto">
              <a:xfrm>
                <a:off x="4866" y="3572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Line 97"/>
              <p:cNvSpPr>
                <a:spLocks noChangeShapeType="1"/>
              </p:cNvSpPr>
              <p:nvPr/>
            </p:nvSpPr>
            <p:spPr bwMode="auto">
              <a:xfrm flipH="1">
                <a:off x="4866" y="3438"/>
                <a:ext cx="82" cy="134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Line 98"/>
              <p:cNvSpPr>
                <a:spLocks noChangeShapeType="1"/>
              </p:cNvSpPr>
              <p:nvPr/>
            </p:nvSpPr>
            <p:spPr bwMode="auto">
              <a:xfrm>
                <a:off x="4919" y="3415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Line 99"/>
              <p:cNvSpPr>
                <a:spLocks noChangeShapeType="1"/>
              </p:cNvSpPr>
              <p:nvPr/>
            </p:nvSpPr>
            <p:spPr bwMode="auto">
              <a:xfrm>
                <a:off x="4825" y="3572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Line 100"/>
              <p:cNvSpPr>
                <a:spLocks noChangeShapeType="1"/>
              </p:cNvSpPr>
              <p:nvPr/>
            </p:nvSpPr>
            <p:spPr bwMode="auto">
              <a:xfrm flipH="1">
                <a:off x="4825" y="3415"/>
                <a:ext cx="94" cy="157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Line 101"/>
              <p:cNvSpPr>
                <a:spLocks noChangeShapeType="1"/>
              </p:cNvSpPr>
              <p:nvPr/>
            </p:nvSpPr>
            <p:spPr bwMode="auto">
              <a:xfrm flipH="1">
                <a:off x="4908" y="3459"/>
                <a:ext cx="68" cy="113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Line 102"/>
              <p:cNvSpPr>
                <a:spLocks noChangeShapeType="1"/>
              </p:cNvSpPr>
              <p:nvPr/>
            </p:nvSpPr>
            <p:spPr bwMode="auto">
              <a:xfrm>
                <a:off x="4976" y="3459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Line 103"/>
              <p:cNvSpPr>
                <a:spLocks noChangeShapeType="1"/>
              </p:cNvSpPr>
              <p:nvPr/>
            </p:nvSpPr>
            <p:spPr bwMode="auto">
              <a:xfrm>
                <a:off x="4908" y="3572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Line 104"/>
              <p:cNvSpPr>
                <a:spLocks noChangeShapeType="1"/>
              </p:cNvSpPr>
              <p:nvPr/>
            </p:nvSpPr>
            <p:spPr bwMode="auto">
              <a:xfrm flipH="1">
                <a:off x="4950" y="3478"/>
                <a:ext cx="57" cy="94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Line 105"/>
              <p:cNvSpPr>
                <a:spLocks noChangeShapeType="1"/>
              </p:cNvSpPr>
              <p:nvPr/>
            </p:nvSpPr>
            <p:spPr bwMode="auto">
              <a:xfrm>
                <a:off x="4950" y="3572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Line 106"/>
              <p:cNvSpPr>
                <a:spLocks noChangeShapeType="1"/>
              </p:cNvSpPr>
              <p:nvPr/>
            </p:nvSpPr>
            <p:spPr bwMode="auto">
              <a:xfrm>
                <a:off x="5007" y="3478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Line 107"/>
              <p:cNvSpPr>
                <a:spLocks noChangeShapeType="1"/>
              </p:cNvSpPr>
              <p:nvPr/>
            </p:nvSpPr>
            <p:spPr bwMode="auto">
              <a:xfrm flipH="1">
                <a:off x="5033" y="3508"/>
                <a:ext cx="39" cy="64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Line 108"/>
              <p:cNvSpPr>
                <a:spLocks noChangeShapeType="1"/>
              </p:cNvSpPr>
              <p:nvPr/>
            </p:nvSpPr>
            <p:spPr bwMode="auto">
              <a:xfrm>
                <a:off x="5072" y="3508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Line 109"/>
              <p:cNvSpPr>
                <a:spLocks noChangeShapeType="1"/>
              </p:cNvSpPr>
              <p:nvPr/>
            </p:nvSpPr>
            <p:spPr bwMode="auto">
              <a:xfrm>
                <a:off x="5033" y="3572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Line 110"/>
              <p:cNvSpPr>
                <a:spLocks noChangeShapeType="1"/>
              </p:cNvSpPr>
              <p:nvPr/>
            </p:nvSpPr>
            <p:spPr bwMode="auto">
              <a:xfrm flipH="1">
                <a:off x="4992" y="3494"/>
                <a:ext cx="47" cy="78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Line 111"/>
              <p:cNvSpPr>
                <a:spLocks noChangeShapeType="1"/>
              </p:cNvSpPr>
              <p:nvPr/>
            </p:nvSpPr>
            <p:spPr bwMode="auto">
              <a:xfrm>
                <a:off x="5039" y="3494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Line 112"/>
              <p:cNvSpPr>
                <a:spLocks noChangeShapeType="1"/>
              </p:cNvSpPr>
              <p:nvPr/>
            </p:nvSpPr>
            <p:spPr bwMode="auto">
              <a:xfrm>
                <a:off x="4992" y="3572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Line 113"/>
              <p:cNvSpPr>
                <a:spLocks noChangeShapeType="1"/>
              </p:cNvSpPr>
              <p:nvPr/>
            </p:nvSpPr>
            <p:spPr bwMode="auto">
              <a:xfrm>
                <a:off x="5106" y="3521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Line 114"/>
              <p:cNvSpPr>
                <a:spLocks noChangeShapeType="1"/>
              </p:cNvSpPr>
              <p:nvPr/>
            </p:nvSpPr>
            <p:spPr bwMode="auto">
              <a:xfrm flipV="1">
                <a:off x="5075" y="3521"/>
                <a:ext cx="31" cy="51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Line 115"/>
              <p:cNvSpPr>
                <a:spLocks noChangeShapeType="1"/>
              </p:cNvSpPr>
              <p:nvPr/>
            </p:nvSpPr>
            <p:spPr bwMode="auto">
              <a:xfrm>
                <a:off x="5075" y="3572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Line 116"/>
              <p:cNvSpPr>
                <a:spLocks noChangeShapeType="1"/>
              </p:cNvSpPr>
              <p:nvPr/>
            </p:nvSpPr>
            <p:spPr bwMode="auto">
              <a:xfrm>
                <a:off x="5140" y="3534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Line 117"/>
              <p:cNvSpPr>
                <a:spLocks noChangeShapeType="1"/>
              </p:cNvSpPr>
              <p:nvPr/>
            </p:nvSpPr>
            <p:spPr bwMode="auto">
              <a:xfrm flipV="1">
                <a:off x="5117" y="3534"/>
                <a:ext cx="23" cy="38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Line 118"/>
              <p:cNvSpPr>
                <a:spLocks noChangeShapeType="1"/>
              </p:cNvSpPr>
              <p:nvPr/>
            </p:nvSpPr>
            <p:spPr bwMode="auto">
              <a:xfrm>
                <a:off x="5117" y="3572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Line 119"/>
              <p:cNvSpPr>
                <a:spLocks noChangeShapeType="1"/>
              </p:cNvSpPr>
              <p:nvPr/>
            </p:nvSpPr>
            <p:spPr bwMode="auto">
              <a:xfrm flipV="1">
                <a:off x="5200" y="3555"/>
                <a:ext cx="11" cy="17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Line 120"/>
              <p:cNvSpPr>
                <a:spLocks noChangeShapeType="1"/>
              </p:cNvSpPr>
              <p:nvPr/>
            </p:nvSpPr>
            <p:spPr bwMode="auto">
              <a:xfrm>
                <a:off x="5211" y="3555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Line 121"/>
              <p:cNvSpPr>
                <a:spLocks noChangeShapeType="1"/>
              </p:cNvSpPr>
              <p:nvPr/>
            </p:nvSpPr>
            <p:spPr bwMode="auto">
              <a:xfrm>
                <a:off x="5200" y="3572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Line 122"/>
              <p:cNvSpPr>
                <a:spLocks noChangeShapeType="1"/>
              </p:cNvSpPr>
              <p:nvPr/>
            </p:nvSpPr>
            <p:spPr bwMode="auto">
              <a:xfrm>
                <a:off x="5175" y="3544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Line 123"/>
              <p:cNvSpPr>
                <a:spLocks noChangeShapeType="1"/>
              </p:cNvSpPr>
              <p:nvPr/>
            </p:nvSpPr>
            <p:spPr bwMode="auto">
              <a:xfrm>
                <a:off x="5159" y="3572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Line 124"/>
              <p:cNvSpPr>
                <a:spLocks noChangeShapeType="1"/>
              </p:cNvSpPr>
              <p:nvPr/>
            </p:nvSpPr>
            <p:spPr bwMode="auto">
              <a:xfrm flipV="1">
                <a:off x="5159" y="3544"/>
                <a:ext cx="16" cy="28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Line 125"/>
              <p:cNvSpPr>
                <a:spLocks noChangeShapeType="1"/>
              </p:cNvSpPr>
              <p:nvPr/>
            </p:nvSpPr>
            <p:spPr bwMode="auto">
              <a:xfrm>
                <a:off x="5242" y="3572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Line 126"/>
              <p:cNvSpPr>
                <a:spLocks noChangeShapeType="1"/>
              </p:cNvSpPr>
              <p:nvPr/>
            </p:nvSpPr>
            <p:spPr bwMode="auto">
              <a:xfrm>
                <a:off x="5248" y="3564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Line 127"/>
              <p:cNvSpPr>
                <a:spLocks noChangeShapeType="1"/>
              </p:cNvSpPr>
              <p:nvPr/>
            </p:nvSpPr>
            <p:spPr bwMode="auto">
              <a:xfrm flipV="1">
                <a:off x="5242" y="3564"/>
                <a:ext cx="6" cy="8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Line 128"/>
              <p:cNvSpPr>
                <a:spLocks noChangeShapeType="1"/>
              </p:cNvSpPr>
              <p:nvPr/>
            </p:nvSpPr>
            <p:spPr bwMode="auto">
              <a:xfrm>
                <a:off x="5286" y="3570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Line 129"/>
              <p:cNvSpPr>
                <a:spLocks noChangeShapeType="1"/>
              </p:cNvSpPr>
              <p:nvPr/>
            </p:nvSpPr>
            <p:spPr bwMode="auto">
              <a:xfrm>
                <a:off x="5284" y="3572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Line 130"/>
              <p:cNvSpPr>
                <a:spLocks noChangeShapeType="1"/>
              </p:cNvSpPr>
              <p:nvPr/>
            </p:nvSpPr>
            <p:spPr bwMode="auto">
              <a:xfrm flipV="1">
                <a:off x="5284" y="3570"/>
                <a:ext cx="2" cy="2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Line 131"/>
              <p:cNvSpPr>
                <a:spLocks noChangeShapeType="1"/>
              </p:cNvSpPr>
              <p:nvPr/>
            </p:nvSpPr>
            <p:spPr bwMode="auto">
              <a:xfrm>
                <a:off x="4783" y="3572"/>
                <a:ext cx="42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Line 132"/>
              <p:cNvSpPr>
                <a:spLocks noChangeShapeType="1"/>
              </p:cNvSpPr>
              <p:nvPr/>
            </p:nvSpPr>
            <p:spPr bwMode="auto">
              <a:xfrm>
                <a:off x="4825" y="3572"/>
                <a:ext cx="41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Line 133"/>
              <p:cNvSpPr>
                <a:spLocks noChangeShapeType="1"/>
              </p:cNvSpPr>
              <p:nvPr/>
            </p:nvSpPr>
            <p:spPr bwMode="auto">
              <a:xfrm>
                <a:off x="4908" y="3572"/>
                <a:ext cx="42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Line 134"/>
              <p:cNvSpPr>
                <a:spLocks noChangeShapeType="1"/>
              </p:cNvSpPr>
              <p:nvPr/>
            </p:nvSpPr>
            <p:spPr bwMode="auto">
              <a:xfrm flipH="1">
                <a:off x="5159" y="3572"/>
                <a:ext cx="41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Line 135"/>
              <p:cNvSpPr>
                <a:spLocks noChangeShapeType="1"/>
              </p:cNvSpPr>
              <p:nvPr/>
            </p:nvSpPr>
            <p:spPr bwMode="auto">
              <a:xfrm flipH="1">
                <a:off x="5117" y="3572"/>
                <a:ext cx="42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Line 136"/>
              <p:cNvSpPr>
                <a:spLocks noChangeShapeType="1"/>
              </p:cNvSpPr>
              <p:nvPr/>
            </p:nvSpPr>
            <p:spPr bwMode="auto">
              <a:xfrm flipH="1">
                <a:off x="5200" y="3572"/>
                <a:ext cx="42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Line 137"/>
              <p:cNvSpPr>
                <a:spLocks noChangeShapeType="1"/>
              </p:cNvSpPr>
              <p:nvPr/>
            </p:nvSpPr>
            <p:spPr bwMode="auto">
              <a:xfrm>
                <a:off x="5284" y="3572"/>
                <a:ext cx="33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Line 138"/>
              <p:cNvSpPr>
                <a:spLocks noChangeShapeType="1"/>
              </p:cNvSpPr>
              <p:nvPr/>
            </p:nvSpPr>
            <p:spPr bwMode="auto">
              <a:xfrm flipH="1">
                <a:off x="5242" y="3572"/>
                <a:ext cx="42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Line 139"/>
              <p:cNvSpPr>
                <a:spLocks noChangeShapeType="1"/>
              </p:cNvSpPr>
              <p:nvPr/>
            </p:nvSpPr>
            <p:spPr bwMode="auto">
              <a:xfrm>
                <a:off x="4950" y="3572"/>
                <a:ext cx="42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Line 140"/>
              <p:cNvSpPr>
                <a:spLocks noChangeShapeType="1"/>
              </p:cNvSpPr>
              <p:nvPr/>
            </p:nvSpPr>
            <p:spPr bwMode="auto">
              <a:xfrm>
                <a:off x="4992" y="3572"/>
                <a:ext cx="41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Line 141"/>
              <p:cNvSpPr>
                <a:spLocks noChangeShapeType="1"/>
              </p:cNvSpPr>
              <p:nvPr/>
            </p:nvSpPr>
            <p:spPr bwMode="auto">
              <a:xfrm>
                <a:off x="4866" y="3572"/>
                <a:ext cx="42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Line 142"/>
              <p:cNvSpPr>
                <a:spLocks noChangeShapeType="1"/>
              </p:cNvSpPr>
              <p:nvPr/>
            </p:nvSpPr>
            <p:spPr bwMode="auto">
              <a:xfrm flipH="1">
                <a:off x="5033" y="3572"/>
                <a:ext cx="42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Line 143"/>
              <p:cNvSpPr>
                <a:spLocks noChangeShapeType="1"/>
              </p:cNvSpPr>
              <p:nvPr/>
            </p:nvSpPr>
            <p:spPr bwMode="auto">
              <a:xfrm flipH="1">
                <a:off x="5075" y="3572"/>
                <a:ext cx="42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Line 144"/>
              <p:cNvSpPr>
                <a:spLocks noChangeShapeType="1"/>
              </p:cNvSpPr>
              <p:nvPr/>
            </p:nvSpPr>
            <p:spPr bwMode="auto">
              <a:xfrm>
                <a:off x="4699" y="3572"/>
                <a:ext cx="42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Line 145"/>
              <p:cNvSpPr>
                <a:spLocks noChangeShapeType="1"/>
              </p:cNvSpPr>
              <p:nvPr/>
            </p:nvSpPr>
            <p:spPr bwMode="auto">
              <a:xfrm>
                <a:off x="3946" y="3572"/>
                <a:ext cx="42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Line 146"/>
              <p:cNvSpPr>
                <a:spLocks noChangeShapeType="1"/>
              </p:cNvSpPr>
              <p:nvPr/>
            </p:nvSpPr>
            <p:spPr bwMode="auto">
              <a:xfrm>
                <a:off x="3904" y="3572"/>
                <a:ext cx="42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Line 147"/>
              <p:cNvSpPr>
                <a:spLocks noChangeShapeType="1"/>
              </p:cNvSpPr>
              <p:nvPr/>
            </p:nvSpPr>
            <p:spPr bwMode="auto">
              <a:xfrm>
                <a:off x="4114" y="3572"/>
                <a:ext cx="42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Line 148"/>
              <p:cNvSpPr>
                <a:spLocks noChangeShapeType="1"/>
              </p:cNvSpPr>
              <p:nvPr/>
            </p:nvSpPr>
            <p:spPr bwMode="auto">
              <a:xfrm>
                <a:off x="4030" y="3572"/>
                <a:ext cx="42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Line 149"/>
              <p:cNvSpPr>
                <a:spLocks noChangeShapeType="1"/>
              </p:cNvSpPr>
              <p:nvPr/>
            </p:nvSpPr>
            <p:spPr bwMode="auto">
              <a:xfrm>
                <a:off x="3988" y="3572"/>
                <a:ext cx="42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Line 150"/>
              <p:cNvSpPr>
                <a:spLocks noChangeShapeType="1"/>
              </p:cNvSpPr>
              <p:nvPr/>
            </p:nvSpPr>
            <p:spPr bwMode="auto">
              <a:xfrm>
                <a:off x="4072" y="3572"/>
                <a:ext cx="42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Line 151"/>
              <p:cNvSpPr>
                <a:spLocks noChangeShapeType="1"/>
              </p:cNvSpPr>
              <p:nvPr/>
            </p:nvSpPr>
            <p:spPr bwMode="auto">
              <a:xfrm>
                <a:off x="4741" y="3572"/>
                <a:ext cx="42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Line 152"/>
              <p:cNvSpPr>
                <a:spLocks noChangeShapeType="1"/>
              </p:cNvSpPr>
              <p:nvPr/>
            </p:nvSpPr>
            <p:spPr bwMode="auto">
              <a:xfrm>
                <a:off x="3862" y="3572"/>
                <a:ext cx="42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Line 153"/>
              <p:cNvSpPr>
                <a:spLocks noChangeShapeType="1"/>
              </p:cNvSpPr>
              <p:nvPr/>
            </p:nvSpPr>
            <p:spPr bwMode="auto">
              <a:xfrm>
                <a:off x="3779" y="3572"/>
                <a:ext cx="41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Line 154"/>
              <p:cNvSpPr>
                <a:spLocks noChangeShapeType="1"/>
              </p:cNvSpPr>
              <p:nvPr/>
            </p:nvSpPr>
            <p:spPr bwMode="auto">
              <a:xfrm flipH="1">
                <a:off x="3653" y="3572"/>
                <a:ext cx="42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Line 155"/>
              <p:cNvSpPr>
                <a:spLocks noChangeShapeType="1"/>
              </p:cNvSpPr>
              <p:nvPr/>
            </p:nvSpPr>
            <p:spPr bwMode="auto">
              <a:xfrm flipH="1">
                <a:off x="3570" y="3572"/>
                <a:ext cx="42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Line 156"/>
              <p:cNvSpPr>
                <a:spLocks noChangeShapeType="1"/>
              </p:cNvSpPr>
              <p:nvPr/>
            </p:nvSpPr>
            <p:spPr bwMode="auto">
              <a:xfrm flipH="1">
                <a:off x="3612" y="3572"/>
                <a:ext cx="41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Line 157"/>
              <p:cNvSpPr>
                <a:spLocks noChangeShapeType="1"/>
              </p:cNvSpPr>
              <p:nvPr/>
            </p:nvSpPr>
            <p:spPr bwMode="auto">
              <a:xfrm>
                <a:off x="3737" y="3572"/>
                <a:ext cx="42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Line 158"/>
              <p:cNvSpPr>
                <a:spLocks noChangeShapeType="1"/>
              </p:cNvSpPr>
              <p:nvPr/>
            </p:nvSpPr>
            <p:spPr bwMode="auto">
              <a:xfrm flipH="1">
                <a:off x="3695" y="3572"/>
                <a:ext cx="42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Line 159"/>
              <p:cNvSpPr>
                <a:spLocks noChangeShapeType="1"/>
              </p:cNvSpPr>
              <p:nvPr/>
            </p:nvSpPr>
            <p:spPr bwMode="auto">
              <a:xfrm>
                <a:off x="3820" y="3572"/>
                <a:ext cx="42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Line 160"/>
              <p:cNvSpPr>
                <a:spLocks noChangeShapeType="1"/>
              </p:cNvSpPr>
              <p:nvPr/>
            </p:nvSpPr>
            <p:spPr bwMode="auto">
              <a:xfrm>
                <a:off x="4531" y="3572"/>
                <a:ext cx="42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Line 161"/>
              <p:cNvSpPr>
                <a:spLocks noChangeShapeType="1"/>
              </p:cNvSpPr>
              <p:nvPr/>
            </p:nvSpPr>
            <p:spPr bwMode="auto">
              <a:xfrm>
                <a:off x="4615" y="3572"/>
                <a:ext cx="42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Line 162"/>
              <p:cNvSpPr>
                <a:spLocks noChangeShapeType="1"/>
              </p:cNvSpPr>
              <p:nvPr/>
            </p:nvSpPr>
            <p:spPr bwMode="auto">
              <a:xfrm>
                <a:off x="4490" y="3572"/>
                <a:ext cx="41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Freeform 163"/>
              <p:cNvSpPr>
                <a:spLocks/>
              </p:cNvSpPr>
              <p:nvPr/>
            </p:nvSpPr>
            <p:spPr bwMode="auto">
              <a:xfrm>
                <a:off x="5317" y="35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Line 164"/>
              <p:cNvSpPr>
                <a:spLocks noChangeShapeType="1"/>
              </p:cNvSpPr>
              <p:nvPr/>
            </p:nvSpPr>
            <p:spPr bwMode="auto">
              <a:xfrm>
                <a:off x="4448" y="3572"/>
                <a:ext cx="42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Line 165"/>
              <p:cNvSpPr>
                <a:spLocks noChangeShapeType="1"/>
              </p:cNvSpPr>
              <p:nvPr/>
            </p:nvSpPr>
            <p:spPr bwMode="auto">
              <a:xfrm>
                <a:off x="4657" y="3572"/>
                <a:ext cx="42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Line 166"/>
              <p:cNvSpPr>
                <a:spLocks noChangeShapeType="1"/>
              </p:cNvSpPr>
              <p:nvPr/>
            </p:nvSpPr>
            <p:spPr bwMode="auto">
              <a:xfrm>
                <a:off x="4406" y="3572"/>
                <a:ext cx="42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Line 167"/>
              <p:cNvSpPr>
                <a:spLocks noChangeShapeType="1"/>
              </p:cNvSpPr>
              <p:nvPr/>
            </p:nvSpPr>
            <p:spPr bwMode="auto">
              <a:xfrm>
                <a:off x="4281" y="3572"/>
                <a:ext cx="42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Line 168"/>
              <p:cNvSpPr>
                <a:spLocks noChangeShapeType="1"/>
              </p:cNvSpPr>
              <p:nvPr/>
            </p:nvSpPr>
            <p:spPr bwMode="auto">
              <a:xfrm>
                <a:off x="4239" y="3572"/>
                <a:ext cx="42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Line 169"/>
              <p:cNvSpPr>
                <a:spLocks noChangeShapeType="1"/>
              </p:cNvSpPr>
              <p:nvPr/>
            </p:nvSpPr>
            <p:spPr bwMode="auto">
              <a:xfrm>
                <a:off x="4156" y="3572"/>
                <a:ext cx="41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Line 170"/>
              <p:cNvSpPr>
                <a:spLocks noChangeShapeType="1"/>
              </p:cNvSpPr>
              <p:nvPr/>
            </p:nvSpPr>
            <p:spPr bwMode="auto">
              <a:xfrm>
                <a:off x="4197" y="3572"/>
                <a:ext cx="42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Line 171"/>
              <p:cNvSpPr>
                <a:spLocks noChangeShapeType="1"/>
              </p:cNvSpPr>
              <p:nvPr/>
            </p:nvSpPr>
            <p:spPr bwMode="auto">
              <a:xfrm>
                <a:off x="4323" y="3572"/>
                <a:ext cx="41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Line 172"/>
              <p:cNvSpPr>
                <a:spLocks noChangeShapeType="1"/>
              </p:cNvSpPr>
              <p:nvPr/>
            </p:nvSpPr>
            <p:spPr bwMode="auto">
              <a:xfrm>
                <a:off x="4364" y="3572"/>
                <a:ext cx="42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Line 173"/>
              <p:cNvSpPr>
                <a:spLocks noChangeShapeType="1"/>
              </p:cNvSpPr>
              <p:nvPr/>
            </p:nvSpPr>
            <p:spPr bwMode="auto">
              <a:xfrm>
                <a:off x="4573" y="3572"/>
                <a:ext cx="42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Freeform 174"/>
              <p:cNvSpPr>
                <a:spLocks/>
              </p:cNvSpPr>
              <p:nvPr/>
            </p:nvSpPr>
            <p:spPr bwMode="auto">
              <a:xfrm>
                <a:off x="4418" y="3068"/>
                <a:ext cx="40" cy="5"/>
              </a:xfrm>
              <a:custGeom>
                <a:avLst/>
                <a:gdLst>
                  <a:gd name="T0" fmla="*/ 40 w 40"/>
                  <a:gd name="T1" fmla="*/ 5 h 5"/>
                  <a:gd name="T2" fmla="*/ 40 w 40"/>
                  <a:gd name="T3" fmla="*/ 5 h 5"/>
                  <a:gd name="T4" fmla="*/ 20 w 40"/>
                  <a:gd name="T5" fmla="*/ 2 h 5"/>
                  <a:gd name="T6" fmla="*/ 0 w 40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" h="5">
                    <a:moveTo>
                      <a:pt x="40" y="5"/>
                    </a:moveTo>
                    <a:lnTo>
                      <a:pt x="40" y="5"/>
                    </a:lnTo>
                    <a:lnTo>
                      <a:pt x="20" y="2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Freeform 175"/>
              <p:cNvSpPr>
                <a:spLocks/>
              </p:cNvSpPr>
              <p:nvPr/>
            </p:nvSpPr>
            <p:spPr bwMode="auto">
              <a:xfrm>
                <a:off x="4214" y="3097"/>
                <a:ext cx="61" cy="32"/>
              </a:xfrm>
              <a:custGeom>
                <a:avLst/>
                <a:gdLst>
                  <a:gd name="T0" fmla="*/ 61 w 61"/>
                  <a:gd name="T1" fmla="*/ 0 h 32"/>
                  <a:gd name="T2" fmla="*/ 61 w 61"/>
                  <a:gd name="T3" fmla="*/ 0 h 32"/>
                  <a:gd name="T4" fmla="*/ 46 w 61"/>
                  <a:gd name="T5" fmla="*/ 8 h 32"/>
                  <a:gd name="T6" fmla="*/ 30 w 61"/>
                  <a:gd name="T7" fmla="*/ 15 h 32"/>
                  <a:gd name="T8" fmla="*/ 0 w 61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32">
                    <a:moveTo>
                      <a:pt x="61" y="0"/>
                    </a:moveTo>
                    <a:lnTo>
                      <a:pt x="61" y="0"/>
                    </a:lnTo>
                    <a:lnTo>
                      <a:pt x="46" y="8"/>
                    </a:lnTo>
                    <a:lnTo>
                      <a:pt x="30" y="15"/>
                    </a:lnTo>
                    <a:lnTo>
                      <a:pt x="0" y="32"/>
                    </a:lnTo>
                  </a:path>
                </a:pathLst>
              </a:cu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Freeform 176"/>
              <p:cNvSpPr>
                <a:spLocks/>
              </p:cNvSpPr>
              <p:nvPr/>
            </p:nvSpPr>
            <p:spPr bwMode="auto">
              <a:xfrm>
                <a:off x="4376" y="3067"/>
                <a:ext cx="42" cy="3"/>
              </a:xfrm>
              <a:custGeom>
                <a:avLst/>
                <a:gdLst>
                  <a:gd name="T0" fmla="*/ 42 w 42"/>
                  <a:gd name="T1" fmla="*/ 1 h 3"/>
                  <a:gd name="T2" fmla="*/ 42 w 42"/>
                  <a:gd name="T3" fmla="*/ 1 h 3"/>
                  <a:gd name="T4" fmla="*/ 34 w 42"/>
                  <a:gd name="T5" fmla="*/ 0 h 3"/>
                  <a:gd name="T6" fmla="*/ 34 w 42"/>
                  <a:gd name="T7" fmla="*/ 0 h 3"/>
                  <a:gd name="T8" fmla="*/ 17 w 42"/>
                  <a:gd name="T9" fmla="*/ 1 h 3"/>
                  <a:gd name="T10" fmla="*/ 0 w 42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3">
                    <a:moveTo>
                      <a:pt x="42" y="1"/>
                    </a:moveTo>
                    <a:lnTo>
                      <a:pt x="42" y="1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17" y="1"/>
                    </a:lnTo>
                    <a:lnTo>
                      <a:pt x="0" y="3"/>
                    </a:lnTo>
                  </a:path>
                </a:pathLst>
              </a:cu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Freeform 177"/>
              <p:cNvSpPr>
                <a:spLocks/>
              </p:cNvSpPr>
              <p:nvPr/>
            </p:nvSpPr>
            <p:spPr bwMode="auto">
              <a:xfrm>
                <a:off x="4329" y="3070"/>
                <a:ext cx="47" cy="9"/>
              </a:xfrm>
              <a:custGeom>
                <a:avLst/>
                <a:gdLst>
                  <a:gd name="T0" fmla="*/ 47 w 47"/>
                  <a:gd name="T1" fmla="*/ 0 h 9"/>
                  <a:gd name="T2" fmla="*/ 47 w 47"/>
                  <a:gd name="T3" fmla="*/ 0 h 9"/>
                  <a:gd name="T4" fmla="*/ 23 w 47"/>
                  <a:gd name="T5" fmla="*/ 4 h 9"/>
                  <a:gd name="T6" fmla="*/ 0 w 47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9">
                    <a:moveTo>
                      <a:pt x="47" y="0"/>
                    </a:moveTo>
                    <a:lnTo>
                      <a:pt x="47" y="0"/>
                    </a:lnTo>
                    <a:lnTo>
                      <a:pt x="23" y="4"/>
                    </a:lnTo>
                    <a:lnTo>
                      <a:pt x="0" y="9"/>
                    </a:lnTo>
                  </a:path>
                </a:pathLst>
              </a:cu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Freeform 178"/>
              <p:cNvSpPr>
                <a:spLocks/>
              </p:cNvSpPr>
              <p:nvPr/>
            </p:nvSpPr>
            <p:spPr bwMode="auto">
              <a:xfrm>
                <a:off x="4275" y="3079"/>
                <a:ext cx="54" cy="18"/>
              </a:xfrm>
              <a:custGeom>
                <a:avLst/>
                <a:gdLst>
                  <a:gd name="T0" fmla="*/ 54 w 54"/>
                  <a:gd name="T1" fmla="*/ 0 h 18"/>
                  <a:gd name="T2" fmla="*/ 54 w 54"/>
                  <a:gd name="T3" fmla="*/ 0 h 18"/>
                  <a:gd name="T4" fmla="*/ 27 w 54"/>
                  <a:gd name="T5" fmla="*/ 8 h 18"/>
                  <a:gd name="T6" fmla="*/ 0 w 54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18">
                    <a:moveTo>
                      <a:pt x="54" y="0"/>
                    </a:moveTo>
                    <a:lnTo>
                      <a:pt x="54" y="0"/>
                    </a:lnTo>
                    <a:lnTo>
                      <a:pt x="27" y="8"/>
                    </a:lnTo>
                    <a:lnTo>
                      <a:pt x="0" y="18"/>
                    </a:lnTo>
                  </a:path>
                </a:pathLst>
              </a:cu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Freeform 179"/>
              <p:cNvSpPr>
                <a:spLocks/>
              </p:cNvSpPr>
              <p:nvPr/>
            </p:nvSpPr>
            <p:spPr bwMode="auto">
              <a:xfrm>
                <a:off x="4458" y="3073"/>
                <a:ext cx="36" cy="9"/>
              </a:xfrm>
              <a:custGeom>
                <a:avLst/>
                <a:gdLst>
                  <a:gd name="T0" fmla="*/ 36 w 36"/>
                  <a:gd name="T1" fmla="*/ 9 h 9"/>
                  <a:gd name="T2" fmla="*/ 36 w 36"/>
                  <a:gd name="T3" fmla="*/ 9 h 9"/>
                  <a:gd name="T4" fmla="*/ 18 w 36"/>
                  <a:gd name="T5" fmla="*/ 4 h 9"/>
                  <a:gd name="T6" fmla="*/ 0 w 36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9">
                    <a:moveTo>
                      <a:pt x="36" y="9"/>
                    </a:moveTo>
                    <a:lnTo>
                      <a:pt x="36" y="9"/>
                    </a:lnTo>
                    <a:lnTo>
                      <a:pt x="18" y="4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" name="Freeform 180"/>
              <p:cNvSpPr>
                <a:spLocks/>
              </p:cNvSpPr>
              <p:nvPr/>
            </p:nvSpPr>
            <p:spPr bwMode="auto">
              <a:xfrm>
                <a:off x="4494" y="3082"/>
                <a:ext cx="34" cy="13"/>
              </a:xfrm>
              <a:custGeom>
                <a:avLst/>
                <a:gdLst>
                  <a:gd name="T0" fmla="*/ 34 w 34"/>
                  <a:gd name="T1" fmla="*/ 13 h 13"/>
                  <a:gd name="T2" fmla="*/ 34 w 34"/>
                  <a:gd name="T3" fmla="*/ 13 h 13"/>
                  <a:gd name="T4" fmla="*/ 17 w 34"/>
                  <a:gd name="T5" fmla="*/ 6 h 13"/>
                  <a:gd name="T6" fmla="*/ 0 w 34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13">
                    <a:moveTo>
                      <a:pt x="34" y="13"/>
                    </a:moveTo>
                    <a:lnTo>
                      <a:pt x="34" y="13"/>
                    </a:lnTo>
                    <a:lnTo>
                      <a:pt x="17" y="6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" name="Freeform 181"/>
              <p:cNvSpPr>
                <a:spLocks/>
              </p:cNvSpPr>
              <p:nvPr/>
            </p:nvSpPr>
            <p:spPr bwMode="auto">
              <a:xfrm>
                <a:off x="4590" y="3129"/>
                <a:ext cx="30" cy="21"/>
              </a:xfrm>
              <a:custGeom>
                <a:avLst/>
                <a:gdLst>
                  <a:gd name="T0" fmla="*/ 30 w 30"/>
                  <a:gd name="T1" fmla="*/ 21 h 21"/>
                  <a:gd name="T2" fmla="*/ 30 w 30"/>
                  <a:gd name="T3" fmla="*/ 21 h 21"/>
                  <a:gd name="T4" fmla="*/ 0 w 30"/>
                  <a:gd name="T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21">
                    <a:moveTo>
                      <a:pt x="30" y="21"/>
                    </a:moveTo>
                    <a:lnTo>
                      <a:pt x="30" y="21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" name="Freeform 182"/>
              <p:cNvSpPr>
                <a:spLocks/>
              </p:cNvSpPr>
              <p:nvPr/>
            </p:nvSpPr>
            <p:spPr bwMode="auto">
              <a:xfrm>
                <a:off x="4560" y="3111"/>
                <a:ext cx="30" cy="18"/>
              </a:xfrm>
              <a:custGeom>
                <a:avLst/>
                <a:gdLst>
                  <a:gd name="T0" fmla="*/ 30 w 30"/>
                  <a:gd name="T1" fmla="*/ 18 h 18"/>
                  <a:gd name="T2" fmla="*/ 30 w 30"/>
                  <a:gd name="T3" fmla="*/ 18 h 18"/>
                  <a:gd name="T4" fmla="*/ 15 w 30"/>
                  <a:gd name="T5" fmla="*/ 9 h 18"/>
                  <a:gd name="T6" fmla="*/ 0 w 30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8">
                    <a:moveTo>
                      <a:pt x="30" y="18"/>
                    </a:moveTo>
                    <a:lnTo>
                      <a:pt x="30" y="18"/>
                    </a:lnTo>
                    <a:lnTo>
                      <a:pt x="15" y="9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" name="Freeform 183"/>
              <p:cNvSpPr>
                <a:spLocks/>
              </p:cNvSpPr>
              <p:nvPr/>
            </p:nvSpPr>
            <p:spPr bwMode="auto">
              <a:xfrm>
                <a:off x="4528" y="3095"/>
                <a:ext cx="32" cy="16"/>
              </a:xfrm>
              <a:custGeom>
                <a:avLst/>
                <a:gdLst>
                  <a:gd name="T0" fmla="*/ 32 w 32"/>
                  <a:gd name="T1" fmla="*/ 16 h 16"/>
                  <a:gd name="T2" fmla="*/ 32 w 32"/>
                  <a:gd name="T3" fmla="*/ 16 h 16"/>
                  <a:gd name="T4" fmla="*/ 16 w 32"/>
                  <a:gd name="T5" fmla="*/ 8 h 16"/>
                  <a:gd name="T6" fmla="*/ 0 w 32"/>
                  <a:gd name="T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16">
                    <a:moveTo>
                      <a:pt x="32" y="16"/>
                    </a:moveTo>
                    <a:lnTo>
                      <a:pt x="32" y="16"/>
                    </a:lnTo>
                    <a:lnTo>
                      <a:pt x="16" y="8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" name="Freeform 184"/>
              <p:cNvSpPr>
                <a:spLocks/>
              </p:cNvSpPr>
              <p:nvPr/>
            </p:nvSpPr>
            <p:spPr bwMode="auto">
              <a:xfrm>
                <a:off x="3676" y="3516"/>
                <a:ext cx="53" cy="20"/>
              </a:xfrm>
              <a:custGeom>
                <a:avLst/>
                <a:gdLst>
                  <a:gd name="T0" fmla="*/ 53 w 53"/>
                  <a:gd name="T1" fmla="*/ 0 h 20"/>
                  <a:gd name="T2" fmla="*/ 53 w 53"/>
                  <a:gd name="T3" fmla="*/ 0 h 20"/>
                  <a:gd name="T4" fmla="*/ 26 w 53"/>
                  <a:gd name="T5" fmla="*/ 10 h 20"/>
                  <a:gd name="T6" fmla="*/ 0 w 53"/>
                  <a:gd name="T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20">
                    <a:moveTo>
                      <a:pt x="53" y="0"/>
                    </a:moveTo>
                    <a:lnTo>
                      <a:pt x="53" y="0"/>
                    </a:lnTo>
                    <a:lnTo>
                      <a:pt x="26" y="10"/>
                    </a:lnTo>
                    <a:lnTo>
                      <a:pt x="0" y="20"/>
                    </a:lnTo>
                  </a:path>
                </a:pathLst>
              </a:cu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Freeform 185"/>
              <p:cNvSpPr>
                <a:spLocks/>
              </p:cNvSpPr>
              <p:nvPr/>
            </p:nvSpPr>
            <p:spPr bwMode="auto">
              <a:xfrm>
                <a:off x="3729" y="3490"/>
                <a:ext cx="58" cy="26"/>
              </a:xfrm>
              <a:custGeom>
                <a:avLst/>
                <a:gdLst>
                  <a:gd name="T0" fmla="*/ 58 w 58"/>
                  <a:gd name="T1" fmla="*/ 0 h 26"/>
                  <a:gd name="T2" fmla="*/ 58 w 58"/>
                  <a:gd name="T3" fmla="*/ 0 h 26"/>
                  <a:gd name="T4" fmla="*/ 29 w 58"/>
                  <a:gd name="T5" fmla="*/ 14 h 26"/>
                  <a:gd name="T6" fmla="*/ 0 w 58"/>
                  <a:gd name="T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" h="26">
                    <a:moveTo>
                      <a:pt x="58" y="0"/>
                    </a:moveTo>
                    <a:lnTo>
                      <a:pt x="58" y="0"/>
                    </a:lnTo>
                    <a:lnTo>
                      <a:pt x="29" y="14"/>
                    </a:lnTo>
                    <a:lnTo>
                      <a:pt x="0" y="26"/>
                    </a:lnTo>
                  </a:path>
                </a:pathLst>
              </a:cu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" name="Freeform 186"/>
              <p:cNvSpPr>
                <a:spLocks/>
              </p:cNvSpPr>
              <p:nvPr/>
            </p:nvSpPr>
            <p:spPr bwMode="auto">
              <a:xfrm>
                <a:off x="4620" y="3150"/>
                <a:ext cx="29" cy="21"/>
              </a:xfrm>
              <a:custGeom>
                <a:avLst/>
                <a:gdLst>
                  <a:gd name="T0" fmla="*/ 29 w 29"/>
                  <a:gd name="T1" fmla="*/ 21 h 21"/>
                  <a:gd name="T2" fmla="*/ 29 w 29"/>
                  <a:gd name="T3" fmla="*/ 21 h 21"/>
                  <a:gd name="T4" fmla="*/ 0 w 29"/>
                  <a:gd name="T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" h="21">
                    <a:moveTo>
                      <a:pt x="29" y="21"/>
                    </a:moveTo>
                    <a:lnTo>
                      <a:pt x="29" y="21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Freeform 187"/>
              <p:cNvSpPr>
                <a:spLocks/>
              </p:cNvSpPr>
              <p:nvPr/>
            </p:nvSpPr>
            <p:spPr bwMode="auto">
              <a:xfrm>
                <a:off x="3624" y="3536"/>
                <a:ext cx="52" cy="15"/>
              </a:xfrm>
              <a:custGeom>
                <a:avLst/>
                <a:gdLst>
                  <a:gd name="T0" fmla="*/ 52 w 52"/>
                  <a:gd name="T1" fmla="*/ 0 h 15"/>
                  <a:gd name="T2" fmla="*/ 52 w 52"/>
                  <a:gd name="T3" fmla="*/ 0 h 15"/>
                  <a:gd name="T4" fmla="*/ 25 w 52"/>
                  <a:gd name="T5" fmla="*/ 8 h 15"/>
                  <a:gd name="T6" fmla="*/ 0 w 52"/>
                  <a:gd name="T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15">
                    <a:moveTo>
                      <a:pt x="52" y="0"/>
                    </a:moveTo>
                    <a:lnTo>
                      <a:pt x="52" y="0"/>
                    </a:lnTo>
                    <a:lnTo>
                      <a:pt x="25" y="8"/>
                    </a:lnTo>
                    <a:lnTo>
                      <a:pt x="0" y="15"/>
                    </a:lnTo>
                  </a:path>
                </a:pathLst>
              </a:cu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" name="Freeform 188"/>
              <p:cNvSpPr>
                <a:spLocks/>
              </p:cNvSpPr>
              <p:nvPr/>
            </p:nvSpPr>
            <p:spPr bwMode="auto">
              <a:xfrm>
                <a:off x="3575" y="3551"/>
                <a:ext cx="49" cy="13"/>
              </a:xfrm>
              <a:custGeom>
                <a:avLst/>
                <a:gdLst>
                  <a:gd name="T0" fmla="*/ 49 w 49"/>
                  <a:gd name="T1" fmla="*/ 0 h 13"/>
                  <a:gd name="T2" fmla="*/ 49 w 49"/>
                  <a:gd name="T3" fmla="*/ 0 h 13"/>
                  <a:gd name="T4" fmla="*/ 23 w 49"/>
                  <a:gd name="T5" fmla="*/ 7 h 13"/>
                  <a:gd name="T6" fmla="*/ 0 w 49"/>
                  <a:gd name="T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13">
                    <a:moveTo>
                      <a:pt x="49" y="0"/>
                    </a:moveTo>
                    <a:lnTo>
                      <a:pt x="49" y="0"/>
                    </a:lnTo>
                    <a:lnTo>
                      <a:pt x="23" y="7"/>
                    </a:lnTo>
                    <a:lnTo>
                      <a:pt x="0" y="13"/>
                    </a:lnTo>
                  </a:path>
                </a:pathLst>
              </a:cu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" name="Freeform 189"/>
              <p:cNvSpPr>
                <a:spLocks/>
              </p:cNvSpPr>
              <p:nvPr/>
            </p:nvSpPr>
            <p:spPr bwMode="auto">
              <a:xfrm>
                <a:off x="3529" y="3564"/>
                <a:ext cx="46" cy="8"/>
              </a:xfrm>
              <a:custGeom>
                <a:avLst/>
                <a:gdLst>
                  <a:gd name="T0" fmla="*/ 41 w 46"/>
                  <a:gd name="T1" fmla="*/ 8 h 8"/>
                  <a:gd name="T2" fmla="*/ 0 w 46"/>
                  <a:gd name="T3" fmla="*/ 8 h 8"/>
                  <a:gd name="T4" fmla="*/ 0 w 46"/>
                  <a:gd name="T5" fmla="*/ 8 h 8"/>
                  <a:gd name="T6" fmla="*/ 12 w 46"/>
                  <a:gd name="T7" fmla="*/ 6 h 8"/>
                  <a:gd name="T8" fmla="*/ 46 w 46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8">
                    <a:moveTo>
                      <a:pt x="41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12" y="6"/>
                    </a:lnTo>
                    <a:lnTo>
                      <a:pt x="46" y="0"/>
                    </a:lnTo>
                  </a:path>
                </a:pathLst>
              </a:cu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" name="Freeform 190"/>
              <p:cNvSpPr>
                <a:spLocks/>
              </p:cNvSpPr>
              <p:nvPr/>
            </p:nvSpPr>
            <p:spPr bwMode="auto">
              <a:xfrm>
                <a:off x="5286" y="3570"/>
                <a:ext cx="31" cy="2"/>
              </a:xfrm>
              <a:custGeom>
                <a:avLst/>
                <a:gdLst>
                  <a:gd name="T0" fmla="*/ 31 w 31"/>
                  <a:gd name="T1" fmla="*/ 2 h 2"/>
                  <a:gd name="T2" fmla="*/ 31 w 31"/>
                  <a:gd name="T3" fmla="*/ 2 h 2"/>
                  <a:gd name="T4" fmla="*/ 21 w 31"/>
                  <a:gd name="T5" fmla="*/ 2 h 2"/>
                  <a:gd name="T6" fmla="*/ 0 w 3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2">
                    <a:moveTo>
                      <a:pt x="31" y="2"/>
                    </a:moveTo>
                    <a:lnTo>
                      <a:pt x="31" y="2"/>
                    </a:lnTo>
                    <a:lnTo>
                      <a:pt x="21" y="2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" name="Freeform 191"/>
              <p:cNvSpPr>
                <a:spLocks/>
              </p:cNvSpPr>
              <p:nvPr/>
            </p:nvSpPr>
            <p:spPr bwMode="auto">
              <a:xfrm>
                <a:off x="3942" y="3264"/>
                <a:ext cx="108" cy="107"/>
              </a:xfrm>
              <a:custGeom>
                <a:avLst/>
                <a:gdLst>
                  <a:gd name="T0" fmla="*/ 108 w 108"/>
                  <a:gd name="T1" fmla="*/ 0 h 107"/>
                  <a:gd name="T2" fmla="*/ 108 w 108"/>
                  <a:gd name="T3" fmla="*/ 0 h 107"/>
                  <a:gd name="T4" fmla="*/ 79 w 108"/>
                  <a:gd name="T5" fmla="*/ 27 h 107"/>
                  <a:gd name="T6" fmla="*/ 52 w 108"/>
                  <a:gd name="T7" fmla="*/ 55 h 107"/>
                  <a:gd name="T8" fmla="*/ 0 w 108"/>
                  <a:gd name="T9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107">
                    <a:moveTo>
                      <a:pt x="108" y="0"/>
                    </a:moveTo>
                    <a:lnTo>
                      <a:pt x="108" y="0"/>
                    </a:lnTo>
                    <a:lnTo>
                      <a:pt x="79" y="27"/>
                    </a:lnTo>
                    <a:lnTo>
                      <a:pt x="52" y="55"/>
                    </a:lnTo>
                    <a:lnTo>
                      <a:pt x="0" y="107"/>
                    </a:lnTo>
                  </a:path>
                </a:pathLst>
              </a:cu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" name="Freeform 192"/>
              <p:cNvSpPr>
                <a:spLocks/>
              </p:cNvSpPr>
              <p:nvPr/>
            </p:nvSpPr>
            <p:spPr bwMode="auto">
              <a:xfrm>
                <a:off x="3787" y="3450"/>
                <a:ext cx="66" cy="40"/>
              </a:xfrm>
              <a:custGeom>
                <a:avLst/>
                <a:gdLst>
                  <a:gd name="T0" fmla="*/ 66 w 66"/>
                  <a:gd name="T1" fmla="*/ 0 h 40"/>
                  <a:gd name="T2" fmla="*/ 66 w 66"/>
                  <a:gd name="T3" fmla="*/ 0 h 40"/>
                  <a:gd name="T4" fmla="*/ 50 w 66"/>
                  <a:gd name="T5" fmla="*/ 11 h 40"/>
                  <a:gd name="T6" fmla="*/ 33 w 66"/>
                  <a:gd name="T7" fmla="*/ 21 h 40"/>
                  <a:gd name="T8" fmla="*/ 17 w 66"/>
                  <a:gd name="T9" fmla="*/ 30 h 40"/>
                  <a:gd name="T10" fmla="*/ 0 w 66"/>
                  <a:gd name="T11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" h="40">
                    <a:moveTo>
                      <a:pt x="66" y="0"/>
                    </a:moveTo>
                    <a:lnTo>
                      <a:pt x="66" y="0"/>
                    </a:lnTo>
                    <a:lnTo>
                      <a:pt x="50" y="11"/>
                    </a:lnTo>
                    <a:lnTo>
                      <a:pt x="33" y="21"/>
                    </a:lnTo>
                    <a:lnTo>
                      <a:pt x="17" y="30"/>
                    </a:lnTo>
                    <a:lnTo>
                      <a:pt x="0" y="40"/>
                    </a:lnTo>
                  </a:path>
                </a:pathLst>
              </a:cu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" name="Freeform 193"/>
              <p:cNvSpPr>
                <a:spLocks/>
              </p:cNvSpPr>
              <p:nvPr/>
            </p:nvSpPr>
            <p:spPr bwMode="auto">
              <a:xfrm>
                <a:off x="4050" y="3182"/>
                <a:ext cx="91" cy="82"/>
              </a:xfrm>
              <a:custGeom>
                <a:avLst/>
                <a:gdLst>
                  <a:gd name="T0" fmla="*/ 91 w 91"/>
                  <a:gd name="T1" fmla="*/ 0 h 82"/>
                  <a:gd name="T2" fmla="*/ 91 w 91"/>
                  <a:gd name="T3" fmla="*/ 0 h 82"/>
                  <a:gd name="T4" fmla="*/ 67 w 91"/>
                  <a:gd name="T5" fmla="*/ 19 h 82"/>
                  <a:gd name="T6" fmla="*/ 44 w 91"/>
                  <a:gd name="T7" fmla="*/ 39 h 82"/>
                  <a:gd name="T8" fmla="*/ 22 w 91"/>
                  <a:gd name="T9" fmla="*/ 60 h 82"/>
                  <a:gd name="T10" fmla="*/ 0 w 91"/>
                  <a:gd name="T1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" h="82">
                    <a:moveTo>
                      <a:pt x="91" y="0"/>
                    </a:moveTo>
                    <a:lnTo>
                      <a:pt x="91" y="0"/>
                    </a:lnTo>
                    <a:lnTo>
                      <a:pt x="67" y="19"/>
                    </a:lnTo>
                    <a:lnTo>
                      <a:pt x="44" y="39"/>
                    </a:lnTo>
                    <a:lnTo>
                      <a:pt x="22" y="60"/>
                    </a:lnTo>
                    <a:lnTo>
                      <a:pt x="0" y="82"/>
                    </a:lnTo>
                  </a:path>
                </a:pathLst>
              </a:cu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" name="Freeform 194"/>
              <p:cNvSpPr>
                <a:spLocks/>
              </p:cNvSpPr>
              <p:nvPr/>
            </p:nvSpPr>
            <p:spPr bwMode="auto">
              <a:xfrm>
                <a:off x="4141" y="3129"/>
                <a:ext cx="73" cy="53"/>
              </a:xfrm>
              <a:custGeom>
                <a:avLst/>
                <a:gdLst>
                  <a:gd name="T0" fmla="*/ 73 w 73"/>
                  <a:gd name="T1" fmla="*/ 0 h 53"/>
                  <a:gd name="T2" fmla="*/ 73 w 73"/>
                  <a:gd name="T3" fmla="*/ 0 h 53"/>
                  <a:gd name="T4" fmla="*/ 55 w 73"/>
                  <a:gd name="T5" fmla="*/ 12 h 53"/>
                  <a:gd name="T6" fmla="*/ 36 w 73"/>
                  <a:gd name="T7" fmla="*/ 25 h 53"/>
                  <a:gd name="T8" fmla="*/ 18 w 73"/>
                  <a:gd name="T9" fmla="*/ 39 h 53"/>
                  <a:gd name="T10" fmla="*/ 0 w 73"/>
                  <a:gd name="T11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3" h="53">
                    <a:moveTo>
                      <a:pt x="73" y="0"/>
                    </a:moveTo>
                    <a:lnTo>
                      <a:pt x="73" y="0"/>
                    </a:lnTo>
                    <a:lnTo>
                      <a:pt x="55" y="12"/>
                    </a:lnTo>
                    <a:lnTo>
                      <a:pt x="36" y="25"/>
                    </a:lnTo>
                    <a:lnTo>
                      <a:pt x="18" y="39"/>
                    </a:lnTo>
                    <a:lnTo>
                      <a:pt x="0" y="53"/>
                    </a:lnTo>
                  </a:path>
                </a:pathLst>
              </a:cu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" name="Freeform 195"/>
              <p:cNvSpPr>
                <a:spLocks/>
              </p:cNvSpPr>
              <p:nvPr/>
            </p:nvSpPr>
            <p:spPr bwMode="auto">
              <a:xfrm>
                <a:off x="3853" y="3371"/>
                <a:ext cx="89" cy="79"/>
              </a:xfrm>
              <a:custGeom>
                <a:avLst/>
                <a:gdLst>
                  <a:gd name="T0" fmla="*/ 89 w 89"/>
                  <a:gd name="T1" fmla="*/ 0 h 79"/>
                  <a:gd name="T2" fmla="*/ 89 w 89"/>
                  <a:gd name="T3" fmla="*/ 0 h 79"/>
                  <a:gd name="T4" fmla="*/ 70 w 89"/>
                  <a:gd name="T5" fmla="*/ 20 h 79"/>
                  <a:gd name="T6" fmla="*/ 51 w 89"/>
                  <a:gd name="T7" fmla="*/ 37 h 79"/>
                  <a:gd name="T8" fmla="*/ 33 w 89"/>
                  <a:gd name="T9" fmla="*/ 54 h 79"/>
                  <a:gd name="T10" fmla="*/ 15 w 89"/>
                  <a:gd name="T11" fmla="*/ 68 h 79"/>
                  <a:gd name="T12" fmla="*/ 15 w 89"/>
                  <a:gd name="T13" fmla="*/ 68 h 79"/>
                  <a:gd name="T14" fmla="*/ 0 w 89"/>
                  <a:gd name="T15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9" h="79">
                    <a:moveTo>
                      <a:pt x="89" y="0"/>
                    </a:moveTo>
                    <a:lnTo>
                      <a:pt x="89" y="0"/>
                    </a:lnTo>
                    <a:lnTo>
                      <a:pt x="70" y="20"/>
                    </a:lnTo>
                    <a:lnTo>
                      <a:pt x="51" y="37"/>
                    </a:lnTo>
                    <a:lnTo>
                      <a:pt x="33" y="54"/>
                    </a:lnTo>
                    <a:lnTo>
                      <a:pt x="15" y="68"/>
                    </a:lnTo>
                    <a:lnTo>
                      <a:pt x="15" y="68"/>
                    </a:lnTo>
                    <a:lnTo>
                      <a:pt x="0" y="79"/>
                    </a:lnTo>
                  </a:path>
                </a:pathLst>
              </a:cu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" name="Freeform 196"/>
              <p:cNvSpPr>
                <a:spLocks/>
              </p:cNvSpPr>
              <p:nvPr/>
            </p:nvSpPr>
            <p:spPr bwMode="auto">
              <a:xfrm>
                <a:off x="5072" y="3508"/>
                <a:ext cx="34" cy="13"/>
              </a:xfrm>
              <a:custGeom>
                <a:avLst/>
                <a:gdLst>
                  <a:gd name="T0" fmla="*/ 34 w 34"/>
                  <a:gd name="T1" fmla="*/ 13 h 13"/>
                  <a:gd name="T2" fmla="*/ 34 w 34"/>
                  <a:gd name="T3" fmla="*/ 13 h 13"/>
                  <a:gd name="T4" fmla="*/ 0 w 34"/>
                  <a:gd name="T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" h="13">
                    <a:moveTo>
                      <a:pt x="34" y="13"/>
                    </a:moveTo>
                    <a:lnTo>
                      <a:pt x="34" y="13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" name="Freeform 197"/>
              <p:cNvSpPr>
                <a:spLocks/>
              </p:cNvSpPr>
              <p:nvPr/>
            </p:nvSpPr>
            <p:spPr bwMode="auto">
              <a:xfrm>
                <a:off x="5039" y="3494"/>
                <a:ext cx="33" cy="14"/>
              </a:xfrm>
              <a:custGeom>
                <a:avLst/>
                <a:gdLst>
                  <a:gd name="T0" fmla="*/ 33 w 33"/>
                  <a:gd name="T1" fmla="*/ 14 h 14"/>
                  <a:gd name="T2" fmla="*/ 33 w 33"/>
                  <a:gd name="T3" fmla="*/ 14 h 14"/>
                  <a:gd name="T4" fmla="*/ 4 w 33"/>
                  <a:gd name="T5" fmla="*/ 2 h 14"/>
                  <a:gd name="T6" fmla="*/ 4 w 33"/>
                  <a:gd name="T7" fmla="*/ 2 h 14"/>
                  <a:gd name="T8" fmla="*/ 0 w 33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4">
                    <a:moveTo>
                      <a:pt x="33" y="14"/>
                    </a:moveTo>
                    <a:lnTo>
                      <a:pt x="33" y="1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" name="Freeform 198"/>
              <p:cNvSpPr>
                <a:spLocks/>
              </p:cNvSpPr>
              <p:nvPr/>
            </p:nvSpPr>
            <p:spPr bwMode="auto">
              <a:xfrm>
                <a:off x="4948" y="3438"/>
                <a:ext cx="28" cy="21"/>
              </a:xfrm>
              <a:custGeom>
                <a:avLst/>
                <a:gdLst>
                  <a:gd name="T0" fmla="*/ 28 w 28"/>
                  <a:gd name="T1" fmla="*/ 21 h 21"/>
                  <a:gd name="T2" fmla="*/ 28 w 28"/>
                  <a:gd name="T3" fmla="*/ 21 h 21"/>
                  <a:gd name="T4" fmla="*/ 0 w 28"/>
                  <a:gd name="T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21">
                    <a:moveTo>
                      <a:pt x="28" y="21"/>
                    </a:moveTo>
                    <a:lnTo>
                      <a:pt x="28" y="21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" name="Freeform 199"/>
              <p:cNvSpPr>
                <a:spLocks/>
              </p:cNvSpPr>
              <p:nvPr/>
            </p:nvSpPr>
            <p:spPr bwMode="auto">
              <a:xfrm>
                <a:off x="4976" y="3459"/>
                <a:ext cx="31" cy="19"/>
              </a:xfrm>
              <a:custGeom>
                <a:avLst/>
                <a:gdLst>
                  <a:gd name="T0" fmla="*/ 31 w 31"/>
                  <a:gd name="T1" fmla="*/ 19 h 19"/>
                  <a:gd name="T2" fmla="*/ 31 w 31"/>
                  <a:gd name="T3" fmla="*/ 19 h 19"/>
                  <a:gd name="T4" fmla="*/ 16 w 31"/>
                  <a:gd name="T5" fmla="*/ 10 h 19"/>
                  <a:gd name="T6" fmla="*/ 0 w 31"/>
                  <a:gd name="T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19">
                    <a:moveTo>
                      <a:pt x="31" y="19"/>
                    </a:moveTo>
                    <a:lnTo>
                      <a:pt x="31" y="19"/>
                    </a:lnTo>
                    <a:lnTo>
                      <a:pt x="16" y="10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" name="Freeform 200"/>
              <p:cNvSpPr>
                <a:spLocks/>
              </p:cNvSpPr>
              <p:nvPr/>
            </p:nvSpPr>
            <p:spPr bwMode="auto">
              <a:xfrm>
                <a:off x="5007" y="3478"/>
                <a:ext cx="32" cy="16"/>
              </a:xfrm>
              <a:custGeom>
                <a:avLst/>
                <a:gdLst>
                  <a:gd name="T0" fmla="*/ 32 w 32"/>
                  <a:gd name="T1" fmla="*/ 16 h 16"/>
                  <a:gd name="T2" fmla="*/ 32 w 32"/>
                  <a:gd name="T3" fmla="*/ 16 h 16"/>
                  <a:gd name="T4" fmla="*/ 16 w 32"/>
                  <a:gd name="T5" fmla="*/ 9 h 16"/>
                  <a:gd name="T6" fmla="*/ 0 w 32"/>
                  <a:gd name="T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16">
                    <a:moveTo>
                      <a:pt x="32" y="16"/>
                    </a:moveTo>
                    <a:lnTo>
                      <a:pt x="32" y="16"/>
                    </a:lnTo>
                    <a:lnTo>
                      <a:pt x="16" y="9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" name="Freeform 201"/>
              <p:cNvSpPr>
                <a:spLocks/>
              </p:cNvSpPr>
              <p:nvPr/>
            </p:nvSpPr>
            <p:spPr bwMode="auto">
              <a:xfrm>
                <a:off x="5106" y="3521"/>
                <a:ext cx="34" cy="13"/>
              </a:xfrm>
              <a:custGeom>
                <a:avLst/>
                <a:gdLst>
                  <a:gd name="T0" fmla="*/ 34 w 34"/>
                  <a:gd name="T1" fmla="*/ 13 h 13"/>
                  <a:gd name="T2" fmla="*/ 34 w 34"/>
                  <a:gd name="T3" fmla="*/ 13 h 13"/>
                  <a:gd name="T4" fmla="*/ 0 w 34"/>
                  <a:gd name="T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" h="13">
                    <a:moveTo>
                      <a:pt x="34" y="13"/>
                    </a:moveTo>
                    <a:lnTo>
                      <a:pt x="34" y="13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" name="Freeform 202"/>
              <p:cNvSpPr>
                <a:spLocks/>
              </p:cNvSpPr>
              <p:nvPr/>
            </p:nvSpPr>
            <p:spPr bwMode="auto">
              <a:xfrm>
                <a:off x="5248" y="3564"/>
                <a:ext cx="38" cy="6"/>
              </a:xfrm>
              <a:custGeom>
                <a:avLst/>
                <a:gdLst>
                  <a:gd name="T0" fmla="*/ 38 w 38"/>
                  <a:gd name="T1" fmla="*/ 6 h 6"/>
                  <a:gd name="T2" fmla="*/ 38 w 38"/>
                  <a:gd name="T3" fmla="*/ 6 h 6"/>
                  <a:gd name="T4" fmla="*/ 21 w 38"/>
                  <a:gd name="T5" fmla="*/ 3 h 6"/>
                  <a:gd name="T6" fmla="*/ 0 w 3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6">
                    <a:moveTo>
                      <a:pt x="38" y="6"/>
                    </a:moveTo>
                    <a:lnTo>
                      <a:pt x="38" y="6"/>
                    </a:lnTo>
                    <a:lnTo>
                      <a:pt x="21" y="3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" name="Freeform 203"/>
              <p:cNvSpPr>
                <a:spLocks/>
              </p:cNvSpPr>
              <p:nvPr/>
            </p:nvSpPr>
            <p:spPr bwMode="auto">
              <a:xfrm>
                <a:off x="5140" y="3534"/>
                <a:ext cx="35" cy="10"/>
              </a:xfrm>
              <a:custGeom>
                <a:avLst/>
                <a:gdLst>
                  <a:gd name="T0" fmla="*/ 35 w 35"/>
                  <a:gd name="T1" fmla="*/ 10 h 10"/>
                  <a:gd name="T2" fmla="*/ 35 w 35"/>
                  <a:gd name="T3" fmla="*/ 10 h 10"/>
                  <a:gd name="T4" fmla="*/ 0 w 35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10">
                    <a:moveTo>
                      <a:pt x="35" y="10"/>
                    </a:moveTo>
                    <a:lnTo>
                      <a:pt x="35" y="10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" name="Freeform 204"/>
              <p:cNvSpPr>
                <a:spLocks/>
              </p:cNvSpPr>
              <p:nvPr/>
            </p:nvSpPr>
            <p:spPr bwMode="auto">
              <a:xfrm>
                <a:off x="5211" y="3555"/>
                <a:ext cx="37" cy="9"/>
              </a:xfrm>
              <a:custGeom>
                <a:avLst/>
                <a:gdLst>
                  <a:gd name="T0" fmla="*/ 37 w 37"/>
                  <a:gd name="T1" fmla="*/ 9 h 9"/>
                  <a:gd name="T2" fmla="*/ 37 w 37"/>
                  <a:gd name="T3" fmla="*/ 9 h 9"/>
                  <a:gd name="T4" fmla="*/ 0 w 37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9">
                    <a:moveTo>
                      <a:pt x="37" y="9"/>
                    </a:moveTo>
                    <a:lnTo>
                      <a:pt x="37" y="9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3" name="Freeform 206"/>
            <p:cNvSpPr>
              <a:spLocks/>
            </p:cNvSpPr>
            <p:nvPr/>
          </p:nvSpPr>
          <p:spPr bwMode="auto">
            <a:xfrm>
              <a:off x="5175" y="3544"/>
              <a:ext cx="36" cy="11"/>
            </a:xfrm>
            <a:custGeom>
              <a:avLst/>
              <a:gdLst>
                <a:gd name="T0" fmla="*/ 36 w 36"/>
                <a:gd name="T1" fmla="*/ 11 h 11"/>
                <a:gd name="T2" fmla="*/ 36 w 36"/>
                <a:gd name="T3" fmla="*/ 11 h 11"/>
                <a:gd name="T4" fmla="*/ 0 w 36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11">
                  <a:moveTo>
                    <a:pt x="36" y="11"/>
                  </a:moveTo>
                  <a:lnTo>
                    <a:pt x="36" y="11"/>
                  </a:lnTo>
                  <a:lnTo>
                    <a:pt x="0" y="0"/>
                  </a:lnTo>
                </a:path>
              </a:pathLst>
            </a:custGeom>
            <a:noFill/>
            <a:ln w="3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207"/>
            <p:cNvSpPr>
              <a:spLocks/>
            </p:cNvSpPr>
            <p:nvPr/>
          </p:nvSpPr>
          <p:spPr bwMode="auto">
            <a:xfrm>
              <a:off x="4919" y="3415"/>
              <a:ext cx="29" cy="23"/>
            </a:xfrm>
            <a:custGeom>
              <a:avLst/>
              <a:gdLst>
                <a:gd name="T0" fmla="*/ 29 w 29"/>
                <a:gd name="T1" fmla="*/ 23 h 23"/>
                <a:gd name="T2" fmla="*/ 29 w 29"/>
                <a:gd name="T3" fmla="*/ 23 h 23"/>
                <a:gd name="T4" fmla="*/ 0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29" y="23"/>
                  </a:moveTo>
                  <a:lnTo>
                    <a:pt x="29" y="23"/>
                  </a:lnTo>
                  <a:lnTo>
                    <a:pt x="0" y="0"/>
                  </a:lnTo>
                </a:path>
              </a:pathLst>
            </a:custGeom>
            <a:noFill/>
            <a:ln w="3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208"/>
            <p:cNvSpPr>
              <a:spLocks/>
            </p:cNvSpPr>
            <p:nvPr/>
          </p:nvSpPr>
          <p:spPr bwMode="auto">
            <a:xfrm>
              <a:off x="4732" y="3242"/>
              <a:ext cx="26" cy="25"/>
            </a:xfrm>
            <a:custGeom>
              <a:avLst/>
              <a:gdLst>
                <a:gd name="T0" fmla="*/ 26 w 26"/>
                <a:gd name="T1" fmla="*/ 25 h 25"/>
                <a:gd name="T2" fmla="*/ 26 w 26"/>
                <a:gd name="T3" fmla="*/ 25 h 25"/>
                <a:gd name="T4" fmla="*/ 0 w 2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5">
                  <a:moveTo>
                    <a:pt x="26" y="25"/>
                  </a:moveTo>
                  <a:lnTo>
                    <a:pt x="26" y="25"/>
                  </a:lnTo>
                  <a:lnTo>
                    <a:pt x="0" y="0"/>
                  </a:lnTo>
                </a:path>
              </a:pathLst>
            </a:custGeom>
            <a:noFill/>
            <a:ln w="3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209"/>
            <p:cNvSpPr>
              <a:spLocks/>
            </p:cNvSpPr>
            <p:nvPr/>
          </p:nvSpPr>
          <p:spPr bwMode="auto">
            <a:xfrm>
              <a:off x="4785" y="3291"/>
              <a:ext cx="27" cy="26"/>
            </a:xfrm>
            <a:custGeom>
              <a:avLst/>
              <a:gdLst>
                <a:gd name="T0" fmla="*/ 27 w 27"/>
                <a:gd name="T1" fmla="*/ 26 h 26"/>
                <a:gd name="T2" fmla="*/ 27 w 27"/>
                <a:gd name="T3" fmla="*/ 26 h 26"/>
                <a:gd name="T4" fmla="*/ 0 w 2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6">
                  <a:moveTo>
                    <a:pt x="27" y="26"/>
                  </a:moveTo>
                  <a:lnTo>
                    <a:pt x="27" y="26"/>
                  </a:lnTo>
                  <a:lnTo>
                    <a:pt x="0" y="0"/>
                  </a:lnTo>
                </a:path>
              </a:pathLst>
            </a:custGeom>
            <a:noFill/>
            <a:ln w="3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210"/>
            <p:cNvSpPr>
              <a:spLocks/>
            </p:cNvSpPr>
            <p:nvPr/>
          </p:nvSpPr>
          <p:spPr bwMode="auto">
            <a:xfrm>
              <a:off x="4758" y="3267"/>
              <a:ext cx="27" cy="24"/>
            </a:xfrm>
            <a:custGeom>
              <a:avLst/>
              <a:gdLst>
                <a:gd name="T0" fmla="*/ 27 w 27"/>
                <a:gd name="T1" fmla="*/ 24 h 24"/>
                <a:gd name="T2" fmla="*/ 27 w 27"/>
                <a:gd name="T3" fmla="*/ 24 h 24"/>
                <a:gd name="T4" fmla="*/ 0 w 2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4">
                  <a:moveTo>
                    <a:pt x="27" y="24"/>
                  </a:moveTo>
                  <a:lnTo>
                    <a:pt x="27" y="24"/>
                  </a:lnTo>
                  <a:lnTo>
                    <a:pt x="0" y="0"/>
                  </a:lnTo>
                </a:path>
              </a:pathLst>
            </a:custGeom>
            <a:noFill/>
            <a:ln w="3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211"/>
            <p:cNvSpPr>
              <a:spLocks/>
            </p:cNvSpPr>
            <p:nvPr/>
          </p:nvSpPr>
          <p:spPr bwMode="auto">
            <a:xfrm>
              <a:off x="4649" y="3171"/>
              <a:ext cx="28" cy="23"/>
            </a:xfrm>
            <a:custGeom>
              <a:avLst/>
              <a:gdLst>
                <a:gd name="T0" fmla="*/ 28 w 28"/>
                <a:gd name="T1" fmla="*/ 23 h 23"/>
                <a:gd name="T2" fmla="*/ 28 w 28"/>
                <a:gd name="T3" fmla="*/ 23 h 23"/>
                <a:gd name="T4" fmla="*/ 0 w 2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28" y="23"/>
                  </a:moveTo>
                  <a:lnTo>
                    <a:pt x="28" y="23"/>
                  </a:lnTo>
                  <a:lnTo>
                    <a:pt x="0" y="0"/>
                  </a:lnTo>
                </a:path>
              </a:pathLst>
            </a:custGeom>
            <a:noFill/>
            <a:ln w="3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12"/>
            <p:cNvSpPr>
              <a:spLocks/>
            </p:cNvSpPr>
            <p:nvPr/>
          </p:nvSpPr>
          <p:spPr bwMode="auto">
            <a:xfrm>
              <a:off x="4704" y="3218"/>
              <a:ext cx="28" cy="24"/>
            </a:xfrm>
            <a:custGeom>
              <a:avLst/>
              <a:gdLst>
                <a:gd name="T0" fmla="*/ 28 w 28"/>
                <a:gd name="T1" fmla="*/ 24 h 24"/>
                <a:gd name="T2" fmla="*/ 28 w 28"/>
                <a:gd name="T3" fmla="*/ 24 h 24"/>
                <a:gd name="T4" fmla="*/ 0 w 28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4">
                  <a:moveTo>
                    <a:pt x="28" y="24"/>
                  </a:moveTo>
                  <a:lnTo>
                    <a:pt x="28" y="24"/>
                  </a:lnTo>
                  <a:lnTo>
                    <a:pt x="0" y="0"/>
                  </a:lnTo>
                </a:path>
              </a:pathLst>
            </a:custGeom>
            <a:noFill/>
            <a:ln w="3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13"/>
            <p:cNvSpPr>
              <a:spLocks/>
            </p:cNvSpPr>
            <p:nvPr/>
          </p:nvSpPr>
          <p:spPr bwMode="auto">
            <a:xfrm>
              <a:off x="4677" y="3194"/>
              <a:ext cx="27" cy="24"/>
            </a:xfrm>
            <a:custGeom>
              <a:avLst/>
              <a:gdLst>
                <a:gd name="T0" fmla="*/ 27 w 27"/>
                <a:gd name="T1" fmla="*/ 24 h 24"/>
                <a:gd name="T2" fmla="*/ 27 w 27"/>
                <a:gd name="T3" fmla="*/ 24 h 24"/>
                <a:gd name="T4" fmla="*/ 0 w 2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4">
                  <a:moveTo>
                    <a:pt x="27" y="24"/>
                  </a:moveTo>
                  <a:lnTo>
                    <a:pt x="27" y="24"/>
                  </a:lnTo>
                  <a:lnTo>
                    <a:pt x="0" y="0"/>
                  </a:lnTo>
                </a:path>
              </a:pathLst>
            </a:custGeom>
            <a:noFill/>
            <a:ln w="3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14"/>
            <p:cNvSpPr>
              <a:spLocks/>
            </p:cNvSpPr>
            <p:nvPr/>
          </p:nvSpPr>
          <p:spPr bwMode="auto">
            <a:xfrm>
              <a:off x="4892" y="3392"/>
              <a:ext cx="27" cy="23"/>
            </a:xfrm>
            <a:custGeom>
              <a:avLst/>
              <a:gdLst>
                <a:gd name="T0" fmla="*/ 27 w 27"/>
                <a:gd name="T1" fmla="*/ 23 h 23"/>
                <a:gd name="T2" fmla="*/ 27 w 27"/>
                <a:gd name="T3" fmla="*/ 23 h 23"/>
                <a:gd name="T4" fmla="*/ 0 w 27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27" y="23"/>
                  </a:moveTo>
                  <a:lnTo>
                    <a:pt x="27" y="23"/>
                  </a:lnTo>
                  <a:lnTo>
                    <a:pt x="0" y="0"/>
                  </a:lnTo>
                </a:path>
              </a:pathLst>
            </a:custGeom>
            <a:noFill/>
            <a:ln w="3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15"/>
            <p:cNvSpPr>
              <a:spLocks/>
            </p:cNvSpPr>
            <p:nvPr/>
          </p:nvSpPr>
          <p:spPr bwMode="auto">
            <a:xfrm>
              <a:off x="4865" y="3367"/>
              <a:ext cx="27" cy="25"/>
            </a:xfrm>
            <a:custGeom>
              <a:avLst/>
              <a:gdLst>
                <a:gd name="T0" fmla="*/ 27 w 27"/>
                <a:gd name="T1" fmla="*/ 25 h 25"/>
                <a:gd name="T2" fmla="*/ 27 w 27"/>
                <a:gd name="T3" fmla="*/ 25 h 25"/>
                <a:gd name="T4" fmla="*/ 0 w 27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5">
                  <a:moveTo>
                    <a:pt x="27" y="25"/>
                  </a:moveTo>
                  <a:lnTo>
                    <a:pt x="27" y="25"/>
                  </a:lnTo>
                  <a:lnTo>
                    <a:pt x="0" y="0"/>
                  </a:lnTo>
                </a:path>
              </a:pathLst>
            </a:custGeom>
            <a:noFill/>
            <a:ln w="3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16"/>
            <p:cNvSpPr>
              <a:spLocks/>
            </p:cNvSpPr>
            <p:nvPr/>
          </p:nvSpPr>
          <p:spPr bwMode="auto">
            <a:xfrm>
              <a:off x="4838" y="3342"/>
              <a:ext cx="27" cy="25"/>
            </a:xfrm>
            <a:custGeom>
              <a:avLst/>
              <a:gdLst>
                <a:gd name="T0" fmla="*/ 27 w 27"/>
                <a:gd name="T1" fmla="*/ 25 h 25"/>
                <a:gd name="T2" fmla="*/ 27 w 27"/>
                <a:gd name="T3" fmla="*/ 25 h 25"/>
                <a:gd name="T4" fmla="*/ 0 w 27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5">
                  <a:moveTo>
                    <a:pt x="27" y="25"/>
                  </a:moveTo>
                  <a:lnTo>
                    <a:pt x="27" y="25"/>
                  </a:lnTo>
                  <a:lnTo>
                    <a:pt x="0" y="0"/>
                  </a:lnTo>
                </a:path>
              </a:pathLst>
            </a:custGeom>
            <a:noFill/>
            <a:ln w="3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17"/>
            <p:cNvSpPr>
              <a:spLocks/>
            </p:cNvSpPr>
            <p:nvPr/>
          </p:nvSpPr>
          <p:spPr bwMode="auto">
            <a:xfrm>
              <a:off x="4812" y="3317"/>
              <a:ext cx="26" cy="25"/>
            </a:xfrm>
            <a:custGeom>
              <a:avLst/>
              <a:gdLst>
                <a:gd name="T0" fmla="*/ 26 w 26"/>
                <a:gd name="T1" fmla="*/ 25 h 25"/>
                <a:gd name="T2" fmla="*/ 26 w 26"/>
                <a:gd name="T3" fmla="*/ 25 h 25"/>
                <a:gd name="T4" fmla="*/ 0 w 2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5">
                  <a:moveTo>
                    <a:pt x="26" y="25"/>
                  </a:moveTo>
                  <a:lnTo>
                    <a:pt x="26" y="25"/>
                  </a:lnTo>
                  <a:lnTo>
                    <a:pt x="0" y="0"/>
                  </a:lnTo>
                </a:path>
              </a:pathLst>
            </a:custGeom>
            <a:noFill/>
            <a:ln w="3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218"/>
            <p:cNvSpPr>
              <a:spLocks/>
            </p:cNvSpPr>
            <p:nvPr/>
          </p:nvSpPr>
          <p:spPr bwMode="auto">
            <a:xfrm>
              <a:off x="3526" y="3065"/>
              <a:ext cx="1792" cy="505"/>
            </a:xfrm>
            <a:custGeom>
              <a:avLst/>
              <a:gdLst>
                <a:gd name="T0" fmla="*/ 1792 w 1792"/>
                <a:gd name="T1" fmla="*/ 505 h 505"/>
                <a:gd name="T2" fmla="*/ 1753 w 1792"/>
                <a:gd name="T3" fmla="*/ 502 h 505"/>
                <a:gd name="T4" fmla="*/ 1683 w 1792"/>
                <a:gd name="T5" fmla="*/ 487 h 505"/>
                <a:gd name="T6" fmla="*/ 1636 w 1792"/>
                <a:gd name="T7" fmla="*/ 474 h 505"/>
                <a:gd name="T8" fmla="*/ 1581 w 1792"/>
                <a:gd name="T9" fmla="*/ 455 h 505"/>
                <a:gd name="T10" fmla="*/ 1517 w 1792"/>
                <a:gd name="T11" fmla="*/ 429 h 505"/>
                <a:gd name="T12" fmla="*/ 1499 w 1792"/>
                <a:gd name="T13" fmla="*/ 421 h 505"/>
                <a:gd name="T14" fmla="*/ 1463 w 1792"/>
                <a:gd name="T15" fmla="*/ 399 h 505"/>
                <a:gd name="T16" fmla="*/ 1426 w 1792"/>
                <a:gd name="T17" fmla="*/ 374 h 505"/>
                <a:gd name="T18" fmla="*/ 1370 w 1792"/>
                <a:gd name="T19" fmla="*/ 328 h 505"/>
                <a:gd name="T20" fmla="*/ 1293 w 1792"/>
                <a:gd name="T21" fmla="*/ 257 h 505"/>
                <a:gd name="T22" fmla="*/ 1215 w 1792"/>
                <a:gd name="T23" fmla="*/ 184 h 505"/>
                <a:gd name="T24" fmla="*/ 1135 w 1792"/>
                <a:gd name="T25" fmla="*/ 114 h 505"/>
                <a:gd name="T26" fmla="*/ 1095 w 1792"/>
                <a:gd name="T27" fmla="*/ 84 h 505"/>
                <a:gd name="T28" fmla="*/ 1053 w 1792"/>
                <a:gd name="T29" fmla="*/ 56 h 505"/>
                <a:gd name="T30" fmla="*/ 1012 w 1792"/>
                <a:gd name="T31" fmla="*/ 33 h 505"/>
                <a:gd name="T32" fmla="*/ 969 w 1792"/>
                <a:gd name="T33" fmla="*/ 15 h 505"/>
                <a:gd name="T34" fmla="*/ 927 w 1792"/>
                <a:gd name="T35" fmla="*/ 5 h 505"/>
                <a:gd name="T36" fmla="*/ 883 w 1792"/>
                <a:gd name="T37" fmla="*/ 0 h 505"/>
                <a:gd name="T38" fmla="*/ 861 w 1792"/>
                <a:gd name="T39" fmla="*/ 1 h 505"/>
                <a:gd name="T40" fmla="*/ 819 w 1792"/>
                <a:gd name="T41" fmla="*/ 8 h 505"/>
                <a:gd name="T42" fmla="*/ 778 w 1792"/>
                <a:gd name="T43" fmla="*/ 18 h 505"/>
                <a:gd name="T44" fmla="*/ 738 w 1792"/>
                <a:gd name="T45" fmla="*/ 34 h 505"/>
                <a:gd name="T46" fmla="*/ 699 w 1792"/>
                <a:gd name="T47" fmla="*/ 55 h 505"/>
                <a:gd name="T48" fmla="*/ 662 w 1792"/>
                <a:gd name="T49" fmla="*/ 78 h 505"/>
                <a:gd name="T50" fmla="*/ 626 w 1792"/>
                <a:gd name="T51" fmla="*/ 105 h 505"/>
                <a:gd name="T52" fmla="*/ 574 w 1792"/>
                <a:gd name="T53" fmla="*/ 148 h 505"/>
                <a:gd name="T54" fmla="*/ 508 w 1792"/>
                <a:gd name="T55" fmla="*/ 209 h 505"/>
                <a:gd name="T56" fmla="*/ 419 w 1792"/>
                <a:gd name="T57" fmla="*/ 300 h 505"/>
                <a:gd name="T58" fmla="*/ 365 w 1792"/>
                <a:gd name="T59" fmla="*/ 351 h 505"/>
                <a:gd name="T60" fmla="*/ 340 w 1792"/>
                <a:gd name="T61" fmla="*/ 372 h 505"/>
                <a:gd name="T62" fmla="*/ 314 w 1792"/>
                <a:gd name="T63" fmla="*/ 391 h 505"/>
                <a:gd name="T64" fmla="*/ 260 w 1792"/>
                <a:gd name="T65" fmla="*/ 423 h 505"/>
                <a:gd name="T66" fmla="*/ 203 w 1792"/>
                <a:gd name="T67" fmla="*/ 448 h 505"/>
                <a:gd name="T68" fmla="*/ 147 w 1792"/>
                <a:gd name="T69" fmla="*/ 469 h 505"/>
                <a:gd name="T70" fmla="*/ 96 w 1792"/>
                <a:gd name="T71" fmla="*/ 484 h 505"/>
                <a:gd name="T72" fmla="*/ 35 w 1792"/>
                <a:gd name="T73" fmla="*/ 499 h 505"/>
                <a:gd name="T74" fmla="*/ 0 w 1792"/>
                <a:gd name="T75" fmla="*/ 50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92" h="505">
                  <a:moveTo>
                    <a:pt x="1792" y="505"/>
                  </a:moveTo>
                  <a:lnTo>
                    <a:pt x="1792" y="505"/>
                  </a:lnTo>
                  <a:lnTo>
                    <a:pt x="1774" y="504"/>
                  </a:lnTo>
                  <a:lnTo>
                    <a:pt x="1753" y="502"/>
                  </a:lnTo>
                  <a:lnTo>
                    <a:pt x="1723" y="496"/>
                  </a:lnTo>
                  <a:lnTo>
                    <a:pt x="1683" y="487"/>
                  </a:lnTo>
                  <a:lnTo>
                    <a:pt x="1661" y="480"/>
                  </a:lnTo>
                  <a:lnTo>
                    <a:pt x="1636" y="474"/>
                  </a:lnTo>
                  <a:lnTo>
                    <a:pt x="1610" y="464"/>
                  </a:lnTo>
                  <a:lnTo>
                    <a:pt x="1581" y="455"/>
                  </a:lnTo>
                  <a:lnTo>
                    <a:pt x="1550" y="443"/>
                  </a:lnTo>
                  <a:lnTo>
                    <a:pt x="1517" y="429"/>
                  </a:lnTo>
                  <a:lnTo>
                    <a:pt x="1517" y="429"/>
                  </a:lnTo>
                  <a:lnTo>
                    <a:pt x="1499" y="421"/>
                  </a:lnTo>
                  <a:lnTo>
                    <a:pt x="1481" y="411"/>
                  </a:lnTo>
                  <a:lnTo>
                    <a:pt x="1463" y="399"/>
                  </a:lnTo>
                  <a:lnTo>
                    <a:pt x="1444" y="387"/>
                  </a:lnTo>
                  <a:lnTo>
                    <a:pt x="1426" y="374"/>
                  </a:lnTo>
                  <a:lnTo>
                    <a:pt x="1407" y="359"/>
                  </a:lnTo>
                  <a:lnTo>
                    <a:pt x="1370" y="328"/>
                  </a:lnTo>
                  <a:lnTo>
                    <a:pt x="1332" y="294"/>
                  </a:lnTo>
                  <a:lnTo>
                    <a:pt x="1293" y="257"/>
                  </a:lnTo>
                  <a:lnTo>
                    <a:pt x="1255" y="220"/>
                  </a:lnTo>
                  <a:lnTo>
                    <a:pt x="1215" y="184"/>
                  </a:lnTo>
                  <a:lnTo>
                    <a:pt x="1176" y="149"/>
                  </a:lnTo>
                  <a:lnTo>
                    <a:pt x="1135" y="114"/>
                  </a:lnTo>
                  <a:lnTo>
                    <a:pt x="1115" y="98"/>
                  </a:lnTo>
                  <a:lnTo>
                    <a:pt x="1095" y="84"/>
                  </a:lnTo>
                  <a:lnTo>
                    <a:pt x="1074" y="70"/>
                  </a:lnTo>
                  <a:lnTo>
                    <a:pt x="1053" y="56"/>
                  </a:lnTo>
                  <a:lnTo>
                    <a:pt x="1033" y="44"/>
                  </a:lnTo>
                  <a:lnTo>
                    <a:pt x="1012" y="33"/>
                  </a:lnTo>
                  <a:lnTo>
                    <a:pt x="991" y="24"/>
                  </a:lnTo>
                  <a:lnTo>
                    <a:pt x="969" y="15"/>
                  </a:lnTo>
                  <a:lnTo>
                    <a:pt x="948" y="9"/>
                  </a:lnTo>
                  <a:lnTo>
                    <a:pt x="927" y="5"/>
                  </a:lnTo>
                  <a:lnTo>
                    <a:pt x="905" y="1"/>
                  </a:lnTo>
                  <a:lnTo>
                    <a:pt x="883" y="0"/>
                  </a:lnTo>
                  <a:lnTo>
                    <a:pt x="883" y="0"/>
                  </a:lnTo>
                  <a:lnTo>
                    <a:pt x="861" y="1"/>
                  </a:lnTo>
                  <a:lnTo>
                    <a:pt x="840" y="3"/>
                  </a:lnTo>
                  <a:lnTo>
                    <a:pt x="819" y="8"/>
                  </a:lnTo>
                  <a:lnTo>
                    <a:pt x="799" y="12"/>
                  </a:lnTo>
                  <a:lnTo>
                    <a:pt x="778" y="18"/>
                  </a:lnTo>
                  <a:lnTo>
                    <a:pt x="758" y="26"/>
                  </a:lnTo>
                  <a:lnTo>
                    <a:pt x="738" y="34"/>
                  </a:lnTo>
                  <a:lnTo>
                    <a:pt x="719" y="44"/>
                  </a:lnTo>
                  <a:lnTo>
                    <a:pt x="699" y="55"/>
                  </a:lnTo>
                  <a:lnTo>
                    <a:pt x="681" y="66"/>
                  </a:lnTo>
                  <a:lnTo>
                    <a:pt x="662" y="78"/>
                  </a:lnTo>
                  <a:lnTo>
                    <a:pt x="644" y="91"/>
                  </a:lnTo>
                  <a:lnTo>
                    <a:pt x="626" y="105"/>
                  </a:lnTo>
                  <a:lnTo>
                    <a:pt x="608" y="119"/>
                  </a:lnTo>
                  <a:lnTo>
                    <a:pt x="574" y="148"/>
                  </a:lnTo>
                  <a:lnTo>
                    <a:pt x="540" y="178"/>
                  </a:lnTo>
                  <a:lnTo>
                    <a:pt x="508" y="209"/>
                  </a:lnTo>
                  <a:lnTo>
                    <a:pt x="447" y="271"/>
                  </a:lnTo>
                  <a:lnTo>
                    <a:pt x="419" y="300"/>
                  </a:lnTo>
                  <a:lnTo>
                    <a:pt x="392" y="327"/>
                  </a:lnTo>
                  <a:lnTo>
                    <a:pt x="365" y="351"/>
                  </a:lnTo>
                  <a:lnTo>
                    <a:pt x="340" y="372"/>
                  </a:lnTo>
                  <a:lnTo>
                    <a:pt x="340" y="372"/>
                  </a:lnTo>
                  <a:lnTo>
                    <a:pt x="327" y="381"/>
                  </a:lnTo>
                  <a:lnTo>
                    <a:pt x="314" y="391"/>
                  </a:lnTo>
                  <a:lnTo>
                    <a:pt x="287" y="407"/>
                  </a:lnTo>
                  <a:lnTo>
                    <a:pt x="260" y="423"/>
                  </a:lnTo>
                  <a:lnTo>
                    <a:pt x="231" y="436"/>
                  </a:lnTo>
                  <a:lnTo>
                    <a:pt x="203" y="448"/>
                  </a:lnTo>
                  <a:lnTo>
                    <a:pt x="174" y="459"/>
                  </a:lnTo>
                  <a:lnTo>
                    <a:pt x="147" y="469"/>
                  </a:lnTo>
                  <a:lnTo>
                    <a:pt x="121" y="477"/>
                  </a:lnTo>
                  <a:lnTo>
                    <a:pt x="96" y="484"/>
                  </a:lnTo>
                  <a:lnTo>
                    <a:pt x="73" y="490"/>
                  </a:lnTo>
                  <a:lnTo>
                    <a:pt x="35" y="499"/>
                  </a:lnTo>
                  <a:lnTo>
                    <a:pt x="10" y="504"/>
                  </a:lnTo>
                  <a:lnTo>
                    <a:pt x="0" y="505"/>
                  </a:lnTo>
                  <a:lnTo>
                    <a:pt x="1792" y="505"/>
                  </a:lnTo>
                  <a:close/>
                </a:path>
              </a:pathLst>
            </a:custGeom>
            <a:noFill/>
            <a:ln w="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3" name="Text Box 13"/>
          <p:cNvSpPr txBox="1">
            <a:spLocks noChangeArrowheads="1"/>
          </p:cNvSpPr>
          <p:nvPr/>
        </p:nvSpPr>
        <p:spPr bwMode="auto">
          <a:xfrm>
            <a:off x="7859782" y="4507992"/>
            <a:ext cx="108584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zh-CN" sz="1400" b="1" i="0" dirty="0" smtClean="0">
                <a:solidFill>
                  <a:srgbClr val="000000"/>
                </a:solidFill>
                <a:ea typeface="SimSun" pitchFamily="18" charset="0"/>
              </a:rPr>
              <a:t>流行病爆发：</a:t>
            </a:r>
          </a:p>
          <a:p>
            <a:pPr eaLnBrk="1" hangingPunct="1"/>
            <a:r>
              <a:rPr lang="zh-CN" sz="1400" b="1" i="0" dirty="0" smtClean="0">
                <a:solidFill>
                  <a:srgbClr val="000000"/>
                </a:solidFill>
                <a:ea typeface="SimSun" pitchFamily="18" charset="0"/>
              </a:rPr>
              <a:t>实施干预</a:t>
            </a:r>
          </a:p>
        </p:txBody>
      </p:sp>
      <p:sp>
        <p:nvSpPr>
          <p:cNvPr id="298" name="Oval 19"/>
          <p:cNvSpPr>
            <a:spLocks noChangeArrowheads="1"/>
          </p:cNvSpPr>
          <p:nvPr/>
        </p:nvSpPr>
        <p:spPr bwMode="auto">
          <a:xfrm>
            <a:off x="7269820" y="3428769"/>
            <a:ext cx="219880" cy="18814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Oval 19"/>
          <p:cNvSpPr>
            <a:spLocks noChangeArrowheads="1"/>
          </p:cNvSpPr>
          <p:nvPr/>
        </p:nvSpPr>
        <p:spPr bwMode="auto">
          <a:xfrm>
            <a:off x="7211568" y="2707452"/>
            <a:ext cx="219880" cy="18814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Equal 2"/>
          <p:cNvSpPr/>
          <p:nvPr/>
        </p:nvSpPr>
        <p:spPr>
          <a:xfrm>
            <a:off x="3705452" y="3639534"/>
            <a:ext cx="695088" cy="4572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5862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606"/>
            <a:ext cx="8229600" cy="1143000"/>
          </a:xfrm>
        </p:spPr>
        <p:txBody>
          <a:bodyPr/>
          <a:lstStyle/>
          <a:p>
            <a:r>
              <a:rPr lang="zh-CN" sz="4400" b="0" i="0" dirty="0" smtClean="0">
                <a:solidFill>
                  <a:srgbClr val="000000"/>
                </a:solidFill>
                <a:ea typeface="SimSun" pitchFamily="18" charset="0"/>
              </a:rPr>
              <a:t>合作伙伴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216" y="1667992"/>
            <a:ext cx="1219200" cy="10075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7498" y="557784"/>
            <a:ext cx="1091252" cy="9295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383" y="3475501"/>
            <a:ext cx="1828800" cy="746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612" y="4389711"/>
            <a:ext cx="1435608" cy="6230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765" y="3626693"/>
            <a:ext cx="1024982" cy="10249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0678" y="2364485"/>
            <a:ext cx="1091155" cy="10576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8482" y="3601021"/>
            <a:ext cx="1062038" cy="10763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2316" y="1581857"/>
            <a:ext cx="1510340" cy="11668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1384" y="1215293"/>
            <a:ext cx="1015417" cy="10154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59903" y="1251869"/>
            <a:ext cx="1242391" cy="9525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5238" y="2381249"/>
            <a:ext cx="1030045" cy="102536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7811" y="4729486"/>
            <a:ext cx="1081373" cy="108700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6656" y="4732890"/>
            <a:ext cx="1049399" cy="104473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7694" y="5163036"/>
            <a:ext cx="823605" cy="89638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43800" y="586212"/>
            <a:ext cx="1435111" cy="107494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4225" y="2529840"/>
            <a:ext cx="1059834" cy="134742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42944" y="5718955"/>
            <a:ext cx="1009650" cy="10096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8991" y="5593780"/>
            <a:ext cx="733425" cy="8572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2325" y="1659083"/>
            <a:ext cx="1483667" cy="67277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3704" y="3936492"/>
            <a:ext cx="1524000" cy="8001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032" y="6048787"/>
            <a:ext cx="2734184" cy="48453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0066" y="3445212"/>
            <a:ext cx="1685926" cy="37147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4625" y="4855297"/>
            <a:ext cx="1679066" cy="44766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140" y="2922797"/>
            <a:ext cx="2270760" cy="39891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73615" y="1499616"/>
            <a:ext cx="954259" cy="95425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74497" y="4179012"/>
            <a:ext cx="1332343" cy="38014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6617" y="4834955"/>
            <a:ext cx="771525" cy="86677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91984" y="5899549"/>
            <a:ext cx="1590675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38088" y="2660508"/>
            <a:ext cx="1475957" cy="39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3401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sz="4400" b="0" i="0" dirty="0" smtClean="0">
                <a:solidFill>
                  <a:srgbClr val="000000"/>
                </a:solidFill>
                <a:ea typeface="SimSun" pitchFamily="18" charset="0"/>
              </a:rPr>
              <a:t>真实事件 — </a:t>
            </a:r>
            <a:r>
              <a:rPr lang="en" sz="4400" dirty="0" smtClean="0"/>
              <a:t/>
            </a:r>
            <a:br>
              <a:rPr lang="en" sz="4400" dirty="0" smtClean="0"/>
            </a:br>
            <a:r>
              <a:rPr lang="zh-CN" sz="4400" b="0" i="0" dirty="0" smtClean="0">
                <a:solidFill>
                  <a:srgbClr val="000000"/>
                </a:solidFill>
                <a:ea typeface="SimSun" pitchFamily="18" charset="0"/>
              </a:rPr>
              <a:t>日本福岛核电站事故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7344" y="2008650"/>
            <a:ext cx="7372317" cy="411478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sz="4400" b="0" i="0" dirty="0" smtClean="0">
                <a:solidFill>
                  <a:srgbClr val="000000"/>
                </a:solidFill>
                <a:ea typeface="SimSun" pitchFamily="18" charset="0"/>
              </a:rPr>
              <a:t>国家战略储备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1600200"/>
            <a:ext cx="6179634" cy="4648813"/>
          </a:xfrm>
        </p:spPr>
      </p:pic>
    </p:spTree>
    <p:extLst>
      <p:ext uri="{BB962C8B-B14F-4D97-AF65-F5344CB8AC3E}">
        <p14:creationId xmlns:p14="http://schemas.microsoft.com/office/powerpoint/2010/main" xmlns="" val="23512973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</Words>
  <Application>Microsoft Office PowerPoint</Application>
  <PresentationFormat>On-screen Show (4:3)</PresentationFormat>
  <Paragraphs>42</Paragraphs>
  <Slides>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涉及公共卫生的 交通运输事件的响应 </vt:lpstr>
      <vt:lpstr>交通运输中的公共卫生事故</vt:lpstr>
      <vt:lpstr>监控</vt:lpstr>
      <vt:lpstr>教育公众</vt:lpstr>
      <vt:lpstr>工程控制</vt:lpstr>
      <vt:lpstr>协作响应</vt:lpstr>
      <vt:lpstr>合作伙伴</vt:lpstr>
      <vt:lpstr>真实事件 —  日本福岛核电站事故</vt:lpstr>
      <vt:lpstr>国家战略储备</vt:lpstr>
    </vt:vector>
  </TitlesOfParts>
  <Company>DOT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Lynn.Slepski</dc:creator>
  <cp:lastModifiedBy>lfeng</cp:lastModifiedBy>
  <cp:revision>49</cp:revision>
  <cp:lastPrinted>2012-07-02T18:02:23Z</cp:lastPrinted>
  <dcterms:created xsi:type="dcterms:W3CDTF">2011-10-12T20:59:57Z</dcterms:created>
  <dcterms:modified xsi:type="dcterms:W3CDTF">2012-07-30T09:09:25Z</dcterms:modified>
</cp:coreProperties>
</file>