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4" r:id="rId3"/>
    <p:sldId id="333" r:id="rId4"/>
    <p:sldId id="335" r:id="rId5"/>
    <p:sldId id="340" r:id="rId6"/>
    <p:sldId id="337" r:id="rId7"/>
    <p:sldId id="339" r:id="rId8"/>
    <p:sldId id="345" r:id="rId9"/>
    <p:sldId id="344" r:id="rId10"/>
    <p:sldId id="318" r:id="rId11"/>
    <p:sldId id="341" r:id="rId12"/>
    <p:sldId id="342" r:id="rId13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52" autoAdjust="0"/>
  </p:normalViewPr>
  <p:slideViewPr>
    <p:cSldViewPr snapToGrid="0">
      <p:cViewPr varScale="1">
        <p:scale>
          <a:sx n="56" d="100"/>
          <a:sy n="56" d="100"/>
        </p:scale>
        <p:origin x="-90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1746" y="-90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1578" tIns="45789" rIns="91578" bIns="457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1578" tIns="45789" rIns="91578" bIns="45789" rtlCol="0"/>
          <a:lstStyle>
            <a:lvl1pPr algn="r">
              <a:defRPr sz="1200"/>
            </a:lvl1pPr>
          </a:lstStyle>
          <a:p>
            <a:pPr>
              <a:defRPr/>
            </a:pPr>
            <a:fld id="{D289C515-8E41-40EA-8892-32D766884676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1578" tIns="45789" rIns="91578" bIns="457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1578" tIns="45789" rIns="91578" bIns="45789" rtlCol="0" anchor="b"/>
          <a:lstStyle>
            <a:lvl1pPr algn="r">
              <a:defRPr sz="1200"/>
            </a:lvl1pPr>
          </a:lstStyle>
          <a:p>
            <a:pPr>
              <a:defRPr/>
            </a:pPr>
            <a:fld id="{D73DE7F2-EC44-4428-9E27-CCE8405E5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2172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9" tIns="46660" rIns="93319" bIns="4666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9" tIns="46660" rIns="93319" bIns="4666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A94CEA-4BDA-43EE-A72D-405F87CDB716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9" tIns="46660" rIns="93319" bIns="4666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9" tIns="46660" rIns="93319" bIns="4666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19" tIns="46660" rIns="93319" bIns="4666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19" tIns="46660" rIns="93319" bIns="4666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47EB33-9081-49BE-873C-0EB30DB14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774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4B7C9-2694-40AD-A31F-A2D54931FA5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D973AE-4DF9-4D19-B597-BF9E94578B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D973AE-4DF9-4D19-B597-BF9E94578B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D973AE-4DF9-4D19-B597-BF9E94578B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7EB33-9081-49BE-873C-0EB30DB1420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983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7EB33-9081-49BE-873C-0EB30DB1420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6338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7EB33-9081-49BE-873C-0EB30DB1420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350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7EB33-9081-49BE-873C-0EB30DB1420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6790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7EB33-9081-49BE-873C-0EB30DB1420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1846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B323CA-338B-4F6D-9F63-937569DAECE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7EB33-9081-49BE-873C-0EB30DB1420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6790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D973AE-4DF9-4D19-B597-BF9E94578B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FB122-7BAC-4F21-9750-F92D3129A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9C3B-F440-4E19-83F9-E61C68B18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150C-7BAB-4F2B-99FE-C0F16DB21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08824-2FCB-4DCF-A949-780692841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CAB0-D9BB-4EF3-9E5B-E69B97B52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FEABE-94E1-4FC6-A1C1-3293A2BFD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5FD4A-0AA9-4B0B-AAFB-912E130DD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A312-06F3-4372-BC36-66674EA5B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519CB-73DA-485F-B867-32C4F73CD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7" descr="blankInteri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4"/>
          <p:cNvSpPr>
            <a:spLocks noGrp="1"/>
          </p:cNvSpPr>
          <p:nvPr userDrawn="1">
            <p:ph type="title"/>
          </p:nvPr>
        </p:nvSpPr>
        <p:spPr>
          <a:xfrm>
            <a:off x="3200400" y="685800"/>
            <a:ext cx="5486400" cy="5334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Title</a:t>
            </a:r>
          </a:p>
        </p:txBody>
      </p:sp>
      <p:sp>
        <p:nvSpPr>
          <p:cNvPr id="11" name="Footer Placeholder 9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12" name="Content Placeholder 10"/>
          <p:cNvSpPr>
            <a:spLocks noGrp="1"/>
          </p:cNvSpPr>
          <p:nvPr userDrawn="1"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2D6F4-7CD8-4442-94BC-AB240F820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240A5-1428-42DC-8D7C-F83A46DDF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6C25B6-1676-40B1-801D-BF90881D7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hyperlink" Target="http://www.incidentnews.gov/entry/1261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incidentnews.gov/entry/12611" TargetMode="Externa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gvi.uscg.mil/cgi-bin/apdownload.pl?95277+Photo+cgvi.uscg.mil:80+http://cgvi.uscg.mil/preserver/tmp/PLS/kjanssen/hits.10.98.226.125_2.18374.p25.html++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2052" name="Picture 7" descr="blankInteri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533399" y="1004352"/>
            <a:ext cx="4295776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zh-CN" sz="3600" b="0" i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海港地区的石油化工产品；</a:t>
            </a:r>
            <a:r>
              <a:rPr lang="zh-CN" sz="3600" b="0" i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安全监管</a:t>
            </a:r>
            <a:endParaRPr lang="en-US" altLang="zh-CN" sz="3600" b="0" i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itchFamily="18" charset="0"/>
            </a:endParaRPr>
          </a:p>
          <a:p>
            <a:r>
              <a:rPr lang="en-US" altLang="zh-CN" sz="3600" b="0" i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  </a:t>
            </a:r>
            <a:r>
              <a:rPr lang="zh-CN" sz="3600" b="0" i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和应急响应</a:t>
            </a:r>
          </a:p>
          <a:p>
            <a:pPr algn="ctr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2056" name="Picture 8" descr="LN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4" y="1628774"/>
            <a:ext cx="3390902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105399" y="4619625"/>
            <a:ext cx="30384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4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演讲者：</a:t>
            </a:r>
          </a:p>
          <a:p>
            <a:pPr algn="ctr"/>
            <a:r>
              <a:rPr lang="zh-CN" sz="14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David Murk 队长</a:t>
            </a:r>
          </a:p>
          <a:p>
            <a:pPr algn="ctr"/>
            <a:r>
              <a:rPr lang="zh-CN" sz="14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美国海岸警卫队</a:t>
            </a:r>
          </a:p>
          <a:p>
            <a:pPr algn="ctr"/>
            <a:r>
              <a:rPr lang="zh-CN" sz="14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交通部长高级海事顾问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blankInteri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4"/>
          <p:cNvSpPr>
            <a:spLocks noGrp="1"/>
          </p:cNvSpPr>
          <p:nvPr>
            <p:ph type="title"/>
          </p:nvPr>
        </p:nvSpPr>
        <p:spPr>
          <a:xfrm>
            <a:off x="3288790" y="771524"/>
            <a:ext cx="5486400" cy="533400"/>
          </a:xfrm>
        </p:spPr>
        <p:txBody>
          <a:bodyPr/>
          <a:lstStyle/>
          <a:p>
            <a:pPr eaLnBrk="1" hangingPunct="1"/>
            <a:r>
              <a:rPr lang="zh-CN" sz="3200" b="1" i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萨凡纳河神秘泄漏事故</a:t>
            </a:r>
          </a:p>
        </p:txBody>
      </p:sp>
      <p:pic>
        <p:nvPicPr>
          <p:cNvPr id="7" name="Picture 5" descr="\\ostfile01\home\David.Murk\My Documents\CG\New Folder\SavRiverSpill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099" y="1667465"/>
            <a:ext cx="3162300" cy="337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zone 4 jul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5774" y="1488285"/>
            <a:ext cx="3571876" cy="251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one 4 jul 2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76713"/>
            <a:ext cx="3552824" cy="20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blankInteri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4"/>
          <p:cNvSpPr>
            <a:spLocks noGrp="1"/>
          </p:cNvSpPr>
          <p:nvPr>
            <p:ph type="title"/>
          </p:nvPr>
        </p:nvSpPr>
        <p:spPr>
          <a:xfrm>
            <a:off x="3286125" y="866775"/>
            <a:ext cx="5486400" cy="533400"/>
          </a:xfrm>
        </p:spPr>
        <p:txBody>
          <a:bodyPr/>
          <a:lstStyle/>
          <a:p>
            <a:pPr eaLnBrk="1" hangingPunct="1"/>
            <a:r>
              <a:rPr lang="zh-CN" sz="2800" b="1" i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查尔斯顿港船只集装箱</a:t>
            </a:r>
            <a:r>
              <a:rPr lang="en" sz="2800" dirty="0" smtClean="0"/>
              <a:t/>
            </a:r>
            <a:br>
              <a:rPr lang="en" sz="2800" dirty="0" smtClean="0"/>
            </a:br>
            <a:r>
              <a:rPr lang="zh-CN" sz="2800" b="1" i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化学品泄漏事故</a:t>
            </a:r>
          </a:p>
        </p:txBody>
      </p:sp>
      <p:pic>
        <p:nvPicPr>
          <p:cNvPr id="9" name="Picture 2" descr="\\ostfile01\home\David.Murk\My Documents\CG\New Folder\SealandPrideDock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284" y="1755545"/>
            <a:ext cx="3510466" cy="20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4925" y="1755545"/>
            <a:ext cx="3254352" cy="20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6994" y="4093110"/>
            <a:ext cx="3299512" cy="209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252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blankInteri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4"/>
          <p:cNvSpPr>
            <a:spLocks noGrp="1"/>
          </p:cNvSpPr>
          <p:nvPr>
            <p:ph type="title"/>
          </p:nvPr>
        </p:nvSpPr>
        <p:spPr>
          <a:xfrm>
            <a:off x="3286125" y="866775"/>
            <a:ext cx="5486400" cy="533400"/>
          </a:xfrm>
        </p:spPr>
        <p:txBody>
          <a:bodyPr/>
          <a:lstStyle/>
          <a:p>
            <a:pPr eaLnBrk="1" hangingPunct="1"/>
            <a:r>
              <a:rPr lang="zh-CN" sz="2800" b="1" i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萨凡纳河制糖厂爆炸事故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sz="1200" b="0" i="0" dirty="0" smtClean="0">
                <a:solidFill>
                  <a:srgbClr val="BFBFBF"/>
                </a:solidFill>
                <a:ea typeface="SimSun" pitchFamily="18" charset="0"/>
              </a:rPr>
              <a:t>非保密类/仅供官方使用</a:t>
            </a:r>
          </a:p>
        </p:txBody>
      </p:sp>
      <p:pic>
        <p:nvPicPr>
          <p:cNvPr id="6" name="Picture 4" descr="\\ostfile01\home\David.Murk\My Documents\CG\New Folder\SavSugRefin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081" y="1677987"/>
            <a:ext cx="3443288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BzAJoDASIAAhEBAxEB/8QAGwAAAQUBAQAAAAAAAAAAAAAABQABAgMEBgf/xAA2EAACAQMDAgQFAgYBBQEAAAABAgMABBEFEiExQQYTUWEUIjJxkSOBBxVSobHRQmKCssHw8f/EABkBAAMBAQEAAAAAAAAAAAAAAAECAwAEBf/EACIRAAIDAAIDAAMBAQAAAAAAAAABAgMREiEEMUETIlEjMv/aAAwDAQACEQMRAD8A8hKVDaa0020Gp6VcTKRmlsPWtARQeDUgooi8TMF9Rmky1p2A9qYx1tNxM5GRToozzV3kjuKXl46CjoOLGIGKqZavxxzTEA0A4UBasAqwR8U+yibiVEVHFXFTTFcGgbCrHrUWFXEVAiimZopxk0sVYV9qiRRQpCnpyKbFbDG/yWbp1qEkckfBrbDkMA4/etLQiQ5Kgiuf8uPs6vxaugMI5Dztp9ki9Rx60YNsmBnp6VA24YtHjjtWVyA6GCwxpwx71qmsZIWB+pD1I7VoiEPlkAAgY3cdKbmvgqrluMHgg9DUiQqknJwM8VrFg0kwEZypP1AdBWfWrJrO3O5g2ccj7itGyLeGcJJaUqyyLkA496cKKzad9LZ65Fa+KoxF2hulIt6c0mGaYLWCPSIFIU9YxAgVBhVpFRYVgMqxUSKtIqGKwjRAqKW0elSINNzRNgaHNXR5qtV5q5R2rgkz0khMwxUurAiokHFWRKxGcHFI+kOSPzSBT6Zp1towzn6d3Tmkq/rjAOcVtjhLdSfxSOWDJaUWgEUbKygkdGrB4ixJpc7FcFWUj8iugEA4wB+KFeKowNFnYdQU/wDIUapp2IW1f5sF+EbZZ0mZhuxjj81fq2ltbMZYkPlHqBztq/wMAIJ+B25P71013GkcB8+RBEwwdxAHNNZfKFzSJ11qVSTOD8iUoXEbbR1OKqAOK7iEW9xA3lsskYGNw5B9qE3+nxlTHYxmVnPyqB3/APhVoeUm8Yk/HztHOgUhjvz7VpubSa1lMVxG0cg/4kVV5Zxnsa6VJM5+LKyVOAqbcDBOSdxz156cYH7VFgantwTwfvTEUwrTKiD3psVMg1ErRFGIpsU5BpsH2oA0JC4HoatS4Xrn9qyovqKuSPn2qDhE6YzkbEnVueCPTNbbaVWGBxQtYO44q5I2A4JFRnXFl4zYSDRtKMjo2OPtRGBoyMdx60EQOFyM9cVp8meUjj8VGdS/pSM2GECZ4YD2oX4vQDQZyW53Jx/3CnxLbHMjqoH9RxQvxJqVvPpr26TxvLuU4Vs9CK1NTViYts1waZd4OMcGn3FxMSsSEb3xkAc10kep6RLEJpY/j7dWAaNQOT1HDDkftQv+G8VhNEY9RmaJA25SsgVTjruyMH2zxRuW4k0/xPDDqMqtezSLFDJCh+ghQAehHDEHnpz16PZRym3vZGHkqMVFhLQfFdiz+TD4dIX6DgqAvABJAUDJyKxavb6zPdQyxxxwW8u6RmFid0cY5G45AY4ODyM4NHr25i8JaMbmUTSQLKjL5WCNpI3YBPdvfvQSD+IWkTJbLJpuoMY2LcxwEEnr1Jx3NQjRPW0kOr49YvYMvPCOpalbtNbSzzTmIEJFbbFbuFyzZHP/AC6V12ieF9Lg0hbrxBaQtNIhMjyop2YyBygx2B//ACs1x4qtrGxSJo9Rs1kiAjMSRsGHPUEZwQRVsd6+vaK0MGn7LZY186XzAGwAM4HPJ59ulLOyxRSY3/T34eZX9raw3d8EiklQzSrbvG21EAf5ScjkFc9PahLjaTvBA9cV6JDfeHoIWsrmMy26yEOqbGnQgnAPp0Oa5S8gt5b2UwqVhLnZ2O3PH74rtoub6aEurS9AQKGGVIP2qUtrNGqtLDKisMqXQqGHqM9RzW6axELh0GcENyOuPX1opJ4giltjaTaPAFEZTcjsArZ+pV6D7D0HPFXlOSfSIxgn7ZzBjqG32q+WOSM8Dev4P+qbJ/ob8j/dUUkyTiWfzC0WTCCRo8/UVAOPtV8es6aWhSe2lT5v1JI2BJGeMDjHGaF/DRnqB+xIqqSyBkUKTtPXmlcIv2MrJr0FptetIrgiCylkhB4LTBSw9cbTj+9WWnim0ilb4jSDNGQNii62sD3JOw5HTjAoE9mQxCDIHvUFtZQwAQfkf6o8ICuyzfZ3mma9Y315FGvh6URHLS+RO0zhO5ChB/kda663GmQEvPDLFE9yiReZ8pMbdyCcgg9vavLdFinS9RxqFzZERt+tC+CP+njqDxx7VXf2941yxkvZbnc2C8rli3uc5qc6a5IeNtiPUtatPArXj3Fxb3TMR8y5wpPTseeBXk+uW9nbXjJYzSSxMdytIm3APQYyas1QX81yDcXs13IFxullZyBnoC2eKFTB0PzE59c0a6+D6Yk5uSxhnQ7jU9NmjvLW3E0aHhJUYxtnjnGP8+ldFL4w1uaaznt7CwheCdZY5Y4Sx3Y28nOMfMOPXFBtLt9Vl0Sa6g1poLeEqGh8xgPmbaOBx15rBDb3/wAHKBcuoiQMbcsRyXRQMevzqf2o4m96EnFLA54s1fUNQu4odSgNvNGrGQICPMDYIYjJB9j9/SqNT0ybTNPtZUkSdriISt8OGPlIR1Y4wPzx3oXqUV3DebLq4eeTylO8uWOCowuT6dKJfyrxCNKac3RjtRai5WPz2UNFtJyB0PHb3rKC6w3NxCvgnWDZzBr1baaJV+QyRiRw3PfIOME9+MCu1sfE+iDTJLX4gWcjAlZjxjPVRzyP/WK8isotTeRPhHP1ZUIeh65xRGHQvENwCYoS48sTY9VPQ9PauO7x4SnycsOyux8UuIZSwsLm/aaw1KSaWeRs7olxkknP1etH5fCcl5dkadcqgK7hE8BwuFz9e8+np3rzaGz1WOZBEkkbs+Ac7ec11Fpo/ja9nS3j1IxvKCAzXDICMZPIHtVOGSWTC59PYh2z0iC40kNJdx/EylFig2lWJYnAyTjt/eudu0tbS4mSVgzhiUSY7SeTnODwTxxQjWdO17TvhWvpQ3xKM8TJNv4BGee3JFCJjeo53tknnJbJ/NdPD4cql9Oyijlv4pZLK2063iKeRumMwAf+sErjd09Rz3qyNtAhjWK4sJ5ZkAWSQXDKGYdTjHGT2riYZtRbKxSTKhPIDHb98etWrp+qSKHWGZgwyGwec963AXnL+i3gHrVqnNVAA9hU+PSixyTyBFJrIdQIOBGP3NXSRh1IJxVMdlGD82TWXH6B8t6NDaj5aqU+rHoaoXVp92X2sOuMVtKRPGEYdu9NBY2quS2ce9DlFLtDZNv2Q/mO9GkaLoOoBrBPdrMD+ioPrk8UfENqUZTjDLgUJ1GyiijDQMG55wKWE4t4kGyE0tbOg8AahYxTXNpqdpFcwTouVlYY+U56Hjriiuta54W/ms7WehW8UaRKyoGCo7gqQCB24GfbNcz4MRl1aNzZxXC9Nsqbscg5wQeeKL6L4auH8VRaa1oIEkhU/qjcq8LuIO1h9QPbuapJRXsjFOTZv8N6l4L1qcw+INMWwn3FlnS7dIzk9Dzx1/ArqvFEvgi4sbK2XVYWitLYwRJDqB+gqBglc54Udc9KE6Z/DPUYbCaG5/kuX2EXDF5ZYyvYDaAFPOevpQ7Vf4aXEJikudXs8lirCK2IVFGcHgjqcDp374553KvX+xVRli/XRtF8ReEtAdrqxt7yW6CmMLJcHbjuRhfxXSab/Efw8LaWwkS5Aktwgn3AAYB4x+/2Nea3/hv4C5NvLcM0mCVIibDf0+vX/wB0U0L+G+q61Z/EQT28OVJxcb1wd2OynIwCePapTq8eX7ORZStSziEFvNGu9WETXs6WjOCrfJuAOBjOK0+J/H1ubswaY5EcPyebtKycDbw1ctN4F1qHUPhGih3BsCQMSh/tn+1B9X0y50y8kgu1XeCRlOhPtkU9dFLl09BZdbmuOGy68QS3cdvFNuKW4ZY8tnbk5OPToKQvNOaBiZbgS44GF2/4oHUijHqDn7V2OC/pyxm18N4vk7cf2rdHrLRxqgcYUACgODmlt9qPFC6EQTUw1UBqkGNK0U0uzTg1Tvp91LgdLwwqQes+73pw3vQcRlI1b+KplY85/wA02SapmJjG4iskaUujrvC4QbTjIzyPWu50u8ImU9ABgEHpXnPhS4IC4GcAsQWC4HPcke/4rpfC129xc3MgYMipgr/Qc9fcVy+SmU8fs9ES/by8kkD70O1G9ZyFLNjjk1G2ug8eYSuCOGzj/wC4rm9V1IC4ZSd20Et7CvOXKWo7El9Opi8iaJGKIxA4JFHrKaOGxJHTHG3/AFXC22tWpsf05lklWPzNg67fX7Ue07WrO70aWWC5V3iUl1j+cr6kgZqKrsUtwd8c9gK+1FB4jY71bHVFX5gfc9x9xXmnjR/N1idmzksTgk/4PSiVnrAl8RvJMVeJpCuR1Kg9R79P71zOr3Xxmo3E4+VWc7V9BmvW8WiVc9f8ObyrYShxRiAG4fejFuQbMgKoUL1KjP5oMeK1xXrRQsiMBlSp56g8V3TTl6OKqai3pmkKkkL0qGKlnv8A5ps06J6XCpUqVIxvg46UqVKlMhZqa0qVFDImtV3h/TpUq30z9EbO7uIFZIpnVHBDKDwRyelGNFuZrdLpoZCpEYIx2I6GlSoTQ1Z0Fvd3D2Ts0rbo9xRhwVJQHPH3P5xXGXd3cMBmZ/mRQQDgHOCePvSpVOlLky1zfFCmYxJAEwN8KFuBk53Z5q19f1QQfAfFbrYcKjxqxXjsSMjqe9KlVmlpzpvEUfWX3c5Y5H7GsR7UqVOvQj9iPSq/90qVEVkyTUNx9aVKsjH/2Q=="/>
          <p:cNvSpPr>
            <a:spLocks noChangeAspect="1" noChangeArrowheads="1"/>
          </p:cNvSpPr>
          <p:nvPr/>
        </p:nvSpPr>
        <p:spPr bwMode="auto">
          <a:xfrm>
            <a:off x="0" y="-525463"/>
            <a:ext cx="14668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2725" y="3952875"/>
            <a:ext cx="401002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4187"/>
            <a:ext cx="3476625" cy="23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146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75" y="933450"/>
            <a:ext cx="5486400" cy="533400"/>
          </a:xfrm>
        </p:spPr>
        <p:txBody>
          <a:bodyPr/>
          <a:lstStyle/>
          <a:p>
            <a:r>
              <a:rPr lang="zh-CN" sz="2800" b="1" i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海岸警卫队行动指挥官的职责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666875"/>
            <a:ext cx="83058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lnSpc>
                <a:spcPct val="80000"/>
              </a:lnSpc>
              <a:defRPr/>
            </a:pPr>
            <a:r>
              <a:rPr lang="zh-CN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18" charset="0"/>
              </a:rPr>
              <a:t>港口主管</a:t>
            </a:r>
          </a:p>
          <a:p>
            <a:pPr algn="ctr">
              <a:defRPr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CN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18" charset="0"/>
              </a:rPr>
              <a:t>海事检查负责官员</a:t>
            </a:r>
          </a:p>
          <a:p>
            <a:pPr algn="ctr">
              <a:defRPr/>
            </a:pP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CN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18" charset="0"/>
              </a:rPr>
              <a:t>联邦现场协调员 </a:t>
            </a:r>
          </a:p>
          <a:p>
            <a:pPr algn="ctr">
              <a:defRPr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CN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18" charset="0"/>
              </a:rPr>
              <a:t>联邦海事安全协调员 </a:t>
            </a:r>
          </a:p>
          <a:p>
            <a:pPr algn="ctr">
              <a:defRPr/>
            </a:pP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19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101" y="876300"/>
            <a:ext cx="6276974" cy="533400"/>
          </a:xfrm>
        </p:spPr>
        <p:txBody>
          <a:bodyPr/>
          <a:lstStyle/>
          <a:p>
            <a:r>
              <a:rPr lang="zh-CN" sz="2800" b="1" i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港口主管：</a:t>
            </a:r>
            <a:r>
              <a:rPr lang="en" sz="2800" dirty="0" smtClean="0"/>
              <a:t/>
            </a:r>
            <a:br>
              <a:rPr lang="en" sz="2800" dirty="0" smtClean="0"/>
            </a:br>
            <a:r>
              <a:rPr lang="zh-CN" sz="2800" b="1" i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	具体职权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19150" y="2238375"/>
            <a:ext cx="7505700" cy="3295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zh-CN" sz="24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18" charset="0"/>
              </a:rPr>
              <a:t>拒绝进港，设置</a:t>
            </a:r>
            <a:r>
              <a:rPr lang="zh-CN" sz="2400" b="0" i="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18" charset="0"/>
              </a:rPr>
              <a:t>任何</a:t>
            </a:r>
            <a:r>
              <a:rPr lang="zh-CN" sz="24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18" charset="0"/>
              </a:rPr>
              <a:t>必需的行动限制，或对任何船只下达行动指令…... </a:t>
            </a: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zh-CN" sz="24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18" charset="0"/>
              </a:rPr>
              <a:t>对码头区的设施和船只行动实施</a:t>
            </a:r>
            <a:r>
              <a:rPr lang="zh-CN" sz="2400" b="0" i="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18" charset="0"/>
              </a:rPr>
              <a:t>各种限制</a:t>
            </a:r>
            <a:r>
              <a:rPr lang="zh-CN" sz="24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18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xmlns="" val="6733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1" y="895350"/>
            <a:ext cx="6276974" cy="533400"/>
          </a:xfrm>
        </p:spPr>
        <p:txBody>
          <a:bodyPr/>
          <a:lstStyle/>
          <a:p>
            <a:r>
              <a:rPr lang="zh-CN" sz="2700" b="1" i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海事检查负责官员：</a:t>
            </a:r>
            <a:r>
              <a:rPr lang="en" sz="2700" dirty="0" smtClean="0"/>
              <a:t/>
            </a:r>
            <a:br>
              <a:rPr lang="en" sz="2700" dirty="0" smtClean="0"/>
            </a:br>
            <a:r>
              <a:rPr lang="zh-CN" sz="2700" b="1" i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	具体职权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1012" y="1762125"/>
            <a:ext cx="8229600" cy="4525963"/>
          </a:xfrm>
        </p:spPr>
        <p:txBody>
          <a:bodyPr/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040"/>
          <p:cNvSpPr>
            <a:spLocks noChangeArrowheads="1"/>
          </p:cNvSpPr>
          <p:nvPr/>
        </p:nvSpPr>
        <p:spPr bwMode="auto">
          <a:xfrm>
            <a:off x="685800" y="2057400"/>
            <a:ext cx="7820025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zh-CN" sz="24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18" charset="0"/>
              </a:rPr>
              <a:t>执行海事安全法律和法规</a:t>
            </a: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zh-CN" sz="24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18" charset="0"/>
              </a:rPr>
              <a:t>向商船船员发放许可</a:t>
            </a: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zh-CN" sz="24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18" charset="0"/>
              </a:rPr>
              <a:t>检查并实行港口国控制 </a:t>
            </a: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zh-CN" sz="24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18" charset="0"/>
              </a:rPr>
              <a:t>实施任何一项或多项控制措施  </a:t>
            </a:r>
          </a:p>
        </p:txBody>
      </p:sp>
    </p:spTree>
    <p:extLst>
      <p:ext uri="{BB962C8B-B14F-4D97-AF65-F5344CB8AC3E}">
        <p14:creationId xmlns:p14="http://schemas.microsoft.com/office/powerpoint/2010/main" xmlns="" val="395330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1350" y="971550"/>
            <a:ext cx="5486400" cy="533400"/>
          </a:xfrm>
        </p:spPr>
        <p:txBody>
          <a:bodyPr/>
          <a:lstStyle/>
          <a:p>
            <a:r>
              <a:rPr lang="zh-CN" sz="2800" b="1" i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联邦现场协调员：具体职权</a:t>
            </a:r>
          </a:p>
        </p:txBody>
      </p:sp>
      <p:sp>
        <p:nvSpPr>
          <p:cNvPr id="5" name="Rectangle 4"/>
          <p:cNvSpPr/>
          <p:nvPr/>
        </p:nvSpPr>
        <p:spPr>
          <a:xfrm>
            <a:off x="714374" y="2203838"/>
            <a:ext cx="7572375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zh-CN" sz="24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负责发生在美国海岸地区的事故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zh-CN" sz="24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负责指导所有联邦、州、部落、地方和私营部门的响应 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zh-CN" sz="24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负责可能影响美国海域的任何石油泄漏或泄漏威胁，范围直至专属经济区 (EEZ) 最外沿。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62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1350" y="923925"/>
            <a:ext cx="5486400" cy="533400"/>
          </a:xfrm>
        </p:spPr>
        <p:txBody>
          <a:bodyPr/>
          <a:lstStyle/>
          <a:p>
            <a:r>
              <a:rPr lang="zh-CN" sz="2800" b="1" i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国家响应系统的组成部分</a:t>
            </a:r>
          </a:p>
        </p:txBody>
      </p:sp>
      <p:sp>
        <p:nvSpPr>
          <p:cNvPr id="2" name="Rectangle 1"/>
          <p:cNvSpPr/>
          <p:nvPr/>
        </p:nvSpPr>
        <p:spPr>
          <a:xfrm>
            <a:off x="885824" y="1824841"/>
            <a:ext cx="72294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CN" sz="24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包括以下成员：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zh-CN" sz="24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国家响应团队 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zh-CN" sz="24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国家响应中心 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zh-CN" sz="24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13 个区域响应团队 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zh-CN" sz="24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联邦现场协调员 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zh-CN" sz="24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地区委员会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zh-CN" sz="24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州/地方政府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zh-CN" sz="24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受管辖行业 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zh-CN" sz="24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特别小组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zh-CN" sz="24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与邻国合作组成的联合响应团队</a:t>
            </a:r>
          </a:p>
        </p:txBody>
      </p:sp>
    </p:spTree>
    <p:extLst>
      <p:ext uri="{BB962C8B-B14F-4D97-AF65-F5344CB8AC3E}">
        <p14:creationId xmlns:p14="http://schemas.microsoft.com/office/powerpoint/2010/main" xmlns="" val="199965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70" name="Straight Connector 72"/>
          <p:cNvCxnSpPr>
            <a:cxnSpLocks noChangeShapeType="1"/>
            <a:stCxn id="9" idx="0"/>
            <a:endCxn id="5" idx="2"/>
          </p:cNvCxnSpPr>
          <p:nvPr/>
        </p:nvCxnSpPr>
        <p:spPr bwMode="auto">
          <a:xfrm flipH="1" flipV="1">
            <a:off x="4587875" y="2416175"/>
            <a:ext cx="22225" cy="1520825"/>
          </a:xfrm>
          <a:prstGeom prst="line">
            <a:avLst/>
          </a:prstGeom>
          <a:noFill/>
          <a:ln w="38100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9" name="Donut 68"/>
          <p:cNvSpPr/>
          <p:nvPr/>
        </p:nvSpPr>
        <p:spPr bwMode="auto">
          <a:xfrm>
            <a:off x="2005012" y="3632200"/>
            <a:ext cx="5229225" cy="2241550"/>
          </a:xfrm>
          <a:prstGeom prst="donut">
            <a:avLst>
              <a:gd name="adj" fmla="val 1724"/>
            </a:avLst>
          </a:prstGeom>
          <a:solidFill>
            <a:schemeClr val="accent2"/>
          </a:solidFill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cxnSp>
        <p:nvCxnSpPr>
          <p:cNvPr id="7172" name="Straight Connector 40"/>
          <p:cNvCxnSpPr>
            <a:cxnSpLocks noChangeShapeType="1"/>
          </p:cNvCxnSpPr>
          <p:nvPr/>
        </p:nvCxnSpPr>
        <p:spPr bwMode="auto">
          <a:xfrm flipH="1" flipV="1">
            <a:off x="4646612" y="4198937"/>
            <a:ext cx="1416050" cy="1223963"/>
          </a:xfrm>
          <a:prstGeom prst="line">
            <a:avLst/>
          </a:prstGeom>
          <a:noFill/>
          <a:ln w="38100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73" name="Straight Connector 38"/>
          <p:cNvCxnSpPr>
            <a:cxnSpLocks noChangeShapeType="1"/>
            <a:stCxn id="14" idx="7"/>
          </p:cNvCxnSpPr>
          <p:nvPr/>
        </p:nvCxnSpPr>
        <p:spPr bwMode="auto">
          <a:xfrm flipV="1">
            <a:off x="3367087" y="4211637"/>
            <a:ext cx="1189037" cy="1163638"/>
          </a:xfrm>
          <a:prstGeom prst="line">
            <a:avLst/>
          </a:prstGeom>
          <a:noFill/>
          <a:ln w="38100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74" name="Straight Connector 53"/>
          <p:cNvCxnSpPr>
            <a:cxnSpLocks noChangeShapeType="1"/>
            <a:stCxn id="8" idx="3"/>
          </p:cNvCxnSpPr>
          <p:nvPr/>
        </p:nvCxnSpPr>
        <p:spPr bwMode="auto">
          <a:xfrm flipV="1">
            <a:off x="5726112" y="1687512"/>
            <a:ext cx="966787" cy="1449388"/>
          </a:xfrm>
          <a:prstGeom prst="line">
            <a:avLst/>
          </a:prstGeom>
          <a:noFill/>
          <a:ln w="28575" algn="ctr">
            <a:solidFill>
              <a:srgbClr val="00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75" name="Straight Connector 56"/>
          <p:cNvCxnSpPr>
            <a:cxnSpLocks noChangeShapeType="1"/>
            <a:stCxn id="5" idx="3"/>
          </p:cNvCxnSpPr>
          <p:nvPr/>
        </p:nvCxnSpPr>
        <p:spPr bwMode="auto">
          <a:xfrm flipV="1">
            <a:off x="6049962" y="1546225"/>
            <a:ext cx="669925" cy="454025"/>
          </a:xfrm>
          <a:prstGeom prst="line">
            <a:avLst/>
          </a:prstGeom>
          <a:noFill/>
          <a:ln w="28575" algn="ctr">
            <a:solidFill>
              <a:srgbClr val="00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76" name="Straight Connector 44"/>
          <p:cNvCxnSpPr>
            <a:cxnSpLocks noChangeShapeType="1"/>
          </p:cNvCxnSpPr>
          <p:nvPr/>
        </p:nvCxnSpPr>
        <p:spPr bwMode="auto">
          <a:xfrm flipH="1" flipV="1">
            <a:off x="2636837" y="2319337"/>
            <a:ext cx="939800" cy="1803400"/>
          </a:xfrm>
          <a:prstGeom prst="line">
            <a:avLst/>
          </a:prstGeom>
          <a:noFill/>
          <a:ln w="28575" algn="ctr">
            <a:solidFill>
              <a:srgbClr val="00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77" name="Straight Connector 46"/>
          <p:cNvCxnSpPr>
            <a:cxnSpLocks noChangeShapeType="1"/>
            <a:stCxn id="8" idx="1"/>
          </p:cNvCxnSpPr>
          <p:nvPr/>
        </p:nvCxnSpPr>
        <p:spPr bwMode="auto">
          <a:xfrm flipH="1" flipV="1">
            <a:off x="2662237" y="2306637"/>
            <a:ext cx="863600" cy="830263"/>
          </a:xfrm>
          <a:prstGeom prst="line">
            <a:avLst/>
          </a:prstGeom>
          <a:noFill/>
          <a:ln w="28575" algn="ctr">
            <a:solidFill>
              <a:srgbClr val="00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78" name="Straight Connector 48"/>
          <p:cNvCxnSpPr>
            <a:cxnSpLocks noChangeShapeType="1"/>
          </p:cNvCxnSpPr>
          <p:nvPr/>
        </p:nvCxnSpPr>
        <p:spPr bwMode="auto">
          <a:xfrm flipH="1">
            <a:off x="2611437" y="2078037"/>
            <a:ext cx="592137" cy="9525"/>
          </a:xfrm>
          <a:prstGeom prst="line">
            <a:avLst/>
          </a:prstGeom>
          <a:noFill/>
          <a:ln w="28575" algn="ctr">
            <a:solidFill>
              <a:srgbClr val="00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79" name="Straight Connector 25"/>
          <p:cNvCxnSpPr>
            <a:cxnSpLocks noChangeShapeType="1"/>
          </p:cNvCxnSpPr>
          <p:nvPr/>
        </p:nvCxnSpPr>
        <p:spPr bwMode="auto">
          <a:xfrm>
            <a:off x="3035299" y="4302125"/>
            <a:ext cx="3259138" cy="0"/>
          </a:xfrm>
          <a:prstGeom prst="line">
            <a:avLst/>
          </a:prstGeom>
          <a:noFill/>
          <a:ln w="38100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180" name="Title 1"/>
          <p:cNvSpPr>
            <a:spLocks noGrp="1"/>
          </p:cNvSpPr>
          <p:nvPr>
            <p:ph type="title"/>
          </p:nvPr>
        </p:nvSpPr>
        <p:spPr>
          <a:xfrm>
            <a:off x="265112" y="296863"/>
            <a:ext cx="6645275" cy="936625"/>
          </a:xfrm>
        </p:spPr>
        <p:txBody>
          <a:bodyPr/>
          <a:lstStyle/>
          <a:p>
            <a:r>
              <a:rPr lang="zh-CN" sz="4400" b="1" i="0" dirty="0" smtClean="0">
                <a:solidFill>
                  <a:srgbClr val="000000"/>
                </a:solidFill>
                <a:ea typeface="SimSun" pitchFamily="18" charset="0"/>
              </a:rPr>
              <a:t>计划关系图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5100" y="6365875"/>
            <a:ext cx="2133600" cy="365125"/>
          </a:xfrm>
        </p:spPr>
        <p:txBody>
          <a:bodyPr/>
          <a:lstStyle/>
          <a:p>
            <a:pPr>
              <a:defRPr/>
            </a:pPr>
            <a:fld id="{9DB5D13E-FA7A-4C5B-8F4E-829B0BF5AD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5787" y="1584325"/>
            <a:ext cx="2924175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sz="1600" b="1" i="0" dirty="0" smtClean="0">
                <a:solidFill>
                  <a:srgbClr val="000000"/>
                </a:solidFill>
                <a:ea typeface="SimSun" pitchFamily="18" charset="0"/>
              </a:rPr>
              <a:t>国家石油及有害物质污染应变计划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4799" y="1108075"/>
            <a:ext cx="1854200" cy="5857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sz="1600" b="1" i="0" dirty="0" smtClean="0">
                <a:solidFill>
                  <a:srgbClr val="000000"/>
                </a:solidFill>
                <a:ea typeface="SimSun" pitchFamily="18" charset="0"/>
              </a:rPr>
              <a:t>国家响应框架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5037" y="1776412"/>
            <a:ext cx="1776412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sz="1600" b="1" i="0" dirty="0" smtClean="0">
                <a:solidFill>
                  <a:srgbClr val="000000"/>
                </a:solidFill>
                <a:ea typeface="SimSun" pitchFamily="18" charset="0"/>
              </a:rPr>
              <a:t>国际联合计划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5837" y="2844800"/>
            <a:ext cx="2200275" cy="5857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sz="1600" b="1" i="0" dirty="0" smtClean="0">
                <a:solidFill>
                  <a:srgbClr val="000000"/>
                </a:solidFill>
                <a:ea typeface="SimSun" pitchFamily="18" charset="0"/>
              </a:rPr>
              <a:t>区域应变计划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9962" y="3937000"/>
            <a:ext cx="2200275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sz="1600" b="1" i="0" dirty="0" smtClean="0">
                <a:solidFill>
                  <a:srgbClr val="000000"/>
                </a:solidFill>
                <a:ea typeface="SimSun" pitchFamily="18" charset="0"/>
              </a:rPr>
              <a:t>地区应变计划</a:t>
            </a:r>
          </a:p>
        </p:txBody>
      </p:sp>
      <p:grpSp>
        <p:nvGrpSpPr>
          <p:cNvPr id="7187" name="Group 11"/>
          <p:cNvGrpSpPr>
            <a:grpSpLocks/>
          </p:cNvGrpSpPr>
          <p:nvPr/>
        </p:nvGrpSpPr>
        <p:grpSpPr bwMode="auto">
          <a:xfrm>
            <a:off x="1233487" y="3929062"/>
            <a:ext cx="1931987" cy="747713"/>
            <a:chOff x="1674254" y="3825025"/>
            <a:chExt cx="1931831" cy="746975"/>
          </a:xfrm>
        </p:grpSpPr>
        <p:sp>
          <p:nvSpPr>
            <p:cNvPr id="10" name="Oval 9"/>
            <p:cNvSpPr/>
            <p:nvPr/>
          </p:nvSpPr>
          <p:spPr bwMode="auto">
            <a:xfrm>
              <a:off x="1699652" y="3825025"/>
              <a:ext cx="1855637" cy="7469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198" name="TextBox 10"/>
            <p:cNvSpPr txBox="1">
              <a:spLocks noChangeArrowheads="1"/>
            </p:cNvSpPr>
            <p:nvPr/>
          </p:nvSpPr>
          <p:spPr bwMode="auto">
            <a:xfrm>
              <a:off x="1674254" y="3902296"/>
              <a:ext cx="193183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zh-CN" sz="1600" b="1" i="0" dirty="0" smtClean="0">
                  <a:solidFill>
                    <a:srgbClr val="000000"/>
                  </a:solidFill>
                  <a:ea typeface="SimSun" pitchFamily="18" charset="0"/>
                </a:rPr>
                <a:t>联邦机构内部计划</a:t>
              </a:r>
            </a:p>
          </p:txBody>
        </p:sp>
      </p:grpSp>
      <p:grpSp>
        <p:nvGrpSpPr>
          <p:cNvPr id="7188" name="Group 12"/>
          <p:cNvGrpSpPr>
            <a:grpSpLocks/>
          </p:cNvGrpSpPr>
          <p:nvPr/>
        </p:nvGrpSpPr>
        <p:grpSpPr bwMode="auto">
          <a:xfrm>
            <a:off x="1784349" y="5265737"/>
            <a:ext cx="1944688" cy="747713"/>
            <a:chOff x="1700012" y="3825025"/>
            <a:chExt cx="1944710" cy="746975"/>
          </a:xfrm>
        </p:grpSpPr>
        <p:sp>
          <p:nvSpPr>
            <p:cNvPr id="14" name="Oval 13"/>
            <p:cNvSpPr/>
            <p:nvPr/>
          </p:nvSpPr>
          <p:spPr bwMode="auto">
            <a:xfrm>
              <a:off x="1700012" y="3825025"/>
              <a:ext cx="1854221" cy="7469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196" name="TextBox 14"/>
            <p:cNvSpPr txBox="1">
              <a:spLocks noChangeArrowheads="1"/>
            </p:cNvSpPr>
            <p:nvPr/>
          </p:nvSpPr>
          <p:spPr bwMode="auto">
            <a:xfrm>
              <a:off x="1712891" y="4031086"/>
              <a:ext cx="19318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zh-CN" sz="1600" b="1" i="0" dirty="0" smtClean="0">
                  <a:solidFill>
                    <a:srgbClr val="000000"/>
                  </a:solidFill>
                  <a:ea typeface="SimSun" pitchFamily="18" charset="0"/>
                </a:rPr>
                <a:t>州/地方计划</a:t>
              </a:r>
            </a:p>
          </p:txBody>
        </p:sp>
      </p:grpSp>
      <p:grpSp>
        <p:nvGrpSpPr>
          <p:cNvPr id="7189" name="Group 15"/>
          <p:cNvGrpSpPr>
            <a:grpSpLocks/>
          </p:cNvGrpSpPr>
          <p:nvPr/>
        </p:nvGrpSpPr>
        <p:grpSpPr bwMode="auto">
          <a:xfrm>
            <a:off x="6215062" y="3914775"/>
            <a:ext cx="1931987" cy="746125"/>
            <a:chOff x="1674254" y="3825025"/>
            <a:chExt cx="1931831" cy="746975"/>
          </a:xfrm>
        </p:grpSpPr>
        <p:sp>
          <p:nvSpPr>
            <p:cNvPr id="17" name="Oval 16"/>
            <p:cNvSpPr/>
            <p:nvPr/>
          </p:nvSpPr>
          <p:spPr bwMode="auto">
            <a:xfrm>
              <a:off x="1699652" y="3825025"/>
              <a:ext cx="1855637" cy="7469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194" name="TextBox 17"/>
            <p:cNvSpPr txBox="1">
              <a:spLocks noChangeArrowheads="1"/>
            </p:cNvSpPr>
            <p:nvPr/>
          </p:nvSpPr>
          <p:spPr bwMode="auto">
            <a:xfrm>
              <a:off x="1674254" y="3902296"/>
              <a:ext cx="193183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zh-CN" sz="1600" b="1" i="0" dirty="0" smtClean="0">
                  <a:solidFill>
                    <a:srgbClr val="000000"/>
                  </a:solidFill>
                  <a:ea typeface="SimSun" pitchFamily="18" charset="0"/>
                </a:rPr>
                <a:t>设施响应计划</a:t>
              </a:r>
            </a:p>
          </p:txBody>
        </p:sp>
      </p:grpSp>
      <p:grpSp>
        <p:nvGrpSpPr>
          <p:cNvPr id="7190" name="Group 18"/>
          <p:cNvGrpSpPr>
            <a:grpSpLocks/>
          </p:cNvGrpSpPr>
          <p:nvPr/>
        </p:nvGrpSpPr>
        <p:grpSpPr bwMode="auto">
          <a:xfrm>
            <a:off x="5599112" y="5289550"/>
            <a:ext cx="1919287" cy="747712"/>
            <a:chOff x="1678546" y="3825025"/>
            <a:chExt cx="1918953" cy="746975"/>
          </a:xfrm>
        </p:grpSpPr>
        <p:sp>
          <p:nvSpPr>
            <p:cNvPr id="20" name="Oval 19"/>
            <p:cNvSpPr/>
            <p:nvPr/>
          </p:nvSpPr>
          <p:spPr bwMode="auto">
            <a:xfrm>
              <a:off x="1700767" y="3825025"/>
              <a:ext cx="1853877" cy="7469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192" name="TextBox 20"/>
            <p:cNvSpPr txBox="1">
              <a:spLocks noChangeArrowheads="1"/>
            </p:cNvSpPr>
            <p:nvPr/>
          </p:nvSpPr>
          <p:spPr bwMode="auto">
            <a:xfrm>
              <a:off x="1678546" y="3902296"/>
              <a:ext cx="191895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zh-CN" sz="1600" b="1" i="0" dirty="0" smtClean="0">
                  <a:solidFill>
                    <a:srgbClr val="000000"/>
                  </a:solidFill>
                  <a:ea typeface="SimSun" pitchFamily="18" charset="0"/>
                </a:rPr>
                <a:t>船只响应计划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0883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600200"/>
            <a:ext cx="8466667" cy="4525963"/>
          </a:xfrm>
        </p:spPr>
        <p:txBody>
          <a:bodyPr/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62311" y="835055"/>
            <a:ext cx="5486400" cy="533400"/>
          </a:xfrm>
        </p:spPr>
        <p:txBody>
          <a:bodyPr/>
          <a:lstStyle/>
          <a:p>
            <a:r>
              <a:rPr lang="zh-CN" sz="2800" b="1" i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联邦现场协调员工作关系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81011" y="3368956"/>
            <a:ext cx="7743826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sz="24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18" charset="0"/>
              </a:rPr>
              <a:t>地区委员会（主席）：</a:t>
            </a:r>
            <a:r>
              <a:rPr lang="zh-CN" sz="20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18" charset="0"/>
              </a:rPr>
              <a:t>联邦、州、地方和私营企业首要响应者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sz="24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18" charset="0"/>
              </a:rPr>
              <a:t>区域响应团队：</a:t>
            </a:r>
            <a:r>
              <a:rPr lang="zh-CN" sz="20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18" charset="0"/>
              </a:rPr>
              <a:t>联邦、州和地方企业以及非政府组织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800" i="1" dirty="0" smtClean="0">
                <a:solidFill>
                  <a:schemeClr val="bg1"/>
                </a:solidFill>
                <a:latin typeface="+mn-lt"/>
              </a:rPr>
              <a:t>	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zh-CN" sz="1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18" charset="0"/>
              </a:rPr>
              <a:t>	</a:t>
            </a:r>
            <a:r>
              <a:rPr lang="zh-CN" sz="20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18" charset="0"/>
              </a:rPr>
              <a:t>… </a:t>
            </a:r>
            <a:r>
              <a:rPr lang="zh-CN" sz="20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18" charset="0"/>
              </a:rPr>
              <a:t>以及地方应急计划委员会和国际响应计划</a:t>
            </a:r>
            <a:endParaRPr lang="en-US" altLang="zh-CN" sz="2000" b="1" i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Su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zh-CN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18" charset="0"/>
              </a:rPr>
              <a:t> </a:t>
            </a:r>
            <a:r>
              <a:rPr lang="en-US" altLang="zh-CN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18" charset="0"/>
              </a:rPr>
              <a:t>        </a:t>
            </a:r>
            <a:r>
              <a:rPr lang="zh-CN" sz="20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18" charset="0"/>
              </a:rPr>
              <a:t>委员会</a:t>
            </a:r>
            <a:r>
              <a:rPr lang="zh-CN" sz="20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18" charset="0"/>
              </a:rPr>
              <a:t>等。</a:t>
            </a:r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6560612" y="4861981"/>
            <a:ext cx="1890714" cy="1609423"/>
            <a:chOff x="4277" y="3216"/>
            <a:chExt cx="1191" cy="1162"/>
          </a:xfrm>
        </p:grpSpPr>
        <p:sp>
          <p:nvSpPr>
            <p:cNvPr id="8" name="AutoShape 21"/>
            <p:cNvSpPr>
              <a:spLocks noChangeArrowheads="1"/>
            </p:cNvSpPr>
            <p:nvPr/>
          </p:nvSpPr>
          <p:spPr bwMode="auto">
            <a:xfrm>
              <a:off x="4320" y="3216"/>
              <a:ext cx="1056" cy="960"/>
            </a:xfrm>
            <a:prstGeom prst="flowChartExtra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4277" y="3378"/>
              <a:ext cx="1191" cy="10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r>
                <a:rPr lang="zh-CN" sz="1400" b="0" i="0" dirty="0" smtClean="0">
                  <a:solidFill>
                    <a:srgbClr val="EEECE1"/>
                  </a:solidFill>
                  <a:ea typeface="SimSun" pitchFamily="18" charset="0"/>
                </a:rPr>
                <a:t>          </a:t>
              </a:r>
              <a:r>
                <a:rPr lang="zh-CN" sz="1400" b="0" i="0" dirty="0" smtClean="0">
                  <a:solidFill>
                    <a:srgbClr val="EEECE1"/>
                  </a:solidFill>
                  <a:ea typeface="SimSun" pitchFamily="18" charset="0"/>
                </a:rPr>
                <a:t> </a:t>
              </a:r>
              <a:r>
                <a:rPr lang="zh-CN" sz="1400" b="1" i="0" dirty="0" smtClean="0">
                  <a:solidFill>
                    <a:srgbClr val="EEECE1"/>
                  </a:solidFill>
                  <a:ea typeface="SimSun" pitchFamily="18" charset="0"/>
                </a:rPr>
                <a:t>中央政府</a:t>
              </a:r>
            </a:p>
            <a:p>
              <a:endParaRPr lang="en-US" sz="1400" b="1" dirty="0">
                <a:solidFill>
                  <a:schemeClr val="bg2"/>
                </a:solidFill>
              </a:endParaRPr>
            </a:p>
            <a:p>
              <a:endParaRPr lang="en-US" sz="1400" b="1" dirty="0">
                <a:solidFill>
                  <a:schemeClr val="bg2"/>
                </a:solidFill>
              </a:endParaRPr>
            </a:p>
            <a:p>
              <a:endParaRPr lang="en-US" sz="1400" b="1" dirty="0">
                <a:solidFill>
                  <a:schemeClr val="bg2"/>
                </a:solidFill>
              </a:endParaRPr>
            </a:p>
            <a:p>
              <a:endParaRPr lang="en-US" sz="1400" b="1" dirty="0">
                <a:solidFill>
                  <a:schemeClr val="bg2"/>
                </a:solidFill>
              </a:endParaRPr>
            </a:p>
            <a:p>
              <a:r>
                <a:rPr lang="en-US" altLang="zh-CN" sz="1400" b="1" i="0" dirty="0" smtClean="0">
                  <a:solidFill>
                    <a:srgbClr val="EEECE1"/>
                  </a:solidFill>
                  <a:ea typeface="SimSun" pitchFamily="18" charset="0"/>
                </a:rPr>
                <a:t>  </a:t>
              </a:r>
              <a:r>
                <a:rPr lang="zh-CN" sz="1400" b="1" i="0" dirty="0" smtClean="0">
                  <a:solidFill>
                    <a:srgbClr val="EEECE1"/>
                  </a:solidFill>
                  <a:ea typeface="SimSun" pitchFamily="18" charset="0"/>
                </a:rPr>
                <a:t>州             </a:t>
              </a:r>
              <a:r>
                <a:rPr lang="en-US" altLang="zh-CN" sz="1400" b="1" i="0" dirty="0" smtClean="0">
                  <a:solidFill>
                    <a:srgbClr val="EEECE1"/>
                  </a:solidFill>
                  <a:ea typeface="SimSun" pitchFamily="18" charset="0"/>
                </a:rPr>
                <a:t>           </a:t>
              </a:r>
              <a:r>
                <a:rPr lang="zh-CN" sz="1400" b="1" i="0" dirty="0" smtClean="0">
                  <a:solidFill>
                    <a:srgbClr val="EEECE1"/>
                  </a:solidFill>
                  <a:ea typeface="SimSun" pitchFamily="18" charset="0"/>
                </a:rPr>
                <a:t>私营</a:t>
              </a:r>
              <a:endParaRPr lang="zh-CN" sz="1400" b="1" i="0" dirty="0" smtClean="0">
                <a:solidFill>
                  <a:srgbClr val="EEECE1"/>
                </a:solidFill>
                <a:ea typeface="SimSun" pitchFamily="18" charset="0"/>
              </a:endParaRPr>
            </a:p>
          </p:txBody>
        </p:sp>
        <p:sp>
          <p:nvSpPr>
            <p:cNvPr id="10" name="Oval 23"/>
            <p:cNvSpPr>
              <a:spLocks noChangeArrowheads="1"/>
            </p:cNvSpPr>
            <p:nvPr/>
          </p:nvSpPr>
          <p:spPr bwMode="auto">
            <a:xfrm>
              <a:off x="4608" y="3600"/>
              <a:ext cx="480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sz="1000" b="1" i="0" dirty="0" smtClean="0">
                  <a:solidFill>
                    <a:srgbClr val="EEECE1"/>
                  </a:solidFill>
                  <a:ea typeface="SimSun" pitchFamily="18" charset="0"/>
                </a:rPr>
                <a:t>统一</a:t>
              </a:r>
            </a:p>
            <a:p>
              <a:pPr algn="ctr"/>
              <a:r>
                <a:rPr lang="zh-CN" sz="1000" b="1" i="0" dirty="0" smtClean="0">
                  <a:solidFill>
                    <a:srgbClr val="EEECE1"/>
                  </a:solidFill>
                  <a:ea typeface="SimSun" pitchFamily="18" charset="0"/>
                </a:rPr>
                <a:t>指挥</a:t>
              </a:r>
            </a:p>
          </p:txBody>
        </p:sp>
      </p:grpSp>
      <p:pic>
        <p:nvPicPr>
          <p:cNvPr id="11" name="Picture 6" descr="Click to downloa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627498"/>
            <a:ext cx="2657475" cy="147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C:\My Documents\newyork\MVC-001X01.jpg"/>
          <p:cNvPicPr>
            <a:picLocks noChangeAspect="1" noChangeArrowheads="1"/>
          </p:cNvPicPr>
          <p:nvPr/>
        </p:nvPicPr>
        <p:blipFill>
          <a:blip r:embed="rId5" cstate="print">
            <a:lum brigh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38"/>
          <a:stretch>
            <a:fillRect/>
          </a:stretch>
        </p:blipFill>
        <p:spPr bwMode="auto">
          <a:xfrm>
            <a:off x="4949824" y="1627498"/>
            <a:ext cx="2714625" cy="147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187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blankInteri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4"/>
          <p:cNvSpPr>
            <a:spLocks noGrp="1"/>
          </p:cNvSpPr>
          <p:nvPr>
            <p:ph type="title"/>
          </p:nvPr>
        </p:nvSpPr>
        <p:spPr>
          <a:xfrm>
            <a:off x="3286125" y="752475"/>
            <a:ext cx="5486400" cy="533400"/>
          </a:xfrm>
        </p:spPr>
        <p:txBody>
          <a:bodyPr/>
          <a:lstStyle/>
          <a:p>
            <a:pPr eaLnBrk="1" hangingPunct="1"/>
            <a:r>
              <a:rPr lang="zh-CN" sz="3200" b="1" i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18" charset="0"/>
              </a:rPr>
              <a:t>可能和将会发生的事件</a:t>
            </a:r>
          </a:p>
        </p:txBody>
      </p:sp>
      <p:pic>
        <p:nvPicPr>
          <p:cNvPr id="7" name="Picture 5" descr="\\ostfile01\home\David.Murk\My Documents\CG\New Folder\SavRiverSpill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899" y="2629490"/>
            <a:ext cx="3162300" cy="337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\\ostfile01\home\David.Murk\My Documents\CG\New Folder\SealandPrideDock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8763" y="1543050"/>
            <a:ext cx="4189724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\\ostfile01\home\David.Murk\My Documents\CG\New Folder\SavSugRefin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3625" y="3429000"/>
            <a:ext cx="3659344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13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On-screen Show (4:3)</PresentationFormat>
  <Paragraphs>88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海岸警卫队行动指挥官的职责</vt:lpstr>
      <vt:lpstr>港口主管：  具体职权</vt:lpstr>
      <vt:lpstr>海事检查负责官员：  具体职权</vt:lpstr>
      <vt:lpstr>联邦现场协调员：具体职权</vt:lpstr>
      <vt:lpstr>国家响应系统的组成部分</vt:lpstr>
      <vt:lpstr>计划关系图</vt:lpstr>
      <vt:lpstr>联邦现场协调员工作关系</vt:lpstr>
      <vt:lpstr>可能和将会发生的事件</vt:lpstr>
      <vt:lpstr>萨凡纳河神秘泄漏事故</vt:lpstr>
      <vt:lpstr>查尔斯顿港船只集装箱 化学品泄漏事故</vt:lpstr>
      <vt:lpstr>萨凡纳河制糖厂爆炸事故</vt:lpstr>
    </vt:vector>
  </TitlesOfParts>
  <Company>United States Coast 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KPLynn</dc:creator>
  <cp:lastModifiedBy>lfeng</cp:lastModifiedBy>
  <cp:revision>196</cp:revision>
  <cp:lastPrinted>2012-06-28T20:58:25Z</cp:lastPrinted>
  <dcterms:created xsi:type="dcterms:W3CDTF">2009-12-14T14:51:52Z</dcterms:created>
  <dcterms:modified xsi:type="dcterms:W3CDTF">2012-07-30T09:06:06Z</dcterms:modified>
</cp:coreProperties>
</file>