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4" r:id="rId3"/>
    <p:sldId id="333" r:id="rId4"/>
    <p:sldId id="335" r:id="rId5"/>
    <p:sldId id="340" r:id="rId6"/>
    <p:sldId id="337" r:id="rId7"/>
    <p:sldId id="339" r:id="rId8"/>
    <p:sldId id="345" r:id="rId9"/>
    <p:sldId id="344" r:id="rId10"/>
    <p:sldId id="318" r:id="rId11"/>
    <p:sldId id="341" r:id="rId12"/>
    <p:sldId id="342" r:id="rId1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52" autoAdjust="0"/>
  </p:normalViewPr>
  <p:slideViewPr>
    <p:cSldViewPr snapToGrid="0">
      <p:cViewPr>
        <p:scale>
          <a:sx n="100" d="100"/>
          <a:sy n="100" d="100"/>
        </p:scale>
        <p:origin x="-946" y="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746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1578" tIns="45789" rIns="91578" bIns="457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578" tIns="45789" rIns="91578" bIns="45789" rtlCol="0"/>
          <a:lstStyle>
            <a:lvl1pPr algn="r">
              <a:defRPr sz="1200"/>
            </a:lvl1pPr>
          </a:lstStyle>
          <a:p>
            <a:pPr>
              <a:defRPr/>
            </a:pPr>
            <a:fld id="{D289C515-8E41-40EA-8892-32D766884676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1578" tIns="45789" rIns="91578" bIns="457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1578" tIns="45789" rIns="91578" bIns="45789" rtlCol="0" anchor="b"/>
          <a:lstStyle>
            <a:lvl1pPr algn="r">
              <a:defRPr sz="1200"/>
            </a:lvl1pPr>
          </a:lstStyle>
          <a:p>
            <a:pPr>
              <a:defRPr/>
            </a:pPr>
            <a:fld id="{D73DE7F2-EC44-4428-9E27-CCE8405E5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72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A94CEA-4BDA-43EE-A72D-405F87CDB716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9" tIns="46660" rIns="93319" bIns="4666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9" tIns="46660" rIns="93319" bIns="4666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47EB33-9081-49BE-873C-0EB30DB14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74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4B7C9-2694-40AD-A31F-A2D54931FA5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973AE-4DF9-4D19-B597-BF9E94578B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973AE-4DF9-4D19-B597-BF9E94578B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973AE-4DF9-4D19-B597-BF9E94578B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7EB33-9081-49BE-873C-0EB30DB1420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8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7EB33-9081-49BE-873C-0EB30DB142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3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7EB33-9081-49BE-873C-0EB30DB142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50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7EB33-9081-49BE-873C-0EB30DB142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9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7EB33-9081-49BE-873C-0EB30DB1420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4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B323CA-338B-4F6D-9F63-937569DAEC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7EB33-9081-49BE-873C-0EB30DB142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9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973AE-4DF9-4D19-B597-BF9E94578B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FB122-7BAC-4F21-9750-F92D3129A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9C3B-F440-4E19-83F9-E61C68B18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150C-7BAB-4F2B-99FE-C0F16DB21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8824-2FCB-4DCF-A949-780692841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CAB0-D9BB-4EF3-9E5B-E69B97B52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EABE-94E1-4FC6-A1C1-3293A2BFD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FD4A-0AA9-4B0B-AAFB-912E130DD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A312-06F3-4372-BC36-66674EA5B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19CB-73DA-485F-B867-32C4F73CD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7" descr="blankInteri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4"/>
          <p:cNvSpPr>
            <a:spLocks noGrp="1"/>
          </p:cNvSpPr>
          <p:nvPr userDrawn="1">
            <p:ph type="title"/>
          </p:nvPr>
        </p:nvSpPr>
        <p:spPr>
          <a:xfrm>
            <a:off x="3200400" y="685800"/>
            <a:ext cx="5486400" cy="533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Title</a:t>
            </a:r>
          </a:p>
        </p:txBody>
      </p:sp>
      <p:sp>
        <p:nvSpPr>
          <p:cNvPr id="11" name="Footer Placeholder 9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12" name="Content Placeholder 10"/>
          <p:cNvSpPr>
            <a:spLocks noGrp="1"/>
          </p:cNvSpPr>
          <p:nvPr userDrawn="1"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D6F4-7CD8-4442-94BC-AB240F820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40A5-1428-42DC-8D7C-F83A46DDF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UNCLAS/FOUO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C25B6-1676-40B1-801D-BF90881D7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hyperlink" Target="http://www.incidentnews.gov/entry/1261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incidentnews.gov/entry/12611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gvi.uscg.mil/cgi-bin/apdownload.pl?95277+Photo+cgvi.uscg.mil:80+http://cgvi.uscg.mil/preserver/tmp/PLS/kjanssen/hits.10.98.226.125_2.18374.p25.html++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052" name="Picture 7" descr="blank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33399" y="1004352"/>
            <a:ext cx="4295776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Petrochemicals in harbor areas; safety supervision and emergency </a:t>
            </a:r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</a:t>
            </a: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2056" name="Picture 8" descr="L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4" y="1628774"/>
            <a:ext cx="3390902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105399" y="4619625"/>
            <a:ext cx="30384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Presented by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Captain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David Murk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U.S. Coast Guard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Senior Maritime Advisor to the Secretary of Transportation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lank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4"/>
          <p:cNvSpPr>
            <a:spLocks noGrp="1"/>
          </p:cNvSpPr>
          <p:nvPr>
            <p:ph type="title"/>
          </p:nvPr>
        </p:nvSpPr>
        <p:spPr>
          <a:xfrm>
            <a:off x="3288790" y="771524"/>
            <a:ext cx="5486400" cy="533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Savannah River Mystery Spill</a:t>
            </a:r>
          </a:p>
        </p:txBody>
      </p:sp>
      <p:pic>
        <p:nvPicPr>
          <p:cNvPr id="7" name="Picture 5" descr="\\ostfile01\home\David.Murk\My Documents\CG\New Folder\SavRiverSpill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1667465"/>
            <a:ext cx="3162300" cy="337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zone 4 jul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4" y="1488285"/>
            <a:ext cx="3571876" cy="25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one 4 jul 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76713"/>
            <a:ext cx="3552824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lank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4"/>
          <p:cNvSpPr>
            <a:spLocks noGrp="1"/>
          </p:cNvSpPr>
          <p:nvPr>
            <p:ph type="title"/>
          </p:nvPr>
        </p:nvSpPr>
        <p:spPr>
          <a:xfrm>
            <a:off x="3286125" y="866775"/>
            <a:ext cx="5486400" cy="533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Port of Charleston Ship Container </a:t>
            </a:r>
            <a:b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Chemical Leak</a:t>
            </a:r>
          </a:p>
        </p:txBody>
      </p:sp>
      <p:pic>
        <p:nvPicPr>
          <p:cNvPr id="9" name="Picture 2" descr="\\ostfile01\home\David.Murk\My Documents\CG\New Folder\SealandPrideDock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4" y="1755545"/>
            <a:ext cx="3510466" cy="20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755545"/>
            <a:ext cx="3254352" cy="20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94" y="4093110"/>
            <a:ext cx="3299512" cy="20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5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lank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4"/>
          <p:cNvSpPr>
            <a:spLocks noGrp="1"/>
          </p:cNvSpPr>
          <p:nvPr>
            <p:ph type="title"/>
          </p:nvPr>
        </p:nvSpPr>
        <p:spPr>
          <a:xfrm>
            <a:off x="3286125" y="866775"/>
            <a:ext cx="5486400" cy="533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Savannah River Sugar Refinery Explosion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UNCLAS/FOUO</a:t>
            </a:r>
          </a:p>
        </p:txBody>
      </p:sp>
      <p:pic>
        <p:nvPicPr>
          <p:cNvPr id="6" name="Picture 4" descr="\\ostfile01\home\David.Murk\My Documents\CG\New Folder\SavSugRefin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1" y="1677987"/>
            <a:ext cx="344328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BzAJoDASIAAhEBAxEB/8QAGwAAAQUBAQAAAAAAAAAAAAAABQABAgMEBgf/xAA2EAACAQMDAgQFAgYBBQEAAAABAgMABBEFEiExQQYTUWEUIjJxkSOBBxVSobHRQmKCssHw8f/EABkBAAMBAQEAAAAAAAAAAAAAAAECAwAEBf/EACIRAAIDAAIDAAMBAQAAAAAAAAABAgMREiEEMUETIlEjMv/aAAwDAQACEQMRAD8A8hKVDaa0020Gp6VcTKRmlsPWtARQeDUgooi8TMF9Rmky1p2A9qYx1tNxM5GRToozzV3kjuKXl46CjoOLGIGKqZavxxzTEA0A4UBasAqwR8U+yibiVEVHFXFTTFcGgbCrHrUWFXEVAiimZopxk0sVYV9qiRRQpCnpyKbFbDG/yWbp1qEkckfBrbDkMA4/etLQiQ5Kgiuf8uPs6vxaugMI5Dztp9ki9Rx60YNsmBnp6VA24YtHjjtWVyA6GCwxpwx71qmsZIWB+pD1I7VoiEPlkAAgY3cdKbmvgqrluMHgg9DUiQqknJwM8VrFg0kwEZypP1AdBWfWrJrO3O5g2ccj7itGyLeGcJJaUqyyLkA496cKKzad9LZ65Fa+KoxF2hulIt6c0mGaYLWCPSIFIU9YxAgVBhVpFRYVgMqxUSKtIqGKwjRAqKW0elSINNzRNgaHNXR5qtV5q5R2rgkz0khMwxUurAiokHFWRKxGcHFI+kOSPzSBT6Zp1towzn6d3Tmkq/rjAOcVtjhLdSfxSOWDJaUWgEUbKygkdGrB4ixJpc7FcFWUj8iugEA4wB+KFeKowNFnYdQU/wDIUapp2IW1f5sF+EbZZ0mZhuxjj81fq2ltbMZYkPlHqBztq/wMAIJ+B25P71013GkcB8+RBEwwdxAHNNZfKFzSJ11qVSTOD8iUoXEbbR1OKqAOK7iEW9xA3lsskYGNw5B9qE3+nxlTHYxmVnPyqB3/APhVoeUm8Yk/HztHOgUhjvz7VpubSa1lMVxG0cg/4kVV5Zxnsa6VJM5+LKyVOAqbcDBOSdxz156cYH7VFgantwTwfvTEUwrTKiD3psVMg1ErRFGIpsU5BpsH2oA0JC4HoatS4Xrn9qyovqKuSPn2qDhE6YzkbEnVueCPTNbbaVWGBxQtYO44q5I2A4JFRnXFl4zYSDRtKMjo2OPtRGBoyMdx60EQOFyM9cVp8meUjj8VGdS/pSM2GECZ4YD2oX4vQDQZyW53Jx/3CnxLbHMjqoH9RxQvxJqVvPpr26TxvLuU4Vs9CK1NTViYts1waZd4OMcGn3FxMSsSEb3xkAc10kep6RLEJpY/j7dWAaNQOT1HDDkftQv+G8VhNEY9RmaJA25SsgVTjruyMH2zxRuW4k0/xPDDqMqtezSLFDJCh+ghQAehHDEHnpz16PZRym3vZGHkqMVFhLQfFdiz+TD4dIX6DgqAvABJAUDJyKxavb6zPdQyxxxwW8u6RmFid0cY5G45AY4ODyM4NHr25i8JaMbmUTSQLKjL5WCNpI3YBPdvfvQSD+IWkTJbLJpuoMY2LcxwEEnr1Jx3NQjRPW0kOr49YvYMvPCOpalbtNbSzzTmIEJFbbFbuFyzZHP/AC6V12ieF9Lg0hbrxBaQtNIhMjyop2YyBygx2B//ACs1x4qtrGxSJo9Rs1kiAjMSRsGHPUEZwQRVsd6+vaK0MGn7LZY186XzAGwAM4HPJ59ulLOyxRSY3/T34eZX9raw3d8EiklQzSrbvG21EAf5ScjkFc9PahLjaTvBA9cV6JDfeHoIWsrmMy26yEOqbGnQgnAPp0Oa5S8gt5b2UwqVhLnZ2O3PH74rtoub6aEurS9AQKGGVIP2qUtrNGqtLDKisMqXQqGHqM9RzW6axELh0GcENyOuPX1opJ4giltjaTaPAFEZTcjsArZ+pV6D7D0HPFXlOSfSIxgn7ZzBjqG32q+WOSM8Dev4P+qbJ/ob8j/dUUkyTiWfzC0WTCCRo8/UVAOPtV8es6aWhSe2lT5v1JI2BJGeMDjHGaF/DRnqB+xIqqSyBkUKTtPXmlcIv2MrJr0FptetIrgiCylkhB4LTBSw9cbTj+9WWnim0ilb4jSDNGQNii62sD3JOw5HTjAoE9mQxCDIHvUFtZQwAQfkf6o8ICuyzfZ3mma9Y315FGvh6URHLS+RO0zhO5ChB/kda663GmQEvPDLFE9yiReZ8pMbdyCcgg9vavLdFinS9RxqFzZERt+tC+CP+njqDxx7VXf2941yxkvZbnc2C8rli3uc5qc6a5IeNtiPUtatPArXj3Fxb3TMR8y5wpPTseeBXk+uW9nbXjJYzSSxMdytIm3APQYyas1QX81yDcXs13IFxullZyBnoC2eKFTB0PzE59c0a6+D6Yk5uSxhnQ7jU9NmjvLW3E0aHhJUYxtnjnGP8+ldFL4w1uaaznt7CwheCdZY5Y4Sx3Y28nOMfMOPXFBtLt9Vl0Sa6g1poLeEqGh8xgPmbaOBx15rBDb3/wAHKBcuoiQMbcsRyXRQMevzqf2o4m96EnFLA54s1fUNQu4odSgNvNGrGQICPMDYIYjJB9j9/SqNT0ybTNPtZUkSdriISt8OGPlIR1Y4wPzx3oXqUV3DebLq4eeTylO8uWOCowuT6dKJfyrxCNKac3RjtRai5WPz2UNFtJyB0PHb3rKC6w3NxCvgnWDZzBr1baaJV+QyRiRw3PfIOME9+MCu1sfE+iDTJLX4gWcjAlZjxjPVRzyP/WK8isotTeRPhHP1ZUIeh65xRGHQvENwCYoS48sTY9VPQ9PauO7x4SnycsOyux8UuIZSwsLm/aaw1KSaWeRs7olxkknP1etH5fCcl5dkadcqgK7hE8BwuFz9e8+np3rzaGz1WOZBEkkbs+Ac7ec11Fpo/ja9nS3j1IxvKCAzXDICMZPIHtVOGSWTC59PYh2z0iC40kNJdx/EylFig2lWJYnAyTjt/eudu0tbS4mSVgzhiUSY7SeTnODwTxxQjWdO17TvhWvpQ3xKM8TJNv4BGee3JFCJjeo53tknnJbJ/NdPD4cql9Oyijlv4pZLK2063iKeRumMwAf+sErjd09Rz3qyNtAhjWK4sJ5ZkAWSQXDKGYdTjHGT2riYZtRbKxSTKhPIDHb98etWrp+qSKHWGZgwyGwec963AXnL+i3gHrVqnNVAA9hU+PSixyTyBFJrIdQIOBGP3NXSRh1IJxVMdlGD82TWXH6B8t6NDaj5aqU+rHoaoXVp92X2sOuMVtKRPGEYdu9NBY2quS2ce9DlFLtDZNv2Q/mO9GkaLoOoBrBPdrMD+ioPrk8UfENqUZTjDLgUJ1GyiijDQMG55wKWE4t4kGyE0tbOg8AahYxTXNpqdpFcwTouVlYY+U56Hjriiuta54W/ms7WehW8UaRKyoGCo7gqQCB24GfbNcz4MRl1aNzZxXC9Nsqbscg5wQeeKL6L4auH8VRaa1oIEkhU/qjcq8LuIO1h9QPbuapJRXsjFOTZv8N6l4L1qcw+INMWwn3FlnS7dIzk9Dzx1/ArqvFEvgi4sbK2XVYWitLYwRJDqB+gqBglc54Udc9KE6Z/DPUYbCaG5/kuX2EXDF5ZYyvYDaAFPOevpQ7Vf4aXEJikudXs8lirCK2IVFGcHgjqcDp374553KvX+xVRli/XRtF8ReEtAdrqxt7yW6CmMLJcHbjuRhfxXSab/Efw8LaWwkS5Aktwgn3AAYB4x+/2Nea3/hv4C5NvLcM0mCVIibDf0+vX/wB0U0L+G+q61Z/EQT28OVJxcb1wd2OynIwCePapTq8eX7ORZStSziEFvNGu9WETXs6WjOCrfJuAOBjOK0+J/H1ubswaY5EcPyebtKycDbw1ctN4F1qHUPhGih3BsCQMSh/tn+1B9X0y50y8kgu1XeCRlOhPtkU9dFLl09BZdbmuOGy68QS3cdvFNuKW4ZY8tnbk5OPToKQvNOaBiZbgS44GF2/4oHUijHqDn7V2OC/pyxm18N4vk7cf2rdHrLRxqgcYUACgODmlt9qPFC6EQTUw1UBqkGNK0U0uzTg1Tvp91LgdLwwqQes+73pw3vQcRlI1b+KplY85/wA02SapmJjG4iskaUujrvC4QbTjIzyPWu50u8ImU9ABgEHpXnPhS4IC4GcAsQWC4HPcke/4rpfC129xc3MgYMipgr/Qc9fcVy+SmU8fs9ES/by8kkD70O1G9ZyFLNjjk1G2ug8eYSuCOGzj/wC4rm9V1IC4ZSd20Et7CvOXKWo7El9Opi8iaJGKIxA4JFHrKaOGxJHTHG3/AFXC22tWpsf05lklWPzNg67fX7Ue07WrO70aWWC5V3iUl1j+cr6kgZqKrsUtwd8c9gK+1FB4jY71bHVFX5gfc9x9xXmnjR/N1idmzksTgk/4PSiVnrAl8RvJMVeJpCuR1Kg9R79P71zOr3Xxmo3E4+VWc7V9BmvW8WiVc9f8ObyrYShxRiAG4fejFuQbMgKoUL1KjP5oMeK1xXrRQsiMBlSp56g8V3TTl6OKqai3pmkKkkL0qGKlnv8A5ps06J6XCpUqVIxvg46UqVKlMhZqa0qVFDImtV3h/TpUq30z9EbO7uIFZIpnVHBDKDwRyelGNFuZrdLpoZCpEYIx2I6GlSoTQ1Z0Fvd3D2Ts0rbo9xRhwVJQHPH3P5xXGXd3cMBmZ/mRQQDgHOCePvSpVOlLky1zfFCmYxJAEwN8KFuBk53Z5q19f1QQfAfFbrYcKjxqxXjsSMjqe9KlVmlpzpvEUfWX3c5Y5H7GsR7UqVOvQj9iPSq/90qVEVkyTUNx9aVKsjH/2Q=="/>
          <p:cNvSpPr>
            <a:spLocks noChangeAspect="1" noChangeArrowheads="1"/>
          </p:cNvSpPr>
          <p:nvPr/>
        </p:nvSpPr>
        <p:spPr bwMode="auto">
          <a:xfrm>
            <a:off x="0" y="-525463"/>
            <a:ext cx="14668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3952875"/>
            <a:ext cx="40100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4187"/>
            <a:ext cx="3476625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75" y="933450"/>
            <a:ext cx="54864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Coast Guard Operational Commander Roles</a:t>
            </a:r>
            <a:endParaRPr lang="en-US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666875"/>
            <a:ext cx="83058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Captain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of the Port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 algn="ctr"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Officer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Charge, Marine Inspection</a:t>
            </a:r>
          </a:p>
          <a:p>
            <a:pPr algn="ctr">
              <a:defRPr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Federal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On-Scene Coordinator </a:t>
            </a:r>
          </a:p>
          <a:p>
            <a:pPr algn="ctr"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Federal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Maritime Security Coordinator </a:t>
            </a:r>
          </a:p>
          <a:p>
            <a:pPr algn="ctr">
              <a:defRPr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81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1" y="876300"/>
            <a:ext cx="6276974" cy="533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Captain of the Port: </a:t>
            </a:r>
            <a:b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Specific Authorities</a:t>
            </a:r>
            <a:endParaRPr lang="en-US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19150" y="2238375"/>
            <a:ext cx="7505700" cy="329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Deny entry, establish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any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needed operational restrictions, or direct the movement of any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vessel….. </a:t>
            </a: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Impose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wide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range of restrictions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on waterfront facilities &amp; vessel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operations……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33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1" y="895350"/>
            <a:ext cx="6276974" cy="533400"/>
          </a:xfrm>
        </p:spPr>
        <p:txBody>
          <a:bodyPr/>
          <a:lstStyle/>
          <a:p>
            <a:r>
              <a:rPr lang="en-US" sz="27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Officer in Charge, Marine Inspections: </a:t>
            </a:r>
            <a:br>
              <a:rPr lang="en-US" sz="27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sz="27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	</a:t>
            </a:r>
            <a:r>
              <a:rPr lang="en-US" sz="27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Specific Authorities</a:t>
            </a:r>
            <a:endParaRPr lang="en-US" sz="27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1012" y="1762125"/>
            <a:ext cx="8229600" cy="4525963"/>
          </a:xfrm>
        </p:spPr>
        <p:txBody>
          <a:bodyPr/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40"/>
          <p:cNvSpPr>
            <a:spLocks noChangeArrowheads="1"/>
          </p:cNvSpPr>
          <p:nvPr/>
        </p:nvSpPr>
        <p:spPr bwMode="auto">
          <a:xfrm>
            <a:off x="685800" y="2057400"/>
            <a:ext cx="7820025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Enforcement of marine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safety laws, rules &amp;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regulations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Licensing of merchant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mariner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personnel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Inspect &amp; exercise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port state control </a:t>
            </a: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Impose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any one or more control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measures  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3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1350" y="971550"/>
            <a:ext cx="54864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Federal On-scene Coordinator: Specific Authorities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14374" y="2203838"/>
            <a:ext cx="7572375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Incidents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occurring in the Coastal Zone of the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Responsible for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directing all federal, state, tribal, local and private sector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Any oil spill or threat of a spill that might impact US waters to the outermost extent of the EEZ.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36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1350" y="923925"/>
            <a:ext cx="54864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National Response System Components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85824" y="1824841"/>
            <a:ext cx="72294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Comprised of…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National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 Team 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National Response Center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Regional Response Teams 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Federal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On-Scene Coordinators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Area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Committees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State/Local Governments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Regulated Industry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 Teams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Joint Response Teams w/neighboring countries</a:t>
            </a:r>
          </a:p>
        </p:txBody>
      </p:sp>
    </p:spTree>
    <p:extLst>
      <p:ext uri="{BB962C8B-B14F-4D97-AF65-F5344CB8AC3E}">
        <p14:creationId xmlns:p14="http://schemas.microsoft.com/office/powerpoint/2010/main" val="19996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0" name="Straight Connector 72"/>
          <p:cNvCxnSpPr>
            <a:cxnSpLocks noChangeShapeType="1"/>
            <a:stCxn id="9" idx="0"/>
            <a:endCxn id="5" idx="2"/>
          </p:cNvCxnSpPr>
          <p:nvPr/>
        </p:nvCxnSpPr>
        <p:spPr bwMode="auto">
          <a:xfrm flipH="1" flipV="1">
            <a:off x="4587875" y="2416175"/>
            <a:ext cx="22225" cy="1520825"/>
          </a:xfrm>
          <a:prstGeom prst="line">
            <a:avLst/>
          </a:prstGeom>
          <a:noFill/>
          <a:ln w="3810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Donut 68"/>
          <p:cNvSpPr/>
          <p:nvPr/>
        </p:nvSpPr>
        <p:spPr bwMode="auto">
          <a:xfrm>
            <a:off x="2005012" y="3632200"/>
            <a:ext cx="5229225" cy="2241550"/>
          </a:xfrm>
          <a:prstGeom prst="donut">
            <a:avLst>
              <a:gd name="adj" fmla="val 1724"/>
            </a:avLst>
          </a:prstGeom>
          <a:solidFill>
            <a:schemeClr val="accent2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7172" name="Straight Connector 40"/>
          <p:cNvCxnSpPr>
            <a:cxnSpLocks noChangeShapeType="1"/>
          </p:cNvCxnSpPr>
          <p:nvPr/>
        </p:nvCxnSpPr>
        <p:spPr bwMode="auto">
          <a:xfrm flipH="1" flipV="1">
            <a:off x="4646612" y="4198937"/>
            <a:ext cx="1416050" cy="1223963"/>
          </a:xfrm>
          <a:prstGeom prst="line">
            <a:avLst/>
          </a:prstGeom>
          <a:noFill/>
          <a:ln w="3810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Straight Connector 38"/>
          <p:cNvCxnSpPr>
            <a:cxnSpLocks noChangeShapeType="1"/>
            <a:stCxn id="14" idx="7"/>
          </p:cNvCxnSpPr>
          <p:nvPr/>
        </p:nvCxnSpPr>
        <p:spPr bwMode="auto">
          <a:xfrm flipV="1">
            <a:off x="3367087" y="4211637"/>
            <a:ext cx="1189037" cy="1163638"/>
          </a:xfrm>
          <a:prstGeom prst="line">
            <a:avLst/>
          </a:prstGeom>
          <a:noFill/>
          <a:ln w="3810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Straight Connector 53"/>
          <p:cNvCxnSpPr>
            <a:cxnSpLocks noChangeShapeType="1"/>
            <a:stCxn id="8" idx="3"/>
          </p:cNvCxnSpPr>
          <p:nvPr/>
        </p:nvCxnSpPr>
        <p:spPr bwMode="auto">
          <a:xfrm flipV="1">
            <a:off x="5726112" y="1687512"/>
            <a:ext cx="966787" cy="1449388"/>
          </a:xfrm>
          <a:prstGeom prst="line">
            <a:avLst/>
          </a:prstGeom>
          <a:noFill/>
          <a:ln w="28575" algn="ctr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Straight Connector 56"/>
          <p:cNvCxnSpPr>
            <a:cxnSpLocks noChangeShapeType="1"/>
            <a:stCxn id="5" idx="3"/>
          </p:cNvCxnSpPr>
          <p:nvPr/>
        </p:nvCxnSpPr>
        <p:spPr bwMode="auto">
          <a:xfrm flipV="1">
            <a:off x="6049962" y="1546225"/>
            <a:ext cx="669925" cy="454025"/>
          </a:xfrm>
          <a:prstGeom prst="line">
            <a:avLst/>
          </a:prstGeom>
          <a:noFill/>
          <a:ln w="28575" algn="ctr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Straight Connector 44"/>
          <p:cNvCxnSpPr>
            <a:cxnSpLocks noChangeShapeType="1"/>
          </p:cNvCxnSpPr>
          <p:nvPr/>
        </p:nvCxnSpPr>
        <p:spPr bwMode="auto">
          <a:xfrm flipH="1" flipV="1">
            <a:off x="2636837" y="2319337"/>
            <a:ext cx="939800" cy="1803400"/>
          </a:xfrm>
          <a:prstGeom prst="line">
            <a:avLst/>
          </a:prstGeom>
          <a:noFill/>
          <a:ln w="28575" algn="ctr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Straight Connector 46"/>
          <p:cNvCxnSpPr>
            <a:cxnSpLocks noChangeShapeType="1"/>
            <a:stCxn id="8" idx="1"/>
          </p:cNvCxnSpPr>
          <p:nvPr/>
        </p:nvCxnSpPr>
        <p:spPr bwMode="auto">
          <a:xfrm flipH="1" flipV="1">
            <a:off x="2662237" y="2306637"/>
            <a:ext cx="863600" cy="830263"/>
          </a:xfrm>
          <a:prstGeom prst="line">
            <a:avLst/>
          </a:prstGeom>
          <a:noFill/>
          <a:ln w="28575" algn="ctr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Connector 48"/>
          <p:cNvCxnSpPr>
            <a:cxnSpLocks noChangeShapeType="1"/>
          </p:cNvCxnSpPr>
          <p:nvPr/>
        </p:nvCxnSpPr>
        <p:spPr bwMode="auto">
          <a:xfrm flipH="1">
            <a:off x="2611437" y="2078037"/>
            <a:ext cx="592137" cy="9525"/>
          </a:xfrm>
          <a:prstGeom prst="line">
            <a:avLst/>
          </a:prstGeom>
          <a:noFill/>
          <a:ln w="28575" algn="ctr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Connector 25"/>
          <p:cNvCxnSpPr>
            <a:cxnSpLocks noChangeShapeType="1"/>
          </p:cNvCxnSpPr>
          <p:nvPr/>
        </p:nvCxnSpPr>
        <p:spPr bwMode="auto">
          <a:xfrm>
            <a:off x="3035299" y="4302125"/>
            <a:ext cx="3259138" cy="0"/>
          </a:xfrm>
          <a:prstGeom prst="line">
            <a:avLst/>
          </a:prstGeom>
          <a:noFill/>
          <a:ln w="3810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Title 1"/>
          <p:cNvSpPr>
            <a:spLocks noGrp="1"/>
          </p:cNvSpPr>
          <p:nvPr>
            <p:ph type="title"/>
          </p:nvPr>
        </p:nvSpPr>
        <p:spPr>
          <a:xfrm>
            <a:off x="265112" y="296863"/>
            <a:ext cx="6645275" cy="936625"/>
          </a:xfrm>
        </p:spPr>
        <p:txBody>
          <a:bodyPr/>
          <a:lstStyle/>
          <a:p>
            <a:r>
              <a:rPr lang="en-US" b="1" dirty="0" smtClean="0"/>
              <a:t>Relationship of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5100" y="6365875"/>
            <a:ext cx="2133600" cy="365125"/>
          </a:xfrm>
        </p:spPr>
        <p:txBody>
          <a:bodyPr/>
          <a:lstStyle/>
          <a:p>
            <a:pPr>
              <a:defRPr/>
            </a:pPr>
            <a:fld id="{9DB5D13E-FA7A-4C5B-8F4E-829B0BF5AD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5787" y="1584325"/>
            <a:ext cx="2924175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  <a:cs typeface="Times New Roman" pitchFamily="18" charset="0"/>
              </a:rPr>
              <a:t>National Oil and Hazardous Substances Pollution Contingency </a:t>
            </a:r>
            <a:r>
              <a:rPr lang="en-US" sz="1600" b="1" dirty="0" smtClean="0">
                <a:latin typeface="+mn-lt"/>
                <a:cs typeface="Times New Roman" pitchFamily="18" charset="0"/>
              </a:rPr>
              <a:t>Plan</a:t>
            </a:r>
            <a:endParaRPr lang="en-US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799" y="1108075"/>
            <a:ext cx="1854200" cy="585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  <a:cs typeface="Times New Roman" pitchFamily="18" charset="0"/>
              </a:rPr>
              <a:t>National Response </a:t>
            </a:r>
            <a:r>
              <a:rPr lang="en-US" sz="1600" b="1" dirty="0" smtClean="0">
                <a:latin typeface="+mn-lt"/>
                <a:cs typeface="Times New Roman" pitchFamily="18" charset="0"/>
              </a:rPr>
              <a:t>Framework</a:t>
            </a:r>
            <a:endParaRPr lang="en-US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037" y="1776412"/>
            <a:ext cx="1776412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  <a:cs typeface="Times New Roman" pitchFamily="18" charset="0"/>
              </a:rPr>
              <a:t>International Joint Plans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5837" y="2844800"/>
            <a:ext cx="2200275" cy="585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  <a:cs typeface="Times New Roman" pitchFamily="18" charset="0"/>
              </a:rPr>
              <a:t>Regional Contingency </a:t>
            </a:r>
            <a:r>
              <a:rPr lang="en-US" sz="1600" b="1" dirty="0" smtClean="0">
                <a:latin typeface="+mn-lt"/>
                <a:cs typeface="Times New Roman" pitchFamily="18" charset="0"/>
              </a:rPr>
              <a:t>Plans</a:t>
            </a:r>
            <a:endParaRPr lang="en-US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962" y="3937000"/>
            <a:ext cx="220027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  <a:cs typeface="Times New Roman" pitchFamily="18" charset="0"/>
              </a:rPr>
              <a:t>Area Contingency </a:t>
            </a:r>
            <a:r>
              <a:rPr lang="en-US" sz="1600" b="1" dirty="0" smtClean="0">
                <a:latin typeface="+mn-lt"/>
                <a:cs typeface="Times New Roman" pitchFamily="18" charset="0"/>
              </a:rPr>
              <a:t>Plans</a:t>
            </a:r>
            <a:endParaRPr lang="en-US" sz="1600" b="1" dirty="0">
              <a:latin typeface="+mn-lt"/>
              <a:cs typeface="Times New Roman" pitchFamily="18" charset="0"/>
            </a:endParaRPr>
          </a:p>
        </p:txBody>
      </p:sp>
      <p:grpSp>
        <p:nvGrpSpPr>
          <p:cNvPr id="7187" name="Group 11"/>
          <p:cNvGrpSpPr>
            <a:grpSpLocks/>
          </p:cNvGrpSpPr>
          <p:nvPr/>
        </p:nvGrpSpPr>
        <p:grpSpPr bwMode="auto">
          <a:xfrm>
            <a:off x="1233487" y="3929062"/>
            <a:ext cx="1931987" cy="747713"/>
            <a:chOff x="1674254" y="3825025"/>
            <a:chExt cx="1931831" cy="746975"/>
          </a:xfrm>
        </p:grpSpPr>
        <p:sp>
          <p:nvSpPr>
            <p:cNvPr id="10" name="Oval 9"/>
            <p:cNvSpPr/>
            <p:nvPr/>
          </p:nvSpPr>
          <p:spPr bwMode="auto">
            <a:xfrm>
              <a:off x="1699652" y="3825025"/>
              <a:ext cx="1855637" cy="7469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198" name="TextBox 10"/>
            <p:cNvSpPr txBox="1">
              <a:spLocks noChangeArrowheads="1"/>
            </p:cNvSpPr>
            <p:nvPr/>
          </p:nvSpPr>
          <p:spPr bwMode="auto">
            <a:xfrm>
              <a:off x="1674254" y="3902296"/>
              <a:ext cx="19318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latin typeface="+mn-lt"/>
                </a:rPr>
                <a:t>Federal Agency Internal Plans</a:t>
              </a:r>
            </a:p>
          </p:txBody>
        </p:sp>
      </p:grpSp>
      <p:grpSp>
        <p:nvGrpSpPr>
          <p:cNvPr id="7188" name="Group 12"/>
          <p:cNvGrpSpPr>
            <a:grpSpLocks/>
          </p:cNvGrpSpPr>
          <p:nvPr/>
        </p:nvGrpSpPr>
        <p:grpSpPr bwMode="auto">
          <a:xfrm>
            <a:off x="1784349" y="5265737"/>
            <a:ext cx="1944688" cy="747713"/>
            <a:chOff x="1700012" y="3825025"/>
            <a:chExt cx="1944710" cy="746975"/>
          </a:xfrm>
        </p:grpSpPr>
        <p:sp>
          <p:nvSpPr>
            <p:cNvPr id="14" name="Oval 13"/>
            <p:cNvSpPr/>
            <p:nvPr/>
          </p:nvSpPr>
          <p:spPr bwMode="auto">
            <a:xfrm>
              <a:off x="1700012" y="3825025"/>
              <a:ext cx="1854221" cy="7469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196" name="TextBox 14"/>
            <p:cNvSpPr txBox="1">
              <a:spLocks noChangeArrowheads="1"/>
            </p:cNvSpPr>
            <p:nvPr/>
          </p:nvSpPr>
          <p:spPr bwMode="auto">
            <a:xfrm>
              <a:off x="1712891" y="4031086"/>
              <a:ext cx="19318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latin typeface="+mn-lt"/>
                </a:rPr>
                <a:t>State/Local Plans</a:t>
              </a:r>
            </a:p>
          </p:txBody>
        </p:sp>
      </p:grpSp>
      <p:grpSp>
        <p:nvGrpSpPr>
          <p:cNvPr id="7189" name="Group 15"/>
          <p:cNvGrpSpPr>
            <a:grpSpLocks/>
          </p:cNvGrpSpPr>
          <p:nvPr/>
        </p:nvGrpSpPr>
        <p:grpSpPr bwMode="auto">
          <a:xfrm>
            <a:off x="6215062" y="3914775"/>
            <a:ext cx="1931987" cy="746125"/>
            <a:chOff x="1674254" y="3825025"/>
            <a:chExt cx="1931831" cy="746975"/>
          </a:xfrm>
        </p:grpSpPr>
        <p:sp>
          <p:nvSpPr>
            <p:cNvPr id="17" name="Oval 16"/>
            <p:cNvSpPr/>
            <p:nvPr/>
          </p:nvSpPr>
          <p:spPr bwMode="auto">
            <a:xfrm>
              <a:off x="1699652" y="3825025"/>
              <a:ext cx="1855637" cy="7469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194" name="TextBox 17"/>
            <p:cNvSpPr txBox="1">
              <a:spLocks noChangeArrowheads="1"/>
            </p:cNvSpPr>
            <p:nvPr/>
          </p:nvSpPr>
          <p:spPr bwMode="auto">
            <a:xfrm>
              <a:off x="1674254" y="3902296"/>
              <a:ext cx="19318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latin typeface="+mn-lt"/>
                </a:rPr>
                <a:t>Facility Response </a:t>
              </a:r>
              <a:r>
                <a:rPr lang="en-US" sz="1600" b="1" dirty="0" smtClean="0">
                  <a:latin typeface="+mn-lt"/>
                </a:rPr>
                <a:t>Plans</a:t>
              </a:r>
              <a:endParaRPr lang="en-US" sz="1600" b="1" dirty="0">
                <a:latin typeface="+mn-lt"/>
              </a:endParaRPr>
            </a:p>
          </p:txBody>
        </p:sp>
      </p:grpSp>
      <p:grpSp>
        <p:nvGrpSpPr>
          <p:cNvPr id="7190" name="Group 18"/>
          <p:cNvGrpSpPr>
            <a:grpSpLocks/>
          </p:cNvGrpSpPr>
          <p:nvPr/>
        </p:nvGrpSpPr>
        <p:grpSpPr bwMode="auto">
          <a:xfrm>
            <a:off x="5599112" y="5289550"/>
            <a:ext cx="1919287" cy="747712"/>
            <a:chOff x="1678546" y="3825025"/>
            <a:chExt cx="1918953" cy="746975"/>
          </a:xfrm>
        </p:grpSpPr>
        <p:sp>
          <p:nvSpPr>
            <p:cNvPr id="20" name="Oval 19"/>
            <p:cNvSpPr/>
            <p:nvPr/>
          </p:nvSpPr>
          <p:spPr bwMode="auto">
            <a:xfrm>
              <a:off x="1700767" y="3825025"/>
              <a:ext cx="1853877" cy="7469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192" name="TextBox 20"/>
            <p:cNvSpPr txBox="1">
              <a:spLocks noChangeArrowheads="1"/>
            </p:cNvSpPr>
            <p:nvPr/>
          </p:nvSpPr>
          <p:spPr bwMode="auto">
            <a:xfrm>
              <a:off x="1678546" y="3902296"/>
              <a:ext cx="19189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latin typeface="+mn-lt"/>
                </a:rPr>
                <a:t>Vessel Response </a:t>
              </a:r>
              <a:r>
                <a:rPr lang="en-US" sz="1600" b="1" dirty="0" smtClean="0">
                  <a:latin typeface="+mn-lt"/>
                </a:rPr>
                <a:t>Plans</a:t>
              </a:r>
              <a:endParaRPr lang="en-US" sz="16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83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2311" y="835055"/>
            <a:ext cx="54864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Federal On-scene Coordinator Relationships</a:t>
            </a:r>
            <a:endParaRPr lang="en-US" sz="2800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81011" y="3368956"/>
            <a:ext cx="7743826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Area Committee (Chair):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Fed, State, local &amp; private sector 1</a:t>
            </a:r>
            <a:r>
              <a:rPr 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responders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Regional Response Team: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Fed, State, local sectors &amp; NGOs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i="1" dirty="0" smtClean="0">
                <a:solidFill>
                  <a:schemeClr val="bg1"/>
                </a:solidFill>
                <a:latin typeface="+mn-lt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…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and Local Emergency Planning Committees, 		                International Response Planning Committees, etc.</a:t>
            </a: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6815136" y="4895849"/>
            <a:ext cx="1698625" cy="1368425"/>
            <a:chOff x="4320" y="3216"/>
            <a:chExt cx="1070" cy="988"/>
          </a:xfrm>
        </p:grpSpPr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4320" y="3216"/>
              <a:ext cx="1056" cy="960"/>
            </a:xfrm>
            <a:prstGeom prst="flowChartExtra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4320" y="3342"/>
              <a:ext cx="1070" cy="86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dirty="0">
                  <a:solidFill>
                    <a:schemeClr val="bg2"/>
                  </a:solidFill>
                </a:rPr>
                <a:t>              </a:t>
              </a:r>
              <a:r>
                <a:rPr lang="en-US" sz="1400" b="1" dirty="0">
                  <a:solidFill>
                    <a:schemeClr val="bg2"/>
                  </a:solidFill>
                </a:rPr>
                <a:t>CG</a:t>
              </a:r>
            </a:p>
            <a:p>
              <a:endParaRPr lang="en-US" sz="1400" b="1" dirty="0">
                <a:solidFill>
                  <a:schemeClr val="bg2"/>
                </a:solidFill>
              </a:endParaRPr>
            </a:p>
            <a:p>
              <a:endParaRPr lang="en-US" sz="1400" b="1" dirty="0">
                <a:solidFill>
                  <a:schemeClr val="bg2"/>
                </a:solidFill>
              </a:endParaRPr>
            </a:p>
            <a:p>
              <a:endParaRPr lang="en-US" sz="1400" b="1" dirty="0">
                <a:solidFill>
                  <a:schemeClr val="bg2"/>
                </a:solidFill>
              </a:endParaRPr>
            </a:p>
            <a:p>
              <a:endParaRPr lang="en-US" sz="1400" b="1" dirty="0">
                <a:solidFill>
                  <a:schemeClr val="bg2"/>
                </a:solidFill>
              </a:endParaRPr>
            </a:p>
            <a:p>
              <a:r>
                <a:rPr lang="en-US" sz="1400" b="1" dirty="0">
                  <a:solidFill>
                    <a:schemeClr val="bg2"/>
                  </a:solidFill>
                </a:rPr>
                <a:t>State             Private</a:t>
              </a:r>
            </a:p>
          </p:txBody>
        </p:sp>
        <p:sp>
          <p:nvSpPr>
            <p:cNvPr id="10" name="Oval 23"/>
            <p:cNvSpPr>
              <a:spLocks noChangeArrowheads="1"/>
            </p:cNvSpPr>
            <p:nvPr/>
          </p:nvSpPr>
          <p:spPr bwMode="auto">
            <a:xfrm>
              <a:off x="4608" y="3600"/>
              <a:ext cx="480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>
                  <a:solidFill>
                    <a:schemeClr val="bg2"/>
                  </a:solidFill>
                </a:rPr>
                <a:t>Unified</a:t>
              </a:r>
            </a:p>
            <a:p>
              <a:pPr algn="ctr"/>
              <a:r>
                <a:rPr lang="en-US" sz="1000" b="1" dirty="0">
                  <a:solidFill>
                    <a:schemeClr val="bg2"/>
                  </a:solidFill>
                </a:rPr>
                <a:t>Command</a:t>
              </a:r>
            </a:p>
          </p:txBody>
        </p:sp>
      </p:grpSp>
      <p:pic>
        <p:nvPicPr>
          <p:cNvPr id="11" name="Picture 6" descr="Click to downloa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627498"/>
            <a:ext cx="2657475" cy="147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My Documents\newyork\MVC-001X01.jpg"/>
          <p:cNvPicPr>
            <a:picLocks noChangeAspect="1" noChangeArrowheads="1"/>
          </p:cNvPicPr>
          <p:nvPr/>
        </p:nvPicPr>
        <p:blipFill>
          <a:blip r:embed="rId5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8"/>
          <a:stretch>
            <a:fillRect/>
          </a:stretch>
        </p:blipFill>
        <p:spPr bwMode="auto">
          <a:xfrm>
            <a:off x="4949824" y="1627498"/>
            <a:ext cx="2714625" cy="147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8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lank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4"/>
          <p:cNvSpPr>
            <a:spLocks noGrp="1"/>
          </p:cNvSpPr>
          <p:nvPr>
            <p:ph type="title"/>
          </p:nvPr>
        </p:nvSpPr>
        <p:spPr>
          <a:xfrm>
            <a:off x="3286125" y="752475"/>
            <a:ext cx="5486400" cy="533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What can and will happen</a:t>
            </a:r>
          </a:p>
        </p:txBody>
      </p:sp>
      <p:pic>
        <p:nvPicPr>
          <p:cNvPr id="7" name="Picture 5" descr="\\ostfile01\home\David.Murk\My Documents\CG\New Folder\SavRiverSpill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2629490"/>
            <a:ext cx="3162300" cy="337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ostfile01\home\David.Murk\My Documents\CG\New Folder\SealandPrideDock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63" y="1543050"/>
            <a:ext cx="4189724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\\ostfile01\home\David.Murk\My Documents\CG\New Folder\SavSugRefin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25" y="3429000"/>
            <a:ext cx="3659344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3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307</Words>
  <Application>Microsoft Office PowerPoint</Application>
  <PresentationFormat>On-screen Show (4:3)</PresentationFormat>
  <Paragraphs>86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Coast Guard Operational Commander Roles</vt:lpstr>
      <vt:lpstr>Captain of the Port:   Specific Authorities</vt:lpstr>
      <vt:lpstr>Officer in Charge, Marine Inspections:   Specific Authorities</vt:lpstr>
      <vt:lpstr>Federal On-scene Coordinator: Specific Authorities</vt:lpstr>
      <vt:lpstr>National Response System Components</vt:lpstr>
      <vt:lpstr>Relationship of Plans</vt:lpstr>
      <vt:lpstr>Federal On-scene Coordinator Relationships</vt:lpstr>
      <vt:lpstr>What can and will happen</vt:lpstr>
      <vt:lpstr>Savannah River Mystery Spill</vt:lpstr>
      <vt:lpstr>Port of Charleston Ship Container  Chemical Leak</vt:lpstr>
      <vt:lpstr>Savannah River Sugar Refinery Explosion</vt:lpstr>
    </vt:vector>
  </TitlesOfParts>
  <Company>United States Coast 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KPLynn</dc:creator>
  <cp:lastModifiedBy>USDOT_User</cp:lastModifiedBy>
  <cp:revision>195</cp:revision>
  <cp:lastPrinted>2012-06-28T20:58:25Z</cp:lastPrinted>
  <dcterms:created xsi:type="dcterms:W3CDTF">2009-12-14T14:51:52Z</dcterms:created>
  <dcterms:modified xsi:type="dcterms:W3CDTF">2012-07-16T14:10:21Z</dcterms:modified>
</cp:coreProperties>
</file>