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4" r:id="rId6"/>
    <p:sldId id="268" r:id="rId7"/>
    <p:sldId id="260" r:id="rId8"/>
    <p:sldId id="259" r:id="rId9"/>
    <p:sldId id="270" r:id="rId10"/>
    <p:sldId id="271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70" autoAdjust="0"/>
  </p:normalViewPr>
  <p:slideViewPr>
    <p:cSldViewPr>
      <p:cViewPr varScale="1">
        <p:scale>
          <a:sx n="100" d="100"/>
          <a:sy n="100" d="100"/>
        </p:scale>
        <p:origin x="-9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3FD9-F79F-4731-AF88-1269737405C5}" type="datetimeFigureOut">
              <a:rPr lang="en-US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7E4E-F5C8-4467-A8C2-1C798B0D4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B4CC-433A-4E14-956C-28D98FE11EF8}" type="datetimeFigureOut">
              <a:rPr lang="en-US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B07F-1A37-484D-8230-72997E616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1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8F10-6475-4E51-A531-793285A0B925}" type="datetimeFigureOut">
              <a:rPr lang="en-US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1BCE-9CC2-4A46-A5C8-57C95EB04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2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757E2-B08C-4210-BD26-546055FE0DC9}" type="datetimeFigureOut">
              <a:rPr lang="en-US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B40E6-A213-4823-921E-2E8E36525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8009-3612-4A22-B5C2-CD06EF213CBB}" type="datetimeFigureOut">
              <a:rPr lang="en-US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3F02-B305-4CAB-BF0E-5520FA1C2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5A74-DB1A-46E5-8DDA-7242C143DFA9}" type="datetimeFigureOut">
              <a:rPr lang="en-US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1ABA-FC0D-458A-B597-315B6AD27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4CC1D-A083-4F60-B94E-77EF75CEDBFE}" type="datetimeFigureOut">
              <a:rPr lang="en-US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69B10-A892-4E8D-A5E7-0B8041899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3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D30A-8ED7-4B6E-A1AE-C8F91A56F3E6}" type="datetimeFigureOut">
              <a:rPr lang="en-US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31DC-A692-4379-97A5-6D7E6E307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5F31C-E6C5-4CE1-A4D9-13CE24251374}" type="datetimeFigureOut">
              <a:rPr lang="en-US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EEBC-05FA-444B-87D6-7DAA8CD29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1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F703-1EAA-4343-9CD3-38CCF47C193A}" type="datetimeFigureOut">
              <a:rPr lang="en-US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2E83-EFC9-4E6A-BC13-47944D10E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81B54-3552-44C5-8F01-B99C62CB748C}" type="datetimeFigureOut">
              <a:rPr lang="en-US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65FE-1066-45BC-B3F7-36B9C15E9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1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3B7F135-2537-4899-B614-496BD89E1D66}" type="datetimeFigureOut">
              <a:rPr lang="en-US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A0B4B33-C768-4429-848C-F12830B78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6988" y="914400"/>
            <a:ext cx="9144000" cy="2305050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Management of Emergency Response to Subway Accidents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Stephan A. Parker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Transportation Research Board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Of The National Academies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ea typeface="ＭＳ Ｐゴシック" pitchFamily="34" charset="-128"/>
              </a:rPr>
              <a:t>Special Project: WMATA Rescue Carts </a:t>
            </a:r>
            <a:endParaRPr lang="en-US" b="1" smtClean="0">
              <a:ea typeface="ＭＳ Ｐゴシック" pitchFamily="34" charset="-128"/>
            </a:endParaRP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295400" y="6477000"/>
            <a:ext cx="186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Source: WMATA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1" t="39583" r="3906" b="4167"/>
          <a:stretch>
            <a:fillRect/>
          </a:stretch>
        </p:blipFill>
        <p:spPr bwMode="auto">
          <a:xfrm>
            <a:off x="3886200" y="21336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6042" r="52344" b="28125"/>
          <a:stretch>
            <a:fillRect/>
          </a:stretch>
        </p:blipFill>
        <p:spPr bwMode="auto">
          <a:xfrm>
            <a:off x="228600" y="12192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2"/>
          <p:cNvSpPr txBox="1">
            <a:spLocks noChangeArrowheads="1"/>
          </p:cNvSpPr>
          <p:nvPr/>
        </p:nvSpPr>
        <p:spPr bwMode="auto">
          <a:xfrm>
            <a:off x="4953000" y="1066800"/>
            <a:ext cx="339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000">
                <a:latin typeface="Tahoma" pitchFamily="34" charset="0"/>
                <a:cs typeface="Tahoma" pitchFamily="34" charset="0"/>
              </a:rPr>
              <a:t>Emergency Tunnel Evacuation Cart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1271" name="Rectangle 12"/>
          <p:cNvSpPr txBox="1">
            <a:spLocks noChangeArrowheads="1"/>
          </p:cNvSpPr>
          <p:nvPr/>
        </p:nvSpPr>
        <p:spPr bwMode="auto">
          <a:xfrm>
            <a:off x="533400" y="4876800"/>
            <a:ext cx="3390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000">
                <a:latin typeface="Tahoma" pitchFamily="34" charset="0"/>
                <a:cs typeface="Tahoma" pitchFamily="34" charset="0"/>
              </a:rPr>
              <a:t>Metro Emergency Recon Vehicle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28600" y="6172200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Photo Source: WMATA</a:t>
            </a:r>
          </a:p>
        </p:txBody>
      </p:sp>
      <p:sp>
        <p:nvSpPr>
          <p:cNvPr id="3075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Derailment, collision, flooding, snow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25000" r="7031" b="18750"/>
          <a:stretch>
            <a:fillRect/>
          </a:stretch>
        </p:blipFill>
        <p:spPr bwMode="auto">
          <a:xfrm>
            <a:off x="4191000" y="4114800"/>
            <a:ext cx="47244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21875" r="5469" b="4167"/>
          <a:stretch>
            <a:fillRect/>
          </a:stretch>
        </p:blipFill>
        <p:spPr bwMode="auto">
          <a:xfrm>
            <a:off x="838200" y="3429000"/>
            <a:ext cx="28956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25000" r="30469" b="10417"/>
          <a:stretch>
            <a:fillRect/>
          </a:stretch>
        </p:blipFill>
        <p:spPr bwMode="auto">
          <a:xfrm>
            <a:off x="4038600" y="2209800"/>
            <a:ext cx="2262188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8864" r="27344" b="6250"/>
          <a:stretch>
            <a:fillRect/>
          </a:stretch>
        </p:blipFill>
        <p:spPr bwMode="auto">
          <a:xfrm>
            <a:off x="6400800" y="762000"/>
            <a:ext cx="2447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28125" r="28125" b="13542"/>
          <a:stretch>
            <a:fillRect/>
          </a:stretch>
        </p:blipFill>
        <p:spPr bwMode="auto">
          <a:xfrm>
            <a:off x="381000" y="914400"/>
            <a:ext cx="35814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 txBox="1">
            <a:spLocks/>
          </p:cNvSpPr>
          <p:nvPr/>
        </p:nvSpPr>
        <p:spPr bwMode="auto">
          <a:xfrm>
            <a:off x="533400" y="114300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Tahoma" pitchFamily="34" charset="0"/>
                <a:ea typeface="ＭＳ Ｐゴシック" charset="-128"/>
                <a:cs typeface="Tahoma" pitchFamily="34" charset="0"/>
              </a:rPr>
              <a:t>Most public transportation systems throughout the world are </a:t>
            </a:r>
            <a:r>
              <a:rPr lang="ja-JP" altLang="en-US" sz="2800">
                <a:latin typeface="Tahoma" pitchFamily="34" charset="0"/>
                <a:ea typeface="ＭＳ Ｐゴシック" charset="-128"/>
                <a:cs typeface="Tahoma" pitchFamily="34" charset="0"/>
              </a:rPr>
              <a:t>“</a:t>
            </a:r>
            <a:r>
              <a:rPr lang="en-US" altLang="ja-JP" sz="2800" dirty="0">
                <a:latin typeface="Tahoma" pitchFamily="34" charset="0"/>
                <a:ea typeface="ＭＳ Ｐゴシック" charset="-128"/>
                <a:cs typeface="Tahoma" pitchFamily="34" charset="0"/>
              </a:rPr>
              <a:t>open-systems</a:t>
            </a:r>
            <a:r>
              <a:rPr lang="ja-JP" altLang="en-US" sz="2800">
                <a:latin typeface="Tahoma" pitchFamily="34" charset="0"/>
                <a:ea typeface="ＭＳ Ｐゴシック" charset="-128"/>
                <a:cs typeface="Tahoma" pitchFamily="34" charset="0"/>
              </a:rPr>
              <a:t>”</a:t>
            </a:r>
            <a:endParaRPr lang="en-US" altLang="ja-JP" sz="2800" dirty="0">
              <a:latin typeface="Tahoma" pitchFamily="34" charset="0"/>
              <a:ea typeface="ＭＳ Ｐゴシック" charset="-128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Tahoma" pitchFamily="34" charset="0"/>
                <a:ea typeface="ＭＳ Ｐゴシック" charset="-128"/>
                <a:cs typeface="Tahoma" pitchFamily="34" charset="0"/>
              </a:rPr>
              <a:t>Mass transit must remain vigilant</a:t>
            </a:r>
            <a:endParaRPr lang="en-US" sz="2000" dirty="0">
              <a:latin typeface="Tahoma" pitchFamily="34" charset="0"/>
              <a:ea typeface="ＭＳ Ｐゴシック" charset="-128"/>
              <a:cs typeface="Tahoma" pitchFamily="34" charset="0"/>
            </a:endParaRP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Tahoma" pitchFamily="34" charset="0"/>
                <a:ea typeface="ＭＳ Ｐゴシック" charset="-128"/>
                <a:cs typeface="Tahoma" pitchFamily="34" charset="0"/>
              </a:rPr>
              <a:t>Soft target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Tahoma" pitchFamily="34" charset="0"/>
                <a:ea typeface="ＭＳ Ｐゴシック" charset="-128"/>
                <a:cs typeface="Tahoma" pitchFamily="34" charset="0"/>
              </a:rPr>
              <a:t>Large crowds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Tahoma" pitchFamily="34" charset="0"/>
                <a:ea typeface="ＭＳ Ｐゴシック" charset="-128"/>
                <a:cs typeface="Tahoma" pitchFamily="34" charset="0"/>
              </a:rPr>
              <a:t>Proximity to government facilities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Tahoma" pitchFamily="34" charset="0"/>
                <a:ea typeface="ＭＳ Ｐゴシック" charset="-128"/>
                <a:cs typeface="Tahoma" pitchFamily="34" charset="0"/>
              </a:rPr>
              <a:t>Limited resources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latin typeface="Tahoma" pitchFamily="34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28600" y="6172200"/>
            <a:ext cx="186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Source: WMATA</a:t>
            </a:r>
          </a:p>
        </p:txBody>
      </p:sp>
      <p:sp>
        <p:nvSpPr>
          <p:cNvPr id="4100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Open Systems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3958" r="31250" b="6250"/>
          <a:stretch>
            <a:fillRect/>
          </a:stretch>
        </p:blipFill>
        <p:spPr bwMode="auto">
          <a:xfrm>
            <a:off x="2590800" y="4191000"/>
            <a:ext cx="2741613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29167" r="37500" b="16667"/>
          <a:stretch>
            <a:fillRect/>
          </a:stretch>
        </p:blipFill>
        <p:spPr bwMode="auto">
          <a:xfrm>
            <a:off x="6267450" y="1639888"/>
            <a:ext cx="249872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25000" r="8594" b="6250"/>
          <a:stretch>
            <a:fillRect/>
          </a:stretch>
        </p:blipFill>
        <p:spPr bwMode="auto">
          <a:xfrm>
            <a:off x="5791200" y="3733800"/>
            <a:ext cx="30067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228600" y="1676400"/>
            <a:ext cx="5486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Early recognition </a:t>
            </a:r>
            <a:r>
              <a:rPr lang="en-US" sz="2800" dirty="0">
                <a:latin typeface="Calibri" pitchFamily="34" charset="0"/>
              </a:rPr>
              <a:t>of emergency events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Expedite response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Coordinate </a:t>
            </a:r>
            <a:r>
              <a:rPr lang="en-US" sz="2800" dirty="0" smtClean="0">
                <a:latin typeface="Calibri" pitchFamily="34" charset="0"/>
              </a:rPr>
              <a:t>application </a:t>
            </a:r>
            <a:r>
              <a:rPr lang="en-US" sz="2800" dirty="0">
                <a:latin typeface="Calibri" pitchFamily="34" charset="0"/>
              </a:rPr>
              <a:t>and integration of additional organized, qualified resources from other agencies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Ensure that public transportation resources are available to support the response</a:t>
            </a:r>
          </a:p>
          <a:p>
            <a:pPr lvl="2" eaLnBrk="1" hangingPunct="1">
              <a:spcBef>
                <a:spcPct val="20000"/>
              </a:spcBef>
            </a:pP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293938" cy="297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Emergency Mobilization and Operations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 txBox="1">
            <a:spLocks/>
          </p:cNvSpPr>
          <p:nvPr/>
        </p:nvSpPr>
        <p:spPr bwMode="auto">
          <a:xfrm>
            <a:off x="228600" y="1524000"/>
            <a:ext cx="5486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>
                <a:latin typeface="Calibri" pitchFamily="34" charset="0"/>
              </a:rPr>
              <a:t>Emergency Operations Plan Elements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>
                <a:latin typeface="Calibri" pitchFamily="34" charset="0"/>
              </a:rPr>
              <a:t>Developing the Emergency Operations Plan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>
                <a:latin typeface="Calibri" pitchFamily="34" charset="0"/>
              </a:rPr>
              <a:t>Emergency Planning Principles Applied to Public Transportation</a:t>
            </a:r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Developing an Emergency Operations Plan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41667" r="2344" b="4167"/>
          <a:stretch>
            <a:fillRect/>
          </a:stretch>
        </p:blipFill>
        <p:spPr bwMode="auto">
          <a:xfrm>
            <a:off x="6477000" y="5181600"/>
            <a:ext cx="2286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21875" r="47656" b="41667"/>
          <a:stretch>
            <a:fillRect/>
          </a:stretch>
        </p:blipFill>
        <p:spPr bwMode="auto">
          <a:xfrm>
            <a:off x="4800600" y="4286250"/>
            <a:ext cx="2273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228600" y="6172200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Photo Source: WMATA</a:t>
            </a: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 t="23958" r="3906" b="30208"/>
          <a:stretch>
            <a:fillRect/>
          </a:stretch>
        </p:blipFill>
        <p:spPr bwMode="auto">
          <a:xfrm>
            <a:off x="5562600" y="1676400"/>
            <a:ext cx="32210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371600" cy="1776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 txBox="1">
            <a:spLocks/>
          </p:cNvSpPr>
          <p:nvPr/>
        </p:nvSpPr>
        <p:spPr bwMode="auto">
          <a:xfrm>
            <a:off x="2057400" y="2514600"/>
            <a:ext cx="579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>
                <a:latin typeface="Calibri" pitchFamily="34" charset="0"/>
              </a:rPr>
              <a:t>Assessment of Existing Capabilities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>
                <a:latin typeface="Calibri" pitchFamily="34" charset="0"/>
              </a:rPr>
              <a:t>Prevention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>
                <a:latin typeface="Calibri" pitchFamily="34" charset="0"/>
              </a:rPr>
              <a:t>Awareness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>
                <a:latin typeface="Calibri" pitchFamily="34" charset="0"/>
              </a:rPr>
              <a:t>Incident Response Protocols</a:t>
            </a:r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4384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Terrorism Response: Capabilities Assessment, Prevention, and Awareness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371600" cy="1776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 txBox="1">
            <a:spLocks noChangeArrowheads="1"/>
          </p:cNvSpPr>
          <p:nvPr/>
        </p:nvSpPr>
        <p:spPr bwMode="auto">
          <a:xfrm>
            <a:off x="533400" y="1600200"/>
            <a:ext cx="4343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000" dirty="0" smtClean="0">
                <a:latin typeface="Tahoma" pitchFamily="34" charset="0"/>
                <a:cs typeface="Tahoma" pitchFamily="34" charset="0"/>
              </a:rPr>
              <a:t>Emergency response</a:t>
            </a:r>
            <a:r>
              <a:rPr lang="en-US" sz="3000" dirty="0">
                <a:latin typeface="Tahoma" pitchFamily="34" charset="0"/>
                <a:cs typeface="Tahoma" pitchFamily="34" charset="0"/>
              </a:rPr>
              <a:t>, recovery, mitigation, and prevention expertise through:</a:t>
            </a:r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Planning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Response and Recovery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 Special Projects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 Training and Outreach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114800"/>
            <a:ext cx="3478213" cy="25606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74998"/>
              </a:srgbClr>
            </a:outerShdw>
          </a:effectLst>
          <a:extLst/>
        </p:spPr>
      </p:pic>
      <p:pic>
        <p:nvPicPr>
          <p:cNvPr id="8196" name="Content Placeholder 7" descr="DSC005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Washington Transit Authority</a:t>
            </a:r>
            <a:br>
              <a:rPr lang="en-US" b="1" dirty="0" smtClean="0">
                <a:ea typeface="ＭＳ Ｐゴシック" pitchFamily="34" charset="-128"/>
              </a:rPr>
            </a:br>
            <a:r>
              <a:rPr lang="en-US" b="1" dirty="0" smtClean="0">
                <a:ea typeface="ＭＳ Ｐゴシック" pitchFamily="34" charset="-128"/>
              </a:rPr>
              <a:t>  Office of Emergency Management 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1295400" y="6477000"/>
            <a:ext cx="186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Source: WMATA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 txBox="1">
            <a:spLocks/>
          </p:cNvSpPr>
          <p:nvPr/>
        </p:nvSpPr>
        <p:spPr bwMode="auto">
          <a:xfrm>
            <a:off x="228600" y="16764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Effective organizational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safety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and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security culture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Annual training for all employees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Mass communication to all employees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Public awareness and outreach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Law Enforcement/Public Safety Collaboration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Emergency Preparedness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Passenger Information Display Systems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Local and regional drills with key stakeholders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ea typeface="ＭＳ Ｐゴシック" pitchFamily="34" charset="-128"/>
              </a:rPr>
              <a:t>Emergency Mobilization and Operations at WMATA</a:t>
            </a:r>
            <a:endParaRPr lang="en-US" b="1" smtClean="0">
              <a:ea typeface="ＭＳ Ｐゴシック" pitchFamily="34" charset="-128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1295400" y="6477000"/>
            <a:ext cx="186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Source: WMATA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6042" r="17188" b="8333"/>
          <a:stretch>
            <a:fillRect/>
          </a:stretch>
        </p:blipFill>
        <p:spPr bwMode="auto">
          <a:xfrm>
            <a:off x="6629400" y="1447800"/>
            <a:ext cx="2362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ea typeface="ＭＳ Ｐゴシック" pitchFamily="34" charset="-128"/>
              </a:rPr>
              <a:t>Training and Outreach at WMATA</a:t>
            </a:r>
            <a:endParaRPr lang="en-US" b="1" smtClean="0">
              <a:ea typeface="ＭＳ Ｐゴシック" pitchFamily="34" charset="-128"/>
            </a:endParaRP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1295400" y="6477000"/>
            <a:ext cx="186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Source: WMATA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46875" r="16406" b="6250"/>
          <a:stretch>
            <a:fillRect/>
          </a:stretch>
        </p:blipFill>
        <p:spPr bwMode="auto">
          <a:xfrm>
            <a:off x="4038600" y="838200"/>
            <a:ext cx="48006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1" t="43750" r="2344" b="3125"/>
          <a:stretch>
            <a:fillRect/>
          </a:stretch>
        </p:blipFill>
        <p:spPr bwMode="auto">
          <a:xfrm>
            <a:off x="4267200" y="3886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2917" r="48438" b="30208"/>
          <a:stretch>
            <a:fillRect/>
          </a:stretch>
        </p:blipFill>
        <p:spPr bwMode="auto">
          <a:xfrm>
            <a:off x="914400" y="25908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2"/>
          <p:cNvSpPr txBox="1">
            <a:spLocks noChangeArrowheads="1"/>
          </p:cNvSpPr>
          <p:nvPr/>
        </p:nvSpPr>
        <p:spPr bwMode="auto">
          <a:xfrm>
            <a:off x="457200" y="5562600"/>
            <a:ext cx="373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000">
                <a:latin typeface="Tahoma" pitchFamily="34" charset="0"/>
                <a:cs typeface="Tahoma" pitchFamily="34" charset="0"/>
              </a:rPr>
              <a:t>Train 4,000 persons annually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0248" name="Rectangle 12"/>
          <p:cNvSpPr txBox="1">
            <a:spLocks noChangeArrowheads="1"/>
          </p:cNvSpPr>
          <p:nvPr/>
        </p:nvSpPr>
        <p:spPr bwMode="auto">
          <a:xfrm>
            <a:off x="304800" y="914400"/>
            <a:ext cx="3581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000">
                <a:latin typeface="Tahoma" pitchFamily="34" charset="0"/>
                <a:cs typeface="Tahoma" pitchFamily="34" charset="0"/>
              </a:rPr>
              <a:t>Transit based classroom learning, drills, and exercises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</TotalTime>
  <Words>254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Management of Emergency Response to Subway Accidents</vt:lpstr>
      <vt:lpstr>Derailment, collision, flooding, snow</vt:lpstr>
      <vt:lpstr>Open Systems</vt:lpstr>
      <vt:lpstr>Emergency Mobilization and Operations Guide</vt:lpstr>
      <vt:lpstr>Developing an Emergency Operations Plan</vt:lpstr>
      <vt:lpstr>Terrorism Response: Capabilities Assessment, Prevention, and Awareness</vt:lpstr>
      <vt:lpstr>Washington Transit Authority   Office of Emergency Management </vt:lpstr>
      <vt:lpstr>Emergency Mobilization and Operations at WMATA</vt:lpstr>
      <vt:lpstr>Training and Outreach at WMATA</vt:lpstr>
      <vt:lpstr>Special Project: WMATA Rescue Carts </vt:lpstr>
    </vt:vector>
  </TitlesOfParts>
  <Company>The National Academies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Parker, Stephan A.</dc:creator>
  <cp:lastModifiedBy>USDOT_User</cp:lastModifiedBy>
  <cp:revision>342</cp:revision>
  <cp:lastPrinted>2012-07-16T14:11:33Z</cp:lastPrinted>
  <dcterms:created xsi:type="dcterms:W3CDTF">2012-06-20T15:37:10Z</dcterms:created>
  <dcterms:modified xsi:type="dcterms:W3CDTF">2012-07-16T14:11:51Z</dcterms:modified>
</cp:coreProperties>
</file>