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64" r:id="rId6"/>
    <p:sldId id="268" r:id="rId7"/>
    <p:sldId id="260" r:id="rId8"/>
    <p:sldId id="259" r:id="rId9"/>
    <p:sldId id="270" r:id="rId10"/>
    <p:sldId id="271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70" autoAdjust="0"/>
  </p:normalViewPr>
  <p:slideViewPr>
    <p:cSldViewPr>
      <p:cViewPr varScale="1">
        <p:scale>
          <a:sx n="56" d="100"/>
          <a:sy n="56" d="100"/>
        </p:scale>
        <p:origin x="-90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33FD9-F79F-4731-AF88-1269737405C5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17E4E-F5C8-4467-A8C2-1C798B0D4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786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3B4CC-433A-4E14-956C-28D98FE11EF8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7B07F-1A37-484D-8230-72997E616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591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58F10-6475-4E51-A531-793285A0B925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1BCE-9CC2-4A46-A5C8-57C95EB04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152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757E2-B08C-4210-BD26-546055FE0DC9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B40E6-A213-4823-921E-2E8E36525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442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58009-3612-4A22-B5C2-CD06EF213CBB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83F02-B305-4CAB-BF0E-5520FA1C2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069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15A74-DB1A-46E5-8DDA-7242C143DFA9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81ABA-FC0D-458A-B597-315B6AD27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30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4CC1D-A083-4F60-B94E-77EF75CEDBFE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69B10-A892-4E8D-A5E7-0B8041899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513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7D30A-8ED7-4B6E-A1AE-C8F91A56F3E6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031DC-A692-4379-97A5-6D7E6E307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95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5F31C-E6C5-4CE1-A4D9-13CE24251374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4EEBC-05FA-444B-87D6-7DAA8CD29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571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F703-1EAA-4343-9CD3-38CCF47C193A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2E83-EFC9-4E6A-BC13-47944D10E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47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81B54-3552-44C5-8F01-B99C62CB748C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C65FE-1066-45BC-B3F7-36B9C15E9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921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3B7F135-2537-4899-B614-496BD89E1D66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A0B4B33-C768-4429-848C-F12830B78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6988" y="914400"/>
            <a:ext cx="9144000" cy="2305050"/>
          </a:xfrm>
        </p:spPr>
        <p:txBody>
          <a:bodyPr/>
          <a:lstStyle/>
          <a:p>
            <a:pPr eaLnBrk="1" hangingPunct="1"/>
            <a:r>
              <a:rPr lang="zh-CN" sz="4400" b="1" i="0" dirty="0" smtClean="0">
                <a:solidFill>
                  <a:srgbClr val="000000"/>
                </a:solidFill>
                <a:ea typeface="SimSun" pitchFamily="18" charset="0"/>
              </a:rPr>
              <a:t>地铁事故的应急响应管理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sz="3200" b="0" i="0" dirty="0" smtClean="0">
                <a:solidFill>
                  <a:srgbClr val="BFBFBF"/>
                </a:solidFill>
                <a:ea typeface="SimSun" pitchFamily="18" charset="0"/>
              </a:rPr>
              <a:t>Stephan A. Parker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CN" sz="3200" b="0" i="0" dirty="0" smtClean="0">
                <a:solidFill>
                  <a:srgbClr val="BFBFBF"/>
                </a:solidFill>
                <a:ea typeface="SimSun" pitchFamily="18" charset="0"/>
              </a:rPr>
              <a:t>国家科学院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CN" sz="3200" b="0" i="0" dirty="0" smtClean="0">
                <a:solidFill>
                  <a:srgbClr val="BFBFBF"/>
                </a:solidFill>
                <a:ea typeface="SimSun" pitchFamily="18" charset="0"/>
              </a:rPr>
              <a:t>交通运输研究委员会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zh-CN" sz="4000" b="1" i="0" dirty="0" smtClean="0">
                <a:solidFill>
                  <a:srgbClr val="000000"/>
                </a:solidFill>
                <a:ea typeface="SimSun" pitchFamily="18" charset="0"/>
              </a:rPr>
              <a:t>特殊项目</a:t>
            </a:r>
            <a:r>
              <a:rPr lang="zh-CN" sz="4000" b="1" i="0" dirty="0" smtClean="0">
                <a:solidFill>
                  <a:srgbClr val="000000"/>
                </a:solidFill>
                <a:ea typeface="SimSun" pitchFamily="18" charset="0"/>
              </a:rPr>
              <a:t>：</a:t>
            </a:r>
            <a:r>
              <a:rPr lang="en-US" altLang="zh-CN" sz="4000" b="1" i="0" dirty="0" smtClean="0">
                <a:solidFill>
                  <a:srgbClr val="000000"/>
                </a:solidFill>
                <a:ea typeface="SimSun" pitchFamily="18" charset="0"/>
              </a:rPr>
              <a:t/>
            </a:r>
            <a:br>
              <a:rPr lang="en-US" altLang="zh-CN" sz="4000" b="1" i="0" dirty="0" smtClean="0">
                <a:solidFill>
                  <a:srgbClr val="000000"/>
                </a:solidFill>
                <a:ea typeface="SimSun" pitchFamily="18" charset="0"/>
              </a:rPr>
            </a:br>
            <a:r>
              <a:rPr lang="zh-CN" sz="4000" b="1" i="0" dirty="0" smtClean="0">
                <a:solidFill>
                  <a:srgbClr val="000000"/>
                </a:solidFill>
                <a:ea typeface="SimSun" pitchFamily="18" charset="0"/>
              </a:rPr>
              <a:t>华盛顿</a:t>
            </a:r>
            <a:r>
              <a:rPr lang="zh-CN" sz="4000" b="1" i="0" dirty="0" smtClean="0">
                <a:solidFill>
                  <a:srgbClr val="000000"/>
                </a:solidFill>
                <a:ea typeface="SimSun" pitchFamily="18" charset="0"/>
              </a:rPr>
              <a:t>市区交通局救援车</a:t>
            </a:r>
          </a:p>
        </p:txBody>
      </p:sp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1295400" y="6477000"/>
            <a:ext cx="186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zh-CN" sz="1800" b="0" i="0" dirty="0" smtClean="0">
                <a:solidFill>
                  <a:srgbClr val="000000"/>
                </a:solidFill>
                <a:ea typeface="SimSun" pitchFamily="18" charset="0"/>
              </a:rPr>
              <a:t>资料来源：华盛顿市区交通局 (WMATA)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31" t="39583" r="3906" b="4167"/>
          <a:stretch>
            <a:fillRect/>
          </a:stretch>
        </p:blipFill>
        <p:spPr bwMode="auto">
          <a:xfrm>
            <a:off x="3886200" y="21336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8" t="26042" r="52344" b="28125"/>
          <a:stretch>
            <a:fillRect/>
          </a:stretch>
        </p:blipFill>
        <p:spPr bwMode="auto">
          <a:xfrm>
            <a:off x="228600" y="1219200"/>
            <a:ext cx="419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12"/>
          <p:cNvSpPr txBox="1">
            <a:spLocks noChangeArrowheads="1"/>
          </p:cNvSpPr>
          <p:nvPr/>
        </p:nvSpPr>
        <p:spPr bwMode="auto">
          <a:xfrm>
            <a:off x="4953000" y="1066800"/>
            <a:ext cx="339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zh-CN" sz="3000" b="0" i="0" dirty="0" smtClean="0">
                <a:solidFill>
                  <a:srgbClr val="000000"/>
                </a:solidFill>
                <a:ea typeface="SimSun" pitchFamily="18" charset="0"/>
              </a:rPr>
              <a:t>隧道紧急疏散推车</a:t>
            </a:r>
          </a:p>
        </p:txBody>
      </p:sp>
      <p:sp>
        <p:nvSpPr>
          <p:cNvPr id="11271" name="Rectangle 12"/>
          <p:cNvSpPr txBox="1">
            <a:spLocks noChangeArrowheads="1"/>
          </p:cNvSpPr>
          <p:nvPr/>
        </p:nvSpPr>
        <p:spPr bwMode="auto">
          <a:xfrm>
            <a:off x="0" y="4876800"/>
            <a:ext cx="39243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zh-CN" sz="3000" b="0" i="0" dirty="0" smtClean="0">
                <a:solidFill>
                  <a:srgbClr val="000000"/>
                </a:solidFill>
                <a:ea typeface="SimSun" pitchFamily="18" charset="0"/>
              </a:rPr>
              <a:t>地铁紧急情况侦察车</a:t>
            </a:r>
            <a:endParaRPr lang="zh-CN" sz="3000" b="0" i="0" dirty="0" smtClean="0">
              <a:solidFill>
                <a:srgbClr val="000000"/>
              </a:solidFill>
              <a:ea typeface="SimSu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228600" y="6172200"/>
            <a:ext cx="37801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图片来自：华盛顿市区交通局 (WMATA)</a:t>
            </a:r>
          </a:p>
        </p:txBody>
      </p:sp>
      <p:sp>
        <p:nvSpPr>
          <p:cNvPr id="3075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zh-CN" sz="4400" b="1" i="0" dirty="0" smtClean="0">
                <a:solidFill>
                  <a:srgbClr val="000000"/>
                </a:solidFill>
                <a:ea typeface="SimSun" pitchFamily="18" charset="0"/>
              </a:rPr>
              <a:t>脱轨、碰撞、洪水、雪灾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13" t="25000" r="7031" b="18750"/>
          <a:stretch>
            <a:fillRect/>
          </a:stretch>
        </p:blipFill>
        <p:spPr bwMode="auto">
          <a:xfrm>
            <a:off x="4191000" y="4114800"/>
            <a:ext cx="47244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13" t="21875" r="5469" b="4167"/>
          <a:stretch>
            <a:fillRect/>
          </a:stretch>
        </p:blipFill>
        <p:spPr bwMode="auto">
          <a:xfrm>
            <a:off x="838200" y="3429000"/>
            <a:ext cx="289560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9" t="25000" r="30469" b="10417"/>
          <a:stretch>
            <a:fillRect/>
          </a:stretch>
        </p:blipFill>
        <p:spPr bwMode="auto">
          <a:xfrm>
            <a:off x="4038600" y="2209800"/>
            <a:ext cx="2262188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8" t="28864" r="27344" b="6250"/>
          <a:stretch>
            <a:fillRect/>
          </a:stretch>
        </p:blipFill>
        <p:spPr bwMode="auto">
          <a:xfrm>
            <a:off x="6400800" y="762000"/>
            <a:ext cx="24479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9" t="28125" r="28125" b="13542"/>
          <a:stretch>
            <a:fillRect/>
          </a:stretch>
        </p:blipFill>
        <p:spPr bwMode="auto">
          <a:xfrm>
            <a:off x="381000" y="914400"/>
            <a:ext cx="35814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 txBox="1">
            <a:spLocks/>
          </p:cNvSpPr>
          <p:nvPr/>
        </p:nvSpPr>
        <p:spPr bwMode="auto">
          <a:xfrm>
            <a:off x="533400" y="1143000"/>
            <a:ext cx="800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sz="2800" b="0" i="0" dirty="0" smtClean="0">
                <a:solidFill>
                  <a:srgbClr val="000000"/>
                </a:solidFill>
                <a:ea typeface="SimSun" pitchFamily="18" charset="0"/>
              </a:rPr>
              <a:t>全世界大多数公共交通系统都是“开放式系统”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sz="2800" b="0" i="0" dirty="0" smtClean="0">
                <a:solidFill>
                  <a:srgbClr val="000000"/>
                </a:solidFill>
                <a:ea typeface="SimSun" pitchFamily="18" charset="0"/>
              </a:rPr>
              <a:t>公共交通必须保持警惕</a:t>
            </a:r>
          </a:p>
          <a:p>
            <a:pPr marL="685800" lvl="1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易受损伤</a:t>
            </a:r>
          </a:p>
          <a:p>
            <a:pPr marL="685800" lvl="1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大量人群</a:t>
            </a:r>
          </a:p>
          <a:p>
            <a:pPr marL="685800" lvl="1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临近政府设施</a:t>
            </a:r>
          </a:p>
          <a:p>
            <a:pPr marL="685800" lvl="1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sz="2000" b="0" i="0" dirty="0" smtClean="0">
                <a:solidFill>
                  <a:srgbClr val="000000"/>
                </a:solidFill>
                <a:ea typeface="SimSun" pitchFamily="18" charset="0"/>
              </a:rPr>
              <a:t>有限的资源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Tahoma" pitchFamily="34" charset="0"/>
              <a:ea typeface="ＭＳ Ｐゴシック" charset="-128"/>
              <a:cs typeface="Tahoma" pitchFamily="34" charset="0"/>
            </a:endParaRP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0" y="6248400"/>
            <a:ext cx="27542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资料来源</a:t>
            </a:r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：</a:t>
            </a:r>
            <a:endParaRPr lang="en-US" altLang="zh-CN" sz="1600" b="0" i="0" dirty="0" smtClean="0">
              <a:solidFill>
                <a:srgbClr val="000000"/>
              </a:solidFill>
              <a:ea typeface="SimSun" pitchFamily="18" charset="0"/>
            </a:endParaRPr>
          </a:p>
          <a:p>
            <a:pPr eaLnBrk="1" hangingPunct="1"/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华盛顿</a:t>
            </a:r>
            <a:r>
              <a:rPr lang="zh-CN" sz="1600" b="0" i="0" dirty="0" smtClean="0">
                <a:solidFill>
                  <a:srgbClr val="000000"/>
                </a:solidFill>
                <a:ea typeface="SimSun" pitchFamily="18" charset="0"/>
              </a:rPr>
              <a:t>市区交通局 (WMATA)</a:t>
            </a:r>
          </a:p>
        </p:txBody>
      </p:sp>
      <p:sp>
        <p:nvSpPr>
          <p:cNvPr id="4100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zh-CN" sz="4400" b="1" i="0" dirty="0" smtClean="0">
                <a:solidFill>
                  <a:srgbClr val="000000"/>
                </a:solidFill>
                <a:ea typeface="SimSun" pitchFamily="18" charset="0"/>
              </a:rPr>
              <a:t>开放式系统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0" t="23958" r="31250" b="6250"/>
          <a:stretch>
            <a:fillRect/>
          </a:stretch>
        </p:blipFill>
        <p:spPr bwMode="auto">
          <a:xfrm>
            <a:off x="2590800" y="4191000"/>
            <a:ext cx="2741613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31" t="29167" r="37500" b="16667"/>
          <a:stretch>
            <a:fillRect/>
          </a:stretch>
        </p:blipFill>
        <p:spPr bwMode="auto">
          <a:xfrm>
            <a:off x="6267450" y="1639888"/>
            <a:ext cx="2498725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56" t="25000" r="8594" b="6250"/>
          <a:stretch>
            <a:fillRect/>
          </a:stretch>
        </p:blipFill>
        <p:spPr bwMode="auto">
          <a:xfrm>
            <a:off x="5791200" y="3733800"/>
            <a:ext cx="300672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8600" y="1676400"/>
            <a:ext cx="5486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zh-CN" sz="2800" b="0" i="0" dirty="0" smtClean="0">
                <a:solidFill>
                  <a:srgbClr val="000000"/>
                </a:solidFill>
                <a:ea typeface="SimSun" pitchFamily="18" charset="0"/>
              </a:rPr>
              <a:t>紧急事件早发现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zh-CN" sz="2800" b="0" i="0" dirty="0" smtClean="0">
                <a:solidFill>
                  <a:srgbClr val="000000"/>
                </a:solidFill>
                <a:ea typeface="SimSun" pitchFamily="18" charset="0"/>
              </a:rPr>
              <a:t>加快响应的速度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zh-CN" sz="2800" b="0" i="0" dirty="0" smtClean="0">
                <a:solidFill>
                  <a:srgbClr val="000000"/>
                </a:solidFill>
                <a:ea typeface="SimSun" pitchFamily="18" charset="0"/>
              </a:rPr>
              <a:t>有效协调来自其他机构的合格有序资源，加以统合和使用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zh-CN" sz="2800" b="0" i="0" dirty="0" smtClean="0">
                <a:solidFill>
                  <a:srgbClr val="000000"/>
                </a:solidFill>
                <a:ea typeface="SimSun" pitchFamily="18" charset="0"/>
              </a:rPr>
              <a:t>确保公共交通资源可用于支持响应</a:t>
            </a:r>
          </a:p>
          <a:p>
            <a:pPr lvl="2" eaLnBrk="1" hangingPunct="1">
              <a:spcBef>
                <a:spcPct val="20000"/>
              </a:spcBef>
            </a:pP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2293938" cy="297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sz="4400" b="1" i="0" dirty="0" smtClean="0">
                <a:solidFill>
                  <a:srgbClr val="000000"/>
                </a:solidFill>
                <a:ea typeface="SimSun" pitchFamily="18" charset="0"/>
              </a:rPr>
              <a:t>应急动员和行动指南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 txBox="1">
            <a:spLocks/>
          </p:cNvSpPr>
          <p:nvPr/>
        </p:nvSpPr>
        <p:spPr bwMode="auto">
          <a:xfrm>
            <a:off x="228600" y="1524000"/>
            <a:ext cx="5486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zh-CN" sz="2800" b="0" i="0" dirty="0" smtClean="0">
                <a:solidFill>
                  <a:srgbClr val="000000"/>
                </a:solidFill>
                <a:ea typeface="SimSun" pitchFamily="18" charset="0"/>
              </a:rPr>
              <a:t>应急行动预案的各个组成部分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zh-CN" sz="2800" b="0" i="0" dirty="0" smtClean="0">
                <a:solidFill>
                  <a:srgbClr val="000000"/>
                </a:solidFill>
                <a:ea typeface="SimSun" pitchFamily="18" charset="0"/>
              </a:rPr>
              <a:t>制定应急行动预案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zh-CN" sz="2800" b="0" i="0" dirty="0" smtClean="0">
                <a:solidFill>
                  <a:srgbClr val="000000"/>
                </a:solidFill>
                <a:ea typeface="SimSun" pitchFamily="18" charset="0"/>
              </a:rPr>
              <a:t>适用于公共交通的应急预案制定原则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sz="4400" b="1" i="0" dirty="0" smtClean="0">
                <a:solidFill>
                  <a:srgbClr val="000000"/>
                </a:solidFill>
                <a:ea typeface="SimSun" pitchFamily="18" charset="0"/>
              </a:rPr>
              <a:t>制定应急行动预案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00" t="41667" r="2344" b="4167"/>
          <a:stretch>
            <a:fillRect/>
          </a:stretch>
        </p:blipFill>
        <p:spPr bwMode="auto">
          <a:xfrm>
            <a:off x="6477000" y="5181600"/>
            <a:ext cx="2286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31" t="21875" r="47656" b="41667"/>
          <a:stretch>
            <a:fillRect/>
          </a:stretch>
        </p:blipFill>
        <p:spPr bwMode="auto">
          <a:xfrm>
            <a:off x="4800600" y="4286250"/>
            <a:ext cx="2273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228600" y="6172200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zh-CN" sz="1800" b="0" i="0" dirty="0" smtClean="0">
                <a:solidFill>
                  <a:srgbClr val="000000"/>
                </a:solidFill>
                <a:ea typeface="SimSun" pitchFamily="18" charset="0"/>
              </a:rPr>
              <a:t>图片来自：华盛顿市区交通局 (WMATA)</a:t>
            </a:r>
          </a:p>
        </p:txBody>
      </p:sp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56" t="23958" r="3906" b="30208"/>
          <a:stretch>
            <a:fillRect/>
          </a:stretch>
        </p:blipFill>
        <p:spPr bwMode="auto">
          <a:xfrm>
            <a:off x="5562600" y="1676400"/>
            <a:ext cx="32210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1371600" cy="1776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 txBox="1">
            <a:spLocks/>
          </p:cNvSpPr>
          <p:nvPr/>
        </p:nvSpPr>
        <p:spPr bwMode="auto">
          <a:xfrm>
            <a:off x="2057400" y="2514600"/>
            <a:ext cx="5791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zh-CN" sz="2800" b="0" i="0" dirty="0" smtClean="0">
                <a:solidFill>
                  <a:srgbClr val="000000"/>
                </a:solidFill>
                <a:ea typeface="SimSun" pitchFamily="18" charset="0"/>
              </a:rPr>
              <a:t>现有能力评估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zh-CN" sz="2800" b="0" i="0" dirty="0" smtClean="0">
                <a:solidFill>
                  <a:srgbClr val="000000"/>
                </a:solidFill>
                <a:ea typeface="SimSun" pitchFamily="18" charset="0"/>
              </a:rPr>
              <a:t>预防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zh-CN" sz="2800" b="0" i="0" dirty="0" smtClean="0">
                <a:solidFill>
                  <a:srgbClr val="000000"/>
                </a:solidFill>
                <a:ea typeface="SimSun" pitchFamily="18" charset="0"/>
              </a:rPr>
              <a:t>意识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zh-CN" sz="2800" b="0" i="0" dirty="0" smtClean="0">
                <a:solidFill>
                  <a:srgbClr val="000000"/>
                </a:solidFill>
                <a:ea typeface="SimSun" pitchFamily="18" charset="0"/>
              </a:rPr>
              <a:t>事故响应协议</a:t>
            </a:r>
          </a:p>
        </p:txBody>
      </p:sp>
      <p:sp>
        <p:nvSpPr>
          <p:cNvPr id="7171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438400"/>
          </a:xfrm>
        </p:spPr>
        <p:txBody>
          <a:bodyPr/>
          <a:lstStyle/>
          <a:p>
            <a:pPr eaLnBrk="1" hangingPunct="1"/>
            <a:r>
              <a:rPr lang="zh-CN" sz="4400" b="1" i="0" dirty="0" smtClean="0">
                <a:solidFill>
                  <a:srgbClr val="000000"/>
                </a:solidFill>
                <a:ea typeface="SimSun" pitchFamily="18" charset="0"/>
              </a:rPr>
              <a:t>恐怖袭击响应</a:t>
            </a:r>
            <a:r>
              <a:rPr lang="zh-CN" sz="4400" b="1" i="0" dirty="0" smtClean="0">
                <a:solidFill>
                  <a:srgbClr val="000000"/>
                </a:solidFill>
                <a:ea typeface="SimSun" pitchFamily="18" charset="0"/>
              </a:rPr>
              <a:t>：</a:t>
            </a:r>
            <a:r>
              <a:rPr lang="en-US" altLang="zh-CN" sz="4400" b="1" i="0" dirty="0" smtClean="0">
                <a:solidFill>
                  <a:srgbClr val="000000"/>
                </a:solidFill>
                <a:ea typeface="SimSun" pitchFamily="18" charset="0"/>
              </a:rPr>
              <a:t/>
            </a:r>
            <a:br>
              <a:rPr lang="en-US" altLang="zh-CN" sz="4400" b="1" i="0" dirty="0" smtClean="0">
                <a:solidFill>
                  <a:srgbClr val="000000"/>
                </a:solidFill>
                <a:ea typeface="SimSun" pitchFamily="18" charset="0"/>
              </a:rPr>
            </a:br>
            <a:r>
              <a:rPr lang="zh-CN" sz="4400" b="1" i="0" dirty="0" smtClean="0">
                <a:solidFill>
                  <a:srgbClr val="000000"/>
                </a:solidFill>
                <a:ea typeface="SimSun" pitchFamily="18" charset="0"/>
              </a:rPr>
              <a:t>能力评估</a:t>
            </a:r>
            <a:r>
              <a:rPr lang="zh-CN" sz="4400" b="1" i="0" dirty="0" smtClean="0">
                <a:solidFill>
                  <a:srgbClr val="000000"/>
                </a:solidFill>
                <a:ea typeface="SimSun" pitchFamily="18" charset="0"/>
              </a:rPr>
              <a:t>、预防和意识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1371600" cy="1776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 txBox="1">
            <a:spLocks noChangeArrowheads="1"/>
          </p:cNvSpPr>
          <p:nvPr/>
        </p:nvSpPr>
        <p:spPr bwMode="auto">
          <a:xfrm>
            <a:off x="533400" y="1600200"/>
            <a:ext cx="4343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zh-CN" sz="3000" b="0" i="0" dirty="0" smtClean="0">
                <a:solidFill>
                  <a:srgbClr val="000000"/>
                </a:solidFill>
                <a:ea typeface="SimSun" pitchFamily="18" charset="0"/>
              </a:rPr>
              <a:t>通过以下方式强化应急响应、恢复、缓解和预防的专业知识：</a:t>
            </a:r>
            <a:r>
              <a:rPr lang="zh-CN" sz="3200" b="0" i="0" dirty="0" smtClean="0">
                <a:solidFill>
                  <a:srgbClr val="FFFFFF"/>
                </a:solidFill>
                <a:ea typeface="SimSun" pitchFamily="18" charset="0"/>
              </a:rPr>
              <a:t>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zh-CN" sz="3200" b="0" i="0" dirty="0" smtClean="0">
                <a:solidFill>
                  <a:srgbClr val="000000"/>
                </a:solidFill>
                <a:ea typeface="SimSun" pitchFamily="18" charset="0"/>
              </a:rPr>
              <a:t>制定计划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zh-CN" sz="3200" b="0" i="0" dirty="0" smtClean="0">
                <a:solidFill>
                  <a:srgbClr val="000000"/>
                </a:solidFill>
                <a:ea typeface="SimSun" pitchFamily="18" charset="0"/>
              </a:rPr>
              <a:t>响应和恢复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zh-CN" sz="3200" b="0" i="0" dirty="0" smtClean="0">
                <a:solidFill>
                  <a:srgbClr val="000000"/>
                </a:solidFill>
                <a:ea typeface="SimSun" pitchFamily="18" charset="0"/>
              </a:rPr>
              <a:t> 特殊项目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zh-CN" sz="3200" b="0" i="0" dirty="0" smtClean="0">
                <a:solidFill>
                  <a:srgbClr val="000000"/>
                </a:solidFill>
                <a:ea typeface="SimSun" pitchFamily="18" charset="0"/>
              </a:rPr>
              <a:t> 培训和宣传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114800"/>
            <a:ext cx="3478213" cy="256063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74998"/>
              </a:srgbClr>
            </a:outerShdw>
          </a:effectLst>
          <a:extLst/>
        </p:spPr>
      </p:pic>
      <p:pic>
        <p:nvPicPr>
          <p:cNvPr id="8196" name="Content Placeholder 7" descr="DSC0052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itle 2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zh-CN" sz="4400" b="1" i="0" dirty="0" smtClean="0">
                <a:solidFill>
                  <a:srgbClr val="000000"/>
                </a:solidFill>
                <a:ea typeface="SimSun" pitchFamily="18" charset="0"/>
              </a:rPr>
              <a:t>华盛顿市区交通局</a:t>
            </a:r>
            <a:r>
              <a:rPr lang="en" sz="4400" dirty="0" smtClean="0"/>
              <a:t/>
            </a:r>
            <a:br>
              <a:rPr lang="en" sz="4400" dirty="0" smtClean="0"/>
            </a:br>
            <a:r>
              <a:rPr lang="zh-CN" sz="4400" b="1" i="0" dirty="0" smtClean="0">
                <a:solidFill>
                  <a:srgbClr val="000000"/>
                </a:solidFill>
                <a:ea typeface="SimSun" pitchFamily="18" charset="0"/>
              </a:rPr>
              <a:t>应急管理办公室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685800" y="6488112"/>
            <a:ext cx="186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zh-CN" sz="1800" b="0" i="0" dirty="0" smtClean="0">
                <a:solidFill>
                  <a:srgbClr val="000000"/>
                </a:solidFill>
                <a:ea typeface="SimSun" pitchFamily="18" charset="0"/>
              </a:rPr>
              <a:t>资料来源：华盛顿市区交通局 (WMATA)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 txBox="1">
            <a:spLocks/>
          </p:cNvSpPr>
          <p:nvPr/>
        </p:nvSpPr>
        <p:spPr bwMode="auto">
          <a:xfrm>
            <a:off x="228600" y="167640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zh-CN" sz="2800" b="0" i="0" dirty="0" smtClean="0">
                <a:solidFill>
                  <a:srgbClr val="000000"/>
                </a:solidFill>
                <a:ea typeface="SimSun" pitchFamily="18" charset="0"/>
              </a:rPr>
              <a:t>有效的组织安全和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zh-CN" sz="2800" b="0" i="0" dirty="0" smtClean="0">
                <a:solidFill>
                  <a:srgbClr val="000000"/>
                </a:solidFill>
                <a:ea typeface="SimSun" pitchFamily="18" charset="0"/>
              </a:rPr>
              <a:t>   安保文化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zh-CN" sz="2800" b="0" i="0" dirty="0" smtClean="0">
                <a:solidFill>
                  <a:srgbClr val="000000"/>
                </a:solidFill>
                <a:ea typeface="SimSun" pitchFamily="18" charset="0"/>
              </a:rPr>
              <a:t>为全体员工提供年度培训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zh-CN" sz="2800" b="0" i="0" dirty="0" smtClean="0">
                <a:solidFill>
                  <a:srgbClr val="000000"/>
                </a:solidFill>
                <a:ea typeface="SimSun" pitchFamily="18" charset="0"/>
              </a:rPr>
              <a:t>与全体员工进行大规模沟通 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zh-CN" sz="2800" b="0" i="0" dirty="0" smtClean="0">
                <a:solidFill>
                  <a:srgbClr val="000000"/>
                </a:solidFill>
                <a:ea typeface="SimSun" pitchFamily="18" charset="0"/>
              </a:rPr>
              <a:t>公众意识和宣传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zh-CN" sz="2800" b="0" i="0" dirty="0" smtClean="0">
                <a:solidFill>
                  <a:srgbClr val="000000"/>
                </a:solidFill>
                <a:ea typeface="SimSun" pitchFamily="18" charset="0"/>
              </a:rPr>
              <a:t>执法/公共安全合作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zh-CN" sz="2800" b="0" i="0" dirty="0" smtClean="0">
                <a:solidFill>
                  <a:srgbClr val="000000"/>
                </a:solidFill>
                <a:ea typeface="SimSun" pitchFamily="18" charset="0"/>
              </a:rPr>
              <a:t>应急准备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zh-CN" sz="2800" b="0" i="0" dirty="0" smtClean="0">
                <a:solidFill>
                  <a:srgbClr val="000000"/>
                </a:solidFill>
                <a:ea typeface="SimSun" pitchFamily="18" charset="0"/>
              </a:rPr>
              <a:t>乘客信息显示系统 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zh-CN" sz="2800" b="0" i="0" dirty="0" smtClean="0">
                <a:solidFill>
                  <a:srgbClr val="000000"/>
                </a:solidFill>
                <a:ea typeface="SimSun" pitchFamily="18" charset="0"/>
              </a:rPr>
              <a:t>主要利益相关者的地方和区域演练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21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sz="4400" b="1" i="0" dirty="0" smtClean="0">
                <a:solidFill>
                  <a:srgbClr val="000000"/>
                </a:solidFill>
                <a:ea typeface="SimSun" pitchFamily="18" charset="0"/>
              </a:rPr>
              <a:t>华盛顿市区交通局的应急动员和具体行动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1295400" y="6477000"/>
            <a:ext cx="186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zh-CN" sz="1800" b="0" i="0" dirty="0" smtClean="0">
                <a:solidFill>
                  <a:srgbClr val="000000"/>
                </a:solidFill>
                <a:ea typeface="SimSun" pitchFamily="18" charset="0"/>
              </a:rPr>
              <a:t>资料来源：华盛顿市区交通局 (WMATA)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94" t="26042" r="17188" b="8333"/>
          <a:stretch>
            <a:fillRect/>
          </a:stretch>
        </p:blipFill>
        <p:spPr bwMode="auto">
          <a:xfrm>
            <a:off x="6629400" y="1447800"/>
            <a:ext cx="2362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zh-CN" sz="4400" b="1" i="0" dirty="0" smtClean="0">
                <a:solidFill>
                  <a:srgbClr val="000000"/>
                </a:solidFill>
                <a:ea typeface="SimSun" pitchFamily="18" charset="0"/>
              </a:rPr>
              <a:t>华盛顿市区交通局的培训和宣传</a:t>
            </a: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0" y="6488112"/>
            <a:ext cx="186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zh-CN" sz="1800" b="0" i="0" dirty="0" smtClean="0">
                <a:solidFill>
                  <a:srgbClr val="000000"/>
                </a:solidFill>
                <a:ea typeface="SimSun" pitchFamily="18" charset="0"/>
              </a:rPr>
              <a:t>资料来源：华盛顿市区交通局 (WMATA)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31" t="46875" r="16406" b="6250"/>
          <a:stretch>
            <a:fillRect/>
          </a:stretch>
        </p:blipFill>
        <p:spPr bwMode="auto">
          <a:xfrm>
            <a:off x="4038600" y="838200"/>
            <a:ext cx="48006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31" t="43750" r="2344" b="3125"/>
          <a:stretch>
            <a:fillRect/>
          </a:stretch>
        </p:blipFill>
        <p:spPr bwMode="auto">
          <a:xfrm>
            <a:off x="4267200" y="38862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8" t="22917" r="48438" b="30208"/>
          <a:stretch>
            <a:fillRect/>
          </a:stretch>
        </p:blipFill>
        <p:spPr bwMode="auto">
          <a:xfrm>
            <a:off x="914400" y="25908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12"/>
          <p:cNvSpPr txBox="1">
            <a:spLocks noChangeArrowheads="1"/>
          </p:cNvSpPr>
          <p:nvPr/>
        </p:nvSpPr>
        <p:spPr bwMode="auto">
          <a:xfrm>
            <a:off x="457200" y="5562600"/>
            <a:ext cx="3733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zh-CN" sz="3000" b="0" i="0" dirty="0" smtClean="0">
                <a:solidFill>
                  <a:srgbClr val="000000"/>
                </a:solidFill>
                <a:ea typeface="SimSun" pitchFamily="18" charset="0"/>
              </a:rPr>
              <a:t>每年培训 4000 人</a:t>
            </a:r>
          </a:p>
        </p:txBody>
      </p:sp>
      <p:sp>
        <p:nvSpPr>
          <p:cNvPr id="10248" name="Rectangle 12"/>
          <p:cNvSpPr txBox="1">
            <a:spLocks noChangeArrowheads="1"/>
          </p:cNvSpPr>
          <p:nvPr/>
        </p:nvSpPr>
        <p:spPr bwMode="auto">
          <a:xfrm>
            <a:off x="304800" y="914400"/>
            <a:ext cx="3581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zh-CN" sz="3000" b="0" i="0" dirty="0" smtClean="0">
                <a:solidFill>
                  <a:srgbClr val="000000"/>
                </a:solidFill>
                <a:ea typeface="SimSun" pitchFamily="18" charset="0"/>
              </a:rPr>
              <a:t>基于课堂学习、演练和演习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地铁事故的应急响应管理</vt:lpstr>
      <vt:lpstr>脱轨、碰撞、洪水、雪灾</vt:lpstr>
      <vt:lpstr>开放式系统</vt:lpstr>
      <vt:lpstr>应急动员和行动指南</vt:lpstr>
      <vt:lpstr>制定应急行动预案</vt:lpstr>
      <vt:lpstr>恐怖袭击响应： 能力评估、预防和意识</vt:lpstr>
      <vt:lpstr>华盛顿市区交通局 应急管理办公室</vt:lpstr>
      <vt:lpstr>华盛顿市区交通局的应急动员和具体行动</vt:lpstr>
      <vt:lpstr>华盛顿市区交通局的培训和宣传</vt:lpstr>
      <vt:lpstr>特殊项目： 华盛顿市区交通局救援车</vt:lpstr>
    </vt:vector>
  </TitlesOfParts>
  <Company>The National Academies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Parker, Stephan A.</dc:creator>
  <cp:lastModifiedBy>lfeng</cp:lastModifiedBy>
  <cp:revision>343</cp:revision>
  <cp:lastPrinted>2012-07-16T14:11:33Z</cp:lastPrinted>
  <dcterms:created xsi:type="dcterms:W3CDTF">2012-06-20T15:37:10Z</dcterms:created>
  <dcterms:modified xsi:type="dcterms:W3CDTF">2012-07-30T09:08:25Z</dcterms:modified>
</cp:coreProperties>
</file>