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</p:sldMasterIdLst>
  <p:notesMasterIdLst>
    <p:notesMasterId r:id="rId12"/>
  </p:notesMasterIdLst>
  <p:sldIdLst>
    <p:sldId id="277" r:id="rId2"/>
    <p:sldId id="329" r:id="rId3"/>
    <p:sldId id="336" r:id="rId4"/>
    <p:sldId id="341" r:id="rId5"/>
    <p:sldId id="339" r:id="rId6"/>
    <p:sldId id="333" r:id="rId7"/>
    <p:sldId id="331" r:id="rId8"/>
    <p:sldId id="332" r:id="rId9"/>
    <p:sldId id="334" r:id="rId10"/>
    <p:sldId id="29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F8F200"/>
    <a:srgbClr val="FFFF99"/>
    <a:srgbClr val="3BDAFF"/>
    <a:srgbClr val="CB6BB6"/>
    <a:srgbClr val="EF218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78087" autoAdjust="0"/>
  </p:normalViewPr>
  <p:slideViewPr>
    <p:cSldViewPr>
      <p:cViewPr>
        <p:scale>
          <a:sx n="70" d="100"/>
          <a:sy n="70" d="100"/>
        </p:scale>
        <p:origin x="-181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34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0824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27D3B3-236D-44F2-8024-2EA3FF257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6DE51-432B-46A7-A68C-7239DA1EFB5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B114A-8289-4FB4-838A-17C68F5FCDB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4199"/>
            <a:ext cx="5607684" cy="4186564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6B72-8E14-4394-846C-0B28A3894C74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D6CF7-32D1-424F-9B4B-ACB2B31D4550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4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400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FA635-3E33-489B-9737-8A2E35C5A270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28FE8-39DA-4B75-BB51-84E1A89F4F10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4199"/>
            <a:ext cx="5607684" cy="4184971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CB17-C0C1-49D9-B248-B788C631B56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631B7-FB78-4A22-9159-465ECA8707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5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51076-8544-44DD-9DC0-D665F20A88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69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E77F8-FDAC-4B1E-AC19-4B6D8B6A8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734-987D-458D-B388-34F896211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99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53039-48A8-4BB8-872F-346F425975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72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00391-77BB-4533-8B76-AB1BF05ED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1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AFAA5-157F-4344-9A17-326D13F312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95B82-FCDF-4C7D-B993-DD25F3F9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866FB-F41E-4A49-91E6-9B56AA6E2E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4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8A2CD-EC54-452E-A8B4-116DB0A865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B7924-7B1F-4BD8-A5EB-243AD3E739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00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B5F48D-8CAB-4DC1-B304-764EBDAA8B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en.wikipedia.org/wiki/File:Thruway_Info_(1)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460232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 smtClean="0">
                <a:ea typeface="ＭＳ Ｐゴシック" charset="-128"/>
              </a:rPr>
              <a:t>Principles in Pre-Positioning </a:t>
            </a:r>
            <a:r>
              <a:rPr sz="3400" b="1" dirty="0" smtClean="0">
                <a:ea typeface="ＭＳ Ｐゴシック" charset="-128"/>
              </a:rPr>
              <a:t>Transportation Equipment &amp; Materials for Emergency Response</a:t>
            </a:r>
            <a:endParaRPr lang="en-US" sz="3400" b="1" dirty="0" smtClean="0">
              <a:ea typeface="ＭＳ Ｐゴシック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867400"/>
            <a:ext cx="4343400" cy="76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Herby Lissade, P.E.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Chief, Office of Emergency Management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4341" name="Picture 8" descr="O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1828800" cy="1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33400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llapsed E9 pier of the San Francisco-Oakland Bay Bridge, Interstate 80."/>
          <p:cNvPicPr>
            <a:picLocks noChangeAspect="1" noChangeArrowheads="1"/>
          </p:cNvPicPr>
          <p:nvPr/>
        </p:nvPicPr>
        <p:blipFill>
          <a:blip r:embed="rId5" cstate="print"/>
          <a:srcRect t="11613" b="15484"/>
          <a:stretch>
            <a:fillRect/>
          </a:stretch>
        </p:blipFill>
        <p:spPr bwMode="auto">
          <a:xfrm>
            <a:off x="304800" y="3276600"/>
            <a:ext cx="2471434" cy="27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D9 Snowplowing.JPG"/>
          <p:cNvPicPr>
            <a:picLocks noChangeAspect="1"/>
          </p:cNvPicPr>
          <p:nvPr/>
        </p:nvPicPr>
        <p:blipFill>
          <a:blip r:embed="rId6" cstate="print">
            <a:lum bright="20000" contrast="10000"/>
          </a:blip>
          <a:srcRect l="12500" r="4167"/>
          <a:stretch>
            <a:fillRect/>
          </a:stretch>
        </p:blipFill>
        <p:spPr bwMode="auto">
          <a:xfrm>
            <a:off x="5986271" y="3276600"/>
            <a:ext cx="3007361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38862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64515" name="Picture 4" descr="loma_prieta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OE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1860592" cy="19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33400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Fire w CT equ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0020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4" descr="loma_priet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4724400"/>
            <a:ext cx="28709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7" descr="Fire w CT equ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370" y="4724401"/>
            <a:ext cx="29409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llapsed E9 pier of the San Francisco-Oakland Bay Bridge, Interstate 80.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91200" y="1600200"/>
            <a:ext cx="29718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8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8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sz="3400" b="1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D2D2D-8210-4903-880D-EBC80137827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4800" y="1676400"/>
            <a:ext cx="4495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latin typeface="+mn-lt"/>
              </a:rPr>
              <a:t>22,000 Department </a:t>
            </a:r>
            <a:r>
              <a:rPr lang="en-US" sz="2400" b="1" dirty="0" smtClean="0">
                <a:latin typeface="+mn-lt"/>
              </a:rPr>
              <a:t>Employees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 smtClean="0">
                <a:latin typeface="+mn-lt"/>
              </a:rPr>
              <a:t>330 </a:t>
            </a:r>
            <a:r>
              <a:rPr lang="en-US" sz="2400" b="1" dirty="0">
                <a:latin typeface="+mn-lt"/>
              </a:rPr>
              <a:t>Maintenance stations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latin typeface="+mn-lt"/>
              </a:rPr>
              <a:t>713 Changeable Message </a:t>
            </a:r>
            <a:r>
              <a:rPr lang="en-US" sz="2400" b="1" dirty="0" smtClean="0">
                <a:latin typeface="+mn-lt"/>
              </a:rPr>
              <a:t>Signs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 smtClean="0">
                <a:latin typeface="+mn-lt"/>
              </a:rPr>
              <a:t>Most </a:t>
            </a:r>
            <a:r>
              <a:rPr lang="en-US" sz="2400" b="1" dirty="0">
                <a:latin typeface="+mn-lt"/>
              </a:rPr>
              <a:t>importantly – Almost </a:t>
            </a:r>
            <a:r>
              <a:rPr lang="en-US" sz="2400" b="1" dirty="0" smtClean="0">
                <a:latin typeface="+mn-lt"/>
              </a:rPr>
              <a:t>4,900 </a:t>
            </a:r>
            <a:r>
              <a:rPr lang="en-US" sz="2400" b="1" dirty="0">
                <a:latin typeface="+mn-lt"/>
              </a:rPr>
              <a:t>Dedicated and Experienced Highway Maintenance Employees.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934200" y="1828800"/>
            <a:ext cx="22098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284163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219200" y="381000"/>
            <a:ext cx="69342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What does Caltrans use to respond to Emergencies?</a:t>
            </a:r>
          </a:p>
          <a:p>
            <a:pPr algn="ctr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algn="ctr">
              <a:defRPr/>
            </a:pPr>
            <a:endParaRPr lang="en-US" sz="3600" dirty="0">
              <a:latin typeface="Arial" charset="0"/>
              <a:ea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53000" y="1676400"/>
            <a:ext cx="4191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latin typeface="+mn-lt"/>
              </a:rPr>
              <a:t>1703 Closed Circuit TV </a:t>
            </a:r>
            <a:r>
              <a:rPr lang="en-US" sz="2400" b="1" dirty="0" smtClean="0">
                <a:latin typeface="+mn-lt"/>
              </a:rPr>
              <a:t>Cameras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 smtClean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 smtClean="0">
                <a:latin typeface="+mn-lt"/>
                <a:ea typeface="+mn-ea"/>
              </a:rPr>
              <a:t>8,200 </a:t>
            </a:r>
            <a:r>
              <a:rPr lang="en-US" sz="2400" b="1" dirty="0">
                <a:latin typeface="+mn-lt"/>
                <a:ea typeface="+mn-ea"/>
              </a:rPr>
              <a:t>Pieces of equipment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latin typeface="+mn-lt"/>
                <a:ea typeface="+mn-ea"/>
              </a:rPr>
              <a:t>323 Park and Ride Lots 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 smtClean="0">
                <a:latin typeface="+mn-lt"/>
                <a:ea typeface="+mn-ea"/>
              </a:rPr>
              <a:t>	and </a:t>
            </a:r>
            <a:r>
              <a:rPr lang="en-US" sz="2400" b="1" dirty="0">
                <a:latin typeface="+mn-lt"/>
                <a:ea typeface="+mn-ea"/>
              </a:rPr>
              <a:t>87 Safety Roadside Rest Areas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latin typeface="+mn-lt"/>
                <a:ea typeface="+mn-ea"/>
              </a:rPr>
              <a:t>143 Highway Advisory Radio </a:t>
            </a:r>
            <a:r>
              <a:rPr lang="en-US" sz="2400" b="1" dirty="0" smtClean="0">
                <a:latin typeface="+mn-lt"/>
                <a:ea typeface="+mn-ea"/>
              </a:rPr>
              <a:t>stations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Caltrans Capabilities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6400800" cy="2362200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Maintenance Field Operations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Telecommunications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Architectural and Engineering Services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Traffic Management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Geographical Information Systems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Procurement and Warehousing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Right of Way/Real Estate Assets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700" y="3048000"/>
            <a:ext cx="91440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Maintenance Field Operations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4191000"/>
            <a:ext cx="6248400" cy="2514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Emergency traffic control and incident access control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Establishment of alternate corridors and detour routes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Debris removal and route clearance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Short term emergency repairs to highway elements and structures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Hazardous materials response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Lessons Learned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89000"/>
            <a:ext cx="8229600" cy="2209800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After Action Reports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b="1" dirty="0" smtClean="0"/>
              <a:t>Standard Operating Procedures Best Management Practices Exercises and Training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000" y="2895600"/>
            <a:ext cx="91440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Threats &amp; Vulnerability Assessment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886200"/>
            <a:ext cx="77724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en-US" sz="2000" b="1" dirty="0" smtClean="0"/>
              <a:t>Know what the hazards are, for example flooding (inundation mapping) and Fire Maps; Mitigation Plans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6300"/>
            <a:ext cx="324678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6660"/>
            <a:ext cx="3276600" cy="152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 smtClean="0">
                <a:ea typeface="ＭＳ Ｐゴシック" charset="-128"/>
              </a:rPr>
              <a:t>Emergency Response Facilities, Equipment &amp; Material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553200" cy="32766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Maintenance Stations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Bulk Fuel Sites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Emergency Generators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Critical supplies warehousing at emergency levels to provide timely delivery</a:t>
            </a:r>
            <a:endParaRPr lang="en-US" sz="2400" b="1" dirty="0" smtClean="0">
              <a:ea typeface="+mn-ea"/>
              <a:cs typeface="+mn-cs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Employee Housing (urban and remote areas)</a:t>
            </a:r>
            <a:endParaRPr lang="en-US" sz="2400" b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 smtClean="0">
                <a:ea typeface="ＭＳ Ｐゴシック" charset="-128"/>
              </a:rPr>
              <a:t>Bulk Fuel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553200" cy="3276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220 Sites with generated power.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Critical Facility Fuel Level: 30%</a:t>
            </a:r>
            <a:r>
              <a:rPr lang="en-US" sz="2400" b="1" dirty="0" smtClean="0"/>
              <a:t> 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Bulk Fuel Location for Emergency Response – in strategic and densely populated areas.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Telecommunication Systems</a:t>
            </a:r>
          </a:p>
        </p:txBody>
      </p:sp>
      <p:pic>
        <p:nvPicPr>
          <p:cNvPr id="10242" name="Picture 2" descr="http://upload.wikimedia.org/wikipedia/commons/thumb/b/b9/Thruway_Info_%281%29.jpg/200px-Thruway_Info_%281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83" y="838200"/>
            <a:ext cx="2738717" cy="2793494"/>
          </a:xfrm>
          <a:prstGeom prst="rect">
            <a:avLst/>
          </a:prstGeom>
          <a:noFill/>
        </p:spPr>
      </p:pic>
      <p:pic>
        <p:nvPicPr>
          <p:cNvPr id="10244" name="Picture 4" descr="http://www.dot.ca.gov/hq/esc/ttsb/electrical/CMS%20Pictures/LED%20CMS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14800"/>
            <a:ext cx="3101362" cy="23213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15921" t="15097" r="12437" b="10612"/>
          <a:stretch>
            <a:fillRect/>
          </a:stretch>
        </p:blipFill>
        <p:spPr bwMode="auto">
          <a:xfrm>
            <a:off x="228600" y="4648200"/>
            <a:ext cx="27815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762000"/>
            <a:ext cx="4876800" cy="304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7032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590800"/>
            <a:ext cx="2726266" cy="266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Emergency Supply Pods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1066800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en-US" sz="2800" dirty="0" smtClean="0"/>
              <a:t>Procurement, staging and delivery of mission critical supplies/materials</a:t>
            </a:r>
          </a:p>
        </p:txBody>
      </p:sp>
      <p:pic>
        <p:nvPicPr>
          <p:cNvPr id="50180" name="Picture 4" descr="Truck-Cal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27636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510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ea typeface="ＭＳ Ｐゴシック" charset="-128"/>
              </a:rPr>
              <a:t>California Highway Maintenance Stations</a:t>
            </a:r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791" t="9375" r="62404" b="5156"/>
          <a:stretch>
            <a:fillRect/>
          </a:stretch>
        </p:blipFill>
        <p:spPr bwMode="auto">
          <a:xfrm>
            <a:off x="304800" y="228600"/>
            <a:ext cx="3252916" cy="41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733800" y="1371600"/>
            <a:ext cx="5410200" cy="14121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30 Mile Buffer – Placement for response time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Along Emergency Lifeline Routes and NHS</a:t>
            </a:r>
            <a:endParaRPr lang="en-US" sz="20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01700" y="4953000"/>
            <a:ext cx="7315200" cy="1905000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ea typeface="ＭＳ Ｐゴシック" charset="-128"/>
              </a:rPr>
              <a:t>Additional Maps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Strategic Highway Network 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National Highway System 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Emergency Supply Chain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0741 C -0.43785 0.01643 -0.51094 0.00671 -0.47361 0.00555 C -0.45469 0.00509 -0.43559 0.00671 -0.41667 0.00741 C -0.38333 0.00625 -0.35 0.00602 -0.31667 0.0037 C -0.30417 0.00278 -0.32205 -0.00648 -0.30695 0.0037 C -0.29618 0.00093 -0.30174 -0.00046 -0.29167 0.01296 C -0.28976 0.01551 -0.28611 0.02037 -0.28611 0.02037 C -0.27882 0.01389 -0.27465 0.00671 -0.27083 -0.0037 C -0.26615 0.00463 -0.2625 0.01296 -0.25695 0.02037 C -0.25313 0.01018 -0.24844 0.00139 -0.24306 -0.00741 C -0.24254 -0.00926 -0.24306 -0.01366 -0.24167 -0.01296 C -0.23976 -0.01204 -0.24011 -0.00787 -0.23889 -0.00556 C -0.23733 -0.00232 -0.23559 0.00116 -0.23333 0.0037 C -0.2309 0.00671 -0.225 0.01111 -0.225 0.01111 C -0.21511 0.00231 -0.22656 0.01389 -0.21806 -3.7037E-6 C -0.21094 -0.01157 -0.20365 -0.01945 -0.19306 -0.02407 C -0.19167 -0.02593 -0.1908 -0.02917 -0.18889 -0.02963 C -0.18316 -0.03079 -0.18351 -0.02361 -0.18056 -0.02037 C -0.17413 -0.0132 -0.15816 -0.00556 -0.15 -0.0037 C -0.14583 -0.01181 -0.14132 -0.01898 -0.13611 -0.02593 C -0.13524 -0.02894 -0.13507 -0.03287 -0.13333 -0.03519 C -0.12986 -0.03982 -0.12083 -0.0463 -0.12083 -0.0463 C -0.1125 -0.0419 -0.11042 -0.03495 -0.10417 -0.02593 C -0.09705 -0.01574 -0.08976 -0.00695 -0.08333 0.0037 C -0.07361 -0.00278 -0.0684 -0.02014 -0.06111 -0.03148 C -0.05764 -0.03681 -0.05 -0.0463 -0.05 -0.0463 C -0.04219 -0.03935 -0.04219 -0.02894 -0.0375 -0.01852 C -0.03247 -0.00718 -0.02431 -3.7037E-6 -0.01945 0.01111 C -0.01163 0.02917 -0.01858 0.02477 -0.00695 0.02778 C 0.00278 0.01898 -0.00156 0.00208 0.00278 -0.01111 C 0.00382 -0.01435 0.01059 -0.025 0.01111 -0.02593 C 0.01163 -0.02778 0.01163 -0.0331 0.0125 -0.03148 C 0.02344 -0.00949 0.01076 -0.02083 0.02083 -0.00741 C 0.02239 -0.00532 0.02448 -0.0037 0.02639 -0.00185 C 0.02899 0.0088 0.03507 0.00856 0.04167 0.0037 C 0.05503 -0.00625 0.06215 -0.02315 0.075 -0.03333 C 0.08108 -0.01968 0.08628 0.00741 0.09861 0.01296 C 0.10087 -0.00463 0.10121 0.00741 0.09444 -0.00926 C 0.09323 -0.01227 0.09323 -0.01597 0.09167 -0.01852 C 0.08924 -0.02245 0.08437 -0.0213 0.08055 -0.02222 C 0.07864 -0.01968 0.07656 -0.01759 0.075 -0.01482 C 0.07413 -0.0132 0.07465 -0.01065 0.07361 -0.00926 C 0.06892 -0.00347 0.05833 0.00555 0.05833 0.00555 C 0.05781 0.00741 0.05833 0.01088 0.05694 0.01111 C 0.05399 0.01157 0.05139 0.0088 0.04861 0.00741 C 0.03941 0.00255 0.03333 -0.00602 0.02361 -0.00926 C 0.01302 -0.00579 0.01024 0.00625 0.00555 0.01852 C 0.00503 0.02153 0.00417 0.02454 0.00417 0.02778 C 0.00417 0.02963 0.00573 0.02407 0.00555 0.02222 C 0.00521 0.01481 0.00486 0.00694 0.00278 -3.7037E-6 C 0.00226 -0.00185 1.11111E-6 -0.00185 -0.00139 -0.00185 C -0.00208 -0.00185 -0.00052 -0.0007 1.11111E-6 -3.7037E-6 " pathEditMode="relative" ptsTypes="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0741 C -0.43785 0.01643 -0.51094 0.00671 -0.47361 0.00555 C -0.45469 0.00509 -0.43559 0.00671 -0.41667 0.00741 C -0.38333 0.00625 -0.35 0.00602 -0.31667 0.0037 C -0.30417 0.00278 -0.32205 -0.00648 -0.30695 0.0037 C -0.29618 0.00093 -0.30174 -0.00046 -0.29167 0.01296 C -0.28976 0.01551 -0.28611 0.02037 -0.28611 0.02037 C -0.27882 0.01389 -0.27465 0.00671 -0.27083 -0.0037 C -0.26615 0.00463 -0.2625 0.01296 -0.25695 0.02037 C -0.25313 0.01018 -0.24844 0.00139 -0.24306 -0.00741 C -0.24254 -0.00926 -0.24306 -0.01366 -0.24167 -0.01296 C -0.23976 -0.01204 -0.24011 -0.00787 -0.23889 -0.00556 C -0.23733 -0.00232 -0.23559 0.00116 -0.23333 0.0037 C -0.2309 0.00671 -0.225 0.01111 -0.225 0.01111 C -0.21511 0.00231 -0.22656 0.01389 -0.21806 -3.7037E-6 C -0.21094 -0.01157 -0.20365 -0.01945 -0.19306 -0.02407 C -0.19167 -0.02593 -0.1908 -0.02917 -0.18889 -0.02963 C -0.18316 -0.03079 -0.18351 -0.02361 -0.18056 -0.02037 C -0.17413 -0.0132 -0.15816 -0.00556 -0.15 -0.0037 C -0.14583 -0.01181 -0.14132 -0.01898 -0.13611 -0.02593 C -0.13524 -0.02894 -0.13507 -0.03287 -0.13333 -0.03519 C -0.12986 -0.03982 -0.12083 -0.0463 -0.12083 -0.0463 C -0.1125 -0.0419 -0.11042 -0.03495 -0.10417 -0.02593 C -0.09705 -0.01574 -0.08976 -0.00695 -0.08333 0.0037 C -0.07361 -0.00278 -0.0684 -0.02014 -0.06111 -0.03148 C -0.05764 -0.03681 -0.05 -0.0463 -0.05 -0.0463 C -0.04219 -0.03935 -0.04219 -0.02894 -0.0375 -0.01852 C -0.03247 -0.00718 -0.02431 -3.7037E-6 -0.01945 0.01111 C -0.01163 0.02917 -0.01858 0.02477 -0.00695 0.02778 C 0.00278 0.01898 -0.00156 0.00208 0.00278 -0.01111 C 0.00382 -0.01435 0.01059 -0.025 0.01111 -0.02593 C 0.01163 -0.02778 0.01163 -0.0331 0.0125 -0.03148 C 0.02344 -0.00949 0.01076 -0.02083 0.02083 -0.00741 C 0.02239 -0.00532 0.02448 -0.0037 0.02639 -0.00185 C 0.02899 0.0088 0.03507 0.00856 0.04167 0.0037 C 0.05503 -0.00625 0.06215 -0.02315 0.075 -0.03333 C 0.08108 -0.01968 0.08628 0.00741 0.09861 0.01296 C 0.10087 -0.00463 0.10121 0.00741 0.09444 -0.00926 C 0.09323 -0.01227 0.09323 -0.01597 0.09167 -0.01852 C 0.08924 -0.02245 0.08437 -0.0213 0.08055 -0.02222 C 0.07864 -0.01968 0.07656 -0.01759 0.075 -0.01482 C 0.07413 -0.0132 0.07465 -0.01065 0.07361 -0.00926 C 0.06892 -0.00347 0.05833 0.00555 0.05833 0.00555 C 0.05781 0.00741 0.05833 0.01088 0.05694 0.01111 C 0.05399 0.01157 0.05139 0.0088 0.04861 0.00741 C 0.03941 0.00255 0.03333 -0.00602 0.02361 -0.00926 C 0.01302 -0.00579 0.01024 0.00625 0.00555 0.01852 C 0.00503 0.02153 0.00417 0.02454 0.00417 0.02778 C 0.00417 0.02963 0.00573 0.02407 0.00555 0.02222 C 0.00521 0.01481 0.00486 0.00694 0.00278 -3.7037E-6 C 0.00226 -0.00185 1.11111E-6 -0.00185 -0.00139 -0.00185 C -0.00208 -0.00185 -0.00052 -0.0007 1.11111E-6 -3.7037E-6 " pathEditMode="relative" ptsTypes="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275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Principles in Pre-Positioning Transportation Equipment &amp; Materials for Emergency Response</vt:lpstr>
      <vt:lpstr>          </vt:lpstr>
      <vt:lpstr>Caltrans Capabilities</vt:lpstr>
      <vt:lpstr>Lessons Learned</vt:lpstr>
      <vt:lpstr>Emergency Response Facilities, Equipment &amp; Material</vt:lpstr>
      <vt:lpstr>Bulk Fuel</vt:lpstr>
      <vt:lpstr>Telecommunication Systems</vt:lpstr>
      <vt:lpstr>Emergency Supply Pods</vt:lpstr>
      <vt:lpstr>California Highway Maintenance Stations</vt:lpstr>
      <vt:lpstr>PowerPoint Presentation</vt:lpstr>
    </vt:vector>
  </TitlesOfParts>
  <Company>caltrans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Infrastructure Emergency Response</dc:title>
  <dc:creator>srohner</dc:creator>
  <cp:lastModifiedBy>USDOT_User</cp:lastModifiedBy>
  <cp:revision>775</cp:revision>
  <cp:lastPrinted>2012-07-16T14:06:54Z</cp:lastPrinted>
  <dcterms:created xsi:type="dcterms:W3CDTF">2008-06-06T17:21:16Z</dcterms:created>
  <dcterms:modified xsi:type="dcterms:W3CDTF">2012-07-16T14:07:11Z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