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04" r:id="rId2"/>
    <p:sldId id="340" r:id="rId3"/>
    <p:sldId id="313" r:id="rId4"/>
    <p:sldId id="268" r:id="rId5"/>
    <p:sldId id="352" r:id="rId6"/>
    <p:sldId id="345" r:id="rId7"/>
    <p:sldId id="341" r:id="rId8"/>
    <p:sldId id="282" r:id="rId9"/>
    <p:sldId id="351" r:id="rId10"/>
    <p:sldId id="293" r:id="rId11"/>
    <p:sldId id="290" r:id="rId12"/>
    <p:sldId id="284" r:id="rId13"/>
    <p:sldId id="356" r:id="rId14"/>
    <p:sldId id="354" r:id="rId15"/>
    <p:sldId id="355" r:id="rId16"/>
    <p:sldId id="343" r:id="rId17"/>
  </p:sldIdLst>
  <p:sldSz cx="9144000" cy="6858000" type="screen4x3"/>
  <p:notesSz cx="68580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800" kern="1200">
        <a:solidFill>
          <a:srgbClr val="FCF5B5"/>
        </a:solidFill>
        <a:latin typeface="Tahoma" pitchFamily="34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sz="2800" kern="1200">
        <a:solidFill>
          <a:srgbClr val="FCF5B5"/>
        </a:solidFill>
        <a:latin typeface="Tahoma" pitchFamily="34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sz="2800" kern="1200">
        <a:solidFill>
          <a:srgbClr val="FCF5B5"/>
        </a:solidFill>
        <a:latin typeface="Tahoma" pitchFamily="34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sz="2800" kern="1200">
        <a:solidFill>
          <a:srgbClr val="FCF5B5"/>
        </a:solidFill>
        <a:latin typeface="Tahoma" pitchFamily="34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sz="2800" kern="1200">
        <a:solidFill>
          <a:srgbClr val="FCF5B5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sz="2800" kern="1200">
        <a:solidFill>
          <a:srgbClr val="FCF5B5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sz="2800" kern="1200">
        <a:solidFill>
          <a:srgbClr val="FCF5B5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sz="2800" kern="1200">
        <a:solidFill>
          <a:srgbClr val="FCF5B5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sz="2800" kern="1200">
        <a:solidFill>
          <a:srgbClr val="FCF5B5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CF5B5"/>
    <a:srgbClr val="FF9933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1" autoAdjust="0"/>
    <p:restoredTop sz="83429" autoAdjust="0"/>
  </p:normalViewPr>
  <p:slideViewPr>
    <p:cSldViewPr snapToGrid="0">
      <p:cViewPr varScale="1">
        <p:scale>
          <a:sx n="89" d="100"/>
          <a:sy n="89" d="100"/>
        </p:scale>
        <p:origin x="-62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75" d="100"/>
          <a:sy n="75" d="100"/>
        </p:scale>
        <p:origin x="-3102" y="-78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1800" cy="465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18" tIns="46308" rIns="92618" bIns="46308" numCol="1" anchor="t" anchorCtr="0" compatLnSpc="1">
            <a:prstTxWarp prst="textNoShape">
              <a:avLst/>
            </a:prstTxWarp>
          </a:bodyPr>
          <a:lstStyle>
            <a:lvl1pPr algn="l" defTabSz="925513">
              <a:defRPr sz="120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5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18" tIns="46308" rIns="92618" bIns="46308" numCol="1" anchor="t" anchorCtr="0" compatLnSpc="1">
            <a:prstTxWarp prst="textNoShape">
              <a:avLst/>
            </a:prstTxWarp>
          </a:bodyPr>
          <a:lstStyle>
            <a:lvl1pPr algn="r" defTabSz="925513">
              <a:defRPr sz="120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0786"/>
            <a:ext cx="2971800" cy="465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18" tIns="46308" rIns="92618" bIns="46308" numCol="1" anchor="b" anchorCtr="0" compatLnSpc="1">
            <a:prstTxWarp prst="textNoShape">
              <a:avLst/>
            </a:prstTxWarp>
          </a:bodyPr>
          <a:lstStyle>
            <a:lvl1pPr algn="l" defTabSz="925513">
              <a:defRPr sz="120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0786"/>
            <a:ext cx="2971800" cy="465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18" tIns="46308" rIns="92618" bIns="46308" numCol="1" anchor="b" anchorCtr="0" compatLnSpc="1">
            <a:prstTxWarp prst="textNoShape">
              <a:avLst/>
            </a:prstTxWarp>
          </a:bodyPr>
          <a:lstStyle>
            <a:lvl1pPr algn="r" defTabSz="925513">
              <a:defRPr sz="120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AB5CDCC9-B1FA-471E-81E0-2AFAB00D02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3191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1800" cy="465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18" tIns="46308" rIns="92618" bIns="46308" numCol="1" anchor="t" anchorCtr="0" compatLnSpc="1">
            <a:prstTxWarp prst="textNoShape">
              <a:avLst/>
            </a:prstTxWarp>
          </a:bodyPr>
          <a:lstStyle>
            <a:lvl1pPr algn="l" defTabSz="925513">
              <a:defRPr sz="120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5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18" tIns="46308" rIns="92618" bIns="46308" numCol="1" anchor="t" anchorCtr="0" compatLnSpc="1">
            <a:prstTxWarp prst="textNoShape">
              <a:avLst/>
            </a:prstTxWarp>
          </a:bodyPr>
          <a:lstStyle>
            <a:lvl1pPr algn="r" defTabSz="925513">
              <a:defRPr sz="120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5325"/>
            <a:ext cx="4649788" cy="34877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4599"/>
            <a:ext cx="5029200" cy="4185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18" tIns="46308" rIns="92618" bIns="463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0786"/>
            <a:ext cx="2971800" cy="465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18" tIns="46308" rIns="92618" bIns="46308" numCol="1" anchor="b" anchorCtr="0" compatLnSpc="1">
            <a:prstTxWarp prst="textNoShape">
              <a:avLst/>
            </a:prstTxWarp>
          </a:bodyPr>
          <a:lstStyle>
            <a:lvl1pPr algn="l" defTabSz="925513">
              <a:defRPr sz="120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0786"/>
            <a:ext cx="2971800" cy="465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18" tIns="46308" rIns="92618" bIns="46308" numCol="1" anchor="b" anchorCtr="0" compatLnSpc="1">
            <a:prstTxWarp prst="textNoShape">
              <a:avLst/>
            </a:prstTxWarp>
          </a:bodyPr>
          <a:lstStyle>
            <a:lvl1pPr algn="r" defTabSz="925513">
              <a:defRPr sz="120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21FFE77-BA8C-4A7A-AECF-4FBFA286CA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6299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73271B-E012-4357-8DE6-9C4D17188C2B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  <p:sp>
        <p:nvSpPr>
          <p:cNvPr id="3686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0596D5-007B-4CF5-B97A-267006F0957A}" type="slidenum">
              <a:rPr lang="en-US" smtClean="0"/>
              <a:pPr>
                <a:defRPr/>
              </a:pPr>
              <a:t>10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9B7A44-B63D-4973-AA53-6C3E8FCD3388}" type="slidenum">
              <a:rPr lang="en-US" smtClean="0"/>
              <a:pPr>
                <a:defRPr/>
              </a:pPr>
              <a:t>11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CBA4872-1C0A-414F-BD20-DB50C47EAB20}" type="slidenum">
              <a:rPr lang="en-US" smtClean="0"/>
              <a:pPr>
                <a:defRPr/>
              </a:pPr>
              <a:t>12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1FFE77-BA8C-4A7A-AECF-4FBFA286CAB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1FFE77-BA8C-4A7A-AECF-4FBFA286CAB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1FFE77-BA8C-4A7A-AECF-4FBFA286CAB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58FFFE-209F-4DB7-8BAF-7E871206D644}" type="slidenum">
              <a:rPr lang="en-US" altLang="en-US" smtClean="0"/>
              <a:pPr>
                <a:defRPr/>
              </a:pPr>
              <a:t>16</a:t>
            </a:fld>
            <a:endParaRPr lang="en-US" alt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79450"/>
            <a:ext cx="4635500" cy="3478213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6408" y="4382816"/>
            <a:ext cx="5085184" cy="4230259"/>
          </a:xfrm>
          <a:noFill/>
          <a:ln/>
        </p:spPr>
        <p:txBody>
          <a:bodyPr/>
          <a:lstStyle/>
          <a:p>
            <a:pPr eaLnBrk="1" hangingPunct="1"/>
            <a:endParaRPr lang="en-US" sz="1400" b="1" dirty="0" smtClean="0"/>
          </a:p>
          <a:p>
            <a:pPr eaLnBrk="1" hangingPunct="1"/>
            <a:r>
              <a:rPr lang="en-US" sz="1400" b="0" dirty="0" smtClean="0"/>
              <a:t>This concludes this briefing.  </a:t>
            </a:r>
          </a:p>
          <a:p>
            <a:pPr eaLnBrk="1" hangingPunct="1"/>
            <a:endParaRPr lang="en-US" sz="1400" b="1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F93733-45ED-428A-A229-FC52E743F750}" type="slidenum">
              <a:rPr lang="en-US" altLang="en-US" smtClean="0"/>
              <a:pPr>
                <a:defRPr/>
              </a:pPr>
              <a:t>2</a:t>
            </a:fld>
            <a:endParaRPr lang="en-US" alt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7175" y="230188"/>
            <a:ext cx="6197600" cy="464820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8580" y="5153543"/>
            <a:ext cx="6335486" cy="3445230"/>
          </a:xfrm>
          <a:noFill/>
          <a:ln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800" b="1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1FFE77-BA8C-4A7A-AECF-4FBFA286CAB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F9B561-045A-422A-9635-6E06453195FD}" type="slidenum">
              <a:rPr lang="en-US" smtClean="0"/>
              <a:pPr>
                <a:defRPr/>
              </a:pPr>
              <a:t>4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1FFE77-BA8C-4A7A-AECF-4FBFA286CAB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9008716-6CD6-4938-A26B-EB98107EE06F}" type="slidenum">
              <a:rPr lang="en-US" altLang="en-US" smtClean="0"/>
              <a:pPr>
                <a:defRPr/>
              </a:pPr>
              <a:t>6</a:t>
            </a:fld>
            <a:endParaRPr lang="en-US" alt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3975" y="388938"/>
            <a:ext cx="6897688" cy="5173662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5623925"/>
            <a:ext cx="5486400" cy="4182585"/>
          </a:xfrm>
          <a:noFill/>
          <a:ln/>
        </p:spPr>
        <p:txBody>
          <a:bodyPr/>
          <a:lstStyle/>
          <a:p>
            <a:pPr eaLnBrk="1" hangingPunct="1"/>
            <a:endParaRPr lang="en-US" b="0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CFDF4-3BBF-4230-8F63-B2AA0EAAB124}" type="slidenum">
              <a:rPr lang="en-US" altLang="en-US" smtClean="0"/>
              <a:pPr>
                <a:defRPr/>
              </a:pPr>
              <a:t>7</a:t>
            </a:fld>
            <a:endParaRPr lang="en-US" alt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3935" y="4382816"/>
            <a:ext cx="6410131" cy="4761028"/>
          </a:xfrm>
          <a:noFill/>
          <a:ln/>
        </p:spPr>
        <p:txBody>
          <a:bodyPr/>
          <a:lstStyle/>
          <a:p>
            <a:pPr eaLnBrk="1" hangingPunct="1"/>
            <a:endParaRPr lang="en-US" b="0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671FE1-7092-4AEB-AD6A-7E9DD8E73B05}" type="slidenum">
              <a:rPr lang="en-US" smtClean="0"/>
              <a:pPr>
                <a:defRPr/>
              </a:pPr>
              <a:t>8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671FE1-7092-4AEB-AD6A-7E9DD8E73B05}" type="slidenum">
              <a:rPr lang="en-US" smtClean="0"/>
              <a:pPr>
                <a:defRPr/>
              </a:pPr>
              <a:t>9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9605D4-7EE8-4122-9359-15F81E1EC7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ECF532-075B-40B0-B04D-3027F7539B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0513" y="609600"/>
            <a:ext cx="1992312" cy="5530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400" y="609600"/>
            <a:ext cx="5827713" cy="5530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27BE17-4E02-43B4-95A2-756B319426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15913" y="0"/>
            <a:ext cx="7469187" cy="1050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8A5A7-9C35-4744-B6E9-FE95794B1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1CF8EC-309C-487B-96E9-9EA83B8942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25878D-585E-4D95-914B-06D8147F54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400" y="1644650"/>
            <a:ext cx="38227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1644650"/>
            <a:ext cx="38227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CA493-2F16-4939-A3F9-D1700B0819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0A7058-50A1-4F44-9135-69B0BF80A9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84F294-035A-46D5-8B0C-0C589D00A6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95DFB0-B68E-4F10-9665-F223246175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38874E-3935-42B0-8303-3C660C13F6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680806-0B69-4352-BD04-E7864AA61C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7" descr="blankInterior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22625" y="609600"/>
            <a:ext cx="5410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0400" y="1644650"/>
            <a:ext cx="7797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A6E86C39-9401-44BB-ACD7-5E7918F57F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224" name="Picture 8" descr="blankInterior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159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FCF5B5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FCF5B5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FCF5B5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FCF5B5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FCF5B5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rgbClr val="FCF5B5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rgbClr val="FCF5B5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rgbClr val="FCF5B5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rgbClr val="FCF5B5"/>
          </a:solidFill>
          <a:latin typeface="Tahoma" pitchFamily="34" charset="0"/>
        </a:defRPr>
      </a:lvl9pPr>
    </p:titleStyle>
    <p:bodyStyle>
      <a:lvl1pPr marL="223838" indent="-22383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5" Type="http://schemas.openxmlformats.org/officeDocument/2006/relationships/hyperlink" Target="http://cgvi.uscg.mil/media/main.php/v/photography/221988.jpg.html?g2_imageViewsIndex=1" TargetMode="Externa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3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hyperlink" Target="http://cgweb.comdt.uscg.mil/G-OCA/AirStations%20and%20Aircraft%20Page/Aircraft%20Platforms/HH65_page.htm" TargetMode="External"/><Relationship Id="rId9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9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066308" y="1531174"/>
            <a:ext cx="6635224" cy="685800"/>
          </a:xfrm>
        </p:spPr>
        <p:txBody>
          <a:bodyPr/>
          <a:lstStyle/>
          <a:p>
            <a:pPr eaLnBrk="1" hangingPunct="1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America’s Maritime First Responder</a:t>
            </a:r>
          </a:p>
        </p:txBody>
      </p:sp>
      <p:pic>
        <p:nvPicPr>
          <p:cNvPr id="12291" name="Picture 5" descr="HH-6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9900" y="2219325"/>
            <a:ext cx="2257425" cy="180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292" name="Picture 7" descr="47-foot boat 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6288" y="3827463"/>
            <a:ext cx="2943225" cy="19891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53259" name="Rectangle 11"/>
          <p:cNvSpPr>
            <a:spLocks noChangeArrowheads="1"/>
          </p:cNvSpPr>
          <p:nvPr/>
        </p:nvSpPr>
        <p:spPr bwMode="auto">
          <a:xfrm>
            <a:off x="2893763" y="941388"/>
            <a:ext cx="634523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US" sz="4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+mn-cs"/>
              </a:rPr>
              <a:t>U.S. Coast Guard</a:t>
            </a:r>
          </a:p>
        </p:txBody>
      </p:sp>
      <p:pic>
        <p:nvPicPr>
          <p:cNvPr id="12294" name="Picture 13" descr="WLB-22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43550" y="2546350"/>
            <a:ext cx="2967038" cy="1927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297" name="Picture 9" descr="http://www.uscg.mil/pacarea/CGCWaesche/images/Waesch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21979" y="4014892"/>
            <a:ext cx="3420092" cy="23393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Aids to Navigation</a:t>
            </a:r>
          </a:p>
        </p:txBody>
      </p:sp>
      <p:pic>
        <p:nvPicPr>
          <p:cNvPr id="5125" name="Picture 6" descr="ATON deploy 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71925" y="1373188"/>
            <a:ext cx="2333625" cy="23288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5126" name="Picture 7" descr="lighthouse 7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5425" y="2159000"/>
            <a:ext cx="2032000" cy="2997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graphicFrame>
        <p:nvGraphicFramePr>
          <p:cNvPr id="5122" name="Object 9"/>
          <p:cNvGraphicFramePr>
            <a:graphicFrameLocks noChangeAspect="1"/>
          </p:cNvGraphicFramePr>
          <p:nvPr/>
        </p:nvGraphicFramePr>
        <p:xfrm>
          <a:off x="3975100" y="3949700"/>
          <a:ext cx="2478088" cy="207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Photo Editor Photo" r:id="rId6" imgW="4877481" imgH="3191320" progId="">
                  <p:embed/>
                </p:oleObj>
              </mc:Choice>
              <mc:Fallback>
                <p:oleObj name="Photo Editor Photo" r:id="rId6" imgW="4877481" imgH="3191320" progId="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5100" y="3949700"/>
                        <a:ext cx="2478088" cy="20701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7" name="Text Box 10"/>
          <p:cNvSpPr txBox="1">
            <a:spLocks noChangeArrowheads="1"/>
          </p:cNvSpPr>
          <p:nvPr/>
        </p:nvSpPr>
        <p:spPr bwMode="auto">
          <a:xfrm>
            <a:off x="706438" y="1808163"/>
            <a:ext cx="3013075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400" dirty="0" smtClean="0"/>
              <a:t>World’s </a:t>
            </a:r>
            <a:r>
              <a:rPr lang="en-US" sz="2400" dirty="0"/>
              <a:t>largest </a:t>
            </a:r>
            <a:r>
              <a:rPr lang="en-US" sz="2400" dirty="0" smtClean="0"/>
              <a:t>Aids to Navigation </a:t>
            </a:r>
            <a:r>
              <a:rPr lang="en-US" sz="2400" dirty="0"/>
              <a:t>system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400" dirty="0" smtClean="0"/>
              <a:t>Over </a:t>
            </a:r>
            <a:r>
              <a:rPr lang="en-US" sz="2400" dirty="0"/>
              <a:t>50,000 buoys, fixed markers, and lighthouses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8753" y="166264"/>
            <a:ext cx="41585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Maritime Stewardship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3222625" y="755650"/>
            <a:ext cx="5410200" cy="685800"/>
          </a:xfrm>
        </p:spPr>
        <p:txBody>
          <a:bodyPr/>
          <a:lstStyle/>
          <a:p>
            <a:pPr eaLnBrk="1" hangingPunct="1"/>
            <a:r>
              <a:rPr lang="en-US" b="1" smtClean="0"/>
              <a:t>Marine Environmental Protection</a:t>
            </a:r>
          </a:p>
        </p:txBody>
      </p:sp>
      <p:pic>
        <p:nvPicPr>
          <p:cNvPr id="25604" name="Picture 6" descr="cleanup 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6850" y="1638300"/>
            <a:ext cx="2968625" cy="43910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5605" name="Text Box 7"/>
          <p:cNvSpPr txBox="1">
            <a:spLocks noChangeArrowheads="1"/>
          </p:cNvSpPr>
          <p:nvPr/>
        </p:nvSpPr>
        <p:spPr bwMode="auto">
          <a:xfrm>
            <a:off x="820738" y="1692275"/>
            <a:ext cx="397689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400" dirty="0" smtClean="0"/>
              <a:t>Prevent and respond to oil and hazardous substance spills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28753" y="166264"/>
            <a:ext cx="41585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Maritime Stewardship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608" name="Picture 8" descr="http://coastguard.dodlive.mil/files/2010/04/Deepwater-Horizon-Respons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3139" y="2981737"/>
            <a:ext cx="4558751" cy="34190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Marine Safety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0400" y="1644650"/>
            <a:ext cx="3752850" cy="8858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FCF5B5"/>
                </a:solidFill>
              </a:rPr>
              <a:t>Regulation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FCF5B5"/>
                </a:solidFill>
              </a:rPr>
              <a:t>Education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FCF5B5"/>
                </a:solidFill>
              </a:rPr>
              <a:t>Inspection</a:t>
            </a:r>
          </a:p>
        </p:txBody>
      </p:sp>
      <p:pic>
        <p:nvPicPr>
          <p:cNvPr id="24581" name="Picture 6" descr="fishing safety 2 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6750" y="1250950"/>
            <a:ext cx="4105275" cy="27368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4582" name="Rectangle 8"/>
          <p:cNvSpPr>
            <a:spLocks noChangeArrowheads="1"/>
          </p:cNvSpPr>
          <p:nvPr/>
        </p:nvSpPr>
        <p:spPr bwMode="auto">
          <a:xfrm>
            <a:off x="0" y="2790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4583" name="Picture 11" descr="broken cable 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32438" y="4243388"/>
            <a:ext cx="2157412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20"/>
          <p:cNvPicPr>
            <a:picLocks noChangeArrowheads="1"/>
          </p:cNvPicPr>
          <p:nvPr/>
        </p:nvPicPr>
        <p:blipFill>
          <a:blip r:embed="rId5" cstate="print">
            <a:lum bright="36000" contrast="12000"/>
          </a:blip>
          <a:srcRect/>
          <a:stretch>
            <a:fillRect/>
          </a:stretch>
        </p:blipFill>
        <p:spPr bwMode="auto">
          <a:xfrm>
            <a:off x="744538" y="3306763"/>
            <a:ext cx="3387725" cy="2882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34738" y="166264"/>
            <a:ext cx="30540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Maritime Safety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dirty="0" smtClean="0">
                <a:latin typeface="Times New Roman" pitchFamily="18" charset="0"/>
                <a:cs typeface="Times New Roman" pitchFamily="18" charset="0"/>
              </a:rPr>
              <a:t>Auxiliary Qualifications</a:t>
            </a:r>
            <a:endParaRPr lang="en-US" sz="4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dirty="0" smtClean="0">
                <a:latin typeface="+mj-lt"/>
              </a:rPr>
              <a:t>Vessel Examiner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dirty="0" smtClean="0">
                <a:latin typeface="+mj-lt"/>
              </a:rPr>
              <a:t>Recreational Boating Safety Visitor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dirty="0" smtClean="0">
                <a:latin typeface="+mj-lt"/>
              </a:rPr>
              <a:t>Public Education Instructor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dirty="0" smtClean="0">
                <a:latin typeface="+mj-lt"/>
              </a:rPr>
              <a:t>Boat Crew</a:t>
            </a:r>
          </a:p>
          <a:p>
            <a:pPr lvl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Font typeface="Arial" pitchFamily="34" charset="0"/>
              <a:buChar char="•"/>
            </a:pPr>
            <a:r>
              <a:rPr lang="en-US" sz="2800" dirty="0" smtClean="0">
                <a:latin typeface="+mj-lt"/>
              </a:rPr>
              <a:t>Crewman</a:t>
            </a:r>
          </a:p>
          <a:p>
            <a:pPr lvl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Font typeface="Arial" pitchFamily="34" charset="0"/>
              <a:buChar char="•"/>
            </a:pPr>
            <a:r>
              <a:rPr lang="en-US" sz="2800" dirty="0" smtClean="0">
                <a:latin typeface="+mj-lt"/>
              </a:rPr>
              <a:t>Coxswain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dirty="0" smtClean="0">
                <a:latin typeface="+mj-lt"/>
              </a:rPr>
              <a:t>Aviation</a:t>
            </a:r>
          </a:p>
          <a:p>
            <a:pPr lvl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Font typeface="Arial" pitchFamily="34" charset="0"/>
              <a:buChar char="•"/>
            </a:pPr>
            <a:r>
              <a:rPr lang="en-US" sz="2800" dirty="0" smtClean="0">
                <a:latin typeface="+mj-lt"/>
              </a:rPr>
              <a:t>Pilot</a:t>
            </a:r>
          </a:p>
          <a:p>
            <a:pPr lvl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Font typeface="Arial" pitchFamily="34" charset="0"/>
              <a:buChar char="•"/>
            </a:pPr>
            <a:r>
              <a:rPr lang="en-US" sz="2800" dirty="0" smtClean="0">
                <a:latin typeface="+mj-lt"/>
              </a:rPr>
              <a:t>Air Crew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+mj-lt"/>
              </a:rPr>
              <a:t>Air Observer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dirty="0" smtClean="0"/>
              <a:t>Aids to Navigation Verifier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dirty="0" smtClean="0"/>
              <a:t>Recruiter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dirty="0" err="1" smtClean="0"/>
              <a:t>Watchstander</a:t>
            </a:r>
            <a:endParaRPr lang="en-US" dirty="0" smtClean="0"/>
          </a:p>
          <a:p>
            <a:pPr lvl="1">
              <a:lnSpc>
                <a:spcPct val="80000"/>
              </a:lnSpc>
              <a:spcBef>
                <a:spcPct val="0"/>
              </a:spcBef>
              <a:spcAft>
                <a:spcPct val="15000"/>
              </a:spcAft>
              <a:buClrTx/>
              <a:buFont typeface="Arial" pitchFamily="34" charset="0"/>
              <a:buChar char="•"/>
            </a:pPr>
            <a:endParaRPr lang="en-US" sz="2800" dirty="0" smtClean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dirty="0" smtClean="0"/>
              <a:t>Cutter Qualifications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dirty="0" smtClean="0"/>
              <a:t>Interpreters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dirty="0" smtClean="0"/>
              <a:t>Food Service Support (AUXCHEF)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dirty="0" smtClean="0"/>
              <a:t>TCT Facilitators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dirty="0" smtClean="0">
                <a:latin typeface="+mj-lt"/>
              </a:rPr>
              <a:t>Public Affairs/Soc Media </a:t>
            </a:r>
            <a:r>
              <a:rPr lang="en-US" dirty="0" err="1" smtClean="0">
                <a:latin typeface="+mj-lt"/>
              </a:rPr>
              <a:t>SpecialistsMarine</a:t>
            </a:r>
            <a:r>
              <a:rPr lang="en-US" dirty="0" smtClean="0">
                <a:latin typeface="+mj-lt"/>
              </a:rPr>
              <a:t> Safety 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+mj-lt"/>
              </a:rPr>
              <a:t>Trident Program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+mj-lt"/>
              </a:rPr>
              <a:t> Harbor Patrol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+mj-lt"/>
              </a:rPr>
              <a:t> First Responder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+mj-lt"/>
              </a:rPr>
              <a:t> Fishing/Towing </a:t>
            </a:r>
            <a:r>
              <a:rPr lang="en-US" sz="2800" dirty="0" err="1" smtClean="0">
                <a:latin typeface="+mj-lt"/>
              </a:rPr>
              <a:t>Vsl</a:t>
            </a:r>
            <a:r>
              <a:rPr lang="en-US" sz="2800" dirty="0" smtClean="0">
                <a:latin typeface="+mj-lt"/>
              </a:rPr>
              <a:t> Examiner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dirty="0" smtClean="0">
                <a:latin typeface="+mj-lt"/>
              </a:rPr>
              <a:t>Auxiliary Sector Coordinator (ASC)</a:t>
            </a: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ct val="15000"/>
              </a:spcAft>
              <a:buFont typeface="Arial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dirty="0" smtClean="0">
                <a:latin typeface="Times New Roman" pitchFamily="18" charset="0"/>
                <a:cs typeface="Times New Roman" pitchFamily="18" charset="0"/>
              </a:rPr>
              <a:t>Boating Safety</a:t>
            </a:r>
            <a:endParaRPr lang="en-US" sz="4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Life Jackets </a:t>
            </a:r>
          </a:p>
          <a:p>
            <a:r>
              <a:rPr lang="en-US" dirty="0" smtClean="0"/>
              <a:t>Registration and numbering </a:t>
            </a:r>
          </a:p>
          <a:p>
            <a:r>
              <a:rPr lang="en-US" dirty="0" smtClean="0"/>
              <a:t>Navigation lights </a:t>
            </a:r>
          </a:p>
          <a:p>
            <a:r>
              <a:rPr lang="en-US" dirty="0" smtClean="0"/>
              <a:t>Ventilation </a:t>
            </a:r>
          </a:p>
          <a:p>
            <a:r>
              <a:rPr lang="en-US" dirty="0" smtClean="0"/>
              <a:t>Fire extinguishers </a:t>
            </a:r>
          </a:p>
          <a:p>
            <a:r>
              <a:rPr lang="en-US" dirty="0" smtClean="0"/>
              <a:t>Distress signals (flares, horn, etc.) </a:t>
            </a:r>
          </a:p>
          <a:p>
            <a:r>
              <a:rPr lang="en-US" dirty="0" smtClean="0"/>
              <a:t>Battery cover and connections</a:t>
            </a:r>
          </a:p>
        </p:txBody>
      </p:sp>
      <p:pic>
        <p:nvPicPr>
          <p:cNvPr id="5" name="Content Placeholder 4" descr="Boats-in-Marina-logo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35500" y="2331177"/>
            <a:ext cx="3822700" cy="2535724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Paid vs. Unpaid</a:t>
            </a:r>
          </a:p>
          <a:p>
            <a:r>
              <a:rPr lang="en-US" dirty="0" smtClean="0"/>
              <a:t>Management required</a:t>
            </a:r>
          </a:p>
          <a:p>
            <a:pPr lvl="1"/>
            <a:r>
              <a:rPr lang="en-US" dirty="0" smtClean="0"/>
              <a:t>Food and water</a:t>
            </a:r>
          </a:p>
          <a:p>
            <a:pPr lvl="1"/>
            <a:r>
              <a:rPr lang="en-US" dirty="0" smtClean="0"/>
              <a:t>Housing</a:t>
            </a:r>
          </a:p>
          <a:p>
            <a:pPr lvl="1"/>
            <a:r>
              <a:rPr lang="en-US" dirty="0" smtClean="0"/>
              <a:t>Training</a:t>
            </a:r>
          </a:p>
          <a:p>
            <a:pPr lvl="1"/>
            <a:r>
              <a:rPr lang="en-US" dirty="0" smtClean="0"/>
              <a:t>Supervision</a:t>
            </a:r>
          </a:p>
          <a:p>
            <a:r>
              <a:rPr lang="en-US" dirty="0" smtClean="0"/>
              <a:t>Volunteer management incorporated into planning process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US" sz="2600" dirty="0" smtClean="0"/>
              <a:t>Intake or mobilization</a:t>
            </a:r>
          </a:p>
          <a:p>
            <a:r>
              <a:rPr lang="en-US" sz="2600" dirty="0" smtClean="0"/>
              <a:t>Training</a:t>
            </a:r>
          </a:p>
          <a:p>
            <a:r>
              <a:rPr lang="en-US" sz="2600" dirty="0" smtClean="0"/>
              <a:t>Supervision, management, assignment, demobilization</a:t>
            </a:r>
          </a:p>
          <a:p>
            <a:r>
              <a:rPr lang="en-US" sz="2600" dirty="0" smtClean="0"/>
              <a:t>Insurance and liability</a:t>
            </a:r>
          </a:p>
          <a:p>
            <a:r>
              <a:rPr lang="en-US" sz="2600" dirty="0" smtClean="0"/>
              <a:t>Funding and authority</a:t>
            </a:r>
            <a:endParaRPr lang="en-US" sz="26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dirty="0" smtClean="0">
                <a:latin typeface="Times New Roman" pitchFamily="18" charset="0"/>
                <a:cs typeface="Times New Roman" pitchFamily="18" charset="0"/>
              </a:rPr>
              <a:t>Convergent Volunteers</a:t>
            </a:r>
            <a:endParaRPr lang="en-US" sz="4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5800" y="6248400"/>
            <a:ext cx="1905000" cy="457200"/>
          </a:xfrm>
        </p:spPr>
        <p:txBody>
          <a:bodyPr/>
          <a:lstStyle/>
          <a:p>
            <a:pPr algn="l">
              <a:defRPr/>
            </a:pPr>
            <a:fld id="{9F7745BE-9A4C-4557-A764-3C6714D809A0}" type="slidenum">
              <a:rPr lang="en-US" smtClean="0"/>
              <a:pPr algn="l">
                <a:defRPr/>
              </a:pPr>
              <a:t>16</a:t>
            </a:fld>
            <a:endParaRPr lang="en-US" smtClean="0"/>
          </a:p>
        </p:txBody>
      </p:sp>
      <p:sp>
        <p:nvSpPr>
          <p:cNvPr id="34819" name="Rectangle 2"/>
          <p:cNvSpPr>
            <a:spLocks noChangeArrowheads="1"/>
          </p:cNvSpPr>
          <p:nvPr/>
        </p:nvSpPr>
        <p:spPr bwMode="auto">
          <a:xfrm>
            <a:off x="1346860" y="693717"/>
            <a:ext cx="9144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200" dirty="0" err="1" smtClean="0">
                <a:latin typeface="Times New Roman" pitchFamily="18" charset="0"/>
              </a:rPr>
              <a:t>Semper</a:t>
            </a:r>
            <a:r>
              <a:rPr lang="en-US" sz="4200" dirty="0" smtClean="0">
                <a:latin typeface="Times New Roman" pitchFamily="18" charset="0"/>
              </a:rPr>
              <a:t> </a:t>
            </a:r>
            <a:r>
              <a:rPr lang="en-US" sz="4200" dirty="0" err="1" smtClean="0">
                <a:latin typeface="Times New Roman" pitchFamily="18" charset="0"/>
              </a:rPr>
              <a:t>Paratus</a:t>
            </a:r>
            <a:endParaRPr lang="en-US" sz="4200" dirty="0">
              <a:latin typeface="Times New Roman" pitchFamily="18" charset="0"/>
            </a:endParaRPr>
          </a:p>
        </p:txBody>
      </p:sp>
      <p:pic>
        <p:nvPicPr>
          <p:cNvPr id="34820" name="Picture 17" descr="Picture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4724400"/>
            <a:ext cx="3505200" cy="15986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4822" name="Picture 12" descr="23563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3733800"/>
            <a:ext cx="3733800" cy="2482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4823" name="Picture 14" descr="080624-G-6049H-0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4663" y="1403350"/>
            <a:ext cx="1998662" cy="2211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4824" name="Picture 15" descr="anthraxpro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90800" y="1828800"/>
            <a:ext cx="2857500" cy="1714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4826" name="Picture 10" descr="http://www.blackfive.net/photos/uncategorized/2008/02/11/uscg_080208g9409s191_00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93278" y="2079213"/>
            <a:ext cx="2913351" cy="193464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A1B5C5-109F-4F23-9E7A-ED82B0E609E3}" type="slidenum">
              <a:rPr lang="en-US" smtClean="0"/>
              <a:pPr>
                <a:defRPr/>
              </a:pPr>
              <a:t>2</a:t>
            </a:fld>
            <a:endParaRPr lang="en-US" smtClean="0"/>
          </a:p>
        </p:txBody>
      </p:sp>
      <p:grpSp>
        <p:nvGrpSpPr>
          <p:cNvPr id="15363" name="Group 5"/>
          <p:cNvGrpSpPr>
            <a:grpSpLocks/>
          </p:cNvGrpSpPr>
          <p:nvPr/>
        </p:nvGrpSpPr>
        <p:grpSpPr bwMode="auto">
          <a:xfrm>
            <a:off x="269875" y="3462338"/>
            <a:ext cx="4191000" cy="2438400"/>
            <a:chOff x="2976" y="816"/>
            <a:chExt cx="2160" cy="1606"/>
          </a:xfrm>
        </p:grpSpPr>
        <p:pic>
          <p:nvPicPr>
            <p:cNvPr id="15372" name="Picture 6" descr="pic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76" y="816"/>
              <a:ext cx="2160" cy="160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366599" name="Text Box 7"/>
            <p:cNvSpPr txBox="1">
              <a:spLocks noChangeArrowheads="1"/>
            </p:cNvSpPr>
            <p:nvPr/>
          </p:nvSpPr>
          <p:spPr bwMode="auto">
            <a:xfrm>
              <a:off x="2976" y="1584"/>
              <a:ext cx="216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en-US" sz="2400" b="1">
                <a:solidFill>
                  <a:srgbClr val="F4190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endParaRPr>
            </a:p>
          </p:txBody>
        </p:sp>
      </p:grpSp>
      <p:grpSp>
        <p:nvGrpSpPr>
          <p:cNvPr id="15364" name="Group 12"/>
          <p:cNvGrpSpPr>
            <a:grpSpLocks/>
          </p:cNvGrpSpPr>
          <p:nvPr/>
        </p:nvGrpSpPr>
        <p:grpSpPr bwMode="auto">
          <a:xfrm>
            <a:off x="4994275" y="1252538"/>
            <a:ext cx="3733800" cy="3886200"/>
            <a:chOff x="384" y="2160"/>
            <a:chExt cx="1494" cy="1920"/>
          </a:xfrm>
        </p:grpSpPr>
        <p:pic>
          <p:nvPicPr>
            <p:cNvPr id="15370" name="Picture 13" descr="Picture1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4" y="2160"/>
              <a:ext cx="1494" cy="19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366606" name="Text Box 14"/>
            <p:cNvSpPr txBox="1">
              <a:spLocks noChangeArrowheads="1"/>
            </p:cNvSpPr>
            <p:nvPr/>
          </p:nvSpPr>
          <p:spPr bwMode="auto">
            <a:xfrm>
              <a:off x="384" y="2544"/>
              <a:ext cx="1488" cy="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en-US" sz="24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endParaRPr>
            </a:p>
          </p:txBody>
        </p:sp>
      </p:grpSp>
      <p:pic>
        <p:nvPicPr>
          <p:cNvPr id="15365" name="Picture 33" descr="KATHERINE WALKER ON PORT SECURITY (FOR RELEASE)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9875" y="719138"/>
            <a:ext cx="4191000" cy="254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66626" name="Rectangle 34"/>
          <p:cNvSpPr>
            <a:spLocks noChangeArrowheads="1"/>
          </p:cNvSpPr>
          <p:nvPr/>
        </p:nvSpPr>
        <p:spPr bwMode="auto">
          <a:xfrm>
            <a:off x="304800" y="838200"/>
            <a:ext cx="2133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Maritime</a:t>
            </a:r>
          </a:p>
          <a:p>
            <a:pPr>
              <a:defRPr/>
            </a:pPr>
            <a:r>
              <a:rPr lang="en-US" sz="24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Stewardship</a:t>
            </a:r>
          </a:p>
        </p:txBody>
      </p:sp>
      <p:sp>
        <p:nvSpPr>
          <p:cNvPr id="366629" name="Rectangle 37"/>
          <p:cNvSpPr>
            <a:spLocks noChangeArrowheads="1"/>
          </p:cNvSpPr>
          <p:nvPr/>
        </p:nvSpPr>
        <p:spPr bwMode="auto">
          <a:xfrm>
            <a:off x="5700478" y="2286000"/>
            <a:ext cx="26420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Maritime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r>
              <a:rPr lang="en-US" sz="24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Safety</a:t>
            </a:r>
          </a:p>
        </p:txBody>
      </p:sp>
      <p:sp>
        <p:nvSpPr>
          <p:cNvPr id="366630" name="Rectangle 38"/>
          <p:cNvSpPr>
            <a:spLocks noChangeArrowheads="1"/>
          </p:cNvSpPr>
          <p:nvPr/>
        </p:nvSpPr>
        <p:spPr bwMode="auto">
          <a:xfrm>
            <a:off x="2771775" y="5062538"/>
            <a:ext cx="16764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Maritime</a:t>
            </a:r>
          </a:p>
          <a:p>
            <a:pPr>
              <a:defRPr/>
            </a:pPr>
            <a:r>
              <a:rPr lang="en-US" sz="24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Security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4100"/>
          <p:cNvGraphicFramePr>
            <a:graphicFrameLocks noGrp="1"/>
          </p:cNvGraphicFramePr>
          <p:nvPr>
            <p:ph type="body" idx="1"/>
          </p:nvPr>
        </p:nvGraphicFramePr>
        <p:xfrm>
          <a:off x="565150" y="1835150"/>
          <a:ext cx="7999413" cy="329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MS Org Chart" r:id="rId4" imgW="4533840" imgH="1110960" progId="OrgPlusWOPX.4">
                  <p:embed followColorScheme="full"/>
                </p:oleObj>
              </mc:Choice>
              <mc:Fallback>
                <p:oleObj name="MS Org Chart" r:id="rId4" imgW="4533840" imgH="1110960" progId="OrgPlusWOPX.4">
                  <p:embed followColorScheme="full"/>
                  <p:pic>
                    <p:nvPicPr>
                      <p:cNvPr id="0" name="Object 4100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" y="1835150"/>
                        <a:ext cx="7999413" cy="3290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Rectangle 4103"/>
          <p:cNvSpPr>
            <a:spLocks noChangeArrowheads="1"/>
          </p:cNvSpPr>
          <p:nvPr/>
        </p:nvSpPr>
        <p:spPr bwMode="auto">
          <a:xfrm>
            <a:off x="2439988" y="13541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28" name="Rectangle 4106"/>
          <p:cNvSpPr>
            <a:spLocks noChangeArrowheads="1"/>
          </p:cNvSpPr>
          <p:nvPr/>
        </p:nvSpPr>
        <p:spPr bwMode="auto">
          <a:xfrm>
            <a:off x="4000500" y="2857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29" name="Rectangle 4108"/>
          <p:cNvSpPr>
            <a:spLocks noChangeArrowheads="1"/>
          </p:cNvSpPr>
          <p:nvPr/>
        </p:nvSpPr>
        <p:spPr bwMode="auto">
          <a:xfrm>
            <a:off x="9572625" y="2857500"/>
            <a:ext cx="35718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10" descr="USmapfinal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8675" y="1357313"/>
            <a:ext cx="7496175" cy="49291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Area and District Headquarters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UXILIARY REGION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74044" y="1603022"/>
            <a:ext cx="6801980" cy="469102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/>
          <p:cNvSpPr>
            <a:spLocks noGrp="1" noChangeArrowheads="1"/>
          </p:cNvSpPr>
          <p:nvPr>
            <p:ph type="title"/>
          </p:nvPr>
        </p:nvSpPr>
        <p:spPr>
          <a:xfrm>
            <a:off x="3328988" y="0"/>
            <a:ext cx="5410200" cy="685800"/>
          </a:xfrm>
        </p:spPr>
        <p:txBody>
          <a:bodyPr/>
          <a:lstStyle/>
          <a:p>
            <a:r>
              <a:rPr lang="en-US" dirty="0" smtClean="0"/>
              <a:t>Coast Guard Layered Strategy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69D8D3-752D-4FDE-AC1A-19DD748E8F77}" type="slidenum">
              <a:rPr lang="en-US" smtClean="0"/>
              <a:pPr>
                <a:defRPr/>
              </a:pPr>
              <a:t>6</a:t>
            </a:fld>
            <a:endParaRPr lang="en-US" smtClean="0"/>
          </a:p>
        </p:txBody>
      </p:sp>
      <p:sp>
        <p:nvSpPr>
          <p:cNvPr id="17413" name="Text Box 94"/>
          <p:cNvSpPr txBox="1">
            <a:spLocks noChangeArrowheads="1"/>
          </p:cNvSpPr>
          <p:nvPr/>
        </p:nvSpPr>
        <p:spPr bwMode="auto">
          <a:xfrm>
            <a:off x="2514600" y="5853113"/>
            <a:ext cx="1600200" cy="1004887"/>
          </a:xfrm>
          <a:prstGeom prst="rect">
            <a:avLst/>
          </a:prstGeom>
          <a:solidFill>
            <a:srgbClr val="002D8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/>
          </a:p>
          <a:p>
            <a:pPr>
              <a:spcBef>
                <a:spcPct val="50000"/>
              </a:spcBef>
            </a:pPr>
            <a:endParaRPr lang="en-US" sz="2400"/>
          </a:p>
        </p:txBody>
      </p:sp>
      <p:sp>
        <p:nvSpPr>
          <p:cNvPr id="17414" name="Freeform 2"/>
          <p:cNvSpPr>
            <a:spLocks/>
          </p:cNvSpPr>
          <p:nvPr/>
        </p:nvSpPr>
        <p:spPr bwMode="auto">
          <a:xfrm>
            <a:off x="0" y="2800350"/>
            <a:ext cx="9156700" cy="933450"/>
          </a:xfrm>
          <a:custGeom>
            <a:avLst/>
            <a:gdLst>
              <a:gd name="T0" fmla="*/ 0 w 5768"/>
              <a:gd name="T1" fmla="*/ 2147483647 h 588"/>
              <a:gd name="T2" fmla="*/ 2147483647 w 5768"/>
              <a:gd name="T3" fmla="*/ 2147483647 h 588"/>
              <a:gd name="T4" fmla="*/ 2147483647 w 5768"/>
              <a:gd name="T5" fmla="*/ 2147483647 h 588"/>
              <a:gd name="T6" fmla="*/ 2147483647 w 5768"/>
              <a:gd name="T7" fmla="*/ 2147483647 h 588"/>
              <a:gd name="T8" fmla="*/ 2147483647 w 5768"/>
              <a:gd name="T9" fmla="*/ 2147483647 h 588"/>
              <a:gd name="T10" fmla="*/ 2147483647 w 5768"/>
              <a:gd name="T11" fmla="*/ 2147483647 h 588"/>
              <a:gd name="T12" fmla="*/ 2147483647 w 5768"/>
              <a:gd name="T13" fmla="*/ 2147483647 h 588"/>
              <a:gd name="T14" fmla="*/ 2147483647 w 5768"/>
              <a:gd name="T15" fmla="*/ 2147483647 h 58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768"/>
              <a:gd name="T25" fmla="*/ 0 h 588"/>
              <a:gd name="T26" fmla="*/ 5768 w 5768"/>
              <a:gd name="T27" fmla="*/ 588 h 58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768" h="588">
                <a:moveTo>
                  <a:pt x="0" y="140"/>
                </a:moveTo>
                <a:cubicBezTo>
                  <a:pt x="127" y="132"/>
                  <a:pt x="516" y="105"/>
                  <a:pt x="765" y="84"/>
                </a:cubicBezTo>
                <a:cubicBezTo>
                  <a:pt x="1014" y="63"/>
                  <a:pt x="1238" y="24"/>
                  <a:pt x="1496" y="12"/>
                </a:cubicBezTo>
                <a:cubicBezTo>
                  <a:pt x="1754" y="0"/>
                  <a:pt x="2088" y="12"/>
                  <a:pt x="2312" y="12"/>
                </a:cubicBezTo>
                <a:cubicBezTo>
                  <a:pt x="2536" y="12"/>
                  <a:pt x="2552" y="4"/>
                  <a:pt x="2840" y="12"/>
                </a:cubicBezTo>
                <a:cubicBezTo>
                  <a:pt x="3128" y="20"/>
                  <a:pt x="3648" y="4"/>
                  <a:pt x="4040" y="60"/>
                </a:cubicBezTo>
                <a:cubicBezTo>
                  <a:pt x="4432" y="116"/>
                  <a:pt x="4904" y="260"/>
                  <a:pt x="5192" y="348"/>
                </a:cubicBezTo>
                <a:cubicBezTo>
                  <a:pt x="5480" y="436"/>
                  <a:pt x="5624" y="512"/>
                  <a:pt x="5768" y="588"/>
                </a:cubicBezTo>
              </a:path>
            </a:pathLst>
          </a:custGeom>
          <a:noFill/>
          <a:ln w="28575" cap="rnd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7415" name="Freeform 3"/>
          <p:cNvSpPr>
            <a:spLocks/>
          </p:cNvSpPr>
          <p:nvPr/>
        </p:nvSpPr>
        <p:spPr bwMode="auto">
          <a:xfrm>
            <a:off x="0" y="3581400"/>
            <a:ext cx="9156700" cy="685800"/>
          </a:xfrm>
          <a:custGeom>
            <a:avLst/>
            <a:gdLst>
              <a:gd name="T0" fmla="*/ 0 w 5768"/>
              <a:gd name="T1" fmla="*/ 2147483647 h 588"/>
              <a:gd name="T2" fmla="*/ 2147483647 w 5768"/>
              <a:gd name="T3" fmla="*/ 2147483647 h 588"/>
              <a:gd name="T4" fmla="*/ 2147483647 w 5768"/>
              <a:gd name="T5" fmla="*/ 2147483647 h 588"/>
              <a:gd name="T6" fmla="*/ 2147483647 w 5768"/>
              <a:gd name="T7" fmla="*/ 2147483647 h 588"/>
              <a:gd name="T8" fmla="*/ 2147483647 w 5768"/>
              <a:gd name="T9" fmla="*/ 2147483647 h 588"/>
              <a:gd name="T10" fmla="*/ 2147483647 w 5768"/>
              <a:gd name="T11" fmla="*/ 2147483647 h 588"/>
              <a:gd name="T12" fmla="*/ 2147483647 w 5768"/>
              <a:gd name="T13" fmla="*/ 2147483647 h 588"/>
              <a:gd name="T14" fmla="*/ 2147483647 w 5768"/>
              <a:gd name="T15" fmla="*/ 2147483647 h 58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768"/>
              <a:gd name="T25" fmla="*/ 0 h 588"/>
              <a:gd name="T26" fmla="*/ 5768 w 5768"/>
              <a:gd name="T27" fmla="*/ 588 h 58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768" h="588">
                <a:moveTo>
                  <a:pt x="0" y="140"/>
                </a:moveTo>
                <a:cubicBezTo>
                  <a:pt x="127" y="132"/>
                  <a:pt x="516" y="105"/>
                  <a:pt x="765" y="84"/>
                </a:cubicBezTo>
                <a:cubicBezTo>
                  <a:pt x="1014" y="63"/>
                  <a:pt x="1238" y="24"/>
                  <a:pt x="1496" y="12"/>
                </a:cubicBezTo>
                <a:cubicBezTo>
                  <a:pt x="1754" y="0"/>
                  <a:pt x="2088" y="12"/>
                  <a:pt x="2312" y="12"/>
                </a:cubicBezTo>
                <a:cubicBezTo>
                  <a:pt x="2536" y="12"/>
                  <a:pt x="2552" y="4"/>
                  <a:pt x="2840" y="12"/>
                </a:cubicBezTo>
                <a:cubicBezTo>
                  <a:pt x="3128" y="20"/>
                  <a:pt x="3648" y="4"/>
                  <a:pt x="4040" y="60"/>
                </a:cubicBezTo>
                <a:cubicBezTo>
                  <a:pt x="4432" y="116"/>
                  <a:pt x="4904" y="260"/>
                  <a:pt x="5192" y="348"/>
                </a:cubicBezTo>
                <a:cubicBezTo>
                  <a:pt x="5480" y="436"/>
                  <a:pt x="5624" y="512"/>
                  <a:pt x="5768" y="588"/>
                </a:cubicBezTo>
              </a:path>
            </a:pathLst>
          </a:custGeom>
          <a:noFill/>
          <a:ln w="28575" cap="rnd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7416" name="Freeform 4"/>
          <p:cNvSpPr>
            <a:spLocks/>
          </p:cNvSpPr>
          <p:nvPr/>
        </p:nvSpPr>
        <p:spPr bwMode="auto">
          <a:xfrm>
            <a:off x="-12700" y="1600200"/>
            <a:ext cx="9156700" cy="933450"/>
          </a:xfrm>
          <a:custGeom>
            <a:avLst/>
            <a:gdLst>
              <a:gd name="T0" fmla="*/ 0 w 5768"/>
              <a:gd name="T1" fmla="*/ 2147483647 h 588"/>
              <a:gd name="T2" fmla="*/ 2147483647 w 5768"/>
              <a:gd name="T3" fmla="*/ 2147483647 h 588"/>
              <a:gd name="T4" fmla="*/ 2147483647 w 5768"/>
              <a:gd name="T5" fmla="*/ 2147483647 h 588"/>
              <a:gd name="T6" fmla="*/ 2147483647 w 5768"/>
              <a:gd name="T7" fmla="*/ 2147483647 h 588"/>
              <a:gd name="T8" fmla="*/ 2147483647 w 5768"/>
              <a:gd name="T9" fmla="*/ 2147483647 h 588"/>
              <a:gd name="T10" fmla="*/ 2147483647 w 5768"/>
              <a:gd name="T11" fmla="*/ 2147483647 h 588"/>
              <a:gd name="T12" fmla="*/ 2147483647 w 5768"/>
              <a:gd name="T13" fmla="*/ 2147483647 h 588"/>
              <a:gd name="T14" fmla="*/ 2147483647 w 5768"/>
              <a:gd name="T15" fmla="*/ 2147483647 h 58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768"/>
              <a:gd name="T25" fmla="*/ 0 h 588"/>
              <a:gd name="T26" fmla="*/ 5768 w 5768"/>
              <a:gd name="T27" fmla="*/ 588 h 58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768" h="588">
                <a:moveTo>
                  <a:pt x="0" y="140"/>
                </a:moveTo>
                <a:cubicBezTo>
                  <a:pt x="127" y="132"/>
                  <a:pt x="516" y="105"/>
                  <a:pt x="765" y="84"/>
                </a:cubicBezTo>
                <a:cubicBezTo>
                  <a:pt x="1014" y="63"/>
                  <a:pt x="1238" y="24"/>
                  <a:pt x="1496" y="12"/>
                </a:cubicBezTo>
                <a:cubicBezTo>
                  <a:pt x="1754" y="0"/>
                  <a:pt x="2088" y="12"/>
                  <a:pt x="2312" y="12"/>
                </a:cubicBezTo>
                <a:cubicBezTo>
                  <a:pt x="2536" y="12"/>
                  <a:pt x="2552" y="4"/>
                  <a:pt x="2840" y="12"/>
                </a:cubicBezTo>
                <a:cubicBezTo>
                  <a:pt x="3128" y="20"/>
                  <a:pt x="3648" y="4"/>
                  <a:pt x="4040" y="60"/>
                </a:cubicBezTo>
                <a:cubicBezTo>
                  <a:pt x="4432" y="116"/>
                  <a:pt x="4904" y="260"/>
                  <a:pt x="5192" y="348"/>
                </a:cubicBezTo>
                <a:cubicBezTo>
                  <a:pt x="5480" y="436"/>
                  <a:pt x="5624" y="512"/>
                  <a:pt x="5768" y="588"/>
                </a:cubicBezTo>
              </a:path>
            </a:pathLst>
          </a:custGeom>
          <a:noFill/>
          <a:ln w="28575" cap="rnd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7417" name="Freeform 6"/>
          <p:cNvSpPr>
            <a:spLocks noChangeAspect="1"/>
          </p:cNvSpPr>
          <p:nvPr/>
        </p:nvSpPr>
        <p:spPr bwMode="auto">
          <a:xfrm>
            <a:off x="-14288" y="4718050"/>
            <a:ext cx="3900488" cy="2139950"/>
          </a:xfrm>
          <a:custGeom>
            <a:avLst/>
            <a:gdLst>
              <a:gd name="T0" fmla="*/ 2147483647 w 2537"/>
              <a:gd name="T1" fmla="*/ 2147483647 h 1392"/>
              <a:gd name="T2" fmla="*/ 2147483647 w 2537"/>
              <a:gd name="T3" fmla="*/ 2147483647 h 1392"/>
              <a:gd name="T4" fmla="*/ 2147483647 w 2537"/>
              <a:gd name="T5" fmla="*/ 0 h 1392"/>
              <a:gd name="T6" fmla="*/ 2147483647 w 2537"/>
              <a:gd name="T7" fmla="*/ 0 h 1392"/>
              <a:gd name="T8" fmla="*/ 2147483647 w 2537"/>
              <a:gd name="T9" fmla="*/ 2147483647 h 1392"/>
              <a:gd name="T10" fmla="*/ 2147483647 w 2537"/>
              <a:gd name="T11" fmla="*/ 2147483647 h 1392"/>
              <a:gd name="T12" fmla="*/ 2147483647 w 2537"/>
              <a:gd name="T13" fmla="*/ 2147483647 h 1392"/>
              <a:gd name="T14" fmla="*/ 2147483647 w 2537"/>
              <a:gd name="T15" fmla="*/ 2147483647 h 1392"/>
              <a:gd name="T16" fmla="*/ 2147483647 w 2537"/>
              <a:gd name="T17" fmla="*/ 2147483647 h 1392"/>
              <a:gd name="T18" fmla="*/ 2147483647 w 2537"/>
              <a:gd name="T19" fmla="*/ 2147483647 h 1392"/>
              <a:gd name="T20" fmla="*/ 2147483647 w 2537"/>
              <a:gd name="T21" fmla="*/ 2147483647 h 1392"/>
              <a:gd name="T22" fmla="*/ 2147483647 w 2537"/>
              <a:gd name="T23" fmla="*/ 2147483647 h 1392"/>
              <a:gd name="T24" fmla="*/ 2147483647 w 2537"/>
              <a:gd name="T25" fmla="*/ 2147483647 h 1392"/>
              <a:gd name="T26" fmla="*/ 2147483647 w 2537"/>
              <a:gd name="T27" fmla="*/ 2147483647 h 1392"/>
              <a:gd name="T28" fmla="*/ 2147483647 w 2537"/>
              <a:gd name="T29" fmla="*/ 2147483647 h 1392"/>
              <a:gd name="T30" fmla="*/ 2147483647 w 2537"/>
              <a:gd name="T31" fmla="*/ 2147483647 h 1392"/>
              <a:gd name="T32" fmla="*/ 2147483647 w 2537"/>
              <a:gd name="T33" fmla="*/ 2147483647 h 1392"/>
              <a:gd name="T34" fmla="*/ 2147483647 w 2537"/>
              <a:gd name="T35" fmla="*/ 2147483647 h 1392"/>
              <a:gd name="T36" fmla="*/ 2147483647 w 2537"/>
              <a:gd name="T37" fmla="*/ 2147483647 h 1392"/>
              <a:gd name="T38" fmla="*/ 2147483647 w 2537"/>
              <a:gd name="T39" fmla="*/ 2147483647 h 1392"/>
              <a:gd name="T40" fmla="*/ 0 w 2537"/>
              <a:gd name="T41" fmla="*/ 2147483647 h 1392"/>
              <a:gd name="T42" fmla="*/ 2147483647 w 2537"/>
              <a:gd name="T43" fmla="*/ 2147483647 h 1392"/>
              <a:gd name="T44" fmla="*/ 2147483647 w 2537"/>
              <a:gd name="T45" fmla="*/ 2147483647 h 139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537"/>
              <a:gd name="T70" fmla="*/ 0 h 1392"/>
              <a:gd name="T71" fmla="*/ 2537 w 2537"/>
              <a:gd name="T72" fmla="*/ 1392 h 1392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537" h="1392">
                <a:moveTo>
                  <a:pt x="1243" y="162"/>
                </a:moveTo>
                <a:lnTo>
                  <a:pt x="1682" y="89"/>
                </a:lnTo>
                <a:lnTo>
                  <a:pt x="2225" y="0"/>
                </a:lnTo>
                <a:lnTo>
                  <a:pt x="2441" y="0"/>
                </a:lnTo>
                <a:lnTo>
                  <a:pt x="2513" y="94"/>
                </a:lnTo>
                <a:lnTo>
                  <a:pt x="2537" y="225"/>
                </a:lnTo>
                <a:lnTo>
                  <a:pt x="2465" y="319"/>
                </a:lnTo>
                <a:lnTo>
                  <a:pt x="2345" y="357"/>
                </a:lnTo>
                <a:lnTo>
                  <a:pt x="2009" y="338"/>
                </a:lnTo>
                <a:lnTo>
                  <a:pt x="1817" y="357"/>
                </a:lnTo>
                <a:lnTo>
                  <a:pt x="1721" y="563"/>
                </a:lnTo>
                <a:lnTo>
                  <a:pt x="1817" y="769"/>
                </a:lnTo>
                <a:lnTo>
                  <a:pt x="2129" y="844"/>
                </a:lnTo>
                <a:lnTo>
                  <a:pt x="2201" y="976"/>
                </a:lnTo>
                <a:lnTo>
                  <a:pt x="2177" y="1088"/>
                </a:lnTo>
                <a:lnTo>
                  <a:pt x="2057" y="1220"/>
                </a:lnTo>
                <a:lnTo>
                  <a:pt x="1865" y="1295"/>
                </a:lnTo>
                <a:lnTo>
                  <a:pt x="1793" y="1389"/>
                </a:lnTo>
                <a:lnTo>
                  <a:pt x="1265" y="1389"/>
                </a:lnTo>
                <a:lnTo>
                  <a:pt x="9" y="1392"/>
                </a:lnTo>
                <a:lnTo>
                  <a:pt x="0" y="363"/>
                </a:lnTo>
                <a:lnTo>
                  <a:pt x="494" y="162"/>
                </a:lnTo>
                <a:lnTo>
                  <a:pt x="1243" y="162"/>
                </a:lnTo>
                <a:close/>
              </a:path>
            </a:pathLst>
          </a:cu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8" name="Freeform 7"/>
          <p:cNvSpPr>
            <a:spLocks noChangeAspect="1"/>
          </p:cNvSpPr>
          <p:nvPr/>
        </p:nvSpPr>
        <p:spPr bwMode="auto">
          <a:xfrm>
            <a:off x="3505200" y="4572000"/>
            <a:ext cx="5638800" cy="2286000"/>
          </a:xfrm>
          <a:custGeom>
            <a:avLst/>
            <a:gdLst>
              <a:gd name="T0" fmla="*/ 0 w 3728"/>
              <a:gd name="T1" fmla="*/ 2147483647 h 1875"/>
              <a:gd name="T2" fmla="*/ 2147483647 w 3728"/>
              <a:gd name="T3" fmla="*/ 2147483647 h 1875"/>
              <a:gd name="T4" fmla="*/ 2147483647 w 3728"/>
              <a:gd name="T5" fmla="*/ 2147483647 h 1875"/>
              <a:gd name="T6" fmla="*/ 2147483647 w 3728"/>
              <a:gd name="T7" fmla="*/ 2147483647 h 1875"/>
              <a:gd name="T8" fmla="*/ 2147483647 w 3728"/>
              <a:gd name="T9" fmla="*/ 2147483647 h 1875"/>
              <a:gd name="T10" fmla="*/ 2147483647 w 3728"/>
              <a:gd name="T11" fmla="*/ 2147483647 h 1875"/>
              <a:gd name="T12" fmla="*/ 2147483647 w 3728"/>
              <a:gd name="T13" fmla="*/ 2147483647 h 1875"/>
              <a:gd name="T14" fmla="*/ 2147483647 w 3728"/>
              <a:gd name="T15" fmla="*/ 2147483647 h 1875"/>
              <a:gd name="T16" fmla="*/ 2147483647 w 3728"/>
              <a:gd name="T17" fmla="*/ 2147483647 h 1875"/>
              <a:gd name="T18" fmla="*/ 2147483647 w 3728"/>
              <a:gd name="T19" fmla="*/ 2147483647 h 1875"/>
              <a:gd name="T20" fmla="*/ 2147483647 w 3728"/>
              <a:gd name="T21" fmla="*/ 2147483647 h 1875"/>
              <a:gd name="T22" fmla="*/ 2147483647 w 3728"/>
              <a:gd name="T23" fmla="*/ 2147483647 h 1875"/>
              <a:gd name="T24" fmla="*/ 2147483647 w 3728"/>
              <a:gd name="T25" fmla="*/ 2147483647 h 1875"/>
              <a:gd name="T26" fmla="*/ 2147483647 w 3728"/>
              <a:gd name="T27" fmla="*/ 2147483647 h 1875"/>
              <a:gd name="T28" fmla="*/ 2147483647 w 3728"/>
              <a:gd name="T29" fmla="*/ 2147483647 h 1875"/>
              <a:gd name="T30" fmla="*/ 2147483647 w 3728"/>
              <a:gd name="T31" fmla="*/ 2147483647 h 1875"/>
              <a:gd name="T32" fmla="*/ 2147483647 w 3728"/>
              <a:gd name="T33" fmla="*/ 2147483647 h 1875"/>
              <a:gd name="T34" fmla="*/ 2147483647 w 3728"/>
              <a:gd name="T35" fmla="*/ 2147483647 h 1875"/>
              <a:gd name="T36" fmla="*/ 2147483647 w 3728"/>
              <a:gd name="T37" fmla="*/ 2147483647 h 1875"/>
              <a:gd name="T38" fmla="*/ 2147483647 w 3728"/>
              <a:gd name="T39" fmla="*/ 2147483647 h 1875"/>
              <a:gd name="T40" fmla="*/ 2147483647 w 3728"/>
              <a:gd name="T41" fmla="*/ 2147483647 h 1875"/>
              <a:gd name="T42" fmla="*/ 2147483647 w 3728"/>
              <a:gd name="T43" fmla="*/ 2147483647 h 1875"/>
              <a:gd name="T44" fmla="*/ 2147483647 w 3728"/>
              <a:gd name="T45" fmla="*/ 2147483647 h 1875"/>
              <a:gd name="T46" fmla="*/ 2147483647 w 3728"/>
              <a:gd name="T47" fmla="*/ 2147483647 h 1875"/>
              <a:gd name="T48" fmla="*/ 2147483647 w 3728"/>
              <a:gd name="T49" fmla="*/ 0 h 1875"/>
              <a:gd name="T50" fmla="*/ 2147483647 w 3728"/>
              <a:gd name="T51" fmla="*/ 2147483647 h 1875"/>
              <a:gd name="T52" fmla="*/ 2147483647 w 3728"/>
              <a:gd name="T53" fmla="*/ 2147483647 h 1875"/>
              <a:gd name="T54" fmla="*/ 2147483647 w 3728"/>
              <a:gd name="T55" fmla="*/ 2147483647 h 1875"/>
              <a:gd name="T56" fmla="*/ 2147483647 w 3728"/>
              <a:gd name="T57" fmla="*/ 2147483647 h 1875"/>
              <a:gd name="T58" fmla="*/ 2147483647 w 3728"/>
              <a:gd name="T59" fmla="*/ 2147483647 h 1875"/>
              <a:gd name="T60" fmla="*/ 0 w 3728"/>
              <a:gd name="T61" fmla="*/ 2147483647 h 1875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3728"/>
              <a:gd name="T94" fmla="*/ 0 h 1875"/>
              <a:gd name="T95" fmla="*/ 3728 w 3728"/>
              <a:gd name="T96" fmla="*/ 1875 h 1875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3728" h="1875">
                <a:moveTo>
                  <a:pt x="0" y="1871"/>
                </a:moveTo>
                <a:lnTo>
                  <a:pt x="188" y="1743"/>
                </a:lnTo>
                <a:lnTo>
                  <a:pt x="324" y="1571"/>
                </a:lnTo>
                <a:lnTo>
                  <a:pt x="332" y="1359"/>
                </a:lnTo>
                <a:lnTo>
                  <a:pt x="416" y="1223"/>
                </a:lnTo>
                <a:lnTo>
                  <a:pt x="608" y="1151"/>
                </a:lnTo>
                <a:lnTo>
                  <a:pt x="776" y="1175"/>
                </a:lnTo>
                <a:lnTo>
                  <a:pt x="1040" y="1439"/>
                </a:lnTo>
                <a:lnTo>
                  <a:pt x="1319" y="1547"/>
                </a:lnTo>
                <a:lnTo>
                  <a:pt x="1503" y="1559"/>
                </a:lnTo>
                <a:lnTo>
                  <a:pt x="1615" y="1519"/>
                </a:lnTo>
                <a:lnTo>
                  <a:pt x="1639" y="1407"/>
                </a:lnTo>
                <a:lnTo>
                  <a:pt x="1675" y="1267"/>
                </a:lnTo>
                <a:lnTo>
                  <a:pt x="1739" y="995"/>
                </a:lnTo>
                <a:lnTo>
                  <a:pt x="1631" y="804"/>
                </a:lnTo>
                <a:lnTo>
                  <a:pt x="1431" y="748"/>
                </a:lnTo>
                <a:lnTo>
                  <a:pt x="1147" y="792"/>
                </a:lnTo>
                <a:lnTo>
                  <a:pt x="824" y="632"/>
                </a:lnTo>
                <a:lnTo>
                  <a:pt x="800" y="352"/>
                </a:lnTo>
                <a:lnTo>
                  <a:pt x="924" y="172"/>
                </a:lnTo>
                <a:lnTo>
                  <a:pt x="1016" y="48"/>
                </a:lnTo>
                <a:lnTo>
                  <a:pt x="1423" y="24"/>
                </a:lnTo>
                <a:lnTo>
                  <a:pt x="1687" y="48"/>
                </a:lnTo>
                <a:lnTo>
                  <a:pt x="2047" y="24"/>
                </a:lnTo>
                <a:lnTo>
                  <a:pt x="2095" y="0"/>
                </a:lnTo>
                <a:lnTo>
                  <a:pt x="2631" y="100"/>
                </a:lnTo>
                <a:lnTo>
                  <a:pt x="3404" y="392"/>
                </a:lnTo>
                <a:lnTo>
                  <a:pt x="3728" y="534"/>
                </a:lnTo>
                <a:lnTo>
                  <a:pt x="3728" y="1875"/>
                </a:lnTo>
                <a:lnTo>
                  <a:pt x="2095" y="1871"/>
                </a:lnTo>
                <a:lnTo>
                  <a:pt x="0" y="1871"/>
                </a:lnTo>
                <a:close/>
              </a:path>
            </a:pathLst>
          </a:cu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9" name="Rectangle 8"/>
          <p:cNvSpPr>
            <a:spLocks noChangeAspect="1" noChangeArrowheads="1"/>
          </p:cNvSpPr>
          <p:nvPr/>
        </p:nvSpPr>
        <p:spPr bwMode="auto">
          <a:xfrm rot="-1096992">
            <a:off x="2724150" y="6326188"/>
            <a:ext cx="266700" cy="379412"/>
          </a:xfrm>
          <a:prstGeom prst="rect">
            <a:avLst/>
          </a:prstGeom>
          <a:solidFill>
            <a:srgbClr val="CB9B6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420" name="Group 9"/>
          <p:cNvGrpSpPr>
            <a:grpSpLocks noChangeAspect="1"/>
          </p:cNvGrpSpPr>
          <p:nvPr/>
        </p:nvGrpSpPr>
        <p:grpSpPr bwMode="auto">
          <a:xfrm rot="6000000">
            <a:off x="5780088" y="5743575"/>
            <a:ext cx="420688" cy="211137"/>
            <a:chOff x="3120" y="2160"/>
            <a:chExt cx="384" cy="192"/>
          </a:xfrm>
        </p:grpSpPr>
        <p:sp>
          <p:nvSpPr>
            <p:cNvPr id="17502" name="Rectangle 10"/>
            <p:cNvSpPr>
              <a:spLocks noChangeAspect="1" noChangeArrowheads="1"/>
            </p:cNvSpPr>
            <p:nvPr/>
          </p:nvSpPr>
          <p:spPr bwMode="auto">
            <a:xfrm>
              <a:off x="3120" y="2256"/>
              <a:ext cx="384" cy="96"/>
            </a:xfrm>
            <a:prstGeom prst="rect">
              <a:avLst/>
            </a:prstGeom>
            <a:solidFill>
              <a:srgbClr val="CB9B6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03" name="Rectangle 11"/>
            <p:cNvSpPr>
              <a:spLocks noChangeAspect="1" noChangeArrowheads="1"/>
            </p:cNvSpPr>
            <p:nvPr/>
          </p:nvSpPr>
          <p:spPr bwMode="auto">
            <a:xfrm>
              <a:off x="3264" y="2160"/>
              <a:ext cx="96" cy="96"/>
            </a:xfrm>
            <a:prstGeom prst="rect">
              <a:avLst/>
            </a:prstGeom>
            <a:solidFill>
              <a:srgbClr val="CB9B6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421" name="Freeform 12"/>
          <p:cNvSpPr>
            <a:spLocks noChangeAspect="1"/>
          </p:cNvSpPr>
          <p:nvPr/>
        </p:nvSpPr>
        <p:spPr bwMode="auto">
          <a:xfrm>
            <a:off x="3352800" y="6172200"/>
            <a:ext cx="685800" cy="228600"/>
          </a:xfrm>
          <a:custGeom>
            <a:avLst/>
            <a:gdLst>
              <a:gd name="T0" fmla="*/ 0 w 576"/>
              <a:gd name="T1" fmla="*/ 2147483647 h 192"/>
              <a:gd name="T2" fmla="*/ 0 w 576"/>
              <a:gd name="T3" fmla="*/ 0 h 192"/>
              <a:gd name="T4" fmla="*/ 2147483647 w 576"/>
              <a:gd name="T5" fmla="*/ 0 h 192"/>
              <a:gd name="T6" fmla="*/ 2147483647 w 576"/>
              <a:gd name="T7" fmla="*/ 2147483647 h 192"/>
              <a:gd name="T8" fmla="*/ 2147483647 w 576"/>
              <a:gd name="T9" fmla="*/ 2147483647 h 192"/>
              <a:gd name="T10" fmla="*/ 2147483647 w 576"/>
              <a:gd name="T11" fmla="*/ 2147483647 h 192"/>
              <a:gd name="T12" fmla="*/ 2147483647 w 576"/>
              <a:gd name="T13" fmla="*/ 2147483647 h 192"/>
              <a:gd name="T14" fmla="*/ 2147483647 w 576"/>
              <a:gd name="T15" fmla="*/ 2147483647 h 192"/>
              <a:gd name="T16" fmla="*/ 2147483647 w 576"/>
              <a:gd name="T17" fmla="*/ 2147483647 h 192"/>
              <a:gd name="T18" fmla="*/ 2147483647 w 576"/>
              <a:gd name="T19" fmla="*/ 2147483647 h 192"/>
              <a:gd name="T20" fmla="*/ 2147483647 w 576"/>
              <a:gd name="T21" fmla="*/ 2147483647 h 192"/>
              <a:gd name="T22" fmla="*/ 0 w 576"/>
              <a:gd name="T23" fmla="*/ 2147483647 h 192"/>
              <a:gd name="T24" fmla="*/ 0 w 576"/>
              <a:gd name="T25" fmla="*/ 2147483647 h 19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76"/>
              <a:gd name="T40" fmla="*/ 0 h 192"/>
              <a:gd name="T41" fmla="*/ 576 w 576"/>
              <a:gd name="T42" fmla="*/ 192 h 19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76" h="192">
                <a:moveTo>
                  <a:pt x="0" y="96"/>
                </a:moveTo>
                <a:lnTo>
                  <a:pt x="0" y="0"/>
                </a:lnTo>
                <a:lnTo>
                  <a:pt x="576" y="0"/>
                </a:lnTo>
                <a:lnTo>
                  <a:pt x="576" y="144"/>
                </a:lnTo>
                <a:lnTo>
                  <a:pt x="576" y="192"/>
                </a:lnTo>
                <a:lnTo>
                  <a:pt x="528" y="192"/>
                </a:lnTo>
                <a:lnTo>
                  <a:pt x="480" y="96"/>
                </a:lnTo>
                <a:lnTo>
                  <a:pt x="384" y="48"/>
                </a:lnTo>
                <a:lnTo>
                  <a:pt x="192" y="48"/>
                </a:lnTo>
                <a:lnTo>
                  <a:pt x="96" y="96"/>
                </a:lnTo>
                <a:lnTo>
                  <a:pt x="48" y="192"/>
                </a:lnTo>
                <a:lnTo>
                  <a:pt x="0" y="192"/>
                </a:lnTo>
                <a:lnTo>
                  <a:pt x="0" y="96"/>
                </a:lnTo>
                <a:close/>
              </a:path>
            </a:pathLst>
          </a:custGeom>
          <a:solidFill>
            <a:srgbClr val="96969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7422" name="Group 13"/>
          <p:cNvGrpSpPr>
            <a:grpSpLocks noChangeAspect="1"/>
          </p:cNvGrpSpPr>
          <p:nvPr/>
        </p:nvGrpSpPr>
        <p:grpSpPr bwMode="auto">
          <a:xfrm rot="1493704">
            <a:off x="4913313" y="6149975"/>
            <a:ext cx="495300" cy="190500"/>
            <a:chOff x="3696" y="3072"/>
            <a:chExt cx="624" cy="240"/>
          </a:xfrm>
        </p:grpSpPr>
        <p:sp>
          <p:nvSpPr>
            <p:cNvPr id="17500" name="Rectangle 14"/>
            <p:cNvSpPr>
              <a:spLocks noChangeAspect="1" noChangeArrowheads="1"/>
            </p:cNvSpPr>
            <p:nvPr/>
          </p:nvSpPr>
          <p:spPr bwMode="auto">
            <a:xfrm>
              <a:off x="3696" y="3072"/>
              <a:ext cx="624" cy="96"/>
            </a:xfrm>
            <a:prstGeom prst="rect">
              <a:avLst/>
            </a:prstGeom>
            <a:solidFill>
              <a:srgbClr val="CB9B6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01" name="Rectangle 15"/>
            <p:cNvSpPr>
              <a:spLocks noChangeAspect="1" noChangeArrowheads="1"/>
            </p:cNvSpPr>
            <p:nvPr/>
          </p:nvSpPr>
          <p:spPr bwMode="auto">
            <a:xfrm>
              <a:off x="3936" y="3168"/>
              <a:ext cx="96" cy="144"/>
            </a:xfrm>
            <a:prstGeom prst="rect">
              <a:avLst/>
            </a:prstGeom>
            <a:solidFill>
              <a:srgbClr val="CB9B6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423" name="Group 16"/>
          <p:cNvGrpSpPr>
            <a:grpSpLocks noChangeAspect="1"/>
          </p:cNvGrpSpPr>
          <p:nvPr/>
        </p:nvGrpSpPr>
        <p:grpSpPr bwMode="auto">
          <a:xfrm>
            <a:off x="4572000" y="6318250"/>
            <a:ext cx="533400" cy="387350"/>
            <a:chOff x="3168" y="3432"/>
            <a:chExt cx="530" cy="384"/>
          </a:xfrm>
        </p:grpSpPr>
        <p:grpSp>
          <p:nvGrpSpPr>
            <p:cNvPr id="17487" name="Group 17"/>
            <p:cNvGrpSpPr>
              <a:grpSpLocks noChangeAspect="1"/>
            </p:cNvGrpSpPr>
            <p:nvPr/>
          </p:nvGrpSpPr>
          <p:grpSpPr bwMode="auto">
            <a:xfrm>
              <a:off x="3456" y="3504"/>
              <a:ext cx="242" cy="216"/>
              <a:chOff x="3168" y="3432"/>
              <a:chExt cx="242" cy="216"/>
            </a:xfrm>
          </p:grpSpPr>
          <p:sp>
            <p:nvSpPr>
              <p:cNvPr id="17497" name="Oval 18"/>
              <p:cNvSpPr>
                <a:spLocks noChangeAspect="1" noChangeArrowheads="1"/>
              </p:cNvSpPr>
              <p:nvPr/>
            </p:nvSpPr>
            <p:spPr bwMode="auto">
              <a:xfrm>
                <a:off x="3170" y="3432"/>
                <a:ext cx="240" cy="48"/>
              </a:xfrm>
              <a:prstGeom prst="ellipse">
                <a:avLst/>
              </a:prstGeom>
              <a:solidFill>
                <a:srgbClr val="3333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98" name="Line 19"/>
              <p:cNvSpPr>
                <a:spLocks noChangeAspect="1" noChangeShapeType="1"/>
              </p:cNvSpPr>
              <p:nvPr/>
            </p:nvSpPr>
            <p:spPr bwMode="auto">
              <a:xfrm>
                <a:off x="3168" y="3456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9" name="Line 20"/>
              <p:cNvSpPr>
                <a:spLocks noChangeAspect="1" noChangeShapeType="1"/>
              </p:cNvSpPr>
              <p:nvPr/>
            </p:nvSpPr>
            <p:spPr bwMode="auto">
              <a:xfrm>
                <a:off x="3408" y="3456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88" name="Group 21"/>
            <p:cNvGrpSpPr>
              <a:grpSpLocks noChangeAspect="1"/>
            </p:cNvGrpSpPr>
            <p:nvPr/>
          </p:nvGrpSpPr>
          <p:grpSpPr bwMode="auto">
            <a:xfrm>
              <a:off x="3168" y="3432"/>
              <a:ext cx="242" cy="216"/>
              <a:chOff x="3168" y="3432"/>
              <a:chExt cx="242" cy="216"/>
            </a:xfrm>
          </p:grpSpPr>
          <p:sp>
            <p:nvSpPr>
              <p:cNvPr id="17494" name="Oval 22"/>
              <p:cNvSpPr>
                <a:spLocks noChangeAspect="1" noChangeArrowheads="1"/>
              </p:cNvSpPr>
              <p:nvPr/>
            </p:nvSpPr>
            <p:spPr bwMode="auto">
              <a:xfrm>
                <a:off x="3170" y="3432"/>
                <a:ext cx="240" cy="48"/>
              </a:xfrm>
              <a:prstGeom prst="ellipse">
                <a:avLst/>
              </a:prstGeom>
              <a:solidFill>
                <a:srgbClr val="3333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95" name="Line 23"/>
              <p:cNvSpPr>
                <a:spLocks noChangeAspect="1" noChangeShapeType="1"/>
              </p:cNvSpPr>
              <p:nvPr/>
            </p:nvSpPr>
            <p:spPr bwMode="auto">
              <a:xfrm>
                <a:off x="3168" y="3456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6" name="Line 24"/>
              <p:cNvSpPr>
                <a:spLocks noChangeAspect="1" noChangeShapeType="1"/>
              </p:cNvSpPr>
              <p:nvPr/>
            </p:nvSpPr>
            <p:spPr bwMode="auto">
              <a:xfrm>
                <a:off x="3408" y="3456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89" name="Group 25"/>
            <p:cNvGrpSpPr>
              <a:grpSpLocks noChangeAspect="1"/>
            </p:cNvGrpSpPr>
            <p:nvPr/>
          </p:nvGrpSpPr>
          <p:grpSpPr bwMode="auto">
            <a:xfrm>
              <a:off x="3312" y="3600"/>
              <a:ext cx="242" cy="216"/>
              <a:chOff x="3168" y="3432"/>
              <a:chExt cx="242" cy="216"/>
            </a:xfrm>
          </p:grpSpPr>
          <p:sp>
            <p:nvSpPr>
              <p:cNvPr id="17491" name="Oval 26"/>
              <p:cNvSpPr>
                <a:spLocks noChangeAspect="1" noChangeArrowheads="1"/>
              </p:cNvSpPr>
              <p:nvPr/>
            </p:nvSpPr>
            <p:spPr bwMode="auto">
              <a:xfrm>
                <a:off x="3170" y="3432"/>
                <a:ext cx="240" cy="48"/>
              </a:xfrm>
              <a:prstGeom prst="ellipse">
                <a:avLst/>
              </a:prstGeom>
              <a:solidFill>
                <a:srgbClr val="3333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92" name="Line 27"/>
              <p:cNvSpPr>
                <a:spLocks noChangeAspect="1" noChangeShapeType="1"/>
              </p:cNvSpPr>
              <p:nvPr/>
            </p:nvSpPr>
            <p:spPr bwMode="auto">
              <a:xfrm>
                <a:off x="3168" y="3456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3" name="Line 28"/>
              <p:cNvSpPr>
                <a:spLocks noChangeAspect="1" noChangeShapeType="1"/>
              </p:cNvSpPr>
              <p:nvPr/>
            </p:nvSpPr>
            <p:spPr bwMode="auto">
              <a:xfrm>
                <a:off x="3408" y="3456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490" name="Rectangle 29"/>
            <p:cNvSpPr>
              <a:spLocks noChangeAspect="1" noChangeArrowheads="1"/>
            </p:cNvSpPr>
            <p:nvPr/>
          </p:nvSpPr>
          <p:spPr bwMode="auto">
            <a:xfrm>
              <a:off x="3408" y="3656"/>
              <a:ext cx="96" cy="96"/>
            </a:xfrm>
            <a:prstGeom prst="rect">
              <a:avLst/>
            </a:prstGeom>
            <a:solidFill>
              <a:srgbClr val="3333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424" name="Freeform 30"/>
          <p:cNvSpPr>
            <a:spLocks/>
          </p:cNvSpPr>
          <p:nvPr/>
        </p:nvSpPr>
        <p:spPr bwMode="auto">
          <a:xfrm>
            <a:off x="0" y="4114800"/>
            <a:ext cx="9156700" cy="685800"/>
          </a:xfrm>
          <a:custGeom>
            <a:avLst/>
            <a:gdLst>
              <a:gd name="T0" fmla="*/ 0 w 5768"/>
              <a:gd name="T1" fmla="*/ 2147483647 h 588"/>
              <a:gd name="T2" fmla="*/ 2147483647 w 5768"/>
              <a:gd name="T3" fmla="*/ 2147483647 h 588"/>
              <a:gd name="T4" fmla="*/ 2147483647 w 5768"/>
              <a:gd name="T5" fmla="*/ 2147483647 h 588"/>
              <a:gd name="T6" fmla="*/ 2147483647 w 5768"/>
              <a:gd name="T7" fmla="*/ 2147483647 h 588"/>
              <a:gd name="T8" fmla="*/ 2147483647 w 5768"/>
              <a:gd name="T9" fmla="*/ 2147483647 h 588"/>
              <a:gd name="T10" fmla="*/ 2147483647 w 5768"/>
              <a:gd name="T11" fmla="*/ 2147483647 h 588"/>
              <a:gd name="T12" fmla="*/ 2147483647 w 5768"/>
              <a:gd name="T13" fmla="*/ 2147483647 h 588"/>
              <a:gd name="T14" fmla="*/ 2147483647 w 5768"/>
              <a:gd name="T15" fmla="*/ 2147483647 h 58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768"/>
              <a:gd name="T25" fmla="*/ 0 h 588"/>
              <a:gd name="T26" fmla="*/ 5768 w 5768"/>
              <a:gd name="T27" fmla="*/ 588 h 58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768" h="588">
                <a:moveTo>
                  <a:pt x="0" y="140"/>
                </a:moveTo>
                <a:cubicBezTo>
                  <a:pt x="127" y="132"/>
                  <a:pt x="516" y="105"/>
                  <a:pt x="765" y="84"/>
                </a:cubicBezTo>
                <a:cubicBezTo>
                  <a:pt x="1014" y="63"/>
                  <a:pt x="1238" y="24"/>
                  <a:pt x="1496" y="12"/>
                </a:cubicBezTo>
                <a:cubicBezTo>
                  <a:pt x="1754" y="0"/>
                  <a:pt x="2088" y="12"/>
                  <a:pt x="2312" y="12"/>
                </a:cubicBezTo>
                <a:cubicBezTo>
                  <a:pt x="2536" y="12"/>
                  <a:pt x="2552" y="4"/>
                  <a:pt x="2840" y="12"/>
                </a:cubicBezTo>
                <a:cubicBezTo>
                  <a:pt x="3128" y="20"/>
                  <a:pt x="3648" y="4"/>
                  <a:pt x="4040" y="60"/>
                </a:cubicBezTo>
                <a:cubicBezTo>
                  <a:pt x="4432" y="116"/>
                  <a:pt x="4904" y="260"/>
                  <a:pt x="5192" y="348"/>
                </a:cubicBezTo>
                <a:cubicBezTo>
                  <a:pt x="5480" y="436"/>
                  <a:pt x="5624" y="512"/>
                  <a:pt x="5768" y="588"/>
                </a:cubicBezTo>
              </a:path>
            </a:pathLst>
          </a:custGeom>
          <a:noFill/>
          <a:ln w="28575" cap="rnd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7425" name="Text Box 31"/>
          <p:cNvSpPr txBox="1">
            <a:spLocks noChangeArrowheads="1"/>
          </p:cNvSpPr>
          <p:nvPr/>
        </p:nvSpPr>
        <p:spPr bwMode="auto">
          <a:xfrm>
            <a:off x="0" y="4419600"/>
            <a:ext cx="1981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latin typeface="Times New Roman" pitchFamily="18" charset="0"/>
              </a:rPr>
              <a:t>Territorial Sea</a:t>
            </a:r>
          </a:p>
        </p:txBody>
      </p:sp>
      <p:sp>
        <p:nvSpPr>
          <p:cNvPr id="17426" name="Text Box 32"/>
          <p:cNvSpPr txBox="1">
            <a:spLocks noChangeArrowheads="1"/>
          </p:cNvSpPr>
          <p:nvPr/>
        </p:nvSpPr>
        <p:spPr bwMode="auto">
          <a:xfrm>
            <a:off x="0" y="3048000"/>
            <a:ext cx="2286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latin typeface="Times New Roman" pitchFamily="18" charset="0"/>
              </a:rPr>
              <a:t>EEZ</a:t>
            </a:r>
          </a:p>
        </p:txBody>
      </p:sp>
      <p:sp>
        <p:nvSpPr>
          <p:cNvPr id="17427" name="Text Box 33"/>
          <p:cNvSpPr txBox="1">
            <a:spLocks noChangeArrowheads="1"/>
          </p:cNvSpPr>
          <p:nvPr/>
        </p:nvSpPr>
        <p:spPr bwMode="auto">
          <a:xfrm>
            <a:off x="0" y="1828800"/>
            <a:ext cx="2057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latin typeface="Times New Roman" pitchFamily="18" charset="0"/>
              </a:rPr>
              <a:t>High Seas</a:t>
            </a:r>
          </a:p>
        </p:txBody>
      </p:sp>
      <p:sp>
        <p:nvSpPr>
          <p:cNvPr id="17428" name="Rectangle 34"/>
          <p:cNvSpPr>
            <a:spLocks noChangeAspect="1" noChangeArrowheads="1"/>
          </p:cNvSpPr>
          <p:nvPr/>
        </p:nvSpPr>
        <p:spPr bwMode="auto">
          <a:xfrm rot="-2499301">
            <a:off x="3619500" y="6629400"/>
            <a:ext cx="342900" cy="76200"/>
          </a:xfrm>
          <a:prstGeom prst="rect">
            <a:avLst/>
          </a:prstGeom>
          <a:solidFill>
            <a:srgbClr val="CB9B6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429" name="Group 35"/>
          <p:cNvGrpSpPr>
            <a:grpSpLocks/>
          </p:cNvGrpSpPr>
          <p:nvPr/>
        </p:nvGrpSpPr>
        <p:grpSpPr bwMode="auto">
          <a:xfrm>
            <a:off x="4191000" y="5943600"/>
            <a:ext cx="457200" cy="304800"/>
            <a:chOff x="2595" y="3432"/>
            <a:chExt cx="456" cy="261"/>
          </a:xfrm>
        </p:grpSpPr>
        <p:sp>
          <p:nvSpPr>
            <p:cNvPr id="17477" name="AutoShape 36"/>
            <p:cNvSpPr>
              <a:spLocks noChangeArrowheads="1"/>
            </p:cNvSpPr>
            <p:nvPr/>
          </p:nvSpPr>
          <p:spPr bwMode="auto">
            <a:xfrm>
              <a:off x="2595" y="3432"/>
              <a:ext cx="456" cy="261"/>
            </a:xfrm>
            <a:prstGeom prst="roundRect">
              <a:avLst>
                <a:gd name="adj" fmla="val 16667"/>
              </a:avLst>
            </a:prstGeom>
            <a:solidFill>
              <a:srgbClr val="EAE7AE"/>
            </a:solidFill>
            <a:ln w="12700">
              <a:solidFill>
                <a:srgbClr val="8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7478" name="Group 37"/>
            <p:cNvGrpSpPr>
              <a:grpSpLocks/>
            </p:cNvGrpSpPr>
            <p:nvPr/>
          </p:nvGrpSpPr>
          <p:grpSpPr bwMode="auto">
            <a:xfrm>
              <a:off x="2625" y="3462"/>
              <a:ext cx="399" cy="204"/>
              <a:chOff x="2595" y="3051"/>
              <a:chExt cx="399" cy="204"/>
            </a:xfrm>
          </p:grpSpPr>
          <p:sp>
            <p:nvSpPr>
              <p:cNvPr id="17479" name="AutoShape 38"/>
              <p:cNvSpPr>
                <a:spLocks noChangeArrowheads="1"/>
              </p:cNvSpPr>
              <p:nvPr/>
            </p:nvSpPr>
            <p:spPr bwMode="auto">
              <a:xfrm>
                <a:off x="2595" y="3051"/>
                <a:ext cx="399" cy="204"/>
              </a:xfrm>
              <a:prstGeom prst="roundRect">
                <a:avLst>
                  <a:gd name="adj" fmla="val 16667"/>
                </a:avLst>
              </a:prstGeom>
              <a:solidFill>
                <a:srgbClr val="EAE7AE"/>
              </a:solidFill>
              <a:ln w="12700">
                <a:solidFill>
                  <a:srgbClr val="8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80" name="AutoShape 39"/>
              <p:cNvSpPr>
                <a:spLocks noChangeArrowheads="1"/>
              </p:cNvSpPr>
              <p:nvPr/>
            </p:nvSpPr>
            <p:spPr bwMode="auto">
              <a:xfrm>
                <a:off x="2619" y="3075"/>
                <a:ext cx="345" cy="156"/>
              </a:xfrm>
              <a:prstGeom prst="roundRect">
                <a:avLst>
                  <a:gd name="adj" fmla="val 16667"/>
                </a:avLst>
              </a:prstGeom>
              <a:solidFill>
                <a:srgbClr val="EAE7AE"/>
              </a:solidFill>
              <a:ln w="12700">
                <a:solidFill>
                  <a:srgbClr val="8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81" name="Rectangle 40"/>
              <p:cNvSpPr>
                <a:spLocks noChangeArrowheads="1"/>
              </p:cNvSpPr>
              <p:nvPr/>
            </p:nvSpPr>
            <p:spPr bwMode="auto">
              <a:xfrm>
                <a:off x="2658" y="3099"/>
                <a:ext cx="270" cy="111"/>
              </a:xfrm>
              <a:prstGeom prst="rect">
                <a:avLst/>
              </a:prstGeom>
              <a:solidFill>
                <a:srgbClr val="339966"/>
              </a:solidFill>
              <a:ln w="12700">
                <a:solidFill>
                  <a:srgbClr val="8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82" name="Line 41"/>
              <p:cNvSpPr>
                <a:spLocks noChangeShapeType="1"/>
              </p:cNvSpPr>
              <p:nvPr/>
            </p:nvSpPr>
            <p:spPr bwMode="auto">
              <a:xfrm>
                <a:off x="2793" y="3102"/>
                <a:ext cx="0" cy="105"/>
              </a:xfrm>
              <a:prstGeom prst="line">
                <a:avLst/>
              </a:prstGeom>
              <a:noFill/>
              <a:ln w="12700">
                <a:solidFill>
                  <a:srgbClr val="8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3" name="Line 42"/>
              <p:cNvSpPr>
                <a:spLocks noChangeShapeType="1"/>
              </p:cNvSpPr>
              <p:nvPr/>
            </p:nvSpPr>
            <p:spPr bwMode="auto">
              <a:xfrm>
                <a:off x="2892" y="3102"/>
                <a:ext cx="0" cy="105"/>
              </a:xfrm>
              <a:prstGeom prst="line">
                <a:avLst/>
              </a:prstGeom>
              <a:noFill/>
              <a:ln w="12700">
                <a:solidFill>
                  <a:srgbClr val="8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4" name="Line 43"/>
              <p:cNvSpPr>
                <a:spLocks noChangeShapeType="1"/>
              </p:cNvSpPr>
              <p:nvPr/>
            </p:nvSpPr>
            <p:spPr bwMode="auto">
              <a:xfrm>
                <a:off x="2700" y="3102"/>
                <a:ext cx="0" cy="105"/>
              </a:xfrm>
              <a:prstGeom prst="line">
                <a:avLst/>
              </a:prstGeom>
              <a:noFill/>
              <a:ln w="12700">
                <a:solidFill>
                  <a:srgbClr val="8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5" name="Line 44"/>
              <p:cNvSpPr>
                <a:spLocks noChangeShapeType="1"/>
              </p:cNvSpPr>
              <p:nvPr/>
            </p:nvSpPr>
            <p:spPr bwMode="auto">
              <a:xfrm>
                <a:off x="2844" y="3102"/>
                <a:ext cx="0" cy="105"/>
              </a:xfrm>
              <a:prstGeom prst="line">
                <a:avLst/>
              </a:prstGeom>
              <a:noFill/>
              <a:ln w="12700">
                <a:solidFill>
                  <a:srgbClr val="8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6" name="Line 45"/>
              <p:cNvSpPr>
                <a:spLocks noChangeShapeType="1"/>
              </p:cNvSpPr>
              <p:nvPr/>
            </p:nvSpPr>
            <p:spPr bwMode="auto">
              <a:xfrm>
                <a:off x="2745" y="3102"/>
                <a:ext cx="0" cy="105"/>
              </a:xfrm>
              <a:prstGeom prst="line">
                <a:avLst/>
              </a:prstGeom>
              <a:noFill/>
              <a:ln w="12700">
                <a:solidFill>
                  <a:srgbClr val="8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7430" name="Group 46"/>
          <p:cNvGrpSpPr>
            <a:grpSpLocks noChangeAspect="1"/>
          </p:cNvGrpSpPr>
          <p:nvPr/>
        </p:nvGrpSpPr>
        <p:grpSpPr bwMode="auto">
          <a:xfrm>
            <a:off x="2667000" y="4778375"/>
            <a:ext cx="381000" cy="327025"/>
            <a:chOff x="5088" y="3312"/>
            <a:chExt cx="336" cy="288"/>
          </a:xfrm>
        </p:grpSpPr>
        <p:grpSp>
          <p:nvGrpSpPr>
            <p:cNvPr id="17470" name="Group 47"/>
            <p:cNvGrpSpPr>
              <a:grpSpLocks noChangeAspect="1"/>
            </p:cNvGrpSpPr>
            <p:nvPr/>
          </p:nvGrpSpPr>
          <p:grpSpPr bwMode="auto">
            <a:xfrm>
              <a:off x="5184" y="3312"/>
              <a:ext cx="240" cy="288"/>
              <a:chOff x="5184" y="3312"/>
              <a:chExt cx="240" cy="288"/>
            </a:xfrm>
          </p:grpSpPr>
          <p:sp>
            <p:nvSpPr>
              <p:cNvPr id="17473" name="Line 48"/>
              <p:cNvSpPr>
                <a:spLocks noChangeAspect="1" noChangeShapeType="1"/>
              </p:cNvSpPr>
              <p:nvPr/>
            </p:nvSpPr>
            <p:spPr bwMode="auto">
              <a:xfrm>
                <a:off x="5184" y="3312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4" name="Line 49"/>
              <p:cNvSpPr>
                <a:spLocks noChangeAspect="1" noChangeShapeType="1"/>
              </p:cNvSpPr>
              <p:nvPr/>
            </p:nvSpPr>
            <p:spPr bwMode="auto">
              <a:xfrm>
                <a:off x="5184" y="3600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5" name="Freeform 50"/>
              <p:cNvSpPr>
                <a:spLocks noChangeAspect="1"/>
              </p:cNvSpPr>
              <p:nvPr/>
            </p:nvSpPr>
            <p:spPr bwMode="auto">
              <a:xfrm>
                <a:off x="5376" y="3312"/>
                <a:ext cx="48" cy="288"/>
              </a:xfrm>
              <a:custGeom>
                <a:avLst/>
                <a:gdLst>
                  <a:gd name="T0" fmla="*/ 48 w 48"/>
                  <a:gd name="T1" fmla="*/ 0 h 288"/>
                  <a:gd name="T2" fmla="*/ 0 w 48"/>
                  <a:gd name="T3" fmla="*/ 144 h 288"/>
                  <a:gd name="T4" fmla="*/ 48 w 48"/>
                  <a:gd name="T5" fmla="*/ 288 h 288"/>
                  <a:gd name="T6" fmla="*/ 0 60000 65536"/>
                  <a:gd name="T7" fmla="*/ 0 60000 65536"/>
                  <a:gd name="T8" fmla="*/ 0 60000 65536"/>
                  <a:gd name="T9" fmla="*/ 0 w 48"/>
                  <a:gd name="T10" fmla="*/ 0 h 288"/>
                  <a:gd name="T11" fmla="*/ 48 w 48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8" h="288">
                    <a:moveTo>
                      <a:pt x="48" y="0"/>
                    </a:moveTo>
                    <a:cubicBezTo>
                      <a:pt x="24" y="48"/>
                      <a:pt x="0" y="96"/>
                      <a:pt x="0" y="144"/>
                    </a:cubicBezTo>
                    <a:cubicBezTo>
                      <a:pt x="0" y="192"/>
                      <a:pt x="24" y="240"/>
                      <a:pt x="48" y="288"/>
                    </a:cubicBezTo>
                  </a:path>
                </a:pathLst>
              </a:cu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6" name="Freeform 51"/>
              <p:cNvSpPr>
                <a:spLocks noChangeAspect="1"/>
              </p:cNvSpPr>
              <p:nvPr/>
            </p:nvSpPr>
            <p:spPr bwMode="auto">
              <a:xfrm>
                <a:off x="5184" y="3312"/>
                <a:ext cx="48" cy="288"/>
              </a:xfrm>
              <a:custGeom>
                <a:avLst/>
                <a:gdLst>
                  <a:gd name="T0" fmla="*/ 0 w 48"/>
                  <a:gd name="T1" fmla="*/ 0 h 288"/>
                  <a:gd name="T2" fmla="*/ 48 w 48"/>
                  <a:gd name="T3" fmla="*/ 144 h 288"/>
                  <a:gd name="T4" fmla="*/ 0 w 48"/>
                  <a:gd name="T5" fmla="*/ 288 h 288"/>
                  <a:gd name="T6" fmla="*/ 0 60000 65536"/>
                  <a:gd name="T7" fmla="*/ 0 60000 65536"/>
                  <a:gd name="T8" fmla="*/ 0 60000 65536"/>
                  <a:gd name="T9" fmla="*/ 0 w 48"/>
                  <a:gd name="T10" fmla="*/ 0 h 288"/>
                  <a:gd name="T11" fmla="*/ 48 w 48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8" h="288">
                    <a:moveTo>
                      <a:pt x="0" y="0"/>
                    </a:moveTo>
                    <a:cubicBezTo>
                      <a:pt x="24" y="48"/>
                      <a:pt x="48" y="96"/>
                      <a:pt x="48" y="144"/>
                    </a:cubicBezTo>
                    <a:cubicBezTo>
                      <a:pt x="48" y="192"/>
                      <a:pt x="24" y="240"/>
                      <a:pt x="0" y="288"/>
                    </a:cubicBezTo>
                  </a:path>
                </a:pathLst>
              </a:cu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471" name="Line 52"/>
            <p:cNvSpPr>
              <a:spLocks noChangeAspect="1" noChangeShapeType="1"/>
            </p:cNvSpPr>
            <p:nvPr/>
          </p:nvSpPr>
          <p:spPr bwMode="auto">
            <a:xfrm>
              <a:off x="5184" y="3336"/>
              <a:ext cx="240" cy="0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2" name="Rectangle 53"/>
            <p:cNvSpPr>
              <a:spLocks noChangeAspect="1" noChangeArrowheads="1"/>
            </p:cNvSpPr>
            <p:nvPr/>
          </p:nvSpPr>
          <p:spPr bwMode="auto">
            <a:xfrm>
              <a:off x="5088" y="3456"/>
              <a:ext cx="192" cy="144"/>
            </a:xfrm>
            <a:prstGeom prst="rect">
              <a:avLst/>
            </a:prstGeom>
            <a:solidFill>
              <a:srgbClr val="E7E2B7"/>
            </a:solidFill>
            <a:ln w="19050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431" name="Text Box 54"/>
          <p:cNvSpPr txBox="1">
            <a:spLocks noChangeArrowheads="1"/>
          </p:cNvSpPr>
          <p:nvPr/>
        </p:nvSpPr>
        <p:spPr bwMode="auto">
          <a:xfrm>
            <a:off x="1905000" y="2971800"/>
            <a:ext cx="895350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1600" dirty="0">
                <a:latin typeface="Times New Roman" pitchFamily="18" charset="0"/>
              </a:rPr>
              <a:t>200 NM</a:t>
            </a:r>
          </a:p>
        </p:txBody>
      </p:sp>
      <p:pic>
        <p:nvPicPr>
          <p:cNvPr id="17432" name="Picture 55"/>
          <p:cNvPicPr>
            <a:picLocks noChangeArrowheads="1"/>
          </p:cNvPicPr>
          <p:nvPr/>
        </p:nvPicPr>
        <p:blipFill>
          <a:blip r:embed="rId3" cstate="print">
            <a:clrChange>
              <a:clrFrom>
                <a:srgbClr val="0000FF"/>
              </a:clrFrom>
              <a:clrTo>
                <a:srgbClr val="0000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17571" y="38100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33" name="Text Box 56"/>
          <p:cNvSpPr txBox="1">
            <a:spLocks noChangeArrowheads="1"/>
          </p:cNvSpPr>
          <p:nvPr/>
        </p:nvSpPr>
        <p:spPr bwMode="auto">
          <a:xfrm>
            <a:off x="1447800" y="4191000"/>
            <a:ext cx="782638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1600">
                <a:latin typeface="Times New Roman" pitchFamily="18" charset="0"/>
              </a:rPr>
              <a:t>12 NM</a:t>
            </a:r>
          </a:p>
        </p:txBody>
      </p:sp>
      <p:sp>
        <p:nvSpPr>
          <p:cNvPr id="17434" name="Text Box 57"/>
          <p:cNvSpPr txBox="1">
            <a:spLocks noChangeArrowheads="1"/>
          </p:cNvSpPr>
          <p:nvPr/>
        </p:nvSpPr>
        <p:spPr bwMode="auto">
          <a:xfrm>
            <a:off x="4648200" y="4648200"/>
            <a:ext cx="2057400" cy="7635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000099"/>
                </a:solidFill>
                <a:latin typeface="Times New Roman" pitchFamily="18" charset="0"/>
              </a:rPr>
              <a:t>Fed/ State/Local Partnerships</a:t>
            </a:r>
          </a:p>
          <a:p>
            <a:endParaRPr lang="en-US" sz="1200" b="1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7435" name="Text Box 58"/>
          <p:cNvSpPr txBox="1">
            <a:spLocks noChangeArrowheads="1"/>
          </p:cNvSpPr>
          <p:nvPr/>
        </p:nvSpPr>
        <p:spPr bwMode="auto">
          <a:xfrm>
            <a:off x="2819400" y="5486400"/>
            <a:ext cx="2209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Times New Roman" pitchFamily="18" charset="0"/>
              </a:rPr>
              <a:t> </a:t>
            </a:r>
            <a:r>
              <a:rPr lang="en-US" sz="1400" b="1">
                <a:latin typeface="Times New Roman" pitchFamily="18" charset="0"/>
              </a:rPr>
              <a:t>Internal Waters &amp; Ports</a:t>
            </a:r>
          </a:p>
        </p:txBody>
      </p:sp>
      <p:sp>
        <p:nvSpPr>
          <p:cNvPr id="17436" name="Text Box 59"/>
          <p:cNvSpPr txBox="1">
            <a:spLocks noChangeArrowheads="1"/>
          </p:cNvSpPr>
          <p:nvPr/>
        </p:nvSpPr>
        <p:spPr bwMode="auto">
          <a:xfrm>
            <a:off x="0" y="1219200"/>
            <a:ext cx="1571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Times New Roman" pitchFamily="18" charset="0"/>
              </a:rPr>
              <a:t>Foreign Countries</a:t>
            </a:r>
          </a:p>
        </p:txBody>
      </p:sp>
      <p:sp>
        <p:nvSpPr>
          <p:cNvPr id="17437" name="Text Box 60"/>
          <p:cNvSpPr txBox="1">
            <a:spLocks noChangeArrowheads="1"/>
          </p:cNvSpPr>
          <p:nvPr/>
        </p:nvSpPr>
        <p:spPr bwMode="auto">
          <a:xfrm>
            <a:off x="3341915" y="9144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>
                <a:latin typeface="Times New Roman" pitchFamily="18" charset="0"/>
              </a:rPr>
              <a:t>International Port Security Program Country Visits &amp; Container Security Initiative</a:t>
            </a:r>
          </a:p>
        </p:txBody>
      </p:sp>
      <p:sp>
        <p:nvSpPr>
          <p:cNvPr id="17438" name="Text Box 61"/>
          <p:cNvSpPr txBox="1">
            <a:spLocks noChangeArrowheads="1"/>
          </p:cNvSpPr>
          <p:nvPr/>
        </p:nvSpPr>
        <p:spPr bwMode="auto">
          <a:xfrm>
            <a:off x="457200" y="5105400"/>
            <a:ext cx="2219325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99"/>
                </a:solidFill>
                <a:latin typeface="Times New Roman" pitchFamily="18" charset="0"/>
              </a:rPr>
              <a:t>MSTA</a:t>
            </a:r>
            <a:r>
              <a:rPr lang="en-US" sz="1100" b="1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1400" b="1">
                <a:solidFill>
                  <a:srgbClr val="000099"/>
                </a:solidFill>
                <a:latin typeface="Times New Roman" pitchFamily="18" charset="0"/>
              </a:rPr>
              <a:t>Regulated</a:t>
            </a:r>
            <a:r>
              <a:rPr lang="en-US" sz="1100" b="1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1400" b="1">
                <a:solidFill>
                  <a:srgbClr val="000099"/>
                </a:solidFill>
                <a:latin typeface="Times New Roman" pitchFamily="18" charset="0"/>
              </a:rPr>
              <a:t>Facilities</a:t>
            </a:r>
          </a:p>
        </p:txBody>
      </p:sp>
      <p:sp>
        <p:nvSpPr>
          <p:cNvPr id="17442" name="Text Box 65"/>
          <p:cNvSpPr txBox="1">
            <a:spLocks noChangeArrowheads="1"/>
          </p:cNvSpPr>
          <p:nvPr/>
        </p:nvSpPr>
        <p:spPr bwMode="auto">
          <a:xfrm>
            <a:off x="990600" y="5638800"/>
            <a:ext cx="1776413" cy="730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99"/>
                </a:solidFill>
                <a:latin typeface="Times New Roman" pitchFamily="18" charset="0"/>
              </a:rPr>
              <a:t>Captain of the Port</a:t>
            </a:r>
          </a:p>
          <a:p>
            <a:r>
              <a:rPr lang="en-US" sz="1400" b="1">
                <a:solidFill>
                  <a:srgbClr val="000099"/>
                </a:solidFill>
                <a:latin typeface="Times New Roman" pitchFamily="18" charset="0"/>
              </a:rPr>
              <a:t>Controls Port Access</a:t>
            </a:r>
          </a:p>
          <a:p>
            <a:endParaRPr lang="en-US" sz="1400" b="1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7443" name="Rectangle 66"/>
          <p:cNvSpPr>
            <a:spLocks noChangeAspect="1" noChangeArrowheads="1"/>
          </p:cNvSpPr>
          <p:nvPr/>
        </p:nvSpPr>
        <p:spPr bwMode="auto">
          <a:xfrm>
            <a:off x="4800600" y="4953000"/>
            <a:ext cx="266700" cy="381000"/>
          </a:xfrm>
          <a:prstGeom prst="rect">
            <a:avLst/>
          </a:prstGeom>
          <a:solidFill>
            <a:srgbClr val="CB9B6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44" name="AutoShape 67"/>
          <p:cNvSpPr>
            <a:spLocks noChangeArrowheads="1"/>
          </p:cNvSpPr>
          <p:nvPr/>
        </p:nvSpPr>
        <p:spPr bwMode="auto">
          <a:xfrm>
            <a:off x="6051550" y="5622925"/>
            <a:ext cx="381000" cy="457200"/>
          </a:xfrm>
          <a:prstGeom prst="parallelogram">
            <a:avLst>
              <a:gd name="adj" fmla="val 25000"/>
            </a:avLst>
          </a:prstGeom>
          <a:solidFill>
            <a:srgbClr val="CB9B6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46" name="Text Box 69"/>
          <p:cNvSpPr txBox="1">
            <a:spLocks noChangeArrowheads="1"/>
          </p:cNvSpPr>
          <p:nvPr/>
        </p:nvSpPr>
        <p:spPr bwMode="auto">
          <a:xfrm>
            <a:off x="8556625" y="6248400"/>
            <a:ext cx="434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fld id="{14199460-6384-487B-A0F6-5F8DC3120C4B}" type="slidenum">
              <a:rPr lang="en-US" sz="1400">
                <a:latin typeface="Times New Roman" pitchFamily="18" charset="0"/>
              </a:rPr>
              <a:pPr>
                <a:spcBef>
                  <a:spcPct val="50000"/>
                </a:spcBef>
              </a:pPr>
              <a:t>6</a:t>
            </a:fld>
            <a:endParaRPr lang="en-US" sz="1400">
              <a:latin typeface="Times New Roman" pitchFamily="18" charset="0"/>
            </a:endParaRPr>
          </a:p>
        </p:txBody>
      </p:sp>
      <p:pic>
        <p:nvPicPr>
          <p:cNvPr id="17447" name="Picture 70" descr="Shortcut to HH-65 Platform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702" y="4151540"/>
            <a:ext cx="8191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49" name="Rectangle 72"/>
          <p:cNvSpPr>
            <a:spLocks noChangeArrowheads="1"/>
          </p:cNvSpPr>
          <p:nvPr/>
        </p:nvSpPr>
        <p:spPr bwMode="auto">
          <a:xfrm>
            <a:off x="7459663" y="1219200"/>
            <a:ext cx="9144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17450" name="Text Box 73"/>
          <p:cNvSpPr txBox="1">
            <a:spLocks noChangeArrowheads="1"/>
          </p:cNvSpPr>
          <p:nvPr/>
        </p:nvSpPr>
        <p:spPr bwMode="auto">
          <a:xfrm>
            <a:off x="1600200" y="3657600"/>
            <a:ext cx="782638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1600">
                <a:latin typeface="Times New Roman" pitchFamily="18" charset="0"/>
              </a:rPr>
              <a:t>24 NM</a:t>
            </a:r>
          </a:p>
        </p:txBody>
      </p:sp>
      <p:sp>
        <p:nvSpPr>
          <p:cNvPr id="17451" name="Text Box 74"/>
          <p:cNvSpPr txBox="1">
            <a:spLocks noChangeArrowheads="1"/>
          </p:cNvSpPr>
          <p:nvPr/>
        </p:nvSpPr>
        <p:spPr bwMode="auto">
          <a:xfrm>
            <a:off x="0" y="3733800"/>
            <a:ext cx="1981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latin typeface="Times New Roman" pitchFamily="18" charset="0"/>
              </a:rPr>
              <a:t>Contiguous Zone</a:t>
            </a:r>
          </a:p>
        </p:txBody>
      </p:sp>
      <p:sp>
        <p:nvSpPr>
          <p:cNvPr id="17464" name="Text Box 89"/>
          <p:cNvSpPr txBox="1">
            <a:spLocks noChangeArrowheads="1"/>
          </p:cNvSpPr>
          <p:nvPr/>
        </p:nvSpPr>
        <p:spPr bwMode="auto">
          <a:xfrm>
            <a:off x="1760516" y="1845624"/>
            <a:ext cx="1447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>
                <a:latin typeface="Times New Roman" pitchFamily="18" charset="0"/>
              </a:rPr>
              <a:t>Joint Ops – Combining Unique Capabilities &amp; Authorities</a:t>
            </a:r>
          </a:p>
        </p:txBody>
      </p:sp>
      <p:pic>
        <p:nvPicPr>
          <p:cNvPr id="17465" name="Picture 90" descr="22882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12029" y="2177143"/>
            <a:ext cx="1295400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66" name="Picture 91" descr="486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84372" y="2318657"/>
            <a:ext cx="1066800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67" name="Picture 92" descr="cas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3058" y="3320142"/>
            <a:ext cx="11430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68" name="AutoShape 95"/>
          <p:cNvSpPr>
            <a:spLocks noChangeArrowheads="1"/>
          </p:cNvSpPr>
          <p:nvPr/>
        </p:nvSpPr>
        <p:spPr bwMode="auto">
          <a:xfrm rot="10800000">
            <a:off x="7805057" y="990600"/>
            <a:ext cx="685800" cy="5867400"/>
          </a:xfrm>
          <a:prstGeom prst="upArrow">
            <a:avLst>
              <a:gd name="adj1" fmla="val 47435"/>
              <a:gd name="adj2" fmla="val 55770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r>
              <a:rPr lang="en-US" sz="1800" b="1" dirty="0">
                <a:solidFill>
                  <a:srgbClr val="000099"/>
                </a:solidFill>
                <a:latin typeface="Times New Roman" pitchFamily="18" charset="0"/>
              </a:rPr>
              <a:t>At All Times LE and </a:t>
            </a:r>
            <a:r>
              <a:rPr lang="en-US" sz="1800" b="1" dirty="0" smtClean="0">
                <a:solidFill>
                  <a:srgbClr val="000099"/>
                </a:solidFill>
                <a:latin typeface="Times New Roman" pitchFamily="18" charset="0"/>
              </a:rPr>
              <a:t>Customs </a:t>
            </a:r>
            <a:r>
              <a:rPr lang="en-US" sz="1800" b="1" dirty="0">
                <a:solidFill>
                  <a:srgbClr val="000099"/>
                </a:solidFill>
                <a:latin typeface="Times New Roman" pitchFamily="18" charset="0"/>
              </a:rPr>
              <a:t>Officers</a:t>
            </a:r>
            <a:endParaRPr lang="en-US" sz="2000" b="1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7469" name="AutoShape 96"/>
          <p:cNvSpPr>
            <a:spLocks noChangeArrowheads="1"/>
          </p:cNvSpPr>
          <p:nvPr/>
        </p:nvSpPr>
        <p:spPr bwMode="auto">
          <a:xfrm>
            <a:off x="8458200" y="990600"/>
            <a:ext cx="685800" cy="5867400"/>
          </a:xfrm>
          <a:prstGeom prst="upArrow">
            <a:avLst>
              <a:gd name="adj1" fmla="val 47435"/>
              <a:gd name="adj2" fmla="val 55770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r>
              <a:rPr lang="en-US" sz="1800" b="1" dirty="0">
                <a:solidFill>
                  <a:srgbClr val="000099"/>
                </a:solidFill>
                <a:latin typeface="Times New Roman" pitchFamily="18" charset="0"/>
              </a:rPr>
              <a:t>At All Times A Military </a:t>
            </a:r>
            <a:r>
              <a:rPr lang="en-US" sz="1800" b="1" dirty="0" smtClean="0">
                <a:solidFill>
                  <a:srgbClr val="000099"/>
                </a:solidFill>
                <a:latin typeface="Times New Roman" pitchFamily="18" charset="0"/>
              </a:rPr>
              <a:t>Service (14 USC 1, 10 USC 101</a:t>
            </a:r>
            <a:r>
              <a:rPr lang="en-US" sz="2000" b="1" dirty="0" smtClean="0">
                <a:solidFill>
                  <a:srgbClr val="000099"/>
                </a:solidFill>
                <a:latin typeface="Times New Roman" pitchFamily="18" charset="0"/>
              </a:rPr>
              <a:t>)</a:t>
            </a:r>
            <a:endParaRPr lang="en-US" sz="2000" b="1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pic>
        <p:nvPicPr>
          <p:cNvPr id="93" name="Picture 15" descr="Coast Guard boat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16102" y="4871759"/>
            <a:ext cx="854748" cy="632571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5800" y="6248400"/>
            <a:ext cx="1905000" cy="457200"/>
          </a:xfrm>
        </p:spPr>
        <p:txBody>
          <a:bodyPr/>
          <a:lstStyle/>
          <a:p>
            <a:pPr algn="l">
              <a:defRPr/>
            </a:pPr>
            <a:fld id="{246B6F8C-5AA2-454E-9471-0020E08E12DD}" type="slidenum">
              <a:rPr lang="en-US" smtClean="0"/>
              <a:pPr algn="l">
                <a:defRPr/>
              </a:pPr>
              <a:t>7</a:t>
            </a:fld>
            <a:endParaRPr lang="en-US" smtClean="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839200" cy="736600"/>
          </a:xfrm>
        </p:spPr>
        <p:txBody>
          <a:bodyPr anchor="t"/>
          <a:lstStyle/>
          <a:p>
            <a:r>
              <a:rPr lang="en-US" sz="3600" smtClean="0"/>
              <a:t>Coast Guard Resources and Personnel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898525" y="18684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400"/>
          </a:p>
        </p:txBody>
      </p:sp>
      <p:grpSp>
        <p:nvGrpSpPr>
          <p:cNvPr id="18437" name="Group 23"/>
          <p:cNvGrpSpPr>
            <a:grpSpLocks/>
          </p:cNvGrpSpPr>
          <p:nvPr/>
        </p:nvGrpSpPr>
        <p:grpSpPr bwMode="auto">
          <a:xfrm>
            <a:off x="3198813" y="839788"/>
            <a:ext cx="2916237" cy="2668587"/>
            <a:chOff x="3792" y="144"/>
            <a:chExt cx="1836" cy="1680"/>
          </a:xfrm>
        </p:grpSpPr>
        <p:pic>
          <p:nvPicPr>
            <p:cNvPr id="18453" name="Picture 11" descr="Coast Guard airplane"/>
            <p:cNvPicPr preferRelativeResize="0"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92" y="144"/>
              <a:ext cx="1836" cy="138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8454" name="Rectangle 18"/>
            <p:cNvSpPr>
              <a:spLocks noChangeArrowheads="1"/>
            </p:cNvSpPr>
            <p:nvPr/>
          </p:nvSpPr>
          <p:spPr bwMode="auto">
            <a:xfrm>
              <a:off x="3792" y="1536"/>
              <a:ext cx="182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 typeface="Wingdings" pitchFamily="2" charset="2"/>
                <a:buNone/>
              </a:pPr>
              <a:r>
                <a:rPr lang="en-US" sz="2400"/>
                <a:t>54 Airplanes</a:t>
              </a:r>
            </a:p>
          </p:txBody>
        </p:sp>
      </p:grpSp>
      <p:grpSp>
        <p:nvGrpSpPr>
          <p:cNvPr id="18438" name="Group 24"/>
          <p:cNvGrpSpPr>
            <a:grpSpLocks/>
          </p:cNvGrpSpPr>
          <p:nvPr/>
        </p:nvGrpSpPr>
        <p:grpSpPr bwMode="auto">
          <a:xfrm>
            <a:off x="214313" y="676275"/>
            <a:ext cx="2909887" cy="2636447"/>
            <a:chOff x="624" y="2256"/>
            <a:chExt cx="1824" cy="1513"/>
          </a:xfrm>
        </p:grpSpPr>
        <p:pic>
          <p:nvPicPr>
            <p:cNvPr id="18451" name="Picture 15" descr="Coast Guard boat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24" y="2256"/>
              <a:ext cx="1824" cy="1228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8452" name="Rectangle 19"/>
            <p:cNvSpPr>
              <a:spLocks noChangeArrowheads="1"/>
            </p:cNvSpPr>
            <p:nvPr/>
          </p:nvSpPr>
          <p:spPr bwMode="auto">
            <a:xfrm>
              <a:off x="624" y="3504"/>
              <a:ext cx="1819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dirty="0" smtClean="0"/>
                <a:t>1,850 </a:t>
              </a:r>
              <a:r>
                <a:rPr lang="en-US" sz="2400" dirty="0"/>
                <a:t>Small Boats</a:t>
              </a:r>
            </a:p>
          </p:txBody>
        </p:sp>
      </p:grpSp>
      <p:pic>
        <p:nvPicPr>
          <p:cNvPr id="18439" name="Picture 13" descr="Coast Guard helicopt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9350" y="1066800"/>
            <a:ext cx="2914650" cy="1943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8440" name="Rectangle 20"/>
          <p:cNvSpPr>
            <a:spLocks noChangeArrowheads="1"/>
          </p:cNvSpPr>
          <p:nvPr/>
        </p:nvSpPr>
        <p:spPr bwMode="auto">
          <a:xfrm>
            <a:off x="6248400" y="3048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143 Helicopters</a:t>
            </a:r>
          </a:p>
        </p:txBody>
      </p:sp>
      <p:grpSp>
        <p:nvGrpSpPr>
          <p:cNvPr id="18441" name="Group 38"/>
          <p:cNvGrpSpPr>
            <a:grpSpLocks/>
          </p:cNvGrpSpPr>
          <p:nvPr/>
        </p:nvGrpSpPr>
        <p:grpSpPr bwMode="auto">
          <a:xfrm>
            <a:off x="6550025" y="4038600"/>
            <a:ext cx="2670175" cy="2108200"/>
            <a:chOff x="4078" y="2640"/>
            <a:chExt cx="1682" cy="1328"/>
          </a:xfrm>
        </p:grpSpPr>
        <p:sp>
          <p:nvSpPr>
            <p:cNvPr id="18449" name="Text Box 21"/>
            <p:cNvSpPr txBox="1">
              <a:spLocks noChangeArrowheads="1"/>
            </p:cNvSpPr>
            <p:nvPr/>
          </p:nvSpPr>
          <p:spPr bwMode="auto">
            <a:xfrm>
              <a:off x="4078" y="3142"/>
              <a:ext cx="1682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 typeface="Wingdings" pitchFamily="2" charset="2"/>
                <a:buNone/>
                <a:defRPr/>
              </a:pPr>
              <a:r>
                <a:rPr lang="en-US" sz="2000" dirty="0">
                  <a:solidFill>
                    <a:schemeClr val="bg1">
                      <a:lumMod val="95000"/>
                    </a:schemeClr>
                  </a:solidFill>
                  <a:cs typeface="+mn-cs"/>
                </a:rPr>
                <a:t>42,400 Active Duty</a:t>
              </a:r>
            </a:p>
            <a:p>
              <a:pPr>
                <a:buFont typeface="Wingdings" pitchFamily="2" charset="2"/>
                <a:buNone/>
                <a:defRPr/>
              </a:pPr>
              <a:r>
                <a:rPr lang="en-US" sz="2000" dirty="0">
                  <a:solidFill>
                    <a:schemeClr val="bg1">
                      <a:lumMod val="95000"/>
                    </a:schemeClr>
                  </a:solidFill>
                  <a:cs typeface="+mn-cs"/>
                </a:rPr>
                <a:t>6,900 Reservists</a:t>
              </a:r>
            </a:p>
            <a:p>
              <a:pPr>
                <a:buFont typeface="Wingdings" pitchFamily="2" charset="2"/>
                <a:buNone/>
                <a:defRPr/>
              </a:pPr>
              <a:r>
                <a:rPr lang="en-US" sz="2000" dirty="0">
                  <a:solidFill>
                    <a:schemeClr val="bg1">
                      <a:lumMod val="95000"/>
                    </a:schemeClr>
                  </a:solidFill>
                  <a:cs typeface="+mn-cs"/>
                </a:rPr>
                <a:t>7,900 Civilians</a:t>
              </a:r>
            </a:p>
            <a:p>
              <a:pPr>
                <a:buFont typeface="Wingdings" pitchFamily="2" charset="2"/>
                <a:buNone/>
                <a:defRPr/>
              </a:pPr>
              <a:r>
                <a:rPr lang="en-US" sz="2000" dirty="0">
                  <a:solidFill>
                    <a:schemeClr val="bg1">
                      <a:lumMod val="95000"/>
                    </a:schemeClr>
                  </a:solidFill>
                  <a:cs typeface="+mn-cs"/>
                </a:rPr>
                <a:t>30,000 </a:t>
              </a:r>
              <a:r>
                <a:rPr lang="en-US" sz="2000" dirty="0" err="1">
                  <a:solidFill>
                    <a:schemeClr val="bg1">
                      <a:lumMod val="95000"/>
                    </a:schemeClr>
                  </a:solidFill>
                  <a:cs typeface="+mn-cs"/>
                </a:rPr>
                <a:t>Auxiliarists</a:t>
              </a:r>
              <a:endParaRPr lang="en-US" sz="2000" dirty="0">
                <a:solidFill>
                  <a:schemeClr val="bg1">
                    <a:lumMod val="95000"/>
                  </a:schemeClr>
                </a:solidFill>
                <a:cs typeface="+mn-cs"/>
              </a:endParaRPr>
            </a:p>
          </p:txBody>
        </p:sp>
        <p:pic>
          <p:nvPicPr>
            <p:cNvPr id="18450" name="Picture 22" descr="Men and Women of the US Coast Guard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080" y="2640"/>
              <a:ext cx="1584" cy="49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  <p:sp>
        <p:nvSpPr>
          <p:cNvPr id="18442" name="Text Box 34"/>
          <p:cNvSpPr txBox="1">
            <a:spLocks noChangeArrowheads="1"/>
          </p:cNvSpPr>
          <p:nvPr/>
        </p:nvSpPr>
        <p:spPr bwMode="auto">
          <a:xfrm>
            <a:off x="533400" y="54102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/>
          </a:p>
        </p:txBody>
      </p:sp>
      <p:sp>
        <p:nvSpPr>
          <p:cNvPr id="18448" name="Rectangle 35"/>
          <p:cNvSpPr>
            <a:spLocks noChangeArrowheads="1"/>
          </p:cNvSpPr>
          <p:nvPr/>
        </p:nvSpPr>
        <p:spPr bwMode="auto">
          <a:xfrm>
            <a:off x="394447" y="5894294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 smtClean="0"/>
              <a:t>247 </a:t>
            </a:r>
            <a:r>
              <a:rPr lang="en-US" sz="2400" dirty="0"/>
              <a:t>Cutters</a:t>
            </a:r>
          </a:p>
        </p:txBody>
      </p:sp>
      <p:grpSp>
        <p:nvGrpSpPr>
          <p:cNvPr id="18444" name="Group 44"/>
          <p:cNvGrpSpPr>
            <a:grpSpLocks/>
          </p:cNvGrpSpPr>
          <p:nvPr/>
        </p:nvGrpSpPr>
        <p:grpSpPr bwMode="auto">
          <a:xfrm>
            <a:off x="3581400" y="3733800"/>
            <a:ext cx="2590800" cy="2590800"/>
            <a:chOff x="2256" y="2304"/>
            <a:chExt cx="1632" cy="1632"/>
          </a:xfrm>
        </p:grpSpPr>
        <p:pic>
          <p:nvPicPr>
            <p:cNvPr id="18445" name="Picture 39" descr="PSU_025"/>
            <p:cNvPicPr>
              <a:picLocks noChangeAspect="1" noChangeArrowheads="1"/>
            </p:cNvPicPr>
            <p:nvPr/>
          </p:nvPicPr>
          <p:blipFill>
            <a:blip r:embed="rId7" cstate="print">
              <a:lum bright="10000" contrast="10000"/>
            </a:blip>
            <a:srcRect/>
            <a:stretch>
              <a:fillRect/>
            </a:stretch>
          </p:blipFill>
          <p:spPr bwMode="auto">
            <a:xfrm>
              <a:off x="2256" y="2304"/>
              <a:ext cx="1632" cy="116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8446" name="Rectangle 43"/>
            <p:cNvSpPr>
              <a:spLocks noChangeArrowheads="1"/>
            </p:cNvSpPr>
            <p:nvPr/>
          </p:nvSpPr>
          <p:spPr bwMode="auto">
            <a:xfrm>
              <a:off x="2256" y="3494"/>
              <a:ext cx="158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/>
                <a:t>26 Specialized Teams</a:t>
              </a:r>
            </a:p>
          </p:txBody>
        </p:sp>
      </p:grpSp>
      <p:pic>
        <p:nvPicPr>
          <p:cNvPr id="22" name="Picture Placeholder 6" descr="NE11 BERTHOLF steaming.jpg"/>
          <p:cNvPicPr>
            <a:picLocks noChangeAspect="1"/>
          </p:cNvPicPr>
          <p:nvPr/>
        </p:nvPicPr>
        <p:blipFill>
          <a:blip r:embed="rId8" cstate="print"/>
          <a:srcRect l="11546" r="11546"/>
          <a:stretch>
            <a:fillRect/>
          </a:stretch>
        </p:blipFill>
        <p:spPr>
          <a:xfrm>
            <a:off x="268940" y="3603813"/>
            <a:ext cx="3012141" cy="225910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Search and Rescue</a:t>
            </a:r>
          </a:p>
        </p:txBody>
      </p:sp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3222625" y="609600"/>
            <a:ext cx="5410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b="1"/>
          </a:p>
        </p:txBody>
      </p:sp>
      <p:pic>
        <p:nvPicPr>
          <p:cNvPr id="23557" name="Picture 8" descr="trawler rescue 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16438" y="2233613"/>
            <a:ext cx="3938587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9" descr="MVC-00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7150" y="4151313"/>
            <a:ext cx="2971800" cy="2219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3559" name="Picture 10" descr="47' sur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9775" y="1722438"/>
            <a:ext cx="3352800" cy="462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0" name="Rectangle 11"/>
          <p:cNvSpPr>
            <a:spLocks noChangeArrowheads="1"/>
          </p:cNvSpPr>
          <p:nvPr/>
        </p:nvSpPr>
        <p:spPr bwMode="auto">
          <a:xfrm>
            <a:off x="3733800" y="1365250"/>
            <a:ext cx="5410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400"/>
              <a:t>50,000 calls per year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4738" y="166264"/>
            <a:ext cx="30540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Maritime Safety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3210269" y="720811"/>
            <a:ext cx="5410200" cy="685800"/>
          </a:xfrm>
        </p:spPr>
        <p:txBody>
          <a:bodyPr/>
          <a:lstStyle/>
          <a:p>
            <a:pPr eaLnBrk="1" hangingPunct="1"/>
            <a:r>
              <a:rPr lang="en-US" b="1" dirty="0" smtClean="0"/>
              <a:t>Humanitarian Assistance</a:t>
            </a:r>
            <a:br>
              <a:rPr lang="en-US" b="1" dirty="0" smtClean="0"/>
            </a:br>
            <a:r>
              <a:rPr lang="en-US" b="1" dirty="0" smtClean="0"/>
              <a:t>Disaster Response</a:t>
            </a:r>
          </a:p>
        </p:txBody>
      </p:sp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3222625" y="609600"/>
            <a:ext cx="5410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b="1"/>
          </a:p>
        </p:txBody>
      </p:sp>
      <p:sp>
        <p:nvSpPr>
          <p:cNvPr id="9" name="TextBox 8"/>
          <p:cNvSpPr txBox="1"/>
          <p:nvPr/>
        </p:nvSpPr>
        <p:spPr>
          <a:xfrm>
            <a:off x="334738" y="166264"/>
            <a:ext cx="30540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Maritime Safety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Picture 14" descr="HAITI_RESPONSE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13807" y="2172215"/>
            <a:ext cx="2978622" cy="4080304"/>
          </a:xfrm>
          <a:prstGeom prst="rect">
            <a:avLst/>
          </a:prstGeom>
        </p:spPr>
      </p:pic>
      <p:pic>
        <p:nvPicPr>
          <p:cNvPr id="14" name="Picture 13" descr="HAITI_RESPONSE 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9394" y="1900880"/>
            <a:ext cx="2791082" cy="37214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FCF5B5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FCF5B5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5383</TotalTime>
  <Words>327</Words>
  <Application>Microsoft Office PowerPoint</Application>
  <PresentationFormat>On-screen Show (4:3)</PresentationFormat>
  <Paragraphs>122</Paragraphs>
  <Slides>16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Default Design</vt:lpstr>
      <vt:lpstr>MS Org Chart</vt:lpstr>
      <vt:lpstr>Photo Editor Photo</vt:lpstr>
      <vt:lpstr>America’s Maritime First Responder</vt:lpstr>
      <vt:lpstr>PowerPoint Presentation</vt:lpstr>
      <vt:lpstr>PowerPoint Presentation</vt:lpstr>
      <vt:lpstr>Area and District Headquarters</vt:lpstr>
      <vt:lpstr>PowerPoint Presentation</vt:lpstr>
      <vt:lpstr>Coast Guard Layered Strategy</vt:lpstr>
      <vt:lpstr>Coast Guard Resources and Personnel</vt:lpstr>
      <vt:lpstr>Search and Rescue</vt:lpstr>
      <vt:lpstr>Humanitarian Assistance Disaster Response</vt:lpstr>
      <vt:lpstr>Aids to Navigation</vt:lpstr>
      <vt:lpstr>Marine Environmental Protection</vt:lpstr>
      <vt:lpstr>Marine Safety</vt:lpstr>
      <vt:lpstr>Auxiliary Qualifications</vt:lpstr>
      <vt:lpstr>Boating Safety</vt:lpstr>
      <vt:lpstr>Convergent Volunteers</vt:lpstr>
      <vt:lpstr>PowerPoint Presentation</vt:lpstr>
    </vt:vector>
  </TitlesOfParts>
  <Company>Anteon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JEssex</dc:creator>
  <cp:lastModifiedBy>USDOT User</cp:lastModifiedBy>
  <cp:revision>234</cp:revision>
  <cp:lastPrinted>2002-06-17T16:20:45Z</cp:lastPrinted>
  <dcterms:created xsi:type="dcterms:W3CDTF">2001-11-08T20:34:12Z</dcterms:created>
  <dcterms:modified xsi:type="dcterms:W3CDTF">2012-07-11T14:31:54Z</dcterms:modified>
</cp:coreProperties>
</file>