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9.jpg" ContentType="image/pn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handoutMasterIdLst>
    <p:handoutMasterId r:id="rId41"/>
  </p:handoutMasterIdLst>
  <p:sldIdLst>
    <p:sldId id="658" r:id="rId2"/>
    <p:sldId id="659" r:id="rId3"/>
    <p:sldId id="660" r:id="rId4"/>
    <p:sldId id="678" r:id="rId5"/>
    <p:sldId id="662" r:id="rId6"/>
    <p:sldId id="682" r:id="rId7"/>
    <p:sldId id="663" r:id="rId8"/>
    <p:sldId id="664" r:id="rId9"/>
    <p:sldId id="688" r:id="rId10"/>
    <p:sldId id="665" r:id="rId11"/>
    <p:sldId id="666" r:id="rId12"/>
    <p:sldId id="680" r:id="rId13"/>
    <p:sldId id="667" r:id="rId14"/>
    <p:sldId id="668" r:id="rId15"/>
    <p:sldId id="679" r:id="rId16"/>
    <p:sldId id="681" r:id="rId17"/>
    <p:sldId id="669" r:id="rId18"/>
    <p:sldId id="670" r:id="rId19"/>
    <p:sldId id="691" r:id="rId20"/>
    <p:sldId id="692" r:id="rId21"/>
    <p:sldId id="671" r:id="rId22"/>
    <p:sldId id="672" r:id="rId23"/>
    <p:sldId id="683" r:id="rId24"/>
    <p:sldId id="673" r:id="rId25"/>
    <p:sldId id="674" r:id="rId26"/>
    <p:sldId id="675" r:id="rId27"/>
    <p:sldId id="676" r:id="rId28"/>
    <p:sldId id="687" r:id="rId29"/>
    <p:sldId id="677" r:id="rId30"/>
    <p:sldId id="640" r:id="rId31"/>
    <p:sldId id="693" r:id="rId32"/>
    <p:sldId id="694" r:id="rId33"/>
    <p:sldId id="695" r:id="rId34"/>
    <p:sldId id="618" r:id="rId35"/>
    <p:sldId id="690" r:id="rId36"/>
    <p:sldId id="684" r:id="rId37"/>
    <p:sldId id="685" r:id="rId38"/>
    <p:sldId id="686"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CE9C34A-190B-4EE3-A74B-1CB51C44CAC4}">
          <p14:sldIdLst>
            <p14:sldId id="658"/>
            <p14:sldId id="659"/>
            <p14:sldId id="660"/>
            <p14:sldId id="678"/>
            <p14:sldId id="662"/>
            <p14:sldId id="682"/>
            <p14:sldId id="663"/>
            <p14:sldId id="664"/>
            <p14:sldId id="688"/>
            <p14:sldId id="665"/>
            <p14:sldId id="666"/>
            <p14:sldId id="680"/>
            <p14:sldId id="667"/>
            <p14:sldId id="668"/>
            <p14:sldId id="679"/>
            <p14:sldId id="681"/>
            <p14:sldId id="669"/>
            <p14:sldId id="670"/>
            <p14:sldId id="691"/>
            <p14:sldId id="692"/>
            <p14:sldId id="671"/>
            <p14:sldId id="672"/>
            <p14:sldId id="683"/>
            <p14:sldId id="673"/>
            <p14:sldId id="674"/>
            <p14:sldId id="675"/>
            <p14:sldId id="676"/>
            <p14:sldId id="687"/>
            <p14:sldId id="677"/>
            <p14:sldId id="640"/>
            <p14:sldId id="693"/>
            <p14:sldId id="694"/>
            <p14:sldId id="695"/>
            <p14:sldId id="618"/>
            <p14:sldId id="690"/>
            <p14:sldId id="684"/>
            <p14:sldId id="685"/>
            <p14:sldId id="68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dia Rainville (VOLPE)" initials="LR" lastIdx="1" clrIdx="0"/>
  <p:cmAuthor id="1" name="USDOT_User" initials="U" lastIdx="5" clrIdx="1"/>
  <p:cmAuthor id="2" name="USDOT" initials="DOT" lastIdx="1" clrIdx="2"/>
  <p:cmAuthor id="3" name="Jack Wells (OST)" initials="JVW" lastIdx="2" clrIdx="3"/>
  <p:cmAuthor id="4" name="OST-P EG" initials="OST-P EG"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EC5"/>
    <a:srgbClr val="BA5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horzBarState="maximized">
    <p:restoredLeft sz="16562" autoAdjust="0"/>
    <p:restoredTop sz="86856" autoAdjust="0"/>
  </p:normalViewPr>
  <p:slideViewPr>
    <p:cSldViewPr>
      <p:cViewPr>
        <p:scale>
          <a:sx n="71" d="100"/>
          <a:sy n="71" d="100"/>
        </p:scale>
        <p:origin x="-1980" y="-918"/>
      </p:cViewPr>
      <p:guideLst>
        <p:guide orient="horz" pos="1392"/>
        <p:guide pos="2880"/>
      </p:guideLst>
    </p:cSldViewPr>
  </p:slideViewPr>
  <p:outlineViewPr>
    <p:cViewPr>
      <p:scale>
        <a:sx n="33" d="100"/>
        <a:sy n="33" d="100"/>
      </p:scale>
      <p:origin x="0" y="70530"/>
    </p:cViewPr>
  </p:outlineViewPr>
  <p:notesTextViewPr>
    <p:cViewPr>
      <p:scale>
        <a:sx n="1" d="1"/>
        <a:sy n="1" d="1"/>
      </p:scale>
      <p:origin x="0" y="0"/>
    </p:cViewPr>
  </p:notesTextViewPr>
  <p:sorterViewPr>
    <p:cViewPr>
      <p:scale>
        <a:sx n="100" d="100"/>
        <a:sy n="100" d="100"/>
      </p:scale>
      <p:origin x="0" y="4152"/>
    </p:cViewPr>
  </p:sorterViewPr>
  <p:notesViewPr>
    <p:cSldViewPr>
      <p:cViewPr varScale="1">
        <p:scale>
          <a:sx n="64" d="100"/>
          <a:sy n="64" d="100"/>
        </p:scale>
        <p:origin x="-268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ebecca.higgins\AppData\Local\Microsoft\Windows\Temporary%20Internet%20Files\Content.Outlook\202ZWN2X\TEDB%20Table2_1314.xls"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fhwfile01\home\john.davies\Inventory\Draft%20graphics\1990-2012%20Inventory%20Estimat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Energy Efficiency of Various U.S. Passenger Transport Modes, 1970-2011</a:t>
            </a:r>
          </a:p>
        </c:rich>
      </c:tx>
      <c:layout>
        <c:manualLayout>
          <c:xMode val="edge"/>
          <c:yMode val="edge"/>
          <c:x val="0.25619830460381599"/>
          <c:y val="6.1076440899312898E-2"/>
        </c:manualLayout>
      </c:layout>
      <c:overlay val="0"/>
      <c:spPr>
        <a:solidFill>
          <a:sysClr val="window" lastClr="FFFFFF"/>
        </a:solidFill>
      </c:spPr>
    </c:title>
    <c:autoTitleDeleted val="0"/>
    <c:plotArea>
      <c:layout>
        <c:manualLayout>
          <c:layoutTarget val="inner"/>
          <c:xMode val="edge"/>
          <c:yMode val="edge"/>
          <c:x val="0.14595676385046499"/>
          <c:y val="4.5562985823451398E-2"/>
          <c:w val="0.81311109896514"/>
          <c:h val="0.646144766272579"/>
        </c:manualLayout>
      </c:layout>
      <c:lineChart>
        <c:grouping val="standard"/>
        <c:varyColors val="0"/>
        <c:ser>
          <c:idx val="2"/>
          <c:order val="0"/>
          <c:tx>
            <c:strRef>
              <c:f>Passengers!$D$12</c:f>
              <c:strCache>
                <c:ptCount val="1"/>
                <c:pt idx="0">
                  <c:v>Cars</c:v>
                </c:pt>
              </c:strCache>
            </c:strRef>
          </c:tx>
          <c:marker>
            <c:symbol val="none"/>
          </c:marker>
          <c:cat>
            <c:numRef>
              <c:f>Passengers!$B$15:$B$56</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Passengers!$D$15:$D$56</c:f>
              <c:numCache>
                <c:formatCode>#,##0</c:formatCode>
                <c:ptCount val="42"/>
                <c:pt idx="0">
                  <c:v>4868</c:v>
                </c:pt>
                <c:pt idx="1">
                  <c:v>4861.4491206779849</c:v>
                </c:pt>
                <c:pt idx="2">
                  <c:v>4898.5259056845471</c:v>
                </c:pt>
                <c:pt idx="3">
                  <c:v>4930.88163174695</c:v>
                </c:pt>
                <c:pt idx="4">
                  <c:v>4861.4116599796826</c:v>
                </c:pt>
                <c:pt idx="5">
                  <c:v>4733</c:v>
                </c:pt>
                <c:pt idx="6">
                  <c:v>4796</c:v>
                </c:pt>
                <c:pt idx="7">
                  <c:v>4710</c:v>
                </c:pt>
                <c:pt idx="8">
                  <c:v>4693</c:v>
                </c:pt>
                <c:pt idx="9">
                  <c:v>4632</c:v>
                </c:pt>
                <c:pt idx="10">
                  <c:v>4279</c:v>
                </c:pt>
                <c:pt idx="11">
                  <c:v>4184</c:v>
                </c:pt>
                <c:pt idx="12">
                  <c:v>4109</c:v>
                </c:pt>
                <c:pt idx="13">
                  <c:v>4092</c:v>
                </c:pt>
                <c:pt idx="14">
                  <c:v>4066</c:v>
                </c:pt>
                <c:pt idx="15">
                  <c:v>4110</c:v>
                </c:pt>
                <c:pt idx="16">
                  <c:v>4197</c:v>
                </c:pt>
                <c:pt idx="17">
                  <c:v>4128</c:v>
                </c:pt>
                <c:pt idx="18">
                  <c:v>4033</c:v>
                </c:pt>
                <c:pt idx="19">
                  <c:v>4046</c:v>
                </c:pt>
                <c:pt idx="20">
                  <c:v>3856</c:v>
                </c:pt>
                <c:pt idx="21">
                  <c:v>3695</c:v>
                </c:pt>
                <c:pt idx="22">
                  <c:v>3723</c:v>
                </c:pt>
                <c:pt idx="23">
                  <c:v>3804</c:v>
                </c:pt>
                <c:pt idx="24">
                  <c:v>3765</c:v>
                </c:pt>
                <c:pt idx="25">
                  <c:v>3689</c:v>
                </c:pt>
                <c:pt idx="26">
                  <c:v>3683</c:v>
                </c:pt>
                <c:pt idx="27">
                  <c:v>3646</c:v>
                </c:pt>
                <c:pt idx="28">
                  <c:v>3638</c:v>
                </c:pt>
                <c:pt idx="29">
                  <c:v>3684</c:v>
                </c:pt>
                <c:pt idx="30">
                  <c:v>3611</c:v>
                </c:pt>
                <c:pt idx="31">
                  <c:v>3583</c:v>
                </c:pt>
                <c:pt idx="32">
                  <c:v>3607</c:v>
                </c:pt>
                <c:pt idx="33">
                  <c:v>3525</c:v>
                </c:pt>
                <c:pt idx="34">
                  <c:v>3496</c:v>
                </c:pt>
                <c:pt idx="35">
                  <c:v>3571</c:v>
                </c:pt>
                <c:pt idx="36">
                  <c:v>3502</c:v>
                </c:pt>
                <c:pt idx="37">
                  <c:v>3512</c:v>
                </c:pt>
                <c:pt idx="38">
                  <c:v>3526</c:v>
                </c:pt>
                <c:pt idx="39">
                  <c:v>3473</c:v>
                </c:pt>
                <c:pt idx="40">
                  <c:v>3302</c:v>
                </c:pt>
                <c:pt idx="41">
                  <c:v>3364</c:v>
                </c:pt>
              </c:numCache>
            </c:numRef>
          </c:val>
          <c:smooth val="0"/>
        </c:ser>
        <c:ser>
          <c:idx val="5"/>
          <c:order val="1"/>
          <c:tx>
            <c:strRef>
              <c:f>Passengers!$G$12</c:f>
              <c:strCache>
                <c:ptCount val="1"/>
                <c:pt idx="0">
                  <c:v>Transit Bus</c:v>
                </c:pt>
              </c:strCache>
            </c:strRef>
          </c:tx>
          <c:spPr>
            <a:ln>
              <a:solidFill>
                <a:srgbClr val="BA52AE"/>
              </a:solidFill>
            </a:ln>
          </c:spPr>
          <c:marker>
            <c:symbol val="none"/>
          </c:marker>
          <c:cat>
            <c:numRef>
              <c:f>Passengers!$B$15:$B$56</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Passengers!$G$15:$G$56</c:f>
              <c:numCache>
                <c:formatCode>#,##0</c:formatCode>
                <c:ptCount val="42"/>
                <c:pt idx="0">
                  <c:v>2472</c:v>
                </c:pt>
                <c:pt idx="1">
                  <c:v>2553.3912928328041</c:v>
                </c:pt>
                <c:pt idx="2">
                  <c:v>2637.46241679384</c:v>
                </c:pt>
                <c:pt idx="3">
                  <c:v>2724.3016060740902</c:v>
                </c:pt>
                <c:pt idx="4">
                  <c:v>2814</c:v>
                </c:pt>
                <c:pt idx="5">
                  <c:v>2814</c:v>
                </c:pt>
                <c:pt idx="6">
                  <c:v>2896</c:v>
                </c:pt>
                <c:pt idx="7">
                  <c:v>2889</c:v>
                </c:pt>
                <c:pt idx="8">
                  <c:v>2883</c:v>
                </c:pt>
                <c:pt idx="9">
                  <c:v>2795</c:v>
                </c:pt>
                <c:pt idx="10">
                  <c:v>2813</c:v>
                </c:pt>
                <c:pt idx="11">
                  <c:v>3027</c:v>
                </c:pt>
                <c:pt idx="12">
                  <c:v>3237</c:v>
                </c:pt>
                <c:pt idx="13">
                  <c:v>3177</c:v>
                </c:pt>
                <c:pt idx="14">
                  <c:v>3307</c:v>
                </c:pt>
                <c:pt idx="15">
                  <c:v>3423</c:v>
                </c:pt>
                <c:pt idx="16">
                  <c:v>3545</c:v>
                </c:pt>
                <c:pt idx="17">
                  <c:v>3594</c:v>
                </c:pt>
                <c:pt idx="18">
                  <c:v>3706</c:v>
                </c:pt>
                <c:pt idx="19">
                  <c:v>3732</c:v>
                </c:pt>
                <c:pt idx="20">
                  <c:v>3794</c:v>
                </c:pt>
                <c:pt idx="21">
                  <c:v>3877</c:v>
                </c:pt>
                <c:pt idx="22">
                  <c:v>4310</c:v>
                </c:pt>
                <c:pt idx="23">
                  <c:v>4262</c:v>
                </c:pt>
                <c:pt idx="24">
                  <c:v>4262</c:v>
                </c:pt>
                <c:pt idx="25">
                  <c:v>4307</c:v>
                </c:pt>
                <c:pt idx="26">
                  <c:v>4340</c:v>
                </c:pt>
                <c:pt idx="27">
                  <c:v>4434</c:v>
                </c:pt>
                <c:pt idx="28">
                  <c:v>4399</c:v>
                </c:pt>
                <c:pt idx="29">
                  <c:v>4344</c:v>
                </c:pt>
                <c:pt idx="30">
                  <c:v>4531</c:v>
                </c:pt>
                <c:pt idx="31">
                  <c:v>4146</c:v>
                </c:pt>
                <c:pt idx="32">
                  <c:v>4133</c:v>
                </c:pt>
                <c:pt idx="33">
                  <c:v>4213</c:v>
                </c:pt>
                <c:pt idx="34">
                  <c:v>4364</c:v>
                </c:pt>
                <c:pt idx="35">
                  <c:v>4250</c:v>
                </c:pt>
                <c:pt idx="36">
                  <c:v>4316</c:v>
                </c:pt>
                <c:pt idx="37">
                  <c:v>4372</c:v>
                </c:pt>
                <c:pt idx="38">
                  <c:v>4348</c:v>
                </c:pt>
                <c:pt idx="39">
                  <c:v>4242</c:v>
                </c:pt>
                <c:pt idx="40">
                  <c:v>4118</c:v>
                </c:pt>
                <c:pt idx="41">
                  <c:v>4240</c:v>
                </c:pt>
              </c:numCache>
            </c:numRef>
          </c:val>
          <c:smooth val="0"/>
        </c:ser>
        <c:ser>
          <c:idx val="7"/>
          <c:order val="2"/>
          <c:tx>
            <c:strRef>
              <c:f>Passengers!$I$12</c:f>
              <c:strCache>
                <c:ptCount val="1"/>
                <c:pt idx="0">
                  <c:v>Certificated air carriers</c:v>
                </c:pt>
              </c:strCache>
            </c:strRef>
          </c:tx>
          <c:marker>
            <c:symbol val="none"/>
          </c:marker>
          <c:cat>
            <c:numRef>
              <c:f>Passengers!$B$15:$B$56</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Passengers!$I$15:$I$56</c:f>
              <c:numCache>
                <c:formatCode>#,##0</c:formatCode>
                <c:ptCount val="42"/>
                <c:pt idx="0">
                  <c:v>10115</c:v>
                </c:pt>
                <c:pt idx="1">
                  <c:v>9907</c:v>
                </c:pt>
                <c:pt idx="2">
                  <c:v>8890</c:v>
                </c:pt>
                <c:pt idx="3">
                  <c:v>8769</c:v>
                </c:pt>
                <c:pt idx="4">
                  <c:v>7713</c:v>
                </c:pt>
                <c:pt idx="5">
                  <c:v>7625</c:v>
                </c:pt>
                <c:pt idx="6">
                  <c:v>7282</c:v>
                </c:pt>
                <c:pt idx="7">
                  <c:v>6990</c:v>
                </c:pt>
                <c:pt idx="8">
                  <c:v>6144</c:v>
                </c:pt>
                <c:pt idx="9">
                  <c:v>5607</c:v>
                </c:pt>
                <c:pt idx="10">
                  <c:v>5561</c:v>
                </c:pt>
                <c:pt idx="11">
                  <c:v>5774</c:v>
                </c:pt>
                <c:pt idx="12">
                  <c:v>5412</c:v>
                </c:pt>
                <c:pt idx="13">
                  <c:v>5133</c:v>
                </c:pt>
                <c:pt idx="14">
                  <c:v>5298</c:v>
                </c:pt>
                <c:pt idx="15">
                  <c:v>5053</c:v>
                </c:pt>
                <c:pt idx="16">
                  <c:v>5011</c:v>
                </c:pt>
                <c:pt idx="17">
                  <c:v>4827</c:v>
                </c:pt>
                <c:pt idx="18">
                  <c:v>4861</c:v>
                </c:pt>
                <c:pt idx="19">
                  <c:v>4844</c:v>
                </c:pt>
                <c:pt idx="20">
                  <c:v>4797</c:v>
                </c:pt>
                <c:pt idx="21">
                  <c:v>4602</c:v>
                </c:pt>
                <c:pt idx="22">
                  <c:v>4455</c:v>
                </c:pt>
                <c:pt idx="23">
                  <c:v>4490</c:v>
                </c:pt>
                <c:pt idx="24">
                  <c:v>4407</c:v>
                </c:pt>
                <c:pt idx="25">
                  <c:v>4349</c:v>
                </c:pt>
                <c:pt idx="26">
                  <c:v>4199</c:v>
                </c:pt>
                <c:pt idx="27">
                  <c:v>4173</c:v>
                </c:pt>
                <c:pt idx="28">
                  <c:v>3987</c:v>
                </c:pt>
                <c:pt idx="29">
                  <c:v>4108</c:v>
                </c:pt>
                <c:pt idx="30">
                  <c:v>3960</c:v>
                </c:pt>
                <c:pt idx="31">
                  <c:v>3943</c:v>
                </c:pt>
                <c:pt idx="32">
                  <c:v>3718</c:v>
                </c:pt>
                <c:pt idx="33">
                  <c:v>3614</c:v>
                </c:pt>
                <c:pt idx="34">
                  <c:v>3505</c:v>
                </c:pt>
                <c:pt idx="35">
                  <c:v>3346</c:v>
                </c:pt>
                <c:pt idx="36">
                  <c:v>3250</c:v>
                </c:pt>
                <c:pt idx="37">
                  <c:v>3153</c:v>
                </c:pt>
                <c:pt idx="38">
                  <c:v>3055</c:v>
                </c:pt>
                <c:pt idx="39">
                  <c:v>2901</c:v>
                </c:pt>
                <c:pt idx="40">
                  <c:v>2823</c:v>
                </c:pt>
                <c:pt idx="41">
                  <c:v>2779</c:v>
                </c:pt>
              </c:numCache>
            </c:numRef>
          </c:val>
          <c:smooth val="0"/>
        </c:ser>
        <c:ser>
          <c:idx val="9"/>
          <c:order val="3"/>
          <c:tx>
            <c:strRef>
              <c:f>Passengers!$K$12</c:f>
              <c:strCache>
                <c:ptCount val="1"/>
                <c:pt idx="0">
                  <c:v>Intercity Amtrak</c:v>
                </c:pt>
              </c:strCache>
            </c:strRef>
          </c:tx>
          <c:marker>
            <c:symbol val="none"/>
          </c:marker>
          <c:cat>
            <c:numRef>
              <c:f>Passengers!$B$15:$B$56</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Passengers!$K$15:$K$56</c:f>
              <c:numCache>
                <c:formatCode>General</c:formatCode>
                <c:ptCount val="42"/>
                <c:pt idx="3" formatCode="#,##0">
                  <c:v>3625</c:v>
                </c:pt>
                <c:pt idx="4" formatCode="#,##0">
                  <c:v>3127</c:v>
                </c:pt>
                <c:pt idx="5" formatCode="#,##0">
                  <c:v>3548</c:v>
                </c:pt>
                <c:pt idx="6" formatCode="#,##0">
                  <c:v>3278</c:v>
                </c:pt>
                <c:pt idx="7" formatCode="#,##0">
                  <c:v>3443</c:v>
                </c:pt>
                <c:pt idx="8" formatCode="#,##0">
                  <c:v>3554</c:v>
                </c:pt>
                <c:pt idx="9" formatCode="#,##0">
                  <c:v>3351</c:v>
                </c:pt>
                <c:pt idx="10" formatCode="#,##0">
                  <c:v>3065</c:v>
                </c:pt>
                <c:pt idx="11" formatCode="#,##0">
                  <c:v>2883</c:v>
                </c:pt>
                <c:pt idx="12" formatCode="#,##0">
                  <c:v>3052</c:v>
                </c:pt>
                <c:pt idx="13" formatCode="#,##0">
                  <c:v>2875</c:v>
                </c:pt>
                <c:pt idx="14" formatCode="#,##0">
                  <c:v>2923</c:v>
                </c:pt>
                <c:pt idx="15" formatCode="#,##0">
                  <c:v>2703</c:v>
                </c:pt>
                <c:pt idx="16" formatCode="#,##0">
                  <c:v>2481</c:v>
                </c:pt>
                <c:pt idx="17" formatCode="#,##0">
                  <c:v>2450</c:v>
                </c:pt>
                <c:pt idx="18" formatCode="#,##0">
                  <c:v>2379</c:v>
                </c:pt>
                <c:pt idx="19" formatCode="#,##0">
                  <c:v>2614</c:v>
                </c:pt>
                <c:pt idx="20" formatCode="#,##0">
                  <c:v>2505</c:v>
                </c:pt>
                <c:pt idx="21" formatCode="#,##0">
                  <c:v>2417</c:v>
                </c:pt>
                <c:pt idx="22" formatCode="#,##0">
                  <c:v>2534</c:v>
                </c:pt>
                <c:pt idx="23" formatCode="#,##0">
                  <c:v>2565</c:v>
                </c:pt>
                <c:pt idx="24" formatCode="#,##0">
                  <c:v>2282</c:v>
                </c:pt>
                <c:pt idx="25" formatCode="#,##0">
                  <c:v>2501</c:v>
                </c:pt>
                <c:pt idx="26" formatCode="#,##0">
                  <c:v>2690</c:v>
                </c:pt>
                <c:pt idx="27" formatCode="#,##0">
                  <c:v>2811</c:v>
                </c:pt>
                <c:pt idx="28" formatCode="#,##0">
                  <c:v>2788</c:v>
                </c:pt>
                <c:pt idx="29" formatCode="#,##0">
                  <c:v>2943</c:v>
                </c:pt>
                <c:pt idx="30" formatCode="#,##0">
                  <c:v>3235</c:v>
                </c:pt>
                <c:pt idx="31" formatCode="#,##0">
                  <c:v>3257</c:v>
                </c:pt>
                <c:pt idx="32" formatCode="#,##0">
                  <c:v>3212</c:v>
                </c:pt>
                <c:pt idx="33" formatCode="#,##0">
                  <c:v>2800</c:v>
                </c:pt>
                <c:pt idx="34" formatCode="#,##0">
                  <c:v>2760</c:v>
                </c:pt>
                <c:pt idx="35" formatCode="#,##0">
                  <c:v>2709</c:v>
                </c:pt>
                <c:pt idx="36" formatCode="#,##0">
                  <c:v>2650</c:v>
                </c:pt>
                <c:pt idx="37" formatCode="#,##0">
                  <c:v>2516</c:v>
                </c:pt>
                <c:pt idx="38" formatCode="#,##0">
                  <c:v>2398</c:v>
                </c:pt>
                <c:pt idx="39" formatCode="#,##0">
                  <c:v>2435</c:v>
                </c:pt>
                <c:pt idx="40" formatCode="#,##0">
                  <c:v>2271</c:v>
                </c:pt>
                <c:pt idx="41" formatCode="#,##0">
                  <c:v>2214</c:v>
                </c:pt>
              </c:numCache>
            </c:numRef>
          </c:val>
          <c:smooth val="0"/>
        </c:ser>
        <c:ser>
          <c:idx val="10"/>
          <c:order val="4"/>
          <c:tx>
            <c:strRef>
              <c:f>Passengers!$L$12</c:f>
              <c:strCache>
                <c:ptCount val="1"/>
                <c:pt idx="0">
                  <c:v>Rail transit</c:v>
                </c:pt>
              </c:strCache>
            </c:strRef>
          </c:tx>
          <c:marker>
            <c:symbol val="none"/>
          </c:marker>
          <c:cat>
            <c:numRef>
              <c:f>Passengers!$B$15:$B$56</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Passengers!$L$15:$L$56</c:f>
              <c:numCache>
                <c:formatCode>#,##0</c:formatCode>
                <c:ptCount val="42"/>
                <c:pt idx="0">
                  <c:v>2157</c:v>
                </c:pt>
                <c:pt idx="1">
                  <c:v>2278</c:v>
                </c:pt>
                <c:pt idx="2">
                  <c:v>2229</c:v>
                </c:pt>
                <c:pt idx="3">
                  <c:v>2163</c:v>
                </c:pt>
                <c:pt idx="4">
                  <c:v>2499</c:v>
                </c:pt>
                <c:pt idx="5">
                  <c:v>2625</c:v>
                </c:pt>
                <c:pt idx="6">
                  <c:v>2633</c:v>
                </c:pt>
                <c:pt idx="7">
                  <c:v>2364</c:v>
                </c:pt>
                <c:pt idx="8">
                  <c:v>2144</c:v>
                </c:pt>
                <c:pt idx="9">
                  <c:v>2290</c:v>
                </c:pt>
                <c:pt idx="10">
                  <c:v>2312</c:v>
                </c:pt>
                <c:pt idx="11">
                  <c:v>2592</c:v>
                </c:pt>
                <c:pt idx="12">
                  <c:v>2699</c:v>
                </c:pt>
                <c:pt idx="13">
                  <c:v>2820</c:v>
                </c:pt>
                <c:pt idx="14">
                  <c:v>3037</c:v>
                </c:pt>
                <c:pt idx="15">
                  <c:v>2809</c:v>
                </c:pt>
                <c:pt idx="16">
                  <c:v>3042</c:v>
                </c:pt>
                <c:pt idx="17">
                  <c:v>3039</c:v>
                </c:pt>
                <c:pt idx="18">
                  <c:v>3072</c:v>
                </c:pt>
                <c:pt idx="19">
                  <c:v>2909</c:v>
                </c:pt>
                <c:pt idx="20">
                  <c:v>3024</c:v>
                </c:pt>
                <c:pt idx="21">
                  <c:v>3254</c:v>
                </c:pt>
                <c:pt idx="22">
                  <c:v>3155</c:v>
                </c:pt>
                <c:pt idx="23">
                  <c:v>3373</c:v>
                </c:pt>
                <c:pt idx="24">
                  <c:v>3338</c:v>
                </c:pt>
                <c:pt idx="25">
                  <c:v>3340</c:v>
                </c:pt>
                <c:pt idx="26">
                  <c:v>3017</c:v>
                </c:pt>
                <c:pt idx="27">
                  <c:v>2856</c:v>
                </c:pt>
                <c:pt idx="28">
                  <c:v>2823</c:v>
                </c:pt>
                <c:pt idx="29">
                  <c:v>2785</c:v>
                </c:pt>
                <c:pt idx="30">
                  <c:v>2797</c:v>
                </c:pt>
                <c:pt idx="31">
                  <c:v>2803</c:v>
                </c:pt>
                <c:pt idx="32">
                  <c:v>2872</c:v>
                </c:pt>
                <c:pt idx="33">
                  <c:v>2837</c:v>
                </c:pt>
                <c:pt idx="34">
                  <c:v>2750</c:v>
                </c:pt>
                <c:pt idx="35">
                  <c:v>2783</c:v>
                </c:pt>
                <c:pt idx="36">
                  <c:v>2707</c:v>
                </c:pt>
                <c:pt idx="37">
                  <c:v>2577</c:v>
                </c:pt>
                <c:pt idx="38">
                  <c:v>2521</c:v>
                </c:pt>
                <c:pt idx="39">
                  <c:v>2516</c:v>
                </c:pt>
                <c:pt idx="40">
                  <c:v>2520</c:v>
                </c:pt>
                <c:pt idx="41">
                  <c:v>2462</c:v>
                </c:pt>
              </c:numCache>
            </c:numRef>
          </c:val>
          <c:smooth val="0"/>
        </c:ser>
        <c:ser>
          <c:idx val="11"/>
          <c:order val="5"/>
          <c:tx>
            <c:strRef>
              <c:f>Passengers!$M$12</c:f>
              <c:strCache>
                <c:ptCount val="1"/>
                <c:pt idx="0">
                  <c:v>Commuter rail</c:v>
                </c:pt>
              </c:strCache>
            </c:strRef>
          </c:tx>
          <c:marker>
            <c:symbol val="none"/>
          </c:marker>
          <c:cat>
            <c:numRef>
              <c:f>Passengers!$B$15:$B$56</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Passengers!$M$15:$M$56</c:f>
              <c:numCache>
                <c:formatCode>General</c:formatCode>
                <c:ptCount val="42"/>
                <c:pt idx="14" formatCode="#,##0">
                  <c:v>2804</c:v>
                </c:pt>
                <c:pt idx="15" formatCode="#,##0">
                  <c:v>2826</c:v>
                </c:pt>
                <c:pt idx="16" formatCode="#,##0">
                  <c:v>2926</c:v>
                </c:pt>
                <c:pt idx="17" formatCode="#,##0">
                  <c:v>2801</c:v>
                </c:pt>
                <c:pt idx="18" formatCode="#,##0">
                  <c:v>2872</c:v>
                </c:pt>
                <c:pt idx="19" formatCode="#,##0">
                  <c:v>2864</c:v>
                </c:pt>
                <c:pt idx="20" formatCode="#,##0">
                  <c:v>2822</c:v>
                </c:pt>
                <c:pt idx="21" formatCode="#,##0">
                  <c:v>2770</c:v>
                </c:pt>
                <c:pt idx="22" formatCode="#,##0">
                  <c:v>2629</c:v>
                </c:pt>
                <c:pt idx="23" formatCode="#,##0">
                  <c:v>2976</c:v>
                </c:pt>
                <c:pt idx="24" formatCode="#,##0">
                  <c:v>2682</c:v>
                </c:pt>
                <c:pt idx="25" formatCode="#,##0">
                  <c:v>2632</c:v>
                </c:pt>
                <c:pt idx="26" formatCode="#,##0">
                  <c:v>2582</c:v>
                </c:pt>
                <c:pt idx="27" formatCode="#,##0">
                  <c:v>2724</c:v>
                </c:pt>
                <c:pt idx="28" formatCode="#,##0">
                  <c:v>2646</c:v>
                </c:pt>
                <c:pt idx="29" formatCode="#,##0">
                  <c:v>2714</c:v>
                </c:pt>
                <c:pt idx="30" formatCode="#,##0">
                  <c:v>2551</c:v>
                </c:pt>
                <c:pt idx="31" formatCode="#,##0">
                  <c:v>2515</c:v>
                </c:pt>
                <c:pt idx="32" formatCode="#,##0">
                  <c:v>2514</c:v>
                </c:pt>
                <c:pt idx="33" formatCode="#,##0">
                  <c:v>2545</c:v>
                </c:pt>
                <c:pt idx="34" formatCode="#,##0">
                  <c:v>2569</c:v>
                </c:pt>
                <c:pt idx="35" formatCode="#,##0">
                  <c:v>2743</c:v>
                </c:pt>
                <c:pt idx="36" formatCode="#,##0">
                  <c:v>2527</c:v>
                </c:pt>
                <c:pt idx="37" formatCode="#,##0">
                  <c:v>2638</c:v>
                </c:pt>
                <c:pt idx="38" formatCode="#,##0">
                  <c:v>2656</c:v>
                </c:pt>
                <c:pt idx="39" formatCode="#,##0">
                  <c:v>2812</c:v>
                </c:pt>
                <c:pt idx="40" formatCode="#,##0">
                  <c:v>2897</c:v>
                </c:pt>
                <c:pt idx="41" formatCode="#,##0">
                  <c:v>2794</c:v>
                </c:pt>
              </c:numCache>
            </c:numRef>
          </c:val>
          <c:smooth val="0"/>
        </c:ser>
        <c:dLbls>
          <c:showLegendKey val="0"/>
          <c:showVal val="0"/>
          <c:showCatName val="0"/>
          <c:showSerName val="0"/>
          <c:showPercent val="0"/>
          <c:showBubbleSize val="0"/>
        </c:dLbls>
        <c:marker val="1"/>
        <c:smooth val="0"/>
        <c:axId val="147211008"/>
        <c:axId val="147212544"/>
      </c:lineChart>
      <c:catAx>
        <c:axId val="147211008"/>
        <c:scaling>
          <c:orientation val="minMax"/>
        </c:scaling>
        <c:delete val="0"/>
        <c:axPos val="b"/>
        <c:numFmt formatCode="General" sourceLinked="1"/>
        <c:majorTickMark val="none"/>
        <c:minorTickMark val="none"/>
        <c:tickLblPos val="nextTo"/>
        <c:crossAx val="147212544"/>
        <c:crosses val="autoZero"/>
        <c:auto val="1"/>
        <c:lblAlgn val="ctr"/>
        <c:lblOffset val="100"/>
        <c:tickLblSkip val="5"/>
        <c:tickMarkSkip val="5"/>
        <c:noMultiLvlLbl val="0"/>
      </c:catAx>
      <c:valAx>
        <c:axId val="147212544"/>
        <c:scaling>
          <c:orientation val="minMax"/>
          <c:max val="10000"/>
        </c:scaling>
        <c:delete val="0"/>
        <c:axPos val="l"/>
        <c:majorGridlines>
          <c:spPr>
            <a:ln w="3175">
              <a:prstDash val="sysDot"/>
            </a:ln>
          </c:spPr>
        </c:majorGridlines>
        <c:title>
          <c:tx>
            <c:rich>
              <a:bodyPr anchor="t" anchorCtr="0"/>
              <a:lstStyle/>
              <a:p>
                <a:pPr>
                  <a:defRPr/>
                </a:pPr>
                <a:r>
                  <a:rPr lang="en-US"/>
                  <a:t>Btu Per Passenger-Mile</a:t>
                </a:r>
              </a:p>
            </c:rich>
          </c:tx>
          <c:overlay val="0"/>
        </c:title>
        <c:numFmt formatCode="#,##0" sourceLinked="1"/>
        <c:majorTickMark val="none"/>
        <c:minorTickMark val="none"/>
        <c:tickLblPos val="nextTo"/>
        <c:crossAx val="147211008"/>
        <c:crosses val="autoZero"/>
        <c:crossBetween val="between"/>
      </c:valAx>
    </c:plotArea>
    <c:legend>
      <c:legendPos val="b"/>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egendEntry>
        <c:idx val="3"/>
        <c:txPr>
          <a:bodyPr/>
          <a:lstStyle/>
          <a:p>
            <a:pPr>
              <a:defRPr sz="1200"/>
            </a:pPr>
            <a:endParaRPr lang="en-US"/>
          </a:p>
        </c:txPr>
      </c:legendEntry>
      <c:legendEntry>
        <c:idx val="4"/>
        <c:txPr>
          <a:bodyPr/>
          <a:lstStyle/>
          <a:p>
            <a:pPr>
              <a:defRPr sz="1200"/>
            </a:pPr>
            <a:endParaRPr lang="en-US"/>
          </a:p>
        </c:txPr>
      </c:legendEntry>
      <c:legendEntry>
        <c:idx val="5"/>
        <c:txPr>
          <a:bodyPr/>
          <a:lstStyle/>
          <a:p>
            <a:pPr>
              <a:defRPr sz="1200"/>
            </a:pPr>
            <a:endParaRPr lang="en-US"/>
          </a:p>
        </c:txPr>
      </c:legendEntry>
      <c:layout>
        <c:manualLayout>
          <c:xMode val="edge"/>
          <c:yMode val="edge"/>
          <c:x val="4.8290416400652801E-4"/>
          <c:y val="0.80423378380918298"/>
          <c:w val="0.99678193941973503"/>
          <c:h val="0.112218295960754"/>
        </c:manualLayout>
      </c:layout>
      <c:overlay val="0"/>
      <c:spPr>
        <a:solidFill>
          <a:sysClr val="window" lastClr="FFFFFF"/>
        </a:solidFill>
      </c:spPr>
    </c:legend>
    <c:plotVisOnly val="1"/>
    <c:dispBlanksAs val="gap"/>
    <c:showDLblsOverMax val="0"/>
  </c:chart>
  <c:txPr>
    <a:bodyPr/>
    <a:lstStyle/>
    <a:p>
      <a:pPr>
        <a:defRPr sz="14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071FF"/>
              </a:solidFill>
            </c:spPr>
          </c:dPt>
          <c:dPt>
            <c:idx val="1"/>
            <c:bubble3D val="0"/>
            <c:spPr>
              <a:solidFill>
                <a:srgbClr val="B28BFF"/>
              </a:solidFill>
            </c:spPr>
          </c:dPt>
          <c:dPt>
            <c:idx val="2"/>
            <c:bubble3D val="0"/>
            <c:spPr>
              <a:solidFill>
                <a:srgbClr val="DEBDFF"/>
              </a:solidFill>
            </c:spPr>
          </c:dPt>
          <c:dLbls>
            <c:dLbl>
              <c:idx val="0"/>
              <c:layout>
                <c:manualLayout>
                  <c:x val="-0.194977894859927"/>
                  <c:y val="-0.13190115310000999"/>
                </c:manualLayout>
              </c:layout>
              <c:spPr/>
              <c:txPr>
                <a:bodyPr/>
                <a:lstStyle/>
                <a:p>
                  <a:pPr>
                    <a:defRPr sz="1200"/>
                  </a:pPr>
                  <a:endParaRPr lang="en-US"/>
                </a:p>
              </c:txPr>
              <c:showLegendKey val="0"/>
              <c:showVal val="0"/>
              <c:showCatName val="1"/>
              <c:showSerName val="0"/>
              <c:showPercent val="1"/>
              <c:showBubbleSize val="0"/>
            </c:dLbl>
            <c:dLbl>
              <c:idx val="1"/>
              <c:layout>
                <c:manualLayout>
                  <c:x val="0.18925367115830505"/>
                  <c:y val="-9.4237733484393571E-2"/>
                </c:manualLayout>
              </c:layout>
              <c:tx>
                <c:rich>
                  <a:bodyPr/>
                  <a:lstStyle/>
                  <a:p>
                    <a:pPr>
                      <a:defRPr sz="1200"/>
                    </a:pPr>
                    <a:r>
                      <a:rPr lang="en-US" sz="1200" dirty="0" smtClean="0"/>
                      <a:t>Medium and Heavy-Duty </a:t>
                    </a:r>
                    <a:r>
                      <a:rPr lang="en-US" sz="1200" dirty="0"/>
                      <a:t>Trucks
21%</a:t>
                    </a:r>
                  </a:p>
                </c:rich>
              </c:tx>
              <c:spPr/>
              <c:showLegendKey val="0"/>
              <c:showVal val="0"/>
              <c:showCatName val="1"/>
              <c:showSerName val="0"/>
              <c:showPercent val="1"/>
              <c:showBubbleSize val="0"/>
            </c:dLbl>
            <c:dLbl>
              <c:idx val="2"/>
              <c:layout>
                <c:manualLayout>
                  <c:x val="0.107613195516717"/>
                  <c:y val="0.11563386353596"/>
                </c:manualLayout>
              </c:layout>
              <c:spPr/>
              <c:txPr>
                <a:bodyPr/>
                <a:lstStyle/>
                <a:p>
                  <a:pPr>
                    <a:defRPr sz="1200"/>
                  </a:pPr>
                  <a:endParaRPr lang="en-US"/>
                </a:p>
              </c:txPr>
              <c:showLegendKey val="0"/>
              <c:showVal val="0"/>
              <c:showCatName val="1"/>
              <c:showSerName val="0"/>
              <c:showPercent val="1"/>
              <c:showBubbleSize val="0"/>
            </c:dLbl>
            <c:dLbl>
              <c:idx val="3"/>
              <c:layout>
                <c:manualLayout>
                  <c:x val="-0.15829694583631601"/>
                  <c:y val="0.18799247110301201"/>
                </c:manualLayout>
              </c:layout>
              <c:spPr/>
              <c:txPr>
                <a:bodyPr/>
                <a:lstStyle/>
                <a:p>
                  <a:pPr>
                    <a:defRPr sz="1200"/>
                  </a:pPr>
                  <a:endParaRPr lang="en-US"/>
                </a:p>
              </c:txPr>
              <c:showLegendKey val="0"/>
              <c:showVal val="0"/>
              <c:showCatName val="1"/>
              <c:showSerName val="0"/>
              <c:showPercent val="1"/>
              <c:showBubbleSize val="0"/>
            </c:dLbl>
            <c:dLbl>
              <c:idx val="4"/>
              <c:layout>
                <c:manualLayout>
                  <c:x val="-0.13717469975343999"/>
                  <c:y val="2.7729626419539102E-2"/>
                </c:manualLayout>
              </c:layout>
              <c:spPr/>
              <c:txPr>
                <a:bodyPr/>
                <a:lstStyle/>
                <a:p>
                  <a:pPr>
                    <a:defRPr sz="1200"/>
                  </a:pPr>
                  <a:endParaRPr lang="en-US"/>
                </a:p>
              </c:txPr>
              <c:showLegendKey val="0"/>
              <c:showVal val="0"/>
              <c:showCatName val="1"/>
              <c:showSerName val="0"/>
              <c:showPercent val="1"/>
              <c:showBubbleSize val="0"/>
            </c:dLbl>
            <c:dLbl>
              <c:idx val="5"/>
              <c:layout>
                <c:manualLayout>
                  <c:x val="-1.8532428591927399E-3"/>
                  <c:y val="1.08229843158764E-3"/>
                </c:manualLayout>
              </c:layout>
              <c:tx>
                <c:rich>
                  <a:bodyPr/>
                  <a:lstStyle/>
                  <a:p>
                    <a:r>
                      <a:rPr lang="en-US" sz="1200" dirty="0"/>
                      <a:t>Pipelines
2%</a:t>
                    </a:r>
                  </a:p>
                </c:rich>
              </c:tx>
              <c:showLegendKey val="0"/>
              <c:showVal val="0"/>
              <c:showCatName val="1"/>
              <c:showSerName val="0"/>
              <c:showPercent val="1"/>
              <c:showBubbleSize val="0"/>
            </c:dLbl>
            <c:dLbl>
              <c:idx val="6"/>
              <c:layout>
                <c:manualLayout>
                  <c:x val="0.27536600299462"/>
                  <c:y val="8.0866141732283507E-3"/>
                </c:manualLayout>
              </c:layout>
              <c:spPr/>
              <c:txPr>
                <a:bodyPr/>
                <a:lstStyle/>
                <a:p>
                  <a:pPr>
                    <a:defRPr sz="1200"/>
                  </a:pPr>
                  <a:endParaRPr lang="en-US"/>
                </a:p>
              </c:txPr>
              <c:showLegendKey val="0"/>
              <c:showVal val="0"/>
              <c:showCatName val="1"/>
              <c:showSerName val="0"/>
              <c:showPercent val="1"/>
              <c:showBubbleSize val="0"/>
            </c:dLbl>
            <c:txPr>
              <a:bodyPr/>
              <a:lstStyle/>
              <a:p>
                <a:pPr>
                  <a:defRPr sz="1500"/>
                </a:pPr>
                <a:endParaRPr lang="en-US"/>
              </a:p>
            </c:txPr>
            <c:showLegendKey val="0"/>
            <c:showVal val="0"/>
            <c:showCatName val="1"/>
            <c:showSerName val="0"/>
            <c:showPercent val="1"/>
            <c:showBubbleSize val="0"/>
            <c:showLeaderLines val="1"/>
          </c:dLbls>
          <c:cat>
            <c:strRef>
              <c:f>Sheet1!$A$29:$A$35</c:f>
              <c:strCache>
                <c:ptCount val="7"/>
                <c:pt idx="0">
                  <c:v>Light Duty Vehicles</c:v>
                </c:pt>
                <c:pt idx="1">
                  <c:v>Freight Trucks</c:v>
                </c:pt>
                <c:pt idx="2">
                  <c:v>Aircraft</c:v>
                </c:pt>
                <c:pt idx="3">
                  <c:v>Rail</c:v>
                </c:pt>
                <c:pt idx="4">
                  <c:v>Marine</c:v>
                </c:pt>
                <c:pt idx="5">
                  <c:v>Pipelines</c:v>
                </c:pt>
                <c:pt idx="6">
                  <c:v>Other On-Road</c:v>
                </c:pt>
              </c:strCache>
            </c:strRef>
          </c:cat>
          <c:val>
            <c:numRef>
              <c:f>Sheet1!$B$29:$B$35</c:f>
              <c:numCache>
                <c:formatCode>General</c:formatCode>
                <c:ptCount val="7"/>
                <c:pt idx="0">
                  <c:v>1118.8</c:v>
                </c:pt>
                <c:pt idx="1">
                  <c:v>401.1</c:v>
                </c:pt>
                <c:pt idx="2">
                  <c:v>214.8</c:v>
                </c:pt>
                <c:pt idx="3">
                  <c:v>48</c:v>
                </c:pt>
                <c:pt idx="4">
                  <c:v>87.1</c:v>
                </c:pt>
                <c:pt idx="5">
                  <c:v>37.700000000000003</c:v>
                </c:pt>
                <c:pt idx="6">
                  <c:v>21.099999999999991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0.02197</cdr:x>
      <cdr:y>0.94265</cdr:y>
    </cdr:from>
    <cdr:to>
      <cdr:x>0.43305</cdr:x>
      <cdr:y>0.9928</cdr:y>
    </cdr:to>
    <cdr:sp macro="" textlink="">
      <cdr:nvSpPr>
        <cdr:cNvPr id="2" name="TextBox 1"/>
        <cdr:cNvSpPr txBox="1"/>
      </cdr:nvSpPr>
      <cdr:spPr>
        <a:xfrm xmlns:a="http://schemas.openxmlformats.org/drawingml/2006/main">
          <a:off x="190499" y="5934528"/>
          <a:ext cx="3565071" cy="3156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Source:  ORNL, Transportation Energy Database Edition</a:t>
          </a:r>
          <a:r>
            <a:rPr lang="en-US" sz="1100" baseline="0"/>
            <a:t> 32</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0.49881</cdr:x>
      <cdr:y>0.062</cdr:y>
    </cdr:from>
    <cdr:to>
      <cdr:x>0.68171</cdr:x>
      <cdr:y>0.10888</cdr:y>
    </cdr:to>
    <cdr:cxnSp macro="">
      <cdr:nvCxnSpPr>
        <cdr:cNvPr id="3" name="Straight Connector 2"/>
        <cdr:cNvCxnSpPr/>
      </cdr:nvCxnSpPr>
      <cdr:spPr>
        <a:xfrm xmlns:a="http://schemas.openxmlformats.org/drawingml/2006/main" flipV="1">
          <a:off x="2286000" y="173567"/>
          <a:ext cx="838199" cy="13123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F553DABF-D0CF-4534-902F-B001DA4D5216}" type="datetimeFigureOut">
              <a:rPr lang="en-US" smtClean="0"/>
              <a:pPr/>
              <a:t>10/10/2014</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r>
              <a:rPr lang="en-US" smtClean="0"/>
              <a:t>Resource Group Name</a:t>
            </a:r>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684F1975-6A6F-4768-897E-587F1F0F73C6}" type="slidenum">
              <a:rPr lang="en-US" smtClean="0"/>
              <a:pPr/>
              <a:t>‹#›</a:t>
            </a:fld>
            <a:endParaRPr lang="en-US"/>
          </a:p>
        </p:txBody>
      </p:sp>
    </p:spTree>
    <p:extLst>
      <p:ext uri="{BB962C8B-B14F-4D97-AF65-F5344CB8AC3E}">
        <p14:creationId xmlns:p14="http://schemas.microsoft.com/office/powerpoint/2010/main" val="7929144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a:defRPr sz="1200"/>
            </a:lvl1pPr>
          </a:lstStyle>
          <a:p>
            <a:fld id="{A1C7E07F-2AC1-4BDE-A33A-72396FEBD16A}" type="datetimeFigureOut">
              <a:rPr lang="en-US" smtClean="0"/>
              <a:pPr/>
              <a:t>10/10/2014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3038475" cy="465138"/>
          </a:xfrm>
          <a:prstGeom prst="rect">
            <a:avLst/>
          </a:prstGeom>
        </p:spPr>
        <p:txBody>
          <a:bodyPr vert="horz" lIns="91440" tIns="45720" rIns="91440" bIns="45720" rtlCol="0" anchor="b"/>
          <a:lstStyle>
            <a:lvl1pPr algn="l">
              <a:defRPr sz="1200"/>
            </a:lvl1pPr>
          </a:lstStyle>
          <a:p>
            <a:r>
              <a:rPr lang="en-US" smtClean="0"/>
              <a:t>Resource Group Name</a:t>
            </a:r>
            <a:endParaRPr lang="en-US"/>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a:defRPr sz="1200"/>
            </a:lvl1pPr>
          </a:lstStyle>
          <a:p>
            <a:fld id="{293A8DE0-080C-4978-9BD8-F49B19F8F8E3}" type="slidenum">
              <a:rPr lang="en-US" smtClean="0"/>
              <a:pPr/>
              <a:t>‹#›</a:t>
            </a:fld>
            <a:endParaRPr lang="en-US"/>
          </a:p>
        </p:txBody>
      </p:sp>
    </p:spTree>
    <p:extLst>
      <p:ext uri="{BB962C8B-B14F-4D97-AF65-F5344CB8AC3E}">
        <p14:creationId xmlns:p14="http://schemas.microsoft.com/office/powerpoint/2010/main" val="122851469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2379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U.S. Population is growing, although more slowly</a:t>
            </a:r>
            <a:endParaRPr lang="en-US" sz="1100" dirty="0"/>
          </a:p>
          <a:p>
            <a:pPr marL="171450" indent="-171450">
              <a:buFont typeface="Arial" panose="020B0604020202020204" pitchFamily="34" charset="0"/>
              <a:buChar char="•"/>
            </a:pPr>
            <a:r>
              <a:rPr lang="en-US" dirty="0" smtClean="0"/>
              <a:t>Since </a:t>
            </a:r>
            <a:r>
              <a:rPr lang="en-US" dirty="0"/>
              <a:t>1970s, there’s been a 56% increase in US population; by 2050, the US population is could grow an additional 40%.</a:t>
            </a:r>
            <a:endParaRPr lang="en-US" sz="1100" dirty="0"/>
          </a:p>
          <a:p>
            <a:pPr marL="171450" indent="-171450">
              <a:buFont typeface="Arial" panose="020B0604020202020204" pitchFamily="34" charset="0"/>
              <a:buChar char="•"/>
            </a:pPr>
            <a:r>
              <a:rPr lang="en-US" dirty="0" smtClean="0"/>
              <a:t>Although </a:t>
            </a:r>
            <a:r>
              <a:rPr lang="en-US" dirty="0"/>
              <a:t>as percentage the growth rate of .7% is the lowest since the 30s – an ever larger population will increase congestion in high growth areas and increase demand for travel and freight </a:t>
            </a:r>
            <a:r>
              <a:rPr lang="en-US" dirty="0" smtClean="0"/>
              <a:t>movement</a:t>
            </a:r>
          </a:p>
          <a:p>
            <a:pPr lvl="1"/>
            <a:endParaRPr lang="en-US" sz="1100" dirty="0"/>
          </a:p>
          <a:p>
            <a:pPr lvl="0"/>
            <a:r>
              <a:rPr lang="en-US" dirty="0"/>
              <a:t>Aging Population</a:t>
            </a:r>
            <a:endParaRPr lang="en-US" sz="1100" dirty="0"/>
          </a:p>
          <a:p>
            <a:pPr marL="171450" indent="-171450">
              <a:buFont typeface="Arial" panose="020B0604020202020204" pitchFamily="34" charset="0"/>
              <a:buChar char="•"/>
            </a:pPr>
            <a:r>
              <a:rPr lang="en-US" dirty="0" smtClean="0"/>
              <a:t>Increases </a:t>
            </a:r>
            <a:r>
              <a:rPr lang="en-US" dirty="0"/>
              <a:t>in life expectancy at birth is resulting in more people living into old age</a:t>
            </a:r>
            <a:endParaRPr lang="en-US" sz="1100" dirty="0"/>
          </a:p>
          <a:p>
            <a:pPr marL="171450" indent="-171450">
              <a:buFont typeface="Arial" panose="020B0604020202020204" pitchFamily="34" charset="0"/>
              <a:buChar char="•"/>
            </a:pPr>
            <a:r>
              <a:rPr lang="en-US" dirty="0" smtClean="0"/>
              <a:t>By </a:t>
            </a:r>
            <a:r>
              <a:rPr lang="en-US" dirty="0"/>
              <a:t>2025 20% of all drivers will be 65 or older – older road users tend to be more vulnerable and also increase demands for </a:t>
            </a:r>
            <a:r>
              <a:rPr lang="en-US" dirty="0" err="1"/>
              <a:t>paratransit</a:t>
            </a:r>
            <a:r>
              <a:rPr lang="en-US" dirty="0"/>
              <a:t> and emergency medical services</a:t>
            </a:r>
            <a:endParaRPr lang="en-US" sz="1100" dirty="0"/>
          </a:p>
          <a:p>
            <a:pPr marL="171450" indent="-171450">
              <a:buFont typeface="Arial" panose="020B0604020202020204" pitchFamily="34" charset="0"/>
              <a:buChar char="•"/>
            </a:pPr>
            <a:r>
              <a:rPr lang="en-US" dirty="0" smtClean="0"/>
              <a:t>We </a:t>
            </a:r>
            <a:r>
              <a:rPr lang="en-US" dirty="0"/>
              <a:t>also see more elderly households in rural areas, which can add to the challenge of providing needed services</a:t>
            </a:r>
            <a:r>
              <a:rPr lang="en-US" dirty="0" smtClean="0"/>
              <a:t>.</a:t>
            </a:r>
          </a:p>
          <a:p>
            <a:pPr lvl="1"/>
            <a:endParaRPr lang="en-US" sz="1100" dirty="0"/>
          </a:p>
          <a:p>
            <a:pPr lvl="0"/>
            <a:r>
              <a:rPr lang="en-US" dirty="0"/>
              <a:t>Changes in household composition</a:t>
            </a:r>
            <a:endParaRPr lang="en-US" sz="1100" dirty="0"/>
          </a:p>
          <a:p>
            <a:pPr marL="171450" indent="-171450">
              <a:buFont typeface="Arial" panose="020B0604020202020204" pitchFamily="34" charset="0"/>
              <a:buChar char="•"/>
            </a:pPr>
            <a:r>
              <a:rPr lang="en-US" dirty="0" smtClean="0"/>
              <a:t>More </a:t>
            </a:r>
            <a:r>
              <a:rPr lang="en-US" dirty="0"/>
              <a:t>people living in single person households – by 2050 may account for 50% of all households</a:t>
            </a:r>
            <a:endParaRPr lang="en-US" sz="1100" dirty="0"/>
          </a:p>
          <a:p>
            <a:pPr marL="171450" indent="-171450">
              <a:buFont typeface="Arial" panose="020B0604020202020204" pitchFamily="34" charset="0"/>
              <a:buChar char="•"/>
            </a:pPr>
            <a:r>
              <a:rPr lang="en-US" dirty="0" smtClean="0"/>
              <a:t>Recent </a:t>
            </a:r>
            <a:r>
              <a:rPr lang="en-US" dirty="0"/>
              <a:t>growth of multi-generation households</a:t>
            </a:r>
            <a:endParaRPr lang="en-US" sz="1100" dirty="0"/>
          </a:p>
          <a:p>
            <a:endParaRPr lang="en-US" dirty="0"/>
          </a:p>
        </p:txBody>
      </p:sp>
    </p:spTree>
    <p:extLst>
      <p:ext uri="{BB962C8B-B14F-4D97-AF65-F5344CB8AC3E}">
        <p14:creationId xmlns:p14="http://schemas.microsoft.com/office/powerpoint/2010/main" val="392950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6699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7"/>
            <a:ext cx="5607050" cy="4727573"/>
          </a:xfrm>
        </p:spPr>
        <p:txBody>
          <a:bodyPr/>
          <a:lstStyle/>
          <a:p>
            <a:pPr lvl="0"/>
            <a:r>
              <a:rPr lang="en-US" dirty="0"/>
              <a:t>Immigration is projected to surpass natural increase as primary driver of population growth for first time in two centuries;</a:t>
            </a:r>
            <a:endParaRPr lang="en-US" sz="1100" dirty="0"/>
          </a:p>
          <a:p>
            <a:pPr marL="171450" indent="-171450">
              <a:buFont typeface="Arial" panose="020B0604020202020204" pitchFamily="34" charset="0"/>
              <a:buChar char="•"/>
            </a:pPr>
            <a:r>
              <a:rPr lang="en-US" dirty="0" smtClean="0"/>
              <a:t>Increasing </a:t>
            </a:r>
            <a:r>
              <a:rPr lang="en-US" dirty="0"/>
              <a:t>population diversity is already a primary factor in labor force, where Hispanic and Asian Americans are the fastest growing groups. </a:t>
            </a:r>
            <a:endParaRPr lang="en-US" sz="1100" dirty="0"/>
          </a:p>
          <a:p>
            <a:pPr marL="171450" indent="-171450">
              <a:buFont typeface="Arial" panose="020B0604020202020204" pitchFamily="34" charset="0"/>
              <a:buChar char="•"/>
            </a:pPr>
            <a:r>
              <a:rPr lang="en-US" dirty="0" smtClean="0"/>
              <a:t>Recent </a:t>
            </a:r>
            <a:r>
              <a:rPr lang="en-US" dirty="0"/>
              <a:t>immigrants are less likely to own personal vehicles, and greater language diversity also may have implications for translation needs and road </a:t>
            </a:r>
            <a:r>
              <a:rPr lang="en-US" dirty="0" smtClean="0"/>
              <a:t>safety</a:t>
            </a:r>
          </a:p>
          <a:p>
            <a:endParaRPr lang="en-US" sz="1100" dirty="0"/>
          </a:p>
          <a:p>
            <a:pPr lvl="0"/>
            <a:r>
              <a:rPr lang="en-US" dirty="0"/>
              <a:t>Shifting Migration Patterns</a:t>
            </a:r>
            <a:endParaRPr lang="en-US" sz="1100" dirty="0"/>
          </a:p>
          <a:p>
            <a:pPr marL="171450" indent="-171450">
              <a:buFont typeface="Arial" panose="020B0604020202020204" pitchFamily="34" charset="0"/>
              <a:buChar char="•"/>
            </a:pPr>
            <a:r>
              <a:rPr lang="en-US" dirty="0" smtClean="0"/>
              <a:t>Recent </a:t>
            </a:r>
            <a:r>
              <a:rPr lang="en-US" dirty="0"/>
              <a:t>increase of migration into cities, particularly for young people and retirees, </a:t>
            </a:r>
            <a:r>
              <a:rPr lang="en-US" dirty="0" smtClean="0"/>
              <a:t>with preference </a:t>
            </a:r>
            <a:r>
              <a:rPr lang="en-US" dirty="0"/>
              <a:t>for denser, transit-oriented, walkable communities</a:t>
            </a:r>
            <a:endParaRPr lang="en-US" sz="1100" dirty="0"/>
          </a:p>
          <a:p>
            <a:pPr marL="171450" indent="-171450">
              <a:buFont typeface="Arial" panose="020B0604020202020204" pitchFamily="34" charset="0"/>
              <a:buChar char="•"/>
            </a:pPr>
            <a:r>
              <a:rPr lang="en-US" dirty="0" smtClean="0"/>
              <a:t>Between </a:t>
            </a:r>
            <a:r>
              <a:rPr lang="en-US" dirty="0"/>
              <a:t>2000-2010, urban population growth (12.7%) outpaced overall national growth (9.7%). </a:t>
            </a:r>
            <a:r>
              <a:rPr lang="en-US" dirty="0" smtClean="0"/>
              <a:t>population projections centered </a:t>
            </a:r>
            <a:r>
              <a:rPr lang="en-US" dirty="0"/>
              <a:t>in largest metro areas</a:t>
            </a:r>
            <a:endParaRPr lang="en-US" sz="1100" dirty="0"/>
          </a:p>
          <a:p>
            <a:pPr marL="171450" indent="-171450">
              <a:buFont typeface="Arial" panose="020B0604020202020204" pitchFamily="34" charset="0"/>
              <a:buChar char="•"/>
            </a:pPr>
            <a:r>
              <a:rPr lang="en-US" dirty="0" smtClean="0"/>
              <a:t>Declining </a:t>
            </a:r>
            <a:r>
              <a:rPr lang="en-US" dirty="0"/>
              <a:t>rates of cars per person and licensing rates for young adults, and leveling </a:t>
            </a:r>
            <a:r>
              <a:rPr lang="en-US" dirty="0" smtClean="0"/>
              <a:t>off of </a:t>
            </a:r>
            <a:r>
              <a:rPr lang="en-US" dirty="0"/>
              <a:t>per capita VMT</a:t>
            </a:r>
            <a:endParaRPr lang="en-US" sz="1100" dirty="0"/>
          </a:p>
          <a:p>
            <a:pPr marL="171450" indent="-171450">
              <a:buFont typeface="Arial" panose="020B0604020202020204" pitchFamily="34" charset="0"/>
              <a:buChar char="•"/>
            </a:pPr>
            <a:r>
              <a:rPr lang="en-US" dirty="0"/>
              <a:t>E</a:t>
            </a:r>
            <a:r>
              <a:rPr lang="en-US" dirty="0" smtClean="0"/>
              <a:t>mergence </a:t>
            </a:r>
            <a:r>
              <a:rPr lang="en-US" dirty="0"/>
              <a:t>of </a:t>
            </a:r>
            <a:r>
              <a:rPr lang="en-US" dirty="0" err="1"/>
              <a:t>megaregions</a:t>
            </a:r>
            <a:r>
              <a:rPr lang="en-US" dirty="0"/>
              <a:t> – by 2050 75% of US may live in </a:t>
            </a:r>
            <a:r>
              <a:rPr lang="en-US" dirty="0" err="1"/>
              <a:t>megaregions</a:t>
            </a:r>
            <a:r>
              <a:rPr lang="en-US" dirty="0"/>
              <a:t> – some of which cross not only State and local boundaries but also international borders, further exacerbating the challenge of planning to manage growth.</a:t>
            </a:r>
            <a:endParaRPr lang="en-US" sz="1100" dirty="0"/>
          </a:p>
          <a:p>
            <a:pPr marL="171450" indent="-171450">
              <a:buFont typeface="Arial" panose="020B0604020202020204" pitchFamily="34" charset="0"/>
              <a:buChar char="•"/>
            </a:pPr>
            <a:r>
              <a:rPr lang="en-US" dirty="0" smtClean="0"/>
              <a:t>Rural </a:t>
            </a:r>
            <a:r>
              <a:rPr lang="en-US" dirty="0"/>
              <a:t>population declining not only as a percentage of total US population but also in raw numbers.</a:t>
            </a:r>
            <a:endParaRPr lang="en-US" sz="1100" dirty="0"/>
          </a:p>
          <a:p>
            <a:pPr marL="171450" indent="-171450">
              <a:buFont typeface="Arial" panose="020B0604020202020204" pitchFamily="34" charset="0"/>
              <a:buChar char="•"/>
            </a:pPr>
            <a:r>
              <a:rPr lang="en-US" dirty="0" smtClean="0"/>
              <a:t>Lower-income </a:t>
            </a:r>
            <a:r>
              <a:rPr lang="en-US" dirty="0"/>
              <a:t>households are increasingly moving to suburbs (33% of poor in 2010, from 25% in 1970), where provision of public transportation service is more costly</a:t>
            </a:r>
            <a:endParaRPr lang="en-US" sz="1100" dirty="0"/>
          </a:p>
          <a:p>
            <a:pPr marL="171450" indent="-171450">
              <a:buFont typeface="Arial" panose="020B0604020202020204" pitchFamily="34" charset="0"/>
              <a:buChar char="•"/>
            </a:pPr>
            <a:r>
              <a:rPr lang="en-US" dirty="0" smtClean="0"/>
              <a:t>Overall</a:t>
            </a:r>
            <a:r>
              <a:rPr lang="en-US" dirty="0"/>
              <a:t>, recent population growth has been increasingly skewed to the Southern and Western States</a:t>
            </a:r>
            <a:endParaRPr lang="en-US" sz="1100" dirty="0"/>
          </a:p>
          <a:p>
            <a:endParaRPr lang="en-US" dirty="0"/>
          </a:p>
        </p:txBody>
      </p:sp>
    </p:spTree>
    <p:extLst>
      <p:ext uri="{BB962C8B-B14F-4D97-AF65-F5344CB8AC3E}">
        <p14:creationId xmlns:p14="http://schemas.microsoft.com/office/powerpoint/2010/main" val="22759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5980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7"/>
            <a:ext cx="5607050" cy="4727573"/>
          </a:xfrm>
        </p:spPr>
        <p:txBody>
          <a:bodyPr/>
          <a:lstStyle/>
          <a:p>
            <a:pPr lvl="0"/>
            <a:r>
              <a:rPr lang="en-US" dirty="0"/>
              <a:t>Household Income</a:t>
            </a:r>
            <a:endParaRPr lang="en-US" sz="1100" dirty="0"/>
          </a:p>
          <a:p>
            <a:pPr marL="171450" indent="-171450">
              <a:buFont typeface="Arial" panose="020B0604020202020204" pitchFamily="34" charset="0"/>
              <a:buChar char="•"/>
            </a:pPr>
            <a:r>
              <a:rPr lang="en-US" dirty="0"/>
              <a:t>Large and growing gap between high and low-income workers; recent declines in real median household incomes</a:t>
            </a:r>
            <a:endParaRPr lang="en-US" sz="1100" dirty="0"/>
          </a:p>
          <a:p>
            <a:pPr marL="171450" indent="-171450">
              <a:buFont typeface="Arial" panose="020B0604020202020204" pitchFamily="34" charset="0"/>
              <a:buChar char="•"/>
            </a:pPr>
            <a:r>
              <a:rPr lang="en-US" dirty="0"/>
              <a:t>Middle and low income households spend larger proportion of income on transportation</a:t>
            </a:r>
            <a:endParaRPr lang="en-US" sz="1100" dirty="0"/>
          </a:p>
          <a:p>
            <a:pPr marL="171450" indent="-171450">
              <a:buFont typeface="Arial" panose="020B0604020202020204" pitchFamily="34" charset="0"/>
              <a:buChar char="•"/>
            </a:pPr>
            <a:r>
              <a:rPr lang="en-US" dirty="0"/>
              <a:t>15% of Americans are in poverty (2010)- significantly higher for African Americans and Hispanics</a:t>
            </a:r>
            <a:endParaRPr lang="en-US" sz="1100" dirty="0"/>
          </a:p>
          <a:p>
            <a:pPr lvl="0"/>
            <a:r>
              <a:rPr lang="en-US" dirty="0"/>
              <a:t>Commercial changes</a:t>
            </a:r>
            <a:endParaRPr lang="en-US" sz="1100" dirty="0"/>
          </a:p>
          <a:p>
            <a:pPr marL="171450" indent="-171450">
              <a:buFont typeface="Arial" panose="020B0604020202020204" pitchFamily="34" charset="0"/>
              <a:buChar char="•"/>
            </a:pPr>
            <a:r>
              <a:rPr lang="en-US" dirty="0"/>
              <a:t>Online shopping leading to increasing demand for small package home delivery </a:t>
            </a:r>
            <a:endParaRPr lang="en-US" sz="1100" dirty="0"/>
          </a:p>
          <a:p>
            <a:pPr marL="171450" indent="-171450">
              <a:buFont typeface="Arial" panose="020B0604020202020204" pitchFamily="34" charset="0"/>
              <a:buChar char="•"/>
            </a:pPr>
            <a:r>
              <a:rPr lang="en-US" dirty="0"/>
              <a:t>Majority of trade occurring in 50 largest metro areas.</a:t>
            </a:r>
            <a:endParaRPr lang="en-US" sz="1100" dirty="0"/>
          </a:p>
          <a:p>
            <a:pPr marL="171450" indent="-171450">
              <a:buFont typeface="Arial" panose="020B0604020202020204" pitchFamily="34" charset="0"/>
              <a:buChar char="•"/>
            </a:pPr>
            <a:r>
              <a:rPr lang="en-US" dirty="0"/>
              <a:t>Airline mergers, and consolidation of hubs, possibly resulting in more congestion, higher fares, and/or fewer air travelers</a:t>
            </a:r>
            <a:endParaRPr lang="en-US" sz="1100" dirty="0"/>
          </a:p>
          <a:p>
            <a:pPr marL="628650" lvl="1" indent="-171450">
              <a:buFont typeface="Arial" panose="020B0604020202020204" pitchFamily="34" charset="0"/>
              <a:buChar char="•"/>
            </a:pPr>
            <a:r>
              <a:rPr lang="en-US" dirty="0"/>
              <a:t>Trend toward larger aircraft—efficiency gains at large airports, loss of service to small airports</a:t>
            </a:r>
            <a:endParaRPr lang="en-US" sz="1100" dirty="0"/>
          </a:p>
          <a:p>
            <a:pPr marL="628650" lvl="1" indent="-171450">
              <a:buFont typeface="Arial" panose="020B0604020202020204" pitchFamily="34" charset="0"/>
              <a:buChar char="•"/>
            </a:pPr>
            <a:r>
              <a:rPr lang="en-US" dirty="0"/>
              <a:t>Growth of low-cost carrier models</a:t>
            </a:r>
            <a:endParaRPr lang="en-US" sz="1100" dirty="0"/>
          </a:p>
          <a:p>
            <a:pPr lvl="0"/>
            <a:r>
              <a:rPr lang="en-US" dirty="0"/>
              <a:t>International Transportation and Trade</a:t>
            </a:r>
            <a:endParaRPr lang="en-US" sz="1100" dirty="0"/>
          </a:p>
          <a:p>
            <a:pPr marL="171450" indent="-171450">
              <a:buFont typeface="Arial" panose="020B0604020202020204" pitchFamily="34" charset="0"/>
              <a:buChar char="•"/>
            </a:pPr>
            <a:r>
              <a:rPr lang="en-US" dirty="0" smtClean="0"/>
              <a:t>Changing </a:t>
            </a:r>
            <a:r>
              <a:rPr lang="en-US" dirty="0"/>
              <a:t>US trade balance toward increased imports</a:t>
            </a:r>
            <a:endParaRPr lang="en-US" sz="1100" dirty="0"/>
          </a:p>
          <a:p>
            <a:pPr marL="171450" indent="-171450">
              <a:buFont typeface="Arial" panose="020B0604020202020204" pitchFamily="34" charset="0"/>
              <a:buChar char="•"/>
            </a:pPr>
            <a:r>
              <a:rPr lang="en-US" dirty="0"/>
              <a:t>At the moment, lower U.S. energy costs are boosting U.S. manufacturing, and accelerating international exports as well as the infrastructure to support them</a:t>
            </a:r>
            <a:endParaRPr lang="en-US" sz="1100" dirty="0"/>
          </a:p>
          <a:p>
            <a:pPr marL="171450" indent="-171450">
              <a:buFont typeface="Arial" panose="020B0604020202020204" pitchFamily="34" charset="0"/>
              <a:buChar char="•"/>
            </a:pPr>
            <a:r>
              <a:rPr lang="en-US" dirty="0"/>
              <a:t>Trade agreements if ratified will increase international freight flows </a:t>
            </a:r>
            <a:endParaRPr lang="en-US" dirty="0" smtClean="0"/>
          </a:p>
          <a:p>
            <a:pPr marL="171450" indent="-171450">
              <a:buFont typeface="Arial" panose="020B0604020202020204" pitchFamily="34" charset="0"/>
              <a:buChar char="•"/>
            </a:pPr>
            <a:r>
              <a:rPr lang="en-US" dirty="0" smtClean="0"/>
              <a:t>Increasing </a:t>
            </a:r>
            <a:r>
              <a:rPr lang="en-US" dirty="0"/>
              <a:t>international per-capita </a:t>
            </a:r>
            <a:r>
              <a:rPr lang="en-US" dirty="0" smtClean="0"/>
              <a:t>GDP raising </a:t>
            </a:r>
            <a:r>
              <a:rPr lang="en-US" dirty="0"/>
              <a:t>demand for international travel </a:t>
            </a:r>
            <a:r>
              <a:rPr lang="en-US" dirty="0" smtClean="0"/>
              <a:t>Panama </a:t>
            </a:r>
            <a:r>
              <a:rPr lang="en-US" dirty="0"/>
              <a:t>Canal Widening:  Expected to increase traffic at East Coast Ports, relieving Western freight chokepoints</a:t>
            </a:r>
            <a:endParaRPr lang="en-US" sz="1100" dirty="0"/>
          </a:p>
          <a:p>
            <a:pPr marL="171450" indent="-171450">
              <a:buFont typeface="Arial" panose="020B0604020202020204" pitchFamily="34" charset="0"/>
              <a:buChar char="•"/>
            </a:pPr>
            <a:r>
              <a:rPr lang="en-US" dirty="0"/>
              <a:t>New Arctic Shipping </a:t>
            </a:r>
            <a:r>
              <a:rPr lang="en-US" dirty="0" smtClean="0"/>
              <a:t>routes are </a:t>
            </a:r>
            <a:r>
              <a:rPr lang="en-US" dirty="0"/>
              <a:t>being made available due to Melting polar ice caps </a:t>
            </a:r>
            <a:endParaRPr lang="en-US" sz="1100" dirty="0"/>
          </a:p>
          <a:p>
            <a:endParaRPr lang="en-US" dirty="0"/>
          </a:p>
        </p:txBody>
      </p:sp>
    </p:spTree>
    <p:extLst>
      <p:ext uri="{BB962C8B-B14F-4D97-AF65-F5344CB8AC3E}">
        <p14:creationId xmlns:p14="http://schemas.microsoft.com/office/powerpoint/2010/main" val="1055673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9823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032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7"/>
            <a:ext cx="5607050" cy="4803773"/>
          </a:xfrm>
        </p:spPr>
        <p:txBody>
          <a:bodyPr/>
          <a:lstStyle/>
          <a:p>
            <a:r>
              <a:rPr lang="en-US" dirty="0"/>
              <a:t>Advances in Automation enhancing delivery of public transportation services and improving maritime and freight logistics </a:t>
            </a:r>
            <a:endParaRPr lang="en-US" sz="1100" dirty="0"/>
          </a:p>
          <a:p>
            <a:pPr lvl="0"/>
            <a:r>
              <a:rPr lang="en-US" dirty="0" smtClean="0"/>
              <a:t>Vehicle </a:t>
            </a:r>
            <a:r>
              <a:rPr lang="en-US" dirty="0"/>
              <a:t>technology</a:t>
            </a:r>
            <a:endParaRPr lang="en-US" sz="1100" dirty="0"/>
          </a:p>
          <a:p>
            <a:pPr marL="171450" indent="-171450">
              <a:buFont typeface="Arial" panose="020B0604020202020204" pitchFamily="34" charset="0"/>
              <a:buChar char="•"/>
            </a:pPr>
            <a:r>
              <a:rPr lang="en-US" dirty="0" smtClean="0"/>
              <a:t>V2V </a:t>
            </a:r>
            <a:r>
              <a:rPr lang="en-US" dirty="0"/>
              <a:t>and V2I communications to enable vehicles to prevent crashes </a:t>
            </a:r>
            <a:endParaRPr lang="en-US" sz="1100" dirty="0"/>
          </a:p>
          <a:p>
            <a:pPr marL="171450" indent="-171450">
              <a:buFont typeface="Arial" panose="020B0604020202020204" pitchFamily="34" charset="0"/>
              <a:buChar char="•"/>
            </a:pPr>
            <a:r>
              <a:rPr lang="en-US" dirty="0"/>
              <a:t>Positive Train Control mandate for all passenger railroads </a:t>
            </a:r>
            <a:endParaRPr lang="en-US" sz="1100" dirty="0"/>
          </a:p>
          <a:p>
            <a:pPr marL="171450" indent="-171450">
              <a:buFont typeface="Arial" panose="020B0604020202020204" pitchFamily="34" charset="0"/>
              <a:buChar char="•"/>
            </a:pPr>
            <a:r>
              <a:rPr lang="en-US" dirty="0"/>
              <a:t>Autonomous vehicles are in development and testing -- require changes to operational and regulatory frameworks</a:t>
            </a:r>
            <a:endParaRPr lang="en-US" sz="1100" dirty="0"/>
          </a:p>
          <a:p>
            <a:pPr lvl="0"/>
            <a:r>
              <a:rPr lang="en-US" dirty="0"/>
              <a:t>Aviation technology</a:t>
            </a:r>
            <a:endParaRPr lang="en-US" sz="1100" dirty="0"/>
          </a:p>
          <a:p>
            <a:pPr marL="171450" indent="-171450">
              <a:buFont typeface="Arial" panose="020B0604020202020204" pitchFamily="34" charset="0"/>
              <a:buChar char="•"/>
            </a:pPr>
            <a:r>
              <a:rPr lang="en-US" dirty="0" err="1"/>
              <a:t>NextGen</a:t>
            </a:r>
            <a:r>
              <a:rPr lang="en-US" dirty="0"/>
              <a:t> improvements will optimize the airspace flows and flight procedures</a:t>
            </a:r>
            <a:endParaRPr lang="en-US" sz="1100" dirty="0"/>
          </a:p>
          <a:p>
            <a:pPr marL="171450" indent="-171450">
              <a:buFont typeface="Arial" panose="020B0604020202020204" pitchFamily="34" charset="0"/>
              <a:buChar char="•"/>
            </a:pPr>
            <a:r>
              <a:rPr lang="en-US" dirty="0"/>
              <a:t>FAA must find a way to integrate unmanned aircraft systems into the airspace</a:t>
            </a:r>
            <a:endParaRPr lang="en-US" sz="1100" dirty="0"/>
          </a:p>
          <a:p>
            <a:pPr marL="171450" indent="-171450">
              <a:buFont typeface="Arial" panose="020B0604020202020204" pitchFamily="34" charset="0"/>
              <a:buChar char="•"/>
            </a:pPr>
            <a:r>
              <a:rPr lang="en-US" dirty="0"/>
              <a:t>Growth of commercial space transportation market and emergence of suborbital space travel will impact freight and passenger patterns</a:t>
            </a:r>
            <a:endParaRPr lang="en-US" sz="1100" dirty="0"/>
          </a:p>
          <a:p>
            <a:pPr lvl="0"/>
            <a:r>
              <a:rPr lang="en-US" dirty="0"/>
              <a:t>Increase of teleworking and non-tradition work settings changing commute patterns</a:t>
            </a:r>
            <a:endParaRPr lang="en-US" sz="1100" dirty="0"/>
          </a:p>
          <a:p>
            <a:pPr lvl="0"/>
            <a:r>
              <a:rPr lang="en-US" dirty="0"/>
              <a:t>Web-based applications </a:t>
            </a:r>
            <a:r>
              <a:rPr lang="en-US" dirty="0" smtClean="0"/>
              <a:t>could </a:t>
            </a:r>
            <a:r>
              <a:rPr lang="en-US" dirty="0"/>
              <a:t>increase capacity and </a:t>
            </a:r>
            <a:r>
              <a:rPr lang="en-US" dirty="0" smtClean="0"/>
              <a:t>mobility (without car ownership)</a:t>
            </a:r>
            <a:endParaRPr lang="en-US" sz="1100" dirty="0"/>
          </a:p>
          <a:p>
            <a:pPr lvl="0"/>
            <a:r>
              <a:rPr lang="en-US" dirty="0" smtClean="0"/>
              <a:t>Proliferation of transportation data</a:t>
            </a:r>
            <a:endParaRPr lang="en-US" sz="1100" dirty="0"/>
          </a:p>
          <a:p>
            <a:pPr marL="171450" indent="-171450">
              <a:buFont typeface="Arial" panose="020B0604020202020204" pitchFamily="34" charset="0"/>
              <a:buChar char="•"/>
            </a:pPr>
            <a:r>
              <a:rPr lang="en-US" dirty="0"/>
              <a:t>Operators and industries collect an increasing volume of data on transportation patterns and operations, with the potential to improve efficiency and planning</a:t>
            </a:r>
            <a:endParaRPr lang="en-US" sz="1100" dirty="0"/>
          </a:p>
          <a:p>
            <a:pPr marL="171450" indent="-171450">
              <a:buFont typeface="Arial" panose="020B0604020202020204" pitchFamily="34" charset="0"/>
              <a:buChar char="•"/>
            </a:pPr>
            <a:r>
              <a:rPr lang="en-US" dirty="0"/>
              <a:t>Increased ability for real-time response by system operators and users</a:t>
            </a:r>
            <a:endParaRPr lang="en-US" sz="1100" dirty="0"/>
          </a:p>
          <a:p>
            <a:pPr marL="171450" indent="-171450">
              <a:buFont typeface="Arial" panose="020B0604020202020204" pitchFamily="34" charset="0"/>
              <a:buChar char="•"/>
            </a:pPr>
            <a:r>
              <a:rPr lang="en-US" dirty="0" smtClean="0"/>
              <a:t>Lack of a </a:t>
            </a:r>
            <a:r>
              <a:rPr lang="en-US" dirty="0"/>
              <a:t>comprehensive cooperative system for data collection and analysis</a:t>
            </a:r>
            <a:endParaRPr lang="en-US" sz="1100" dirty="0"/>
          </a:p>
          <a:p>
            <a:pPr lvl="0"/>
            <a:r>
              <a:rPr lang="en-US" dirty="0" smtClean="0"/>
              <a:t>Significant Safety </a:t>
            </a:r>
            <a:r>
              <a:rPr lang="en-US" dirty="0"/>
              <a:t>Security and policy </a:t>
            </a:r>
            <a:r>
              <a:rPr lang="en-US" dirty="0" smtClean="0"/>
              <a:t>considerations, including operator </a:t>
            </a:r>
            <a:r>
              <a:rPr lang="en-US" dirty="0"/>
              <a:t>distraction </a:t>
            </a:r>
            <a:r>
              <a:rPr lang="en-US" dirty="0" smtClean="0"/>
              <a:t>risks, spectrum allocation competition, reliance </a:t>
            </a:r>
            <a:r>
              <a:rPr lang="en-US" dirty="0"/>
              <a:t>on complex electronic control </a:t>
            </a:r>
            <a:r>
              <a:rPr lang="en-US" dirty="0" smtClean="0"/>
              <a:t>systems, (e.g. overreliance </a:t>
            </a:r>
            <a:r>
              <a:rPr lang="en-US" dirty="0"/>
              <a:t>on GPS as a single source of </a:t>
            </a:r>
            <a:r>
              <a:rPr lang="en-US" dirty="0" smtClean="0"/>
              <a:t>PNT, which </a:t>
            </a:r>
            <a:r>
              <a:rPr lang="en-US" dirty="0"/>
              <a:t>could become a national and economic security </a:t>
            </a:r>
            <a:r>
              <a:rPr lang="en-US" dirty="0" smtClean="0"/>
              <a:t>threat). </a:t>
            </a:r>
          </a:p>
          <a:p>
            <a:pPr lvl="0"/>
            <a:r>
              <a:rPr lang="en-US" dirty="0" smtClean="0"/>
              <a:t>Also safety benefits, such as  </a:t>
            </a:r>
            <a:r>
              <a:rPr lang="en-US" dirty="0"/>
              <a:t>in-vehicle safety systems </a:t>
            </a:r>
            <a:r>
              <a:rPr lang="en-US" dirty="0" smtClean="0"/>
              <a:t>e.g. seat </a:t>
            </a:r>
            <a:r>
              <a:rPr lang="en-US" dirty="0"/>
              <a:t>belt interlocks or automated impaired driving detection </a:t>
            </a:r>
            <a:r>
              <a:rPr lang="en-US" dirty="0" smtClean="0"/>
              <a:t>system, and crash avoidance benefits.</a:t>
            </a:r>
            <a:endParaRPr lang="en-US" sz="1100" dirty="0"/>
          </a:p>
        </p:txBody>
      </p:sp>
    </p:spTree>
    <p:extLst>
      <p:ext uri="{BB962C8B-B14F-4D97-AF65-F5344CB8AC3E}">
        <p14:creationId xmlns:p14="http://schemas.microsoft.com/office/powerpoint/2010/main" val="1458687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9399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Increasing supply of U.S. and Canadian crude oil and natural gas, in areas without sufficient pipeline capacity</a:t>
            </a:r>
            <a:endParaRPr lang="en-US" sz="1100" dirty="0"/>
          </a:p>
          <a:p>
            <a:pPr marL="628650" lvl="1" indent="-171450">
              <a:buFont typeface="Arial" panose="020B0604020202020204" pitchFamily="34" charset="0"/>
              <a:buChar char="•"/>
            </a:pPr>
            <a:r>
              <a:rPr lang="en-US" dirty="0"/>
              <a:t>Potential U.S. transition to natural gas net exporter by 2018</a:t>
            </a:r>
            <a:endParaRPr lang="en-US" sz="1100" dirty="0"/>
          </a:p>
          <a:p>
            <a:pPr marL="628650" lvl="1" indent="-171450">
              <a:buFont typeface="Arial" panose="020B0604020202020204" pitchFamily="34" charset="0"/>
              <a:buChar char="•"/>
            </a:pPr>
            <a:r>
              <a:rPr lang="en-US" dirty="0"/>
              <a:t>Unconventional fossil fuel extraction is expected to continue expanding dramatically</a:t>
            </a:r>
            <a:endParaRPr lang="en-US" sz="1100" dirty="0"/>
          </a:p>
          <a:p>
            <a:pPr marL="628650" lvl="1" indent="-171450">
              <a:buFont typeface="Arial" panose="020B0604020202020204" pitchFamily="34" charset="0"/>
              <a:buChar char="•"/>
            </a:pPr>
            <a:r>
              <a:rPr lang="en-US" dirty="0"/>
              <a:t>Lack of pipeline capacity from new production regions leading to oil by rail and water, with safety and security implications</a:t>
            </a:r>
            <a:endParaRPr lang="en-US" sz="1100" dirty="0"/>
          </a:p>
          <a:p>
            <a:pPr lvl="0"/>
            <a:r>
              <a:rPr lang="en-US" dirty="0"/>
              <a:t>Continuing increase in demand for natural gas for electric power and other sectors</a:t>
            </a:r>
            <a:endParaRPr lang="en-US" sz="1100" dirty="0"/>
          </a:p>
          <a:p>
            <a:pPr marL="628650" lvl="1" indent="-171450">
              <a:buFont typeface="Arial" panose="020B0604020202020204" pitchFamily="34" charset="0"/>
              <a:buChar char="•"/>
            </a:pPr>
            <a:r>
              <a:rPr lang="en-US" dirty="0"/>
              <a:t>Lower fuel costs; more efficient natural gas electric power generation facilities; </a:t>
            </a:r>
            <a:endParaRPr lang="en-US" sz="1100" dirty="0"/>
          </a:p>
          <a:p>
            <a:pPr marL="628650" lvl="1" indent="-171450">
              <a:buFont typeface="Arial" panose="020B0604020202020204" pitchFamily="34" charset="0"/>
              <a:buChar char="•"/>
            </a:pPr>
            <a:r>
              <a:rPr lang="en-US" dirty="0"/>
              <a:t>Growth will be strongly driven by recent greenhouse gas emissions regulations from the EPA. </a:t>
            </a:r>
            <a:endParaRPr lang="en-US" sz="1100" dirty="0"/>
          </a:p>
          <a:p>
            <a:pPr marL="628650" lvl="1" indent="-171450">
              <a:buFont typeface="Arial" panose="020B0604020202020204" pitchFamily="34" charset="0"/>
              <a:buChar char="•"/>
            </a:pPr>
            <a:r>
              <a:rPr lang="en-US" dirty="0"/>
              <a:t>In transportation CNG buses are increasing due to low fuel costs. Interest in natural gas for new rail and maritime ports</a:t>
            </a:r>
            <a:endParaRPr lang="en-US" sz="1100" dirty="0"/>
          </a:p>
          <a:p>
            <a:pPr lvl="0"/>
            <a:r>
              <a:rPr lang="en-US" dirty="0"/>
              <a:t>Overall US per capita energy use projected to decline due to increasing oil costs and energy efficiency improvements and greater deployment of electric and ethanol cars, and CNG trucks and buses</a:t>
            </a:r>
            <a:endParaRPr lang="en-US" sz="1100" dirty="0"/>
          </a:p>
          <a:p>
            <a:endParaRPr lang="en-US" dirty="0"/>
          </a:p>
        </p:txBody>
      </p:sp>
    </p:spTree>
    <p:extLst>
      <p:ext uri="{BB962C8B-B14F-4D97-AF65-F5344CB8AC3E}">
        <p14:creationId xmlns:p14="http://schemas.microsoft.com/office/powerpoint/2010/main" val="4145073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27199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Increasing greenhouse gas emissions </a:t>
            </a:r>
            <a:endParaRPr lang="en-US" sz="1100" dirty="0"/>
          </a:p>
          <a:p>
            <a:pPr marL="628650" lvl="1" indent="-171450">
              <a:buFont typeface="Arial" panose="020B0604020202020204" pitchFamily="34" charset="0"/>
              <a:buChar char="•"/>
            </a:pPr>
            <a:r>
              <a:rPr lang="en-US" dirty="0"/>
              <a:t>Transportation greenhouse gas emissions increased 18.3% since 1990, whereas overall emissions increased by only 8.4%</a:t>
            </a:r>
            <a:endParaRPr lang="en-US" sz="1100" dirty="0"/>
          </a:p>
          <a:p>
            <a:pPr marL="628650" lvl="1" indent="-171450">
              <a:buFont typeface="Arial" panose="020B0604020202020204" pitchFamily="34" charset="0"/>
              <a:buChar char="•"/>
            </a:pPr>
            <a:r>
              <a:rPr lang="en-US" dirty="0"/>
              <a:t>Transportation policy will have to respond to climate change, which means potentially increased costs. </a:t>
            </a:r>
            <a:endParaRPr lang="en-US" sz="1100" dirty="0"/>
          </a:p>
          <a:p>
            <a:pPr marL="628650" lvl="1" indent="-171450">
              <a:buFont typeface="Arial" panose="020B0604020202020204" pitchFamily="34" charset="0"/>
              <a:buChar char="•"/>
            </a:pPr>
            <a:r>
              <a:rPr lang="en-US" dirty="0"/>
              <a:t>We’ve already seen regulations affect cost and demand, such as CAFE and the new EPA power plant regulations </a:t>
            </a:r>
            <a:endParaRPr lang="en-US" dirty="0" smtClean="0"/>
          </a:p>
          <a:p>
            <a:pPr marL="628650" lvl="1" indent="-171450">
              <a:buFont typeface="Arial" panose="020B0604020202020204" pitchFamily="34" charset="0"/>
              <a:buChar char="•"/>
            </a:pPr>
            <a:endParaRPr lang="en-US" sz="1100" dirty="0"/>
          </a:p>
          <a:p>
            <a:pPr lvl="0"/>
            <a:r>
              <a:rPr lang="en-US" dirty="0"/>
              <a:t>Transportation infrastructure is also going to be affected by Climate change impacts </a:t>
            </a:r>
            <a:endParaRPr lang="en-US" sz="1100" dirty="0"/>
          </a:p>
          <a:p>
            <a:pPr marL="628650" lvl="1" indent="-171450">
              <a:buFont typeface="Arial" panose="020B0604020202020204" pitchFamily="34" charset="0"/>
              <a:buChar char="•"/>
            </a:pPr>
            <a:r>
              <a:rPr lang="en-US" dirty="0"/>
              <a:t>Global mean sea level rise of 5 to 8 inches by 2040</a:t>
            </a:r>
            <a:endParaRPr lang="en-US" sz="1100" dirty="0"/>
          </a:p>
          <a:p>
            <a:pPr marL="628650" lvl="1" indent="-171450">
              <a:buFont typeface="Arial" panose="020B0604020202020204" pitchFamily="34" charset="0"/>
              <a:buChar char="•"/>
            </a:pPr>
            <a:r>
              <a:rPr lang="en-US" dirty="0"/>
              <a:t>Average global temperature increase of 2°F to 11.5°F over pre-industrial levels by 2100,.</a:t>
            </a:r>
            <a:endParaRPr lang="en-US" sz="1100" dirty="0"/>
          </a:p>
          <a:p>
            <a:pPr marL="628650" lvl="1" indent="-171450">
              <a:buFont typeface="Arial" panose="020B0604020202020204" pitchFamily="34" charset="0"/>
              <a:buChar char="•"/>
            </a:pPr>
            <a:r>
              <a:rPr lang="en-US" dirty="0"/>
              <a:t>More frequent/intense storm events, flooding and heavy snowfalls</a:t>
            </a:r>
            <a:endParaRPr lang="en-US" sz="1100" dirty="0"/>
          </a:p>
          <a:p>
            <a:pPr marL="628650" lvl="1" indent="-171450">
              <a:buFont typeface="Arial" panose="020B0604020202020204" pitchFamily="34" charset="0"/>
              <a:buChar char="•"/>
            </a:pPr>
            <a:r>
              <a:rPr lang="en-US" dirty="0"/>
              <a:t>land use, water shortages, new migration patterns, agricultural and economic impacts </a:t>
            </a:r>
            <a:endParaRPr lang="en-US" sz="1100" dirty="0"/>
          </a:p>
          <a:p>
            <a:pPr marL="628650" lvl="1" indent="-171450">
              <a:buFont typeface="Arial" panose="020B0604020202020204" pitchFamily="34" charset="0"/>
              <a:buChar char="•"/>
            </a:pPr>
            <a:r>
              <a:rPr lang="en-US" dirty="0"/>
              <a:t>These changes have implications for infrastructure, operations, costs, and also could threaten U.S. and international supply chains</a:t>
            </a:r>
            <a:endParaRPr lang="en-US" sz="1100" dirty="0"/>
          </a:p>
          <a:p>
            <a:endParaRPr lang="en-US" dirty="0"/>
          </a:p>
        </p:txBody>
      </p:sp>
    </p:spTree>
    <p:extLst>
      <p:ext uri="{BB962C8B-B14F-4D97-AF65-F5344CB8AC3E}">
        <p14:creationId xmlns:p14="http://schemas.microsoft.com/office/powerpoint/2010/main" val="1125263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2908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Performance measures</a:t>
            </a:r>
            <a:endParaRPr lang="en-US" sz="1100" dirty="0"/>
          </a:p>
          <a:p>
            <a:pPr marL="628650" lvl="1" indent="-171450">
              <a:buFont typeface="Arial" panose="020B0604020202020204" pitchFamily="34" charset="0"/>
              <a:buChar char="•"/>
            </a:pPr>
            <a:r>
              <a:rPr lang="en-US" dirty="0"/>
              <a:t>Move to performance-based system complicated by lack of set standards, and multitude of government entities involved in setting targets and measuring performance</a:t>
            </a:r>
            <a:endParaRPr lang="en-US" sz="1100" dirty="0"/>
          </a:p>
          <a:p>
            <a:pPr lvl="0"/>
            <a:r>
              <a:rPr lang="en-US" dirty="0"/>
              <a:t>Potential for regulatory change</a:t>
            </a:r>
            <a:endParaRPr lang="en-US" sz="1100" dirty="0"/>
          </a:p>
          <a:p>
            <a:pPr marL="628650" lvl="1" indent="-171450">
              <a:buFont typeface="Arial" panose="020B0604020202020204" pitchFamily="34" charset="0"/>
              <a:buChar char="•"/>
            </a:pPr>
            <a:r>
              <a:rPr lang="en-US" dirty="0"/>
              <a:t>Increased environmental regulation – e.g. ballast water, emissions regulations—safety requirements, cargo restrictions, and other have the potential to shift relative costs and demand of different modes</a:t>
            </a:r>
            <a:endParaRPr lang="en-US" sz="1100" dirty="0"/>
          </a:p>
          <a:p>
            <a:pPr marL="628650" lvl="1" indent="-171450">
              <a:buFont typeface="Arial" panose="020B0604020202020204" pitchFamily="34" charset="0"/>
              <a:buChar char="•"/>
            </a:pPr>
            <a:r>
              <a:rPr lang="en-US" dirty="0"/>
              <a:t>Financial regulations could affect costs and availability of financing</a:t>
            </a:r>
            <a:endParaRPr lang="en-US" sz="1100" dirty="0"/>
          </a:p>
          <a:p>
            <a:pPr marL="628650" lvl="1" indent="-171450">
              <a:buFont typeface="Arial" panose="020B0604020202020204" pitchFamily="34" charset="0"/>
              <a:buChar char="•"/>
            </a:pPr>
            <a:r>
              <a:rPr lang="en-US" dirty="0"/>
              <a:t>Immigration regulations could change projections for population increase and have impacts to labor force</a:t>
            </a:r>
            <a:endParaRPr lang="en-US" sz="1100" dirty="0"/>
          </a:p>
          <a:p>
            <a:pPr lvl="0"/>
            <a:r>
              <a:rPr lang="en-US" dirty="0"/>
              <a:t>Transportation systems needs will require comprehensive Local, Regional, and National planning </a:t>
            </a:r>
            <a:endParaRPr lang="en-US" sz="1100" dirty="0"/>
          </a:p>
          <a:p>
            <a:pPr marL="628650" lvl="1" indent="-171450">
              <a:buFont typeface="Arial" panose="020B0604020202020204" pitchFamily="34" charset="0"/>
              <a:buChar char="•"/>
            </a:pPr>
            <a:r>
              <a:rPr lang="en-US" dirty="0"/>
              <a:t>Growth of </a:t>
            </a:r>
            <a:r>
              <a:rPr lang="en-US" dirty="0" err="1"/>
              <a:t>megaregions</a:t>
            </a:r>
            <a:r>
              <a:rPr lang="en-US" dirty="0"/>
              <a:t> affected by Lack of appropriate jurisdictional scale planning</a:t>
            </a:r>
            <a:endParaRPr lang="en-US" sz="1100" dirty="0"/>
          </a:p>
          <a:p>
            <a:pPr marL="628650" lvl="1" indent="-171450">
              <a:buFont typeface="Arial" panose="020B0604020202020204" pitchFamily="34" charset="0"/>
              <a:buChar char="•"/>
            </a:pPr>
            <a:r>
              <a:rPr lang="en-US" dirty="0"/>
              <a:t>Competition between local areas can result in a fragmented infrastructure</a:t>
            </a:r>
            <a:endParaRPr lang="en-US" sz="1100" dirty="0"/>
          </a:p>
          <a:p>
            <a:pPr marL="628650" lvl="1" indent="-171450">
              <a:buFont typeface="Arial" panose="020B0604020202020204" pitchFamily="34" charset="0"/>
              <a:buChar char="•"/>
            </a:pPr>
            <a:r>
              <a:rPr lang="en-US" dirty="0"/>
              <a:t>The lack of a national perspective in transportation planning could affect national competitiveness.</a:t>
            </a:r>
            <a:endParaRPr lang="en-US" sz="1100" dirty="0"/>
          </a:p>
          <a:p>
            <a:pPr marL="628650" lvl="1" indent="-171450">
              <a:buFont typeface="Arial" panose="020B0604020202020204" pitchFamily="34" charset="0"/>
              <a:buChar char="•"/>
            </a:pPr>
            <a:r>
              <a:rPr lang="en-US" dirty="0" smtClean="0"/>
              <a:t>Policy </a:t>
            </a:r>
            <a:r>
              <a:rPr lang="en-US" dirty="0"/>
              <a:t>will need to integrate private owners and operators into the planning process</a:t>
            </a:r>
            <a:endParaRPr lang="en-US" sz="1100" dirty="0"/>
          </a:p>
          <a:p>
            <a:endParaRPr lang="en-US" dirty="0"/>
          </a:p>
        </p:txBody>
      </p:sp>
    </p:spTree>
    <p:extLst>
      <p:ext uri="{BB962C8B-B14F-4D97-AF65-F5344CB8AC3E}">
        <p14:creationId xmlns:p14="http://schemas.microsoft.com/office/powerpoint/2010/main" val="115317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1382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229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7"/>
            <a:ext cx="5607050" cy="4727573"/>
          </a:xfrm>
        </p:spPr>
        <p:txBody>
          <a:bodyPr/>
          <a:lstStyle/>
          <a:p>
            <a:pPr marL="228600" indent="-228600">
              <a:buAutoNum type="arabicPeriod"/>
            </a:pPr>
            <a:r>
              <a:rPr lang="en-US" b="1" dirty="0" smtClean="0"/>
              <a:t>Funding </a:t>
            </a:r>
            <a:r>
              <a:rPr lang="en-US" b="1" dirty="0"/>
              <a:t>and financing trends lead to continuing crisis and result in new diverse funding </a:t>
            </a:r>
            <a:r>
              <a:rPr lang="en-US" b="1" dirty="0" smtClean="0"/>
              <a:t>sources</a:t>
            </a:r>
          </a:p>
          <a:p>
            <a:pPr marL="228600" indent="-228600">
              <a:buAutoNum type="arabicPeriod"/>
            </a:pPr>
            <a:endParaRPr lang="en-US" sz="1100" dirty="0"/>
          </a:p>
          <a:p>
            <a:pPr lvl="0"/>
            <a:r>
              <a:rPr lang="en-US" dirty="0"/>
              <a:t>Existing Federal Funding programs are largely and increasingly insufficient</a:t>
            </a:r>
            <a:endParaRPr lang="en-US" sz="1100" dirty="0"/>
          </a:p>
          <a:p>
            <a:pPr marL="171450" indent="-171450">
              <a:buFont typeface="Arial" panose="020B0604020202020204" pitchFamily="34" charset="0"/>
              <a:buChar char="•"/>
            </a:pPr>
            <a:r>
              <a:rPr lang="en-US" dirty="0" smtClean="0"/>
              <a:t>The </a:t>
            </a:r>
            <a:r>
              <a:rPr lang="en-US" dirty="0"/>
              <a:t>Lack of long term funding leads to deferred maintenance and planning unpredictability. Problem affects all modes to varying degrees.</a:t>
            </a:r>
            <a:endParaRPr lang="en-US" sz="1100" dirty="0"/>
          </a:p>
          <a:p>
            <a:pPr marL="171450" indent="-171450">
              <a:buFont typeface="Arial" panose="020B0604020202020204" pitchFamily="34" charset="0"/>
              <a:buChar char="•"/>
            </a:pPr>
            <a:r>
              <a:rPr lang="en-US" dirty="0" smtClean="0"/>
              <a:t>Highways</a:t>
            </a:r>
            <a:r>
              <a:rPr lang="en-US" dirty="0"/>
              <a:t>: Highway Trust Fund insolvency, which is largely due to inflation and construction costs, but also exacerbated by reduced fuel use</a:t>
            </a:r>
            <a:endParaRPr lang="en-US" sz="1100" dirty="0"/>
          </a:p>
          <a:p>
            <a:pPr marL="171450" indent="-171450">
              <a:buFont typeface="Arial" panose="020B0604020202020204" pitchFamily="34" charset="0"/>
              <a:buChar char="•"/>
            </a:pPr>
            <a:r>
              <a:rPr lang="en-US" dirty="0" smtClean="0"/>
              <a:t>Aviation</a:t>
            </a:r>
            <a:r>
              <a:rPr lang="en-US" dirty="0"/>
              <a:t>: Airport and Airway Trust Fund reduced by use of Airline fees for optional services which keep airfares low while not being subject excise tax.</a:t>
            </a:r>
            <a:endParaRPr lang="en-US" sz="1100" dirty="0"/>
          </a:p>
          <a:p>
            <a:pPr marL="171450" indent="-171450">
              <a:buFont typeface="Arial" panose="020B0604020202020204" pitchFamily="34" charset="0"/>
              <a:buChar char="•"/>
            </a:pPr>
            <a:r>
              <a:rPr lang="en-US" dirty="0" smtClean="0"/>
              <a:t>Lack </a:t>
            </a:r>
            <a:r>
              <a:rPr lang="en-US" dirty="0"/>
              <a:t>of predictable, dedicated source of federal funding for rail</a:t>
            </a:r>
            <a:endParaRPr lang="en-US" sz="1100" dirty="0"/>
          </a:p>
          <a:p>
            <a:pPr marL="171450" indent="-171450">
              <a:buFont typeface="Arial" panose="020B0604020202020204" pitchFamily="34" charset="0"/>
              <a:buChar char="•"/>
            </a:pPr>
            <a:r>
              <a:rPr lang="en-US" dirty="0"/>
              <a:t>Insufficient funding in marine highways and ports</a:t>
            </a:r>
            <a:endParaRPr lang="en-US" sz="1100" dirty="0"/>
          </a:p>
          <a:p>
            <a:pPr lvl="0"/>
            <a:endParaRPr lang="en-US" dirty="0" smtClean="0"/>
          </a:p>
          <a:p>
            <a:pPr lvl="0"/>
            <a:r>
              <a:rPr lang="en-US" dirty="0" smtClean="0"/>
              <a:t>In </a:t>
            </a:r>
            <a:r>
              <a:rPr lang="en-US" dirty="0"/>
              <a:t>response, new financing mechanisms and sources of non-Federal funding are on the rise</a:t>
            </a:r>
            <a:endParaRPr lang="en-US" sz="1100" dirty="0"/>
          </a:p>
          <a:p>
            <a:pPr marL="171450" indent="-171450">
              <a:buFont typeface="Arial" panose="020B0604020202020204" pitchFamily="34" charset="0"/>
              <a:buChar char="•"/>
            </a:pPr>
            <a:r>
              <a:rPr lang="en-US" dirty="0" smtClean="0"/>
              <a:t>“</a:t>
            </a:r>
            <a:r>
              <a:rPr lang="en-US" dirty="0"/>
              <a:t>Value capture” uses new property tax revenue or rental profits from development around transportation projects to payback federal loans. </a:t>
            </a:r>
            <a:endParaRPr lang="en-US" sz="1100" dirty="0"/>
          </a:p>
          <a:p>
            <a:pPr marL="171450" indent="-171450">
              <a:buFont typeface="Arial" panose="020B0604020202020204" pitchFamily="34" charset="0"/>
              <a:buChar char="•"/>
            </a:pPr>
            <a:r>
              <a:rPr lang="en-US" dirty="0" smtClean="0"/>
              <a:t>Proliferation </a:t>
            </a:r>
            <a:r>
              <a:rPr lang="en-US" dirty="0"/>
              <a:t>of private investment through public-private partnerships (P3s); many P3 projects are supported by foreign capital</a:t>
            </a:r>
            <a:endParaRPr lang="en-US" sz="1100" dirty="0"/>
          </a:p>
          <a:p>
            <a:pPr marL="171450" indent="-171450">
              <a:buFont typeface="Arial" panose="020B0604020202020204" pitchFamily="34" charset="0"/>
              <a:buChar char="•"/>
            </a:pPr>
            <a:r>
              <a:rPr lang="en-US" dirty="0" smtClean="0"/>
              <a:t>New </a:t>
            </a:r>
            <a:r>
              <a:rPr lang="en-US" dirty="0"/>
              <a:t>State, local, and private sources of funding to match Federal program </a:t>
            </a:r>
            <a:r>
              <a:rPr lang="en-US" dirty="0" smtClean="0"/>
              <a:t>funds</a:t>
            </a:r>
            <a:endParaRPr lang="en-US" sz="1100" dirty="0"/>
          </a:p>
        </p:txBody>
      </p:sp>
    </p:spTree>
    <p:extLst>
      <p:ext uri="{BB962C8B-B14F-4D97-AF65-F5344CB8AC3E}">
        <p14:creationId xmlns:p14="http://schemas.microsoft.com/office/powerpoint/2010/main" val="140871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310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Aging infrastructure lacks sufficient investment in maintenance and </a:t>
            </a:r>
            <a:r>
              <a:rPr lang="en-US" b="1" dirty="0" smtClean="0"/>
              <a:t>repair</a:t>
            </a:r>
          </a:p>
          <a:p>
            <a:endParaRPr lang="en-US" sz="1100" dirty="0"/>
          </a:p>
          <a:p>
            <a:pPr marL="628650" lvl="1" indent="-171450">
              <a:buFont typeface="Arial" panose="020B0604020202020204" pitchFamily="34" charset="0"/>
              <a:buChar char="•"/>
            </a:pPr>
            <a:r>
              <a:rPr lang="en-US" dirty="0" smtClean="0"/>
              <a:t>Short-line </a:t>
            </a:r>
            <a:r>
              <a:rPr lang="en-US" dirty="0"/>
              <a:t>railroads are capital constrained and many have track in poor condition, unable to accommodate today's heavier freight loads.</a:t>
            </a:r>
            <a:endParaRPr lang="en-US" sz="1100" dirty="0"/>
          </a:p>
          <a:p>
            <a:pPr marL="628650" lvl="1"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dirty="0" smtClean="0"/>
              <a:t>Maritime </a:t>
            </a:r>
            <a:r>
              <a:rPr lang="en-US" dirty="0"/>
              <a:t>– the Maintenance and modernization of ports is needed to ease congestion and boost </a:t>
            </a:r>
            <a:r>
              <a:rPr lang="en-US" dirty="0" smtClean="0"/>
              <a:t>economy</a:t>
            </a:r>
            <a:endParaRPr lang="en-US" sz="1100" dirty="0"/>
          </a:p>
          <a:p>
            <a:pPr marL="628650" lvl="1"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dirty="0"/>
              <a:t>T</a:t>
            </a:r>
            <a:r>
              <a:rPr lang="en-US" dirty="0" smtClean="0"/>
              <a:t>ransit - Bringing </a:t>
            </a:r>
            <a:r>
              <a:rPr lang="en-US" dirty="0"/>
              <a:t>existing transit assets up to a state of good repair would require an annualized investment level of $18.5 billion through the year 2030</a:t>
            </a:r>
            <a:r>
              <a:rPr lang="en-US" dirty="0" smtClean="0"/>
              <a:t>. Overall, the backlog for transit is now $85.9 billion. This doesn’t include investment needed to keep pace with expansion needs.</a:t>
            </a:r>
          </a:p>
          <a:p>
            <a:pPr marL="628650" lvl="1" indent="-171450">
              <a:buFont typeface="Arial" panose="020B0604020202020204" pitchFamily="34" charset="0"/>
              <a:buChar char="•"/>
            </a:pPr>
            <a:endParaRPr lang="en-US" sz="1100" dirty="0"/>
          </a:p>
          <a:p>
            <a:pPr marL="628650" lvl="1" indent="-171450">
              <a:buFont typeface="Arial" panose="020B0604020202020204" pitchFamily="34" charset="0"/>
              <a:buChar char="•"/>
            </a:pPr>
            <a:r>
              <a:rPr lang="en-US" dirty="0" smtClean="0"/>
              <a:t>Highways - Implementing </a:t>
            </a:r>
            <a:r>
              <a:rPr lang="en-US" dirty="0"/>
              <a:t>all cost-beneficial highway and bridge investments would cost as much as $145.9 billion per year.</a:t>
            </a:r>
            <a:endParaRPr lang="en-US" sz="1100" dirty="0"/>
          </a:p>
          <a:p>
            <a:endParaRPr lang="en-US" dirty="0"/>
          </a:p>
        </p:txBody>
      </p:sp>
    </p:spTree>
    <p:extLst>
      <p:ext uri="{BB962C8B-B14F-4D97-AF65-F5344CB8AC3E}">
        <p14:creationId xmlns:p14="http://schemas.microsoft.com/office/powerpoint/2010/main" val="208344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1081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66998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8CD9A0-D5AE-4C66-B6CC-987FBABED8E5}" type="datetime1">
              <a:rPr lang="en-US" smtClean="0"/>
              <a:pPr/>
              <a:t>10/10/2014</a:t>
            </a:fld>
            <a:endParaRPr lang="en-US"/>
          </a:p>
        </p:txBody>
      </p:sp>
      <p:sp>
        <p:nvSpPr>
          <p:cNvPr id="5" name="Footer Placeholder 4"/>
          <p:cNvSpPr>
            <a:spLocks noGrp="1"/>
          </p:cNvSpPr>
          <p:nvPr>
            <p:ph type="ftr" sz="quarter" idx="11"/>
          </p:nvPr>
        </p:nvSpPr>
        <p:spPr/>
        <p:txBody>
          <a:bodyPr/>
          <a:lstStyle/>
          <a:p>
            <a:r>
              <a:rPr lang="en-US" smtClean="0"/>
              <a:t>Resource Group Name</a:t>
            </a:r>
            <a:endParaRPr lang="en-US"/>
          </a:p>
        </p:txBody>
      </p:sp>
      <p:sp>
        <p:nvSpPr>
          <p:cNvPr id="6" name="Slide Number Placeholder 5"/>
          <p:cNvSpPr>
            <a:spLocks noGrp="1"/>
          </p:cNvSpPr>
          <p:nvPr>
            <p:ph type="sldNum" sz="quarter" idx="12"/>
          </p:nvPr>
        </p:nvSpPr>
        <p:spPr/>
        <p:txBody>
          <a:bodyPr/>
          <a:lstStyle/>
          <a:p>
            <a:fld id="{4113C6EB-482F-4547-A42D-64296109CA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BA1AB-D796-42D0-840F-174C85DCED6F}" type="datetime1">
              <a:rPr lang="en-US" smtClean="0"/>
              <a:pPr/>
              <a:t>10/10/2014</a:t>
            </a:fld>
            <a:endParaRPr lang="en-US"/>
          </a:p>
        </p:txBody>
      </p:sp>
      <p:sp>
        <p:nvSpPr>
          <p:cNvPr id="5" name="Footer Placeholder 4"/>
          <p:cNvSpPr>
            <a:spLocks noGrp="1"/>
          </p:cNvSpPr>
          <p:nvPr>
            <p:ph type="ftr" sz="quarter" idx="11"/>
          </p:nvPr>
        </p:nvSpPr>
        <p:spPr/>
        <p:txBody>
          <a:bodyPr/>
          <a:lstStyle/>
          <a:p>
            <a:r>
              <a:rPr lang="en-US" smtClean="0"/>
              <a:t>Resource Group Name</a:t>
            </a:r>
            <a:endParaRPr lang="en-US"/>
          </a:p>
        </p:txBody>
      </p:sp>
      <p:sp>
        <p:nvSpPr>
          <p:cNvPr id="6" name="Slide Number Placeholder 5"/>
          <p:cNvSpPr>
            <a:spLocks noGrp="1"/>
          </p:cNvSpPr>
          <p:nvPr>
            <p:ph type="sldNum" sz="quarter" idx="12"/>
          </p:nvPr>
        </p:nvSpPr>
        <p:spPr/>
        <p:txBody>
          <a:bodyPr/>
          <a:lstStyle/>
          <a:p>
            <a:fld id="{4113C6EB-482F-4547-A42D-64296109CA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C0EA5-D1FE-41EE-9E84-94BB51FEE142}" type="datetime1">
              <a:rPr lang="en-US" smtClean="0"/>
              <a:pPr/>
              <a:t>10/10/2014</a:t>
            </a:fld>
            <a:endParaRPr lang="en-US"/>
          </a:p>
        </p:txBody>
      </p:sp>
      <p:sp>
        <p:nvSpPr>
          <p:cNvPr id="5" name="Footer Placeholder 4"/>
          <p:cNvSpPr>
            <a:spLocks noGrp="1"/>
          </p:cNvSpPr>
          <p:nvPr>
            <p:ph type="ftr" sz="quarter" idx="11"/>
          </p:nvPr>
        </p:nvSpPr>
        <p:spPr/>
        <p:txBody>
          <a:bodyPr/>
          <a:lstStyle/>
          <a:p>
            <a:r>
              <a:rPr lang="en-US" smtClean="0"/>
              <a:t>Resource Group Name</a:t>
            </a:r>
            <a:endParaRPr lang="en-US"/>
          </a:p>
        </p:txBody>
      </p:sp>
      <p:sp>
        <p:nvSpPr>
          <p:cNvPr id="6" name="Slide Number Placeholder 5"/>
          <p:cNvSpPr>
            <a:spLocks noGrp="1"/>
          </p:cNvSpPr>
          <p:nvPr>
            <p:ph type="sldNum" sz="quarter" idx="12"/>
          </p:nvPr>
        </p:nvSpPr>
        <p:spPr/>
        <p:txBody>
          <a:bodyPr/>
          <a:lstStyle/>
          <a:p>
            <a:fld id="{4113C6EB-482F-4547-A42D-64296109CA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23F8A-1152-4AD1-99BE-EFCE7A391638}" type="datetime1">
              <a:rPr lang="en-US" smtClean="0"/>
              <a:pPr/>
              <a:t>10/10/2014</a:t>
            </a:fld>
            <a:endParaRPr lang="en-US"/>
          </a:p>
        </p:txBody>
      </p:sp>
      <p:sp>
        <p:nvSpPr>
          <p:cNvPr id="5" name="Footer Placeholder 4"/>
          <p:cNvSpPr>
            <a:spLocks noGrp="1"/>
          </p:cNvSpPr>
          <p:nvPr>
            <p:ph type="ftr" sz="quarter" idx="11"/>
          </p:nvPr>
        </p:nvSpPr>
        <p:spPr/>
        <p:txBody>
          <a:bodyPr/>
          <a:lstStyle/>
          <a:p>
            <a:r>
              <a:rPr lang="en-US" smtClean="0"/>
              <a:t>Resource Group Name</a:t>
            </a:r>
            <a:endParaRPr lang="en-US"/>
          </a:p>
        </p:txBody>
      </p:sp>
      <p:sp>
        <p:nvSpPr>
          <p:cNvPr id="6" name="Slide Number Placeholder 5"/>
          <p:cNvSpPr>
            <a:spLocks noGrp="1"/>
          </p:cNvSpPr>
          <p:nvPr>
            <p:ph type="sldNum" sz="quarter" idx="12"/>
          </p:nvPr>
        </p:nvSpPr>
        <p:spPr/>
        <p:txBody>
          <a:bodyPr/>
          <a:lstStyle/>
          <a:p>
            <a:fld id="{4113C6EB-482F-4547-A42D-64296109CA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BE943-7659-44C5-83C9-129F24F3CE04}" type="datetime1">
              <a:rPr lang="en-US" smtClean="0"/>
              <a:pPr/>
              <a:t>10/10/2014</a:t>
            </a:fld>
            <a:endParaRPr lang="en-US"/>
          </a:p>
        </p:txBody>
      </p:sp>
      <p:sp>
        <p:nvSpPr>
          <p:cNvPr id="5" name="Footer Placeholder 4"/>
          <p:cNvSpPr>
            <a:spLocks noGrp="1"/>
          </p:cNvSpPr>
          <p:nvPr>
            <p:ph type="ftr" sz="quarter" idx="11"/>
          </p:nvPr>
        </p:nvSpPr>
        <p:spPr/>
        <p:txBody>
          <a:bodyPr/>
          <a:lstStyle/>
          <a:p>
            <a:r>
              <a:rPr lang="en-US" smtClean="0"/>
              <a:t>Resource Group Name</a:t>
            </a:r>
            <a:endParaRPr lang="en-US"/>
          </a:p>
        </p:txBody>
      </p:sp>
      <p:sp>
        <p:nvSpPr>
          <p:cNvPr id="6" name="Slide Number Placeholder 5"/>
          <p:cNvSpPr>
            <a:spLocks noGrp="1"/>
          </p:cNvSpPr>
          <p:nvPr>
            <p:ph type="sldNum" sz="quarter" idx="12"/>
          </p:nvPr>
        </p:nvSpPr>
        <p:spPr/>
        <p:txBody>
          <a:bodyPr/>
          <a:lstStyle/>
          <a:p>
            <a:fld id="{4113C6EB-482F-4547-A42D-64296109CA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4F01FD-4A25-4665-BDCC-ABE444F7471E}" type="datetime1">
              <a:rPr lang="en-US" smtClean="0"/>
              <a:pPr/>
              <a:t>10/10/2014</a:t>
            </a:fld>
            <a:endParaRPr lang="en-US"/>
          </a:p>
        </p:txBody>
      </p:sp>
      <p:sp>
        <p:nvSpPr>
          <p:cNvPr id="6" name="Footer Placeholder 5"/>
          <p:cNvSpPr>
            <a:spLocks noGrp="1"/>
          </p:cNvSpPr>
          <p:nvPr>
            <p:ph type="ftr" sz="quarter" idx="11"/>
          </p:nvPr>
        </p:nvSpPr>
        <p:spPr/>
        <p:txBody>
          <a:bodyPr/>
          <a:lstStyle/>
          <a:p>
            <a:r>
              <a:rPr lang="en-US" smtClean="0"/>
              <a:t>Resource Group Name</a:t>
            </a:r>
            <a:endParaRPr lang="en-US"/>
          </a:p>
        </p:txBody>
      </p:sp>
      <p:sp>
        <p:nvSpPr>
          <p:cNvPr id="7" name="Slide Number Placeholder 6"/>
          <p:cNvSpPr>
            <a:spLocks noGrp="1"/>
          </p:cNvSpPr>
          <p:nvPr>
            <p:ph type="sldNum" sz="quarter" idx="12"/>
          </p:nvPr>
        </p:nvSpPr>
        <p:spPr/>
        <p:txBody>
          <a:bodyPr/>
          <a:lstStyle/>
          <a:p>
            <a:fld id="{4113C6EB-482F-4547-A42D-64296109CA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0E1893-2CA7-4CF6-A98C-7F922018DFDB}" type="datetime1">
              <a:rPr lang="en-US" smtClean="0"/>
              <a:pPr/>
              <a:t>10/10/2014</a:t>
            </a:fld>
            <a:endParaRPr lang="en-US"/>
          </a:p>
        </p:txBody>
      </p:sp>
      <p:sp>
        <p:nvSpPr>
          <p:cNvPr id="8" name="Footer Placeholder 7"/>
          <p:cNvSpPr>
            <a:spLocks noGrp="1"/>
          </p:cNvSpPr>
          <p:nvPr>
            <p:ph type="ftr" sz="quarter" idx="11"/>
          </p:nvPr>
        </p:nvSpPr>
        <p:spPr/>
        <p:txBody>
          <a:bodyPr/>
          <a:lstStyle/>
          <a:p>
            <a:r>
              <a:rPr lang="en-US" smtClean="0"/>
              <a:t>Resource Group Name</a:t>
            </a:r>
            <a:endParaRPr lang="en-US"/>
          </a:p>
        </p:txBody>
      </p:sp>
      <p:sp>
        <p:nvSpPr>
          <p:cNvPr id="9" name="Slide Number Placeholder 8"/>
          <p:cNvSpPr>
            <a:spLocks noGrp="1"/>
          </p:cNvSpPr>
          <p:nvPr>
            <p:ph type="sldNum" sz="quarter" idx="12"/>
          </p:nvPr>
        </p:nvSpPr>
        <p:spPr/>
        <p:txBody>
          <a:bodyPr/>
          <a:lstStyle/>
          <a:p>
            <a:fld id="{4113C6EB-482F-4547-A42D-64296109CA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0DC1C3-C405-430C-B2A7-C36C5E5E2C62}" type="datetime1">
              <a:rPr lang="en-US" smtClean="0"/>
              <a:pPr/>
              <a:t>10/10/2014</a:t>
            </a:fld>
            <a:endParaRPr lang="en-US"/>
          </a:p>
        </p:txBody>
      </p:sp>
      <p:sp>
        <p:nvSpPr>
          <p:cNvPr id="4" name="Footer Placeholder 3"/>
          <p:cNvSpPr>
            <a:spLocks noGrp="1"/>
          </p:cNvSpPr>
          <p:nvPr>
            <p:ph type="ftr" sz="quarter" idx="11"/>
          </p:nvPr>
        </p:nvSpPr>
        <p:spPr/>
        <p:txBody>
          <a:bodyPr/>
          <a:lstStyle/>
          <a:p>
            <a:r>
              <a:rPr lang="en-US" smtClean="0"/>
              <a:t>Resource Group Name</a:t>
            </a:r>
            <a:endParaRPr lang="en-US"/>
          </a:p>
        </p:txBody>
      </p:sp>
      <p:sp>
        <p:nvSpPr>
          <p:cNvPr id="5" name="Slide Number Placeholder 4"/>
          <p:cNvSpPr>
            <a:spLocks noGrp="1"/>
          </p:cNvSpPr>
          <p:nvPr>
            <p:ph type="sldNum" sz="quarter" idx="12"/>
          </p:nvPr>
        </p:nvSpPr>
        <p:spPr/>
        <p:txBody>
          <a:bodyPr/>
          <a:lstStyle/>
          <a:p>
            <a:fld id="{4113C6EB-482F-4547-A42D-64296109CA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5EACD-0CDC-4B39-B63C-B4400C7FD3AB}" type="datetime1">
              <a:rPr lang="en-US" smtClean="0"/>
              <a:pPr/>
              <a:t>10/10/2014</a:t>
            </a:fld>
            <a:endParaRPr lang="en-US"/>
          </a:p>
        </p:txBody>
      </p:sp>
      <p:sp>
        <p:nvSpPr>
          <p:cNvPr id="3" name="Footer Placeholder 2"/>
          <p:cNvSpPr>
            <a:spLocks noGrp="1"/>
          </p:cNvSpPr>
          <p:nvPr>
            <p:ph type="ftr" sz="quarter" idx="11"/>
          </p:nvPr>
        </p:nvSpPr>
        <p:spPr/>
        <p:txBody>
          <a:bodyPr/>
          <a:lstStyle/>
          <a:p>
            <a:r>
              <a:rPr lang="en-US" smtClean="0"/>
              <a:t>Resource Group Name</a:t>
            </a:r>
            <a:endParaRPr lang="en-US"/>
          </a:p>
        </p:txBody>
      </p:sp>
      <p:sp>
        <p:nvSpPr>
          <p:cNvPr id="4" name="Slide Number Placeholder 3"/>
          <p:cNvSpPr>
            <a:spLocks noGrp="1"/>
          </p:cNvSpPr>
          <p:nvPr>
            <p:ph type="sldNum" sz="quarter" idx="12"/>
          </p:nvPr>
        </p:nvSpPr>
        <p:spPr/>
        <p:txBody>
          <a:bodyPr/>
          <a:lstStyle/>
          <a:p>
            <a:fld id="{4113C6EB-482F-4547-A42D-64296109CA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71120-E282-4F47-9A6E-04D89497F8C1}" type="datetime1">
              <a:rPr lang="en-US" smtClean="0"/>
              <a:pPr/>
              <a:t>10/10/2014</a:t>
            </a:fld>
            <a:endParaRPr lang="en-US"/>
          </a:p>
        </p:txBody>
      </p:sp>
      <p:sp>
        <p:nvSpPr>
          <p:cNvPr id="6" name="Footer Placeholder 5"/>
          <p:cNvSpPr>
            <a:spLocks noGrp="1"/>
          </p:cNvSpPr>
          <p:nvPr>
            <p:ph type="ftr" sz="quarter" idx="11"/>
          </p:nvPr>
        </p:nvSpPr>
        <p:spPr/>
        <p:txBody>
          <a:bodyPr/>
          <a:lstStyle/>
          <a:p>
            <a:r>
              <a:rPr lang="en-US" smtClean="0"/>
              <a:t>Resource Group Name</a:t>
            </a:r>
            <a:endParaRPr lang="en-US"/>
          </a:p>
        </p:txBody>
      </p:sp>
      <p:sp>
        <p:nvSpPr>
          <p:cNvPr id="7" name="Slide Number Placeholder 6"/>
          <p:cNvSpPr>
            <a:spLocks noGrp="1"/>
          </p:cNvSpPr>
          <p:nvPr>
            <p:ph type="sldNum" sz="quarter" idx="12"/>
          </p:nvPr>
        </p:nvSpPr>
        <p:spPr/>
        <p:txBody>
          <a:bodyPr/>
          <a:lstStyle/>
          <a:p>
            <a:fld id="{4113C6EB-482F-4547-A42D-64296109CAA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9378018-5E50-4B49-B191-11419162AC0C}" type="datetime1">
              <a:rPr lang="en-US" smtClean="0"/>
              <a:pPr/>
              <a:t>10/10/2014</a:t>
            </a:fld>
            <a:endParaRPr lang="en-US"/>
          </a:p>
        </p:txBody>
      </p:sp>
      <p:sp>
        <p:nvSpPr>
          <p:cNvPr id="9" name="Slide Number Placeholder 8"/>
          <p:cNvSpPr>
            <a:spLocks noGrp="1"/>
          </p:cNvSpPr>
          <p:nvPr>
            <p:ph type="sldNum" sz="quarter" idx="11"/>
          </p:nvPr>
        </p:nvSpPr>
        <p:spPr/>
        <p:txBody>
          <a:bodyPr/>
          <a:lstStyle/>
          <a:p>
            <a:fld id="{4113C6EB-482F-4547-A42D-64296109CAA4}"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Resource Group Name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113C6EB-482F-4547-A42D-64296109CAA4}"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Resource Group Name</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1544492-7010-4CDF-9E3A-DE2F744A7DE9}" type="datetime1">
              <a:rPr lang="en-US" smtClean="0"/>
              <a:pPr/>
              <a:t>10/10/2014</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ritholtz.com/blog/wp-content/uploads/2013/09/screen-shot-2013-09-23-at-2-42-45-pm.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543800" cy="2057401"/>
          </a:xfrm>
        </p:spPr>
        <p:txBody>
          <a:bodyPr>
            <a:normAutofit fontScale="90000"/>
          </a:bodyPr>
          <a:lstStyle/>
          <a:p>
            <a:pPr algn="ct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30-Year </a:t>
            </a:r>
            <a:r>
              <a:rPr lang="en-US" sz="3600" dirty="0"/>
              <a:t>National </a:t>
            </a:r>
            <a:r>
              <a:rPr lang="en-US" sz="3600" dirty="0" smtClean="0"/>
              <a:t>Transportation Policy Framework to the Future</a:t>
            </a:r>
            <a:br>
              <a:rPr lang="en-US" sz="3600" dirty="0" smtClean="0"/>
            </a:br>
            <a:r>
              <a:rPr lang="en-US" sz="3600" dirty="0"/>
              <a:t/>
            </a:r>
            <a:br>
              <a:rPr lang="en-US" sz="3600" dirty="0"/>
            </a:br>
            <a:r>
              <a:rPr lang="en-US" sz="3600" dirty="0" smtClean="0"/>
              <a:t>September 12, 2014</a:t>
            </a:r>
            <a:endParaRPr lang="en-US" sz="3600" dirty="0"/>
          </a:p>
        </p:txBody>
      </p:sp>
      <p:sp>
        <p:nvSpPr>
          <p:cNvPr id="2" name="Slide Number Placeholder 1"/>
          <p:cNvSpPr>
            <a:spLocks noGrp="1"/>
          </p:cNvSpPr>
          <p:nvPr>
            <p:ph type="sldNum" sz="quarter" idx="12"/>
          </p:nvPr>
        </p:nvSpPr>
        <p:spPr/>
        <p:txBody>
          <a:bodyPr/>
          <a:lstStyle/>
          <a:p>
            <a:fld id="{4113C6EB-482F-4547-A42D-64296109CAA4}" type="slidenum">
              <a:rPr lang="en-US" smtClean="0"/>
              <a:pPr/>
              <a:t>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900" y="304800"/>
            <a:ext cx="762000" cy="762000"/>
          </a:xfrm>
          <a:prstGeom prst="rect">
            <a:avLst/>
          </a:prstGeom>
        </p:spPr>
      </p:pic>
    </p:spTree>
    <p:extLst>
      <p:ext uri="{BB962C8B-B14F-4D97-AF65-F5344CB8AC3E}">
        <p14:creationId xmlns:p14="http://schemas.microsoft.com/office/powerpoint/2010/main" val="259778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6200"/>
            <a:ext cx="3048000" cy="2514600"/>
          </a:xfrm>
        </p:spPr>
        <p:txBody>
          <a:bodyPr/>
          <a:lstStyle/>
          <a:p>
            <a:r>
              <a:rPr lang="en-US" sz="3200" dirty="0" smtClean="0"/>
              <a:t>toward a larger, </a:t>
            </a:r>
            <a:r>
              <a:rPr lang="en-US" sz="3200" dirty="0"/>
              <a:t>older </a:t>
            </a:r>
            <a:r>
              <a:rPr lang="en-US" sz="3200" dirty="0" smtClean="0"/>
              <a:t>population in </a:t>
            </a:r>
            <a:r>
              <a:rPr lang="en-US" sz="3200" dirty="0"/>
              <a:t>smaller </a:t>
            </a:r>
            <a:r>
              <a:rPr lang="en-US" sz="3200" dirty="0" smtClean="0"/>
              <a:t>households</a:t>
            </a:r>
            <a:endParaRPr lang="en-US" sz="30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10</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7442"/>
          <a:stretch/>
        </p:blipFill>
        <p:spPr>
          <a:xfrm>
            <a:off x="0" y="990600"/>
            <a:ext cx="5461000" cy="2152650"/>
          </a:xfrm>
          <a:prstGeom prst="rect">
            <a:avLst/>
          </a:prstGeom>
        </p:spPr>
      </p:pic>
      <p:pic>
        <p:nvPicPr>
          <p:cNvPr id="9" name="Picture 2" descr="screen-shot-2013-09-23-at-2-42-45-p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3258599"/>
            <a:ext cx="5247496" cy="34955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9236" t="53080" r="13889"/>
          <a:stretch/>
        </p:blipFill>
        <p:spPr>
          <a:xfrm>
            <a:off x="177800" y="3162300"/>
            <a:ext cx="2571750" cy="1930660"/>
          </a:xfrm>
          <a:prstGeom prst="rect">
            <a:avLst/>
          </a:prstGeom>
        </p:spPr>
      </p:pic>
      <p:sp>
        <p:nvSpPr>
          <p:cNvPr id="8" name="TextBox 7"/>
          <p:cNvSpPr txBox="1"/>
          <p:nvPr/>
        </p:nvSpPr>
        <p:spPr>
          <a:xfrm>
            <a:off x="990096" y="304800"/>
            <a:ext cx="4470904" cy="584775"/>
          </a:xfrm>
          <a:prstGeom prst="rect">
            <a:avLst/>
          </a:prstGeom>
          <a:noFill/>
        </p:spPr>
        <p:txBody>
          <a:bodyPr wrap="none" rtlCol="0">
            <a:spAutoFit/>
          </a:bodyPr>
          <a:lstStyle/>
          <a:p>
            <a:r>
              <a:rPr lang="en-US" sz="3200" b="1" dirty="0">
                <a:solidFill>
                  <a:schemeClr val="tx2"/>
                </a:solidFill>
                <a:latin typeface="+mj-lt"/>
              </a:rPr>
              <a:t>3. Demographic trends</a:t>
            </a:r>
            <a:endParaRPr lang="en-US" sz="3200" dirty="0">
              <a:solidFill>
                <a:schemeClr val="tx2"/>
              </a:solidFill>
              <a:latin typeface="+mj-lt"/>
            </a:endParaRPr>
          </a:p>
        </p:txBody>
      </p:sp>
    </p:spTree>
    <p:extLst>
      <p:ext uri="{BB962C8B-B14F-4D97-AF65-F5344CB8AC3E}">
        <p14:creationId xmlns:p14="http://schemas.microsoft.com/office/powerpoint/2010/main" val="177158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Polling Question #3</a:t>
            </a:r>
            <a:endParaRPr lang="en-US" dirty="0"/>
          </a:p>
        </p:txBody>
      </p:sp>
      <p:sp>
        <p:nvSpPr>
          <p:cNvPr id="3" name="Content Placeholder 2"/>
          <p:cNvSpPr>
            <a:spLocks noGrp="1"/>
          </p:cNvSpPr>
          <p:nvPr>
            <p:ph idx="1"/>
          </p:nvPr>
        </p:nvSpPr>
        <p:spPr/>
        <p:txBody>
          <a:bodyPr>
            <a:normAutofit/>
          </a:bodyPr>
          <a:lstStyle/>
          <a:p>
            <a:pPr marL="114300" lvl="0" indent="0">
              <a:buNone/>
            </a:pPr>
            <a:r>
              <a:rPr lang="en-US" sz="2400" b="1" dirty="0">
                <a:latin typeface="+mj-lt"/>
              </a:rPr>
              <a:t>Demographics</a:t>
            </a:r>
            <a:endParaRPr lang="en-US" sz="2400" dirty="0">
              <a:latin typeface="+mj-lt"/>
            </a:endParaRPr>
          </a:p>
          <a:p>
            <a:r>
              <a:rPr lang="en-US" sz="2400" dirty="0" smtClean="0">
                <a:latin typeface="+mj-lt"/>
              </a:rPr>
              <a:t>Do you believe that there will be sufficient changes to city, building, station, and vehicle design to accommodate an aging population and meet independent living needs?</a:t>
            </a:r>
          </a:p>
          <a:p>
            <a:pPr lvl="1"/>
            <a:r>
              <a:rPr lang="en-US" sz="2400" dirty="0" smtClean="0">
                <a:latin typeface="+mj-lt"/>
              </a:rPr>
              <a:t>On a scale of 1-5 (1=does not meet need; 5= completely meets needs)</a:t>
            </a:r>
            <a:endParaRPr lang="en-US" sz="2400" dirty="0">
              <a:latin typeface="+mj-lt"/>
            </a:endParaRPr>
          </a:p>
          <a:p>
            <a:pPr lvl="1"/>
            <a:r>
              <a:rPr lang="en-US" sz="2400" dirty="0">
                <a:latin typeface="+mj-lt"/>
              </a:rPr>
              <a:t>Please indicate why in the chat box after answering the poll.</a:t>
            </a:r>
          </a:p>
          <a:p>
            <a:endParaRPr lang="en-US" sz="2400" dirty="0">
              <a:latin typeface="+mj-lt"/>
            </a:endParaRPr>
          </a:p>
        </p:txBody>
      </p:sp>
      <p:sp>
        <p:nvSpPr>
          <p:cNvPr id="4" name="Slide Number Placeholder 3"/>
          <p:cNvSpPr>
            <a:spLocks noGrp="1"/>
          </p:cNvSpPr>
          <p:nvPr>
            <p:ph type="sldNum" sz="quarter" idx="12"/>
          </p:nvPr>
        </p:nvSpPr>
        <p:spPr/>
        <p:txBody>
          <a:bodyPr/>
          <a:lstStyle/>
          <a:p>
            <a:fld id="{4113C6EB-482F-4547-A42D-64296109CAA4}" type="slidenum">
              <a:rPr lang="en-US" smtClean="0"/>
              <a:pPr/>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762000" cy="762000"/>
          </a:xfrm>
          <a:prstGeom prst="rect">
            <a:avLst/>
          </a:prstGeom>
        </p:spPr>
      </p:pic>
    </p:spTree>
    <p:extLst>
      <p:ext uri="{BB962C8B-B14F-4D97-AF65-F5344CB8AC3E}">
        <p14:creationId xmlns:p14="http://schemas.microsoft.com/office/powerpoint/2010/main" val="184680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438400"/>
            <a:ext cx="8001000" cy="4038600"/>
          </a:xfrm>
        </p:spPr>
        <p:txBody>
          <a:bodyPr>
            <a:noAutofit/>
          </a:bodyPr>
          <a:lstStyle/>
          <a:p>
            <a:pPr marL="297180" lvl="1" indent="0" algn="ctr">
              <a:buNone/>
            </a:pPr>
            <a:r>
              <a:rPr lang="en-US" sz="2800" dirty="0" smtClean="0">
                <a:latin typeface="+mj-lt"/>
              </a:rPr>
              <a:t>Over the next 30 years, what new and existing transportation services will be used to meet the transportation needs of our communities?</a:t>
            </a:r>
            <a:endParaRPr lang="en-US" sz="28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12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57200"/>
            <a:ext cx="762000" cy="762000"/>
          </a:xfrm>
          <a:prstGeom prst="rect">
            <a:avLst/>
          </a:prstGeom>
        </p:spPr>
      </p:pic>
    </p:spTree>
    <p:extLst>
      <p:ext uri="{BB962C8B-B14F-4D97-AF65-F5344CB8AC3E}">
        <p14:creationId xmlns:p14="http://schemas.microsoft.com/office/powerpoint/2010/main" val="2008007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13C6EB-482F-4547-A42D-64296109CAA4}" type="slidenum">
              <a:rPr lang="en-US" smtClean="0"/>
              <a:pPr/>
              <a:t>13</a:t>
            </a:fld>
            <a:endParaRPr lang="en-US"/>
          </a:p>
        </p:txBody>
      </p:sp>
      <p:pic>
        <p:nvPicPr>
          <p:cNvPr id="9"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5283"/>
          <a:stretch/>
        </p:blipFill>
        <p:spPr bwMode="auto">
          <a:xfrm>
            <a:off x="1" y="3429000"/>
            <a:ext cx="4800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067" t="8218" r="3196" b="3036"/>
          <a:stretch/>
        </p:blipFill>
        <p:spPr>
          <a:xfrm>
            <a:off x="4906406" y="3698966"/>
            <a:ext cx="3673417" cy="2635440"/>
          </a:xfrm>
          <a:prstGeom prst="rect">
            <a:avLst/>
          </a:prstGeom>
        </p:spPr>
      </p:pic>
      <p:sp>
        <p:nvSpPr>
          <p:cNvPr id="14" name="Title 1"/>
          <p:cNvSpPr>
            <a:spLocks noGrp="1"/>
          </p:cNvSpPr>
          <p:nvPr>
            <p:ph type="title"/>
          </p:nvPr>
        </p:nvSpPr>
        <p:spPr>
          <a:xfrm>
            <a:off x="0" y="0"/>
            <a:ext cx="3886200" cy="3276600"/>
          </a:xfrm>
        </p:spPr>
        <p:txBody>
          <a:bodyPr/>
          <a:lstStyle/>
          <a:p>
            <a:r>
              <a:rPr lang="en-US" sz="3200" b="1" dirty="0" smtClean="0"/>
              <a:t>Migratory trends </a:t>
            </a:r>
            <a:r>
              <a:rPr lang="en-US" sz="3200" dirty="0" smtClean="0"/>
              <a:t>toward </a:t>
            </a:r>
            <a:r>
              <a:rPr lang="en-US" sz="2800" dirty="0"/>
              <a:t>larger </a:t>
            </a:r>
            <a:r>
              <a:rPr lang="en-US" sz="2800" dirty="0" smtClean="0"/>
              <a:t>cities and more </a:t>
            </a:r>
            <a:r>
              <a:rPr lang="en-US" sz="2800" dirty="0"/>
              <a:t>suburban </a:t>
            </a:r>
            <a:r>
              <a:rPr lang="en-US" sz="2800" dirty="0" smtClean="0"/>
              <a:t>poverty, with immigration as primary driver of population growth</a:t>
            </a:r>
            <a:endParaRPr lang="en-US" sz="3000" i="1"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2576" y="0"/>
            <a:ext cx="4657247" cy="3698966"/>
          </a:xfrm>
          <a:prstGeom prst="rect">
            <a:avLst/>
          </a:prstGeom>
        </p:spPr>
      </p:pic>
    </p:spTree>
    <p:extLst>
      <p:ext uri="{BB962C8B-B14F-4D97-AF65-F5344CB8AC3E}">
        <p14:creationId xmlns:p14="http://schemas.microsoft.com/office/powerpoint/2010/main" val="1217774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Polling Question #4</a:t>
            </a:r>
            <a:endParaRPr lang="en-US" dirty="0"/>
          </a:p>
        </p:txBody>
      </p:sp>
      <p:sp>
        <p:nvSpPr>
          <p:cNvPr id="3" name="Content Placeholder 2"/>
          <p:cNvSpPr>
            <a:spLocks noGrp="1"/>
          </p:cNvSpPr>
          <p:nvPr>
            <p:ph idx="1"/>
          </p:nvPr>
        </p:nvSpPr>
        <p:spPr/>
        <p:txBody>
          <a:bodyPr>
            <a:normAutofit/>
          </a:bodyPr>
          <a:lstStyle/>
          <a:p>
            <a:pPr marL="114300" indent="0">
              <a:buNone/>
            </a:pPr>
            <a:r>
              <a:rPr lang="en-US" sz="2400" b="1" dirty="0" smtClean="0">
                <a:latin typeface="+mj-lt"/>
              </a:rPr>
              <a:t>Migration</a:t>
            </a:r>
            <a:endParaRPr lang="en-US" sz="2400" dirty="0">
              <a:latin typeface="+mj-lt"/>
            </a:endParaRPr>
          </a:p>
          <a:p>
            <a:r>
              <a:rPr lang="en-US" sz="2400" dirty="0" smtClean="0">
                <a:latin typeface="+mj-lt"/>
              </a:rPr>
              <a:t>Projections indicate that cities </a:t>
            </a:r>
            <a:r>
              <a:rPr lang="en-US" sz="2400" dirty="0">
                <a:latin typeface="+mj-lt"/>
              </a:rPr>
              <a:t>will be larger, </a:t>
            </a:r>
            <a:r>
              <a:rPr lang="en-US" sz="2400" dirty="0" smtClean="0">
                <a:latin typeface="+mj-lt"/>
              </a:rPr>
              <a:t>requiring </a:t>
            </a:r>
            <a:r>
              <a:rPr lang="en-US" sz="2400" dirty="0">
                <a:latin typeface="+mj-lt"/>
              </a:rPr>
              <a:t>redesigns in infrastructure to accommodate </a:t>
            </a:r>
            <a:r>
              <a:rPr lang="en-US" sz="2400" dirty="0" smtClean="0">
                <a:latin typeface="+mj-lt"/>
              </a:rPr>
              <a:t>growth.</a:t>
            </a:r>
          </a:p>
          <a:p>
            <a:pPr lvl="1"/>
            <a:r>
              <a:rPr lang="en-US" sz="2400" dirty="0" smtClean="0">
                <a:latin typeface="+mj-lt"/>
              </a:rPr>
              <a:t>On a scale of 1-5 (1=way off; 5=on the mark)</a:t>
            </a:r>
            <a:endParaRPr lang="en-US" sz="2400" dirty="0">
              <a:latin typeface="+mj-lt"/>
            </a:endParaRPr>
          </a:p>
          <a:p>
            <a:pPr lvl="1"/>
            <a:r>
              <a:rPr lang="en-US" sz="2400" dirty="0">
                <a:latin typeface="+mj-lt"/>
              </a:rPr>
              <a:t>Please indicate why in the chat box after answering the poll.</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4113C6EB-482F-4547-A42D-64296109CAA4}" type="slidenum">
              <a:rPr lang="en-US" smtClean="0"/>
              <a:pPr/>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762000" cy="762000"/>
          </a:xfrm>
          <a:prstGeom prst="rect">
            <a:avLst/>
          </a:prstGeom>
        </p:spPr>
      </p:pic>
    </p:spTree>
    <p:extLst>
      <p:ext uri="{BB962C8B-B14F-4D97-AF65-F5344CB8AC3E}">
        <p14:creationId xmlns:p14="http://schemas.microsoft.com/office/powerpoint/2010/main" val="188779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514600"/>
            <a:ext cx="8001000" cy="3962400"/>
          </a:xfrm>
        </p:spPr>
        <p:txBody>
          <a:bodyPr>
            <a:normAutofit fontScale="92500"/>
          </a:bodyPr>
          <a:lstStyle/>
          <a:p>
            <a:pPr marL="114300" indent="0" algn="ctr">
              <a:spcBef>
                <a:spcPts val="0"/>
              </a:spcBef>
              <a:buNone/>
            </a:pPr>
            <a:r>
              <a:rPr lang="en-US" sz="3600" dirty="0" smtClean="0"/>
              <a:t>Over the next 3 decades, how will we (as a country) provide reliable transportation for a growing population?</a:t>
            </a:r>
          </a:p>
          <a:p>
            <a:pPr marL="114300" indent="0" algn="ctr">
              <a:spcBef>
                <a:spcPts val="0"/>
              </a:spcBef>
              <a:buNone/>
            </a:pPr>
            <a:endParaRPr lang="en-US" sz="3600" dirty="0"/>
          </a:p>
          <a:p>
            <a:pPr marL="114300" indent="0" algn="ctr">
              <a:spcBef>
                <a:spcPts val="0"/>
              </a:spcBef>
              <a:buNone/>
            </a:pPr>
            <a:r>
              <a:rPr lang="en-US" sz="3600" dirty="0" smtClean="0"/>
              <a:t>How will population growth and land-use changes affect travel patterns and the use of our nation’s transportation system?</a:t>
            </a:r>
            <a:endParaRPr lang="en-US" sz="3600" dirty="0"/>
          </a:p>
          <a:p>
            <a:pPr marL="411480" lvl="1" indent="0" algn="ctr">
              <a:buNone/>
            </a:pPr>
            <a:endParaRPr lang="en-US" sz="3600" b="1" dirty="0"/>
          </a:p>
          <a:p>
            <a:pPr marL="411480" lvl="1" indent="0" algn="ctr">
              <a:buNone/>
            </a:pPr>
            <a:endParaRPr lang="en-US" sz="3600" b="1" dirty="0" smtClean="0"/>
          </a:p>
          <a:p>
            <a:pPr marL="411480" lvl="1" indent="0" algn="ctr">
              <a:buNone/>
            </a:pPr>
            <a:endParaRPr lang="en-US" sz="2800" b="1"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15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33375"/>
            <a:ext cx="762000" cy="762000"/>
          </a:xfrm>
          <a:prstGeom prst="rect">
            <a:avLst/>
          </a:prstGeom>
        </p:spPr>
      </p:pic>
    </p:spTree>
    <p:extLst>
      <p:ext uri="{BB962C8B-B14F-4D97-AF65-F5344CB8AC3E}">
        <p14:creationId xmlns:p14="http://schemas.microsoft.com/office/powerpoint/2010/main" val="3624809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438400"/>
            <a:ext cx="8001000" cy="4038600"/>
          </a:xfrm>
        </p:spPr>
        <p:txBody>
          <a:bodyPr>
            <a:noAutofit/>
          </a:bodyPr>
          <a:lstStyle/>
          <a:p>
            <a:pPr marL="297180" lvl="1" indent="0">
              <a:buNone/>
            </a:pPr>
            <a:r>
              <a:rPr lang="en-US" sz="3600" dirty="0" smtClean="0">
                <a:latin typeface="+mj-lt"/>
              </a:rPr>
              <a:t>What policies can close the gaps in the transportation network for the ‘first and last mile’:</a:t>
            </a:r>
          </a:p>
          <a:p>
            <a:pPr marL="1783080" lvl="4" indent="-571500"/>
            <a:r>
              <a:rPr lang="en-US" sz="3000" dirty="0">
                <a:latin typeface="+mj-lt"/>
              </a:rPr>
              <a:t>	</a:t>
            </a:r>
            <a:r>
              <a:rPr lang="en-US" sz="3000" dirty="0" smtClean="0">
                <a:latin typeface="+mj-lt"/>
              </a:rPr>
              <a:t>FOR Passengers</a:t>
            </a:r>
          </a:p>
          <a:p>
            <a:pPr marL="1783080" lvl="4" indent="-571500"/>
            <a:r>
              <a:rPr lang="en-US" sz="3000" dirty="0" smtClean="0">
                <a:latin typeface="+mj-lt"/>
              </a:rPr>
              <a:t>FOR Freight</a:t>
            </a:r>
            <a:endParaRPr lang="en-US" sz="30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16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57200"/>
            <a:ext cx="762000" cy="762000"/>
          </a:xfrm>
          <a:prstGeom prst="rect">
            <a:avLst/>
          </a:prstGeom>
        </p:spPr>
      </p:pic>
    </p:spTree>
    <p:extLst>
      <p:ext uri="{BB962C8B-B14F-4D97-AF65-F5344CB8AC3E}">
        <p14:creationId xmlns:p14="http://schemas.microsoft.com/office/powerpoint/2010/main" val="548262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455"/>
            <a:ext cx="7696200" cy="1870596"/>
          </a:xfrm>
        </p:spPr>
        <p:txBody>
          <a:bodyPr/>
          <a:lstStyle/>
          <a:p>
            <a:r>
              <a:rPr lang="en-US" sz="3000" b="1" dirty="0" smtClean="0"/>
              <a:t>4.</a:t>
            </a:r>
            <a:r>
              <a:rPr lang="en-US" sz="3200" b="1" dirty="0" smtClean="0"/>
              <a:t> </a:t>
            </a:r>
            <a:r>
              <a:rPr lang="en-US" sz="2800" b="1" dirty="0" smtClean="0"/>
              <a:t>Domestic and global commercial </a:t>
            </a:r>
            <a:r>
              <a:rPr lang="en-US" sz="2800" b="1" dirty="0"/>
              <a:t>and economic trends </a:t>
            </a:r>
            <a:r>
              <a:rPr lang="en-US" sz="2800" dirty="0" smtClean="0"/>
              <a:t>create </a:t>
            </a:r>
            <a:r>
              <a:rPr lang="en-US" sz="2800" dirty="0"/>
              <a:t>new challenges for </a:t>
            </a:r>
            <a:r>
              <a:rPr lang="en-US" sz="2800" dirty="0" smtClean="0"/>
              <a:t>meeting freight and passenger transportation needs</a:t>
            </a:r>
            <a:endParaRPr lang="en-US" sz="28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17</a:t>
            </a:fld>
            <a:endParaRPr lang="en-US"/>
          </a:p>
        </p:txBody>
      </p:sp>
      <p:sp>
        <p:nvSpPr>
          <p:cNvPr id="7" name="TextBox 6"/>
          <p:cNvSpPr txBox="1"/>
          <p:nvPr/>
        </p:nvSpPr>
        <p:spPr>
          <a:xfrm rot="16200000">
            <a:off x="7077853" y="3334466"/>
            <a:ext cx="3434827" cy="430887"/>
          </a:xfrm>
          <a:prstGeom prst="rect">
            <a:avLst/>
          </a:prstGeom>
          <a:noFill/>
        </p:spPr>
        <p:txBody>
          <a:bodyPr wrap="square" rtlCol="0">
            <a:spAutoFit/>
          </a:bodyPr>
          <a:lstStyle/>
          <a:p>
            <a:endParaRPr lang="en-US" sz="2200" dirty="0">
              <a:solidFill>
                <a:schemeClr val="bg1"/>
              </a:solidFill>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191000"/>
            <a:ext cx="3129496" cy="24383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2130685"/>
            <a:ext cx="5025585" cy="442251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04" y="1870596"/>
            <a:ext cx="3163288" cy="2105022"/>
          </a:xfrm>
          <a:prstGeom prst="rect">
            <a:avLst/>
          </a:prstGeom>
        </p:spPr>
      </p:pic>
    </p:spTree>
    <p:extLst>
      <p:ext uri="{BB962C8B-B14F-4D97-AF65-F5344CB8AC3E}">
        <p14:creationId xmlns:p14="http://schemas.microsoft.com/office/powerpoint/2010/main" val="1209957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Polling Question #5</a:t>
            </a:r>
            <a:endParaRPr lang="en-US" dirty="0"/>
          </a:p>
        </p:txBody>
      </p:sp>
      <p:sp>
        <p:nvSpPr>
          <p:cNvPr id="3" name="Content Placeholder 2"/>
          <p:cNvSpPr>
            <a:spLocks noGrp="1"/>
          </p:cNvSpPr>
          <p:nvPr>
            <p:ph idx="1"/>
          </p:nvPr>
        </p:nvSpPr>
        <p:spPr/>
        <p:txBody>
          <a:bodyPr>
            <a:normAutofit/>
          </a:bodyPr>
          <a:lstStyle/>
          <a:p>
            <a:pPr marL="114300" indent="0">
              <a:buNone/>
            </a:pPr>
            <a:r>
              <a:rPr lang="en-US" sz="2400" b="1" dirty="0" smtClean="0">
                <a:latin typeface="+mj-lt"/>
                <a:cs typeface="Times New Roman" panose="02020603050405020304" pitchFamily="18" charset="0"/>
              </a:rPr>
              <a:t>Domestic </a:t>
            </a:r>
            <a:r>
              <a:rPr lang="en-US" sz="2400" b="1" dirty="0">
                <a:latin typeface="+mj-lt"/>
                <a:cs typeface="Times New Roman" panose="02020603050405020304" pitchFamily="18" charset="0"/>
              </a:rPr>
              <a:t>and global commercial and economic trends </a:t>
            </a:r>
            <a:endParaRPr lang="en-US" sz="2400" b="1" dirty="0" smtClean="0">
              <a:latin typeface="+mj-lt"/>
              <a:cs typeface="Times New Roman" panose="02020603050405020304" pitchFamily="18" charset="0"/>
            </a:endParaRPr>
          </a:p>
          <a:p>
            <a:r>
              <a:rPr lang="en-US" sz="2400" dirty="0" smtClean="0">
                <a:latin typeface="+mj-lt"/>
                <a:cs typeface="Times New Roman" panose="02020603050405020304" pitchFamily="18" charset="0"/>
              </a:rPr>
              <a:t>Will the transportation infrastructure be sufficient to meet the demands for passenger movement in 2045? </a:t>
            </a:r>
          </a:p>
          <a:p>
            <a:pPr lvl="1"/>
            <a:r>
              <a:rPr lang="en-US" sz="2400" dirty="0" smtClean="0">
                <a:latin typeface="+mj-lt"/>
                <a:cs typeface="Times New Roman" panose="02020603050405020304" pitchFamily="18" charset="0"/>
              </a:rPr>
              <a:t>On a scale of 1-5 (1=not sufficient; 5=sufficient)</a:t>
            </a:r>
            <a:endParaRPr lang="en-US" sz="2400" dirty="0">
              <a:latin typeface="+mj-lt"/>
              <a:cs typeface="Times New Roman" panose="02020603050405020304" pitchFamily="18" charset="0"/>
            </a:endParaRPr>
          </a:p>
          <a:p>
            <a:pPr lvl="1"/>
            <a:r>
              <a:rPr lang="en-US" sz="2400" dirty="0">
                <a:latin typeface="+mj-lt"/>
                <a:cs typeface="Times New Roman" panose="02020603050405020304" pitchFamily="18" charset="0"/>
              </a:rPr>
              <a:t>Please indicate why in the chat box after answering the poll.</a:t>
            </a:r>
          </a:p>
          <a:p>
            <a:endParaRPr lang="en-US" sz="2400" b="1" dirty="0" smtClean="0">
              <a:latin typeface="+mj-lt"/>
              <a:cs typeface="Times New Roman" panose="02020603050405020304" pitchFamily="18" charset="0"/>
            </a:endParaRPr>
          </a:p>
          <a:p>
            <a:endParaRPr lang="en-US" sz="24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113C6EB-482F-4547-A42D-64296109CAA4}" type="slidenum">
              <a:rPr lang="en-US" smtClean="0"/>
              <a:pPr/>
              <a:t>18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762000" cy="762000"/>
          </a:xfrm>
          <a:prstGeom prst="rect">
            <a:avLst/>
          </a:prstGeom>
        </p:spPr>
      </p:pic>
    </p:spTree>
    <p:extLst>
      <p:ext uri="{BB962C8B-B14F-4D97-AF65-F5344CB8AC3E}">
        <p14:creationId xmlns:p14="http://schemas.microsoft.com/office/powerpoint/2010/main" val="161869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438400"/>
            <a:ext cx="8001000" cy="4038600"/>
          </a:xfrm>
        </p:spPr>
        <p:txBody>
          <a:bodyPr>
            <a:noAutofit/>
          </a:bodyPr>
          <a:lstStyle/>
          <a:p>
            <a:pPr marL="297180" lvl="1" indent="0" algn="ctr">
              <a:buNone/>
            </a:pPr>
            <a:r>
              <a:rPr lang="en-US" sz="3600" dirty="0" smtClean="0">
                <a:latin typeface="+mj-lt"/>
              </a:rPr>
              <a:t>What will be the interaction between freight and passenger movement in our country? </a:t>
            </a:r>
          </a:p>
          <a:p>
            <a:pPr marL="297180" lvl="1" indent="0" algn="ctr">
              <a:buNone/>
            </a:pPr>
            <a:endParaRPr lang="en-US" sz="3600" dirty="0">
              <a:latin typeface="+mj-lt"/>
            </a:endParaRPr>
          </a:p>
          <a:p>
            <a:pPr marL="297180" lvl="1" indent="0" algn="ctr">
              <a:buNone/>
            </a:pPr>
            <a:endParaRPr lang="en-US" sz="36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19</a:t>
            </a:fld>
            <a:endParaRPr lang="en-US"/>
          </a:p>
        </p:txBody>
      </p:sp>
      <p:sp>
        <p:nvSpPr>
          <p:cNvPr id="7" name="Footer Placeholder 1"/>
          <p:cNvSpPr>
            <a:spLocks noGrp="1"/>
          </p:cNvSpPr>
          <p:nvPr>
            <p:ph type="ftr" sz="quarter" idx="11"/>
          </p:nvPr>
        </p:nvSpPr>
        <p:spPr>
          <a:xfrm rot="16200000">
            <a:off x="7783865" y="4027135"/>
            <a:ext cx="2057400" cy="556329"/>
          </a:xfrm>
        </p:spPr>
        <p:txBody>
          <a:bodyPr/>
          <a:lstStyle/>
          <a:p>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57200"/>
            <a:ext cx="762000" cy="762000"/>
          </a:xfrm>
          <a:prstGeom prst="rect">
            <a:avLst/>
          </a:prstGeom>
        </p:spPr>
      </p:pic>
    </p:spTree>
    <p:extLst>
      <p:ext uri="{BB962C8B-B14F-4D97-AF65-F5344CB8AC3E}">
        <p14:creationId xmlns:p14="http://schemas.microsoft.com/office/powerpoint/2010/main" val="3219541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Today’s Webinar</a:t>
            </a:r>
            <a:endParaRPr lang="en-US" dirty="0"/>
          </a:p>
        </p:txBody>
      </p:sp>
      <p:sp>
        <p:nvSpPr>
          <p:cNvPr id="3" name="Content Placeholder 2"/>
          <p:cNvSpPr>
            <a:spLocks noGrp="1"/>
          </p:cNvSpPr>
          <p:nvPr>
            <p:ph idx="1"/>
          </p:nvPr>
        </p:nvSpPr>
        <p:spPr/>
        <p:txBody>
          <a:bodyPr/>
          <a:lstStyle/>
          <a:p>
            <a:r>
              <a:rPr lang="en-US" sz="2800" dirty="0" smtClean="0"/>
              <a:t>Validate </a:t>
            </a:r>
            <a:r>
              <a:rPr lang="en-US" sz="2800" dirty="0"/>
              <a:t>key trends and assumptions that will influence the 30 year plan. </a:t>
            </a:r>
          </a:p>
          <a:p>
            <a:pPr lvl="0"/>
            <a:r>
              <a:rPr lang="en-US" sz="2800" dirty="0"/>
              <a:t>Develop </a:t>
            </a:r>
            <a:r>
              <a:rPr lang="en-US" sz="2800" dirty="0" smtClean="0"/>
              <a:t>futuristic </a:t>
            </a:r>
            <a:r>
              <a:rPr lang="en-US" sz="2800" dirty="0"/>
              <a:t>visions for what our nation’s transportation system might </a:t>
            </a:r>
            <a:r>
              <a:rPr lang="en-US" sz="2800" dirty="0" smtClean="0"/>
              <a:t>look </a:t>
            </a:r>
            <a:r>
              <a:rPr lang="en-US" sz="2800" dirty="0"/>
              <a:t>like in 30 years.  </a:t>
            </a:r>
          </a:p>
          <a:p>
            <a:pPr lvl="0"/>
            <a:r>
              <a:rPr lang="en-US" sz="2800" dirty="0"/>
              <a:t>Identify </a:t>
            </a:r>
            <a:r>
              <a:rPr lang="en-US" sz="2800" dirty="0" smtClean="0"/>
              <a:t>decision </a:t>
            </a:r>
            <a:r>
              <a:rPr lang="en-US" sz="2800" dirty="0"/>
              <a:t>points and pathways for these choices.</a:t>
            </a:r>
          </a:p>
          <a:p>
            <a:endParaRPr lang="en-US" dirty="0"/>
          </a:p>
        </p:txBody>
      </p:sp>
      <p:sp>
        <p:nvSpPr>
          <p:cNvPr id="4" name="Slide Number Placeholder 3"/>
          <p:cNvSpPr>
            <a:spLocks noGrp="1"/>
          </p:cNvSpPr>
          <p:nvPr>
            <p:ph type="sldNum" sz="quarter" idx="12"/>
          </p:nvPr>
        </p:nvSpPr>
        <p:spPr/>
        <p:txBody>
          <a:bodyPr/>
          <a:lstStyle/>
          <a:p>
            <a:fld id="{4113C6EB-482F-4547-A42D-64296109CAA4}" type="slidenum">
              <a:rPr lang="en-US" smtClean="0"/>
              <a:pPr/>
              <a:t>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762000" cy="762000"/>
          </a:xfrm>
          <a:prstGeom prst="rect">
            <a:avLst/>
          </a:prstGeom>
        </p:spPr>
      </p:pic>
    </p:spTree>
    <p:extLst>
      <p:ext uri="{BB962C8B-B14F-4D97-AF65-F5344CB8AC3E}">
        <p14:creationId xmlns:p14="http://schemas.microsoft.com/office/powerpoint/2010/main" val="3130436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438400"/>
            <a:ext cx="8001000" cy="4038600"/>
          </a:xfrm>
        </p:spPr>
        <p:txBody>
          <a:bodyPr>
            <a:noAutofit/>
          </a:bodyPr>
          <a:lstStyle/>
          <a:p>
            <a:pPr marL="297180" lvl="1" indent="0" algn="ctr">
              <a:buNone/>
            </a:pPr>
            <a:endParaRPr lang="en-US" sz="3600" dirty="0">
              <a:latin typeface="+mj-lt"/>
            </a:endParaRPr>
          </a:p>
          <a:p>
            <a:pPr marL="297180" lvl="1" indent="0" algn="ctr">
              <a:buNone/>
            </a:pPr>
            <a:r>
              <a:rPr lang="en-US" sz="3600" dirty="0" smtClean="0">
                <a:latin typeface="+mj-lt"/>
              </a:rPr>
              <a:t>How will changes in household income affect transportation demand?</a:t>
            </a:r>
          </a:p>
          <a:p>
            <a:pPr marL="297180" lvl="1" indent="0" algn="ctr">
              <a:buNone/>
            </a:pPr>
            <a:endParaRPr lang="en-US" sz="36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20</a:t>
            </a:fld>
            <a:endParaRPr lang="en-US"/>
          </a:p>
        </p:txBody>
      </p:sp>
      <p:sp>
        <p:nvSpPr>
          <p:cNvPr id="7" name="Footer Placeholder 1"/>
          <p:cNvSpPr>
            <a:spLocks noGrp="1"/>
          </p:cNvSpPr>
          <p:nvPr>
            <p:ph type="ftr" sz="quarter" idx="11"/>
          </p:nvPr>
        </p:nvSpPr>
        <p:spPr>
          <a:xfrm rot="16200000">
            <a:off x="7783865" y="4027135"/>
            <a:ext cx="2057400" cy="556329"/>
          </a:xfrm>
        </p:spPr>
        <p:txBody>
          <a:bodyPr/>
          <a:lstStyle/>
          <a:p>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57200"/>
            <a:ext cx="762000" cy="762000"/>
          </a:xfrm>
          <a:prstGeom prst="rect">
            <a:avLst/>
          </a:prstGeom>
        </p:spPr>
      </p:pic>
    </p:spTree>
    <p:extLst>
      <p:ext uri="{BB962C8B-B14F-4D97-AF65-F5344CB8AC3E}">
        <p14:creationId xmlns:p14="http://schemas.microsoft.com/office/powerpoint/2010/main" val="2011496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1401762"/>
          </a:xfrm>
        </p:spPr>
        <p:txBody>
          <a:bodyPr/>
          <a:lstStyle/>
          <a:p>
            <a:r>
              <a:rPr lang="en-US" sz="3200" b="1" dirty="0" smtClean="0"/>
              <a:t>5. Technology </a:t>
            </a:r>
            <a:r>
              <a:rPr lang="en-US" sz="3200" dirty="0" smtClean="0"/>
              <a:t>enables</a:t>
            </a:r>
            <a:r>
              <a:rPr lang="en-US" sz="3200" b="1" dirty="0" smtClean="0"/>
              <a:t> </a:t>
            </a:r>
            <a:r>
              <a:rPr lang="en-US" sz="3200" dirty="0" smtClean="0"/>
              <a:t>new applications </a:t>
            </a:r>
            <a:r>
              <a:rPr lang="en-US" sz="3200" dirty="0"/>
              <a:t>of </a:t>
            </a:r>
            <a:r>
              <a:rPr lang="en-US" sz="3200" dirty="0" smtClean="0"/>
              <a:t>data that will enhance roadways </a:t>
            </a:r>
            <a:r>
              <a:rPr lang="en-US" sz="3200" dirty="0"/>
              <a:t>and airspace, </a:t>
            </a:r>
            <a:r>
              <a:rPr lang="en-US" sz="3200" dirty="0" smtClean="0"/>
              <a:t>with new considerations for safety</a:t>
            </a:r>
            <a:endParaRPr lang="en-US" sz="3000" dirty="0"/>
          </a:p>
        </p:txBody>
      </p:sp>
      <p:sp>
        <p:nvSpPr>
          <p:cNvPr id="5" name="Slide Number Placeholder 4"/>
          <p:cNvSpPr>
            <a:spLocks noGrp="1"/>
          </p:cNvSpPr>
          <p:nvPr>
            <p:ph type="sldNum" sz="quarter" idx="12"/>
          </p:nvPr>
        </p:nvSpPr>
        <p:spPr>
          <a:xfrm>
            <a:off x="8531788" y="5699760"/>
            <a:ext cx="548640" cy="396240"/>
          </a:xfrm>
        </p:spPr>
        <p:txBody>
          <a:bodyPr/>
          <a:lstStyle/>
          <a:p>
            <a:fld id="{4113C6EB-482F-4547-A42D-64296109CAA4}" type="slidenum">
              <a:rPr lang="en-US" smtClean="0"/>
              <a:pPr/>
              <a:t>21</a:t>
            </a:fld>
            <a:endParaRPr lang="en-US"/>
          </a:p>
        </p:txBody>
      </p:sp>
      <p:pic>
        <p:nvPicPr>
          <p:cNvPr id="6" name="Picture 4" descr="Wireless communications will allow connectivity between all modes of transpor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3429000" cy="2260411"/>
          </a:xfrm>
          <a:prstGeom prst="rect">
            <a:avLst/>
          </a:prstGeom>
          <a:noFill/>
          <a:ln>
            <a:solidFill>
              <a:schemeClr val="tx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8700" y="3979163"/>
            <a:ext cx="3048000" cy="270967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6375" y="1663605"/>
            <a:ext cx="2133600" cy="21336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975" y="3968495"/>
            <a:ext cx="3200400" cy="2731008"/>
          </a:xfrm>
          <a:prstGeom prst="rect">
            <a:avLst/>
          </a:prstGeom>
        </p:spPr>
      </p:pic>
    </p:spTree>
    <p:extLst>
      <p:ext uri="{BB962C8B-B14F-4D97-AF65-F5344CB8AC3E}">
        <p14:creationId xmlns:p14="http://schemas.microsoft.com/office/powerpoint/2010/main" val="2884292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Polling Question #6</a:t>
            </a:r>
            <a:endParaRPr lang="en-US" dirty="0"/>
          </a:p>
        </p:txBody>
      </p:sp>
      <p:sp>
        <p:nvSpPr>
          <p:cNvPr id="3" name="Content Placeholder 2"/>
          <p:cNvSpPr>
            <a:spLocks noGrp="1"/>
          </p:cNvSpPr>
          <p:nvPr>
            <p:ph idx="1"/>
          </p:nvPr>
        </p:nvSpPr>
        <p:spPr/>
        <p:txBody>
          <a:bodyPr>
            <a:normAutofit/>
          </a:bodyPr>
          <a:lstStyle/>
          <a:p>
            <a:pPr marL="114300" indent="0">
              <a:buNone/>
            </a:pPr>
            <a:r>
              <a:rPr lang="en-US" sz="2400" b="1" dirty="0" smtClean="0"/>
              <a:t>Technology</a:t>
            </a:r>
          </a:p>
          <a:p>
            <a:r>
              <a:rPr lang="en-US" sz="2400" dirty="0" smtClean="0"/>
              <a:t>Do you agree that the technologies discussed today will be key drivers for change in our transportation system?</a:t>
            </a:r>
          </a:p>
          <a:p>
            <a:r>
              <a:rPr lang="en-US" sz="2400" dirty="0" smtClean="0"/>
              <a:t>On a scale of 1-5; (1=way off; 5=on the mark)</a:t>
            </a:r>
          </a:p>
          <a:p>
            <a:r>
              <a:rPr lang="en-US" sz="2400" dirty="0" smtClean="0"/>
              <a:t>Please use chat box to tell us what other technology changes should be considered.</a:t>
            </a:r>
            <a:endParaRPr lang="en-US" sz="2400" dirty="0"/>
          </a:p>
        </p:txBody>
      </p:sp>
      <p:sp>
        <p:nvSpPr>
          <p:cNvPr id="4" name="Slide Number Placeholder 3"/>
          <p:cNvSpPr>
            <a:spLocks noGrp="1"/>
          </p:cNvSpPr>
          <p:nvPr>
            <p:ph type="sldNum" sz="quarter" idx="12"/>
          </p:nvPr>
        </p:nvSpPr>
        <p:spPr/>
        <p:txBody>
          <a:bodyPr/>
          <a:lstStyle/>
          <a:p>
            <a:fld id="{4113C6EB-482F-4547-A42D-64296109CAA4}" type="slidenum">
              <a:rPr lang="en-US" smtClean="0"/>
              <a:pPr/>
              <a:t>22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762000" cy="762000"/>
          </a:xfrm>
          <a:prstGeom prst="rect">
            <a:avLst/>
          </a:prstGeom>
        </p:spPr>
      </p:pic>
    </p:spTree>
    <p:extLst>
      <p:ext uri="{BB962C8B-B14F-4D97-AF65-F5344CB8AC3E}">
        <p14:creationId xmlns:p14="http://schemas.microsoft.com/office/powerpoint/2010/main" val="265268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819400"/>
            <a:ext cx="8001000" cy="3657600"/>
          </a:xfrm>
        </p:spPr>
        <p:txBody>
          <a:bodyPr>
            <a:normAutofit/>
          </a:bodyPr>
          <a:lstStyle/>
          <a:p>
            <a:pPr marL="411480" lvl="1" indent="0" algn="ctr">
              <a:buNone/>
            </a:pPr>
            <a:r>
              <a:rPr lang="en-US" sz="3100" dirty="0" smtClean="0">
                <a:latin typeface="+mj-lt"/>
              </a:rPr>
              <a:t>How can new connected and automated vehicle technologies affect both safety and efficiency? </a:t>
            </a:r>
          </a:p>
          <a:p>
            <a:pPr marL="411480" lvl="1" indent="0" algn="ctr">
              <a:buNone/>
            </a:pPr>
            <a:endParaRPr lang="en-US" sz="3100" dirty="0">
              <a:latin typeface="+mj-lt"/>
            </a:endParaRPr>
          </a:p>
          <a:p>
            <a:pPr marL="114300" lvl="1" indent="0" algn="ctr">
              <a:buClr>
                <a:schemeClr val="accent1"/>
              </a:buClr>
              <a:buNone/>
            </a:pPr>
            <a:endParaRPr lang="en-US" sz="3600" dirty="0" smtClean="0"/>
          </a:p>
          <a:p>
            <a:pPr marL="342900" lvl="1">
              <a:buClr>
                <a:schemeClr val="accent1"/>
              </a:buClr>
            </a:pPr>
            <a:endParaRPr lang="en-US" sz="2800" b="1" dirty="0" smtClean="0"/>
          </a:p>
          <a:p>
            <a:pPr marL="342900" lvl="1">
              <a:buClr>
                <a:schemeClr val="accent1"/>
              </a:buClr>
            </a:pPr>
            <a:endParaRPr lang="en-US" sz="2800" b="1" dirty="0" smtClean="0"/>
          </a:p>
          <a:p>
            <a:endParaRPr lang="en-US" sz="2800" b="1" dirty="0" smtClean="0">
              <a:cs typeface="Times New Roman" panose="02020603050405020304" pitchFamily="18" charset="0"/>
            </a:endParaRPr>
          </a:p>
          <a:p>
            <a:pPr marL="411480" lvl="1" indent="0" algn="ctr">
              <a:buNone/>
            </a:pPr>
            <a:endParaRPr lang="en-US" sz="2800" b="1" dirty="0" smtClean="0"/>
          </a:p>
          <a:p>
            <a:pPr marL="411480" lvl="1" indent="0" algn="ctr">
              <a:buNone/>
            </a:pPr>
            <a:endParaRPr lang="en-US" sz="2800" b="1"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23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685800"/>
            <a:ext cx="762000" cy="762000"/>
          </a:xfrm>
          <a:prstGeom prst="rect">
            <a:avLst/>
          </a:prstGeom>
        </p:spPr>
      </p:pic>
    </p:spTree>
    <p:extLst>
      <p:ext uri="{BB962C8B-B14F-4D97-AF65-F5344CB8AC3E}">
        <p14:creationId xmlns:p14="http://schemas.microsoft.com/office/powerpoint/2010/main" val="2410206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1401762"/>
          </a:xfrm>
        </p:spPr>
        <p:txBody>
          <a:bodyPr/>
          <a:lstStyle/>
          <a:p>
            <a:r>
              <a:rPr lang="en-US" sz="3200" b="1" dirty="0" smtClean="0"/>
              <a:t>6</a:t>
            </a:r>
            <a:r>
              <a:rPr lang="en-US" sz="2800" b="1" dirty="0" smtClean="0"/>
              <a:t>. </a:t>
            </a:r>
            <a:r>
              <a:rPr lang="en-US" sz="2800" b="1" dirty="0"/>
              <a:t>Shifting energy </a:t>
            </a:r>
            <a:r>
              <a:rPr lang="en-US" sz="2800" b="1" dirty="0" smtClean="0"/>
              <a:t>economics</a:t>
            </a:r>
            <a:r>
              <a:rPr lang="en-US" sz="2800" dirty="0" smtClean="0"/>
              <a:t> and </a:t>
            </a:r>
            <a:r>
              <a:rPr lang="en-US" sz="2800" dirty="0"/>
              <a:t>fuel sources </a:t>
            </a:r>
            <a:r>
              <a:rPr lang="en-US" sz="2800" dirty="0" smtClean="0"/>
              <a:t>create </a:t>
            </a:r>
            <a:r>
              <a:rPr lang="en-US" sz="2800" dirty="0"/>
              <a:t>significant </a:t>
            </a:r>
            <a:r>
              <a:rPr lang="en-US" sz="2800" dirty="0" smtClean="0"/>
              <a:t>disruption (e.g., CNG buses) as well as new opportunities for innovation</a:t>
            </a:r>
            <a:endParaRPr lang="en-US" sz="28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24</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1023826342"/>
              </p:ext>
            </p:extLst>
          </p:nvPr>
        </p:nvGraphicFramePr>
        <p:xfrm>
          <a:off x="1219200" y="1371600"/>
          <a:ext cx="5638800" cy="5167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6621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Polling Question #7</a:t>
            </a:r>
            <a:endParaRPr lang="en-US" dirty="0"/>
          </a:p>
        </p:txBody>
      </p:sp>
      <p:sp>
        <p:nvSpPr>
          <p:cNvPr id="3" name="Content Placeholder 2"/>
          <p:cNvSpPr>
            <a:spLocks noGrp="1"/>
          </p:cNvSpPr>
          <p:nvPr>
            <p:ph idx="1"/>
          </p:nvPr>
        </p:nvSpPr>
        <p:spPr/>
        <p:txBody>
          <a:bodyPr>
            <a:normAutofit/>
          </a:bodyPr>
          <a:lstStyle/>
          <a:p>
            <a:pPr marL="114300" lvl="0" indent="0">
              <a:buNone/>
            </a:pPr>
            <a:r>
              <a:rPr lang="en-US" sz="2400" b="1" dirty="0">
                <a:latin typeface="+mj-lt"/>
                <a:cs typeface="Times New Roman" panose="02020603050405020304" pitchFamily="18" charset="0"/>
              </a:rPr>
              <a:t>Shifting Energy Economics</a:t>
            </a:r>
            <a:endParaRPr lang="en-US" sz="2400" dirty="0">
              <a:latin typeface="+mj-lt"/>
              <a:cs typeface="Times New Roman" panose="02020603050405020304" pitchFamily="18" charset="0"/>
            </a:endParaRPr>
          </a:p>
          <a:p>
            <a:r>
              <a:rPr lang="en-US" sz="2400" dirty="0" smtClean="0">
                <a:latin typeface="+mj-lt"/>
                <a:cs typeface="Times New Roman" panose="02020603050405020304" pitchFamily="18" charset="0"/>
              </a:rPr>
              <a:t>Transportation will be using non-traditional energy </a:t>
            </a:r>
            <a:r>
              <a:rPr lang="en-US" sz="2400" dirty="0">
                <a:latin typeface="+mj-lt"/>
                <a:cs typeface="Times New Roman" panose="02020603050405020304" pitchFamily="18" charset="0"/>
              </a:rPr>
              <a:t>sources </a:t>
            </a:r>
            <a:r>
              <a:rPr lang="en-US" sz="2400" dirty="0" smtClean="0">
                <a:latin typeface="+mj-lt"/>
                <a:cs typeface="Times New Roman" panose="02020603050405020304" pitchFamily="18" charset="0"/>
              </a:rPr>
              <a:t>at a rate equal </a:t>
            </a:r>
            <a:r>
              <a:rPr lang="en-US" sz="2400" dirty="0">
                <a:latin typeface="+mj-lt"/>
                <a:cs typeface="Times New Roman" panose="02020603050405020304" pitchFamily="18" charset="0"/>
              </a:rPr>
              <a:t>to or greater than traditional sources. </a:t>
            </a:r>
            <a:endParaRPr lang="en-US" sz="2400" dirty="0" smtClean="0">
              <a:latin typeface="+mj-lt"/>
              <a:cs typeface="Times New Roman" panose="02020603050405020304" pitchFamily="18" charset="0"/>
            </a:endParaRPr>
          </a:p>
          <a:p>
            <a:pPr lvl="1"/>
            <a:r>
              <a:rPr lang="en-US" sz="2400" dirty="0" smtClean="0">
                <a:latin typeface="+mj-lt"/>
                <a:cs typeface="Times New Roman" panose="02020603050405020304" pitchFamily="18" charset="0"/>
              </a:rPr>
              <a:t>On a scale of 1-5 (1=way off; and 5=on the mark)</a:t>
            </a:r>
            <a:endParaRPr lang="en-US" sz="2400" dirty="0">
              <a:latin typeface="+mj-lt"/>
              <a:cs typeface="Times New Roman" panose="02020603050405020304" pitchFamily="18" charset="0"/>
            </a:endParaRPr>
          </a:p>
          <a:p>
            <a:pPr lvl="1"/>
            <a:r>
              <a:rPr lang="en-US" sz="2400" dirty="0">
                <a:latin typeface="+mj-lt"/>
                <a:cs typeface="Times New Roman" panose="02020603050405020304" pitchFamily="18" charset="0"/>
              </a:rPr>
              <a:t>Please indicate why in the chat box after answering the poll.</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113C6EB-482F-4547-A42D-64296109CAA4}" type="slidenum">
              <a:rPr lang="en-US" smtClean="0"/>
              <a:pPr/>
              <a:t>25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762000" cy="762000"/>
          </a:xfrm>
          <a:prstGeom prst="rect">
            <a:avLst/>
          </a:prstGeom>
        </p:spPr>
      </p:pic>
    </p:spTree>
    <p:extLst>
      <p:ext uri="{BB962C8B-B14F-4D97-AF65-F5344CB8AC3E}">
        <p14:creationId xmlns:p14="http://schemas.microsoft.com/office/powerpoint/2010/main" val="4240886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41" y="9525"/>
            <a:ext cx="2743200" cy="4274143"/>
          </a:xfrm>
        </p:spPr>
        <p:txBody>
          <a:bodyPr/>
          <a:lstStyle/>
          <a:p>
            <a:r>
              <a:rPr lang="en-US" sz="3200" b="1" dirty="0" smtClean="0"/>
              <a:t>7. </a:t>
            </a:r>
            <a:r>
              <a:rPr lang="en-US" sz="3200" b="1" dirty="0"/>
              <a:t>Climate </a:t>
            </a:r>
            <a:r>
              <a:rPr lang="en-US" sz="3200" b="1" dirty="0" smtClean="0"/>
              <a:t>change </a:t>
            </a:r>
            <a:r>
              <a:rPr lang="en-US" sz="3200" dirty="0" smtClean="0"/>
              <a:t>disrupts infrastructure while  low-carbon solutions affect costs and demand</a:t>
            </a:r>
            <a:endParaRPr lang="en-US" sz="30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26</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949" t="5878" r="19113" b="5617"/>
          <a:stretch/>
        </p:blipFill>
        <p:spPr>
          <a:xfrm>
            <a:off x="136141" y="4419600"/>
            <a:ext cx="2530858" cy="2305692"/>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212802316"/>
              </p:ext>
            </p:extLst>
          </p:nvPr>
        </p:nvGraphicFramePr>
        <p:xfrm>
          <a:off x="3041036" y="4191000"/>
          <a:ext cx="4582886" cy="2875674"/>
        </p:xfrm>
        <a:graphic>
          <a:graphicData uri="http://schemas.openxmlformats.org/drawingml/2006/chart">
            <c:chart xmlns:c="http://schemas.openxmlformats.org/drawingml/2006/chart" xmlns:r="http://schemas.openxmlformats.org/officeDocument/2006/relationships" r:id="rId4"/>
          </a:graphicData>
        </a:graphic>
      </p:graphicFrame>
      <p:sp>
        <p:nvSpPr>
          <p:cNvPr id="9" name="Right Arrow 8"/>
          <p:cNvSpPr/>
          <p:nvPr/>
        </p:nvSpPr>
        <p:spPr>
          <a:xfrm>
            <a:off x="2549907" y="5267646"/>
            <a:ext cx="1615255" cy="609600"/>
          </a:xfrm>
          <a:prstGeom prst="rightArrow">
            <a:avLst>
              <a:gd name="adj1" fmla="val 43906"/>
              <a:gd name="adj2" fmla="val 44595"/>
            </a:avLst>
          </a:prstGeom>
          <a:solidFill>
            <a:srgbClr val="5B5E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1036" y="-19383"/>
            <a:ext cx="6102964" cy="3981687"/>
          </a:xfrm>
          <a:prstGeom prst="rect">
            <a:avLst/>
          </a:prstGeom>
        </p:spPr>
      </p:pic>
      <p:sp>
        <p:nvSpPr>
          <p:cNvPr id="3" name="TextBox 2"/>
          <p:cNvSpPr txBox="1"/>
          <p:nvPr/>
        </p:nvSpPr>
        <p:spPr>
          <a:xfrm>
            <a:off x="2265553" y="6283895"/>
            <a:ext cx="2183961" cy="261610"/>
          </a:xfrm>
          <a:prstGeom prst="rect">
            <a:avLst/>
          </a:prstGeom>
          <a:noFill/>
        </p:spPr>
        <p:txBody>
          <a:bodyPr wrap="square" rtlCol="0">
            <a:spAutoFit/>
          </a:bodyPr>
          <a:lstStyle/>
          <a:p>
            <a:r>
              <a:rPr lang="en-US" sz="1100" b="1" dirty="0" smtClean="0"/>
              <a:t>All U.S. GHG emissions</a:t>
            </a:r>
            <a:endParaRPr lang="en-US" sz="1100" b="1" dirty="0"/>
          </a:p>
        </p:txBody>
      </p:sp>
      <p:sp>
        <p:nvSpPr>
          <p:cNvPr id="10" name="TextBox 9"/>
          <p:cNvSpPr txBox="1"/>
          <p:nvPr/>
        </p:nvSpPr>
        <p:spPr>
          <a:xfrm>
            <a:off x="6172200" y="6199257"/>
            <a:ext cx="2183961" cy="430887"/>
          </a:xfrm>
          <a:prstGeom prst="rect">
            <a:avLst/>
          </a:prstGeom>
          <a:noFill/>
        </p:spPr>
        <p:txBody>
          <a:bodyPr wrap="square" rtlCol="0">
            <a:spAutoFit/>
          </a:bodyPr>
          <a:lstStyle/>
          <a:p>
            <a:r>
              <a:rPr lang="en-US" sz="1100" b="1" dirty="0" smtClean="0"/>
              <a:t>Transportation components of U.S. GHG emissions</a:t>
            </a:r>
            <a:endParaRPr lang="en-US" sz="1100" b="1" dirty="0"/>
          </a:p>
        </p:txBody>
      </p:sp>
    </p:spTree>
    <p:extLst>
      <p:ext uri="{BB962C8B-B14F-4D97-AF65-F5344CB8AC3E}">
        <p14:creationId xmlns:p14="http://schemas.microsoft.com/office/powerpoint/2010/main" val="2680133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Polling Question #8</a:t>
            </a:r>
            <a:endParaRPr lang="en-US" dirty="0"/>
          </a:p>
        </p:txBody>
      </p:sp>
      <p:sp>
        <p:nvSpPr>
          <p:cNvPr id="3" name="Content Placeholder 2"/>
          <p:cNvSpPr>
            <a:spLocks noGrp="1"/>
          </p:cNvSpPr>
          <p:nvPr>
            <p:ph idx="1"/>
          </p:nvPr>
        </p:nvSpPr>
        <p:spPr/>
        <p:txBody>
          <a:bodyPr>
            <a:normAutofit/>
          </a:bodyPr>
          <a:lstStyle/>
          <a:p>
            <a:pPr marL="114300" lvl="0" indent="0">
              <a:buNone/>
            </a:pPr>
            <a:r>
              <a:rPr lang="en-US" sz="2400" b="1" dirty="0">
                <a:latin typeface="+mj-lt"/>
                <a:cs typeface="Times New Roman" panose="02020603050405020304" pitchFamily="18" charset="0"/>
              </a:rPr>
              <a:t>Climate Change</a:t>
            </a:r>
            <a:endParaRPr lang="en-US" sz="2400" dirty="0">
              <a:latin typeface="+mj-lt"/>
              <a:cs typeface="Times New Roman" panose="02020603050405020304" pitchFamily="18" charset="0"/>
            </a:endParaRPr>
          </a:p>
          <a:p>
            <a:r>
              <a:rPr lang="en-US" sz="2400" dirty="0" smtClean="0">
                <a:latin typeface="+mj-lt"/>
                <a:cs typeface="Times New Roman" panose="02020603050405020304" pitchFamily="18" charset="0"/>
              </a:rPr>
              <a:t>Over the next three decades, what is the likelihood that the U.S. transportation sector will dramatically reduce emissions? </a:t>
            </a:r>
          </a:p>
          <a:p>
            <a:pPr lvl="1"/>
            <a:r>
              <a:rPr lang="en-US" sz="2400" dirty="0" smtClean="0">
                <a:latin typeface="+mj-lt"/>
                <a:cs typeface="Times New Roman" panose="02020603050405020304" pitchFamily="18" charset="0"/>
              </a:rPr>
              <a:t>On a scale of 1-5 (1=not likely; 5=very likely)</a:t>
            </a:r>
            <a:endParaRPr lang="en-US" sz="2400" dirty="0">
              <a:latin typeface="+mj-lt"/>
              <a:cs typeface="Times New Roman" panose="02020603050405020304" pitchFamily="18" charset="0"/>
            </a:endParaRPr>
          </a:p>
          <a:p>
            <a:pPr lvl="1"/>
            <a:r>
              <a:rPr lang="en-US" sz="2400" dirty="0">
                <a:latin typeface="+mj-lt"/>
                <a:cs typeface="Times New Roman" panose="02020603050405020304" pitchFamily="18" charset="0"/>
              </a:rPr>
              <a:t>Please indicate why in the chat box after answering the poll.</a:t>
            </a:r>
          </a:p>
          <a:p>
            <a:endParaRPr lang="en-US" sz="2400" dirty="0">
              <a:latin typeface="Times New Roman" panose="02020603050405020304" pitchFamily="18" charset="0"/>
              <a:cs typeface="Times New Roman" panose="02020603050405020304" pitchFamily="18" charset="0"/>
            </a:endParaRPr>
          </a:p>
          <a:p>
            <a:pPr marL="114300" indent="0">
              <a:buNone/>
            </a:pPr>
            <a:r>
              <a:rPr lang="en-US" sz="2400" dirty="0"/>
              <a:t> </a:t>
            </a:r>
          </a:p>
        </p:txBody>
      </p:sp>
      <p:sp>
        <p:nvSpPr>
          <p:cNvPr id="4" name="Slide Number Placeholder 3"/>
          <p:cNvSpPr>
            <a:spLocks noGrp="1"/>
          </p:cNvSpPr>
          <p:nvPr>
            <p:ph type="sldNum" sz="quarter" idx="12"/>
          </p:nvPr>
        </p:nvSpPr>
        <p:spPr/>
        <p:txBody>
          <a:bodyPr/>
          <a:lstStyle/>
          <a:p>
            <a:fld id="{4113C6EB-482F-4547-A42D-64296109CAA4}" type="slidenum">
              <a:rPr lang="en-US" smtClean="0"/>
              <a:pPr/>
              <a:t>27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762000" cy="762000"/>
          </a:xfrm>
          <a:prstGeom prst="rect">
            <a:avLst/>
          </a:prstGeom>
        </p:spPr>
      </p:pic>
    </p:spTree>
    <p:extLst>
      <p:ext uri="{BB962C8B-B14F-4D97-AF65-F5344CB8AC3E}">
        <p14:creationId xmlns:p14="http://schemas.microsoft.com/office/powerpoint/2010/main" val="153683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286000"/>
            <a:ext cx="8001000" cy="4191000"/>
          </a:xfrm>
        </p:spPr>
        <p:txBody>
          <a:bodyPr>
            <a:normAutofit/>
          </a:bodyPr>
          <a:lstStyle/>
          <a:p>
            <a:pPr marL="114300" indent="0" algn="ctr">
              <a:spcAft>
                <a:spcPts val="600"/>
              </a:spcAft>
              <a:buNone/>
            </a:pPr>
            <a:r>
              <a:rPr lang="en-US" sz="3600" dirty="0" smtClean="0"/>
              <a:t>To what extent will changing climates and impacts from climate change affect where Americans choose to live and create new domestic migration patterns? </a:t>
            </a:r>
            <a:endParaRPr lang="en-US" sz="36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28</a:t>
            </a:fld>
            <a:endParaRPr lang="en-US"/>
          </a:p>
        </p:txBody>
      </p:sp>
      <p:sp>
        <p:nvSpPr>
          <p:cNvPr id="7" name="Footer Placeholder 1"/>
          <p:cNvSpPr>
            <a:spLocks noGrp="1"/>
          </p:cNvSpPr>
          <p:nvPr>
            <p:ph type="ftr" sz="quarter" idx="11"/>
          </p:nvPr>
        </p:nvSpPr>
        <p:spPr>
          <a:xfrm rot="16200000">
            <a:off x="7783866" y="4103335"/>
            <a:ext cx="2057400" cy="556329"/>
          </a:xfrm>
        </p:spPr>
        <p:txBody>
          <a:bodyPr/>
          <a:lstStyle/>
          <a:p>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57200"/>
            <a:ext cx="762000" cy="762000"/>
          </a:xfrm>
          <a:prstGeom prst="rect">
            <a:avLst/>
          </a:prstGeom>
        </p:spPr>
      </p:pic>
    </p:spTree>
    <p:extLst>
      <p:ext uri="{BB962C8B-B14F-4D97-AF65-F5344CB8AC3E}">
        <p14:creationId xmlns:p14="http://schemas.microsoft.com/office/powerpoint/2010/main" val="3243099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1447800"/>
          </a:xfrm>
        </p:spPr>
        <p:txBody>
          <a:bodyPr/>
          <a:lstStyle/>
          <a:p>
            <a:r>
              <a:rPr lang="en-US" sz="3200" dirty="0"/>
              <a:t>US policymakers </a:t>
            </a:r>
            <a:r>
              <a:rPr lang="en-US" sz="3200" dirty="0" smtClean="0"/>
              <a:t>may </a:t>
            </a:r>
            <a:r>
              <a:rPr lang="en-US" sz="3200" dirty="0"/>
              <a:t>need to anticipate and respond to these </a:t>
            </a:r>
            <a:r>
              <a:rPr lang="en-US" sz="3200" dirty="0" smtClean="0"/>
              <a:t> trends.</a:t>
            </a:r>
            <a:br>
              <a:rPr lang="en-US" sz="3200" dirty="0" smtClean="0"/>
            </a:br>
            <a:endParaRPr lang="en-US" sz="30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29</a:t>
            </a:fld>
            <a:endParaRPr lang="en-US"/>
          </a:p>
        </p:txBody>
      </p:sp>
      <p:sp>
        <p:nvSpPr>
          <p:cNvPr id="3" name="TextBox 2"/>
          <p:cNvSpPr txBox="1"/>
          <p:nvPr/>
        </p:nvSpPr>
        <p:spPr>
          <a:xfrm>
            <a:off x="925512" y="1371600"/>
            <a:ext cx="6111876" cy="283154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solidFill>
                  <a:schemeClr val="tx2"/>
                </a:solidFill>
              </a:rPr>
              <a:t>Increased performance measurement</a:t>
            </a:r>
          </a:p>
          <a:p>
            <a:pPr marL="342900" indent="-342900">
              <a:spcAft>
                <a:spcPts val="600"/>
              </a:spcAft>
              <a:buFont typeface="Arial" panose="020B0604020202020204" pitchFamily="34" charset="0"/>
              <a:buChar char="•"/>
            </a:pPr>
            <a:r>
              <a:rPr lang="en-US" sz="2800" dirty="0" smtClean="0">
                <a:solidFill>
                  <a:schemeClr val="tx2"/>
                </a:solidFill>
              </a:rPr>
              <a:t>Potential for regulatory change</a:t>
            </a:r>
          </a:p>
          <a:p>
            <a:pPr marL="800100" lvl="1" indent="-342900">
              <a:buFont typeface="Arial" panose="020B0604020202020204" pitchFamily="34" charset="0"/>
              <a:buChar char="•"/>
            </a:pPr>
            <a:r>
              <a:rPr lang="en-US" sz="2800" dirty="0" smtClean="0">
                <a:solidFill>
                  <a:schemeClr val="tx2"/>
                </a:solidFill>
              </a:rPr>
              <a:t>Environmental</a:t>
            </a:r>
          </a:p>
          <a:p>
            <a:pPr marL="800100" lvl="1" indent="-342900">
              <a:buFont typeface="Arial" panose="020B0604020202020204" pitchFamily="34" charset="0"/>
              <a:buChar char="•"/>
            </a:pPr>
            <a:r>
              <a:rPr lang="en-US" sz="2800" dirty="0" smtClean="0">
                <a:solidFill>
                  <a:schemeClr val="tx2"/>
                </a:solidFill>
              </a:rPr>
              <a:t>Financial</a:t>
            </a:r>
          </a:p>
          <a:p>
            <a:pPr marL="800100" lvl="1" indent="-342900">
              <a:buFont typeface="Arial" panose="020B0604020202020204" pitchFamily="34" charset="0"/>
              <a:buChar char="•"/>
            </a:pPr>
            <a:r>
              <a:rPr lang="en-US" sz="2800" dirty="0" smtClean="0">
                <a:solidFill>
                  <a:schemeClr val="tx2"/>
                </a:solidFill>
              </a:rPr>
              <a:t>Immigration</a:t>
            </a:r>
          </a:p>
          <a:p>
            <a:pPr marL="800100" lvl="1" indent="-342900">
              <a:buFont typeface="Arial" panose="020B0604020202020204" pitchFamily="34" charset="0"/>
              <a:buChar char="•"/>
            </a:pPr>
            <a:r>
              <a:rPr lang="en-US" sz="2800" dirty="0" smtClean="0">
                <a:solidFill>
                  <a:schemeClr val="tx2"/>
                </a:solidFill>
              </a:rPr>
              <a:t>Safety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12" y="4572000"/>
            <a:ext cx="6111876" cy="2143124"/>
          </a:xfrm>
          <a:prstGeom prst="rect">
            <a:avLst/>
          </a:prstGeom>
        </p:spPr>
      </p:pic>
    </p:spTree>
    <p:extLst>
      <p:ext uri="{BB962C8B-B14F-4D97-AF65-F5344CB8AC3E}">
        <p14:creationId xmlns:p14="http://schemas.microsoft.com/office/powerpoint/2010/main" val="3996876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       How This Webinar Will Work</a:t>
            </a:r>
            <a:endParaRPr lang="en-US" sz="4000" dirty="0"/>
          </a:p>
        </p:txBody>
      </p:sp>
      <p:sp>
        <p:nvSpPr>
          <p:cNvPr id="3" name="Content Placeholder 2"/>
          <p:cNvSpPr>
            <a:spLocks noGrp="1"/>
          </p:cNvSpPr>
          <p:nvPr>
            <p:ph idx="1"/>
          </p:nvPr>
        </p:nvSpPr>
        <p:spPr/>
        <p:txBody>
          <a:bodyPr>
            <a:normAutofit/>
          </a:bodyPr>
          <a:lstStyle/>
          <a:p>
            <a:pPr marL="114300" lvl="0" indent="0" algn="ctr">
              <a:buNone/>
            </a:pPr>
            <a:r>
              <a:rPr lang="en-US" sz="3600" b="1" dirty="0" smtClean="0">
                <a:latin typeface="+mj-lt"/>
              </a:rPr>
              <a:t>We want your input!</a:t>
            </a:r>
          </a:p>
          <a:p>
            <a:pPr marL="114300" lvl="0" indent="0">
              <a:buNone/>
            </a:pPr>
            <a:endParaRPr lang="en-US" sz="2400" dirty="0" smtClean="0">
              <a:latin typeface="+mj-lt"/>
            </a:endParaRPr>
          </a:p>
          <a:p>
            <a:pPr marL="114300" lvl="0" indent="0">
              <a:buNone/>
            </a:pPr>
            <a:r>
              <a:rPr lang="en-US" sz="2400" dirty="0" smtClean="0">
                <a:latin typeface="+mj-lt"/>
              </a:rPr>
              <a:t>This webinar is composed of a number of questions.  </a:t>
            </a:r>
          </a:p>
          <a:p>
            <a:pPr marL="114300" lvl="0" indent="0">
              <a:buNone/>
            </a:pPr>
            <a:endParaRPr lang="en-US" sz="2400" dirty="0" smtClean="0">
              <a:latin typeface="+mj-lt"/>
            </a:endParaRPr>
          </a:p>
          <a:p>
            <a:pPr marL="114300" lvl="0" indent="0">
              <a:buNone/>
            </a:pPr>
            <a:r>
              <a:rPr lang="en-US" sz="2400" dirty="0" smtClean="0">
                <a:latin typeface="+mj-lt"/>
              </a:rPr>
              <a:t>Throughout the session, participants will be asked to provide feedback regarding trends and future opportunities.</a:t>
            </a:r>
          </a:p>
          <a:p>
            <a:pPr marL="114300" lvl="0" indent="0">
              <a:buNone/>
            </a:pPr>
            <a:endParaRPr lang="en-US" sz="2400" dirty="0" smtClean="0">
              <a:latin typeface="+mj-lt"/>
            </a:endParaRPr>
          </a:p>
          <a:p>
            <a:pPr marL="114300" lvl="0" indent="0">
              <a:buNone/>
            </a:pPr>
            <a:r>
              <a:rPr lang="en-US" sz="2400" dirty="0" smtClean="0">
                <a:latin typeface="+mj-lt"/>
              </a:rPr>
              <a:t>Participants have the opportunity to provide insights through both the </a:t>
            </a:r>
            <a:r>
              <a:rPr lang="en-US" sz="2400" b="1" u="sng" dirty="0" smtClean="0">
                <a:latin typeface="+mj-lt"/>
              </a:rPr>
              <a:t>chat box </a:t>
            </a:r>
            <a:r>
              <a:rPr lang="en-US" sz="2400" dirty="0" smtClean="0">
                <a:latin typeface="+mj-lt"/>
              </a:rPr>
              <a:t>and the </a:t>
            </a:r>
            <a:r>
              <a:rPr lang="en-US" sz="2400" b="1" u="sng" dirty="0" smtClean="0">
                <a:latin typeface="+mj-lt"/>
              </a:rPr>
              <a:t>polling feature </a:t>
            </a:r>
            <a:r>
              <a:rPr lang="en-US" sz="2400" dirty="0" smtClean="0">
                <a:latin typeface="+mj-lt"/>
              </a:rPr>
              <a:t>that will be presented during the webinar.</a:t>
            </a:r>
            <a:endParaRPr lang="en-US" sz="2400" dirty="0">
              <a:latin typeface="+mj-lt"/>
            </a:endParaRPr>
          </a:p>
          <a:p>
            <a:endParaRPr lang="en-US" sz="1800" b="1" u="sng" dirty="0" smtClean="0"/>
          </a:p>
          <a:p>
            <a:endParaRPr lang="en-US" dirty="0"/>
          </a:p>
        </p:txBody>
      </p:sp>
      <p:sp>
        <p:nvSpPr>
          <p:cNvPr id="4" name="Slide Number Placeholder 3"/>
          <p:cNvSpPr>
            <a:spLocks noGrp="1"/>
          </p:cNvSpPr>
          <p:nvPr>
            <p:ph type="sldNum" sz="quarter" idx="12"/>
          </p:nvPr>
        </p:nvSpPr>
        <p:spPr/>
        <p:txBody>
          <a:bodyPr/>
          <a:lstStyle/>
          <a:p>
            <a:fld id="{4113C6EB-482F-4547-A42D-64296109CAA4}" type="slidenum">
              <a:rPr lang="en-US" smtClean="0"/>
              <a:pPr/>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762000" cy="762000"/>
          </a:xfrm>
          <a:prstGeom prst="rect">
            <a:avLst/>
          </a:prstGeom>
        </p:spPr>
      </p:pic>
    </p:spTree>
    <p:extLst>
      <p:ext uri="{BB962C8B-B14F-4D97-AF65-F5344CB8AC3E}">
        <p14:creationId xmlns:p14="http://schemas.microsoft.com/office/powerpoint/2010/main" val="1823215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438400"/>
            <a:ext cx="8001000" cy="4038600"/>
          </a:xfrm>
        </p:spPr>
        <p:txBody>
          <a:bodyPr>
            <a:normAutofit/>
          </a:bodyPr>
          <a:lstStyle/>
          <a:p>
            <a:pPr marL="411480" lvl="1" indent="0" algn="ctr">
              <a:buNone/>
            </a:pPr>
            <a:r>
              <a:rPr lang="en-US" sz="3600" dirty="0" smtClean="0"/>
              <a:t>What </a:t>
            </a:r>
            <a:r>
              <a:rPr lang="en-US" sz="3600" dirty="0"/>
              <a:t>role will passenger </a:t>
            </a:r>
            <a:r>
              <a:rPr lang="en-US" sz="3600" dirty="0" smtClean="0"/>
              <a:t>rail, buses, taxi, bikes, walking or other modal shift </a:t>
            </a:r>
            <a:r>
              <a:rPr lang="en-US" sz="3600" dirty="0"/>
              <a:t>play to meet transportation </a:t>
            </a:r>
            <a:r>
              <a:rPr lang="en-US" sz="3600" dirty="0" smtClean="0"/>
              <a:t>demand over the next 30 years?</a:t>
            </a:r>
            <a:endParaRPr lang="en-US" sz="3600" dirty="0"/>
          </a:p>
          <a:p>
            <a:pPr marL="411480" lvl="1" indent="0" algn="ctr">
              <a:buNone/>
            </a:pPr>
            <a:endParaRPr lang="en-US" sz="3600" b="1" dirty="0" smtClean="0"/>
          </a:p>
          <a:p>
            <a:pPr marL="411480" lvl="1" indent="0" algn="ctr">
              <a:buNone/>
            </a:pPr>
            <a:endParaRPr lang="en-US" sz="3600" b="1" dirty="0"/>
          </a:p>
          <a:p>
            <a:pPr marL="411480" lvl="1" indent="0">
              <a:buNone/>
            </a:pPr>
            <a:endParaRPr lang="en-US" dirty="0" smtClean="0"/>
          </a:p>
          <a:p>
            <a:pPr marL="411480" lvl="1" indent="0">
              <a:buNone/>
            </a:pPr>
            <a:endParaRPr lang="en-US"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30</a:t>
            </a:fld>
            <a:endParaRPr lang="en-US"/>
          </a:p>
        </p:txBody>
      </p:sp>
      <p:sp>
        <p:nvSpPr>
          <p:cNvPr id="7" name="Footer Placeholder 1"/>
          <p:cNvSpPr>
            <a:spLocks noGrp="1"/>
          </p:cNvSpPr>
          <p:nvPr>
            <p:ph type="ftr" sz="quarter" idx="11"/>
          </p:nvPr>
        </p:nvSpPr>
        <p:spPr>
          <a:xfrm rot="16200000">
            <a:off x="8126764" y="3074635"/>
            <a:ext cx="1371601" cy="556329"/>
          </a:xfrm>
        </p:spPr>
        <p:txBody>
          <a:bodyPr/>
          <a:lstStyle/>
          <a:p>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04800"/>
            <a:ext cx="762000" cy="762000"/>
          </a:xfrm>
          <a:prstGeom prst="rect">
            <a:avLst/>
          </a:prstGeom>
        </p:spPr>
      </p:pic>
    </p:spTree>
    <p:extLst>
      <p:ext uri="{BB962C8B-B14F-4D97-AF65-F5344CB8AC3E}">
        <p14:creationId xmlns:p14="http://schemas.microsoft.com/office/powerpoint/2010/main" val="606738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438400"/>
            <a:ext cx="8001000" cy="4038600"/>
          </a:xfrm>
        </p:spPr>
        <p:txBody>
          <a:bodyPr>
            <a:normAutofit/>
          </a:bodyPr>
          <a:lstStyle/>
          <a:p>
            <a:pPr marL="411480" lvl="1" indent="0" algn="ctr">
              <a:buNone/>
            </a:pPr>
            <a:r>
              <a:rPr lang="en-US" sz="3600" dirty="0" smtClean="0"/>
              <a:t>How will we achieve a multi-modal freight system over the next 30 years?</a:t>
            </a:r>
            <a:endParaRPr lang="en-US" sz="3600" dirty="0"/>
          </a:p>
          <a:p>
            <a:pPr marL="411480" lvl="1" indent="0" algn="ctr">
              <a:buNone/>
            </a:pPr>
            <a:endParaRPr lang="en-US" sz="3600" b="1" dirty="0" smtClean="0"/>
          </a:p>
          <a:p>
            <a:pPr marL="411480" lvl="1" indent="0" algn="ctr">
              <a:buNone/>
            </a:pPr>
            <a:endParaRPr lang="en-US" sz="3600" b="1" dirty="0"/>
          </a:p>
          <a:p>
            <a:pPr marL="411480" lvl="1" indent="0">
              <a:buNone/>
            </a:pPr>
            <a:endParaRPr lang="en-US" dirty="0" smtClean="0"/>
          </a:p>
          <a:p>
            <a:pPr marL="411480" lvl="1" indent="0">
              <a:buNone/>
            </a:pPr>
            <a:endParaRPr lang="en-US"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31</a:t>
            </a:fld>
            <a:endParaRPr lang="en-US"/>
          </a:p>
        </p:txBody>
      </p:sp>
      <p:sp>
        <p:nvSpPr>
          <p:cNvPr id="7" name="Footer Placeholder 1"/>
          <p:cNvSpPr>
            <a:spLocks noGrp="1"/>
          </p:cNvSpPr>
          <p:nvPr>
            <p:ph type="ftr" sz="quarter" idx="11"/>
          </p:nvPr>
        </p:nvSpPr>
        <p:spPr>
          <a:xfrm rot="16200000">
            <a:off x="8126764" y="3074635"/>
            <a:ext cx="1371601" cy="556329"/>
          </a:xfrm>
        </p:spPr>
        <p:txBody>
          <a:bodyPr/>
          <a:lstStyle/>
          <a:p>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04800"/>
            <a:ext cx="762000" cy="762000"/>
          </a:xfrm>
          <a:prstGeom prst="rect">
            <a:avLst/>
          </a:prstGeom>
        </p:spPr>
      </p:pic>
    </p:spTree>
    <p:extLst>
      <p:ext uri="{BB962C8B-B14F-4D97-AF65-F5344CB8AC3E}">
        <p14:creationId xmlns:p14="http://schemas.microsoft.com/office/powerpoint/2010/main" val="1301989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438400"/>
            <a:ext cx="8001000" cy="4038600"/>
          </a:xfrm>
        </p:spPr>
        <p:txBody>
          <a:bodyPr>
            <a:noAutofit/>
          </a:bodyPr>
          <a:lstStyle/>
          <a:p>
            <a:pPr marL="297180" lvl="1" indent="0" algn="ctr">
              <a:buNone/>
            </a:pPr>
            <a:r>
              <a:rPr lang="en-US" sz="3600" dirty="0" smtClean="0">
                <a:latin typeface="+mj-lt"/>
              </a:rPr>
              <a:t>As demographics shift, what will be the interaction between freight and passenger movement in our country? </a:t>
            </a:r>
          </a:p>
          <a:p>
            <a:pPr marL="297180" lvl="1" indent="0" algn="ctr">
              <a:buNone/>
            </a:pPr>
            <a:endParaRPr lang="en-US" sz="36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32</a:t>
            </a:fld>
            <a:endParaRPr lang="en-US"/>
          </a:p>
        </p:txBody>
      </p:sp>
      <p:sp>
        <p:nvSpPr>
          <p:cNvPr id="7" name="Footer Placeholder 1"/>
          <p:cNvSpPr>
            <a:spLocks noGrp="1"/>
          </p:cNvSpPr>
          <p:nvPr>
            <p:ph type="ftr" sz="quarter" idx="11"/>
          </p:nvPr>
        </p:nvSpPr>
        <p:spPr>
          <a:xfrm rot="16200000">
            <a:off x="7783865" y="4027135"/>
            <a:ext cx="2057400" cy="556329"/>
          </a:xfrm>
        </p:spPr>
        <p:txBody>
          <a:bodyPr/>
          <a:lstStyle/>
          <a:p>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57200"/>
            <a:ext cx="762000" cy="762000"/>
          </a:xfrm>
          <a:prstGeom prst="rect">
            <a:avLst/>
          </a:prstGeom>
        </p:spPr>
      </p:pic>
    </p:spTree>
    <p:extLst>
      <p:ext uri="{BB962C8B-B14F-4D97-AF65-F5344CB8AC3E}">
        <p14:creationId xmlns:p14="http://schemas.microsoft.com/office/powerpoint/2010/main" val="658233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819400"/>
            <a:ext cx="8001000" cy="3657600"/>
          </a:xfrm>
        </p:spPr>
        <p:txBody>
          <a:bodyPr>
            <a:normAutofit/>
          </a:bodyPr>
          <a:lstStyle/>
          <a:p>
            <a:pPr marL="114300" indent="0" algn="ctr">
              <a:buNone/>
            </a:pPr>
            <a:endParaRPr lang="en-US" sz="3600" b="1" dirty="0">
              <a:cs typeface="Times New Roman" panose="02020603050405020304" pitchFamily="18" charset="0"/>
            </a:endParaRPr>
          </a:p>
          <a:p>
            <a:pPr marL="114300" lvl="1" indent="0" algn="ctr">
              <a:buClr>
                <a:schemeClr val="accent1"/>
              </a:buClr>
              <a:buNone/>
            </a:pPr>
            <a:r>
              <a:rPr lang="en-US" sz="3600" dirty="0"/>
              <a:t>How do we ensure that our </a:t>
            </a:r>
            <a:r>
              <a:rPr lang="en-US" sz="3600" dirty="0" smtClean="0"/>
              <a:t>transportation </a:t>
            </a:r>
            <a:r>
              <a:rPr lang="en-US" sz="3600" dirty="0"/>
              <a:t>system is safe across all modes?</a:t>
            </a:r>
          </a:p>
          <a:p>
            <a:pPr marL="114300" indent="0" algn="ctr">
              <a:buNone/>
            </a:pPr>
            <a:endParaRPr lang="en-US" sz="3600" b="1" dirty="0">
              <a:cs typeface="Times New Roman" panose="02020603050405020304" pitchFamily="18" charset="0"/>
            </a:endParaRPr>
          </a:p>
          <a:p>
            <a:pPr marL="411480" lvl="1" indent="0" algn="ctr">
              <a:buNone/>
            </a:pPr>
            <a:endParaRPr lang="en-US" sz="2800" b="1" dirty="0" smtClean="0"/>
          </a:p>
          <a:p>
            <a:pPr marL="411480" lvl="1" indent="0" algn="ctr">
              <a:buNone/>
            </a:pPr>
            <a:endParaRPr lang="en-US" sz="2800" b="1"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33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685800"/>
            <a:ext cx="762000" cy="762000"/>
          </a:xfrm>
          <a:prstGeom prst="rect">
            <a:avLst/>
          </a:prstGeom>
        </p:spPr>
      </p:pic>
    </p:spTree>
    <p:extLst>
      <p:ext uri="{BB962C8B-B14F-4D97-AF65-F5344CB8AC3E}">
        <p14:creationId xmlns:p14="http://schemas.microsoft.com/office/powerpoint/2010/main" val="3136705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286000"/>
            <a:ext cx="8001000" cy="4191000"/>
          </a:xfrm>
        </p:spPr>
        <p:txBody>
          <a:bodyPr>
            <a:normAutofit/>
          </a:bodyPr>
          <a:lstStyle/>
          <a:p>
            <a:pPr marL="411480" lvl="1" indent="0">
              <a:buNone/>
            </a:pPr>
            <a:endParaRPr lang="en-US" dirty="0"/>
          </a:p>
          <a:p>
            <a:pPr marL="114300" indent="0" algn="ctr">
              <a:spcBef>
                <a:spcPts val="0"/>
              </a:spcBef>
              <a:buNone/>
            </a:pPr>
            <a:r>
              <a:rPr lang="en-US" sz="3600" dirty="0" smtClean="0"/>
              <a:t>What other emerging issues need to be taken into consideration over the next three decades? </a:t>
            </a:r>
            <a:endParaRPr lang="en-US" sz="3600" dirty="0"/>
          </a:p>
          <a:p>
            <a:pPr marL="411480" lvl="1" indent="0" algn="ctr">
              <a:buNone/>
            </a:pPr>
            <a:endParaRPr lang="en-US" sz="36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34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57200"/>
            <a:ext cx="762000" cy="762000"/>
          </a:xfrm>
          <a:prstGeom prst="rect">
            <a:avLst/>
          </a:prstGeom>
        </p:spPr>
      </p:pic>
    </p:spTree>
    <p:extLst>
      <p:ext uri="{BB962C8B-B14F-4D97-AF65-F5344CB8AC3E}">
        <p14:creationId xmlns:p14="http://schemas.microsoft.com/office/powerpoint/2010/main" val="2490595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819400"/>
            <a:ext cx="8001000" cy="3657600"/>
          </a:xfrm>
        </p:spPr>
        <p:txBody>
          <a:bodyPr>
            <a:normAutofit/>
          </a:bodyPr>
          <a:lstStyle/>
          <a:p>
            <a:endParaRPr lang="en-US" sz="2800" b="1" dirty="0" smtClean="0"/>
          </a:p>
          <a:p>
            <a:pPr marL="114300" indent="0" algn="ctr">
              <a:buNone/>
            </a:pPr>
            <a:r>
              <a:rPr lang="en-US" sz="3600" dirty="0" smtClean="0"/>
              <a:t>How </a:t>
            </a:r>
            <a:r>
              <a:rPr lang="en-US" sz="3600" dirty="0"/>
              <a:t>do we ensure that </a:t>
            </a:r>
            <a:r>
              <a:rPr lang="en-US" sz="3600" dirty="0" smtClean="0"/>
              <a:t>the transportation </a:t>
            </a:r>
            <a:r>
              <a:rPr lang="en-US" sz="3600" dirty="0"/>
              <a:t>workforce has the skills to match the rapidly evolving transportation and information technology advancements?</a:t>
            </a:r>
            <a:endParaRPr lang="en-US" sz="3600" b="1" dirty="0">
              <a:cs typeface="Times New Roman" panose="02020603050405020304" pitchFamily="18" charset="0"/>
            </a:endParaRPr>
          </a:p>
          <a:p>
            <a:pPr marL="411480" lvl="1" indent="0" algn="ctr">
              <a:buNone/>
            </a:pPr>
            <a:endParaRPr lang="en-US" sz="3600" b="1" dirty="0" smtClean="0"/>
          </a:p>
          <a:p>
            <a:pPr marL="411480" lvl="1" indent="0" algn="ctr">
              <a:buNone/>
            </a:pPr>
            <a:endParaRPr lang="en-US" sz="2800" b="1"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35</a:t>
            </a:fld>
            <a:endParaRPr lang="en-US"/>
          </a:p>
        </p:txBody>
      </p:sp>
      <p:sp>
        <p:nvSpPr>
          <p:cNvPr id="7" name="Footer Placeholder 1"/>
          <p:cNvSpPr>
            <a:spLocks noGrp="1"/>
          </p:cNvSpPr>
          <p:nvPr>
            <p:ph type="ftr" sz="quarter" idx="11"/>
          </p:nvPr>
        </p:nvSpPr>
        <p:spPr>
          <a:xfrm rot="16200000">
            <a:off x="7974365" y="2922235"/>
            <a:ext cx="1676400" cy="556329"/>
          </a:xfrm>
        </p:spPr>
        <p:txBody>
          <a:bodyPr/>
          <a:lstStyle/>
          <a:p>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685800"/>
            <a:ext cx="762000" cy="762000"/>
          </a:xfrm>
          <a:prstGeom prst="rect">
            <a:avLst/>
          </a:prstGeom>
        </p:spPr>
      </p:pic>
    </p:spTree>
    <p:extLst>
      <p:ext uri="{BB962C8B-B14F-4D97-AF65-F5344CB8AC3E}">
        <p14:creationId xmlns:p14="http://schemas.microsoft.com/office/powerpoint/2010/main" val="3939252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Closing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438400"/>
            <a:ext cx="8001000" cy="4038600"/>
          </a:xfrm>
        </p:spPr>
        <p:txBody>
          <a:bodyPr>
            <a:normAutofit/>
          </a:bodyPr>
          <a:lstStyle/>
          <a:p>
            <a:pPr marL="114300" indent="0" algn="ctr">
              <a:buNone/>
            </a:pPr>
            <a:endParaRPr lang="en-US" sz="2400" dirty="0"/>
          </a:p>
          <a:p>
            <a:pPr marL="114300" lvl="0" indent="0" algn="ctr">
              <a:buNone/>
            </a:pPr>
            <a:r>
              <a:rPr lang="en-US" sz="3600" dirty="0" smtClean="0"/>
              <a:t>In your opinion, what would a world class transportation system look like in 2045?</a:t>
            </a:r>
          </a:p>
          <a:p>
            <a:pPr marL="411480" lvl="1" indent="0">
              <a:buNone/>
            </a:pPr>
            <a:endParaRPr lang="en-US" dirty="0" smtClean="0"/>
          </a:p>
          <a:p>
            <a:pPr marL="411480" lvl="1" indent="0">
              <a:buNone/>
            </a:pPr>
            <a:endParaRPr lang="en-US" dirty="0" smtClean="0"/>
          </a:p>
          <a:p>
            <a:pPr marL="411480" lvl="1" indent="0" algn="ctr">
              <a:buNone/>
            </a:pPr>
            <a:r>
              <a:rPr lang="en-US" b="1" dirty="0"/>
              <a:t>(Please Respond in Chat Box)</a:t>
            </a:r>
          </a:p>
          <a:p>
            <a:pPr marL="411480" lvl="1" indent="0" algn="ctr">
              <a:buNone/>
            </a:pPr>
            <a:endParaRPr lang="en-US"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36</a:t>
            </a:fld>
            <a:endParaRPr lang="en-US"/>
          </a:p>
        </p:txBody>
      </p:sp>
      <p:sp>
        <p:nvSpPr>
          <p:cNvPr id="7" name="Footer Placeholder 1"/>
          <p:cNvSpPr>
            <a:spLocks noGrp="1"/>
          </p:cNvSpPr>
          <p:nvPr>
            <p:ph type="ftr" sz="quarter" idx="11"/>
          </p:nvPr>
        </p:nvSpPr>
        <p:spPr>
          <a:xfrm rot="16200000">
            <a:off x="8012464" y="3188934"/>
            <a:ext cx="1600201" cy="556329"/>
          </a:xfrm>
        </p:spPr>
        <p:txBody>
          <a:bodyPr/>
          <a:lstStyle/>
          <a:p>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04800"/>
            <a:ext cx="762000" cy="762000"/>
          </a:xfrm>
          <a:prstGeom prst="rect">
            <a:avLst/>
          </a:prstGeom>
        </p:spPr>
      </p:pic>
    </p:spTree>
    <p:extLst>
      <p:ext uri="{BB962C8B-B14F-4D97-AF65-F5344CB8AC3E}">
        <p14:creationId xmlns:p14="http://schemas.microsoft.com/office/powerpoint/2010/main" val="1596544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Closing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971800"/>
            <a:ext cx="8001000" cy="2971800"/>
          </a:xfrm>
        </p:spPr>
        <p:txBody>
          <a:bodyPr>
            <a:normAutofit lnSpcReduction="10000"/>
          </a:bodyPr>
          <a:lstStyle/>
          <a:p>
            <a:pPr marL="114300" lvl="0" indent="0" algn="ctr">
              <a:buNone/>
            </a:pPr>
            <a:r>
              <a:rPr lang="en-US" sz="3600" dirty="0" smtClean="0"/>
              <a:t>What </a:t>
            </a:r>
            <a:r>
              <a:rPr lang="en-US" sz="3600" dirty="0"/>
              <a:t>key policy initiatives </a:t>
            </a:r>
            <a:r>
              <a:rPr lang="en-US" sz="3600" dirty="0" smtClean="0"/>
              <a:t>will help achieve your </a:t>
            </a:r>
            <a:r>
              <a:rPr lang="en-US" sz="3600" dirty="0"/>
              <a:t>vision </a:t>
            </a:r>
            <a:r>
              <a:rPr lang="en-US" sz="3600" dirty="0" smtClean="0"/>
              <a:t>over the next 30 years?</a:t>
            </a:r>
          </a:p>
          <a:p>
            <a:pPr marL="114300" lvl="0" indent="0" algn="ctr">
              <a:buNone/>
            </a:pPr>
            <a:endParaRPr lang="en-US" sz="3200" dirty="0"/>
          </a:p>
          <a:p>
            <a:pPr marL="114300" indent="0" algn="ctr">
              <a:buNone/>
            </a:pPr>
            <a:endParaRPr lang="en-US" sz="2000" b="1" dirty="0" smtClean="0"/>
          </a:p>
          <a:p>
            <a:pPr marL="114300" indent="0" algn="ctr">
              <a:buNone/>
            </a:pPr>
            <a:r>
              <a:rPr lang="en-US" sz="2000" b="1" dirty="0" smtClean="0"/>
              <a:t>(</a:t>
            </a:r>
            <a:r>
              <a:rPr lang="en-US" sz="2000" b="1" dirty="0"/>
              <a:t>Please Respond in Chat Box)</a:t>
            </a:r>
          </a:p>
          <a:p>
            <a:pPr marL="114300" lvl="0" indent="0" algn="ctr">
              <a:buNone/>
            </a:pPr>
            <a:endParaRPr lang="en-US" sz="3600" dirty="0"/>
          </a:p>
          <a:p>
            <a:pPr marL="411480" lvl="1" indent="0" algn="ctr">
              <a:buNone/>
            </a:pPr>
            <a:endParaRPr lang="en-US" sz="3200" b="1" dirty="0"/>
          </a:p>
          <a:p>
            <a:pPr marL="411480" lvl="1" indent="0">
              <a:buNone/>
            </a:pPr>
            <a:endParaRPr lang="en-US" dirty="0" smtClean="0"/>
          </a:p>
          <a:p>
            <a:pPr marL="411480" lvl="1" indent="0">
              <a:buNone/>
            </a:pPr>
            <a:endParaRPr lang="en-US"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37</a:t>
            </a:fld>
            <a:endParaRPr lang="en-US"/>
          </a:p>
        </p:txBody>
      </p:sp>
      <p:sp>
        <p:nvSpPr>
          <p:cNvPr id="7" name="Footer Placeholder 1"/>
          <p:cNvSpPr>
            <a:spLocks noGrp="1"/>
          </p:cNvSpPr>
          <p:nvPr>
            <p:ph type="ftr" sz="quarter" idx="11"/>
          </p:nvPr>
        </p:nvSpPr>
        <p:spPr>
          <a:xfrm rot="16200000">
            <a:off x="7974364" y="3227034"/>
            <a:ext cx="1676401" cy="556329"/>
          </a:xfrm>
        </p:spPr>
        <p:txBody>
          <a:bodyPr/>
          <a:lstStyle/>
          <a:p>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04800"/>
            <a:ext cx="762000" cy="762000"/>
          </a:xfrm>
          <a:prstGeom prst="rect">
            <a:avLst/>
          </a:prstGeom>
        </p:spPr>
      </p:pic>
    </p:spTree>
    <p:extLst>
      <p:ext uri="{BB962C8B-B14F-4D97-AF65-F5344CB8AC3E}">
        <p14:creationId xmlns:p14="http://schemas.microsoft.com/office/powerpoint/2010/main" val="2299896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543800" cy="1524000"/>
          </a:xfrm>
        </p:spPr>
        <p:txBody>
          <a:bodyPr>
            <a:noAutofit/>
          </a:bodyPr>
          <a:lstStyle/>
          <a:p>
            <a:pPr algn="ctr"/>
            <a:r>
              <a:rPr lang="en-US" sz="4000" dirty="0"/>
              <a:t>30-Year National Transportation Policy Framework to the </a:t>
            </a:r>
            <a:r>
              <a:rPr lang="en-US" sz="4000" dirty="0" smtClean="0"/>
              <a:t>Future</a:t>
            </a:r>
            <a:endParaRPr lang="en-US" sz="4000" dirty="0"/>
          </a:p>
        </p:txBody>
      </p:sp>
      <p:sp>
        <p:nvSpPr>
          <p:cNvPr id="3" name="Subtitle 2"/>
          <p:cNvSpPr>
            <a:spLocks noGrp="1"/>
          </p:cNvSpPr>
          <p:nvPr>
            <p:ph type="subTitle" idx="1"/>
          </p:nvPr>
        </p:nvSpPr>
        <p:spPr>
          <a:xfrm>
            <a:off x="685800" y="3200400"/>
            <a:ext cx="6461760" cy="2438400"/>
          </a:xfrm>
        </p:spPr>
        <p:txBody>
          <a:bodyPr>
            <a:normAutofit/>
          </a:bodyPr>
          <a:lstStyle/>
          <a:p>
            <a:pPr algn="ctr"/>
            <a:r>
              <a:rPr lang="en-US" sz="3600" b="1" dirty="0" smtClean="0">
                <a:solidFill>
                  <a:schemeClr val="tx1"/>
                </a:solidFill>
              </a:rPr>
              <a:t>       30Years@dot.gov</a:t>
            </a:r>
            <a:endParaRPr lang="en-US" sz="3600" b="1" dirty="0">
              <a:solidFill>
                <a:schemeClr val="tx1"/>
              </a:solidFill>
            </a:endParaRPr>
          </a:p>
          <a:p>
            <a:pPr algn="ct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4113C6EB-482F-4547-A42D-64296109CAA4}" type="slidenum">
              <a:rPr lang="en-US" smtClean="0"/>
              <a:pPr/>
              <a:t>38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685800"/>
            <a:ext cx="762000" cy="762000"/>
          </a:xfrm>
          <a:prstGeom prst="rect">
            <a:avLst/>
          </a:prstGeom>
        </p:spPr>
      </p:pic>
    </p:spTree>
    <p:extLst>
      <p:ext uri="{BB962C8B-B14F-4D97-AF65-F5344CB8AC3E}">
        <p14:creationId xmlns:p14="http://schemas.microsoft.com/office/powerpoint/2010/main" val="109127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162"/>
            <a:ext cx="7924800" cy="1401762"/>
          </a:xfrm>
        </p:spPr>
        <p:txBody>
          <a:bodyPr/>
          <a:lstStyle/>
          <a:p>
            <a:r>
              <a:rPr lang="en-US" sz="3000" b="1" dirty="0"/>
              <a:t>1. Financing </a:t>
            </a:r>
            <a:r>
              <a:rPr lang="en-US" sz="3000" b="1" dirty="0" smtClean="0"/>
              <a:t>shortfalls </a:t>
            </a:r>
            <a:r>
              <a:rPr lang="en-US" sz="3000" dirty="0" smtClean="0"/>
              <a:t>have led </a:t>
            </a:r>
            <a:r>
              <a:rPr lang="en-US" sz="3000" dirty="0"/>
              <a:t>to continuing </a:t>
            </a:r>
            <a:r>
              <a:rPr lang="en-US" sz="3000" dirty="0" smtClean="0"/>
              <a:t>funding crisis, resulting </a:t>
            </a:r>
            <a:r>
              <a:rPr lang="en-US" sz="3000" dirty="0"/>
              <a:t>in new diverse funding sources</a:t>
            </a:r>
          </a:p>
        </p:txBody>
      </p:sp>
      <p:sp>
        <p:nvSpPr>
          <p:cNvPr id="5" name="Slide Number Placeholder 4"/>
          <p:cNvSpPr>
            <a:spLocks noGrp="1"/>
          </p:cNvSpPr>
          <p:nvPr>
            <p:ph type="sldNum" sz="quarter" idx="12"/>
          </p:nvPr>
        </p:nvSpPr>
        <p:spPr/>
        <p:txBody>
          <a:bodyPr/>
          <a:lstStyle/>
          <a:p>
            <a:fld id="{4113C6EB-482F-4547-A42D-64296109CAA4}" type="slidenum">
              <a:rPr lang="en-US" smtClean="0"/>
              <a:pPr/>
              <a:t>4</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854"/>
          <a:stretch/>
        </p:blipFill>
        <p:spPr>
          <a:xfrm>
            <a:off x="1143000" y="1371600"/>
            <a:ext cx="5770880" cy="5342709"/>
          </a:xfrm>
          <a:prstGeom prst="rect">
            <a:avLst/>
          </a:prstGeom>
        </p:spPr>
      </p:pic>
    </p:spTree>
    <p:extLst>
      <p:ext uri="{BB962C8B-B14F-4D97-AF65-F5344CB8AC3E}">
        <p14:creationId xmlns:p14="http://schemas.microsoft.com/office/powerpoint/2010/main" val="2741193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Polling Question #1</a:t>
            </a:r>
            <a:endParaRPr lang="en-US" dirty="0"/>
          </a:p>
        </p:txBody>
      </p:sp>
      <p:sp>
        <p:nvSpPr>
          <p:cNvPr id="3" name="Content Placeholder 2"/>
          <p:cNvSpPr>
            <a:spLocks noGrp="1"/>
          </p:cNvSpPr>
          <p:nvPr>
            <p:ph idx="1"/>
          </p:nvPr>
        </p:nvSpPr>
        <p:spPr/>
        <p:txBody>
          <a:bodyPr>
            <a:normAutofit/>
          </a:bodyPr>
          <a:lstStyle/>
          <a:p>
            <a:pPr marL="114300" lvl="0" indent="0">
              <a:buNone/>
            </a:pPr>
            <a:r>
              <a:rPr lang="en-US" sz="2400" b="1" dirty="0">
                <a:latin typeface="+mj-lt"/>
              </a:rPr>
              <a:t>Financing Trend </a:t>
            </a:r>
            <a:endParaRPr lang="en-US" sz="2400" dirty="0">
              <a:latin typeface="+mj-lt"/>
            </a:endParaRPr>
          </a:p>
          <a:p>
            <a:r>
              <a:rPr lang="en-US" sz="2400" dirty="0" smtClean="0">
                <a:latin typeface="+mj-lt"/>
              </a:rPr>
              <a:t>We will likely experience a shift away from Federal support, which will continue to challenge project development. </a:t>
            </a:r>
            <a:r>
              <a:rPr lang="en-US" sz="2400" dirty="0">
                <a:latin typeface="+mj-lt"/>
              </a:rPr>
              <a:t> </a:t>
            </a:r>
            <a:r>
              <a:rPr lang="en-US" sz="2400" dirty="0" smtClean="0">
                <a:latin typeface="+mj-lt"/>
              </a:rPr>
              <a:t>Innovative funding </a:t>
            </a:r>
            <a:r>
              <a:rPr lang="en-US" sz="2400" dirty="0">
                <a:latin typeface="+mj-lt"/>
              </a:rPr>
              <a:t>sources </a:t>
            </a:r>
            <a:r>
              <a:rPr lang="en-US" sz="2400" dirty="0" smtClean="0">
                <a:latin typeface="+mj-lt"/>
              </a:rPr>
              <a:t>will be needed to meet critical </a:t>
            </a:r>
            <a:r>
              <a:rPr lang="en-US" sz="2400" dirty="0">
                <a:latin typeface="+mj-lt"/>
              </a:rPr>
              <a:t>transportation needs.  </a:t>
            </a:r>
            <a:endParaRPr lang="en-US" sz="2400" dirty="0" smtClean="0">
              <a:latin typeface="+mj-lt"/>
            </a:endParaRPr>
          </a:p>
          <a:p>
            <a:pPr lvl="1"/>
            <a:r>
              <a:rPr lang="en-US" sz="2400" dirty="0" smtClean="0">
                <a:latin typeface="+mj-lt"/>
              </a:rPr>
              <a:t>On a scale of 1-5 (1=way off; 5=on </a:t>
            </a:r>
            <a:r>
              <a:rPr lang="en-US" sz="2400" dirty="0">
                <a:latin typeface="+mj-lt"/>
              </a:rPr>
              <a:t>the </a:t>
            </a:r>
            <a:r>
              <a:rPr lang="en-US" sz="2400" dirty="0" smtClean="0">
                <a:latin typeface="+mj-lt"/>
              </a:rPr>
              <a:t>mark)</a:t>
            </a:r>
            <a:r>
              <a:rPr lang="en-US" sz="2400" dirty="0">
                <a:latin typeface="+mj-lt"/>
              </a:rPr>
              <a:t> </a:t>
            </a:r>
          </a:p>
          <a:p>
            <a:pPr lvl="1"/>
            <a:r>
              <a:rPr lang="en-US" sz="2400" dirty="0">
                <a:latin typeface="+mj-lt"/>
              </a:rPr>
              <a:t>Please indicate why in the chat box after answering the poll.</a:t>
            </a:r>
          </a:p>
        </p:txBody>
      </p:sp>
      <p:sp>
        <p:nvSpPr>
          <p:cNvPr id="4" name="Slide Number Placeholder 3"/>
          <p:cNvSpPr>
            <a:spLocks noGrp="1"/>
          </p:cNvSpPr>
          <p:nvPr>
            <p:ph type="sldNum" sz="quarter" idx="12"/>
          </p:nvPr>
        </p:nvSpPr>
        <p:spPr/>
        <p:txBody>
          <a:bodyPr/>
          <a:lstStyle/>
          <a:p>
            <a:fld id="{4113C6EB-482F-4547-A42D-64296109CAA4}" type="slidenum">
              <a:rPr lang="en-US" smtClean="0"/>
              <a:pPr/>
              <a:t>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762000" cy="762000"/>
          </a:xfrm>
          <a:prstGeom prst="rect">
            <a:avLst/>
          </a:prstGeom>
        </p:spPr>
      </p:pic>
    </p:spTree>
    <p:extLst>
      <p:ext uri="{BB962C8B-B14F-4D97-AF65-F5344CB8AC3E}">
        <p14:creationId xmlns:p14="http://schemas.microsoft.com/office/powerpoint/2010/main" val="189627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286000"/>
            <a:ext cx="8001000" cy="4191000"/>
          </a:xfrm>
        </p:spPr>
        <p:txBody>
          <a:bodyPr>
            <a:normAutofit fontScale="92500" lnSpcReduction="10000"/>
          </a:bodyPr>
          <a:lstStyle/>
          <a:p>
            <a:pPr marL="411480" lvl="1" indent="0">
              <a:buNone/>
            </a:pPr>
            <a:endParaRPr lang="en-US" dirty="0" smtClean="0"/>
          </a:p>
          <a:p>
            <a:pPr marL="297180" lvl="1" indent="0" algn="ctr">
              <a:buNone/>
            </a:pPr>
            <a:r>
              <a:rPr lang="en-US" sz="3600" dirty="0" smtClean="0">
                <a:latin typeface="+mj-lt"/>
              </a:rPr>
              <a:t>Over the next 30 years, what new financing mechanisms will be used to fund freight and/or passenger transportation?</a:t>
            </a:r>
          </a:p>
          <a:p>
            <a:pPr marL="297180" lvl="1" indent="0" algn="ctr">
              <a:buNone/>
            </a:pPr>
            <a:endParaRPr lang="en-US" sz="3600" dirty="0" smtClean="0">
              <a:latin typeface="+mj-lt"/>
            </a:endParaRPr>
          </a:p>
          <a:p>
            <a:pPr marL="297180" lvl="1" indent="0" algn="ctr">
              <a:buNone/>
            </a:pPr>
            <a:endParaRPr lang="en-US" sz="3600" dirty="0">
              <a:latin typeface="+mj-lt"/>
            </a:endParaRPr>
          </a:p>
          <a:p>
            <a:pPr marL="297180" lvl="1" indent="0" algn="ctr">
              <a:buNone/>
            </a:pPr>
            <a:r>
              <a:rPr lang="en-US" sz="3600" dirty="0" smtClean="0">
                <a:latin typeface="+mj-lt"/>
              </a:rPr>
              <a:t> </a:t>
            </a:r>
            <a:endParaRPr lang="en-US" sz="3600" dirty="0">
              <a:latin typeface="+mj-lt"/>
            </a:endParaRPr>
          </a:p>
        </p:txBody>
      </p:sp>
      <p:sp>
        <p:nvSpPr>
          <p:cNvPr id="5" name="Slide Number Placeholder 4"/>
          <p:cNvSpPr>
            <a:spLocks noGrp="1"/>
          </p:cNvSpPr>
          <p:nvPr>
            <p:ph type="sldNum" sz="quarter" idx="12"/>
          </p:nvPr>
        </p:nvSpPr>
        <p:spPr/>
        <p:txBody>
          <a:bodyPr/>
          <a:lstStyle/>
          <a:p>
            <a:fld id="{4113C6EB-482F-4547-A42D-64296109CAA4}" type="slidenum">
              <a:rPr lang="en-US" smtClean="0"/>
              <a:pPr/>
              <a:t>6</a:t>
            </a:fld>
            <a:endParaRPr lang="en-US"/>
          </a:p>
        </p:txBody>
      </p:sp>
      <p:sp>
        <p:nvSpPr>
          <p:cNvPr id="7" name="Footer Placeholder 1"/>
          <p:cNvSpPr>
            <a:spLocks noGrp="1"/>
          </p:cNvSpPr>
          <p:nvPr>
            <p:ph type="ftr" sz="quarter" idx="11"/>
          </p:nvPr>
        </p:nvSpPr>
        <p:spPr>
          <a:xfrm rot="16200000">
            <a:off x="7783864" y="3417533"/>
            <a:ext cx="2057402" cy="556329"/>
          </a:xfrm>
        </p:spPr>
        <p:txBody>
          <a:bodyPr/>
          <a:lstStyle/>
          <a:p>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57200"/>
            <a:ext cx="762000" cy="762000"/>
          </a:xfrm>
          <a:prstGeom prst="rect">
            <a:avLst/>
          </a:prstGeom>
        </p:spPr>
      </p:pic>
    </p:spTree>
    <p:extLst>
      <p:ext uri="{BB962C8B-B14F-4D97-AF65-F5344CB8AC3E}">
        <p14:creationId xmlns:p14="http://schemas.microsoft.com/office/powerpoint/2010/main" val="2893045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1401762"/>
          </a:xfrm>
        </p:spPr>
        <p:txBody>
          <a:bodyPr/>
          <a:lstStyle/>
          <a:p>
            <a:r>
              <a:rPr lang="en-US" sz="3000" b="1" dirty="0" smtClean="0"/>
              <a:t>2</a:t>
            </a:r>
            <a:r>
              <a:rPr lang="en-US" sz="3000" b="1" dirty="0"/>
              <a:t>. Aging infrastructure </a:t>
            </a:r>
            <a:r>
              <a:rPr lang="en-US" sz="3000" dirty="0"/>
              <a:t>lacks sufficient investment in maintenance and repair</a:t>
            </a:r>
          </a:p>
        </p:txBody>
      </p:sp>
      <p:sp>
        <p:nvSpPr>
          <p:cNvPr id="5" name="Slide Number Placeholder 4"/>
          <p:cNvSpPr>
            <a:spLocks noGrp="1"/>
          </p:cNvSpPr>
          <p:nvPr>
            <p:ph type="sldNum" sz="quarter" idx="12"/>
          </p:nvPr>
        </p:nvSpPr>
        <p:spPr/>
        <p:txBody>
          <a:bodyPr/>
          <a:lstStyle/>
          <a:p>
            <a:fld id="{4113C6EB-482F-4547-A42D-64296109CAA4}" type="slidenum">
              <a:rPr lang="en-US" smtClean="0"/>
              <a:pPr/>
              <a:t>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27" y="1981200"/>
            <a:ext cx="3397073" cy="3474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290" y="1981200"/>
            <a:ext cx="3514890" cy="3474720"/>
          </a:xfrm>
          <a:prstGeom prst="rect">
            <a:avLst/>
          </a:prstGeom>
        </p:spPr>
      </p:pic>
    </p:spTree>
    <p:extLst>
      <p:ext uri="{BB962C8B-B14F-4D97-AF65-F5344CB8AC3E}">
        <p14:creationId xmlns:p14="http://schemas.microsoft.com/office/powerpoint/2010/main" val="1146480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Polling Question #2</a:t>
            </a:r>
            <a:endParaRPr lang="en-US" dirty="0"/>
          </a:p>
        </p:txBody>
      </p:sp>
      <p:sp>
        <p:nvSpPr>
          <p:cNvPr id="3" name="Content Placeholder 2"/>
          <p:cNvSpPr>
            <a:spLocks noGrp="1"/>
          </p:cNvSpPr>
          <p:nvPr>
            <p:ph idx="1"/>
          </p:nvPr>
        </p:nvSpPr>
        <p:spPr/>
        <p:txBody>
          <a:bodyPr>
            <a:normAutofit/>
          </a:bodyPr>
          <a:lstStyle/>
          <a:p>
            <a:pPr marL="114300" lvl="0" indent="0">
              <a:buNone/>
            </a:pPr>
            <a:r>
              <a:rPr lang="en-US" sz="2400" b="1" dirty="0">
                <a:latin typeface="+mj-lt"/>
              </a:rPr>
              <a:t>Aging </a:t>
            </a:r>
            <a:r>
              <a:rPr lang="en-US" sz="2400" b="1" dirty="0" smtClean="0">
                <a:latin typeface="+mj-lt"/>
              </a:rPr>
              <a:t>Infrastructure</a:t>
            </a:r>
            <a:endParaRPr lang="en-US" sz="2400" dirty="0">
              <a:latin typeface="+mj-lt"/>
            </a:endParaRPr>
          </a:p>
          <a:p>
            <a:r>
              <a:rPr lang="en-US" sz="2400" dirty="0">
                <a:latin typeface="+mj-lt"/>
              </a:rPr>
              <a:t>D</a:t>
            </a:r>
            <a:r>
              <a:rPr lang="en-US" sz="2400" dirty="0" smtClean="0">
                <a:latin typeface="+mj-lt"/>
              </a:rPr>
              <a:t>o you expect that our infrastructure condition will improve or worsen over time?</a:t>
            </a:r>
          </a:p>
          <a:p>
            <a:pPr lvl="1"/>
            <a:r>
              <a:rPr lang="en-US" sz="2400" dirty="0" smtClean="0">
                <a:latin typeface="+mj-lt"/>
              </a:rPr>
              <a:t>On a scale of 1-5, (1=worsen; 5=improve)</a:t>
            </a:r>
            <a:r>
              <a:rPr lang="en-US" sz="2400" dirty="0">
                <a:latin typeface="+mj-lt"/>
              </a:rPr>
              <a:t> </a:t>
            </a:r>
          </a:p>
          <a:p>
            <a:pPr lvl="1"/>
            <a:r>
              <a:rPr lang="en-US" sz="2400" dirty="0">
                <a:latin typeface="+mj-lt"/>
              </a:rPr>
              <a:t>Please indicate why in the chat box after answering the poll.</a:t>
            </a:r>
          </a:p>
          <a:p>
            <a:endParaRPr lang="en-US" sz="2400" dirty="0">
              <a:latin typeface="+mj-lt"/>
            </a:endParaRPr>
          </a:p>
        </p:txBody>
      </p:sp>
      <p:sp>
        <p:nvSpPr>
          <p:cNvPr id="4" name="Slide Number Placeholder 3"/>
          <p:cNvSpPr>
            <a:spLocks noGrp="1"/>
          </p:cNvSpPr>
          <p:nvPr>
            <p:ph type="sldNum" sz="quarter" idx="12"/>
          </p:nvPr>
        </p:nvSpPr>
        <p:spPr/>
        <p:txBody>
          <a:bodyPr/>
          <a:lstStyle/>
          <a:p>
            <a:fld id="{4113C6EB-482F-4547-A42D-64296109CAA4}" type="slidenum">
              <a:rPr lang="en-US" smtClean="0"/>
              <a:pPr/>
              <a:t>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762000" cy="762000"/>
          </a:xfrm>
          <a:prstGeom prst="rect">
            <a:avLst/>
          </a:prstGeom>
        </p:spPr>
      </p:pic>
    </p:spTree>
    <p:extLst>
      <p:ext uri="{BB962C8B-B14F-4D97-AF65-F5344CB8AC3E}">
        <p14:creationId xmlns:p14="http://schemas.microsoft.com/office/powerpoint/2010/main" val="150418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Key Questions</a:t>
            </a:r>
            <a:endParaRPr lang="en-US" sz="4000" dirty="0">
              <a:solidFill>
                <a:schemeClr val="bg1">
                  <a:lumMod val="50000"/>
                </a:schemeClr>
              </a:solidFill>
            </a:endParaRPr>
          </a:p>
        </p:txBody>
      </p:sp>
      <p:sp>
        <p:nvSpPr>
          <p:cNvPr id="3" name="Content Placeholder 2"/>
          <p:cNvSpPr>
            <a:spLocks noGrp="1"/>
          </p:cNvSpPr>
          <p:nvPr>
            <p:ph idx="1"/>
          </p:nvPr>
        </p:nvSpPr>
        <p:spPr>
          <a:xfrm>
            <a:off x="381000" y="2286000"/>
            <a:ext cx="8001000" cy="4191000"/>
          </a:xfrm>
        </p:spPr>
        <p:txBody>
          <a:bodyPr>
            <a:normAutofit/>
          </a:bodyPr>
          <a:lstStyle/>
          <a:p>
            <a:pPr marL="411480" lvl="1" indent="0">
              <a:buNone/>
            </a:pPr>
            <a:endParaRPr lang="en-US" dirty="0" smtClean="0"/>
          </a:p>
          <a:p>
            <a:pPr marL="297180" lvl="1" indent="0" algn="ctr">
              <a:buNone/>
            </a:pPr>
            <a:r>
              <a:rPr lang="en-US" sz="3200" dirty="0" smtClean="0"/>
              <a:t>Over the next 30 years, what will happen to the backlog of state-of-good repair needs?</a:t>
            </a:r>
          </a:p>
          <a:p>
            <a:pPr marL="297180" lvl="1" indent="0" algn="ctr">
              <a:buNone/>
            </a:pPr>
            <a:endParaRPr lang="en-US" sz="3200" dirty="0" smtClean="0"/>
          </a:p>
          <a:p>
            <a:pPr marL="297180" lvl="1" indent="0" algn="ctr">
              <a:buNone/>
            </a:pPr>
            <a:r>
              <a:rPr lang="en-US" sz="3200" dirty="0" smtClean="0"/>
              <a:t>What changes, if any, will occur to support operating and maintenance of freight and passenger transportation systems?</a:t>
            </a:r>
            <a:endParaRPr lang="en-US" sz="3200" dirty="0"/>
          </a:p>
        </p:txBody>
      </p:sp>
      <p:sp>
        <p:nvSpPr>
          <p:cNvPr id="5" name="Slide Number Placeholder 4"/>
          <p:cNvSpPr>
            <a:spLocks noGrp="1"/>
          </p:cNvSpPr>
          <p:nvPr>
            <p:ph type="sldNum" sz="quarter" idx="12"/>
          </p:nvPr>
        </p:nvSpPr>
        <p:spPr/>
        <p:txBody>
          <a:bodyPr/>
          <a:lstStyle/>
          <a:p>
            <a:fld id="{4113C6EB-482F-4547-A42D-64296109CAA4}" type="slidenum">
              <a:rPr lang="en-US" smtClean="0"/>
              <a:pPr/>
              <a:t>9</a:t>
            </a:fld>
            <a:endParaRPr lang="en-US"/>
          </a:p>
        </p:txBody>
      </p:sp>
      <p:sp>
        <p:nvSpPr>
          <p:cNvPr id="7" name="Footer Placeholder 1"/>
          <p:cNvSpPr>
            <a:spLocks noGrp="1"/>
          </p:cNvSpPr>
          <p:nvPr>
            <p:ph type="ftr" sz="quarter" idx="11"/>
          </p:nvPr>
        </p:nvSpPr>
        <p:spPr>
          <a:xfrm rot="16200000">
            <a:off x="7783864" y="3417533"/>
            <a:ext cx="2057402" cy="556329"/>
          </a:xfrm>
        </p:spPr>
        <p:txBody>
          <a:bodyPr/>
          <a:lstStyle/>
          <a:p>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57200"/>
            <a:ext cx="762000" cy="762000"/>
          </a:xfrm>
          <a:prstGeom prst="rect">
            <a:avLst/>
          </a:prstGeom>
        </p:spPr>
      </p:pic>
    </p:spTree>
    <p:extLst>
      <p:ext uri="{BB962C8B-B14F-4D97-AF65-F5344CB8AC3E}">
        <p14:creationId xmlns:p14="http://schemas.microsoft.com/office/powerpoint/2010/main" val="1223567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9972</TotalTime>
  <Words>2674</Words>
  <Application>Microsoft Office PowerPoint</Application>
  <PresentationFormat>On-screen Show (4:3)</PresentationFormat>
  <Paragraphs>297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Adjacency</vt:lpstr>
      <vt:lpstr>      30-Year National Transportation Policy Framework to the Future  September 12, 2014</vt:lpstr>
      <vt:lpstr>Today’s Webinar</vt:lpstr>
      <vt:lpstr>       How This Webinar Will Work</vt:lpstr>
      <vt:lpstr>1. Financing shortfalls have led to continuing funding crisis, resulting in new diverse funding sources</vt:lpstr>
      <vt:lpstr>Polling Question #1</vt:lpstr>
      <vt:lpstr>   Key Questions</vt:lpstr>
      <vt:lpstr>2. Aging infrastructure lacks sufficient investment in maintenance and repair</vt:lpstr>
      <vt:lpstr>Polling Question #2</vt:lpstr>
      <vt:lpstr>   Key Questions</vt:lpstr>
      <vt:lpstr>toward a larger, older population in smaller households</vt:lpstr>
      <vt:lpstr>Polling Question #3</vt:lpstr>
      <vt:lpstr>   Key Questions</vt:lpstr>
      <vt:lpstr>Migratory trends toward larger cities and more suburban poverty, with immigration as primary driver of population growth</vt:lpstr>
      <vt:lpstr>Polling Question #4</vt:lpstr>
      <vt:lpstr>   Key Questions</vt:lpstr>
      <vt:lpstr>   Key Questions</vt:lpstr>
      <vt:lpstr>4. Domestic and global commercial and economic trends create new challenges for meeting freight and passenger transportation needs</vt:lpstr>
      <vt:lpstr>Polling Question #5</vt:lpstr>
      <vt:lpstr>   Key Questions</vt:lpstr>
      <vt:lpstr>   Key Questions</vt:lpstr>
      <vt:lpstr>5. Technology enables new applications of data that will enhance roadways and airspace, with new considerations for safety</vt:lpstr>
      <vt:lpstr>Polling Question #6</vt:lpstr>
      <vt:lpstr>     Key Questions</vt:lpstr>
      <vt:lpstr>6. Shifting energy economics and fuel sources create significant disruption (e.g., CNG buses) as well as new opportunities for innovation</vt:lpstr>
      <vt:lpstr>Polling Question #7</vt:lpstr>
      <vt:lpstr>7. Climate change disrupts infrastructure while  low-carbon solutions affect costs and demand</vt:lpstr>
      <vt:lpstr>Polling Question #8</vt:lpstr>
      <vt:lpstr>   Key Questions</vt:lpstr>
      <vt:lpstr>US policymakers may need to anticipate and respond to these  trends. </vt:lpstr>
      <vt:lpstr>   Key Questions</vt:lpstr>
      <vt:lpstr>   Key Questions</vt:lpstr>
      <vt:lpstr>   Key Questions</vt:lpstr>
      <vt:lpstr>     Key Questions</vt:lpstr>
      <vt:lpstr>   Key Questions</vt:lpstr>
      <vt:lpstr>     Key Questions</vt:lpstr>
      <vt:lpstr>   Closing Questions</vt:lpstr>
      <vt:lpstr>   Closing Questions</vt:lpstr>
      <vt:lpstr>30-Year National Transportation Policy Framework to the Future</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Brightwell, Joshua (OST)</cp:lastModifiedBy>
  <cp:revision>378</cp:revision>
  <cp:lastPrinted>2014-08-11T17:02:46Z</cp:lastPrinted>
  <dcterms:created xsi:type="dcterms:W3CDTF">2014-07-25T01:43:46Z</dcterms:created>
  <dcterms:modified xsi:type="dcterms:W3CDTF">2014-10-10T18:32:49Z</dcterms:modified>
</cp:coreProperties>
</file>