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1"/>
  </p:notesMasterIdLst>
  <p:handoutMasterIdLst>
    <p:handoutMasterId r:id="rId12"/>
  </p:handoutMasterIdLst>
  <p:sldIdLst>
    <p:sldId id="343" r:id="rId2"/>
    <p:sldId id="375" r:id="rId3"/>
    <p:sldId id="376" r:id="rId4"/>
    <p:sldId id="382" r:id="rId5"/>
    <p:sldId id="377" r:id="rId6"/>
    <p:sldId id="381" r:id="rId7"/>
    <p:sldId id="374" r:id="rId8"/>
    <p:sldId id="368" r:id="rId9"/>
    <p:sldId id="372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C3808"/>
    <a:srgbClr val="8A540C"/>
    <a:srgbClr val="D48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1" autoAdjust="0"/>
    <p:restoredTop sz="73297" autoAdjust="0"/>
  </p:normalViewPr>
  <p:slideViewPr>
    <p:cSldViewPr>
      <p:cViewPr varScale="1">
        <p:scale>
          <a:sx n="74" d="100"/>
          <a:sy n="74" d="100"/>
        </p:scale>
        <p:origin x="-181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2" d="100"/>
          <a:sy n="112" d="100"/>
        </p:scale>
        <p:origin x="-1230" y="3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4820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820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r">
              <a:defRPr sz="1200"/>
            </a:lvl1pPr>
          </a:lstStyle>
          <a:p>
            <a:fld id="{45D89F91-08FA-450E-ADA4-1E7CBBE52214}" type="datetimeFigureOut">
              <a:rPr lang="en-US" smtClean="0"/>
              <a:pPr/>
              <a:t>7/16/2012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88"/>
            <a:ext cx="3037628" cy="464820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29988"/>
            <a:ext cx="3037628" cy="464820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r">
              <a:defRPr sz="1200"/>
            </a:lvl1pPr>
          </a:lstStyle>
          <a:p>
            <a:fld id="{B585BEE6-C921-48F8-A326-1FE8F4B65B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33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t" anchorCtr="0" compatLnSpc="1">
            <a:prstTxWarp prst="textNoShape">
              <a:avLst/>
            </a:prstTxWarp>
          </a:bodyPr>
          <a:lstStyle>
            <a:lvl1pPr defTabSz="931968"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5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t" anchorCtr="0" compatLnSpc="1">
            <a:prstTxWarp prst="textNoShape">
              <a:avLst/>
            </a:prstTxWarp>
          </a:bodyPr>
          <a:lstStyle>
            <a:lvl1pPr algn="r" defTabSz="931968"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099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b" anchorCtr="0" compatLnSpc="1">
            <a:prstTxWarp prst="textNoShape">
              <a:avLst/>
            </a:prstTxWarp>
          </a:bodyPr>
          <a:lstStyle>
            <a:lvl1pPr defTabSz="931968"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5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b" anchorCtr="0" compatLnSpc="1">
            <a:prstTxWarp prst="textNoShape">
              <a:avLst/>
            </a:prstTxWarp>
          </a:bodyPr>
          <a:lstStyle>
            <a:lvl1pPr algn="r" defTabSz="931968"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BA8CEE30-EDE7-42E4-968C-C9784C18C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36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EE30-EDE7-42E4-968C-C9784C18C15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EE30-EDE7-42E4-968C-C9784C18C1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EE30-EDE7-42E4-968C-C9784C18C1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  <a:p>
            <a:pPr defTabSz="881390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EE30-EDE7-42E4-968C-C9784C18C15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7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4"/>
            <a:fld id="{19A69860-ABCA-44E4-892B-ECEDF7516B5D}" type="slidenum">
              <a:rPr lang="en-US"/>
              <a:pPr defTabSz="931864"/>
              <a:t>9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6" y="4414562"/>
            <a:ext cx="5607711" cy="4185532"/>
          </a:xfrm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Questions?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9CEAC-7542-4066-B6B0-56CADBAF32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36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177AD-4775-4978-8C84-A2505CAFFB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01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2435B-1A50-49CB-86F7-3B2304798C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09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69504-134A-4807-8C09-21DC8A34E0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51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3B299-BCE4-43DA-B8FD-B4B8D46B18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28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1D560-C99E-4A9A-9E2F-795CFC67E4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48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2A5FD-526A-478E-872C-146788C1A0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31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7870A-7910-4891-B642-E4874F114B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54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64037-5EDE-46DF-8673-AAE9425CE0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97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44AE2-65D7-4BA3-A976-77C86ECC89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90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AB52C-043D-49B0-912A-DC0B247F05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57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88AF07-D4E6-4DBD-9B1B-2F195BCFDB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3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3600" dirty="0"/>
              <a:t>Assessment Methods and Criteria</a:t>
            </a:r>
            <a:br>
              <a:rPr lang="en-US" sz="3600" dirty="0"/>
            </a:br>
            <a:r>
              <a:rPr lang="en-US" sz="3600" dirty="0"/>
              <a:t>      </a:t>
            </a:r>
            <a:r>
              <a:rPr lang="en-US" sz="3600" dirty="0" smtClean="0"/>
              <a:t> For </a:t>
            </a:r>
            <a:r>
              <a:rPr lang="en-US" sz="3600" dirty="0"/>
              <a:t>Highway Network Safety   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69504-134A-4807-8C09-21DC8A34E07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9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474" y="195943"/>
            <a:ext cx="3829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2286000" y="2121243"/>
            <a:ext cx="11049000" cy="3124200"/>
          </a:xfrm>
          <a:prstGeom prst="rect">
            <a:avLst/>
          </a:prstGeom>
        </p:spPr>
        <p:txBody>
          <a:bodyPr vert="horz" anchor="ctr">
            <a:normAutofit fontScale="6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2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</a:t>
            </a:r>
            <a:endParaRPr lang="en-US" sz="53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3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</a:t>
            </a:r>
            <a:r>
              <a:rPr lang="en-US" sz="53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Presented  by Herby G. Lissade,  P.E.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3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			   Chief, Office of Emergency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3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	</a:t>
            </a:r>
            <a:r>
              <a:rPr lang="en-US" sz="530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		   California Department of Transportation</a:t>
            </a:r>
            <a:r>
              <a:rPr lang="en-US" sz="36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6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kumimoji="0" lang="en-US" sz="3600" b="1" i="0" u="none" strike="noStrike" kern="1200" cap="none" spc="0" normalizeH="0" baseline="0" noProof="0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8" descr="O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912" y="4953000"/>
            <a:ext cx="14001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ma_prieta_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Fire w CT equ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1148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Damage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69504-134A-4807-8C09-21DC8A34E07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85950" y="1905000"/>
            <a:ext cx="537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Varies for Earthquakes, Floods or Fires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2726138" cy="188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971 s sernfando gs frw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435772"/>
            <a:ext cx="2057400" cy="1986455"/>
          </a:xfrm>
          <a:prstGeom prst="rect">
            <a:avLst/>
          </a:prstGeom>
        </p:spPr>
      </p:pic>
      <p:pic>
        <p:nvPicPr>
          <p:cNvPr id="11" name="Picture 10" descr="HurricaneKatrinaFlood-20736731j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2505646"/>
            <a:ext cx="2819400" cy="1846707"/>
          </a:xfrm>
          <a:prstGeom prst="rect">
            <a:avLst/>
          </a:prstGeom>
        </p:spPr>
      </p:pic>
      <p:pic>
        <p:nvPicPr>
          <p:cNvPr id="12" name="Picture 11" descr="northridge_freewa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1" y="4724400"/>
            <a:ext cx="2415822" cy="1778923"/>
          </a:xfrm>
          <a:prstGeom prst="rect">
            <a:avLst/>
          </a:prstGeom>
        </p:spPr>
      </p:pic>
      <p:pic>
        <p:nvPicPr>
          <p:cNvPr id="13" name="Picture 12" descr="sli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4648200"/>
            <a:ext cx="1905000" cy="1905000"/>
          </a:xfrm>
          <a:prstGeom prst="rect">
            <a:avLst/>
          </a:prstGeom>
        </p:spPr>
      </p:pic>
      <p:pic>
        <p:nvPicPr>
          <p:cNvPr id="14" name="Picture 13" descr="IMG_05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4648200"/>
            <a:ext cx="2540000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Safety Assessment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69504-134A-4807-8C09-21DC8A34E07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40386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Project Development Tool Box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6858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Rapid assessment of infrastructure by Prequalified  professionals: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Registered Civil, structural and Geotechnical Engineers. 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Licensed Architects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Registered Geologist and Engineering Geologist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00" y="49530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 and procedures to help accelerate contract delivery, such as incentives/disincentives for construction time and Emergency Contract Registry.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58674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http://www.dot.ca.gov/hq/oppd/projaccel/index.htm.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DSC004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09800"/>
            <a:ext cx="3429000" cy="185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Figure 6-7 Steinbrugge Collection"/>
          <p:cNvPicPr>
            <a:picLocks noChangeAspect="1" noChangeArrowheads="1"/>
          </p:cNvPicPr>
          <p:nvPr/>
        </p:nvPicPr>
        <p:blipFill>
          <a:blip r:embed="rId5" cstate="print"/>
          <a:srcRect l="1875" t="12500" r="1875" b="25000"/>
          <a:stretch>
            <a:fillRect/>
          </a:stretch>
        </p:blipFill>
        <p:spPr bwMode="auto">
          <a:xfrm>
            <a:off x="6096000" y="2562225"/>
            <a:ext cx="2020824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28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813361"/>
            <a:ext cx="2438400" cy="161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OceansidePlant_Aerial_we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447800"/>
            <a:ext cx="2057400" cy="13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ShakeCast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sz="2400" dirty="0" smtClean="0"/>
              <a:t>Developed with the United States Geological Survey </a:t>
            </a:r>
          </a:p>
          <a:p>
            <a:r>
              <a:rPr lang="en-US" sz="2400" dirty="0" smtClean="0"/>
              <a:t>- 1,900 sensors throughout California</a:t>
            </a:r>
          </a:p>
          <a:p>
            <a:r>
              <a:rPr lang="en-US" sz="2400" dirty="0" smtClean="0"/>
              <a:t> - For events greater than a 4.0 earthquake</a:t>
            </a:r>
          </a:p>
          <a:p>
            <a:r>
              <a:rPr lang="en-US" sz="2400" dirty="0" smtClean="0"/>
              <a:t>- Web based application</a:t>
            </a:r>
          </a:p>
          <a:p>
            <a:r>
              <a:rPr lang="en-US" sz="2400" dirty="0" smtClean="0"/>
              <a:t> - Automatically retrieves earthquake shaking data </a:t>
            </a:r>
          </a:p>
          <a:p>
            <a:r>
              <a:rPr lang="en-US" sz="2400" dirty="0" smtClean="0"/>
              <a:t> - Automatically analyzes individual bridge performance</a:t>
            </a:r>
          </a:p>
          <a:p>
            <a:r>
              <a:rPr lang="en-US" sz="2400" dirty="0" smtClean="0"/>
              <a:t> -  Generates inspection prioritization reports sent out by email, within minutes, to inspectors and managers anywhere in the world, pushed to their smart phones.</a:t>
            </a:r>
          </a:p>
          <a:p>
            <a:r>
              <a:rPr lang="en-US" sz="2400" dirty="0" smtClean="0"/>
              <a:t> - helps to expedite post earthquake evaluations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69504-134A-4807-8C09-21DC8A34E07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icture 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365500" cy="28339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19" name="Oval 6"/>
          <p:cNvSpPr>
            <a:spLocks noChangeArrowheads="1"/>
          </p:cNvSpPr>
          <p:nvPr/>
        </p:nvSpPr>
        <p:spPr bwMode="auto">
          <a:xfrm>
            <a:off x="7085013" y="2030413"/>
            <a:ext cx="107950" cy="107950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Gill Sans" pitchFamily="-112" charset="0"/>
              <a:ea typeface="ヒラギノ角ゴ ProN W3" pitchFamily="-112" charset="-128"/>
            </a:endParaRPr>
          </a:p>
        </p:txBody>
      </p:sp>
      <p:cxnSp>
        <p:nvCxnSpPr>
          <p:cNvPr id="9220" name="Straight Arrow Connector 9"/>
          <p:cNvCxnSpPr>
            <a:cxnSpLocks noChangeShapeType="1"/>
          </p:cNvCxnSpPr>
          <p:nvPr/>
        </p:nvCxnSpPr>
        <p:spPr bwMode="auto">
          <a:xfrm flipV="1">
            <a:off x="6645275" y="2112963"/>
            <a:ext cx="434975" cy="217487"/>
          </a:xfrm>
          <a:prstGeom prst="straightConnector1">
            <a:avLst/>
          </a:prstGeom>
          <a:noFill/>
          <a:ln w="60325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2533" name="Picture 7" descr="pic323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" y="1808212"/>
            <a:ext cx="4886325" cy="4046488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752600" y="990600"/>
            <a:ext cx="8686800" cy="10620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5.4 Chino Hills July 2008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4953000"/>
            <a:ext cx="33020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ShakeCast identified the only bridge damaged in this event as the 3</a:t>
            </a:r>
            <a:r>
              <a:rPr lang="en-US" baseline="30000" dirty="0"/>
              <a:t>rd</a:t>
            </a:r>
            <a:r>
              <a:rPr lang="en-US" dirty="0"/>
              <a:t> highest priority for inspection.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300" y="-228600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ShakeCast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6096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 Tool for Rapid Post earthquake Assessment and Response.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95236"/>
            <a:ext cx="4038600" cy="394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3900487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09600"/>
            <a:ext cx="5410200" cy="8525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7.2 Calexico April 2010</a:t>
            </a: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200"/>
            <a:ext cx="2713038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82297" y="4648200"/>
            <a:ext cx="33020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ShakeCast identified the only bridge damaged in this event as the top priority for inspection.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8625" y="0"/>
            <a:ext cx="8286750" cy="762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ShakeCast</a:t>
            </a:r>
            <a:endParaRPr kumimoji="0" lang="en-US" sz="4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362200"/>
            <a:ext cx="7543800" cy="4191000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Disaster Response has two phases: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Emergency Opening [no Plans Specifications and Estimates]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Restoration [Plans Specifications and Estimates]</a:t>
            </a:r>
            <a:r>
              <a:rPr lang="en-US" sz="34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34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400" dirty="0" smtClean="0">
                <a:solidFill>
                  <a:schemeClr val="tx1"/>
                </a:solidFill>
                <a:latin typeface="Arial" charset="0"/>
              </a:rPr>
              <a:t>		</a:t>
            </a:r>
          </a:p>
          <a:p>
            <a:pPr algn="l"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Restoration is reconstruction of facility to pre-disaster condition</a:t>
            </a:r>
            <a:br>
              <a:rPr lang="en-US" sz="2800" dirty="0" smtClean="0">
                <a:solidFill>
                  <a:schemeClr val="tx1"/>
                </a:solidFill>
                <a:latin typeface="Arial" charset="0"/>
              </a:rPr>
            </a:br>
            <a:endParaRPr lang="en-US" sz="2800" dirty="0" smtClean="0">
              <a:solidFill>
                <a:schemeClr val="tx1"/>
              </a:solidFill>
              <a:latin typeface="Arial" charset="0"/>
            </a:endParaRPr>
          </a:p>
          <a:p>
            <a:pPr algn="l"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In the disaster aftermath emergency procedures are usually invoked which cut red tape and shorten the Plans Specifications and Estimate process</a:t>
            </a: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609600" y="457200"/>
            <a:ext cx="0" cy="6019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762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Major </a:t>
            </a:r>
            <a:r>
              <a:rPr lang="en-US" sz="3000" b="1" dirty="0" smtClean="0">
                <a:solidFill>
                  <a:schemeClr val="tx1"/>
                </a:solidFill>
              </a:rPr>
              <a:t>Damage</a:t>
            </a:r>
            <a:r>
              <a:rPr lang="en-US" sz="3200" b="1" dirty="0" smtClean="0">
                <a:solidFill>
                  <a:schemeClr val="tx1"/>
                </a:solidFill>
              </a:rPr>
              <a:t> Restoration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1" descr="C:\Documents and Settings\s124994\Desktop\Major Damage\2011 damage photos\IM000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762000"/>
            <a:ext cx="2628900" cy="1896801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19200" y="152400"/>
            <a:ext cx="7162800" cy="609600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Disaster Response</a:t>
            </a:r>
            <a:endParaRPr kumimoji="0" lang="en-US" sz="4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4810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900" y="838200"/>
            <a:ext cx="8648700" cy="65532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Deputy Directive</a:t>
            </a:r>
          </a:p>
          <a:p>
            <a:pPr algn="l">
              <a:lnSpc>
                <a:spcPct val="90000"/>
              </a:lnSpc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Relief from some environmental and permit requirements 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 aside Contract Act with Director’s Orders 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Caltrans Contractor Interest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Registry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Damage Assessment Form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 used for any Major Damage project (state or federal funds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endParaRPr lang="en-US" sz="2000" dirty="0" smtClean="0">
              <a:latin typeface="Arial" charset="0"/>
            </a:endParaRPr>
          </a:p>
        </p:txBody>
      </p:sp>
      <p:sp>
        <p:nvSpPr>
          <p:cNvPr id="48134" name="Line 4"/>
          <p:cNvSpPr>
            <a:spLocks noChangeShapeType="1"/>
          </p:cNvSpPr>
          <p:nvPr/>
        </p:nv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135" name="Line 5"/>
          <p:cNvSpPr>
            <a:spLocks noChangeShapeType="1"/>
          </p:cNvSpPr>
          <p:nvPr/>
        </p:nvSpPr>
        <p:spPr bwMode="auto">
          <a:xfrm>
            <a:off x="609600" y="457200"/>
            <a:ext cx="0" cy="6019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90600" y="1210215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Director’s Orders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66140"/>
            <a:ext cx="3962400" cy="266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A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3733800"/>
            <a:ext cx="2331720" cy="297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00200" y="-152400"/>
            <a:ext cx="6934200" cy="808038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Disaster Response</a:t>
            </a:r>
            <a:endParaRPr kumimoji="0" lang="en-US" sz="4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Thanks!</a:t>
            </a:r>
            <a:endParaRPr lang="en-US" sz="4000" dirty="0" smtClean="0"/>
          </a:p>
        </p:txBody>
      </p:sp>
      <p:pic>
        <p:nvPicPr>
          <p:cNvPr id="37892" name="Picture 4" descr="OEM 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5200" y="2286000"/>
            <a:ext cx="2066925" cy="2124075"/>
          </a:xfr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69504-134A-4807-8C09-21DC8A34E07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7891" name="Picture 3" descr="loma_prieta_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098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Fire w CT equ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098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5334000"/>
            <a:ext cx="3829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7048</TotalTime>
  <Words>265</Words>
  <Application>Microsoft Office PowerPoint</Application>
  <PresentationFormat>On-screen Show (4:3)</PresentationFormat>
  <Paragraphs>66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Assessment Methods and Criteria        For Highway Network Safety     </vt:lpstr>
      <vt:lpstr>Damage Assessment</vt:lpstr>
      <vt:lpstr>Safety Assessment Program</vt:lpstr>
      <vt:lpstr>ShakeCast</vt:lpstr>
      <vt:lpstr>5.4 Chino Hills July 2008</vt:lpstr>
      <vt:lpstr>7.2 Calexico April 2010</vt:lpstr>
      <vt:lpstr>PowerPoint Presentation</vt:lpstr>
      <vt:lpstr>PowerPoint Presentation</vt:lpstr>
      <vt:lpstr>Thanks!</vt:lpstr>
    </vt:vector>
  </TitlesOfParts>
  <Company>caltrans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Infrastructure Emergency Response</dc:title>
  <dc:creator>dframe</dc:creator>
  <cp:lastModifiedBy>USDOT_User</cp:lastModifiedBy>
  <cp:revision>291</cp:revision>
  <cp:lastPrinted>2012-07-16T14:04:20Z</cp:lastPrinted>
  <dcterms:created xsi:type="dcterms:W3CDTF">2008-06-06T17:21:16Z</dcterms:created>
  <dcterms:modified xsi:type="dcterms:W3CDTF">2012-07-16T14:05:23Z</dcterms:modified>
</cp:coreProperties>
</file>