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11"/>
  </p:notesMasterIdLst>
  <p:handoutMasterIdLst>
    <p:handoutMasterId r:id="rId12"/>
  </p:handoutMasterIdLst>
  <p:sldIdLst>
    <p:sldId id="343" r:id="rId2"/>
    <p:sldId id="375" r:id="rId3"/>
    <p:sldId id="376" r:id="rId4"/>
    <p:sldId id="382" r:id="rId5"/>
    <p:sldId id="377" r:id="rId6"/>
    <p:sldId id="381" r:id="rId7"/>
    <p:sldId id="374" r:id="rId8"/>
    <p:sldId id="368" r:id="rId9"/>
    <p:sldId id="372" r:id="rId1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5C3808"/>
    <a:srgbClr val="8A540C"/>
    <a:srgbClr val="D4811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61" autoAdjust="0"/>
    <p:restoredTop sz="73297" autoAdjust="0"/>
  </p:normalViewPr>
  <p:slideViewPr>
    <p:cSldViewPr>
      <p:cViewPr varScale="1">
        <p:scale>
          <a:sx n="58" d="100"/>
          <a:sy n="58" d="100"/>
        </p:scale>
        <p:origin x="-84"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12" d="100"/>
          <a:sy n="112" d="100"/>
        </p:scale>
        <p:origin x="-1230" y="35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628" cy="464820"/>
          </a:xfrm>
          <a:prstGeom prst="rect">
            <a:avLst/>
          </a:prstGeom>
        </p:spPr>
        <p:txBody>
          <a:bodyPr vert="horz" lIns="91647" tIns="45824" rIns="91647" bIns="45824" rtlCol="0"/>
          <a:lstStyle>
            <a:lvl1pPr algn="l">
              <a:defRPr sz="1200"/>
            </a:lvl1pPr>
          </a:lstStyle>
          <a:p>
            <a:endParaRPr lang="en-US" dirty="0"/>
          </a:p>
        </p:txBody>
      </p:sp>
      <p:sp>
        <p:nvSpPr>
          <p:cNvPr id="3" name="Date Placeholder 2"/>
          <p:cNvSpPr>
            <a:spLocks noGrp="1"/>
          </p:cNvSpPr>
          <p:nvPr>
            <p:ph type="dt" sz="quarter" idx="1"/>
          </p:nvPr>
        </p:nvSpPr>
        <p:spPr>
          <a:xfrm>
            <a:off x="3971183" y="0"/>
            <a:ext cx="3037628" cy="464820"/>
          </a:xfrm>
          <a:prstGeom prst="rect">
            <a:avLst/>
          </a:prstGeom>
        </p:spPr>
        <p:txBody>
          <a:bodyPr vert="horz" lIns="91647" tIns="45824" rIns="91647" bIns="45824" rtlCol="0"/>
          <a:lstStyle>
            <a:lvl1pPr algn="r">
              <a:defRPr sz="1200"/>
            </a:lvl1pPr>
          </a:lstStyle>
          <a:p>
            <a:fld id="{45D89F91-08FA-450E-ADA4-1E7CBBE52214}" type="datetimeFigureOut">
              <a:rPr lang="en-US" smtClean="0"/>
              <a:pPr/>
              <a:t>7/30/2012</a:t>
            </a:fld>
            <a:endParaRPr lang="en-US" dirty="0"/>
          </a:p>
        </p:txBody>
      </p:sp>
      <p:sp>
        <p:nvSpPr>
          <p:cNvPr id="4" name="Footer Placeholder 3"/>
          <p:cNvSpPr>
            <a:spLocks noGrp="1"/>
          </p:cNvSpPr>
          <p:nvPr>
            <p:ph type="ftr" sz="quarter" idx="2"/>
          </p:nvPr>
        </p:nvSpPr>
        <p:spPr>
          <a:xfrm>
            <a:off x="1" y="8829988"/>
            <a:ext cx="3037628" cy="464820"/>
          </a:xfrm>
          <a:prstGeom prst="rect">
            <a:avLst/>
          </a:prstGeom>
        </p:spPr>
        <p:txBody>
          <a:bodyPr vert="horz" lIns="91647" tIns="45824" rIns="91647" bIns="4582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183" y="8829988"/>
            <a:ext cx="3037628" cy="464820"/>
          </a:xfrm>
          <a:prstGeom prst="rect">
            <a:avLst/>
          </a:prstGeom>
        </p:spPr>
        <p:txBody>
          <a:bodyPr vert="horz" lIns="91647" tIns="45824" rIns="91647" bIns="45824" rtlCol="0" anchor="b"/>
          <a:lstStyle>
            <a:lvl1pPr algn="r">
              <a:defRPr sz="1200"/>
            </a:lvl1pPr>
          </a:lstStyle>
          <a:p>
            <a:fld id="{B585BEE6-C921-48F8-A326-1FE8F4B65BA1}" type="slidenum">
              <a:rPr lang="en-US" smtClean="0"/>
              <a:pPr/>
              <a:t>‹#›</a:t>
            </a:fld>
            <a:endParaRPr lang="en-US" dirty="0"/>
          </a:p>
        </p:txBody>
      </p:sp>
    </p:spTree>
    <p:extLst>
      <p:ext uri="{BB962C8B-B14F-4D97-AF65-F5344CB8AC3E}">
        <p14:creationId xmlns:p14="http://schemas.microsoft.com/office/powerpoint/2010/main" xmlns="" val="12472331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1"/>
            <a:ext cx="3038145" cy="465743"/>
          </a:xfrm>
          <a:prstGeom prst="rect">
            <a:avLst/>
          </a:prstGeom>
          <a:noFill/>
          <a:ln w="9525">
            <a:noFill/>
            <a:miter lim="800000"/>
            <a:headEnd/>
            <a:tailEnd/>
          </a:ln>
          <a:effectLst/>
        </p:spPr>
        <p:txBody>
          <a:bodyPr vert="horz" wrap="square" lIns="93166" tIns="46582" rIns="93166" bIns="46582" numCol="1" anchor="t" anchorCtr="0" compatLnSpc="1">
            <a:prstTxWarp prst="textNoShape">
              <a:avLst/>
            </a:prstTxWarp>
          </a:bodyPr>
          <a:lstStyle>
            <a:lvl1pPr defTabSz="931968" eaLnBrk="1" hangingPunct="1">
              <a:defRPr smtClean="0">
                <a:latin typeface="Arial" charset="0"/>
              </a:defRPr>
            </a:lvl1pPr>
          </a:lstStyle>
          <a:p>
            <a:pPr>
              <a:defRPr/>
            </a:pPr>
            <a:endParaRPr lang="en-US" dirty="0"/>
          </a:p>
        </p:txBody>
      </p:sp>
      <p:sp>
        <p:nvSpPr>
          <p:cNvPr id="26627" name="Rectangle 3"/>
          <p:cNvSpPr>
            <a:spLocks noGrp="1" noChangeArrowheads="1"/>
          </p:cNvSpPr>
          <p:nvPr>
            <p:ph type="dt" idx="1"/>
          </p:nvPr>
        </p:nvSpPr>
        <p:spPr bwMode="auto">
          <a:xfrm>
            <a:off x="3970735" y="1"/>
            <a:ext cx="3038145" cy="465743"/>
          </a:xfrm>
          <a:prstGeom prst="rect">
            <a:avLst/>
          </a:prstGeom>
          <a:noFill/>
          <a:ln w="9525">
            <a:noFill/>
            <a:miter lim="800000"/>
            <a:headEnd/>
            <a:tailEnd/>
          </a:ln>
          <a:effectLst/>
        </p:spPr>
        <p:txBody>
          <a:bodyPr vert="horz" wrap="square" lIns="93166" tIns="46582" rIns="93166" bIns="46582" numCol="1" anchor="t" anchorCtr="0" compatLnSpc="1">
            <a:prstTxWarp prst="textNoShape">
              <a:avLst/>
            </a:prstTxWarp>
          </a:bodyPr>
          <a:lstStyle>
            <a:lvl1pPr algn="r" defTabSz="931968" eaLnBrk="1" hangingPunct="1">
              <a:defRPr smtClean="0">
                <a:latin typeface="Arial" charset="0"/>
              </a:defRPr>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01346" y="4416099"/>
            <a:ext cx="5607711" cy="4183995"/>
          </a:xfrm>
          <a:prstGeom prst="rect">
            <a:avLst/>
          </a:prstGeom>
          <a:noFill/>
          <a:ln w="9525">
            <a:noFill/>
            <a:miter lim="800000"/>
            <a:headEnd/>
            <a:tailEnd/>
          </a:ln>
          <a:effectLst/>
        </p:spPr>
        <p:txBody>
          <a:bodyPr vert="horz" wrap="square" lIns="93166" tIns="46582" rIns="93166"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1" y="8830660"/>
            <a:ext cx="3038145" cy="464205"/>
          </a:xfrm>
          <a:prstGeom prst="rect">
            <a:avLst/>
          </a:prstGeom>
          <a:noFill/>
          <a:ln w="9525">
            <a:noFill/>
            <a:miter lim="800000"/>
            <a:headEnd/>
            <a:tailEnd/>
          </a:ln>
          <a:effectLst/>
        </p:spPr>
        <p:txBody>
          <a:bodyPr vert="horz" wrap="square" lIns="93166" tIns="46582" rIns="93166" bIns="46582" numCol="1" anchor="b" anchorCtr="0" compatLnSpc="1">
            <a:prstTxWarp prst="textNoShape">
              <a:avLst/>
            </a:prstTxWarp>
          </a:bodyPr>
          <a:lstStyle>
            <a:lvl1pPr defTabSz="931968" eaLnBrk="1" hangingPunct="1">
              <a:defRPr smtClean="0">
                <a:latin typeface="Arial" charset="0"/>
              </a:defRPr>
            </a:lvl1pPr>
          </a:lstStyle>
          <a:p>
            <a:pPr>
              <a:defRPr/>
            </a:pPr>
            <a:endParaRPr lang="en-US" dirty="0"/>
          </a:p>
        </p:txBody>
      </p:sp>
      <p:sp>
        <p:nvSpPr>
          <p:cNvPr id="26631" name="Rectangle 7"/>
          <p:cNvSpPr>
            <a:spLocks noGrp="1" noChangeArrowheads="1"/>
          </p:cNvSpPr>
          <p:nvPr>
            <p:ph type="sldNum" sz="quarter" idx="5"/>
          </p:nvPr>
        </p:nvSpPr>
        <p:spPr bwMode="auto">
          <a:xfrm>
            <a:off x="3970735" y="8830660"/>
            <a:ext cx="3038145" cy="464205"/>
          </a:xfrm>
          <a:prstGeom prst="rect">
            <a:avLst/>
          </a:prstGeom>
          <a:noFill/>
          <a:ln w="9525">
            <a:noFill/>
            <a:miter lim="800000"/>
            <a:headEnd/>
            <a:tailEnd/>
          </a:ln>
          <a:effectLst/>
        </p:spPr>
        <p:txBody>
          <a:bodyPr vert="horz" wrap="square" lIns="93166" tIns="46582" rIns="93166" bIns="46582" numCol="1" anchor="b" anchorCtr="0" compatLnSpc="1">
            <a:prstTxWarp prst="textNoShape">
              <a:avLst/>
            </a:prstTxWarp>
          </a:bodyPr>
          <a:lstStyle>
            <a:lvl1pPr algn="r" defTabSz="931968" eaLnBrk="1" hangingPunct="1">
              <a:defRPr smtClean="0">
                <a:latin typeface="Arial" charset="0"/>
              </a:defRPr>
            </a:lvl1pPr>
          </a:lstStyle>
          <a:p>
            <a:pPr>
              <a:defRPr/>
            </a:pPr>
            <a:fld id="{BA8CEE30-EDE7-42E4-968C-C9784C18C154}" type="slidenum">
              <a:rPr lang="en-US"/>
              <a:pPr>
                <a:defRPr/>
              </a:pPr>
              <a:t>‹#›</a:t>
            </a:fld>
            <a:endParaRPr lang="en-US" dirty="0"/>
          </a:p>
        </p:txBody>
      </p:sp>
    </p:spTree>
    <p:extLst>
      <p:ext uri="{BB962C8B-B14F-4D97-AF65-F5344CB8AC3E}">
        <p14:creationId xmlns:p14="http://schemas.microsoft.com/office/powerpoint/2010/main" xmlns="" val="399743689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A8CEE30-EDE7-42E4-968C-C9784C18C154}" type="slidenum">
              <a:rPr lang="en-US" smtClean="0"/>
              <a:pPr>
                <a:defRPr/>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a:t>
            </a:r>
          </a:p>
        </p:txBody>
      </p:sp>
      <p:sp>
        <p:nvSpPr>
          <p:cNvPr id="4" name="Slide Number Placeholder 3"/>
          <p:cNvSpPr>
            <a:spLocks noGrp="1"/>
          </p:cNvSpPr>
          <p:nvPr>
            <p:ph type="sldNum" sz="quarter" idx="10"/>
          </p:nvPr>
        </p:nvSpPr>
        <p:spPr/>
        <p:txBody>
          <a:bodyPr/>
          <a:lstStyle/>
          <a:p>
            <a:pPr>
              <a:defRPr/>
            </a:pPr>
            <a:fld id="{BA8CEE30-EDE7-42E4-968C-C9784C18C154}"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A8CEE30-EDE7-42E4-968C-C9784C18C154}"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endParaRPr lang="en-US" dirty="0"/>
          </a:p>
          <a:p>
            <a:pPr defTabSz="881390">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BA8CEE30-EDE7-42E4-968C-C9784C18C154}" type="slidenum">
              <a:rPr lang="en-US" smtClean="0"/>
              <a:pPr>
                <a:defRPr/>
              </a:pPr>
              <a:t>7</a:t>
            </a:fld>
            <a:endParaRPr lang="en-US" dirty="0"/>
          </a:p>
        </p:txBody>
      </p:sp>
    </p:spTree>
    <p:extLst>
      <p:ext uri="{BB962C8B-B14F-4D97-AF65-F5344CB8AC3E}">
        <p14:creationId xmlns:p14="http://schemas.microsoft.com/office/powerpoint/2010/main" xmlns="" val="1736975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31864"/>
            <a:fld id="{19A69860-ABCA-44E4-892B-ECEDF7516B5D}" type="slidenum">
              <a:rPr lang="en-US"/>
              <a:pPr defTabSz="931864"/>
              <a:t>9</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701346" y="4414562"/>
            <a:ext cx="5607711" cy="4185532"/>
          </a:xfrm>
          <a:noFill/>
          <a:ln/>
        </p:spPr>
        <p:txBody>
          <a:bodyPr/>
          <a:lstStyle/>
          <a:p>
            <a:pPr eaLnBrk="1" hangingPunct="1"/>
            <a:r>
              <a:rPr lang="zh-CN" sz="1200" b="1" i="0" dirty="0" smtClean="0">
                <a:solidFill>
                  <a:srgbClr val="000000"/>
                </a:solidFill>
                <a:ea typeface="SimSun" pitchFamily="18" charset="0"/>
              </a:rPr>
              <a:t>问题？</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209CEAC-7542-4066-B6B0-56CADBAF32C7}" type="slidenum">
              <a:rPr lang="en-US" smtClean="0"/>
              <a:pPr>
                <a:defRPr/>
              </a:pPr>
              <a:t>‹#›</a:t>
            </a:fld>
            <a:endParaRPr lang="en-US" dirty="0"/>
          </a:p>
        </p:txBody>
      </p:sp>
    </p:spTree>
    <p:extLst>
      <p:ext uri="{BB962C8B-B14F-4D97-AF65-F5344CB8AC3E}">
        <p14:creationId xmlns:p14="http://schemas.microsoft.com/office/powerpoint/2010/main" xmlns="" val="118193690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BB177AD-4775-4978-8C84-A2505CAFFBD9}" type="slidenum">
              <a:rPr lang="en-US" smtClean="0"/>
              <a:pPr>
                <a:defRPr/>
              </a:pPr>
              <a:t>‹#›</a:t>
            </a:fld>
            <a:endParaRPr lang="en-US" dirty="0"/>
          </a:p>
        </p:txBody>
      </p:sp>
    </p:spTree>
    <p:extLst>
      <p:ext uri="{BB962C8B-B14F-4D97-AF65-F5344CB8AC3E}">
        <p14:creationId xmlns:p14="http://schemas.microsoft.com/office/powerpoint/2010/main" xmlns="" val="2810201963"/>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5E2435B-1A50-49CB-86F7-3B2304798C57}" type="slidenum">
              <a:rPr lang="en-US" smtClean="0"/>
              <a:pPr>
                <a:defRPr/>
              </a:pPr>
              <a:t>‹#›</a:t>
            </a:fld>
            <a:endParaRPr lang="en-US" dirty="0"/>
          </a:p>
        </p:txBody>
      </p:sp>
    </p:spTree>
    <p:extLst>
      <p:ext uri="{BB962C8B-B14F-4D97-AF65-F5344CB8AC3E}">
        <p14:creationId xmlns:p14="http://schemas.microsoft.com/office/powerpoint/2010/main" xmlns="" val="118350969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2169504-134A-4807-8C09-21DC8A34E074}" type="slidenum">
              <a:rPr lang="en-US" smtClean="0"/>
              <a:pPr>
                <a:defRPr/>
              </a:pPr>
              <a:t>‹#›</a:t>
            </a:fld>
            <a:endParaRPr lang="en-US" dirty="0"/>
          </a:p>
        </p:txBody>
      </p:sp>
    </p:spTree>
    <p:extLst>
      <p:ext uri="{BB962C8B-B14F-4D97-AF65-F5344CB8AC3E}">
        <p14:creationId xmlns:p14="http://schemas.microsoft.com/office/powerpoint/2010/main" xmlns="" val="259465121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CE3B299-BCE4-43DA-B8FD-B4B8D46B1800}" type="slidenum">
              <a:rPr lang="en-US" smtClean="0"/>
              <a:pPr>
                <a:defRPr/>
              </a:pPr>
              <a:t>‹#›</a:t>
            </a:fld>
            <a:endParaRPr lang="en-US" dirty="0"/>
          </a:p>
        </p:txBody>
      </p:sp>
    </p:spTree>
    <p:extLst>
      <p:ext uri="{BB962C8B-B14F-4D97-AF65-F5344CB8AC3E}">
        <p14:creationId xmlns:p14="http://schemas.microsoft.com/office/powerpoint/2010/main" xmlns="" val="291922833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721D560-C99E-4A9A-9E2F-795CFC67E454}" type="slidenum">
              <a:rPr lang="en-US" smtClean="0"/>
              <a:pPr>
                <a:defRPr/>
              </a:pPr>
              <a:t>‹#›</a:t>
            </a:fld>
            <a:endParaRPr lang="en-US" dirty="0"/>
          </a:p>
        </p:txBody>
      </p:sp>
    </p:spTree>
    <p:extLst>
      <p:ext uri="{BB962C8B-B14F-4D97-AF65-F5344CB8AC3E}">
        <p14:creationId xmlns:p14="http://schemas.microsoft.com/office/powerpoint/2010/main" xmlns="" val="1714148859"/>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CE2A5FD-526A-478E-872C-146788C1A00E}" type="slidenum">
              <a:rPr lang="en-US" smtClean="0"/>
              <a:pPr>
                <a:defRPr/>
              </a:pPr>
              <a:t>‹#›</a:t>
            </a:fld>
            <a:endParaRPr lang="en-US" dirty="0"/>
          </a:p>
        </p:txBody>
      </p:sp>
    </p:spTree>
    <p:extLst>
      <p:ext uri="{BB962C8B-B14F-4D97-AF65-F5344CB8AC3E}">
        <p14:creationId xmlns:p14="http://schemas.microsoft.com/office/powerpoint/2010/main" xmlns="" val="36440318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587870A-7910-4891-B642-E4874F114B28}" type="slidenum">
              <a:rPr lang="en-US" smtClean="0"/>
              <a:pPr>
                <a:defRPr/>
              </a:pPr>
              <a:t>‹#›</a:t>
            </a:fld>
            <a:endParaRPr lang="en-US" dirty="0"/>
          </a:p>
        </p:txBody>
      </p:sp>
    </p:spTree>
    <p:extLst>
      <p:ext uri="{BB962C8B-B14F-4D97-AF65-F5344CB8AC3E}">
        <p14:creationId xmlns:p14="http://schemas.microsoft.com/office/powerpoint/2010/main" xmlns="" val="232185479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35A64037-5EDE-46DF-8673-AAE9425CE00D}" type="slidenum">
              <a:rPr lang="en-US" smtClean="0"/>
              <a:pPr>
                <a:defRPr/>
              </a:pPr>
              <a:t>‹#›</a:t>
            </a:fld>
            <a:endParaRPr lang="en-US" dirty="0"/>
          </a:p>
        </p:txBody>
      </p:sp>
    </p:spTree>
    <p:extLst>
      <p:ext uri="{BB962C8B-B14F-4D97-AF65-F5344CB8AC3E}">
        <p14:creationId xmlns:p14="http://schemas.microsoft.com/office/powerpoint/2010/main" xmlns="" val="281559773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FC44AE2-65D7-4BA3-A976-77C86ECC8979}" type="slidenum">
              <a:rPr lang="en-US" smtClean="0"/>
              <a:pPr>
                <a:defRPr/>
              </a:pPr>
              <a:t>‹#›</a:t>
            </a:fld>
            <a:endParaRPr lang="en-US" dirty="0"/>
          </a:p>
        </p:txBody>
      </p:sp>
    </p:spTree>
    <p:extLst>
      <p:ext uri="{BB962C8B-B14F-4D97-AF65-F5344CB8AC3E}">
        <p14:creationId xmlns:p14="http://schemas.microsoft.com/office/powerpoint/2010/main" xmlns="" val="324169034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B5AB52C-043D-49B0-912A-DC0B247F05EE}" type="slidenum">
              <a:rPr lang="en-US" smtClean="0"/>
              <a:pPr>
                <a:defRPr/>
              </a:pPr>
              <a:t>‹#›</a:t>
            </a:fld>
            <a:endParaRPr lang="en-US" dirty="0"/>
          </a:p>
        </p:txBody>
      </p:sp>
    </p:spTree>
    <p:extLst>
      <p:ext uri="{BB962C8B-B14F-4D97-AF65-F5344CB8AC3E}">
        <p14:creationId xmlns:p14="http://schemas.microsoft.com/office/powerpoint/2010/main" xmlns="" val="319485739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F88AF07-D4E6-4DBD-9B1B-2F195BCFDB0E}" type="slidenum">
              <a:rPr lang="en-US" smtClean="0"/>
              <a:pPr>
                <a:defRPr/>
              </a:pPr>
              <a:t>‹#›</a:t>
            </a:fld>
            <a:endParaRPr lang="en-US" dirty="0"/>
          </a:p>
        </p:txBody>
      </p:sp>
    </p:spTree>
    <p:extLst>
      <p:ext uri="{BB962C8B-B14F-4D97-AF65-F5344CB8AC3E}">
        <p14:creationId xmlns:p14="http://schemas.microsoft.com/office/powerpoint/2010/main" xmlns="" val="424483049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295400"/>
            <a:ext cx="8229600" cy="1143000"/>
          </a:xfrm>
        </p:spPr>
        <p:txBody>
          <a:bodyPr>
            <a:normAutofit fontScale="90000"/>
          </a:bodyPr>
          <a:lstStyle/>
          <a:p>
            <a:pPr lvl="0">
              <a:defRPr/>
            </a:pPr>
            <a:r>
              <a:rPr lang="zh-CN" sz="3600" b="0" i="0" dirty="0" smtClean="0">
                <a:solidFill>
                  <a:srgbClr val="000000"/>
                </a:solidFill>
                <a:ea typeface="SimSun" pitchFamily="18" charset="0"/>
              </a:rPr>
              <a:t>高速公路网络安全性的</a:t>
            </a:r>
            <a:r>
              <a:rPr lang="en" sz="3600" dirty="0" smtClean="0"/>
              <a:t/>
            </a:r>
            <a:br>
              <a:rPr lang="en" sz="3600" dirty="0" smtClean="0"/>
            </a:br>
            <a:r>
              <a:rPr lang="zh-CN" sz="3600" b="0" i="0" dirty="0" smtClean="0">
                <a:solidFill>
                  <a:srgbClr val="000000"/>
                </a:solidFill>
                <a:ea typeface="SimSun" pitchFamily="18" charset="0"/>
              </a:rPr>
              <a:t>       评估方法和标准    </a:t>
            </a:r>
            <a:r>
              <a:rPr lang="en" sz="4400" dirty="0" smtClean="0"/>
              <a:t/>
            </a:r>
            <a:br>
              <a:rPr lang="en" sz="4400" dirty="0" smtClean="0"/>
            </a:br>
            <a:endParaRPr lang="en" sz="4400" dirty="0" smtClean="0"/>
          </a:p>
        </p:txBody>
      </p:sp>
      <p:sp>
        <p:nvSpPr>
          <p:cNvPr id="4" name="Slide Number Placeholder 3"/>
          <p:cNvSpPr>
            <a:spLocks noGrp="1"/>
          </p:cNvSpPr>
          <p:nvPr>
            <p:ph type="sldNum" sz="quarter" idx="12"/>
          </p:nvPr>
        </p:nvSpPr>
        <p:spPr/>
        <p:txBody>
          <a:bodyPr/>
          <a:lstStyle/>
          <a:p>
            <a:pPr>
              <a:defRPr/>
            </a:pPr>
            <a:fld id="{D2169504-134A-4807-8C09-21DC8A34E074}" type="slidenum">
              <a:rPr lang="en-US" smtClean="0"/>
              <a:pPr>
                <a:defRPr/>
              </a:pPr>
              <a:t>1</a:t>
            </a:fld>
            <a:endParaRPr lang="en-US" dirty="0"/>
          </a:p>
        </p:txBody>
      </p:sp>
      <p:pic>
        <p:nvPicPr>
          <p:cNvPr id="5" name="Picture 9" descr="Logo"/>
          <p:cNvPicPr>
            <a:picLocks noChangeAspect="1" noChangeArrowheads="1"/>
          </p:cNvPicPr>
          <p:nvPr/>
        </p:nvPicPr>
        <p:blipFill>
          <a:blip r:embed="rId2" cstate="print"/>
          <a:srcRect/>
          <a:stretch>
            <a:fillRect/>
          </a:stretch>
        </p:blipFill>
        <p:spPr bwMode="auto">
          <a:xfrm>
            <a:off x="2657474" y="195943"/>
            <a:ext cx="3829050" cy="742950"/>
          </a:xfrm>
          <a:prstGeom prst="rect">
            <a:avLst/>
          </a:prstGeom>
          <a:noFill/>
          <a:ln w="9525">
            <a:noFill/>
            <a:miter lim="800000"/>
            <a:headEnd/>
            <a:tailEnd/>
          </a:ln>
        </p:spPr>
      </p:pic>
      <p:sp>
        <p:nvSpPr>
          <p:cNvPr id="6" name="Rectangle 2"/>
          <p:cNvSpPr txBox="1">
            <a:spLocks noChangeArrowheads="1"/>
          </p:cNvSpPr>
          <p:nvPr/>
        </p:nvSpPr>
        <p:spPr>
          <a:xfrm>
            <a:off x="-2286000" y="2121243"/>
            <a:ext cx="11049000" cy="3124200"/>
          </a:xfrm>
          <a:prstGeom prst="rect">
            <a:avLst/>
          </a:prstGeom>
        </p:spPr>
        <p:txBody>
          <a:bodyPr vert="horz" anchor="ctr">
            <a:normAutofit fontScale="60000" lnSpcReduction="2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tabLst/>
              <a:defRPr/>
            </a:pPr>
            <a:r>
              <a:rPr lang="en-US" sz="62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a:t>
            </a:r>
            <a:endParaRPr lang="en-US" sz="53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tabLst/>
              <a:defRPr/>
            </a:pPr>
            <a:r>
              <a:rPr lang="zh-CN" sz="5300" b="1" i="0" dirty="0" smtClean="0">
                <a:solidFill>
                  <a:srgbClr val="000000"/>
                </a:solidFill>
                <a:effectLst>
                  <a:outerShdw blurRad="114300" dist="101600" dir="2700000" algn="tl" rotWithShape="0">
                    <a:srgbClr val="000000">
                      <a:alpha val="40000"/>
                    </a:srgbClr>
                  </a:outerShdw>
                </a:effectLst>
                <a:ea typeface="SimSun" pitchFamily="18" charset="0"/>
              </a:rPr>
              <a:t>                             </a:t>
            </a:r>
            <a:r>
              <a:rPr lang="zh-CN" sz="5300" b="0" i="0" dirty="0" smtClean="0">
                <a:solidFill>
                  <a:srgbClr val="000000"/>
                </a:solidFill>
                <a:effectLst>
                  <a:outerShdw blurRad="114300" dist="101600" dir="2700000" algn="tl" rotWithShape="0">
                    <a:srgbClr val="000000">
                      <a:alpha val="40000"/>
                    </a:srgbClr>
                  </a:outerShdw>
                </a:effectLst>
                <a:ea typeface="SimSun" pitchFamily="18" charset="0"/>
              </a:rPr>
              <a:t>演讲者：总工程师 Herby G. Lissade</a:t>
            </a:r>
          </a:p>
          <a:p>
            <a:pPr marL="0" marR="0" lvl="0" indent="0" algn="ctr" defTabSz="914400" rtl="0" eaLnBrk="1" fontAlgn="auto" latinLnBrk="0" hangingPunct="1">
              <a:lnSpc>
                <a:spcPct val="100000"/>
              </a:lnSpc>
              <a:spcBef>
                <a:spcPct val="0"/>
              </a:spcBef>
              <a:spcAft>
                <a:spcPts val="0"/>
              </a:spcAft>
              <a:buClrTx/>
              <a:buSzTx/>
              <a:tabLst/>
              <a:defRPr/>
            </a:pPr>
            <a:r>
              <a:rPr lang="zh-CN" sz="5300" b="0" i="0" dirty="0" smtClean="0">
                <a:solidFill>
                  <a:srgbClr val="000000"/>
                </a:solidFill>
                <a:effectLst>
                  <a:outerShdw blurRad="114300" dist="101600" dir="2700000" algn="tl" rotWithShape="0">
                    <a:srgbClr val="000000">
                      <a:alpha val="40000"/>
                    </a:srgbClr>
                  </a:outerShdw>
                </a:effectLst>
                <a:ea typeface="SimSun" pitchFamily="18" charset="0"/>
              </a:rPr>
              <a:t>			   应急管理办公室主任</a:t>
            </a:r>
          </a:p>
          <a:p>
            <a:pPr marL="0" marR="0" lvl="0" indent="0" algn="ctr" defTabSz="914400" rtl="0" eaLnBrk="1" fontAlgn="auto" latinLnBrk="0" hangingPunct="1">
              <a:lnSpc>
                <a:spcPct val="100000"/>
              </a:lnSpc>
              <a:spcBef>
                <a:spcPct val="0"/>
              </a:spcBef>
              <a:spcAft>
                <a:spcPts val="0"/>
              </a:spcAft>
              <a:buClrTx/>
              <a:buSzTx/>
              <a:tabLst/>
              <a:defRPr/>
            </a:pPr>
            <a:r>
              <a:rPr lang="zh-CN" sz="5300" b="0" i="0" dirty="0" smtClean="0">
                <a:solidFill>
                  <a:srgbClr val="000000"/>
                </a:solidFill>
                <a:effectLst>
                  <a:outerShdw blurRad="114300" dist="101600" dir="2700000" algn="tl" rotWithShape="0">
                    <a:srgbClr val="000000">
                      <a:alpha val="40000"/>
                    </a:srgbClr>
                  </a:outerShdw>
                </a:effectLst>
                <a:ea typeface="SimSun" pitchFamily="18" charset="0"/>
              </a:rPr>
              <a:t>			   加利福尼亚州交通运输厅 (Caltrans) </a:t>
            </a:r>
            <a:r>
              <a:rPr lang="zh-CN" sz="3600" b="1" i="0" dirty="0" smtClean="0">
                <a:solidFill>
                  <a:srgbClr val="000000"/>
                </a:solidFill>
                <a:effectLst>
                  <a:outerShdw blurRad="114300" dist="101600" dir="2700000" algn="tl" rotWithShape="0">
                    <a:srgbClr val="000000">
                      <a:alpha val="40000"/>
                    </a:srgbClr>
                  </a:outerShdw>
                </a:effectLst>
                <a:ea typeface="SimSun" pitchFamily="18" charset="0"/>
              </a:rPr>
              <a:t>	</a:t>
            </a:r>
          </a:p>
          <a:p>
            <a:pPr marL="0" marR="0" lvl="0" indent="0" defTabSz="914400" rtl="0" eaLnBrk="1" fontAlgn="auto" latinLnBrk="0" hangingPunct="1">
              <a:lnSpc>
                <a:spcPct val="100000"/>
              </a:lnSpc>
              <a:spcBef>
                <a:spcPct val="0"/>
              </a:spcBef>
              <a:spcAft>
                <a:spcPts val="0"/>
              </a:spcAft>
              <a:buClrTx/>
              <a:buSzTx/>
              <a:tabLst/>
              <a:defRPr/>
            </a:pPr>
            <a:endParaRPr lang="en-US" sz="36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Char char="-"/>
              <a:tabLst/>
              <a:defRPr/>
            </a:pPr>
            <a:r>
              <a:rPr lang="en-US" sz="36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a:t>
            </a:r>
          </a:p>
          <a:p>
            <a:pPr marL="0" marR="0" lvl="0" indent="0" defTabSz="914400" rtl="0" eaLnBrk="1" fontAlgn="auto" latinLnBrk="0" hangingPunct="1">
              <a:lnSpc>
                <a:spcPct val="100000"/>
              </a:lnSpc>
              <a:spcBef>
                <a:spcPct val="0"/>
              </a:spcBef>
              <a:spcAft>
                <a:spcPts val="0"/>
              </a:spcAft>
              <a:buClrTx/>
              <a:buSzTx/>
              <a:tabLst/>
              <a:defRPr/>
            </a:pPr>
            <a:endParaRPr lang="en-US" sz="36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Char char="-"/>
              <a:tabLst/>
              <a:defRPr/>
            </a:pPr>
            <a:endParaRPr lang="en-US" sz="36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tabLst/>
              <a:defRPr/>
            </a:pPr>
            <a:r>
              <a:rPr lang="en-US" sz="36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a:t>
            </a:r>
            <a:endParaRPr kumimoji="0" lang="en-US" sz="36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pic>
        <p:nvPicPr>
          <p:cNvPr id="8" name="Picture 8" descr="OEM LOGO"/>
          <p:cNvPicPr>
            <a:picLocks noChangeAspect="1" noChangeArrowheads="1"/>
          </p:cNvPicPr>
          <p:nvPr/>
        </p:nvPicPr>
        <p:blipFill>
          <a:blip r:embed="rId3" cstate="print"/>
          <a:srcRect/>
          <a:stretch>
            <a:fillRect/>
          </a:stretch>
        </p:blipFill>
        <p:spPr bwMode="auto">
          <a:xfrm>
            <a:off x="3871912" y="4953000"/>
            <a:ext cx="1400175" cy="1438275"/>
          </a:xfrm>
          <a:prstGeom prst="rect">
            <a:avLst/>
          </a:prstGeom>
          <a:noFill/>
          <a:ln w="9525">
            <a:noFill/>
            <a:miter lim="800000"/>
            <a:headEnd/>
            <a:tailEnd/>
          </a:ln>
        </p:spPr>
      </p:pic>
      <p:pic>
        <p:nvPicPr>
          <p:cNvPr id="10" name="Picture 4" descr="loma_prieta_7"/>
          <p:cNvPicPr>
            <a:picLocks noChangeAspect="1" noChangeArrowheads="1"/>
          </p:cNvPicPr>
          <p:nvPr/>
        </p:nvPicPr>
        <p:blipFill>
          <a:blip r:embed="rId4" cstate="print"/>
          <a:srcRect/>
          <a:stretch>
            <a:fillRect/>
          </a:stretch>
        </p:blipFill>
        <p:spPr bwMode="auto">
          <a:xfrm>
            <a:off x="457200" y="4191000"/>
            <a:ext cx="2971800" cy="2286000"/>
          </a:xfrm>
          <a:prstGeom prst="rect">
            <a:avLst/>
          </a:prstGeom>
          <a:noFill/>
          <a:ln w="9525">
            <a:noFill/>
            <a:miter lim="800000"/>
            <a:headEnd/>
            <a:tailEnd/>
          </a:ln>
        </p:spPr>
      </p:pic>
      <p:pic>
        <p:nvPicPr>
          <p:cNvPr id="11" name="Picture 11" descr="Fire w CT equip"/>
          <p:cNvPicPr>
            <a:picLocks noChangeAspect="1" noChangeArrowheads="1"/>
          </p:cNvPicPr>
          <p:nvPr/>
        </p:nvPicPr>
        <p:blipFill>
          <a:blip r:embed="rId5" cstate="print"/>
          <a:srcRect/>
          <a:stretch>
            <a:fillRect/>
          </a:stretch>
        </p:blipFill>
        <p:spPr bwMode="auto">
          <a:xfrm>
            <a:off x="5638800" y="4114800"/>
            <a:ext cx="3124200" cy="2286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457200"/>
            <a:ext cx="8229600" cy="1143000"/>
          </a:xfrm>
        </p:spPr>
        <p:txBody>
          <a:bodyPr/>
          <a:lstStyle/>
          <a:p>
            <a:r>
              <a:rPr lang="zh-CN" sz="4400" b="0" i="0" dirty="0" smtClean="0">
                <a:solidFill>
                  <a:srgbClr val="000000"/>
                </a:solidFill>
                <a:ea typeface="SimSun" pitchFamily="18" charset="0"/>
              </a:rPr>
              <a:t>损失评估</a:t>
            </a:r>
          </a:p>
        </p:txBody>
      </p:sp>
      <p:sp>
        <p:nvSpPr>
          <p:cNvPr id="4" name="Slide Number Placeholder 3"/>
          <p:cNvSpPr>
            <a:spLocks noGrp="1"/>
          </p:cNvSpPr>
          <p:nvPr>
            <p:ph type="sldNum" sz="quarter" idx="12"/>
          </p:nvPr>
        </p:nvSpPr>
        <p:spPr/>
        <p:txBody>
          <a:bodyPr/>
          <a:lstStyle/>
          <a:p>
            <a:pPr>
              <a:defRPr/>
            </a:pPr>
            <a:fld id="{D2169504-134A-4807-8C09-21DC8A34E074}" type="slidenum">
              <a:rPr lang="en-US" smtClean="0"/>
              <a:pPr>
                <a:defRPr/>
              </a:pPr>
              <a:t>2</a:t>
            </a:fld>
            <a:endParaRPr lang="en-US" dirty="0"/>
          </a:p>
        </p:txBody>
      </p:sp>
      <p:sp>
        <p:nvSpPr>
          <p:cNvPr id="9" name="Rectangle 8"/>
          <p:cNvSpPr/>
          <p:nvPr/>
        </p:nvSpPr>
        <p:spPr>
          <a:xfrm>
            <a:off x="1885950" y="1905000"/>
            <a:ext cx="5372100" cy="369332"/>
          </a:xfrm>
          <a:prstGeom prst="rect">
            <a:avLst/>
          </a:prstGeom>
        </p:spPr>
        <p:txBody>
          <a:bodyPr wrap="square">
            <a:spAutoFit/>
          </a:bodyPr>
          <a:lstStyle/>
          <a:p>
            <a:pPr algn="ctr"/>
            <a:r>
              <a:rPr lang="zh-CN" sz="1800" b="1" i="0" dirty="0" smtClean="0">
                <a:solidFill>
                  <a:srgbClr val="FFFFFF"/>
                </a:solidFill>
                <a:ea typeface="SimSun" pitchFamily="18" charset="0"/>
              </a:rPr>
              <a:t>地震、洪水或火灾各不相同</a:t>
            </a:r>
          </a:p>
        </p:txBody>
      </p:sp>
      <p:pic>
        <p:nvPicPr>
          <p:cNvPr id="30725" name="Picture 5"/>
          <p:cNvPicPr>
            <a:picLocks noChangeAspect="1" noChangeArrowheads="1"/>
          </p:cNvPicPr>
          <p:nvPr/>
        </p:nvPicPr>
        <p:blipFill>
          <a:blip r:embed="rId3" cstate="print"/>
          <a:srcRect/>
          <a:stretch>
            <a:fillRect/>
          </a:stretch>
        </p:blipFill>
        <p:spPr bwMode="auto">
          <a:xfrm>
            <a:off x="5867400" y="2514600"/>
            <a:ext cx="2726138" cy="1885043"/>
          </a:xfrm>
          <a:prstGeom prst="rect">
            <a:avLst/>
          </a:prstGeom>
          <a:noFill/>
          <a:ln w="9525">
            <a:noFill/>
            <a:miter lim="800000"/>
            <a:headEnd/>
            <a:tailEnd/>
          </a:ln>
        </p:spPr>
      </p:pic>
      <p:pic>
        <p:nvPicPr>
          <p:cNvPr id="10" name="Picture 9" descr="1971 s sernfando gs frway.jpg"/>
          <p:cNvPicPr>
            <a:picLocks noChangeAspect="1"/>
          </p:cNvPicPr>
          <p:nvPr/>
        </p:nvPicPr>
        <p:blipFill>
          <a:blip r:embed="rId4" cstate="print"/>
          <a:stretch>
            <a:fillRect/>
          </a:stretch>
        </p:blipFill>
        <p:spPr>
          <a:xfrm>
            <a:off x="381000" y="2435772"/>
            <a:ext cx="2057400" cy="1986455"/>
          </a:xfrm>
          <a:prstGeom prst="rect">
            <a:avLst/>
          </a:prstGeom>
        </p:spPr>
      </p:pic>
      <p:pic>
        <p:nvPicPr>
          <p:cNvPr id="11" name="Picture 10" descr="HurricaneKatrinaFlood-20736731jr.jpg"/>
          <p:cNvPicPr>
            <a:picLocks noChangeAspect="1"/>
          </p:cNvPicPr>
          <p:nvPr/>
        </p:nvPicPr>
        <p:blipFill>
          <a:blip r:embed="rId5" cstate="print"/>
          <a:stretch>
            <a:fillRect/>
          </a:stretch>
        </p:blipFill>
        <p:spPr>
          <a:xfrm>
            <a:off x="2667000" y="2505646"/>
            <a:ext cx="2819400" cy="1846707"/>
          </a:xfrm>
          <a:prstGeom prst="rect">
            <a:avLst/>
          </a:prstGeom>
        </p:spPr>
      </p:pic>
      <p:pic>
        <p:nvPicPr>
          <p:cNvPr id="12" name="Picture 11" descr="northridge_freeway.jpg"/>
          <p:cNvPicPr>
            <a:picLocks noChangeAspect="1"/>
          </p:cNvPicPr>
          <p:nvPr/>
        </p:nvPicPr>
        <p:blipFill>
          <a:blip r:embed="rId6" cstate="print"/>
          <a:stretch>
            <a:fillRect/>
          </a:stretch>
        </p:blipFill>
        <p:spPr>
          <a:xfrm>
            <a:off x="381001" y="4724400"/>
            <a:ext cx="2415822" cy="1778923"/>
          </a:xfrm>
          <a:prstGeom prst="rect">
            <a:avLst/>
          </a:prstGeom>
        </p:spPr>
      </p:pic>
      <p:pic>
        <p:nvPicPr>
          <p:cNvPr id="13" name="Picture 12" descr="slide.jpg"/>
          <p:cNvPicPr>
            <a:picLocks noChangeAspect="1"/>
          </p:cNvPicPr>
          <p:nvPr/>
        </p:nvPicPr>
        <p:blipFill>
          <a:blip r:embed="rId7" cstate="print"/>
          <a:stretch>
            <a:fillRect/>
          </a:stretch>
        </p:blipFill>
        <p:spPr>
          <a:xfrm>
            <a:off x="3200400" y="4648200"/>
            <a:ext cx="1905000" cy="1905000"/>
          </a:xfrm>
          <a:prstGeom prst="rect">
            <a:avLst/>
          </a:prstGeom>
        </p:spPr>
      </p:pic>
      <p:pic>
        <p:nvPicPr>
          <p:cNvPr id="14" name="Picture 13" descr="IMG_0534.jpg"/>
          <p:cNvPicPr>
            <a:picLocks noChangeAspect="1"/>
          </p:cNvPicPr>
          <p:nvPr/>
        </p:nvPicPr>
        <p:blipFill>
          <a:blip r:embed="rId8" cstate="print"/>
          <a:stretch>
            <a:fillRect/>
          </a:stretch>
        </p:blipFill>
        <p:spPr>
          <a:xfrm>
            <a:off x="5867400" y="4648200"/>
            <a:ext cx="2540000" cy="1905000"/>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762000"/>
          </a:xfrm>
        </p:spPr>
        <p:txBody>
          <a:bodyPr/>
          <a:lstStyle/>
          <a:p>
            <a:r>
              <a:rPr lang="zh-CN" sz="4400" b="0" i="0" dirty="0" smtClean="0">
                <a:solidFill>
                  <a:srgbClr val="000000"/>
                </a:solidFill>
                <a:ea typeface="SimSun" pitchFamily="18" charset="0"/>
              </a:rPr>
              <a:t>安全评估计划</a:t>
            </a:r>
          </a:p>
        </p:txBody>
      </p:sp>
      <p:sp>
        <p:nvSpPr>
          <p:cNvPr id="4" name="Slide Number Placeholder 3"/>
          <p:cNvSpPr>
            <a:spLocks noGrp="1"/>
          </p:cNvSpPr>
          <p:nvPr>
            <p:ph type="sldNum" sz="quarter" idx="12"/>
          </p:nvPr>
        </p:nvSpPr>
        <p:spPr/>
        <p:txBody>
          <a:bodyPr/>
          <a:lstStyle/>
          <a:p>
            <a:pPr>
              <a:defRPr/>
            </a:pPr>
            <a:fld id="{D2169504-134A-4807-8C09-21DC8A34E074}" type="slidenum">
              <a:rPr lang="en-US" smtClean="0"/>
              <a:pPr>
                <a:defRPr/>
              </a:pPr>
              <a:t>3</a:t>
            </a:fld>
            <a:endParaRPr lang="en-US" dirty="0"/>
          </a:p>
        </p:txBody>
      </p:sp>
      <p:sp>
        <p:nvSpPr>
          <p:cNvPr id="6" name="Title 4"/>
          <p:cNvSpPr txBox="1">
            <a:spLocks/>
          </p:cNvSpPr>
          <p:nvPr/>
        </p:nvSpPr>
        <p:spPr>
          <a:xfrm>
            <a:off x="457200" y="4038600"/>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sz="4100" b="1" i="0" dirty="0" smtClean="0">
                <a:solidFill>
                  <a:srgbClr val="000000"/>
                </a:solidFill>
                <a:ea typeface="SimSun" pitchFamily="18" charset="0"/>
              </a:rPr>
              <a:t>项目开发工具箱</a:t>
            </a:r>
          </a:p>
        </p:txBody>
      </p:sp>
      <p:sp>
        <p:nvSpPr>
          <p:cNvPr id="7" name="Rectangle 6"/>
          <p:cNvSpPr/>
          <p:nvPr/>
        </p:nvSpPr>
        <p:spPr>
          <a:xfrm>
            <a:off x="228600" y="685800"/>
            <a:ext cx="8763000" cy="1200329"/>
          </a:xfrm>
          <a:prstGeom prst="rect">
            <a:avLst/>
          </a:prstGeom>
        </p:spPr>
        <p:txBody>
          <a:bodyPr wrap="square">
            <a:spAutoFit/>
          </a:bodyPr>
          <a:lstStyle/>
          <a:p>
            <a:r>
              <a:rPr lang="zh-CN" sz="1800" b="1" i="0" dirty="0" smtClean="0">
                <a:solidFill>
                  <a:srgbClr val="FFFFFF"/>
                </a:solidFill>
                <a:ea typeface="SimSun" pitchFamily="18" charset="0"/>
              </a:rPr>
              <a:t>由以下资质的专业人士对基础设施进行快速评估：</a:t>
            </a:r>
          </a:p>
          <a:p>
            <a:r>
              <a:rPr lang="zh-CN" sz="1800" b="1" i="0" dirty="0" smtClean="0">
                <a:solidFill>
                  <a:srgbClr val="FFFFFF"/>
                </a:solidFill>
                <a:ea typeface="SimSun" pitchFamily="18" charset="0"/>
              </a:rPr>
              <a:t>   - 注册土木工程师、结构工程师和岩土工程师  </a:t>
            </a:r>
          </a:p>
          <a:p>
            <a:r>
              <a:rPr lang="zh-CN" sz="1800" b="1" i="0" dirty="0" smtClean="0">
                <a:solidFill>
                  <a:srgbClr val="FFFFFF"/>
                </a:solidFill>
                <a:ea typeface="SimSun" pitchFamily="18" charset="0"/>
              </a:rPr>
              <a:t>   - 注册建筑师 </a:t>
            </a:r>
          </a:p>
          <a:p>
            <a:r>
              <a:rPr lang="zh-CN" sz="1800" b="1" i="0" dirty="0" smtClean="0">
                <a:solidFill>
                  <a:srgbClr val="FFFFFF"/>
                </a:solidFill>
                <a:ea typeface="SimSun" pitchFamily="18" charset="0"/>
              </a:rPr>
              <a:t>   - 注册地质学家和工程地质学家</a:t>
            </a:r>
          </a:p>
        </p:txBody>
      </p:sp>
      <p:sp>
        <p:nvSpPr>
          <p:cNvPr id="8" name="Rectangle 7"/>
          <p:cNvSpPr/>
          <p:nvPr/>
        </p:nvSpPr>
        <p:spPr>
          <a:xfrm>
            <a:off x="647700" y="4953000"/>
            <a:ext cx="7848600" cy="923330"/>
          </a:xfrm>
          <a:prstGeom prst="rect">
            <a:avLst/>
          </a:prstGeom>
        </p:spPr>
        <p:txBody>
          <a:bodyPr wrap="square">
            <a:spAutoFit/>
          </a:bodyPr>
          <a:lstStyle/>
          <a:p>
            <a:r>
              <a:rPr lang="zh-CN" sz="1800" b="1" i="0" dirty="0" smtClean="0">
                <a:solidFill>
                  <a:srgbClr val="FFFFFF"/>
                </a:solidFill>
                <a:ea typeface="SimSun" pitchFamily="18" charset="0"/>
              </a:rPr>
              <a:t>一些方法和程序，用于帮助加快合同交付进程，比如建设时间和应急合同登记的激励措施/抑制措施。</a:t>
            </a:r>
          </a:p>
        </p:txBody>
      </p:sp>
      <p:sp>
        <p:nvSpPr>
          <p:cNvPr id="9" name="Rectangle 8"/>
          <p:cNvSpPr/>
          <p:nvPr/>
        </p:nvSpPr>
        <p:spPr>
          <a:xfrm>
            <a:off x="1676400" y="5867400"/>
            <a:ext cx="5791200" cy="369332"/>
          </a:xfrm>
          <a:prstGeom prst="rect">
            <a:avLst/>
          </a:prstGeom>
        </p:spPr>
        <p:txBody>
          <a:bodyPr wrap="square">
            <a:spAutoFit/>
          </a:bodyPr>
          <a:lstStyle/>
          <a:p>
            <a:r>
              <a:rPr lang="zh-CN" sz="1800" b="0" i="0" dirty="0" smtClean="0">
                <a:solidFill>
                  <a:srgbClr val="000000"/>
                </a:solidFill>
                <a:ea typeface="SimSun" pitchFamily="18" charset="0"/>
              </a:rPr>
              <a:t>http://www.dot.ca.gov/hq/oppd/projaccel/index.htm。</a:t>
            </a:r>
          </a:p>
        </p:txBody>
      </p:sp>
      <p:pic>
        <p:nvPicPr>
          <p:cNvPr id="12" name="Picture 2"/>
          <p:cNvPicPr>
            <a:picLocks noChangeAspect="1" noChangeArrowheads="1"/>
          </p:cNvPicPr>
          <p:nvPr/>
        </p:nvPicPr>
        <p:blipFill>
          <a:blip r:embed="rId3" cstate="print"/>
          <a:srcRect/>
          <a:stretch>
            <a:fillRect/>
          </a:stretch>
        </p:blipFill>
        <p:spPr bwMode="auto">
          <a:xfrm>
            <a:off x="381000" y="1828800"/>
            <a:ext cx="2743200" cy="2057400"/>
          </a:xfrm>
          <a:prstGeom prst="rect">
            <a:avLst/>
          </a:prstGeom>
          <a:noFill/>
          <a:ln w="9525">
            <a:noFill/>
            <a:miter lim="800000"/>
            <a:headEnd/>
            <a:tailEnd/>
          </a:ln>
        </p:spPr>
      </p:pic>
      <p:pic>
        <p:nvPicPr>
          <p:cNvPr id="13" name="Picture 7" descr="DSC00475"/>
          <p:cNvPicPr>
            <a:picLocks noChangeAspect="1" noChangeArrowheads="1"/>
          </p:cNvPicPr>
          <p:nvPr/>
        </p:nvPicPr>
        <p:blipFill>
          <a:blip r:embed="rId4" cstate="print"/>
          <a:srcRect/>
          <a:stretch>
            <a:fillRect/>
          </a:stretch>
        </p:blipFill>
        <p:spPr bwMode="auto">
          <a:xfrm>
            <a:off x="2057400" y="2209800"/>
            <a:ext cx="3429000" cy="1851706"/>
          </a:xfrm>
          <a:prstGeom prst="rect">
            <a:avLst/>
          </a:prstGeom>
          <a:noFill/>
          <a:ln w="9525">
            <a:noFill/>
            <a:miter lim="800000"/>
            <a:headEnd/>
            <a:tailEnd/>
          </a:ln>
        </p:spPr>
      </p:pic>
      <p:pic>
        <p:nvPicPr>
          <p:cNvPr id="14" name="Picture 4" descr="Figure 6-7 Steinbrugge Collection"/>
          <p:cNvPicPr>
            <a:picLocks noChangeAspect="1" noChangeArrowheads="1"/>
          </p:cNvPicPr>
          <p:nvPr/>
        </p:nvPicPr>
        <p:blipFill>
          <a:blip r:embed="rId5" cstate="print"/>
          <a:srcRect l="1875" t="12500" r="1875" b="25000"/>
          <a:stretch>
            <a:fillRect/>
          </a:stretch>
        </p:blipFill>
        <p:spPr bwMode="auto">
          <a:xfrm>
            <a:off x="6096000" y="2562225"/>
            <a:ext cx="2020824" cy="1733550"/>
          </a:xfrm>
          <a:prstGeom prst="rect">
            <a:avLst/>
          </a:prstGeom>
          <a:noFill/>
          <a:ln w="9525">
            <a:noFill/>
            <a:miter lim="800000"/>
            <a:headEnd/>
            <a:tailEnd/>
          </a:ln>
        </p:spPr>
      </p:pic>
      <p:pic>
        <p:nvPicPr>
          <p:cNvPr id="15" name="Picture 8" descr="2816"/>
          <p:cNvPicPr>
            <a:picLocks noChangeAspect="1" noChangeArrowheads="1"/>
          </p:cNvPicPr>
          <p:nvPr/>
        </p:nvPicPr>
        <p:blipFill>
          <a:blip r:embed="rId6" cstate="print"/>
          <a:srcRect/>
          <a:stretch>
            <a:fillRect/>
          </a:stretch>
        </p:blipFill>
        <p:spPr bwMode="auto">
          <a:xfrm>
            <a:off x="4114800" y="1813361"/>
            <a:ext cx="2438400" cy="1615639"/>
          </a:xfrm>
          <a:prstGeom prst="rect">
            <a:avLst/>
          </a:prstGeom>
          <a:noFill/>
          <a:ln w="9525">
            <a:noFill/>
            <a:miter lim="800000"/>
            <a:headEnd/>
            <a:tailEnd/>
          </a:ln>
        </p:spPr>
      </p:pic>
      <p:pic>
        <p:nvPicPr>
          <p:cNvPr id="16" name="Picture 5" descr="OceansidePlant_Aerial_web"/>
          <p:cNvPicPr>
            <a:picLocks noChangeAspect="1" noChangeArrowheads="1"/>
          </p:cNvPicPr>
          <p:nvPr/>
        </p:nvPicPr>
        <p:blipFill>
          <a:blip r:embed="rId7" cstate="print"/>
          <a:srcRect/>
          <a:stretch>
            <a:fillRect/>
          </a:stretch>
        </p:blipFill>
        <p:spPr bwMode="auto">
          <a:xfrm>
            <a:off x="6858000" y="1447800"/>
            <a:ext cx="2057400" cy="137093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4400" b="0" i="0" dirty="0" smtClean="0">
                <a:solidFill>
                  <a:srgbClr val="000000"/>
                </a:solidFill>
                <a:ea typeface="SimSun" pitchFamily="18" charset="0"/>
              </a:rPr>
              <a:t>地震灾害分析系统 (ShakeCast)</a:t>
            </a:r>
          </a:p>
        </p:txBody>
      </p:sp>
      <p:sp>
        <p:nvSpPr>
          <p:cNvPr id="3" name="Content Placeholder 2"/>
          <p:cNvSpPr>
            <a:spLocks noGrp="1"/>
          </p:cNvSpPr>
          <p:nvPr>
            <p:ph idx="1"/>
          </p:nvPr>
        </p:nvSpPr>
        <p:spPr>
          <a:xfrm>
            <a:off x="152400" y="1447800"/>
            <a:ext cx="8839200" cy="5257800"/>
          </a:xfrm>
        </p:spPr>
        <p:txBody>
          <a:bodyPr/>
          <a:lstStyle/>
          <a:p>
            <a:r>
              <a:rPr lang="zh-CN" sz="3200" b="0" i="0" dirty="0" smtClean="0">
                <a:solidFill>
                  <a:srgbClr val="000000"/>
                </a:solidFill>
                <a:ea typeface="SimSun" pitchFamily="18" charset="0"/>
              </a:rPr>
              <a:t>- </a:t>
            </a:r>
            <a:r>
              <a:rPr lang="zh-CN" sz="2400" b="0" i="0" dirty="0" smtClean="0">
                <a:solidFill>
                  <a:srgbClr val="000000"/>
                </a:solidFill>
                <a:ea typeface="SimSun" pitchFamily="18" charset="0"/>
              </a:rPr>
              <a:t>由美国地质勘探局开发</a:t>
            </a:r>
          </a:p>
          <a:p>
            <a:r>
              <a:rPr lang="zh-CN" sz="2400" b="0" i="0" dirty="0" smtClean="0">
                <a:solidFill>
                  <a:srgbClr val="000000"/>
                </a:solidFill>
                <a:ea typeface="SimSun" pitchFamily="18" charset="0"/>
              </a:rPr>
              <a:t>- 1900 个地震探测器遍布加州</a:t>
            </a:r>
          </a:p>
          <a:p>
            <a:r>
              <a:rPr lang="zh-CN" sz="2400" b="0" i="0" dirty="0" smtClean="0">
                <a:solidFill>
                  <a:srgbClr val="000000"/>
                </a:solidFill>
                <a:ea typeface="SimSun" pitchFamily="18" charset="0"/>
              </a:rPr>
              <a:t> - 针对 4.0 级以上的地震</a:t>
            </a:r>
          </a:p>
          <a:p>
            <a:r>
              <a:rPr lang="zh-CN" sz="2400" b="0" i="0" dirty="0" smtClean="0">
                <a:solidFill>
                  <a:srgbClr val="000000"/>
                </a:solidFill>
                <a:ea typeface="SimSun" pitchFamily="18" charset="0"/>
              </a:rPr>
              <a:t>- 基于网络的应用程序</a:t>
            </a:r>
          </a:p>
          <a:p>
            <a:r>
              <a:rPr lang="zh-CN" sz="2400" b="0" i="0" dirty="0" smtClean="0">
                <a:solidFill>
                  <a:srgbClr val="000000"/>
                </a:solidFill>
                <a:ea typeface="SimSun" pitchFamily="18" charset="0"/>
              </a:rPr>
              <a:t> - 自动检索地震摇曳数据 </a:t>
            </a:r>
          </a:p>
          <a:p>
            <a:r>
              <a:rPr lang="zh-CN" sz="2400" b="0" i="0" dirty="0" smtClean="0">
                <a:solidFill>
                  <a:srgbClr val="000000"/>
                </a:solidFill>
                <a:ea typeface="SimSun" pitchFamily="18" charset="0"/>
              </a:rPr>
              <a:t> - 自动分析单座桥梁性能</a:t>
            </a:r>
          </a:p>
          <a:p>
            <a:r>
              <a:rPr lang="zh-CN" sz="2400" b="0" i="0" dirty="0" smtClean="0">
                <a:solidFill>
                  <a:srgbClr val="000000"/>
                </a:solidFill>
                <a:ea typeface="SimSun" pitchFamily="18" charset="0"/>
              </a:rPr>
              <a:t> - 生成检查优先级报告，并在几分钟内通过电子邮件发送至世界各地检查员和经理的智能手机中。</a:t>
            </a:r>
          </a:p>
          <a:p>
            <a:r>
              <a:rPr lang="zh-CN" sz="2400" b="0" i="0" dirty="0" smtClean="0">
                <a:solidFill>
                  <a:srgbClr val="000000"/>
                </a:solidFill>
                <a:ea typeface="SimSun" pitchFamily="18" charset="0"/>
              </a:rPr>
              <a:t> - 帮助加快震后评估  </a:t>
            </a:r>
          </a:p>
        </p:txBody>
      </p:sp>
      <p:sp>
        <p:nvSpPr>
          <p:cNvPr id="4" name="Slide Number Placeholder 3"/>
          <p:cNvSpPr>
            <a:spLocks noGrp="1"/>
          </p:cNvSpPr>
          <p:nvPr>
            <p:ph type="sldNum" sz="quarter" idx="12"/>
          </p:nvPr>
        </p:nvSpPr>
        <p:spPr/>
        <p:txBody>
          <a:bodyPr/>
          <a:lstStyle/>
          <a:p>
            <a:pPr>
              <a:defRPr/>
            </a:pPr>
            <a:fld id="{D2169504-134A-4807-8C09-21DC8A34E074}" type="slidenum">
              <a:rPr lang="en-US" smtClean="0"/>
              <a:pPr>
                <a:defRPr/>
              </a:pPr>
              <a:t>4</a:t>
            </a:fld>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Picture 6.png"/>
          <p:cNvPicPr>
            <a:picLocks noChangeAspect="1"/>
          </p:cNvPicPr>
          <p:nvPr/>
        </p:nvPicPr>
        <p:blipFill>
          <a:blip r:embed="rId3" cstate="print"/>
          <a:srcRect/>
          <a:stretch>
            <a:fillRect/>
          </a:stretch>
        </p:blipFill>
        <p:spPr bwMode="auto">
          <a:xfrm>
            <a:off x="5562600" y="1066800"/>
            <a:ext cx="3365500" cy="2833952"/>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9219" name="Oval 6"/>
          <p:cNvSpPr>
            <a:spLocks noChangeArrowheads="1"/>
          </p:cNvSpPr>
          <p:nvPr/>
        </p:nvSpPr>
        <p:spPr bwMode="auto">
          <a:xfrm>
            <a:off x="7085013" y="2030413"/>
            <a:ext cx="107950" cy="107950"/>
          </a:xfrm>
          <a:prstGeom prst="ellipse">
            <a:avLst/>
          </a:prstGeom>
          <a:noFill/>
          <a:ln w="53975">
            <a:solidFill>
              <a:srgbClr val="FF0000"/>
            </a:solidFill>
            <a:round/>
            <a:headEnd/>
            <a:tailEnd/>
          </a:ln>
        </p:spPr>
        <p:txBody>
          <a:bodyPr/>
          <a:lstStyle/>
          <a:p>
            <a:endParaRPr lang="en-US" dirty="0">
              <a:latin typeface="Gill Sans" pitchFamily="-112" charset="0"/>
              <a:ea typeface="ヒラギノ角ゴ ProN W3" pitchFamily="-112" charset="-128"/>
            </a:endParaRPr>
          </a:p>
        </p:txBody>
      </p:sp>
      <p:cxnSp>
        <p:nvCxnSpPr>
          <p:cNvPr id="9220" name="Straight Arrow Connector 9"/>
          <p:cNvCxnSpPr>
            <a:cxnSpLocks noChangeShapeType="1"/>
          </p:cNvCxnSpPr>
          <p:nvPr/>
        </p:nvCxnSpPr>
        <p:spPr bwMode="auto">
          <a:xfrm flipV="1">
            <a:off x="6645275" y="2112963"/>
            <a:ext cx="434975" cy="217487"/>
          </a:xfrm>
          <a:prstGeom prst="straightConnector1">
            <a:avLst/>
          </a:prstGeom>
          <a:noFill/>
          <a:ln w="60325">
            <a:solidFill>
              <a:srgbClr val="FF0000"/>
            </a:solidFill>
            <a:round/>
            <a:headEnd/>
            <a:tailEnd type="arrow" w="med" len="med"/>
          </a:ln>
        </p:spPr>
      </p:cxnSp>
      <p:pic>
        <p:nvPicPr>
          <p:cNvPr id="22533" name="Picture 7" descr="pic32316.jpg"/>
          <p:cNvPicPr>
            <a:picLocks noChangeAspect="1"/>
          </p:cNvPicPr>
          <p:nvPr/>
        </p:nvPicPr>
        <p:blipFill>
          <a:blip r:embed="rId4" cstate="print"/>
          <a:srcRect/>
          <a:stretch>
            <a:fillRect/>
          </a:stretch>
        </p:blipFill>
        <p:spPr bwMode="auto">
          <a:xfrm>
            <a:off x="380999" y="1808212"/>
            <a:ext cx="4886325" cy="4046488"/>
          </a:xfrm>
          <a:prstGeom prst="rect">
            <a:avLst/>
          </a:prstGeom>
          <a:noFill/>
          <a:ln w="3175">
            <a:solidFill>
              <a:schemeClr val="tx1"/>
            </a:solidFill>
            <a:round/>
            <a:headEnd/>
            <a:tailEnd/>
          </a:ln>
          <a:effectLst>
            <a:outerShdw blurRad="50800" dist="38100" dir="2700000" algn="tl" rotWithShape="0">
              <a:prstClr val="black">
                <a:alpha val="40000"/>
              </a:prstClr>
            </a:outerShdw>
          </a:effectLst>
        </p:spPr>
      </p:pic>
      <p:sp>
        <p:nvSpPr>
          <p:cNvPr id="22534" name="Rectangle 2"/>
          <p:cNvSpPr>
            <a:spLocks noGrp="1" noChangeArrowheads="1"/>
          </p:cNvSpPr>
          <p:nvPr>
            <p:ph type="title"/>
          </p:nvPr>
        </p:nvSpPr>
        <p:spPr>
          <a:xfrm>
            <a:off x="-1752600" y="990600"/>
            <a:ext cx="8686800" cy="1062038"/>
          </a:xfrm>
        </p:spPr>
        <p:txBody>
          <a:bodyPr>
            <a:noAutofit/>
          </a:bodyPr>
          <a:lstStyle/>
          <a:p>
            <a:pPr eaLnBrk="1" fontAlgn="auto" hangingPunct="1">
              <a:spcAft>
                <a:spcPts val="0"/>
              </a:spcAft>
              <a:defRPr/>
            </a:pPr>
            <a:r>
              <a:rPr lang="zh-CN" sz="2000" b="0" i="0" dirty="0" smtClean="0">
                <a:solidFill>
                  <a:srgbClr val="000000"/>
                </a:solidFill>
                <a:ea typeface="SimSun" pitchFamily="18" charset="0"/>
              </a:rPr>
              <a:t>2008 年 7 月，奇诺岗发生 5.4 级地震</a:t>
            </a:r>
          </a:p>
        </p:txBody>
      </p:sp>
      <p:sp>
        <p:nvSpPr>
          <p:cNvPr id="9" name="TextBox 8"/>
          <p:cNvSpPr txBox="1"/>
          <p:nvPr/>
        </p:nvSpPr>
        <p:spPr>
          <a:xfrm>
            <a:off x="4038600" y="4953000"/>
            <a:ext cx="3302000" cy="1200329"/>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defRPr/>
            </a:pPr>
            <a:r>
              <a:rPr lang="zh-CN" sz="1800" b="0" i="0" dirty="0" smtClean="0">
                <a:solidFill>
                  <a:srgbClr val="FFFFFF"/>
                </a:solidFill>
                <a:ea typeface="SimSun" pitchFamily="18" charset="0"/>
              </a:rPr>
              <a:t>地震灾害分析系统将此次地震中受损的唯一桥梁确定为第三大优先检查对象。</a:t>
            </a:r>
          </a:p>
        </p:txBody>
      </p:sp>
      <p:sp>
        <p:nvSpPr>
          <p:cNvPr id="10" name="Title 1"/>
          <p:cNvSpPr txBox="1">
            <a:spLocks/>
          </p:cNvSpPr>
          <p:nvPr/>
        </p:nvSpPr>
        <p:spPr>
          <a:xfrm>
            <a:off x="114300" y="-228600"/>
            <a:ext cx="89154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sz="4100" b="1" i="0" u="none" dirty="0" smtClean="0">
                <a:solidFill>
                  <a:srgbClr val="000000"/>
                </a:solidFill>
                <a:effectLst>
                  <a:outerShdw blurRad="114300" dist="101600" dir="2700000" algn="tl" rotWithShape="0">
                    <a:srgbClr val="000000">
                      <a:alpha val="40000"/>
                    </a:srgbClr>
                  </a:outerShdw>
                </a:effectLst>
                <a:ea typeface="SimSun" pitchFamily="18" charset="0"/>
              </a:rPr>
              <a:t>地震灾害分析系统 (ShakeCast)</a:t>
            </a:r>
          </a:p>
        </p:txBody>
      </p:sp>
      <p:sp>
        <p:nvSpPr>
          <p:cNvPr id="11" name="Rectangle 10"/>
          <p:cNvSpPr/>
          <p:nvPr/>
        </p:nvSpPr>
        <p:spPr>
          <a:xfrm>
            <a:off x="1600200" y="609600"/>
            <a:ext cx="8991600" cy="369332"/>
          </a:xfrm>
          <a:prstGeom prst="rect">
            <a:avLst/>
          </a:prstGeom>
        </p:spPr>
        <p:txBody>
          <a:bodyPr wrap="square">
            <a:spAutoFit/>
          </a:bodyPr>
          <a:lstStyle/>
          <a:p>
            <a:r>
              <a:rPr lang="zh-CN" sz="1800" b="0" i="1" dirty="0" smtClean="0">
                <a:solidFill>
                  <a:srgbClr val="000000"/>
                </a:solidFill>
                <a:ea typeface="SimSun" pitchFamily="18" charset="0"/>
              </a:rPr>
              <a:t>快速发布震后评估和响应的工具。</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5" name="Picture 9"/>
          <p:cNvPicPr>
            <a:picLocks noChangeAspect="1" noChangeArrowheads="1"/>
          </p:cNvPicPr>
          <p:nvPr/>
        </p:nvPicPr>
        <p:blipFill>
          <a:blip r:embed="rId2" cstate="print"/>
          <a:srcRect/>
          <a:stretch>
            <a:fillRect/>
          </a:stretch>
        </p:blipFill>
        <p:spPr bwMode="auto">
          <a:xfrm>
            <a:off x="304800" y="1895236"/>
            <a:ext cx="4038600" cy="394835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59394" name="Picture 2"/>
          <p:cNvPicPr>
            <a:picLocks noChangeAspect="1" noChangeArrowheads="1"/>
          </p:cNvPicPr>
          <p:nvPr/>
        </p:nvPicPr>
        <p:blipFill>
          <a:blip r:embed="rId3" cstate="print"/>
          <a:srcRect/>
          <a:stretch>
            <a:fillRect/>
          </a:stretch>
        </p:blipFill>
        <p:spPr bwMode="auto">
          <a:xfrm>
            <a:off x="4953000" y="762000"/>
            <a:ext cx="3900487" cy="32004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19460" name="Rectangle 2"/>
          <p:cNvSpPr>
            <a:spLocks noGrp="1" noChangeArrowheads="1"/>
          </p:cNvSpPr>
          <p:nvPr>
            <p:ph type="title"/>
          </p:nvPr>
        </p:nvSpPr>
        <p:spPr>
          <a:xfrm>
            <a:off x="-228600" y="609600"/>
            <a:ext cx="5410200" cy="852544"/>
          </a:xfrm>
        </p:spPr>
        <p:txBody>
          <a:bodyPr>
            <a:normAutofit/>
          </a:bodyPr>
          <a:lstStyle/>
          <a:p>
            <a:pPr eaLnBrk="1" hangingPunct="1">
              <a:defRPr/>
            </a:pPr>
            <a:r>
              <a:rPr lang="zh-CN" sz="2000" b="0" i="0" dirty="0" smtClean="0">
                <a:solidFill>
                  <a:srgbClr val="000000"/>
                </a:solidFill>
                <a:ea typeface="SimSun" pitchFamily="18" charset="0"/>
              </a:rPr>
              <a:t>2010 年 4 月，加利西哥发生 7.2 级地震</a:t>
            </a:r>
          </a:p>
        </p:txBody>
      </p:sp>
      <p:pic>
        <p:nvPicPr>
          <p:cNvPr id="19466" name="Picture 10"/>
          <p:cNvPicPr>
            <a:picLocks noChangeAspect="1" noChangeArrowheads="1"/>
          </p:cNvPicPr>
          <p:nvPr/>
        </p:nvPicPr>
        <p:blipFill>
          <a:blip r:embed="rId4" cstate="print"/>
          <a:srcRect/>
          <a:stretch>
            <a:fillRect/>
          </a:stretch>
        </p:blipFill>
        <p:spPr bwMode="auto">
          <a:xfrm>
            <a:off x="457200" y="4648200"/>
            <a:ext cx="2713038" cy="19907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9" name="TextBox 8"/>
          <p:cNvSpPr txBox="1"/>
          <p:nvPr/>
        </p:nvSpPr>
        <p:spPr>
          <a:xfrm>
            <a:off x="4582297" y="4648200"/>
            <a:ext cx="3302000" cy="1200329"/>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defRPr/>
            </a:pPr>
            <a:r>
              <a:rPr lang="zh-CN" sz="1800" b="0" i="0" dirty="0" smtClean="0">
                <a:solidFill>
                  <a:srgbClr val="FFFFFF"/>
                </a:solidFill>
                <a:ea typeface="SimSun" pitchFamily="18" charset="0"/>
              </a:rPr>
              <a:t>地震灾害分析系统将此次地震中受损的唯一桥梁确定为首要检查对象。</a:t>
            </a:r>
          </a:p>
        </p:txBody>
      </p:sp>
      <p:sp>
        <p:nvSpPr>
          <p:cNvPr id="10" name="Title 1"/>
          <p:cNvSpPr txBox="1">
            <a:spLocks/>
          </p:cNvSpPr>
          <p:nvPr/>
        </p:nvSpPr>
        <p:spPr>
          <a:xfrm>
            <a:off x="428625" y="0"/>
            <a:ext cx="8286750" cy="762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sz="4000" b="1" i="0" u="none" dirty="0" smtClean="0">
                <a:solidFill>
                  <a:srgbClr val="000000"/>
                </a:solidFill>
                <a:effectLst>
                  <a:outerShdw blurRad="114300" dist="101600" dir="2700000" algn="tl" rotWithShape="0">
                    <a:srgbClr val="000000">
                      <a:alpha val="40000"/>
                    </a:srgbClr>
                  </a:outerShdw>
                </a:effectLst>
                <a:ea typeface="SimSun" pitchFamily="18" charset="0"/>
              </a:rPr>
              <a:t>地震灾害分析系统 (ShakeCast)</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3"/>
          <p:cNvSpPr>
            <a:spLocks noGrp="1" noChangeArrowheads="1"/>
          </p:cNvSpPr>
          <p:nvPr>
            <p:ph type="subTitle" idx="1"/>
          </p:nvPr>
        </p:nvSpPr>
        <p:spPr>
          <a:xfrm>
            <a:off x="800100" y="2362200"/>
            <a:ext cx="7658100" cy="4191000"/>
          </a:xfrm>
        </p:spPr>
        <p:txBody>
          <a:bodyPr>
            <a:normAutofit/>
          </a:bodyPr>
          <a:lstStyle/>
          <a:p>
            <a:pPr algn="l">
              <a:buFont typeface="Arial" pitchFamily="34" charset="0"/>
              <a:buChar char="•"/>
            </a:pPr>
            <a:r>
              <a:rPr lang="zh-CN" sz="2400" b="0" i="0" dirty="0" smtClean="0">
                <a:solidFill>
                  <a:srgbClr val="000000"/>
                </a:solidFill>
                <a:ea typeface="SimSun" pitchFamily="18" charset="0"/>
              </a:rPr>
              <a:t> </a:t>
            </a:r>
            <a:r>
              <a:rPr lang="zh-CN" sz="2800" b="0" i="0" dirty="0" smtClean="0">
                <a:solidFill>
                  <a:srgbClr val="000000"/>
                </a:solidFill>
                <a:ea typeface="SimSun" pitchFamily="18" charset="0"/>
              </a:rPr>
              <a:t>灾害响应分为两个阶段：</a:t>
            </a:r>
          </a:p>
          <a:p>
            <a:pPr lvl="1" algn="l">
              <a:buFont typeface="Arial" pitchFamily="34" charset="0"/>
              <a:buChar char="•"/>
            </a:pPr>
            <a:r>
              <a:rPr lang="zh-CN" sz="2800" b="0" i="0" dirty="0" smtClean="0">
                <a:solidFill>
                  <a:srgbClr val="000000"/>
                </a:solidFill>
                <a:ea typeface="SimSun" pitchFamily="18" charset="0"/>
              </a:rPr>
              <a:t>应急启动（无计划规范和估测）</a:t>
            </a:r>
          </a:p>
          <a:p>
            <a:pPr lvl="1" algn="l">
              <a:buFont typeface="Arial" pitchFamily="34" charset="0"/>
              <a:buChar char="•"/>
            </a:pPr>
            <a:r>
              <a:rPr lang="zh-CN" sz="2800" b="0" i="0" dirty="0" smtClean="0">
                <a:solidFill>
                  <a:srgbClr val="000000"/>
                </a:solidFill>
                <a:ea typeface="SimSun" pitchFamily="18" charset="0"/>
              </a:rPr>
              <a:t>恢复（有计划规范和估测）</a:t>
            </a:r>
            <a:r>
              <a:rPr lang="en" sz="3400" dirty="0" smtClean="0"/>
              <a:t/>
            </a:r>
            <a:br>
              <a:rPr lang="en" sz="3400" dirty="0" smtClean="0"/>
            </a:br>
            <a:r>
              <a:rPr lang="zh-CN" sz="3400" b="0" i="0" dirty="0" smtClean="0">
                <a:solidFill>
                  <a:srgbClr val="000000"/>
                </a:solidFill>
                <a:ea typeface="SimSun" pitchFamily="18" charset="0"/>
              </a:rPr>
              <a:t>		</a:t>
            </a:r>
          </a:p>
          <a:p>
            <a:pPr algn="l">
              <a:buFontTx/>
              <a:buChar char="•"/>
            </a:pPr>
            <a:r>
              <a:rPr lang="zh-CN" sz="2800" b="0" i="0" dirty="0" smtClean="0">
                <a:solidFill>
                  <a:srgbClr val="000000"/>
                </a:solidFill>
                <a:ea typeface="SimSun" pitchFamily="18" charset="0"/>
              </a:rPr>
              <a:t> 恢复即对设施进行重建，使其达到灾前的情况</a:t>
            </a:r>
            <a:r>
              <a:rPr lang="en" sz="2800" dirty="0" smtClean="0"/>
              <a:t/>
            </a:r>
            <a:br>
              <a:rPr lang="en" sz="2800" dirty="0" smtClean="0"/>
            </a:br>
            <a:endParaRPr lang="en" sz="2800" dirty="0" smtClean="0"/>
          </a:p>
          <a:p>
            <a:pPr algn="l">
              <a:buFontTx/>
              <a:buChar char="•"/>
            </a:pPr>
            <a:r>
              <a:rPr lang="zh-CN" sz="2800" b="0" i="0" dirty="0" smtClean="0">
                <a:solidFill>
                  <a:srgbClr val="000000"/>
                </a:solidFill>
                <a:ea typeface="SimSun" pitchFamily="18" charset="0"/>
              </a:rPr>
              <a:t> 发生灾害后，通常会启动应急程序，这有助于简化手续，并缩短计划规范和估测过程</a:t>
            </a:r>
          </a:p>
        </p:txBody>
      </p:sp>
      <p:sp>
        <p:nvSpPr>
          <p:cNvPr id="46086" name="Line 7"/>
          <p:cNvSpPr>
            <a:spLocks noChangeShapeType="1"/>
          </p:cNvSpPr>
          <p:nvPr/>
        </p:nvSpPr>
        <p:spPr bwMode="auto">
          <a:xfrm>
            <a:off x="457200" y="685800"/>
            <a:ext cx="8229600" cy="0"/>
          </a:xfrm>
          <a:prstGeom prst="line">
            <a:avLst/>
          </a:prstGeom>
          <a:noFill/>
          <a:ln w="9525">
            <a:solidFill>
              <a:schemeClr val="bg1"/>
            </a:solidFill>
            <a:round/>
            <a:headEnd/>
            <a:tailEnd/>
          </a:ln>
        </p:spPr>
        <p:txBody>
          <a:bodyPr wrap="none" anchor="ctr"/>
          <a:lstStyle/>
          <a:p>
            <a:endParaRPr lang="en-US" dirty="0"/>
          </a:p>
        </p:txBody>
      </p:sp>
      <p:sp>
        <p:nvSpPr>
          <p:cNvPr id="46087" name="Line 8"/>
          <p:cNvSpPr>
            <a:spLocks noChangeShapeType="1"/>
          </p:cNvSpPr>
          <p:nvPr/>
        </p:nvSpPr>
        <p:spPr bwMode="auto">
          <a:xfrm>
            <a:off x="609600" y="457200"/>
            <a:ext cx="0" cy="6019800"/>
          </a:xfrm>
          <a:prstGeom prst="line">
            <a:avLst/>
          </a:prstGeom>
          <a:noFill/>
          <a:ln w="9525">
            <a:solidFill>
              <a:schemeClr val="bg1"/>
            </a:solidFill>
            <a:round/>
            <a:headEnd/>
            <a:tailEnd/>
          </a:ln>
        </p:spPr>
        <p:txBody>
          <a:bodyPr wrap="none" anchor="ctr"/>
          <a:lstStyle/>
          <a:p>
            <a:endParaRPr lang="en-US" dirty="0"/>
          </a:p>
        </p:txBody>
      </p:sp>
      <p:sp>
        <p:nvSpPr>
          <p:cNvPr id="14" name="TextBox 13"/>
          <p:cNvSpPr txBox="1"/>
          <p:nvPr/>
        </p:nvSpPr>
        <p:spPr>
          <a:xfrm>
            <a:off x="990600" y="762000"/>
            <a:ext cx="5486400" cy="584775"/>
          </a:xfrm>
          <a:prstGeom prst="rect">
            <a:avLst/>
          </a:prstGeom>
          <a:noFill/>
        </p:spPr>
        <p:txBody>
          <a:bodyPr wrap="square" rtlCol="0">
            <a:spAutoFit/>
          </a:bodyPr>
          <a:lstStyle/>
          <a:p>
            <a:pPr algn="l"/>
            <a:r>
              <a:rPr lang="zh-CN" sz="3200" b="1" i="0" dirty="0" smtClean="0">
                <a:solidFill>
                  <a:srgbClr val="000000"/>
                </a:solidFill>
                <a:ea typeface="SimSun" pitchFamily="18" charset="0"/>
              </a:rPr>
              <a:t>重大</a:t>
            </a:r>
            <a:r>
              <a:rPr lang="zh-CN" sz="3000" b="1" i="0" dirty="0" smtClean="0">
                <a:solidFill>
                  <a:srgbClr val="000000"/>
                </a:solidFill>
                <a:ea typeface="SimSun" pitchFamily="18" charset="0"/>
              </a:rPr>
              <a:t>损失</a:t>
            </a:r>
            <a:r>
              <a:rPr lang="zh-CN" sz="3200" b="1" i="0" dirty="0" smtClean="0">
                <a:solidFill>
                  <a:srgbClr val="000000"/>
                </a:solidFill>
                <a:ea typeface="SimSun" pitchFamily="18" charset="0"/>
              </a:rPr>
              <a:t>恢复</a:t>
            </a:r>
          </a:p>
        </p:txBody>
      </p:sp>
      <p:pic>
        <p:nvPicPr>
          <p:cNvPr id="8" name="Picture 1" descr="C:\Documents and Settings\s124994\Desktop\Major Damage\2011 damage photos\IM000623.jpg"/>
          <p:cNvPicPr>
            <a:picLocks noChangeAspect="1" noChangeArrowheads="1"/>
          </p:cNvPicPr>
          <p:nvPr/>
        </p:nvPicPr>
        <p:blipFill>
          <a:blip r:embed="rId3" cstate="print"/>
          <a:srcRect/>
          <a:stretch>
            <a:fillRect/>
          </a:stretch>
        </p:blipFill>
        <p:spPr bwMode="auto">
          <a:xfrm>
            <a:off x="6324600" y="762000"/>
            <a:ext cx="2628900" cy="1896801"/>
          </a:xfrm>
          <a:prstGeom prst="rect">
            <a:avLst/>
          </a:prstGeom>
          <a:noFill/>
        </p:spPr>
      </p:pic>
      <p:sp>
        <p:nvSpPr>
          <p:cNvPr id="10" name="Title 1"/>
          <p:cNvSpPr txBox="1">
            <a:spLocks/>
          </p:cNvSpPr>
          <p:nvPr/>
        </p:nvSpPr>
        <p:spPr>
          <a:xfrm>
            <a:off x="1219200" y="152400"/>
            <a:ext cx="7162800" cy="609600"/>
          </a:xfrm>
          <a:prstGeom prst="rect">
            <a:avLst/>
          </a:prstGeom>
        </p:spPr>
        <p:txBody>
          <a:bodyPr vert="horz" lIns="45720" tIns="0" rIns="45720" bIns="0" anchor="b">
            <a:normAutofit fontScale="92500" lnSpcReduction="10000"/>
            <a:scene3d>
              <a:camera prst="orthographicFront"/>
              <a:lightRig rig="soft" dir="t">
                <a:rot lat="0" lon="0" rev="1722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sz="4800" b="1" i="0" u="none" cap="all" dirty="0" smtClean="0">
                <a:solidFill>
                  <a:srgbClr val="000000"/>
                </a:solidFill>
                <a:effectLst>
                  <a:outerShdw blurRad="127000" dist="200000" dir="2700000" algn="tl" rotWithShape="0">
                    <a:srgbClr val="000000">
                      <a:alpha val="30000"/>
                    </a:srgbClr>
                  </a:outerShdw>
                </a:effectLst>
                <a:ea typeface="SimSun" pitchFamily="18" charset="0"/>
              </a:rPr>
              <a:t>灾害响应</a:t>
            </a:r>
          </a:p>
        </p:txBody>
      </p:sp>
    </p:spTree>
    <p:extLst>
      <p:ext uri="{BB962C8B-B14F-4D97-AF65-F5344CB8AC3E}">
        <p14:creationId xmlns:p14="http://schemas.microsoft.com/office/powerpoint/2010/main" xmlns="" val="211481008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3"/>
          <p:cNvSpPr>
            <a:spLocks noGrp="1" noChangeArrowheads="1"/>
          </p:cNvSpPr>
          <p:nvPr>
            <p:ph type="subTitle" idx="1"/>
          </p:nvPr>
        </p:nvSpPr>
        <p:spPr>
          <a:xfrm>
            <a:off x="723900" y="838200"/>
            <a:ext cx="8648700" cy="6553200"/>
          </a:xfrm>
        </p:spPr>
        <p:txBody>
          <a:bodyPr>
            <a:normAutofit/>
          </a:bodyPr>
          <a:lstStyle/>
          <a:p>
            <a:pPr algn="l">
              <a:lnSpc>
                <a:spcPct val="90000"/>
              </a:lnSpc>
              <a:buFontTx/>
              <a:buChar char="•"/>
            </a:pPr>
            <a:r>
              <a:rPr lang="zh-CN" sz="2200" b="0" i="0" dirty="0" smtClean="0">
                <a:solidFill>
                  <a:srgbClr val="000000"/>
                </a:solidFill>
                <a:ea typeface="SimSun" pitchFamily="18" charset="0"/>
              </a:rPr>
              <a:t>发布指令</a:t>
            </a:r>
          </a:p>
          <a:p>
            <a:pPr algn="l">
              <a:lnSpc>
                <a:spcPct val="90000"/>
              </a:lnSpc>
            </a:pPr>
            <a:r>
              <a:rPr lang="en-US" sz="2200" dirty="0" smtClean="0">
                <a:solidFill>
                  <a:schemeClr val="tx1"/>
                </a:solidFill>
                <a:latin typeface="Times New Roman" pitchFamily="18" charset="0"/>
                <a:cs typeface="Times New Roman" pitchFamily="18" charset="0"/>
              </a:rPr>
              <a:t>		</a:t>
            </a:r>
          </a:p>
          <a:p>
            <a:pPr algn="l">
              <a:lnSpc>
                <a:spcPct val="90000"/>
              </a:lnSpc>
              <a:buFontTx/>
              <a:buChar char="•"/>
            </a:pPr>
            <a:r>
              <a:rPr lang="zh-CN" sz="2200" b="0" i="0" dirty="0" smtClean="0">
                <a:solidFill>
                  <a:srgbClr val="000000"/>
                </a:solidFill>
                <a:ea typeface="SimSun" pitchFamily="18" charset="0"/>
              </a:rPr>
              <a:t> 免除一些环境和许可要求 </a:t>
            </a:r>
          </a:p>
          <a:p>
            <a:pPr algn="l">
              <a:lnSpc>
                <a:spcPct val="90000"/>
              </a:lnSpc>
              <a:buFontTx/>
              <a:buChar char="•"/>
            </a:pPr>
            <a:r>
              <a:rPr lang="zh-CN" sz="2200" b="0" i="0" dirty="0" smtClean="0">
                <a:solidFill>
                  <a:srgbClr val="000000"/>
                </a:solidFill>
                <a:ea typeface="SimSun" pitchFamily="18" charset="0"/>
              </a:rPr>
              <a:t>遵照负责人指令，暂不考虑合同法 </a:t>
            </a:r>
          </a:p>
          <a:p>
            <a:pPr algn="l">
              <a:lnSpc>
                <a:spcPct val="90000"/>
              </a:lnSpc>
              <a:buFontTx/>
              <a:buChar char="•"/>
            </a:pPr>
            <a:r>
              <a:rPr lang="zh-CN" sz="2200" b="0" i="0" dirty="0" smtClean="0">
                <a:solidFill>
                  <a:srgbClr val="000000"/>
                </a:solidFill>
                <a:ea typeface="SimSun" pitchFamily="18" charset="0"/>
              </a:rPr>
              <a:t>加州交通厅承包商利益注册</a:t>
            </a:r>
          </a:p>
          <a:p>
            <a:pPr algn="l">
              <a:lnSpc>
                <a:spcPct val="90000"/>
              </a:lnSpc>
              <a:buFontTx/>
              <a:buChar char="•"/>
            </a:pPr>
            <a:r>
              <a:rPr lang="zh-CN" sz="2200" b="0" i="0" dirty="0" smtClean="0">
                <a:solidFill>
                  <a:srgbClr val="000000"/>
                </a:solidFill>
                <a:ea typeface="SimSun" pitchFamily="18" charset="0"/>
              </a:rPr>
              <a:t>“损失评估表”适用于各种重大损失项目（州或联邦资金支持）</a:t>
            </a:r>
          </a:p>
          <a:p>
            <a:pPr>
              <a:lnSpc>
                <a:spcPct val="90000"/>
              </a:lnSpc>
            </a:pPr>
            <a:r>
              <a:rPr lang="en-US" sz="2800" dirty="0" smtClean="0">
                <a:latin typeface="Arial" charset="0"/>
              </a:rPr>
              <a:t/>
            </a:r>
            <a:br>
              <a:rPr lang="en-US" sz="2800" dirty="0" smtClean="0">
                <a:latin typeface="Arial" charset="0"/>
              </a:rPr>
            </a:br>
            <a:endParaRPr lang="en-US" sz="2000" dirty="0" smtClean="0">
              <a:latin typeface="Arial" charset="0"/>
            </a:endParaRPr>
          </a:p>
        </p:txBody>
      </p:sp>
      <p:sp>
        <p:nvSpPr>
          <p:cNvPr id="48134" name="Line 4"/>
          <p:cNvSpPr>
            <a:spLocks noChangeShapeType="1"/>
          </p:cNvSpPr>
          <p:nvPr/>
        </p:nvSpPr>
        <p:spPr bwMode="auto">
          <a:xfrm>
            <a:off x="457200" y="685800"/>
            <a:ext cx="8229600" cy="0"/>
          </a:xfrm>
          <a:prstGeom prst="line">
            <a:avLst/>
          </a:prstGeom>
          <a:noFill/>
          <a:ln w="9525">
            <a:solidFill>
              <a:schemeClr val="bg1"/>
            </a:solidFill>
            <a:round/>
            <a:headEnd/>
            <a:tailEnd/>
          </a:ln>
        </p:spPr>
        <p:txBody>
          <a:bodyPr wrap="none" anchor="ctr"/>
          <a:lstStyle/>
          <a:p>
            <a:endParaRPr lang="en-US" dirty="0"/>
          </a:p>
        </p:txBody>
      </p:sp>
      <p:sp>
        <p:nvSpPr>
          <p:cNvPr id="48135" name="Line 5"/>
          <p:cNvSpPr>
            <a:spLocks noChangeShapeType="1"/>
          </p:cNvSpPr>
          <p:nvPr/>
        </p:nvSpPr>
        <p:spPr bwMode="auto">
          <a:xfrm>
            <a:off x="609600" y="457200"/>
            <a:ext cx="0" cy="6019800"/>
          </a:xfrm>
          <a:prstGeom prst="line">
            <a:avLst/>
          </a:prstGeom>
          <a:noFill/>
          <a:ln w="9525">
            <a:solidFill>
              <a:schemeClr val="bg1"/>
            </a:solidFill>
            <a:round/>
            <a:headEnd/>
            <a:tailEnd/>
          </a:ln>
        </p:spPr>
        <p:txBody>
          <a:bodyPr wrap="none" anchor="ctr"/>
          <a:lstStyle/>
          <a:p>
            <a:endParaRPr lang="en-US" dirty="0"/>
          </a:p>
        </p:txBody>
      </p:sp>
      <p:sp>
        <p:nvSpPr>
          <p:cNvPr id="14" name="Rectangle 13"/>
          <p:cNvSpPr/>
          <p:nvPr/>
        </p:nvSpPr>
        <p:spPr>
          <a:xfrm>
            <a:off x="990600" y="1210215"/>
            <a:ext cx="6096000" cy="523220"/>
          </a:xfrm>
          <a:prstGeom prst="rect">
            <a:avLst/>
          </a:prstGeom>
        </p:spPr>
        <p:txBody>
          <a:bodyPr wrap="square">
            <a:spAutoFit/>
          </a:bodyPr>
          <a:lstStyle/>
          <a:p>
            <a:pPr algn="l"/>
            <a:r>
              <a:rPr lang="zh-CN" sz="1800" b="1" i="0" dirty="0" smtClean="0">
                <a:solidFill>
                  <a:srgbClr val="000000"/>
                </a:solidFill>
                <a:ea typeface="SimSun" pitchFamily="18" charset="0"/>
              </a:rPr>
              <a:t>负责人指令</a:t>
            </a:r>
          </a:p>
        </p:txBody>
      </p:sp>
      <p:pic>
        <p:nvPicPr>
          <p:cNvPr id="7" name="Picture 5"/>
          <p:cNvPicPr>
            <a:picLocks noChangeAspect="1" noChangeArrowheads="1"/>
          </p:cNvPicPr>
          <p:nvPr/>
        </p:nvPicPr>
        <p:blipFill>
          <a:blip r:embed="rId2" cstate="print"/>
          <a:srcRect/>
          <a:stretch>
            <a:fillRect/>
          </a:stretch>
        </p:blipFill>
        <p:spPr bwMode="auto">
          <a:xfrm>
            <a:off x="838200" y="3566140"/>
            <a:ext cx="3962400" cy="2669624"/>
          </a:xfrm>
          <a:prstGeom prst="rect">
            <a:avLst/>
          </a:prstGeom>
          <a:noFill/>
          <a:ln w="9525">
            <a:noFill/>
            <a:miter lim="800000"/>
            <a:headEnd/>
            <a:tailEnd/>
          </a:ln>
        </p:spPr>
      </p:pic>
      <p:pic>
        <p:nvPicPr>
          <p:cNvPr id="8" name="Picture 7" descr="DAF"/>
          <p:cNvPicPr>
            <a:picLocks noChangeAspect="1" noChangeArrowheads="1"/>
          </p:cNvPicPr>
          <p:nvPr/>
        </p:nvPicPr>
        <p:blipFill>
          <a:blip r:embed="rId3" cstate="email"/>
          <a:srcRect/>
          <a:stretch>
            <a:fillRect/>
          </a:stretch>
        </p:blipFill>
        <p:spPr bwMode="auto">
          <a:xfrm>
            <a:off x="5715000" y="3733800"/>
            <a:ext cx="2331720" cy="2971800"/>
          </a:xfrm>
          <a:prstGeom prst="rect">
            <a:avLst/>
          </a:prstGeom>
          <a:noFill/>
          <a:ln w="12700">
            <a:solidFill>
              <a:srgbClr val="000000"/>
            </a:solidFill>
            <a:miter lim="800000"/>
            <a:headEnd/>
            <a:tailEnd/>
          </a:ln>
        </p:spPr>
      </p:pic>
      <p:sp>
        <p:nvSpPr>
          <p:cNvPr id="9" name="Title 1"/>
          <p:cNvSpPr txBox="1">
            <a:spLocks/>
          </p:cNvSpPr>
          <p:nvPr/>
        </p:nvSpPr>
        <p:spPr>
          <a:xfrm>
            <a:off x="1600200" y="0"/>
            <a:ext cx="6934200" cy="80803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sz="4800" b="1" i="0" u="none" cap="all" dirty="0" smtClean="0">
                <a:solidFill>
                  <a:srgbClr val="000000"/>
                </a:solidFill>
                <a:effectLst>
                  <a:outerShdw blurRad="127000" dist="200000" dir="2700000" algn="tl" rotWithShape="0">
                    <a:srgbClr val="000000">
                      <a:alpha val="30000"/>
                    </a:srgbClr>
                  </a:outerShdw>
                </a:effectLst>
                <a:ea typeface="SimSun" pitchFamily="18" charset="0"/>
              </a:rPr>
              <a:t>灾害响应</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r>
              <a:rPr lang="zh-CN" sz="4000" b="1" i="0" dirty="0" smtClean="0">
                <a:solidFill>
                  <a:srgbClr val="000000"/>
                </a:solidFill>
                <a:ea typeface="SimSun" pitchFamily="18" charset="0"/>
              </a:rPr>
              <a:t>谢谢！</a:t>
            </a:r>
          </a:p>
        </p:txBody>
      </p:sp>
      <p:pic>
        <p:nvPicPr>
          <p:cNvPr id="37892" name="Picture 4" descr="OEM LOGO"/>
          <p:cNvPicPr>
            <a:picLocks noGrp="1" noChangeAspect="1" noChangeArrowheads="1"/>
          </p:cNvPicPr>
          <p:nvPr>
            <p:ph idx="1"/>
          </p:nvPr>
        </p:nvPicPr>
        <p:blipFill>
          <a:blip r:embed="rId3" cstate="print"/>
          <a:srcRect/>
          <a:stretch>
            <a:fillRect/>
          </a:stretch>
        </p:blipFill>
        <p:spPr>
          <a:xfrm>
            <a:off x="3505200" y="2286000"/>
            <a:ext cx="2066925" cy="2124075"/>
          </a:xfrm>
          <a:noFill/>
        </p:spPr>
      </p:pic>
      <p:sp>
        <p:nvSpPr>
          <p:cNvPr id="7" name="Slide Number Placeholder 6"/>
          <p:cNvSpPr>
            <a:spLocks noGrp="1"/>
          </p:cNvSpPr>
          <p:nvPr>
            <p:ph type="sldNum" sz="quarter" idx="12"/>
          </p:nvPr>
        </p:nvSpPr>
        <p:spPr/>
        <p:txBody>
          <a:bodyPr/>
          <a:lstStyle/>
          <a:p>
            <a:pPr>
              <a:defRPr/>
            </a:pPr>
            <a:fld id="{D2169504-134A-4807-8C09-21DC8A34E074}" type="slidenum">
              <a:rPr lang="en-US" smtClean="0"/>
              <a:pPr>
                <a:defRPr/>
              </a:pPr>
              <a:t>9</a:t>
            </a:fld>
            <a:endParaRPr lang="en-US" dirty="0"/>
          </a:p>
        </p:txBody>
      </p:sp>
      <p:pic>
        <p:nvPicPr>
          <p:cNvPr id="37891" name="Picture 3" descr="loma_prieta_7"/>
          <p:cNvPicPr>
            <a:picLocks noChangeAspect="1" noChangeArrowheads="1"/>
          </p:cNvPicPr>
          <p:nvPr/>
        </p:nvPicPr>
        <p:blipFill>
          <a:blip r:embed="rId4" cstate="print"/>
          <a:srcRect/>
          <a:stretch>
            <a:fillRect/>
          </a:stretch>
        </p:blipFill>
        <p:spPr bwMode="auto">
          <a:xfrm>
            <a:off x="228600" y="2209800"/>
            <a:ext cx="2971800" cy="2228850"/>
          </a:xfrm>
          <a:prstGeom prst="rect">
            <a:avLst/>
          </a:prstGeom>
          <a:noFill/>
          <a:ln w="9525">
            <a:noFill/>
            <a:miter lim="800000"/>
            <a:headEnd/>
            <a:tailEnd/>
          </a:ln>
        </p:spPr>
      </p:pic>
      <p:pic>
        <p:nvPicPr>
          <p:cNvPr id="37893" name="Picture 5" descr="Fire w CT equip"/>
          <p:cNvPicPr>
            <a:picLocks noChangeAspect="1" noChangeArrowheads="1"/>
          </p:cNvPicPr>
          <p:nvPr/>
        </p:nvPicPr>
        <p:blipFill>
          <a:blip r:embed="rId5" cstate="print"/>
          <a:srcRect/>
          <a:stretch>
            <a:fillRect/>
          </a:stretch>
        </p:blipFill>
        <p:spPr bwMode="auto">
          <a:xfrm>
            <a:off x="5791200" y="2209800"/>
            <a:ext cx="2971800" cy="2228850"/>
          </a:xfrm>
          <a:prstGeom prst="rect">
            <a:avLst/>
          </a:prstGeom>
          <a:noFill/>
          <a:ln w="9525">
            <a:noFill/>
            <a:miter lim="800000"/>
            <a:headEnd/>
            <a:tailEnd/>
          </a:ln>
        </p:spPr>
      </p:pic>
      <p:pic>
        <p:nvPicPr>
          <p:cNvPr id="37894" name="Picture 6" descr="Logo"/>
          <p:cNvPicPr>
            <a:picLocks noChangeAspect="1" noChangeArrowheads="1"/>
          </p:cNvPicPr>
          <p:nvPr/>
        </p:nvPicPr>
        <p:blipFill>
          <a:blip r:embed="rId6" cstate="print"/>
          <a:srcRect/>
          <a:stretch>
            <a:fillRect/>
          </a:stretch>
        </p:blipFill>
        <p:spPr bwMode="auto">
          <a:xfrm>
            <a:off x="2590800" y="5334000"/>
            <a:ext cx="3829050" cy="7429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191</Words>
  <Application>Microsoft Office PowerPoint</Application>
  <PresentationFormat>On-screen Show (4:3)</PresentationFormat>
  <Paragraphs>66</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高速公路网络安全性的        评估方法和标准     </vt:lpstr>
      <vt:lpstr>损失评估</vt:lpstr>
      <vt:lpstr>安全评估计划</vt:lpstr>
      <vt:lpstr>地震灾害分析系统 (ShakeCast)</vt:lpstr>
      <vt:lpstr>2008 年 7 月，奇诺岗发生 5.4 级地震</vt:lpstr>
      <vt:lpstr>2010 年 4 月，加利西哥发生 7.2 级地震</vt:lpstr>
      <vt:lpstr>Slide 7</vt:lpstr>
      <vt:lpstr>Slide 8</vt:lpstr>
      <vt:lpstr>谢谢！</vt:lpstr>
    </vt:vector>
  </TitlesOfParts>
  <Company>caltrans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Infrastructure Emergency Response</dc:title>
  <dc:creator>dframe</dc:creator>
  <cp:lastModifiedBy>lfeng</cp:lastModifiedBy>
  <cp:revision>292</cp:revision>
  <cp:lastPrinted>2012-07-16T14:04:20Z</cp:lastPrinted>
  <dcterms:created xsi:type="dcterms:W3CDTF">2008-06-06T17:21:16Z</dcterms:created>
  <dcterms:modified xsi:type="dcterms:W3CDTF">2012-07-30T09:03:27Z</dcterms:modified>
</cp:coreProperties>
</file>