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8" r:id="rId3"/>
    <p:sldMasterId id="2147483710" r:id="rId4"/>
    <p:sldMasterId id="2147483722" r:id="rId5"/>
    <p:sldMasterId id="2147483734" r:id="rId6"/>
    <p:sldMasterId id="2147483746" r:id="rId7"/>
  </p:sldMasterIdLst>
  <p:notesMasterIdLst>
    <p:notesMasterId r:id="rId23"/>
  </p:notesMasterIdLst>
  <p:sldIdLst>
    <p:sldId id="257" r:id="rId8"/>
    <p:sldId id="331" r:id="rId9"/>
    <p:sldId id="349" r:id="rId10"/>
    <p:sldId id="345" r:id="rId11"/>
    <p:sldId id="339" r:id="rId12"/>
    <p:sldId id="336" r:id="rId13"/>
    <p:sldId id="340" r:id="rId14"/>
    <p:sldId id="342" r:id="rId15"/>
    <p:sldId id="346" r:id="rId16"/>
    <p:sldId id="337" r:id="rId17"/>
    <p:sldId id="338" r:id="rId18"/>
    <p:sldId id="350" r:id="rId19"/>
    <p:sldId id="341" r:id="rId20"/>
    <p:sldId id="351" r:id="rId21"/>
    <p:sldId id="34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B0"/>
    <a:srgbClr val="032071"/>
    <a:srgbClr val="0000FF"/>
    <a:srgbClr val="000099"/>
    <a:srgbClr val="0066FF"/>
    <a:srgbClr val="4C98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p:restoredTop sz="83634" autoAdjust="0"/>
  </p:normalViewPr>
  <p:slideViewPr>
    <p:cSldViewPr>
      <p:cViewPr>
        <p:scale>
          <a:sx n="66" d="100"/>
          <a:sy n="66" d="100"/>
        </p:scale>
        <p:origin x="-660" y="-7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7D2093E-90C3-476B-B88D-7D91F2231795}" type="datetimeFigureOut">
              <a:rPr lang="en-US" smtClean="0"/>
              <a:t>3/21/2017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6DFEDE-E1FB-4CD7-B010-2E6FFFAE4844}" type="slidenum">
              <a:rPr lang="en-US" smtClean="0"/>
              <a:t>‹#›</a:t>
            </a:fld>
            <a:endParaRPr lang="en-US"/>
          </a:p>
        </p:txBody>
      </p:sp>
    </p:spTree>
    <p:extLst>
      <p:ext uri="{BB962C8B-B14F-4D97-AF65-F5344CB8AC3E}">
        <p14:creationId xmlns:p14="http://schemas.microsoft.com/office/powerpoint/2010/main" val="155001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atasealofapproval.org/en/information/requiremen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dcc.ac.uk/sites/default/files/Ingest%20and%20Store%20Checklist_0.pdf" TargetMode="External"/><Relationship Id="rId3" Type="http://schemas.openxmlformats.org/officeDocument/2006/relationships/hyperlink" Target="http://www.dcc.ac.uk/sites/default/files/Conceptualisation%20Checklist.pdf" TargetMode="External"/><Relationship Id="rId7" Type="http://schemas.openxmlformats.org/officeDocument/2006/relationships/hyperlink" Target="http://www.dcc.ac.uk/sites/default/files/Preservation%20Action%20Checklist.pdf"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dcc.ac.uk/sites/default/files/Ingest%20and%20Store%20Checklist.pdf" TargetMode="External"/><Relationship Id="rId5" Type="http://schemas.openxmlformats.org/officeDocument/2006/relationships/hyperlink" Target="http://www.dcc.ac.uk/sites/default/files/Select%20and%20Appraise%20Checklist.pdf" TargetMode="External"/><Relationship Id="rId4" Type="http://schemas.openxmlformats.org/officeDocument/2006/relationships/hyperlink" Target="http://www.dcc.ac.uk/sites/default/files/Create%20Checklist.pdf" TargetMode="External"/><Relationship Id="rId9" Type="http://schemas.openxmlformats.org/officeDocument/2006/relationships/hyperlink" Target="http://www.dcc.ac.uk/sites/default/files/Access%20and%20Reuse%20Checklist.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federal agencies move beyond publications, and begin making more of their data publicly accessible, they run into a number of data management and data curation challenges. </a:t>
            </a:r>
            <a:r>
              <a:rPr lang="en-US" sz="1200" kern="1200" dirty="0"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a:t>
            </a:r>
            <a:r>
              <a:rPr lang="en-US" sz="1200" kern="1200" dirty="0" smtClean="0">
                <a:solidFill>
                  <a:schemeClr val="tx1"/>
                </a:solidFill>
                <a:effectLst/>
                <a:latin typeface="+mn-lt"/>
                <a:ea typeface="+mn-ea"/>
                <a:cs typeface="+mn-cs"/>
              </a:rPr>
              <a:t>discuss the best practices, workflows, and software NTL is deploying to provide long-term access to, and preservation of, the transportation </a:t>
            </a:r>
            <a:r>
              <a:rPr lang="en-US" sz="1200" kern="1200" dirty="0" smtClean="0">
                <a:solidFill>
                  <a:schemeClr val="tx1"/>
                </a:solidFill>
                <a:effectLst/>
                <a:latin typeface="+mn-lt"/>
                <a:ea typeface="+mn-ea"/>
                <a:cs typeface="+mn-cs"/>
              </a:rPr>
              <a:t>datasets.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1</a:t>
            </a:fld>
            <a:endParaRPr lang="en-US" dirty="0"/>
          </a:p>
        </p:txBody>
      </p:sp>
    </p:spTree>
    <p:extLst>
      <p:ext uri="{BB962C8B-B14F-4D97-AF65-F5344CB8AC3E}">
        <p14:creationId xmlns:p14="http://schemas.microsoft.com/office/powerpoint/2010/main" val="2202212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repository to CDC’s Public Access Platform (using </a:t>
            </a:r>
            <a:r>
              <a:rPr lang="en-US" dirty="0" err="1" smtClean="0"/>
              <a:t>Islandora</a:t>
            </a:r>
            <a:r>
              <a:rPr lang="en-US" dirty="0" smtClean="0"/>
              <a:t> repository software) hosted in the Amazon cloud. Other repositories using the platform are:</a:t>
            </a:r>
          </a:p>
          <a:p>
            <a:r>
              <a:rPr lang="en-US" dirty="0" smtClean="0"/>
              <a:t>CDC Stacks: https://</a:t>
            </a:r>
            <a:r>
              <a:rPr lang="en-US" dirty="0" err="1" smtClean="0"/>
              <a:t>stacks.cdc.gov</a:t>
            </a:r>
            <a:r>
              <a:rPr lang="en-US" dirty="0" smtClean="0"/>
              <a:t>/ </a:t>
            </a:r>
          </a:p>
          <a:p>
            <a:r>
              <a:rPr lang="en-US" dirty="0" smtClean="0"/>
              <a:t>NOAA Institutional Repository</a:t>
            </a:r>
          </a:p>
          <a:p>
            <a:endParaRPr lang="en-US" dirty="0" smtClean="0"/>
          </a:p>
          <a:p>
            <a:r>
              <a:rPr lang="en-US" dirty="0" smtClean="0"/>
              <a:t>Similar feel</a:t>
            </a:r>
            <a:r>
              <a:rPr lang="en-US" baseline="0" dirty="0" smtClean="0"/>
              <a:t> across several agencies</a:t>
            </a:r>
            <a:endParaRPr lang="en-US" dirty="0" smtClean="0"/>
          </a:p>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10</a:t>
            </a:fld>
            <a:endParaRPr lang="en-US"/>
          </a:p>
        </p:txBody>
      </p:sp>
    </p:spTree>
    <p:extLst>
      <p:ext uri="{BB962C8B-B14F-4D97-AF65-F5344CB8AC3E}">
        <p14:creationId xmlns:p14="http://schemas.microsoft.com/office/powerpoint/2010/main" val="2137773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b="1" dirty="0" smtClean="0">
                <a:latin typeface="Arial" charset="0"/>
                <a:ea typeface="Arial" charset="0"/>
                <a:cs typeface="Arial" charset="0"/>
              </a:rPr>
              <a:t>The 16 Data Seal of Approval </a:t>
            </a:r>
            <a:r>
              <a:rPr lang="en-US" b="1" dirty="0" smtClean="0">
                <a:latin typeface="Arial" charset="0"/>
                <a:ea typeface="Arial" charset="0"/>
                <a:cs typeface="Arial" charset="0"/>
                <a:hlinkClick r:id="rId3"/>
              </a:rPr>
              <a:t>requirements</a:t>
            </a:r>
            <a:r>
              <a:rPr lang="en-US" b="1" dirty="0" smtClean="0">
                <a:latin typeface="Arial" charset="0"/>
                <a:ea typeface="Arial" charset="0"/>
                <a:cs typeface="Arial" charset="0"/>
              </a:rPr>
              <a:t> are based on the following five criteria:</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1. The repository has an explicit mission to provide access to and preserve data in its domain.</a:t>
            </a:r>
          </a:p>
          <a:p>
            <a:pPr fontAlgn="base"/>
            <a:r>
              <a:rPr lang="en-US" sz="1200" b="0" i="0" kern="1200" dirty="0" smtClean="0">
                <a:solidFill>
                  <a:schemeClr val="tx1"/>
                </a:solidFill>
                <a:effectLst/>
                <a:latin typeface="+mn-lt"/>
                <a:ea typeface="+mn-ea"/>
                <a:cs typeface="+mn-cs"/>
              </a:rPr>
              <a:t>2. The repository maintains all applicable licenses covering data access and use and </a:t>
            </a:r>
            <a:r>
              <a:rPr lang="en-US" sz="1200" b="0" i="0" kern="1200" dirty="0" err="1" smtClean="0">
                <a:solidFill>
                  <a:schemeClr val="tx1"/>
                </a:solidFill>
                <a:effectLst/>
                <a:latin typeface="+mn-lt"/>
                <a:ea typeface="+mn-ea"/>
                <a:cs typeface="+mn-cs"/>
              </a:rPr>
              <a:t>monitorscompliance</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3. The repository has a continuity plan to ensure ongoing access to and preservation of its holdings.</a:t>
            </a:r>
          </a:p>
          <a:p>
            <a:pPr fontAlgn="base"/>
            <a:r>
              <a:rPr lang="en-US" sz="1200" b="0" i="0" kern="1200" dirty="0" smtClean="0">
                <a:solidFill>
                  <a:schemeClr val="tx1"/>
                </a:solidFill>
                <a:effectLst/>
                <a:latin typeface="+mn-lt"/>
                <a:ea typeface="+mn-ea"/>
                <a:cs typeface="+mn-cs"/>
              </a:rPr>
              <a:t>4. The repository ensures, to the extent possible, that data are created, curated, accessed, and used in compliance with disciplinary and ethical norms.</a:t>
            </a:r>
          </a:p>
          <a:p>
            <a:pPr fontAlgn="base"/>
            <a:r>
              <a:rPr lang="en-US" sz="1200" b="0" i="0" kern="1200" dirty="0" smtClean="0">
                <a:solidFill>
                  <a:schemeClr val="tx1"/>
                </a:solidFill>
                <a:effectLst/>
                <a:latin typeface="+mn-lt"/>
                <a:ea typeface="+mn-ea"/>
                <a:cs typeface="+mn-cs"/>
              </a:rPr>
              <a:t>5. The repository has adequate funding and sufficient numbers of qualified staff managed through a clear system of governance to effectively carry out the mission.</a:t>
            </a:r>
          </a:p>
          <a:p>
            <a:pPr fontAlgn="base"/>
            <a:r>
              <a:rPr lang="en-US" sz="1200" b="0" i="0" kern="1200" dirty="0" smtClean="0">
                <a:solidFill>
                  <a:schemeClr val="tx1"/>
                </a:solidFill>
                <a:effectLst/>
                <a:latin typeface="+mn-lt"/>
                <a:ea typeface="+mn-ea"/>
                <a:cs typeface="+mn-cs"/>
              </a:rPr>
              <a:t>6. The repository adopts mechanism(s) to secure ongoing expert guidance and feedback (either in-house, or external, including scientific guidance, if relevant).</a:t>
            </a:r>
          </a:p>
          <a:p>
            <a:pPr fontAlgn="base"/>
            <a:r>
              <a:rPr lang="en-US" sz="1200" b="0" i="0" kern="1200" dirty="0" smtClean="0">
                <a:solidFill>
                  <a:schemeClr val="tx1"/>
                </a:solidFill>
                <a:effectLst/>
                <a:latin typeface="+mn-lt"/>
                <a:ea typeface="+mn-ea"/>
                <a:cs typeface="+mn-cs"/>
              </a:rPr>
              <a:t>7. The repository guarantees the integrity and authenticity of the data.</a:t>
            </a:r>
          </a:p>
          <a:p>
            <a:pPr fontAlgn="base"/>
            <a:r>
              <a:rPr lang="en-US" sz="1200" b="0" i="0" kern="1200" dirty="0" smtClean="0">
                <a:solidFill>
                  <a:schemeClr val="tx1"/>
                </a:solidFill>
                <a:effectLst/>
                <a:latin typeface="+mn-lt"/>
                <a:ea typeface="+mn-ea"/>
                <a:cs typeface="+mn-cs"/>
              </a:rPr>
              <a:t>8. The repository accepts data and metadata based on defined criteria to ensure relevance and understandability for data users.</a:t>
            </a:r>
          </a:p>
          <a:p>
            <a:pPr fontAlgn="base"/>
            <a:r>
              <a:rPr lang="en-US" sz="1200" b="0" i="0" kern="1200" dirty="0" smtClean="0">
                <a:solidFill>
                  <a:schemeClr val="tx1"/>
                </a:solidFill>
                <a:effectLst/>
                <a:latin typeface="+mn-lt"/>
                <a:ea typeface="+mn-ea"/>
                <a:cs typeface="+mn-cs"/>
              </a:rPr>
              <a:t>9. The repository applies documented processes and procedures in managing archival storage of the data.</a:t>
            </a:r>
          </a:p>
          <a:p>
            <a:pPr fontAlgn="base"/>
            <a:r>
              <a:rPr lang="en-US" sz="1200" b="0" i="0" kern="1200" dirty="0" smtClean="0">
                <a:solidFill>
                  <a:schemeClr val="tx1"/>
                </a:solidFill>
                <a:effectLst/>
                <a:latin typeface="+mn-lt"/>
                <a:ea typeface="+mn-ea"/>
                <a:cs typeface="+mn-cs"/>
              </a:rPr>
              <a:t>10. The repository assumes responsibility for long-term preservation and manages this function in a planned and documented way.</a:t>
            </a:r>
          </a:p>
          <a:p>
            <a:pPr fontAlgn="base"/>
            <a:r>
              <a:rPr lang="en-US" sz="1200" b="0" i="0" kern="1200" dirty="0" smtClean="0">
                <a:solidFill>
                  <a:schemeClr val="tx1"/>
                </a:solidFill>
                <a:effectLst/>
                <a:latin typeface="+mn-lt"/>
                <a:ea typeface="+mn-ea"/>
                <a:cs typeface="+mn-cs"/>
              </a:rPr>
              <a:t>11. The repository has appropriate expertise to address technical data and metadata quality and ensures that sufficient information is available for end users to make quality-related evaluations.</a:t>
            </a:r>
          </a:p>
          <a:p>
            <a:pPr fontAlgn="base"/>
            <a:r>
              <a:rPr lang="en-US" sz="1200" b="0" i="0" kern="1200" dirty="0" smtClean="0">
                <a:solidFill>
                  <a:schemeClr val="tx1"/>
                </a:solidFill>
                <a:effectLst/>
                <a:latin typeface="+mn-lt"/>
                <a:ea typeface="+mn-ea"/>
                <a:cs typeface="+mn-cs"/>
              </a:rPr>
              <a:t>12. Archiving takes place according to defined workflows from ingest to dissemination.</a:t>
            </a:r>
          </a:p>
          <a:p>
            <a:pPr fontAlgn="base"/>
            <a:r>
              <a:rPr lang="en-US" sz="1200" b="0" i="0" kern="1200" dirty="0" smtClean="0">
                <a:solidFill>
                  <a:schemeClr val="tx1"/>
                </a:solidFill>
                <a:effectLst/>
                <a:latin typeface="+mn-lt"/>
                <a:ea typeface="+mn-ea"/>
                <a:cs typeface="+mn-cs"/>
              </a:rPr>
              <a:t>13. The repository enables users to discover the data and refer to them in a persistent way through proper citation.</a:t>
            </a:r>
          </a:p>
          <a:p>
            <a:pPr fontAlgn="base"/>
            <a:r>
              <a:rPr lang="en-US" sz="1200" b="0" i="0" kern="1200" dirty="0" smtClean="0">
                <a:solidFill>
                  <a:schemeClr val="tx1"/>
                </a:solidFill>
                <a:effectLst/>
                <a:latin typeface="+mn-lt"/>
                <a:ea typeface="+mn-ea"/>
                <a:cs typeface="+mn-cs"/>
              </a:rPr>
              <a:t>14. The repository enables reuse of the data over time, ensuring that appropriate metadata are available to support the understanding and use of the data.</a:t>
            </a:r>
          </a:p>
          <a:p>
            <a:pPr fontAlgn="base"/>
            <a:r>
              <a:rPr lang="en-US" sz="1200" b="0" i="0" kern="1200" dirty="0" smtClean="0">
                <a:solidFill>
                  <a:schemeClr val="tx1"/>
                </a:solidFill>
                <a:effectLst/>
                <a:latin typeface="+mn-lt"/>
                <a:ea typeface="+mn-ea"/>
                <a:cs typeface="+mn-cs"/>
              </a:rPr>
              <a:t>15. The repository functions on well-supported operating systems and other core infrastructural software and is using hardware and software technologies appropriate to the services it provides to its Designated Community.</a:t>
            </a:r>
          </a:p>
          <a:p>
            <a:pPr fontAlgn="base"/>
            <a:r>
              <a:rPr lang="en-US" sz="1200" b="0" i="0" kern="1200" dirty="0" smtClean="0">
                <a:solidFill>
                  <a:schemeClr val="tx1"/>
                </a:solidFill>
                <a:effectLst/>
                <a:latin typeface="+mn-lt"/>
                <a:ea typeface="+mn-ea"/>
                <a:cs typeface="+mn-cs"/>
              </a:rPr>
              <a:t>16. The technical infrastructure of the repository provides for protection of the facility and its data, products, services, and users.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11</a:t>
            </a:fld>
            <a:endParaRPr lang="en-US"/>
          </a:p>
        </p:txBody>
      </p:sp>
    </p:spTree>
    <p:extLst>
      <p:ext uri="{BB962C8B-B14F-4D97-AF65-F5344CB8AC3E}">
        <p14:creationId xmlns:p14="http://schemas.microsoft.com/office/powerpoint/2010/main" val="1662784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What</a:t>
            </a:r>
            <a:r>
              <a:rPr lang="en-US" b="0" baseline="0" dirty="0" smtClean="0"/>
              <a:t> you see is the Data Curation Lifecycle Model, as envisioned by the Data Curation Centre, in the UK.</a:t>
            </a:r>
          </a:p>
          <a:p>
            <a:r>
              <a:rPr lang="en-US" b="0" baseline="0" dirty="0" smtClean="0"/>
              <a:t>At the center of the image, you see data creation, employing standards and workflows designed to improve data use &amp; preservation. Moving out one ring, we have data description and representation information, using the most appropriate metadata standards. And the dark blue ring is preservation planning, which can be improved with data management training. </a:t>
            </a:r>
          </a:p>
          <a:p>
            <a:endParaRPr lang="en-US" b="0" baseline="0" dirty="0" smtClean="0"/>
          </a:p>
          <a:p>
            <a:r>
              <a:rPr lang="en-US" b="0" baseline="0" dirty="0" smtClean="0"/>
              <a:t>In my mind, these form the core of data management best practices.</a:t>
            </a:r>
          </a:p>
          <a:p>
            <a:endParaRPr lang="en-US" b="0" baseline="0" dirty="0" smtClean="0"/>
          </a:p>
          <a:p>
            <a:r>
              <a:rPr lang="en-US" b="0" baseline="0" dirty="0" smtClean="0"/>
              <a:t>As you move out of the center, you become engaged in the practices that are more curatorial in nature, including repository ingest and preservation actions; enabling and ensuring access, use, and reuse; transformations; and appraisal &amp; disposition decisions.</a:t>
            </a:r>
          </a:p>
          <a:p>
            <a:endParaRPr lang="en-US" b="0" baseline="0" dirty="0" smtClean="0"/>
          </a:p>
          <a:p>
            <a:r>
              <a:rPr lang="en-US" b="0" baseline="0" dirty="0" smtClean="0"/>
              <a:t>These last 2, transformations, and, appraisal &amp; disposition decisions are perhaps 2 of the most important tasks of a data curator. Transformations may mean migrating data into multiple, open formats, as, or shortly after the data is created, or may mean migrating 10 or 20 year old data into new formats as the software that was used to create the data has become obsolete and the data is in danger of being lost. </a:t>
            </a:r>
          </a:p>
          <a:p>
            <a:r>
              <a:rPr lang="en-US" b="0" baseline="0" dirty="0" smtClean="0"/>
              <a:t>Appraisal &amp; disposition decisions refers to the act of determining whether a dataset still has “interest and usefulness to scholarship, science, and education,” and if not, digitally shredding it to make room in storage for other useful data. These means having knowledge of current and coming research trends in the discipline in order to inform such decisions. Further, it means recording the decision to dispose of the data, and making that decision just as open as the data had been. </a:t>
            </a:r>
          </a:p>
          <a:p>
            <a:r>
              <a:rPr lang="en-US" b="0" baseline="0" dirty="0" smtClean="0"/>
              <a:t>This sure looks like a great deal of effort. What are we going to get out of it? What are some of the benefits of data curation?</a:t>
            </a:r>
          </a:p>
          <a:p>
            <a:r>
              <a:rPr lang="en-US" b="0" baseline="0" dirty="0" smtClean="0"/>
              <a:t>(SLIDE)</a:t>
            </a:r>
            <a:endParaRPr lang="en-US" b="0" dirty="0" smtClean="0"/>
          </a:p>
          <a:p>
            <a:endParaRPr lang="en-US" b="1" dirty="0" smtClean="0"/>
          </a:p>
          <a:p>
            <a:endParaRPr lang="en-US" b="1" dirty="0" smtClean="0"/>
          </a:p>
          <a:p>
            <a:r>
              <a:rPr lang="en-US" b="1" dirty="0" smtClean="0"/>
              <a:t>Key elements of the DCC Curation Lifecycle Model</a:t>
            </a:r>
            <a:endParaRPr lang="en-US" dirty="0" smtClean="0"/>
          </a:p>
          <a:p>
            <a:r>
              <a:rPr lang="en-US" b="1" dirty="0" smtClean="0"/>
              <a:t> </a:t>
            </a:r>
            <a:endParaRPr lang="en-US" dirty="0" smtClean="0"/>
          </a:p>
          <a:p>
            <a:r>
              <a:rPr lang="en-US" b="1" dirty="0" smtClean="0"/>
              <a:t>DATA</a:t>
            </a:r>
            <a:endParaRPr lang="en-US" dirty="0" smtClean="0"/>
          </a:p>
          <a:p>
            <a:r>
              <a:rPr lang="en-US" dirty="0" smtClean="0"/>
              <a:t>Data, any information in binary digital form, is at the </a:t>
            </a:r>
            <a:r>
              <a:rPr lang="en-US" dirty="0" err="1" smtClean="0"/>
              <a:t>centre</a:t>
            </a:r>
            <a:r>
              <a:rPr lang="en-US" dirty="0" smtClean="0"/>
              <a:t> of the Curation Lifecycle.</a:t>
            </a:r>
          </a:p>
          <a:p>
            <a:r>
              <a:rPr lang="en-US" dirty="0" smtClean="0"/>
              <a:t>This includes:</a:t>
            </a:r>
          </a:p>
          <a:p>
            <a:r>
              <a:rPr lang="en-US" b="1" dirty="0" smtClean="0"/>
              <a:t>Digital Objects:</a:t>
            </a:r>
            <a:r>
              <a:rPr lang="en-US" dirty="0" smtClean="0"/>
              <a:t> simple digital objects (discrete digital items such as text files, image files or sound files, along with their related identifiers and metadata) or complex digital objects (discrete digital objects made by combining a number of other digital objects, such as websites).</a:t>
            </a:r>
          </a:p>
          <a:p>
            <a:r>
              <a:rPr lang="en-US" b="1" dirty="0" smtClean="0"/>
              <a:t>Databases:</a:t>
            </a:r>
            <a:r>
              <a:rPr lang="en-US" dirty="0" smtClean="0"/>
              <a:t> structured collections of records or data stored in a computer system.</a:t>
            </a:r>
          </a:p>
          <a:p>
            <a:r>
              <a:rPr lang="en-US" b="1" dirty="0" smtClean="0"/>
              <a:t> </a:t>
            </a:r>
            <a:endParaRPr lang="en-US" dirty="0" smtClean="0"/>
          </a:p>
          <a:p>
            <a:r>
              <a:rPr lang="en-US" b="1" dirty="0" smtClean="0"/>
              <a:t>FULL LIFECYCLE ACTIONS</a:t>
            </a:r>
            <a:endParaRPr lang="en-US" dirty="0" smtClean="0"/>
          </a:p>
          <a:p>
            <a:r>
              <a:rPr lang="en-US" b="1" dirty="0" smtClean="0"/>
              <a:t>Description and Representation Information</a:t>
            </a:r>
            <a:r>
              <a:rPr lang="en-US" dirty="0" smtClean="0"/>
              <a:t/>
            </a:r>
            <a:br>
              <a:rPr lang="en-US" dirty="0" smtClean="0"/>
            </a:br>
            <a:r>
              <a:rPr lang="en-US" dirty="0" smtClean="0"/>
              <a:t>Assign administrative, descriptive, technical, structural and preservation metadata, using appropriate standards, to ensure adequate description and control over the long-term. Collect and assign representation information required to understand and render both the digital material and the associated metadata.</a:t>
            </a:r>
          </a:p>
          <a:p>
            <a:r>
              <a:rPr lang="en-US" b="1" dirty="0" smtClean="0"/>
              <a:t>Preservation Planning</a:t>
            </a:r>
            <a:r>
              <a:rPr lang="en-US" dirty="0" smtClean="0"/>
              <a:t/>
            </a:r>
            <a:br>
              <a:rPr lang="en-US" dirty="0" smtClean="0"/>
            </a:br>
            <a:r>
              <a:rPr lang="en-US" dirty="0" smtClean="0"/>
              <a:t>Plan for preservation throughout the curation lifecycle of digital material. This would include plans for management and administration of all curation lifecycle actions.</a:t>
            </a:r>
          </a:p>
          <a:p>
            <a:r>
              <a:rPr lang="en-US" b="1" dirty="0" smtClean="0"/>
              <a:t>Community Watch and Participation</a:t>
            </a:r>
            <a:r>
              <a:rPr lang="en-US" dirty="0" smtClean="0"/>
              <a:t/>
            </a:r>
            <a:br>
              <a:rPr lang="en-US" dirty="0" smtClean="0"/>
            </a:br>
            <a:r>
              <a:rPr lang="en-US" dirty="0" smtClean="0"/>
              <a:t>Maintain a watch on appropriate community activities, and participate in the development of shared standards, tools and suitable software. </a:t>
            </a:r>
          </a:p>
          <a:p>
            <a:r>
              <a:rPr lang="en-US" b="1" dirty="0" smtClean="0"/>
              <a:t>Curate and Preserve</a:t>
            </a:r>
            <a:r>
              <a:rPr lang="en-US" dirty="0" smtClean="0"/>
              <a:t/>
            </a:r>
            <a:br>
              <a:rPr lang="en-US" dirty="0" smtClean="0"/>
            </a:br>
            <a:r>
              <a:rPr lang="en-US" dirty="0" smtClean="0"/>
              <a:t>Be aware of, and undertake management and administrative actions planned to promote curation and preservation throughout the curation lifecycle.</a:t>
            </a:r>
          </a:p>
          <a:p>
            <a:r>
              <a:rPr lang="en-US" b="1" dirty="0" smtClean="0"/>
              <a:t>SEQUENTIAL ACTIONS</a:t>
            </a:r>
            <a:endParaRPr lang="en-US" dirty="0" smtClean="0"/>
          </a:p>
          <a:p>
            <a:r>
              <a:rPr lang="en-US" b="1" dirty="0" err="1" smtClean="0"/>
              <a:t>Conceptualise</a:t>
            </a:r>
            <a:r>
              <a:rPr lang="en-US" dirty="0" smtClean="0"/>
              <a:t/>
            </a:r>
            <a:br>
              <a:rPr lang="en-US" dirty="0" smtClean="0"/>
            </a:br>
            <a:r>
              <a:rPr lang="en-US" dirty="0" smtClean="0"/>
              <a:t>Conceive and plan the creation of data, including capture method and storage options.</a:t>
            </a:r>
          </a:p>
          <a:p>
            <a:r>
              <a:rPr lang="en-US" u="sng" dirty="0" smtClean="0">
                <a:hlinkClick r:id="rId3"/>
              </a:rPr>
              <a:t>Checklist</a:t>
            </a:r>
            <a:endParaRPr lang="en-US" dirty="0" smtClean="0"/>
          </a:p>
          <a:p>
            <a:r>
              <a:rPr lang="en-US" b="1" dirty="0" smtClean="0"/>
              <a:t>Create or Receive</a:t>
            </a:r>
            <a:r>
              <a:rPr lang="en-US" dirty="0" smtClean="0"/>
              <a:t/>
            </a:r>
            <a:br>
              <a:rPr lang="en-US" dirty="0" smtClean="0"/>
            </a:br>
            <a:r>
              <a:rPr lang="en-US" dirty="0" smtClean="0"/>
              <a:t>Create data including administrative, descriptive, structural and technical metadata. Preservation metadata may also be added at the time of creation.</a:t>
            </a:r>
          </a:p>
          <a:p>
            <a:r>
              <a:rPr lang="en-US" dirty="0" smtClean="0"/>
              <a:t>Receive data, in accordance with documented collecting policies, from data creators, other archives, repositories or data </a:t>
            </a:r>
            <a:r>
              <a:rPr lang="en-US" dirty="0" err="1" smtClean="0"/>
              <a:t>centres</a:t>
            </a:r>
            <a:r>
              <a:rPr lang="en-US" dirty="0" smtClean="0"/>
              <a:t>, and if required assign appropriate metadata.</a:t>
            </a:r>
          </a:p>
          <a:p>
            <a:r>
              <a:rPr lang="en-US" u="sng" dirty="0" smtClean="0">
                <a:hlinkClick r:id="rId4"/>
              </a:rPr>
              <a:t>Checklist</a:t>
            </a:r>
            <a:endParaRPr lang="en-US" dirty="0" smtClean="0"/>
          </a:p>
          <a:p>
            <a:r>
              <a:rPr lang="en-US" b="1" dirty="0" smtClean="0"/>
              <a:t>Appraise and Select</a:t>
            </a:r>
            <a:r>
              <a:rPr lang="en-US" dirty="0" smtClean="0"/>
              <a:t/>
            </a:r>
            <a:br>
              <a:rPr lang="en-US" dirty="0" smtClean="0"/>
            </a:br>
            <a:r>
              <a:rPr lang="en-US" dirty="0" smtClean="0"/>
              <a:t>Evaluate data and select for long-term curation and preservation. Adhere to documented guidance, policies or legal requirements.</a:t>
            </a:r>
          </a:p>
          <a:p>
            <a:r>
              <a:rPr lang="en-US" u="sng" dirty="0" smtClean="0">
                <a:hlinkClick r:id="rId5"/>
              </a:rPr>
              <a:t>Checklist</a:t>
            </a:r>
            <a:endParaRPr lang="en-US" dirty="0" smtClean="0"/>
          </a:p>
          <a:p>
            <a:r>
              <a:rPr lang="en-US" b="1" dirty="0" smtClean="0"/>
              <a:t>Ingest</a:t>
            </a:r>
            <a:r>
              <a:rPr lang="en-US" dirty="0" smtClean="0"/>
              <a:t/>
            </a:r>
            <a:br>
              <a:rPr lang="en-US" dirty="0" smtClean="0"/>
            </a:br>
            <a:r>
              <a:rPr lang="en-US" dirty="0" smtClean="0"/>
              <a:t>Transfer data to an archive, repository, data </a:t>
            </a:r>
            <a:r>
              <a:rPr lang="en-US" dirty="0" err="1" smtClean="0"/>
              <a:t>centre</a:t>
            </a:r>
            <a:r>
              <a:rPr lang="en-US" dirty="0" smtClean="0"/>
              <a:t> or other custodian. Adhere to documented guidance, policies or legal requirements.</a:t>
            </a:r>
          </a:p>
          <a:p>
            <a:r>
              <a:rPr lang="en-US" u="sng" dirty="0" smtClean="0">
                <a:hlinkClick r:id="rId6"/>
              </a:rPr>
              <a:t>Checklist</a:t>
            </a:r>
            <a:endParaRPr lang="en-US" dirty="0" smtClean="0"/>
          </a:p>
          <a:p>
            <a:r>
              <a:rPr lang="en-US" b="1" dirty="0" smtClean="0"/>
              <a:t>Preservation Action</a:t>
            </a:r>
            <a:r>
              <a:rPr lang="en-US" dirty="0" smtClean="0"/>
              <a:t/>
            </a:r>
            <a:br>
              <a:rPr lang="en-US" dirty="0" smtClean="0"/>
            </a:br>
            <a:r>
              <a:rPr lang="en-US" dirty="0" smtClean="0"/>
              <a:t>Undertake actions to ensure long-term preservation and retention of the authoritative nature of data. Preservation actions should ensure that data remains authentic, reliable and usable while maintaining its integrity. Actions include data cleaning, validation, assigning preservation metadata, assigning representation information and ensuring acceptable data structures or file formats.</a:t>
            </a:r>
          </a:p>
          <a:p>
            <a:r>
              <a:rPr lang="en-US" u="sng" dirty="0" smtClean="0">
                <a:hlinkClick r:id="rId7"/>
              </a:rPr>
              <a:t>Checklist</a:t>
            </a:r>
            <a:r>
              <a:rPr lang="en-US" dirty="0" smtClean="0"/>
              <a:t/>
            </a:r>
            <a:br>
              <a:rPr lang="en-US" dirty="0" smtClean="0"/>
            </a:br>
            <a:r>
              <a:rPr lang="en-US" dirty="0" smtClean="0"/>
              <a:t/>
            </a:r>
            <a:br>
              <a:rPr lang="en-US" dirty="0" smtClean="0"/>
            </a:br>
            <a:r>
              <a:rPr lang="en-US" b="1" dirty="0" smtClean="0"/>
              <a:t>Store</a:t>
            </a:r>
            <a:r>
              <a:rPr lang="en-US" dirty="0" smtClean="0"/>
              <a:t/>
            </a:r>
            <a:br>
              <a:rPr lang="en-US" dirty="0" smtClean="0"/>
            </a:br>
            <a:r>
              <a:rPr lang="en-US" dirty="0" err="1" smtClean="0"/>
              <a:t>Store</a:t>
            </a:r>
            <a:r>
              <a:rPr lang="en-US" dirty="0" smtClean="0"/>
              <a:t> the data in a secure manner adhering to relevant standards.</a:t>
            </a:r>
          </a:p>
          <a:p>
            <a:r>
              <a:rPr lang="en-US" u="sng" dirty="0" smtClean="0">
                <a:hlinkClick r:id="rId8"/>
              </a:rPr>
              <a:t>Checklist</a:t>
            </a:r>
            <a:endParaRPr lang="en-US" dirty="0" smtClean="0"/>
          </a:p>
          <a:p>
            <a:r>
              <a:rPr lang="en-US" b="1" dirty="0" smtClean="0"/>
              <a:t>Access, Use and Reuse</a:t>
            </a:r>
            <a:r>
              <a:rPr lang="en-US" dirty="0" smtClean="0"/>
              <a:t/>
            </a:r>
            <a:br>
              <a:rPr lang="en-US" dirty="0" smtClean="0"/>
            </a:br>
            <a:r>
              <a:rPr lang="en-US" dirty="0" smtClean="0"/>
              <a:t>Ensure that data is accessible to both designated users and </a:t>
            </a:r>
            <a:r>
              <a:rPr lang="en-US" dirty="0" err="1" smtClean="0"/>
              <a:t>reusers</a:t>
            </a:r>
            <a:r>
              <a:rPr lang="en-US" dirty="0" smtClean="0"/>
              <a:t>, on a day-to-day basis. This may be in the form of publicly available published information. Robust access controls and authentication procedures may be applicable.</a:t>
            </a:r>
          </a:p>
          <a:p>
            <a:r>
              <a:rPr lang="en-US" u="sng" dirty="0" smtClean="0">
                <a:hlinkClick r:id="rId9"/>
              </a:rPr>
              <a:t>Checklist</a:t>
            </a:r>
            <a:endParaRPr lang="en-US" dirty="0" smtClean="0"/>
          </a:p>
          <a:p>
            <a:r>
              <a:rPr lang="en-US" b="1" dirty="0" smtClean="0"/>
              <a:t>Transform</a:t>
            </a:r>
            <a:r>
              <a:rPr lang="en-US" dirty="0" smtClean="0"/>
              <a:t/>
            </a:r>
            <a:br>
              <a:rPr lang="en-US" dirty="0" smtClean="0"/>
            </a:br>
            <a:r>
              <a:rPr lang="en-US" dirty="0" smtClean="0"/>
              <a:t>Create new data from the original, for example:</a:t>
            </a:r>
          </a:p>
          <a:p>
            <a:r>
              <a:rPr lang="en-US" dirty="0" smtClean="0"/>
              <a:t>by migration into a different format, or</a:t>
            </a:r>
          </a:p>
          <a:p>
            <a:r>
              <a:rPr lang="en-US" dirty="0" smtClean="0"/>
              <a:t>by creating a subset, by selection or query, to create newly derived results, perhaps for publication</a:t>
            </a:r>
          </a:p>
          <a:p>
            <a:r>
              <a:rPr lang="en-US" b="1" dirty="0" smtClean="0"/>
              <a:t> </a:t>
            </a:r>
            <a:endParaRPr lang="en-US" dirty="0" smtClean="0"/>
          </a:p>
          <a:p>
            <a:r>
              <a:rPr lang="en-US" b="1" dirty="0" smtClean="0"/>
              <a:t>OCCASIONAL ACTIONS</a:t>
            </a:r>
            <a:endParaRPr lang="en-US" dirty="0" smtClean="0"/>
          </a:p>
          <a:p>
            <a:r>
              <a:rPr lang="en-US" b="1" dirty="0" smtClean="0"/>
              <a:t>Dispose</a:t>
            </a:r>
            <a:r>
              <a:rPr lang="en-US" dirty="0" smtClean="0"/>
              <a:t/>
            </a:r>
            <a:br>
              <a:rPr lang="en-US" dirty="0" smtClean="0"/>
            </a:br>
            <a:r>
              <a:rPr lang="en-US" dirty="0" err="1" smtClean="0"/>
              <a:t>Dispose</a:t>
            </a:r>
            <a:r>
              <a:rPr lang="en-US" dirty="0" smtClean="0"/>
              <a:t> of data, which has not been selected for long-term curation and preservation in accordance with documented policies, guidance or legal requirements.</a:t>
            </a:r>
            <a:br>
              <a:rPr lang="en-US" dirty="0" smtClean="0"/>
            </a:br>
            <a:r>
              <a:rPr lang="en-US" dirty="0" smtClean="0"/>
              <a:t/>
            </a:r>
            <a:br>
              <a:rPr lang="en-US" dirty="0" smtClean="0"/>
            </a:br>
            <a:r>
              <a:rPr lang="en-US" dirty="0" smtClean="0"/>
              <a:t>Typically data may be transferred to another archive, repository, data </a:t>
            </a:r>
            <a:r>
              <a:rPr lang="en-US" dirty="0" err="1" smtClean="0"/>
              <a:t>centre</a:t>
            </a:r>
            <a:r>
              <a:rPr lang="en-US" dirty="0" smtClean="0"/>
              <a:t> or other custodian. In some instances data is destroyed. The data's nature may, for legal reasons, necessitate secure destruction.</a:t>
            </a:r>
          </a:p>
          <a:p>
            <a:r>
              <a:rPr lang="en-US" b="1" dirty="0" smtClean="0"/>
              <a:t>Reappraise</a:t>
            </a:r>
            <a:r>
              <a:rPr lang="en-US" dirty="0" smtClean="0"/>
              <a:t/>
            </a:r>
            <a:br>
              <a:rPr lang="en-US" dirty="0" smtClean="0"/>
            </a:br>
            <a:r>
              <a:rPr lang="en-US" dirty="0" smtClean="0"/>
              <a:t>Return data which fails validation procedures for further appraisal and re-selection.</a:t>
            </a:r>
          </a:p>
          <a:p>
            <a:r>
              <a:rPr lang="en-US" b="1" dirty="0" smtClean="0"/>
              <a:t>Migrate</a:t>
            </a:r>
            <a:r>
              <a:rPr lang="en-US" dirty="0" smtClean="0"/>
              <a:t/>
            </a:r>
            <a:br>
              <a:rPr lang="en-US" dirty="0" smtClean="0"/>
            </a:br>
            <a:r>
              <a:rPr lang="en-US" dirty="0" err="1" smtClean="0"/>
              <a:t>Migrate</a:t>
            </a:r>
            <a:r>
              <a:rPr lang="en-US" dirty="0" smtClean="0"/>
              <a:t> data to a different format. This may be done to accord with the storage environment or to ensure the data's immunity from hardware or software obsolescence. </a:t>
            </a:r>
          </a:p>
          <a:p>
            <a:r>
              <a:rPr lang="en-US" dirty="0" smtClean="0"/>
              <a:t>- See more at: http://www.dcc.ac.uk/resources/curation-lifecycle-model#sthash.corgTQPA.dpuf</a:t>
            </a:r>
          </a:p>
          <a:p>
            <a:endParaRPr lang="en-US" dirty="0" smtClean="0"/>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12</a:t>
            </a:fld>
            <a:endParaRPr lang="en-US"/>
          </a:p>
        </p:txBody>
      </p:sp>
    </p:spTree>
    <p:extLst>
      <p:ext uri="{BB962C8B-B14F-4D97-AF65-F5344CB8AC3E}">
        <p14:creationId xmlns:p14="http://schemas.microsoft.com/office/powerpoint/2010/main" val="1662784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13</a:t>
            </a:fld>
            <a:endParaRPr lang="en-US"/>
          </a:p>
        </p:txBody>
      </p:sp>
    </p:spTree>
    <p:extLst>
      <p:ext uri="{BB962C8B-B14F-4D97-AF65-F5344CB8AC3E}">
        <p14:creationId xmlns:p14="http://schemas.microsoft.com/office/powerpoint/2010/main" val="1662784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14</a:t>
            </a:fld>
            <a:endParaRPr lang="en-US"/>
          </a:p>
        </p:txBody>
      </p:sp>
    </p:spTree>
    <p:extLst>
      <p:ext uri="{BB962C8B-B14F-4D97-AF65-F5344CB8AC3E}">
        <p14:creationId xmlns:p14="http://schemas.microsoft.com/office/powerpoint/2010/main" val="1662784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B4BEB-C7B4-F04A-9B33-2B3AE56E12E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0695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b="0" dirty="0" smtClean="0">
                <a:latin typeface="Times New Roman" panose="02020603050405020304" pitchFamily="18" charset="0"/>
                <a:cs typeface="Times New Roman" panose="02020603050405020304" pitchFamily="18" charset="0"/>
              </a:rPr>
              <a:t>Data Management Guidance &amp; Training</a:t>
            </a:r>
          </a:p>
          <a:p>
            <a:pPr marL="285750" indent="-285750">
              <a:spcAft>
                <a:spcPts val="1200"/>
              </a:spcAft>
              <a:buFont typeface="Arial" panose="020B0604020202020204" pitchFamily="34" charset="0"/>
              <a:buChar char="•"/>
            </a:pPr>
            <a:r>
              <a:rPr lang="en-US" sz="1200" b="0" dirty="0" smtClean="0">
                <a:latin typeface="Times New Roman" panose="02020603050405020304" pitchFamily="18" charset="0"/>
                <a:cs typeface="Times New Roman" panose="02020603050405020304" pitchFamily="18" charset="0"/>
              </a:rPr>
              <a:t>Data Public Access Guidance &amp; Advocacy</a:t>
            </a:r>
          </a:p>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b="0" dirty="0" smtClean="0">
                <a:latin typeface="Times New Roman" panose="02020603050405020304" pitchFamily="18" charset="0"/>
                <a:cs typeface="Times New Roman" panose="02020603050405020304" pitchFamily="18" charset="0"/>
              </a:rPr>
              <a:t>Best Practices Implementation &amp; Recommendations Creation</a:t>
            </a:r>
          </a:p>
          <a:p>
            <a:pPr marL="285750" indent="-285750">
              <a:spcAft>
                <a:spcPts val="1200"/>
              </a:spcAft>
              <a:buFont typeface="Arial" panose="020B0604020202020204" pitchFamily="34" charset="0"/>
              <a:buChar char="•"/>
            </a:pPr>
            <a:r>
              <a:rPr lang="en-US" sz="1200" b="0" dirty="0" smtClean="0">
                <a:latin typeface="Times New Roman" panose="02020603050405020304" pitchFamily="18" charset="0"/>
                <a:cs typeface="Times New Roman" panose="02020603050405020304" pitchFamily="18" charset="0"/>
              </a:rPr>
              <a:t>We can help you better describe your data</a:t>
            </a:r>
            <a:r>
              <a:rPr lang="en-US" sz="1200" b="0" baseline="0" dirty="0" smtClean="0">
                <a:latin typeface="Times New Roman" panose="02020603050405020304" pitchFamily="18" charset="0"/>
                <a:cs typeface="Times New Roman" panose="02020603050405020304" pitchFamily="18" charset="0"/>
              </a:rPr>
              <a:t> so that all users can access more effectively</a:t>
            </a:r>
            <a:endParaRPr lang="en-US" sz="1200" b="0" dirty="0" smtClean="0">
              <a:latin typeface="Times New Roman" panose="02020603050405020304" pitchFamily="18" charset="0"/>
              <a:cs typeface="Times New Roman" panose="02020603050405020304" pitchFamily="18" charset="0"/>
            </a:endParaRPr>
          </a:p>
          <a:p>
            <a:pPr marL="285750" indent="-285750">
              <a:spcAft>
                <a:spcPts val="1200"/>
              </a:spcAft>
              <a:buFont typeface="Arial" panose="020B0604020202020204" pitchFamily="34" charset="0"/>
              <a:buChar char="•"/>
            </a:pPr>
            <a:r>
              <a:rPr lang="en-US" sz="1200" b="0" dirty="0" smtClean="0">
                <a:latin typeface="Times New Roman" panose="02020603050405020304" pitchFamily="18" charset="0"/>
                <a:cs typeface="Times New Roman" panose="02020603050405020304" pitchFamily="18" charset="0"/>
              </a:rPr>
              <a:t>Data Curation</a:t>
            </a:r>
          </a:p>
          <a:p>
            <a:pPr marL="285750" indent="-285750">
              <a:spcAft>
                <a:spcPts val="1200"/>
              </a:spcAft>
              <a:buFont typeface="Arial" panose="020B0604020202020204" pitchFamily="34" charset="0"/>
              <a:buChar char="•"/>
            </a:pPr>
            <a:r>
              <a:rPr lang="en-US" sz="1200" b="0" dirty="0" smtClean="0">
                <a:latin typeface="Times New Roman" panose="02020603050405020304" pitchFamily="18" charset="0"/>
                <a:cs typeface="Times New Roman" panose="02020603050405020304" pitchFamily="18" charset="0"/>
              </a:rPr>
              <a:t>Format migration over time</a:t>
            </a:r>
          </a:p>
          <a:p>
            <a:pPr marL="285750" indent="-285750">
              <a:spcAft>
                <a:spcPts val="1200"/>
              </a:spcAft>
              <a:buFont typeface="Arial" panose="020B0604020202020204" pitchFamily="34" charset="0"/>
              <a:buChar char="•"/>
            </a:pPr>
            <a:r>
              <a:rPr lang="en-US" sz="1200" b="0" dirty="0" smtClean="0">
                <a:latin typeface="Times New Roman" panose="02020603050405020304" pitchFamily="18" charset="0"/>
                <a:cs typeface="Times New Roman" panose="02020603050405020304" pitchFamily="18" charset="0"/>
              </a:rPr>
              <a:t>Long-term</a:t>
            </a:r>
            <a:r>
              <a:rPr lang="en-US" sz="1200" b="0" baseline="0" dirty="0" smtClean="0">
                <a:latin typeface="Times New Roman" panose="02020603050405020304" pitchFamily="18" charset="0"/>
                <a:cs typeface="Times New Roman" panose="02020603050405020304" pitchFamily="18" charset="0"/>
              </a:rPr>
              <a:t> </a:t>
            </a:r>
            <a:r>
              <a:rPr lang="en-US" sz="1200" b="0" dirty="0" smtClean="0">
                <a:latin typeface="Times New Roman" panose="02020603050405020304" pitchFamily="18" charset="0"/>
                <a:cs typeface="Times New Roman" panose="02020603050405020304" pitchFamily="18" charset="0"/>
              </a:rPr>
              <a:t>Preservation </a:t>
            </a:r>
          </a:p>
          <a:p>
            <a:pPr marL="285750" indent="-285750">
              <a:spcAft>
                <a:spcPts val="1200"/>
              </a:spcAft>
              <a:buFont typeface="Arial" panose="020B0604020202020204" pitchFamily="34" charset="0"/>
              <a:buChar char="•"/>
            </a:pPr>
            <a:r>
              <a:rPr lang="en-US" sz="1200" b="0" dirty="0" smtClean="0">
                <a:latin typeface="Times New Roman" panose="02020603050405020304" pitchFamily="18" charset="0"/>
                <a:cs typeface="Times New Roman" panose="02020603050405020304" pitchFamily="18" charset="0"/>
              </a:rPr>
              <a:t>&amp; more to come</a:t>
            </a:r>
          </a:p>
          <a:p>
            <a:endParaRPr lang="en-US" sz="12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2</a:t>
            </a:fld>
            <a:endParaRPr lang="en-US"/>
          </a:p>
        </p:txBody>
      </p:sp>
    </p:spTree>
    <p:extLst>
      <p:ext uri="{BB962C8B-B14F-4D97-AF65-F5344CB8AC3E}">
        <p14:creationId xmlns:p14="http://schemas.microsoft.com/office/powerpoint/2010/main" val="29579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I would like to start with some key definitions.</a:t>
            </a:r>
          </a:p>
          <a:p>
            <a:endParaRPr lang="en-US" sz="12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“In the context of research and scholarship, "Data Management" refers to the storage, access and preservation of data produced from a given investigation. Data management practices cover the entire lifecycle of the data, from planning the investigation to conducting it, and from backing up data as it is created and used; to long term preservation of data deliverables after the research investigation has concluded.”</a:t>
            </a:r>
          </a:p>
          <a:p>
            <a:r>
              <a:rPr lang="en-US" sz="700" dirty="0" smtClean="0">
                <a:latin typeface="Times New Roman" panose="02020603050405020304" pitchFamily="18" charset="0"/>
                <a:cs typeface="Times New Roman" panose="02020603050405020304" pitchFamily="18" charset="0"/>
              </a:rPr>
              <a:t>Source: University Library, Texas A&amp;M University. “Data Management Defined - Research Data Management - Guides at Texas A&amp;M University.” Research Data Management, October 1, 2013. http://guides.library.tamu.edu/DataManagement</a:t>
            </a:r>
          </a:p>
          <a:p>
            <a:endParaRPr lang="en-US" sz="7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Or to borrow a plain language definition from Kristin </a:t>
            </a:r>
            <a:r>
              <a:rPr lang="en-US" sz="1400" dirty="0" err="1" smtClean="0">
                <a:latin typeface="Times New Roman" panose="02020603050405020304" pitchFamily="18" charset="0"/>
                <a:cs typeface="Times New Roman" panose="02020603050405020304" pitchFamily="18" charset="0"/>
              </a:rPr>
              <a:t>Briney</a:t>
            </a:r>
            <a:r>
              <a:rPr lang="en-US" sz="1400" dirty="0" smtClean="0">
                <a:latin typeface="Times New Roman" panose="02020603050405020304" pitchFamily="18" charset="0"/>
                <a:cs typeface="Times New Roman" panose="02020603050405020304" pitchFamily="18" charset="0"/>
              </a:rPr>
              <a:t>, (page 7) “Data management is the compilation of many small practices that make your data easier to find, easier to understand, less likely to be lost, and more likely to be usable during a project or ten years later.”</a:t>
            </a:r>
          </a:p>
          <a:p>
            <a:r>
              <a:rPr lang="en-US" sz="700" dirty="0" err="1" smtClean="0">
                <a:latin typeface="Times New Roman" panose="02020603050405020304" pitchFamily="18" charset="0"/>
                <a:cs typeface="Times New Roman" panose="02020603050405020304" pitchFamily="18" charset="0"/>
              </a:rPr>
              <a:t>Briney</a:t>
            </a:r>
            <a:r>
              <a:rPr lang="en-US" sz="700" dirty="0" smtClean="0">
                <a:latin typeface="Times New Roman" panose="02020603050405020304" pitchFamily="18" charset="0"/>
                <a:cs typeface="Times New Roman" panose="02020603050405020304" pitchFamily="18" charset="0"/>
              </a:rPr>
              <a:t>, Kristin. 2015. </a:t>
            </a:r>
            <a:r>
              <a:rPr lang="en-US" sz="700" i="1" dirty="0" smtClean="0">
                <a:latin typeface="Times New Roman" panose="02020603050405020304" pitchFamily="18" charset="0"/>
                <a:cs typeface="Times New Roman" panose="02020603050405020304" pitchFamily="18" charset="0"/>
              </a:rPr>
              <a:t>Data management for researchers: organize, maintain and share your data for research success</a:t>
            </a:r>
            <a:r>
              <a:rPr lang="en-US" sz="700" dirty="0" smtClean="0">
                <a:latin typeface="Times New Roman" panose="02020603050405020304" pitchFamily="18" charset="0"/>
                <a:cs typeface="Times New Roman" panose="02020603050405020304" pitchFamily="18" charset="0"/>
              </a:rPr>
              <a:t>. (6)</a:t>
            </a:r>
          </a:p>
          <a:p>
            <a:r>
              <a:rPr lang="en-US" sz="1200" dirty="0" smtClean="0">
                <a:latin typeface="Times New Roman" panose="02020603050405020304" pitchFamily="18" charset="0"/>
                <a:cs typeface="Times New Roman" panose="02020603050405020304" pitchFamily="18" charset="0"/>
              </a:rPr>
              <a:t>  </a:t>
            </a:r>
          </a:p>
          <a:p>
            <a:r>
              <a:rPr lang="en-US" sz="1400" dirty="0" smtClean="0">
                <a:latin typeface="Times New Roman" panose="02020603050405020304" pitchFamily="18" charset="0"/>
                <a:cs typeface="Times New Roman" panose="02020603050405020304" pitchFamily="18" charset="0"/>
              </a:rPr>
              <a:t>“Data curation is the active and ongoing management of data through its lifecycle of interest and usefulness to scholarship, science, and education.  (And you could add to this list</a:t>
            </a:r>
            <a:r>
              <a:rPr lang="en-US" sz="1400" baseline="0" dirty="0" smtClean="0">
                <a:latin typeface="Times New Roman" panose="02020603050405020304" pitchFamily="18" charset="0"/>
                <a:cs typeface="Times New Roman" panose="02020603050405020304" pitchFamily="18" charset="0"/>
              </a:rPr>
              <a:t> government, the public, business, etc.)</a:t>
            </a:r>
            <a:r>
              <a:rPr lang="en-US" sz="1400" dirty="0" smtClean="0">
                <a:latin typeface="Times New Roman" panose="02020603050405020304" pitchFamily="18" charset="0"/>
                <a:cs typeface="Times New Roman" panose="02020603050405020304" pitchFamily="18" charset="0"/>
              </a:rPr>
              <a:t>  Data curation enables data discovery and retrieval, maintains data quality, adds value, and provides for re-use over time through activities including authentication, archiving, management, preservation, and representation.”</a:t>
            </a:r>
          </a:p>
          <a:p>
            <a:r>
              <a:rPr lang="en-US" sz="700" dirty="0" smtClean="0">
                <a:latin typeface="Times New Roman" panose="02020603050405020304" pitchFamily="18" charset="0"/>
                <a:cs typeface="Times New Roman" panose="02020603050405020304" pitchFamily="18" charset="0"/>
              </a:rPr>
              <a:t>Source: </a:t>
            </a:r>
            <a:r>
              <a:rPr lang="en-US" sz="700" baseline="0" dirty="0" smtClean="0">
                <a:latin typeface="Times New Roman" panose="02020603050405020304" pitchFamily="18" charset="0"/>
                <a:cs typeface="Times New Roman" panose="02020603050405020304" pitchFamily="18" charset="0"/>
              </a:rPr>
              <a:t> </a:t>
            </a:r>
            <a:r>
              <a:rPr lang="en-US" sz="700" dirty="0" smtClean="0">
                <a:latin typeface="Times New Roman" panose="02020603050405020304" pitchFamily="18" charset="0"/>
                <a:cs typeface="Times New Roman" panose="02020603050405020304" pitchFamily="18" charset="0"/>
              </a:rPr>
              <a:t>Graduate School of Library and Information Science at the University of Illinois at Urbana-Champaign. “Specialization in Data Curation,” 2013. http://www.lis.illinois.edu/academics/programs/specializations/data_curation.</a:t>
            </a:r>
          </a:p>
          <a:p>
            <a:r>
              <a:rPr lang="en-US" sz="700" dirty="0" smtClean="0">
                <a:latin typeface="Times New Roman" panose="02020603050405020304" pitchFamily="18" charset="0"/>
                <a:cs typeface="Times New Roman" panose="02020603050405020304" pitchFamily="18" charset="0"/>
              </a:rPr>
              <a:t> </a:t>
            </a:r>
          </a:p>
          <a:p>
            <a:r>
              <a:rPr lang="en-US" sz="1400" dirty="0" smtClean="0">
                <a:latin typeface="Times New Roman" panose="02020603050405020304" pitchFamily="18" charset="0"/>
                <a:cs typeface="Times New Roman" panose="02020603050405020304" pitchFamily="18" charset="0"/>
              </a:rPr>
              <a:t>“Data Science is about drawing useful conclusions from large and diverse data sets through exploration, prediction, and inference, using the skills and practices of statistics, information science, and computer programming.”</a:t>
            </a:r>
          </a:p>
          <a:p>
            <a:r>
              <a:rPr lang="en-US" sz="700" dirty="0" smtClean="0">
                <a:latin typeface="Times New Roman" panose="02020603050405020304" pitchFamily="18" charset="0"/>
                <a:cs typeface="Times New Roman" panose="02020603050405020304" pitchFamily="18" charset="0"/>
              </a:rPr>
              <a:t>Based on: http://www.inferentialthinking.com/chapter1/what-is-data-science.html</a:t>
            </a:r>
          </a:p>
          <a:p>
            <a:endParaRPr lang="en-US" sz="7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You will likely recognize your own work at</a:t>
            </a:r>
            <a:r>
              <a:rPr lang="en-US" sz="1200" baseline="0" dirty="0" smtClean="0">
                <a:latin typeface="Times New Roman" panose="02020603050405020304" pitchFamily="18" charset="0"/>
                <a:cs typeface="Times New Roman" panose="02020603050405020304" pitchFamily="18" charset="0"/>
              </a:rPr>
              <a:t> BTS touching on many of the actions described in these definitions. This illustrates (SLIDE)…the interconnectedness of skills that we hope to harness to improve data management and public access to BTS data.</a:t>
            </a:r>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36B4BEB-C7B4-F04A-9B33-2B3AE56E12E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8329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latin typeface="Times New Roman" panose="02020603050405020304" pitchFamily="18" charset="0"/>
                <a:cs typeface="Times New Roman" panose="02020603050405020304" pitchFamily="18" charset="0"/>
              </a:rPr>
              <a:t>This illustrates (SLIDE)…the interconnectedness of skills that we hope to harness to improve data management and public access to BTS data.</a:t>
            </a:r>
            <a:endParaRPr lang="en-US" sz="1400" dirty="0" smtClean="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Data</a:t>
            </a:r>
            <a:r>
              <a:rPr lang="en-US" sz="1400" baseline="0" dirty="0" smtClean="0">
                <a:latin typeface="Times New Roman" panose="02020603050405020304" pitchFamily="18" charset="0"/>
                <a:cs typeface="Times New Roman" panose="02020603050405020304" pitchFamily="18" charset="0"/>
              </a:rPr>
              <a:t> management is a necessary element of data curation. And to enable good data curation, it often means that we have to encourage researchers to think beyond a specific investigation, and adapt good data management practices to meet future needs.</a:t>
            </a:r>
          </a:p>
          <a:p>
            <a:endParaRPr lang="en-US" sz="1400" baseline="0" dirty="0" smtClean="0">
              <a:latin typeface="Times New Roman" panose="02020603050405020304" pitchFamily="18" charset="0"/>
              <a:cs typeface="Times New Roman" panose="02020603050405020304" pitchFamily="18" charset="0"/>
            </a:endParaRPr>
          </a:p>
          <a:p>
            <a:r>
              <a:rPr lang="en-US" sz="1400" baseline="0" dirty="0" smtClean="0">
                <a:latin typeface="Times New Roman" panose="02020603050405020304" pitchFamily="18" charset="0"/>
                <a:cs typeface="Times New Roman" panose="02020603050405020304" pitchFamily="18" charset="0"/>
              </a:rPr>
              <a:t>Good Data curation, in turn, enables broader, longitudinal Data Science. By preserving and adding value to data, data curation makes the task of data science more efficient and effective, as well as opening new output possibilities.</a:t>
            </a:r>
          </a:p>
          <a:p>
            <a:endParaRPr lang="en-US" sz="1400" baseline="0" dirty="0" smtClean="0">
              <a:latin typeface="Times New Roman" panose="02020603050405020304" pitchFamily="18" charset="0"/>
              <a:cs typeface="Times New Roman" panose="02020603050405020304" pitchFamily="18" charset="0"/>
            </a:endParaRPr>
          </a:p>
          <a:p>
            <a:r>
              <a:rPr lang="en-US" sz="1400" baseline="0" dirty="0" smtClean="0">
                <a:latin typeface="Times New Roman" panose="02020603050405020304" pitchFamily="18" charset="0"/>
                <a:cs typeface="Times New Roman" panose="02020603050405020304" pitchFamily="18" charset="0"/>
              </a:rPr>
              <a:t>Why is all of this important to the US DOT and the BTS?</a:t>
            </a:r>
          </a:p>
          <a:p>
            <a:r>
              <a:rPr lang="en-US" sz="1400" baseline="0" dirty="0" smtClean="0">
                <a:latin typeface="Times New Roman" panose="02020603050405020304" pitchFamily="18" charset="0"/>
                <a:cs typeface="Times New Roman" panose="02020603050405020304" pitchFamily="18" charset="0"/>
              </a:rPr>
              <a:t>(SLIDE)</a:t>
            </a:r>
          </a:p>
        </p:txBody>
      </p:sp>
      <p:sp>
        <p:nvSpPr>
          <p:cNvPr id="4" name="Slide Number Placeholder 3"/>
          <p:cNvSpPr>
            <a:spLocks noGrp="1"/>
          </p:cNvSpPr>
          <p:nvPr>
            <p:ph type="sldNum" sz="quarter" idx="10"/>
          </p:nvPr>
        </p:nvSpPr>
        <p:spPr/>
        <p:txBody>
          <a:bodyPr/>
          <a:lstStyle/>
          <a:p>
            <a:fld id="{836B4BEB-C7B4-F04A-9B33-2B3AE56E12E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02836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6DFEDE-E1FB-4CD7-B010-2E6FFFAE4844}" type="slidenum">
              <a:rPr lang="en-US" smtClean="0"/>
              <a:t>5</a:t>
            </a:fld>
            <a:endParaRPr lang="en-US"/>
          </a:p>
        </p:txBody>
      </p:sp>
    </p:spTree>
    <p:extLst>
      <p:ext uri="{BB962C8B-B14F-4D97-AF65-F5344CB8AC3E}">
        <p14:creationId xmlns:p14="http://schemas.microsoft.com/office/powerpoint/2010/main" val="29579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Reassess current guidance website</a:t>
            </a:r>
          </a:p>
          <a:p>
            <a:r>
              <a:rPr lang="en-US" dirty="0" smtClean="0"/>
              <a:t>Create Data Management Plan template</a:t>
            </a:r>
          </a:p>
          <a:p>
            <a:r>
              <a:rPr lang="en-US" dirty="0" smtClean="0"/>
              <a:t>Create Data Management Plan Assessment Checklist</a:t>
            </a:r>
          </a:p>
          <a:p>
            <a:r>
              <a:rPr lang="en-US" dirty="0" smtClean="0"/>
              <a:t>Develop DMP Evaluation Training for TMS</a:t>
            </a:r>
          </a:p>
          <a:p>
            <a:r>
              <a:rPr lang="en-US" dirty="0" smtClean="0"/>
              <a:t>Assess Data Repositories for Conformance</a:t>
            </a:r>
          </a:p>
          <a:p>
            <a:r>
              <a:rPr lang="en-US" dirty="0" smtClean="0"/>
              <a:t>Consult with Awardees</a:t>
            </a:r>
          </a:p>
          <a:p>
            <a:r>
              <a:rPr lang="en-US" dirty="0" smtClean="0"/>
              <a:t>Produce Best Practices Visualizations &amp; Graphics</a:t>
            </a:r>
          </a:p>
          <a:p>
            <a:endParaRPr lang="en-US" dirty="0" smtClean="0"/>
          </a:p>
          <a:p>
            <a:r>
              <a:rPr lang="en-US" dirty="0" smtClean="0"/>
              <a:t>FAIR data</a:t>
            </a:r>
            <a:r>
              <a:rPr lang="en-US" baseline="0" dirty="0" smtClean="0"/>
              <a:t> principles: Data should be: FORCE11 guidelines: Findable, </a:t>
            </a:r>
            <a:r>
              <a:rPr lang="en-US" baseline="0" dirty="0" err="1" smtClean="0"/>
              <a:t>Accessable</a:t>
            </a:r>
            <a:r>
              <a:rPr lang="en-US" baseline="0" dirty="0" smtClean="0"/>
              <a:t>, Interoperable, Re-usable</a:t>
            </a:r>
          </a:p>
          <a:p>
            <a:r>
              <a:rPr lang="en-US" sz="1200" b="1" i="0" kern="1200" dirty="0" smtClean="0">
                <a:solidFill>
                  <a:schemeClr val="tx1"/>
                </a:solidFill>
                <a:effectLst/>
                <a:latin typeface="+mn-lt"/>
                <a:ea typeface="+mn-ea"/>
                <a:cs typeface="+mn-cs"/>
              </a:rPr>
              <a:t>FAIR Data Principles</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Preamble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One of the grand challenges of data-intensive science is to facilitate knowledge discovery by assisting humans and machines in their discovery of, access to, integration and analysis of, task-appropriate scientific data and their associated algorithms and workflows. Here, we describe </a:t>
            </a:r>
            <a:r>
              <a:rPr lang="en-US" sz="1200" b="1" i="0" kern="1200" dirty="0" smtClean="0">
                <a:solidFill>
                  <a:schemeClr val="tx1"/>
                </a:solidFill>
                <a:effectLst/>
                <a:latin typeface="+mn-lt"/>
                <a:ea typeface="+mn-ea"/>
                <a:cs typeface="+mn-cs"/>
              </a:rPr>
              <a:t>FAIR </a:t>
            </a:r>
            <a:r>
              <a:rPr lang="en-US" sz="1200" b="0" i="0" kern="1200" dirty="0" smtClean="0">
                <a:solidFill>
                  <a:schemeClr val="tx1"/>
                </a:solidFill>
                <a:effectLst/>
                <a:latin typeface="+mn-lt"/>
                <a:ea typeface="+mn-ea"/>
                <a:cs typeface="+mn-cs"/>
              </a:rPr>
              <a:t>- a set of guiding principles to make data </a:t>
            </a:r>
            <a:r>
              <a:rPr lang="en-US" sz="1200" b="1" i="0" kern="1200" dirty="0" smtClean="0">
                <a:solidFill>
                  <a:schemeClr val="tx1"/>
                </a:solidFill>
                <a:effectLst/>
                <a:latin typeface="+mn-lt"/>
                <a:ea typeface="+mn-ea"/>
                <a:cs typeface="+mn-cs"/>
              </a:rPr>
              <a:t>Findable, Accessible, Interoperable, and Re-usable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To be Findable: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F1. (meta)data are assigned a </a:t>
            </a:r>
            <a:r>
              <a:rPr lang="en-US" sz="1200" b="0" i="0" u="sng" kern="1200" dirty="0" smtClean="0">
                <a:solidFill>
                  <a:schemeClr val="tx1"/>
                </a:solidFill>
                <a:effectLst/>
                <a:latin typeface="+mn-lt"/>
                <a:ea typeface="+mn-ea"/>
                <a:cs typeface="+mn-cs"/>
              </a:rPr>
              <a:t>globally unique and eternally persistent identifier.</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F2. data are described with </a:t>
            </a:r>
            <a:r>
              <a:rPr lang="en-US" sz="1200" b="0" i="0" u="sng" kern="1200" dirty="0" smtClean="0">
                <a:solidFill>
                  <a:schemeClr val="tx1"/>
                </a:solidFill>
                <a:effectLst/>
                <a:latin typeface="+mn-lt"/>
                <a:ea typeface="+mn-ea"/>
                <a:cs typeface="+mn-cs"/>
              </a:rPr>
              <a:t>rich metadata.</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F3. (meta)data are </a:t>
            </a:r>
            <a:r>
              <a:rPr lang="en-US" sz="1200" b="0" i="0" u="sng" kern="1200" dirty="0" smtClean="0">
                <a:solidFill>
                  <a:schemeClr val="tx1"/>
                </a:solidFill>
                <a:effectLst/>
                <a:latin typeface="+mn-lt"/>
                <a:ea typeface="+mn-ea"/>
                <a:cs typeface="+mn-cs"/>
              </a:rPr>
              <a:t>registered or indexed in a searchable resource.</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F4. metadata </a:t>
            </a:r>
            <a:r>
              <a:rPr lang="en-US" sz="1200" b="0" i="0" u="sng" kern="1200" dirty="0" smtClean="0">
                <a:solidFill>
                  <a:schemeClr val="tx1"/>
                </a:solidFill>
                <a:effectLst/>
                <a:latin typeface="+mn-lt"/>
                <a:ea typeface="+mn-ea"/>
                <a:cs typeface="+mn-cs"/>
              </a:rPr>
              <a:t>specify</a:t>
            </a:r>
            <a:r>
              <a:rPr lang="en-US" sz="1200" b="0" i="0" kern="1200" dirty="0" smtClean="0">
                <a:solidFill>
                  <a:schemeClr val="tx1"/>
                </a:solidFill>
                <a:effectLst/>
                <a:latin typeface="+mn-lt"/>
                <a:ea typeface="+mn-ea"/>
                <a:cs typeface="+mn-cs"/>
              </a:rPr>
              <a:t> the data identifier.</a:t>
            </a:r>
          </a:p>
          <a:p>
            <a:r>
              <a:rPr lang="en-US" sz="1200" b="1" i="0" kern="1200" dirty="0" smtClean="0">
                <a:solidFill>
                  <a:schemeClr val="tx1"/>
                </a:solidFill>
                <a:effectLst/>
                <a:latin typeface="+mn-lt"/>
                <a:ea typeface="+mn-ea"/>
                <a:cs typeface="+mn-cs"/>
              </a:rPr>
              <a:t>To be Accessible: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A1  (meta)data are </a:t>
            </a:r>
            <a:r>
              <a:rPr lang="en-US" sz="1200" b="0" i="0" u="sng" kern="1200" dirty="0" smtClean="0">
                <a:solidFill>
                  <a:schemeClr val="tx1"/>
                </a:solidFill>
                <a:effectLst/>
                <a:latin typeface="+mn-lt"/>
                <a:ea typeface="+mn-ea"/>
                <a:cs typeface="+mn-cs"/>
              </a:rPr>
              <a:t>retrievable by their identifier</a:t>
            </a:r>
            <a:r>
              <a:rPr lang="en-US" sz="1200" b="0" i="0" kern="1200" dirty="0" smtClean="0">
                <a:solidFill>
                  <a:schemeClr val="tx1"/>
                </a:solidFill>
                <a:effectLst/>
                <a:latin typeface="+mn-lt"/>
                <a:ea typeface="+mn-ea"/>
                <a:cs typeface="+mn-cs"/>
              </a:rPr>
              <a:t> using </a:t>
            </a:r>
            <a:r>
              <a:rPr lang="en-US" sz="1200" b="0" i="0" u="sng" kern="1200" dirty="0" smtClean="0">
                <a:solidFill>
                  <a:schemeClr val="tx1"/>
                </a:solidFill>
                <a:effectLst/>
                <a:latin typeface="+mn-lt"/>
                <a:ea typeface="+mn-ea"/>
                <a:cs typeface="+mn-cs"/>
              </a:rPr>
              <a:t>a standardized communications protocol.</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A1.1 the </a:t>
            </a:r>
            <a:r>
              <a:rPr lang="en-US" sz="1200" b="0" i="0" u="sng" kern="1200" dirty="0" smtClean="0">
                <a:solidFill>
                  <a:schemeClr val="tx1"/>
                </a:solidFill>
                <a:effectLst/>
                <a:latin typeface="+mn-lt"/>
                <a:ea typeface="+mn-ea"/>
                <a:cs typeface="+mn-cs"/>
              </a:rPr>
              <a:t>protocol</a:t>
            </a:r>
            <a:r>
              <a:rPr lang="en-US" sz="1200" b="0" i="0" kern="1200" dirty="0" smtClean="0">
                <a:solidFill>
                  <a:schemeClr val="tx1"/>
                </a:solidFill>
                <a:effectLst/>
                <a:latin typeface="+mn-lt"/>
                <a:ea typeface="+mn-ea"/>
                <a:cs typeface="+mn-cs"/>
              </a:rPr>
              <a:t> is open, free, and universally implementable.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A1.2 the </a:t>
            </a:r>
            <a:r>
              <a:rPr lang="en-US" sz="1200" b="0" i="0" u="sng" kern="1200" dirty="0" smtClean="0">
                <a:solidFill>
                  <a:schemeClr val="tx1"/>
                </a:solidFill>
                <a:effectLst/>
                <a:latin typeface="+mn-lt"/>
                <a:ea typeface="+mn-ea"/>
                <a:cs typeface="+mn-cs"/>
              </a:rPr>
              <a:t>protocol </a:t>
            </a:r>
            <a:r>
              <a:rPr lang="en-US" sz="1200" b="0" i="0" kern="1200" dirty="0" smtClean="0">
                <a:solidFill>
                  <a:schemeClr val="tx1"/>
                </a:solidFill>
                <a:effectLst/>
                <a:latin typeface="+mn-lt"/>
                <a:ea typeface="+mn-ea"/>
                <a:cs typeface="+mn-cs"/>
              </a:rPr>
              <a:t>allows for an authentication and authorization procedure, where necessary.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A2 </a:t>
            </a:r>
            <a:r>
              <a:rPr lang="en-US" sz="1200" b="0" i="0" u="sng" kern="1200" dirty="0" smtClean="0">
                <a:solidFill>
                  <a:schemeClr val="tx1"/>
                </a:solidFill>
                <a:effectLst/>
                <a:latin typeface="+mn-lt"/>
                <a:ea typeface="+mn-ea"/>
                <a:cs typeface="+mn-cs"/>
              </a:rPr>
              <a:t>metadata are accessible</a:t>
            </a:r>
            <a:r>
              <a:rPr lang="en-US" sz="1200" b="0" i="0" kern="1200" dirty="0" smtClean="0">
                <a:solidFill>
                  <a:schemeClr val="tx1"/>
                </a:solidFill>
                <a:effectLst/>
                <a:latin typeface="+mn-lt"/>
                <a:ea typeface="+mn-ea"/>
                <a:cs typeface="+mn-cs"/>
              </a:rPr>
              <a:t>, even when the data are no longer available.</a:t>
            </a:r>
          </a:p>
          <a:p>
            <a:r>
              <a:rPr lang="en-US" sz="1200" b="1" i="0" kern="1200" dirty="0" smtClean="0">
                <a:solidFill>
                  <a:schemeClr val="tx1"/>
                </a:solidFill>
                <a:effectLst/>
                <a:latin typeface="+mn-lt"/>
                <a:ea typeface="+mn-ea"/>
                <a:cs typeface="+mn-cs"/>
              </a:rPr>
              <a:t>To be Interoperable: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I1. (meta)data use a</a:t>
            </a:r>
            <a:r>
              <a:rPr lang="en-US" sz="1200" b="0" i="0" u="sng" kern="1200" dirty="0" smtClean="0">
                <a:solidFill>
                  <a:schemeClr val="tx1"/>
                </a:solidFill>
                <a:effectLst/>
                <a:latin typeface="+mn-lt"/>
                <a:ea typeface="+mn-ea"/>
                <a:cs typeface="+mn-cs"/>
              </a:rPr>
              <a:t> formal, accessible, shared, and broadly applicable language</a:t>
            </a:r>
            <a:r>
              <a:rPr lang="en-US" sz="1200" b="0" i="0" kern="1200" dirty="0" smtClean="0">
                <a:solidFill>
                  <a:schemeClr val="tx1"/>
                </a:solidFill>
                <a:effectLst/>
                <a:latin typeface="+mn-lt"/>
                <a:ea typeface="+mn-ea"/>
                <a:cs typeface="+mn-cs"/>
              </a:rPr>
              <a:t> for knowledge representation.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I2. (meta)data use </a:t>
            </a:r>
            <a:r>
              <a:rPr lang="en-US" sz="1200" b="0" i="0" u="sng" kern="1200" dirty="0" smtClean="0">
                <a:solidFill>
                  <a:schemeClr val="tx1"/>
                </a:solidFill>
                <a:effectLst/>
                <a:latin typeface="+mn-lt"/>
                <a:ea typeface="+mn-ea"/>
                <a:cs typeface="+mn-cs"/>
              </a:rPr>
              <a:t>vocabularies that follow FAIR principles.</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I3. (meta)data include </a:t>
            </a:r>
            <a:r>
              <a:rPr lang="en-US" sz="1200" b="0" i="0" u="sng" kern="1200" dirty="0" smtClean="0">
                <a:solidFill>
                  <a:schemeClr val="tx1"/>
                </a:solidFill>
                <a:effectLst/>
                <a:latin typeface="+mn-lt"/>
                <a:ea typeface="+mn-ea"/>
                <a:cs typeface="+mn-cs"/>
              </a:rPr>
              <a:t>qualified references</a:t>
            </a:r>
            <a:r>
              <a:rPr lang="en-US" sz="1200" b="0" i="0" kern="1200" dirty="0" smtClean="0">
                <a:solidFill>
                  <a:schemeClr val="tx1"/>
                </a:solidFill>
                <a:effectLst/>
                <a:latin typeface="+mn-lt"/>
                <a:ea typeface="+mn-ea"/>
                <a:cs typeface="+mn-cs"/>
              </a:rPr>
              <a:t> to other (meta)data.</a:t>
            </a:r>
          </a:p>
          <a:p>
            <a:r>
              <a:rPr lang="en-US" sz="1200" b="1" i="0" kern="1200" dirty="0" smtClean="0">
                <a:solidFill>
                  <a:schemeClr val="tx1"/>
                </a:solidFill>
                <a:effectLst/>
                <a:latin typeface="+mn-lt"/>
                <a:ea typeface="+mn-ea"/>
                <a:cs typeface="+mn-cs"/>
              </a:rPr>
              <a:t>To be Re-usable: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R1. meta(data) have a </a:t>
            </a:r>
            <a:r>
              <a:rPr lang="en-US" sz="1200" b="0" i="0" u="sng" kern="1200" dirty="0" smtClean="0">
                <a:solidFill>
                  <a:schemeClr val="tx1"/>
                </a:solidFill>
                <a:effectLst/>
                <a:latin typeface="+mn-lt"/>
                <a:ea typeface="+mn-ea"/>
                <a:cs typeface="+mn-cs"/>
              </a:rPr>
              <a:t>plurality of accurate and relevant attributes.</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R1.1. (meta)data are released with a</a:t>
            </a:r>
            <a:r>
              <a:rPr lang="en-US" sz="1200" b="0" i="0" u="sng" kern="1200" dirty="0" smtClean="0">
                <a:solidFill>
                  <a:schemeClr val="tx1"/>
                </a:solidFill>
                <a:effectLst/>
                <a:latin typeface="+mn-lt"/>
                <a:ea typeface="+mn-ea"/>
                <a:cs typeface="+mn-cs"/>
              </a:rPr>
              <a:t> clear and accessible data usage license.</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R1.2. (meta)data are associated with their </a:t>
            </a:r>
            <a:r>
              <a:rPr lang="en-US" sz="1200" b="0" i="0" u="sng" kern="1200" dirty="0" smtClean="0">
                <a:solidFill>
                  <a:schemeClr val="tx1"/>
                </a:solidFill>
                <a:effectLst/>
                <a:latin typeface="+mn-lt"/>
                <a:ea typeface="+mn-ea"/>
                <a:cs typeface="+mn-cs"/>
              </a:rPr>
              <a:t>provenance.</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R1.3. (meta)data </a:t>
            </a:r>
            <a:r>
              <a:rPr lang="en-US" sz="1200" b="0" i="0" u="sng" kern="1200" dirty="0" smtClean="0">
                <a:solidFill>
                  <a:schemeClr val="tx1"/>
                </a:solidFill>
                <a:effectLst/>
                <a:latin typeface="+mn-lt"/>
                <a:ea typeface="+mn-ea"/>
                <a:cs typeface="+mn-cs"/>
              </a:rPr>
              <a:t>meet domain-relevant community standards.</a:t>
            </a:r>
            <a:endParaRPr lang="en-US" sz="1200" b="0" i="0" kern="1200" dirty="0" smtClean="0">
              <a:solidFill>
                <a:schemeClr val="tx1"/>
              </a:solidFill>
              <a:effectLst/>
              <a:latin typeface="+mn-lt"/>
              <a:ea typeface="+mn-ea"/>
              <a:cs typeface="+mn-cs"/>
            </a:endParaRP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6</a:t>
            </a:fld>
            <a:endParaRPr lang="en-US"/>
          </a:p>
        </p:txBody>
      </p:sp>
    </p:spTree>
    <p:extLst>
      <p:ext uri="{BB962C8B-B14F-4D97-AF65-F5344CB8AC3E}">
        <p14:creationId xmlns:p14="http://schemas.microsoft.com/office/powerpoint/2010/main" val="109370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7</a:t>
            </a:fld>
            <a:endParaRPr lang="en-US"/>
          </a:p>
        </p:txBody>
      </p:sp>
    </p:spTree>
    <p:extLst>
      <p:ext uri="{BB962C8B-B14F-4D97-AF65-F5344CB8AC3E}">
        <p14:creationId xmlns:p14="http://schemas.microsoft.com/office/powerpoint/2010/main" val="1093707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DFEDE-E1FB-4CD7-B010-2E6FFFAE4844}" type="slidenum">
              <a:rPr lang="en-US" smtClean="0"/>
              <a:t>8</a:t>
            </a:fld>
            <a:endParaRPr lang="en-US"/>
          </a:p>
        </p:txBody>
      </p:sp>
    </p:spTree>
    <p:extLst>
      <p:ext uri="{BB962C8B-B14F-4D97-AF65-F5344CB8AC3E}">
        <p14:creationId xmlns:p14="http://schemas.microsoft.com/office/powerpoint/2010/main" val="1093707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Times New Roman" panose="02020603050405020304" pitchFamily="18" charset="0"/>
                <a:cs typeface="Times New Roman" panose="02020603050405020304" pitchFamily="18" charset="0"/>
              </a:rPr>
              <a:t>We can start, by embracing data on the web best practices as described by the World Wide Web Consortium (W3C) and other data</a:t>
            </a:r>
            <a:r>
              <a:rPr lang="en-US" sz="1400" baseline="0" dirty="0" smtClean="0">
                <a:latin typeface="Times New Roman" panose="02020603050405020304" pitchFamily="18" charset="0"/>
                <a:cs typeface="Times New Roman" panose="02020603050405020304" pitchFamily="18" charset="0"/>
              </a:rPr>
              <a:t> curation experts.</a:t>
            </a:r>
          </a:p>
          <a:p>
            <a:endParaRPr lang="en-US" sz="1400" baseline="0" dirty="0" smtClean="0">
              <a:latin typeface="Times New Roman" panose="02020603050405020304" pitchFamily="18" charset="0"/>
              <a:cs typeface="Times New Roman" panose="02020603050405020304" pitchFamily="18" charset="0"/>
            </a:endParaRPr>
          </a:p>
          <a:p>
            <a:r>
              <a:rPr lang="en-US" sz="1400" baseline="0" dirty="0" smtClean="0">
                <a:latin typeface="Times New Roman" panose="02020603050405020304" pitchFamily="18" charset="0"/>
                <a:cs typeface="Times New Roman" panose="02020603050405020304" pitchFamily="18" charset="0"/>
              </a:rPr>
              <a:t>W3C’s most recent recommendations include a large number of best practices, which can I have grouped into the categories you see on the slide. </a:t>
            </a:r>
          </a:p>
          <a:p>
            <a:endParaRPr lang="en-US" sz="1400" baseline="0" dirty="0" smtClean="0">
              <a:latin typeface="Times New Roman" panose="02020603050405020304" pitchFamily="18" charset="0"/>
              <a:cs typeface="Times New Roman" panose="02020603050405020304" pitchFamily="18" charset="0"/>
            </a:endParaRPr>
          </a:p>
          <a:p>
            <a:r>
              <a:rPr lang="en-US" sz="1400" baseline="0" dirty="0" smtClean="0">
                <a:latin typeface="Times New Roman" panose="02020603050405020304" pitchFamily="18" charset="0"/>
                <a:cs typeface="Times New Roman" panose="02020603050405020304" pitchFamily="18" charset="0"/>
              </a:rPr>
              <a:t>Employing these and other best practices, USDOT can improve our own workflows, data handling practices, and data preservation, as well as make it easier for the public to locate and access DOT data.</a:t>
            </a:r>
          </a:p>
          <a:p>
            <a:endParaRPr lang="en-US" sz="1400" baseline="0" dirty="0" smtClean="0">
              <a:latin typeface="Times New Roman" panose="02020603050405020304" pitchFamily="18" charset="0"/>
              <a:cs typeface="Times New Roman" panose="02020603050405020304" pitchFamily="18" charset="0"/>
            </a:endParaRPr>
          </a:p>
          <a:p>
            <a:r>
              <a:rPr lang="en-US" sz="1400" baseline="0" dirty="0" smtClean="0">
                <a:latin typeface="Times New Roman" panose="02020603050405020304" pitchFamily="18" charset="0"/>
                <a:cs typeface="Times New Roman" panose="02020603050405020304" pitchFamily="18" charset="0"/>
              </a:rPr>
              <a:t>The benefits of making data available on the web and following these best practices include:</a:t>
            </a:r>
          </a:p>
        </p:txBody>
      </p:sp>
      <p:sp>
        <p:nvSpPr>
          <p:cNvPr id="4" name="Slide Number Placeholder 3"/>
          <p:cNvSpPr>
            <a:spLocks noGrp="1"/>
          </p:cNvSpPr>
          <p:nvPr>
            <p:ph type="sldNum" sz="quarter" idx="10"/>
          </p:nvPr>
        </p:nvSpPr>
        <p:spPr/>
        <p:txBody>
          <a:bodyPr/>
          <a:lstStyle/>
          <a:p>
            <a:fld id="{836B4BEB-C7B4-F04A-9B33-2B3AE56E12E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2735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DBCC9-858E-411A-9D03-340B6116D630}"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02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69594-615A-4E3C-A325-B3BFA6226E5E}"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21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F8569-FABC-4DEB-AD96-21A13067238F}"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758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A9EB51-4BF3-424A-86D6-D63D29B10496}"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284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35807-633C-4411-AC79-2BED954BDCAF}"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313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985F85-004F-4322-B058-6002EB5C44D0}"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52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05A3A8-6160-4126-AEEE-089BEDFCD19E}" type="datetime1">
              <a:rPr lang="en-US" smtClean="0">
                <a:solidFill>
                  <a:prstClr val="black">
                    <a:tint val="75000"/>
                  </a:prstClr>
                </a:solidFill>
              </a:rPr>
              <a:pPr/>
              <a:t>3/21/2017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533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0A8960-354E-414D-BE15-9DE058F4F5AE}" type="datetime1">
              <a:rPr lang="en-US" smtClean="0">
                <a:solidFill>
                  <a:prstClr val="black">
                    <a:tint val="75000"/>
                  </a:prstClr>
                </a:solidFill>
              </a:rPr>
              <a:pPr/>
              <a:t>3/21/2017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33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DA4C5A-531F-47AE-9DCA-2FCDC63CF824}" type="datetime1">
              <a:rPr lang="en-US" smtClean="0">
                <a:solidFill>
                  <a:prstClr val="black">
                    <a:tint val="75000"/>
                  </a:prstClr>
                </a:solidFill>
              </a:rPr>
              <a:pPr/>
              <a:t>3/21/2017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291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B3B98-927E-474D-A70E-C771B0F7413E}" type="datetime1">
              <a:rPr lang="en-US" smtClean="0">
                <a:solidFill>
                  <a:prstClr val="black">
                    <a:tint val="75000"/>
                  </a:prstClr>
                </a:solidFill>
              </a:rPr>
              <a:pPr/>
              <a:t>3/21/2017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511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90F7E-E599-4E6B-903E-33036384CA49}" type="datetime1">
              <a:rPr lang="en-US" smtClean="0">
                <a:solidFill>
                  <a:prstClr val="black">
                    <a:tint val="75000"/>
                  </a:prstClr>
                </a:solidFill>
              </a:rPr>
              <a:pPr/>
              <a:t>3/21/2017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20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3BC81-C14B-4427-A2EA-BBD307005359}"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375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03EBD-A004-48D5-B2E0-90E72ADE2309}" type="datetime1">
              <a:rPr lang="en-US" smtClean="0">
                <a:solidFill>
                  <a:prstClr val="black">
                    <a:tint val="75000"/>
                  </a:prstClr>
                </a:solidFill>
              </a:rPr>
              <a:pPr/>
              <a:t>3/21/2017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539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C7E2D9-4846-4270-AFA7-D54859300394}"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493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C3C46-2F11-493E-A6E2-FDF146E73670}"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589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4900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RITA text slid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33400" y="1371600"/>
            <a:ext cx="8153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685630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4F2E82-1BA3-C040-B54C-4C53181FA9DE}"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096000"/>
            <a:ext cx="1639410" cy="664445"/>
          </a:xfrm>
          <a:prstGeom prst="rect">
            <a:avLst/>
          </a:prstGeom>
        </p:spPr>
      </p:pic>
    </p:spTree>
    <p:extLst>
      <p:ext uri="{BB962C8B-B14F-4D97-AF65-F5344CB8AC3E}">
        <p14:creationId xmlns:p14="http://schemas.microsoft.com/office/powerpoint/2010/main" val="1455096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28860-EE48-1544-8EFC-273DDDFD8D37}"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9107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1A111-9383-9149-8E67-5321CD71321E}"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9400" y="6122178"/>
            <a:ext cx="1639410" cy="664445"/>
          </a:xfrm>
          <a:prstGeom prst="rect">
            <a:avLst/>
          </a:prstGeom>
        </p:spPr>
      </p:pic>
    </p:spTree>
    <p:extLst>
      <p:ext uri="{BB962C8B-B14F-4D97-AF65-F5344CB8AC3E}">
        <p14:creationId xmlns:p14="http://schemas.microsoft.com/office/powerpoint/2010/main" val="4160384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1FBA8B-264C-4946-9FFE-6F9E6548FF73}" type="datetime1">
              <a:rPr lang="en-US" smtClean="0">
                <a:solidFill>
                  <a:prstClr val="black">
                    <a:tint val="75000"/>
                  </a:prstClr>
                </a:solidFill>
              </a:rPr>
              <a:pPr/>
              <a:t>3/21/2017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0649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F8909-4E0D-6F44-8B07-E8A1AB575203}" type="datetime1">
              <a:rPr lang="en-US" smtClean="0">
                <a:solidFill>
                  <a:prstClr val="black">
                    <a:tint val="75000"/>
                  </a:prstClr>
                </a:solidFill>
              </a:rPr>
              <a:pPr/>
              <a:t>3/21/2017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5234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5045FD-5431-40A9-B019-894BAAC06222}"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682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1E04CC-A174-3D42-824B-79DFA201E277}" type="datetime1">
              <a:rPr lang="en-US" smtClean="0">
                <a:solidFill>
                  <a:prstClr val="black">
                    <a:tint val="75000"/>
                  </a:prstClr>
                </a:solidFill>
              </a:rPr>
              <a:pPr/>
              <a:t>3/21/2017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1876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FE3E5-6070-7C49-9108-D827E19D5201}" type="datetime1">
              <a:rPr lang="en-US" smtClean="0">
                <a:solidFill>
                  <a:prstClr val="black">
                    <a:tint val="75000"/>
                  </a:prstClr>
                </a:solidFill>
              </a:rPr>
              <a:pPr/>
              <a:t>3/21/2017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9060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D4E996-6AAB-BD48-8A14-311C9466A235}" type="datetime1">
              <a:rPr lang="en-US" smtClean="0">
                <a:solidFill>
                  <a:prstClr val="black">
                    <a:tint val="75000"/>
                  </a:prstClr>
                </a:solidFill>
              </a:rPr>
              <a:pPr/>
              <a:t>3/21/2017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a:t>
            </a:fld>
            <a:endParaRPr lang="en-US" dirty="0">
              <a:solidFill>
                <a:srgbClr val="2F3991">
                  <a:shade val="75000"/>
                </a:srgbClr>
              </a:solidFill>
            </a:endParaRPr>
          </a:p>
        </p:txBody>
      </p:sp>
    </p:spTree>
    <p:extLst>
      <p:ext uri="{BB962C8B-B14F-4D97-AF65-F5344CB8AC3E}">
        <p14:creationId xmlns:p14="http://schemas.microsoft.com/office/powerpoint/2010/main" val="1600077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4AD24-A676-E845-9322-CB7B1B87C365}" type="datetime1">
              <a:rPr lang="en-US" smtClean="0">
                <a:solidFill>
                  <a:prstClr val="black">
                    <a:tint val="75000"/>
                  </a:prstClr>
                </a:solidFill>
              </a:rPr>
              <a:pPr/>
              <a:t>3/21/2017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1371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EC859-4696-3F4B-80EF-45A514FA9E88}"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4652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553DA-F791-1A4B-9050-B8538FB68D61}"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544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4F2E82-1BA3-C040-B54C-4C53181FA9DE}"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90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28860-EE48-1544-8EFC-273DDDFD8D37}"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2286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1A111-9383-9149-8E67-5321CD71321E}"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9967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1FBA8B-264C-4946-9FFE-6F9E6548FF73}" type="datetime1">
              <a:rPr lang="en-US" smtClean="0">
                <a:solidFill>
                  <a:prstClr val="black">
                    <a:tint val="75000"/>
                  </a:prstClr>
                </a:solidFill>
              </a:rPr>
              <a:pPr/>
              <a:t>3/21/2017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149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F1A77A-5B1B-4EC4-9CA8-32C539A9ADD7}" type="datetime1">
              <a:rPr lang="en-US" smtClean="0">
                <a:solidFill>
                  <a:prstClr val="black">
                    <a:tint val="75000"/>
                  </a:prstClr>
                </a:solidFill>
              </a:rPr>
              <a:pPr/>
              <a:t>3/21/2017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7259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F8909-4E0D-6F44-8B07-E8A1AB575203}" type="datetime1">
              <a:rPr lang="en-US" smtClean="0">
                <a:solidFill>
                  <a:prstClr val="black">
                    <a:tint val="75000"/>
                  </a:prstClr>
                </a:solidFill>
              </a:rPr>
              <a:pPr/>
              <a:t>3/21/2017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54246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1E04CC-A174-3D42-824B-79DFA201E277}" type="datetime1">
              <a:rPr lang="en-US" smtClean="0">
                <a:solidFill>
                  <a:prstClr val="black">
                    <a:tint val="75000"/>
                  </a:prstClr>
                </a:solidFill>
              </a:rPr>
              <a:pPr/>
              <a:t>3/21/2017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1681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FE3E5-6070-7C49-9108-D827E19D5201}" type="datetime1">
              <a:rPr lang="en-US" smtClean="0">
                <a:solidFill>
                  <a:prstClr val="black">
                    <a:tint val="75000"/>
                  </a:prstClr>
                </a:solidFill>
              </a:rPr>
              <a:pPr/>
              <a:t>3/21/2017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2258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D4E996-6AAB-BD48-8A14-311C9466A235}" type="datetime1">
              <a:rPr lang="en-US" smtClean="0">
                <a:solidFill>
                  <a:prstClr val="black">
                    <a:tint val="75000"/>
                  </a:prstClr>
                </a:solidFill>
              </a:rPr>
              <a:pPr/>
              <a:t>3/21/2017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a:t>
            </a:fld>
            <a:endParaRPr lang="en-US" dirty="0">
              <a:solidFill>
                <a:srgbClr val="2F3991">
                  <a:shade val="75000"/>
                </a:srgbClr>
              </a:solidFill>
            </a:endParaRPr>
          </a:p>
        </p:txBody>
      </p:sp>
    </p:spTree>
    <p:extLst>
      <p:ext uri="{BB962C8B-B14F-4D97-AF65-F5344CB8AC3E}">
        <p14:creationId xmlns:p14="http://schemas.microsoft.com/office/powerpoint/2010/main" val="35159167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4AD24-A676-E845-9322-CB7B1B87C365}" type="datetime1">
              <a:rPr lang="en-US" smtClean="0">
                <a:solidFill>
                  <a:prstClr val="black">
                    <a:tint val="75000"/>
                  </a:prstClr>
                </a:solidFill>
              </a:rPr>
              <a:pPr/>
              <a:t>3/21/2017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28354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EC859-4696-3F4B-80EF-45A514FA9E88}"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8995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553DA-F791-1A4B-9050-B8538FB68D61}"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9247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4F2E82-1BA3-C040-B54C-4C53181FA9DE}"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6641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28860-EE48-1544-8EFC-273DDDFD8D37}"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856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1A111-9383-9149-8E67-5321CD71321E}"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91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A497F9-A172-4103-9749-7A022D07B501}" type="datetime1">
              <a:rPr lang="en-US" smtClean="0">
                <a:solidFill>
                  <a:prstClr val="black">
                    <a:tint val="75000"/>
                  </a:prstClr>
                </a:solidFill>
              </a:rPr>
              <a:pPr/>
              <a:t>3/21/2017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209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1FBA8B-264C-4946-9FFE-6F9E6548FF73}" type="datetime1">
              <a:rPr lang="en-US" smtClean="0">
                <a:solidFill>
                  <a:prstClr val="black">
                    <a:tint val="75000"/>
                  </a:prstClr>
                </a:solidFill>
              </a:rPr>
              <a:pPr/>
              <a:t>3/21/2017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96780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F8909-4E0D-6F44-8B07-E8A1AB575203}" type="datetime1">
              <a:rPr lang="en-US" smtClean="0">
                <a:solidFill>
                  <a:prstClr val="black">
                    <a:tint val="75000"/>
                  </a:prstClr>
                </a:solidFill>
              </a:rPr>
              <a:pPr/>
              <a:t>3/21/2017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2062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1E04CC-A174-3D42-824B-79DFA201E277}" type="datetime1">
              <a:rPr lang="en-US" smtClean="0">
                <a:solidFill>
                  <a:prstClr val="black">
                    <a:tint val="75000"/>
                  </a:prstClr>
                </a:solidFill>
              </a:rPr>
              <a:pPr/>
              <a:t>3/21/2017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5674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FE3E5-6070-7C49-9108-D827E19D5201}" type="datetime1">
              <a:rPr lang="en-US" smtClean="0">
                <a:solidFill>
                  <a:prstClr val="black">
                    <a:tint val="75000"/>
                  </a:prstClr>
                </a:solidFill>
              </a:rPr>
              <a:pPr/>
              <a:t>3/21/2017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57380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D4E996-6AAB-BD48-8A14-311C9466A235}" type="datetime1">
              <a:rPr lang="en-US" smtClean="0">
                <a:solidFill>
                  <a:prstClr val="black">
                    <a:tint val="75000"/>
                  </a:prstClr>
                </a:solidFill>
              </a:rPr>
              <a:pPr/>
              <a:t>3/21/2017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a:t>
            </a:fld>
            <a:endParaRPr lang="en-US" dirty="0">
              <a:solidFill>
                <a:srgbClr val="2F3991">
                  <a:shade val="75000"/>
                </a:srgbClr>
              </a:solidFill>
            </a:endParaRPr>
          </a:p>
        </p:txBody>
      </p:sp>
    </p:spTree>
    <p:extLst>
      <p:ext uri="{BB962C8B-B14F-4D97-AF65-F5344CB8AC3E}">
        <p14:creationId xmlns:p14="http://schemas.microsoft.com/office/powerpoint/2010/main" val="11136871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4AD24-A676-E845-9322-CB7B1B87C365}" type="datetime1">
              <a:rPr lang="en-US" smtClean="0">
                <a:solidFill>
                  <a:prstClr val="black">
                    <a:tint val="75000"/>
                  </a:prstClr>
                </a:solidFill>
              </a:rPr>
              <a:pPr/>
              <a:t>3/21/2017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1266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EC859-4696-3F4B-80EF-45A514FA9E88}"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13912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553DA-F791-1A4B-9050-B8538FB68D61}"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23051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4F2E82-1BA3-C040-B54C-4C53181FA9DE}"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38642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28860-EE48-1544-8EFC-273DDDFD8D37}"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048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A5FE89-A7B5-4684-B0F5-08FD6D54773D}" type="datetime1">
              <a:rPr lang="en-US" smtClean="0">
                <a:solidFill>
                  <a:prstClr val="black">
                    <a:tint val="75000"/>
                  </a:prstClr>
                </a:solidFill>
              </a:rPr>
              <a:pPr/>
              <a:t>3/21/2017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0292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1A111-9383-9149-8E67-5321CD71321E}"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80574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1FBA8B-264C-4946-9FFE-6F9E6548FF73}" type="datetime1">
              <a:rPr lang="en-US" smtClean="0">
                <a:solidFill>
                  <a:prstClr val="black">
                    <a:tint val="75000"/>
                  </a:prstClr>
                </a:solidFill>
              </a:rPr>
              <a:pPr/>
              <a:t>3/21/2017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74285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F8909-4E0D-6F44-8B07-E8A1AB575203}" type="datetime1">
              <a:rPr lang="en-US" smtClean="0">
                <a:solidFill>
                  <a:prstClr val="black">
                    <a:tint val="75000"/>
                  </a:prstClr>
                </a:solidFill>
              </a:rPr>
              <a:pPr/>
              <a:t>3/21/2017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16112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1E04CC-A174-3D42-824B-79DFA201E277}" type="datetime1">
              <a:rPr lang="en-US" smtClean="0">
                <a:solidFill>
                  <a:prstClr val="black">
                    <a:tint val="75000"/>
                  </a:prstClr>
                </a:solidFill>
              </a:rPr>
              <a:pPr/>
              <a:t>3/21/2017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16250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FE3E5-6070-7C49-9108-D827E19D5201}" type="datetime1">
              <a:rPr lang="en-US" smtClean="0">
                <a:solidFill>
                  <a:prstClr val="black">
                    <a:tint val="75000"/>
                  </a:prstClr>
                </a:solidFill>
              </a:rPr>
              <a:pPr/>
              <a:t>3/21/2017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90180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D4E996-6AAB-BD48-8A14-311C9466A235}" type="datetime1">
              <a:rPr lang="en-US" smtClean="0">
                <a:solidFill>
                  <a:prstClr val="black">
                    <a:tint val="75000"/>
                  </a:prstClr>
                </a:solidFill>
              </a:rPr>
              <a:pPr/>
              <a:t>3/21/2017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a:t>
            </a:fld>
            <a:endParaRPr lang="en-US" dirty="0">
              <a:solidFill>
                <a:srgbClr val="2F3991">
                  <a:shade val="75000"/>
                </a:srgbClr>
              </a:solidFill>
            </a:endParaRPr>
          </a:p>
        </p:txBody>
      </p:sp>
    </p:spTree>
    <p:extLst>
      <p:ext uri="{BB962C8B-B14F-4D97-AF65-F5344CB8AC3E}">
        <p14:creationId xmlns:p14="http://schemas.microsoft.com/office/powerpoint/2010/main" val="1401091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4AD24-A676-E845-9322-CB7B1B87C365}" type="datetime1">
              <a:rPr lang="en-US" smtClean="0">
                <a:solidFill>
                  <a:prstClr val="black">
                    <a:tint val="75000"/>
                  </a:prstClr>
                </a:solidFill>
              </a:rPr>
              <a:pPr/>
              <a:t>3/21/2017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45081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EC859-4696-3F4B-80EF-45A514FA9E88}"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18006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553DA-F791-1A4B-9050-B8538FB68D61}" type="datetime1">
              <a:rPr lang="en-US" smtClean="0">
                <a:solidFill>
                  <a:prstClr val="black">
                    <a:tint val="75000"/>
                  </a:prstClr>
                </a:solidFill>
              </a:rPr>
              <a:pPr/>
              <a:t>3/21/2017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5037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A9EB51-4BF3-424A-86D6-D63D29B10496}"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17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92C68-0268-468A-855A-29FC2FF618D8}" type="datetime1">
              <a:rPr lang="en-US" smtClean="0">
                <a:solidFill>
                  <a:prstClr val="black">
                    <a:tint val="75000"/>
                  </a:prstClr>
                </a:solidFill>
              </a:rPr>
              <a:pPr/>
              <a:t>3/21/2017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341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35807-633C-4411-AC79-2BED954BDCAF}"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5556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985F85-004F-4322-B058-6002EB5C44D0}"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9523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05A3A8-6160-4126-AEEE-089BEDFCD19E}" type="datetime1">
              <a:rPr lang="en-US" smtClean="0">
                <a:solidFill>
                  <a:prstClr val="black">
                    <a:tint val="75000"/>
                  </a:prstClr>
                </a:solidFill>
              </a:rPr>
              <a:pPr/>
              <a:t>3/21/2017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6845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0A8960-354E-414D-BE15-9DE058F4F5AE}" type="datetime1">
              <a:rPr lang="en-US" smtClean="0">
                <a:solidFill>
                  <a:prstClr val="black">
                    <a:tint val="75000"/>
                  </a:prstClr>
                </a:solidFill>
              </a:rPr>
              <a:pPr/>
              <a:t>3/21/2017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580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DA4C5A-531F-47AE-9DCA-2FCDC63CF824}" type="datetime1">
              <a:rPr lang="en-US" smtClean="0">
                <a:solidFill>
                  <a:prstClr val="black">
                    <a:tint val="75000"/>
                  </a:prstClr>
                </a:solidFill>
              </a:rPr>
              <a:pPr/>
              <a:t>3/21/2017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9965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B3B98-927E-474D-A70E-C771B0F7413E}" type="datetime1">
              <a:rPr lang="en-US" smtClean="0">
                <a:solidFill>
                  <a:prstClr val="black">
                    <a:tint val="75000"/>
                  </a:prstClr>
                </a:solidFill>
              </a:rPr>
              <a:pPr/>
              <a:t>3/21/2017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9012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90F7E-E599-4E6B-903E-33036384CA49}" type="datetime1">
              <a:rPr lang="en-US" smtClean="0">
                <a:solidFill>
                  <a:prstClr val="black">
                    <a:tint val="75000"/>
                  </a:prstClr>
                </a:solidFill>
              </a:rPr>
              <a:pPr/>
              <a:t>3/21/2017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8581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03EBD-A004-48D5-B2E0-90E72ADE2309}" type="datetime1">
              <a:rPr lang="en-US" smtClean="0">
                <a:solidFill>
                  <a:prstClr val="black">
                    <a:tint val="75000"/>
                  </a:prstClr>
                </a:solidFill>
              </a:rPr>
              <a:pPr/>
              <a:t>3/21/2017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1617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C7E2D9-4846-4270-AFA7-D54859300394}"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8017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C3C46-2F11-493E-A6E2-FDF146E73670}"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98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51AC3-EFAB-43A8-A640-1D5FE4A6C342}" type="datetime1">
              <a:rPr lang="en-US" smtClean="0">
                <a:solidFill>
                  <a:prstClr val="black">
                    <a:tint val="75000"/>
                  </a:prstClr>
                </a:solidFill>
              </a:rPr>
              <a:pPr/>
              <a:t>3/21/2017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4627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139603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RITA text slid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33400" y="1371600"/>
            <a:ext cx="8153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1575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475DD6-59BF-4FD4-B4E0-A855609CFBC7}" type="datetime1">
              <a:rPr lang="en-US" smtClean="0">
                <a:solidFill>
                  <a:prstClr val="black">
                    <a:tint val="75000"/>
                  </a:prstClr>
                </a:solidFill>
              </a:rPr>
              <a:pPr/>
              <a:t>3/21/2017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2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2.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21052E-8FCA-4884-940C-FC81E913E4E6}"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907256"/>
          </a:xfrm>
          <a:prstGeom prst="rect">
            <a:avLst/>
          </a:prstGeom>
        </p:spPr>
      </p:pic>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666390" y="6096000"/>
            <a:ext cx="1639410" cy="664445"/>
          </a:xfrm>
          <a:prstGeom prst="rect">
            <a:avLst/>
          </a:prstGeom>
        </p:spPr>
      </p:pic>
    </p:spTree>
    <p:extLst>
      <p:ext uri="{BB962C8B-B14F-4D97-AF65-F5344CB8AC3E}">
        <p14:creationId xmlns:p14="http://schemas.microsoft.com/office/powerpoint/2010/main" val="2451987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218" y="286327"/>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D1FBE-9EC2-4D53-A14E-7028C6CDD997}"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solidFill>
                  <a:prstClr val="black">
                    <a:tint val="75000"/>
                  </a:prstClr>
                </a:solidFill>
              </a:rPr>
              <a:t>2</a:t>
            </a:r>
            <a:endParaRPr lang="en-US" dirty="0">
              <a:solidFill>
                <a:prstClr val="black">
                  <a:tint val="75000"/>
                </a:prstClr>
              </a:solidFill>
            </a:endParaRPr>
          </a:p>
        </p:txBody>
      </p:sp>
      <p:cxnSp>
        <p:nvCxnSpPr>
          <p:cNvPr id="9" name="Straight Connector 8"/>
          <p:cNvCxnSpPr/>
          <p:nvPr userDrawn="1"/>
        </p:nvCxnSpPr>
        <p:spPr>
          <a:xfrm>
            <a:off x="457200" y="1447800"/>
            <a:ext cx="82296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629400" y="6096000"/>
            <a:ext cx="1639410" cy="664445"/>
          </a:xfrm>
          <a:prstGeom prst="rect">
            <a:avLst/>
          </a:prstGeom>
        </p:spPr>
      </p:pic>
    </p:spTree>
    <p:extLst>
      <p:ext uri="{BB962C8B-B14F-4D97-AF65-F5344CB8AC3E}">
        <p14:creationId xmlns:p14="http://schemas.microsoft.com/office/powerpoint/2010/main" val="2439612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719DAC0-2DFF-FA47-B9BB-A3D9D21152F2}" type="datetime1">
              <a:rPr lang="en-US" smtClean="0">
                <a:solidFill>
                  <a:prstClr val="black">
                    <a:tint val="75000"/>
                  </a:prstClr>
                </a:solidFill>
              </a:rPr>
              <a:pPr defTabSz="457200"/>
              <a:t>3/21/2017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066355A-084C-D24E-9AD2-7E4FC41EA627}" type="slidenum">
              <a:rPr lang="en-US" smtClean="0">
                <a:solidFill>
                  <a:prstClr val="black">
                    <a:tint val="75000"/>
                  </a:prstClr>
                </a:solidFill>
              </a:rPr>
              <a:pPr defTabSz="457200"/>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629400" y="6096000"/>
            <a:ext cx="1639410" cy="664445"/>
          </a:xfrm>
          <a:prstGeom prst="rect">
            <a:avLst/>
          </a:prstGeom>
        </p:spPr>
      </p:pic>
    </p:spTree>
    <p:extLst>
      <p:ext uri="{BB962C8B-B14F-4D97-AF65-F5344CB8AC3E}">
        <p14:creationId xmlns:p14="http://schemas.microsoft.com/office/powerpoint/2010/main" val="27355883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719DAC0-2DFF-FA47-B9BB-A3D9D21152F2}" type="datetime1">
              <a:rPr lang="en-US" smtClean="0">
                <a:solidFill>
                  <a:prstClr val="black">
                    <a:tint val="75000"/>
                  </a:prstClr>
                </a:solidFill>
              </a:rPr>
              <a:pPr defTabSz="457200"/>
              <a:t>3/21/2017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066355A-084C-D24E-9AD2-7E4FC41EA627}"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26958607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719DAC0-2DFF-FA47-B9BB-A3D9D21152F2}" type="datetime1">
              <a:rPr lang="en-US" smtClean="0">
                <a:solidFill>
                  <a:prstClr val="black">
                    <a:tint val="75000"/>
                  </a:prstClr>
                </a:solidFill>
              </a:rPr>
              <a:pPr defTabSz="457200"/>
              <a:t>3/21/2017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066355A-084C-D24E-9AD2-7E4FC41EA627}"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40705505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719DAC0-2DFF-FA47-B9BB-A3D9D21152F2}" type="datetime1">
              <a:rPr lang="en-US" smtClean="0">
                <a:solidFill>
                  <a:prstClr val="black">
                    <a:tint val="75000"/>
                  </a:prstClr>
                </a:solidFill>
              </a:rPr>
              <a:pPr defTabSz="457200"/>
              <a:t>3/21/2017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066355A-084C-D24E-9AD2-7E4FC41EA627}"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658184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05600" y="6096000"/>
            <a:ext cx="1639410" cy="664445"/>
          </a:xfrm>
          <a:prstGeom prst="rect">
            <a:avLst/>
          </a:prstGeom>
        </p:spPr>
      </p:pic>
      <p:sp>
        <p:nvSpPr>
          <p:cNvPr id="2" name="Title Placeholder 1"/>
          <p:cNvSpPr>
            <a:spLocks noGrp="1"/>
          </p:cNvSpPr>
          <p:nvPr>
            <p:ph type="title"/>
          </p:nvPr>
        </p:nvSpPr>
        <p:spPr>
          <a:xfrm>
            <a:off x="487218" y="286327"/>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D1FBE-9EC2-4D53-A14E-7028C6CDD997}" type="datetime1">
              <a:rPr lang="en-US" smtClean="0">
                <a:solidFill>
                  <a:prstClr val="black">
                    <a:tint val="75000"/>
                  </a:prstClr>
                </a:solidFill>
              </a:rPr>
              <a:pPr/>
              <a:t>3/21/2017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solidFill>
                  <a:prstClr val="black">
                    <a:tint val="75000"/>
                  </a:prstClr>
                </a:solidFill>
              </a:rPr>
              <a:t>2</a:t>
            </a:r>
            <a:endParaRPr lang="en-US" dirty="0">
              <a:solidFill>
                <a:prstClr val="black">
                  <a:tint val="75000"/>
                </a:prstClr>
              </a:solidFill>
            </a:endParaRPr>
          </a:p>
        </p:txBody>
      </p:sp>
      <p:cxnSp>
        <p:nvCxnSpPr>
          <p:cNvPr id="9" name="Straight Connector 8"/>
          <p:cNvCxnSpPr/>
          <p:nvPr userDrawn="1"/>
        </p:nvCxnSpPr>
        <p:spPr>
          <a:xfrm>
            <a:off x="457200" y="1447800"/>
            <a:ext cx="82296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42822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rcid.org/0000-0002-0543-426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hyperlink" Target="http://www.dcc.ac.uk/resources/curation-lifecycle-model" TargetMode="External"/><Relationship Id="rId3" Type="http://schemas.openxmlformats.org/officeDocument/2006/relationships/hyperlink" Target="http://guides.library.tamu.edu/DataManagement" TargetMode="External"/><Relationship Id="rId7" Type="http://schemas.openxmlformats.org/officeDocument/2006/relationships/hyperlink" Target="https://www.rd-alliance.org/group/repository-audit-and-certification-dsa%E2%80%93wds-partnership-wg/outcomes/dsa-wds-partnership" TargetMode="External"/><Relationship Id="rId2" Type="http://schemas.openxmlformats.org/officeDocument/2006/relationships/notesSlide" Target="../notesSlides/notesSlide15.xml"/><Relationship Id="rId1" Type="http://schemas.openxmlformats.org/officeDocument/2006/relationships/slideLayout" Target="../slideLayouts/slideLayout48.xml"/><Relationship Id="rId6" Type="http://schemas.openxmlformats.org/officeDocument/2006/relationships/hyperlink" Target="https://www.w3.org/TR/dwbp/" TargetMode="External"/><Relationship Id="rId5" Type="http://schemas.openxmlformats.org/officeDocument/2006/relationships/hyperlink" Target="http://www.inferentialthinking.com/chapter1/what-is-data-science.html" TargetMode="External"/><Relationship Id="rId4" Type="http://schemas.openxmlformats.org/officeDocument/2006/relationships/hyperlink" Target="http://www.lis.illinois.edu/academics/programs/specializations/data_curation" TargetMode="Externa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hyperlink" Target="http://ntl.bts.gov/publicaccess/"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ntl.bts.gov/publicaccess/creatingaDMP_extramural.html"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w3.org/TR/dwbp/" TargetMode="External"/><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1524000"/>
            <a:ext cx="8382000" cy="1676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chemeClr val="tx2"/>
                </a:solidFill>
                <a:latin typeface="+mn-lt"/>
                <a:ea typeface="ＭＳ Ｐゴシック" pitchFamily="-112" charset="-128"/>
                <a:cs typeface="ＭＳ Ｐゴシック" pitchFamily="-112" charset="-128"/>
              </a:defRPr>
            </a:lvl1pPr>
            <a:lvl2pPr algn="l" rtl="0" eaLnBrk="0" fontAlgn="base" hangingPunct="0">
              <a:spcBef>
                <a:spcPct val="0"/>
              </a:spcBef>
              <a:spcAft>
                <a:spcPct val="0"/>
              </a:spcAft>
              <a:defRPr sz="2800" b="1">
                <a:solidFill>
                  <a:schemeClr val="tx2"/>
                </a:solidFill>
                <a:latin typeface="Tahoma" pitchFamily="34" charset="0"/>
                <a:ea typeface="ＭＳ Ｐゴシック" pitchFamily="-112" charset="-128"/>
                <a:cs typeface="ＭＳ Ｐゴシック" pitchFamily="-112" charset="-128"/>
              </a:defRPr>
            </a:lvl2pPr>
            <a:lvl3pPr algn="l" rtl="0" eaLnBrk="0" fontAlgn="base" hangingPunct="0">
              <a:spcBef>
                <a:spcPct val="0"/>
              </a:spcBef>
              <a:spcAft>
                <a:spcPct val="0"/>
              </a:spcAft>
              <a:defRPr sz="2800" b="1">
                <a:solidFill>
                  <a:schemeClr val="tx2"/>
                </a:solidFill>
                <a:latin typeface="Tahoma" pitchFamily="34" charset="0"/>
                <a:ea typeface="ＭＳ Ｐゴシック" pitchFamily="-112" charset="-128"/>
                <a:cs typeface="ＭＳ Ｐゴシック" pitchFamily="-112" charset="-128"/>
              </a:defRPr>
            </a:lvl3pPr>
            <a:lvl4pPr algn="l" rtl="0" eaLnBrk="0" fontAlgn="base" hangingPunct="0">
              <a:spcBef>
                <a:spcPct val="0"/>
              </a:spcBef>
              <a:spcAft>
                <a:spcPct val="0"/>
              </a:spcAft>
              <a:defRPr sz="2800" b="1">
                <a:solidFill>
                  <a:schemeClr val="tx2"/>
                </a:solidFill>
                <a:latin typeface="Tahoma" pitchFamily="34" charset="0"/>
                <a:ea typeface="ＭＳ Ｐゴシック" pitchFamily="-112" charset="-128"/>
                <a:cs typeface="ＭＳ Ｐゴシック" pitchFamily="-112" charset="-128"/>
              </a:defRPr>
            </a:lvl4pPr>
            <a:lvl5pPr algn="l" rtl="0" eaLnBrk="0" fontAlgn="base" hangingPunct="0">
              <a:spcBef>
                <a:spcPct val="0"/>
              </a:spcBef>
              <a:spcAft>
                <a:spcPct val="0"/>
              </a:spcAft>
              <a:defRPr sz="2800" b="1">
                <a:solidFill>
                  <a:schemeClr val="tx2"/>
                </a:solidFill>
                <a:latin typeface="Tahoma" pitchFamily="34" charset="0"/>
                <a:ea typeface="ＭＳ Ｐゴシック" pitchFamily="-112" charset="-128"/>
                <a:cs typeface="ＭＳ Ｐゴシック" pitchFamily="-112" charset="-128"/>
              </a:defRPr>
            </a:lvl5pPr>
            <a:lvl6pPr marL="457200" algn="l" rtl="0" eaLnBrk="0" fontAlgn="base" hangingPunct="0">
              <a:spcBef>
                <a:spcPct val="0"/>
              </a:spcBef>
              <a:spcAft>
                <a:spcPct val="0"/>
              </a:spcAft>
              <a:defRPr sz="2800" b="1">
                <a:solidFill>
                  <a:schemeClr val="tx2"/>
                </a:solidFill>
                <a:latin typeface="Tahoma" pitchFamily="34" charset="0"/>
              </a:defRPr>
            </a:lvl6pPr>
            <a:lvl7pPr marL="914400" algn="l" rtl="0" eaLnBrk="0" fontAlgn="base" hangingPunct="0">
              <a:spcBef>
                <a:spcPct val="0"/>
              </a:spcBef>
              <a:spcAft>
                <a:spcPct val="0"/>
              </a:spcAft>
              <a:defRPr sz="2800" b="1">
                <a:solidFill>
                  <a:schemeClr val="tx2"/>
                </a:solidFill>
                <a:latin typeface="Tahoma" pitchFamily="34" charset="0"/>
              </a:defRPr>
            </a:lvl7pPr>
            <a:lvl8pPr marL="1371600" algn="l" rtl="0" eaLnBrk="0" fontAlgn="base" hangingPunct="0">
              <a:spcBef>
                <a:spcPct val="0"/>
              </a:spcBef>
              <a:spcAft>
                <a:spcPct val="0"/>
              </a:spcAft>
              <a:defRPr sz="2800" b="1">
                <a:solidFill>
                  <a:schemeClr val="tx2"/>
                </a:solidFill>
                <a:latin typeface="Tahoma" pitchFamily="34" charset="0"/>
              </a:defRPr>
            </a:lvl8pPr>
            <a:lvl9pPr marL="1828800" algn="l" rtl="0" eaLnBrk="0" fontAlgn="base" hangingPunct="0">
              <a:spcBef>
                <a:spcPct val="0"/>
              </a:spcBef>
              <a:spcAft>
                <a:spcPct val="0"/>
              </a:spcAft>
              <a:defRPr sz="2800" b="1">
                <a:solidFill>
                  <a:schemeClr val="tx2"/>
                </a:solidFill>
                <a:latin typeface="Tahoma" pitchFamily="34" charset="0"/>
              </a:defRPr>
            </a:lvl9pPr>
          </a:lstStyle>
          <a:p>
            <a:pPr algn="ctr">
              <a:defRPr/>
            </a:pPr>
            <a:endParaRPr lang="en-US" kern="0" dirty="0">
              <a:solidFill>
                <a:srgbClr val="000000"/>
              </a:solidFill>
              <a:latin typeface="Arial"/>
              <a:cs typeface="ＭＳ Ｐゴシック"/>
            </a:endParaRPr>
          </a:p>
          <a:p>
            <a:pPr algn="ctr">
              <a:defRPr/>
            </a:pPr>
            <a:r>
              <a:rPr lang="en-US" sz="2000" kern="0" dirty="0" smtClean="0">
                <a:solidFill>
                  <a:srgbClr val="000000"/>
                </a:solidFill>
                <a:latin typeface="Arial"/>
                <a:ea typeface="ＭＳ Ｐゴシック"/>
                <a:cs typeface="ＭＳ Ｐゴシック"/>
              </a:rPr>
              <a:t/>
            </a:r>
            <a:br>
              <a:rPr lang="en-US" sz="2000" kern="0" dirty="0" smtClean="0">
                <a:solidFill>
                  <a:srgbClr val="000000"/>
                </a:solidFill>
                <a:latin typeface="Arial"/>
                <a:ea typeface="ＭＳ Ｐゴシック"/>
                <a:cs typeface="ＭＳ Ｐゴシック"/>
              </a:rPr>
            </a:br>
            <a:r>
              <a:rPr lang="en-US" sz="2400" kern="0" dirty="0" smtClean="0">
                <a:solidFill>
                  <a:srgbClr val="000000"/>
                </a:solidFill>
                <a:latin typeface="Arial"/>
              </a:rPr>
              <a:t/>
            </a:r>
            <a:br>
              <a:rPr lang="en-US" sz="2400" kern="0" dirty="0" smtClean="0">
                <a:solidFill>
                  <a:srgbClr val="000000"/>
                </a:solidFill>
                <a:latin typeface="Arial"/>
              </a:rPr>
            </a:br>
            <a:endParaRPr lang="en-US" sz="2400" kern="0" dirty="0" smtClean="0">
              <a:solidFill>
                <a:srgbClr val="000000"/>
              </a:solidFill>
              <a:latin typeface="Arial"/>
            </a:endParaRPr>
          </a:p>
        </p:txBody>
      </p:sp>
      <p:sp>
        <p:nvSpPr>
          <p:cNvPr id="3" name="Subtitle 2"/>
          <p:cNvSpPr txBox="1">
            <a:spLocks/>
          </p:cNvSpPr>
          <p:nvPr/>
        </p:nvSpPr>
        <p:spPr>
          <a:xfrm>
            <a:off x="433050" y="1544812"/>
            <a:ext cx="6480048" cy="1752600"/>
          </a:xfrm>
          <a:prstGeom prst="rect">
            <a:avLst/>
          </a:prstGeom>
        </p:spPr>
        <p:txBody>
          <a:bodyPr vert="horz" tIns="0" rIns="45720" bIns="0" anchor="b">
            <a:normAutofit/>
          </a:bodyPr>
          <a:lstStyle>
            <a:lvl1pPr marL="0" indent="0" algn="r"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457200" indent="0" algn="ctr" rtl="0" eaLnBrk="1" latinLnBrk="0" hangingPunct="1">
              <a:spcBef>
                <a:spcPct val="20000"/>
              </a:spcBef>
              <a:buClr>
                <a:schemeClr val="accent1"/>
              </a:buClr>
              <a:buSzPct val="90000"/>
              <a:buFont typeface="Wingdings 2"/>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85000"/>
              <a:buFont typeface="Arial"/>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90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100000"/>
              <a:buFont typeface="Arial"/>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Arial"/>
              <a:buNone/>
              <a:defRPr kumimoji="0" sz="2000" kern="1200" baseline="0">
                <a:solidFill>
                  <a:schemeClr val="tx1"/>
                </a:solidFill>
                <a:latin typeface="+mn-lt"/>
                <a:ea typeface="+mn-ea"/>
                <a:cs typeface="+mn-cs"/>
              </a:defRPr>
            </a:lvl6pPr>
            <a:lvl7pPr marL="2743200" indent="0" algn="ctr" rtl="0" eaLnBrk="1" latinLnBrk="0" hangingPunct="1">
              <a:spcBef>
                <a:spcPct val="20000"/>
              </a:spcBef>
              <a:buClr>
                <a:schemeClr val="accent6"/>
              </a:buClr>
              <a:buSzPct val="100000"/>
              <a:buFont typeface="Arial"/>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9pPr>
          </a:lstStyle>
          <a:p>
            <a:pPr algn="l">
              <a:buClr>
                <a:srgbClr val="6EA0B0"/>
              </a:buClr>
              <a:defRPr/>
            </a:pPr>
            <a:r>
              <a:rPr lang="en-US" dirty="0" smtClean="0">
                <a:solidFill>
                  <a:sysClr val="window" lastClr="FFFFFF"/>
                </a:solidFill>
                <a:latin typeface="Arial"/>
              </a:rPr>
              <a:t>The United States Department of Transportation</a:t>
            </a:r>
            <a:endParaRPr lang="en-US" dirty="0">
              <a:solidFill>
                <a:sysClr val="window" lastClr="FFFFFF"/>
              </a:solidFill>
              <a:latin typeface="Arial"/>
            </a:endParaRPr>
          </a:p>
        </p:txBody>
      </p:sp>
      <p:sp>
        <p:nvSpPr>
          <p:cNvPr id="4" name="Subtitle 2"/>
          <p:cNvSpPr>
            <a:spLocks noGrp="1"/>
          </p:cNvSpPr>
          <p:nvPr>
            <p:ph type="subTitle" idx="1"/>
          </p:nvPr>
        </p:nvSpPr>
        <p:spPr>
          <a:xfrm>
            <a:off x="0" y="6149633"/>
            <a:ext cx="2819400" cy="708367"/>
          </a:xfrm>
        </p:spPr>
        <p:txBody>
          <a:bodyPr>
            <a:noAutofit/>
          </a:bodyPr>
          <a:lstStyle/>
          <a:p>
            <a:pPr algn="l">
              <a:spcBef>
                <a:spcPts val="0"/>
              </a:spcBef>
            </a:pPr>
            <a:r>
              <a:rPr lang="en-US" sz="1400" dirty="0" smtClean="0">
                <a:solidFill>
                  <a:schemeClr val="tx1">
                    <a:lumMod val="65000"/>
                    <a:lumOff val="35000"/>
                  </a:schemeClr>
                </a:solidFill>
                <a:latin typeface="Times New Roman" panose="02020603050405020304" pitchFamily="18" charset="0"/>
                <a:ea typeface="Arial" charset="0"/>
                <a:cs typeface="Times New Roman" panose="02020603050405020304" pitchFamily="18" charset="0"/>
              </a:rPr>
              <a:t>Presentation to: </a:t>
            </a:r>
          </a:p>
          <a:p>
            <a:pPr algn="l">
              <a:spcBef>
                <a:spcPts val="0"/>
              </a:spcBef>
            </a:pPr>
            <a:r>
              <a:rPr lang="en-US" sz="1400" dirty="0" smtClean="0">
                <a:solidFill>
                  <a:schemeClr val="tx1">
                    <a:lumMod val="65000"/>
                    <a:lumOff val="35000"/>
                  </a:schemeClr>
                </a:solidFill>
                <a:latin typeface="Times New Roman" panose="02020603050405020304" pitchFamily="18" charset="0"/>
                <a:ea typeface="Arial" charset="0"/>
                <a:cs typeface="Times New Roman" panose="02020603050405020304" pitchFamily="18" charset="0"/>
              </a:rPr>
              <a:t>DOT TRCC</a:t>
            </a:r>
            <a:endParaRPr lang="en-US" sz="1400" dirty="0" smtClean="0">
              <a:solidFill>
                <a:schemeClr val="tx1">
                  <a:lumMod val="65000"/>
                  <a:lumOff val="35000"/>
                </a:schemeClr>
              </a:solidFill>
              <a:latin typeface="Times New Roman" panose="02020603050405020304" pitchFamily="18" charset="0"/>
              <a:ea typeface="Arial" charset="0"/>
              <a:cs typeface="Times New Roman" panose="02020603050405020304" pitchFamily="18" charset="0"/>
            </a:endParaRPr>
          </a:p>
          <a:p>
            <a:pPr algn="l">
              <a:spcBef>
                <a:spcPts val="0"/>
              </a:spcBef>
            </a:pPr>
            <a:r>
              <a:rPr lang="en-US" sz="1400" dirty="0" smtClean="0">
                <a:solidFill>
                  <a:schemeClr val="tx1">
                    <a:lumMod val="65000"/>
                    <a:lumOff val="35000"/>
                  </a:schemeClr>
                </a:solidFill>
                <a:latin typeface="Times New Roman" panose="02020603050405020304" pitchFamily="18" charset="0"/>
                <a:ea typeface="Arial" charset="0"/>
                <a:cs typeface="Times New Roman" panose="02020603050405020304" pitchFamily="18" charset="0"/>
              </a:rPr>
              <a:t>2017-03-23</a:t>
            </a:r>
            <a:endParaRPr lang="en-US" sz="1400" dirty="0">
              <a:solidFill>
                <a:schemeClr val="tx1">
                  <a:lumMod val="65000"/>
                  <a:lumOff val="35000"/>
                </a:schemeClr>
              </a:solidFill>
              <a:latin typeface="Times New Roman" panose="02020603050405020304" pitchFamily="18" charset="0"/>
              <a:ea typeface="Arial" charset="0"/>
              <a:cs typeface="Times New Roman" panose="02020603050405020304" pitchFamily="18" charset="0"/>
            </a:endParaRPr>
          </a:p>
        </p:txBody>
      </p:sp>
      <p:sp>
        <p:nvSpPr>
          <p:cNvPr id="6" name="Title 1"/>
          <p:cNvSpPr>
            <a:spLocks noGrp="1"/>
          </p:cNvSpPr>
          <p:nvPr>
            <p:ph type="ctrTitle"/>
          </p:nvPr>
        </p:nvSpPr>
        <p:spPr>
          <a:xfrm>
            <a:off x="339525" y="2453239"/>
            <a:ext cx="8482350" cy="1204361"/>
          </a:xfrm>
        </p:spPr>
        <p:txBody>
          <a:bodyPr>
            <a:noAutofit/>
          </a:bodyPr>
          <a:lstStyle/>
          <a:p>
            <a:r>
              <a:rPr lang="en-US" sz="3600" b="1" dirty="0" smtClean="0">
                <a:latin typeface="Arial" charset="0"/>
                <a:ea typeface="Arial" charset="0"/>
                <a:cs typeface="Arial" charset="0"/>
              </a:rPr>
              <a:t>Bureau of Transportation of Statistics Data Services &amp; Data Curation</a:t>
            </a:r>
            <a:endParaRPr lang="en-US" sz="3600" b="1" dirty="0">
              <a:latin typeface="Arial" charset="0"/>
              <a:ea typeface="Arial" charset="0"/>
              <a:cs typeface="Arial" charset="0"/>
            </a:endParaRPr>
          </a:p>
        </p:txBody>
      </p:sp>
      <p:sp>
        <p:nvSpPr>
          <p:cNvPr id="10" name="Subtitle 2"/>
          <p:cNvSpPr txBox="1">
            <a:spLocks/>
          </p:cNvSpPr>
          <p:nvPr/>
        </p:nvSpPr>
        <p:spPr>
          <a:xfrm>
            <a:off x="1741957" y="3886200"/>
            <a:ext cx="5667768" cy="9428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dirty="0" smtClean="0">
                <a:solidFill>
                  <a:schemeClr val="tx1"/>
                </a:solidFill>
                <a:latin typeface="Arial" charset="0"/>
                <a:ea typeface="Arial" charset="0"/>
                <a:cs typeface="Arial" charset="0"/>
              </a:rPr>
              <a:t>Leighton L Christiansen </a:t>
            </a:r>
            <a:r>
              <a:rPr lang="en-US" sz="1600" dirty="0" smtClean="0">
                <a:solidFill>
                  <a:schemeClr val="tx1"/>
                </a:solidFill>
                <a:latin typeface="Arial" charset="0"/>
                <a:ea typeface="Arial" charset="0"/>
                <a:cs typeface="Arial" charset="0"/>
                <a:hlinkClick r:id="rId3"/>
              </a:rPr>
              <a:t>0000-0002-0534-4268</a:t>
            </a:r>
            <a:endParaRPr lang="en-US" sz="1600" dirty="0" smtClean="0">
              <a:solidFill>
                <a:schemeClr val="tx1"/>
              </a:solidFill>
              <a:latin typeface="Arial" charset="0"/>
              <a:ea typeface="Arial" charset="0"/>
              <a:cs typeface="Arial" charset="0"/>
            </a:endParaRPr>
          </a:p>
          <a:p>
            <a:r>
              <a:rPr lang="en-US" sz="1600" dirty="0" smtClean="0">
                <a:solidFill>
                  <a:schemeClr val="tx1"/>
                </a:solidFill>
                <a:latin typeface="Arial" charset="0"/>
                <a:ea typeface="Arial" charset="0"/>
                <a:cs typeface="Arial" charset="0"/>
              </a:rPr>
              <a:t>Data Curator, National Transportation Library</a:t>
            </a:r>
          </a:p>
          <a:p>
            <a:r>
              <a:rPr lang="en-US" sz="1600" dirty="0" smtClean="0">
                <a:solidFill>
                  <a:schemeClr val="tx1"/>
                </a:solidFill>
                <a:latin typeface="Arial" charset="0"/>
                <a:ea typeface="Arial" charset="0"/>
                <a:cs typeface="Arial" charset="0"/>
              </a:rPr>
              <a:t>ntldatacurator@dot.gov</a:t>
            </a:r>
            <a:endParaRPr lang="en-US" sz="16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534349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10</a:t>
            </a:fld>
            <a:endParaRPr lang="en-US">
              <a:solidFill>
                <a:prstClr val="black">
                  <a:tint val="75000"/>
                </a:prstClr>
              </a:solidFill>
            </a:endParaRPr>
          </a:p>
        </p:txBody>
      </p:sp>
      <p:sp>
        <p:nvSpPr>
          <p:cNvPr id="7" name="TextBox 6"/>
          <p:cNvSpPr txBox="1"/>
          <p:nvPr/>
        </p:nvSpPr>
        <p:spPr>
          <a:xfrm>
            <a:off x="5611091" y="2021681"/>
            <a:ext cx="3532909" cy="3693319"/>
          </a:xfrm>
          <a:prstGeom prst="rect">
            <a:avLst/>
          </a:prstGeom>
          <a:noFill/>
        </p:spPr>
        <p:txBody>
          <a:bodyPr wrap="square" rtlCol="0">
            <a:spAutoFit/>
          </a:bodyPr>
          <a:lstStyle/>
          <a:p>
            <a:r>
              <a:rPr lang="en-US" b="1" dirty="0" smtClean="0">
                <a:latin typeface="Arial" charset="0"/>
                <a:ea typeface="Arial" charset="0"/>
                <a:cs typeface="Arial" charset="0"/>
              </a:rPr>
              <a:t>Immediate Steps</a:t>
            </a:r>
          </a:p>
          <a:p>
            <a:pPr marL="285750" indent="-285750">
              <a:buFont typeface="Arial" charset="0"/>
              <a:buChar char="•"/>
            </a:pPr>
            <a:r>
              <a:rPr lang="en-US" b="1" dirty="0" smtClean="0">
                <a:latin typeface="Arial" charset="0"/>
                <a:ea typeface="Arial" charset="0"/>
                <a:cs typeface="Arial" charset="0"/>
              </a:rPr>
              <a:t>Launch in </a:t>
            </a:r>
            <a:r>
              <a:rPr lang="en-US" b="1" dirty="0" smtClean="0">
                <a:latin typeface="Arial" charset="0"/>
                <a:ea typeface="Arial" charset="0"/>
                <a:cs typeface="Arial" charset="0"/>
              </a:rPr>
              <a:t>April 2017</a:t>
            </a:r>
            <a:endParaRPr lang="en-US" b="1" dirty="0" smtClean="0">
              <a:latin typeface="Arial" charset="0"/>
              <a:ea typeface="Arial" charset="0"/>
              <a:cs typeface="Arial" charset="0"/>
            </a:endParaRPr>
          </a:p>
          <a:p>
            <a:pPr marL="285750" indent="-285750">
              <a:buFont typeface="Arial" charset="0"/>
              <a:buChar char="•"/>
            </a:pPr>
            <a:r>
              <a:rPr lang="en-US" b="1" dirty="0" smtClean="0">
                <a:latin typeface="Arial" charset="0"/>
                <a:ea typeface="Arial" charset="0"/>
                <a:cs typeface="Arial" charset="0"/>
              </a:rPr>
              <a:t>Based on the CDC Public Access platform, which hosts the </a:t>
            </a:r>
            <a:r>
              <a:rPr lang="en-US" b="1" i="1" dirty="0" smtClean="0">
                <a:latin typeface="Arial" charset="0"/>
                <a:ea typeface="Arial" charset="0"/>
                <a:cs typeface="Arial" charset="0"/>
              </a:rPr>
              <a:t>CDC Stacks</a:t>
            </a:r>
            <a:r>
              <a:rPr lang="en-US" b="1" dirty="0" smtClean="0">
                <a:latin typeface="Arial" charset="0"/>
                <a:ea typeface="Arial" charset="0"/>
                <a:cs typeface="Arial" charset="0"/>
              </a:rPr>
              <a:t> and </a:t>
            </a:r>
            <a:r>
              <a:rPr lang="en-US" b="1" i="1" dirty="0" smtClean="0">
                <a:latin typeface="Arial" charset="0"/>
                <a:ea typeface="Arial" charset="0"/>
                <a:cs typeface="Arial" charset="0"/>
              </a:rPr>
              <a:t>NOAA Institutional Repository </a:t>
            </a:r>
            <a:r>
              <a:rPr lang="en-US" b="1" dirty="0" smtClean="0">
                <a:latin typeface="Arial" charset="0"/>
                <a:ea typeface="Arial" charset="0"/>
                <a:cs typeface="Arial" charset="0"/>
              </a:rPr>
              <a:t>digital libraries</a:t>
            </a:r>
            <a:endParaRPr lang="en-US" b="1" i="1" dirty="0" smtClean="0">
              <a:latin typeface="Arial" charset="0"/>
              <a:ea typeface="Arial" charset="0"/>
              <a:cs typeface="Arial" charset="0"/>
            </a:endParaRPr>
          </a:p>
          <a:p>
            <a:pPr marL="285750" indent="-285750">
              <a:buFont typeface="Arial" charset="0"/>
              <a:buChar char="•"/>
            </a:pPr>
            <a:r>
              <a:rPr lang="en-US" b="1" dirty="0" smtClean="0">
                <a:latin typeface="Arial" charset="0"/>
                <a:ea typeface="Arial" charset="0"/>
                <a:cs typeface="Arial" charset="0"/>
              </a:rPr>
              <a:t>AWS cloud storage</a:t>
            </a:r>
          </a:p>
          <a:p>
            <a:pPr marL="285750" indent="-285750">
              <a:buFont typeface="Arial" charset="0"/>
              <a:buChar char="•"/>
            </a:pPr>
            <a:r>
              <a:rPr lang="en-US" b="1" dirty="0" smtClean="0">
                <a:latin typeface="Arial" charset="0"/>
                <a:ea typeface="Arial" charset="0"/>
                <a:cs typeface="Arial" charset="0"/>
              </a:rPr>
              <a:t>Publications &amp; Data</a:t>
            </a:r>
          </a:p>
          <a:p>
            <a:pPr marL="285750" indent="-285750">
              <a:buFont typeface="Arial" charset="0"/>
              <a:buChar char="•"/>
            </a:pPr>
            <a:r>
              <a:rPr lang="en-US" b="1" dirty="0" smtClean="0">
                <a:latin typeface="Arial" charset="0"/>
                <a:ea typeface="Arial" charset="0"/>
                <a:cs typeface="Arial" charset="0"/>
              </a:rPr>
              <a:t>DOIs</a:t>
            </a:r>
          </a:p>
          <a:p>
            <a:pPr marL="285750" indent="-285750">
              <a:buFont typeface="Arial" charset="0"/>
              <a:buChar char="•"/>
            </a:pPr>
            <a:endParaRPr lang="en-US" b="1" dirty="0">
              <a:latin typeface="Arial" charset="0"/>
              <a:ea typeface="Arial" charset="0"/>
              <a:cs typeface="Arial" charset="0"/>
            </a:endParaRPr>
          </a:p>
          <a:p>
            <a:r>
              <a:rPr lang="en-US" b="1" dirty="0" smtClean="0">
                <a:latin typeface="Arial" charset="0"/>
                <a:ea typeface="Arial" charset="0"/>
                <a:cs typeface="Arial" charset="0"/>
              </a:rPr>
              <a:t>Future Steps</a:t>
            </a:r>
          </a:p>
          <a:p>
            <a:pPr marL="285750" indent="-285750">
              <a:buFont typeface="Arial" charset="0"/>
              <a:buChar char="•"/>
            </a:pPr>
            <a:r>
              <a:rPr lang="en-US" b="1" dirty="0" smtClean="0">
                <a:latin typeface="Arial" charset="0"/>
                <a:ea typeface="Arial" charset="0"/>
                <a:cs typeface="Arial" charset="0"/>
              </a:rPr>
              <a:t>Trusted repository status</a:t>
            </a:r>
            <a:endParaRPr lang="en-US" b="1" dirty="0">
              <a:latin typeface="Arial" charset="0"/>
              <a:ea typeface="Arial" charset="0"/>
              <a:cs typeface="Arial" charset="0"/>
            </a:endParaRPr>
          </a:p>
        </p:txBody>
      </p:sp>
      <p:sp>
        <p:nvSpPr>
          <p:cNvPr id="11" name="Title 1"/>
          <p:cNvSpPr txBox="1">
            <a:spLocks/>
          </p:cNvSpPr>
          <p:nvPr/>
        </p:nvSpPr>
        <p:spPr>
          <a:xfrm>
            <a:off x="0" y="304800"/>
            <a:ext cx="9144000"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cap="none" dirty="0" smtClean="0">
                <a:latin typeface="Arial Black" charset="0"/>
                <a:ea typeface="Arial Black" charset="0"/>
                <a:cs typeface="Arial Black" charset="0"/>
              </a:rPr>
              <a:t>NTL’s </a:t>
            </a:r>
            <a:r>
              <a:rPr lang="en-US" cap="none" dirty="0" smtClean="0">
                <a:latin typeface="Arial Black" charset="0"/>
                <a:ea typeface="Arial Black" charset="0"/>
                <a:cs typeface="Arial Black" charset="0"/>
              </a:rPr>
              <a:t>Repository &amp; Open Science Access Portal </a:t>
            </a:r>
            <a:r>
              <a:rPr lang="en-US" i="1" cap="none" dirty="0" smtClean="0">
                <a:latin typeface="Arial" charset="0"/>
                <a:ea typeface="Arial" charset="0"/>
                <a:cs typeface="Arial" charset="0"/>
              </a:rPr>
              <a:t>(R</a:t>
            </a:r>
            <a:r>
              <a:rPr lang="en-US" sz="3200" i="1" cap="small" dirty="0" smtClean="0">
                <a:latin typeface="Arial" charset="0"/>
                <a:ea typeface="Arial" charset="0"/>
                <a:cs typeface="Arial" charset="0"/>
              </a:rPr>
              <a:t>OSA</a:t>
            </a:r>
            <a:r>
              <a:rPr lang="en-US" i="1" cap="none" dirty="0" smtClean="0">
                <a:latin typeface="Arial" charset="0"/>
                <a:ea typeface="Arial" charset="0"/>
                <a:cs typeface="Arial" charset="0"/>
              </a:rPr>
              <a:t> P)</a:t>
            </a:r>
            <a:endParaRPr lang="en-US" i="1" cap="none" dirty="0">
              <a:latin typeface="Arial" charset="0"/>
              <a:ea typeface="Arial" charset="0"/>
              <a:cs typeface="Arial"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09800"/>
            <a:ext cx="5323423" cy="3379254"/>
          </a:xfrm>
          <a:prstGeom prst="rect">
            <a:avLst/>
          </a:prstGeom>
          <a:ln w="25400">
            <a:solidFill>
              <a:srgbClr val="0000B0"/>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6096000"/>
            <a:ext cx="1639410" cy="664445"/>
          </a:xfrm>
          <a:prstGeom prst="rect">
            <a:avLst/>
          </a:prstGeom>
        </p:spPr>
      </p:pic>
    </p:spTree>
    <p:extLst>
      <p:ext uri="{BB962C8B-B14F-4D97-AF65-F5344CB8AC3E}">
        <p14:creationId xmlns:p14="http://schemas.microsoft.com/office/powerpoint/2010/main" val="346198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11</a:t>
            </a:fld>
            <a:endParaRPr lang="en-US">
              <a:solidFill>
                <a:prstClr val="black">
                  <a:tint val="75000"/>
                </a:prstClr>
              </a:solidFill>
            </a:endParaRPr>
          </a:p>
        </p:txBody>
      </p:sp>
      <p:sp>
        <p:nvSpPr>
          <p:cNvPr id="6" name="TextBox 5"/>
          <p:cNvSpPr txBox="1"/>
          <p:nvPr/>
        </p:nvSpPr>
        <p:spPr>
          <a:xfrm>
            <a:off x="1338971" y="3048000"/>
            <a:ext cx="6455876" cy="2492990"/>
          </a:xfrm>
          <a:prstGeom prst="rect">
            <a:avLst/>
          </a:prstGeom>
          <a:noFill/>
        </p:spPr>
        <p:txBody>
          <a:bodyPr wrap="square" rtlCol="0">
            <a:spAutoFit/>
          </a:bodyPr>
          <a:lstStyle/>
          <a:p>
            <a:pPr fontAlgn="base">
              <a:spcAft>
                <a:spcPts val="600"/>
              </a:spcAft>
            </a:pPr>
            <a:r>
              <a:rPr lang="en-US" b="1" dirty="0" smtClean="0">
                <a:latin typeface="Arial" charset="0"/>
                <a:ea typeface="Arial" charset="0"/>
                <a:cs typeface="Arial" charset="0"/>
              </a:rPr>
              <a:t>1. The </a:t>
            </a:r>
            <a:r>
              <a:rPr lang="en-US" b="1" dirty="0">
                <a:latin typeface="Arial" charset="0"/>
                <a:ea typeface="Arial" charset="0"/>
                <a:cs typeface="Arial" charset="0"/>
              </a:rPr>
              <a:t>data can be found on the Internet</a:t>
            </a:r>
          </a:p>
          <a:p>
            <a:pPr fontAlgn="base">
              <a:spcAft>
                <a:spcPts val="600"/>
              </a:spcAft>
            </a:pPr>
            <a:r>
              <a:rPr lang="en-US" b="1" dirty="0" smtClean="0">
                <a:latin typeface="Arial" charset="0"/>
                <a:ea typeface="Arial" charset="0"/>
                <a:cs typeface="Arial" charset="0"/>
              </a:rPr>
              <a:t>2. The </a:t>
            </a:r>
            <a:r>
              <a:rPr lang="en-US" b="1" dirty="0">
                <a:latin typeface="Arial" charset="0"/>
                <a:ea typeface="Arial" charset="0"/>
                <a:cs typeface="Arial" charset="0"/>
              </a:rPr>
              <a:t>data are accessible (clear rights and </a:t>
            </a:r>
            <a:r>
              <a:rPr lang="en-US" b="1" dirty="0" err="1">
                <a:latin typeface="Arial" charset="0"/>
                <a:ea typeface="Arial" charset="0"/>
                <a:cs typeface="Arial" charset="0"/>
              </a:rPr>
              <a:t>licences</a:t>
            </a:r>
            <a:r>
              <a:rPr lang="en-US" b="1" dirty="0">
                <a:latin typeface="Arial" charset="0"/>
                <a:ea typeface="Arial" charset="0"/>
                <a:cs typeface="Arial" charset="0"/>
              </a:rPr>
              <a:t>)</a:t>
            </a:r>
          </a:p>
          <a:p>
            <a:pPr fontAlgn="base">
              <a:spcAft>
                <a:spcPts val="600"/>
              </a:spcAft>
            </a:pPr>
            <a:r>
              <a:rPr lang="en-US" b="1" dirty="0" smtClean="0">
                <a:latin typeface="Arial" charset="0"/>
                <a:ea typeface="Arial" charset="0"/>
                <a:cs typeface="Arial" charset="0"/>
              </a:rPr>
              <a:t>3. The </a:t>
            </a:r>
            <a:r>
              <a:rPr lang="en-US" b="1" dirty="0">
                <a:latin typeface="Arial" charset="0"/>
                <a:ea typeface="Arial" charset="0"/>
                <a:cs typeface="Arial" charset="0"/>
              </a:rPr>
              <a:t>data are in a usable </a:t>
            </a:r>
            <a:r>
              <a:rPr lang="en-US" b="1" dirty="0" smtClean="0">
                <a:latin typeface="Arial" charset="0"/>
                <a:ea typeface="Arial" charset="0"/>
                <a:cs typeface="Arial" charset="0"/>
              </a:rPr>
              <a:t>format</a:t>
            </a:r>
          </a:p>
          <a:p>
            <a:pPr fontAlgn="base">
              <a:spcAft>
                <a:spcPts val="600"/>
              </a:spcAft>
            </a:pPr>
            <a:r>
              <a:rPr lang="en-US" b="1" dirty="0" smtClean="0">
                <a:latin typeface="Arial" charset="0"/>
                <a:ea typeface="Arial" charset="0"/>
                <a:cs typeface="Arial" charset="0"/>
              </a:rPr>
              <a:t>4. The </a:t>
            </a:r>
            <a:r>
              <a:rPr lang="en-US" b="1" dirty="0">
                <a:latin typeface="Arial" charset="0"/>
                <a:ea typeface="Arial" charset="0"/>
                <a:cs typeface="Arial" charset="0"/>
              </a:rPr>
              <a:t>data are reliable</a:t>
            </a:r>
          </a:p>
          <a:p>
            <a:pPr indent="-457200" fontAlgn="base"/>
            <a:r>
              <a:rPr lang="en-US" b="1" dirty="0" smtClean="0">
                <a:latin typeface="Arial" charset="0"/>
                <a:ea typeface="Arial" charset="0"/>
                <a:cs typeface="Arial" charset="0"/>
              </a:rPr>
              <a:t>5. The </a:t>
            </a:r>
            <a:r>
              <a:rPr lang="en-US" b="1" dirty="0">
                <a:latin typeface="Arial" charset="0"/>
                <a:ea typeface="Arial" charset="0"/>
                <a:cs typeface="Arial" charset="0"/>
              </a:rPr>
              <a:t>data are identified in a unique and persistent </a:t>
            </a:r>
            <a:r>
              <a:rPr lang="en-US" b="1" dirty="0" smtClean="0">
                <a:latin typeface="Arial" charset="0"/>
                <a:ea typeface="Arial" charset="0"/>
                <a:cs typeface="Arial" charset="0"/>
              </a:rPr>
              <a:t>way</a:t>
            </a:r>
          </a:p>
          <a:p>
            <a:pPr indent="-457200" fontAlgn="base">
              <a:spcAft>
                <a:spcPts val="600"/>
              </a:spcAft>
            </a:pPr>
            <a:r>
              <a:rPr lang="en-US" b="1" dirty="0">
                <a:latin typeface="Arial" charset="0"/>
                <a:ea typeface="Arial" charset="0"/>
                <a:cs typeface="Arial" charset="0"/>
              </a:rPr>
              <a:t> </a:t>
            </a:r>
            <a:r>
              <a:rPr lang="en-US" b="1" dirty="0" smtClean="0">
                <a:latin typeface="Arial" charset="0"/>
                <a:ea typeface="Arial" charset="0"/>
                <a:cs typeface="Arial" charset="0"/>
              </a:rPr>
              <a:t>      so </a:t>
            </a:r>
            <a:r>
              <a:rPr lang="en-US" b="1" dirty="0">
                <a:latin typeface="Arial" charset="0"/>
                <a:ea typeface="Arial" charset="0"/>
                <a:cs typeface="Arial" charset="0"/>
              </a:rPr>
              <a:t>that they can be referred to</a:t>
            </a:r>
          </a:p>
          <a:p>
            <a:pPr fontAlgn="base"/>
            <a:endParaRPr lang="en-US" b="1" dirty="0">
              <a:latin typeface="Arial" charset="0"/>
              <a:ea typeface="Arial" charset="0"/>
              <a:cs typeface="Arial" charset="0"/>
            </a:endParaRPr>
          </a:p>
        </p:txBody>
      </p:sp>
      <p:sp>
        <p:nvSpPr>
          <p:cNvPr id="8" name="Title 1"/>
          <p:cNvSpPr>
            <a:spLocks noGrp="1"/>
          </p:cNvSpPr>
          <p:nvPr>
            <p:ph type="title"/>
          </p:nvPr>
        </p:nvSpPr>
        <p:spPr>
          <a:xfrm>
            <a:off x="0" y="304800"/>
            <a:ext cx="9144000" cy="1362075"/>
          </a:xfrm>
        </p:spPr>
        <p:txBody>
          <a:bodyPr>
            <a:normAutofit/>
          </a:bodyPr>
          <a:lstStyle/>
          <a:p>
            <a:pPr algn="ctr"/>
            <a:r>
              <a:rPr lang="en-US" cap="none" dirty="0" smtClean="0">
                <a:latin typeface="Arial Black" charset="0"/>
                <a:ea typeface="Arial Black" charset="0"/>
                <a:cs typeface="Arial Black" charset="0"/>
              </a:rPr>
              <a:t>Trusted Repository Status &amp; Data Curation</a:t>
            </a:r>
            <a:r>
              <a:rPr lang="en-US" sz="1800" b="0" cap="none" baseline="70000" dirty="0" smtClean="0">
                <a:latin typeface="Arial Black" charset="0"/>
                <a:ea typeface="Arial Black" charset="0"/>
                <a:cs typeface="Arial Black" charset="0"/>
              </a:rPr>
              <a:t>5</a:t>
            </a:r>
            <a:endParaRPr lang="en-US" sz="1800" b="0" i="1" cap="none" baseline="70000" dirty="0">
              <a:latin typeface="Arial" charset="0"/>
              <a:ea typeface="Arial" charset="0"/>
              <a:cs typeface="Arial"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096000"/>
            <a:ext cx="1639410" cy="664445"/>
          </a:xfrm>
          <a:prstGeom prst="rect">
            <a:avLst/>
          </a:prstGeom>
        </p:spPr>
      </p:pic>
      <p:sp>
        <p:nvSpPr>
          <p:cNvPr id="2" name="TextBox 1"/>
          <p:cNvSpPr txBox="1"/>
          <p:nvPr/>
        </p:nvSpPr>
        <p:spPr>
          <a:xfrm>
            <a:off x="1188106" y="1919520"/>
            <a:ext cx="6751208" cy="830997"/>
          </a:xfrm>
          <a:prstGeom prst="rect">
            <a:avLst/>
          </a:prstGeom>
          <a:noFill/>
        </p:spPr>
        <p:txBody>
          <a:bodyPr wrap="none" rtlCol="0">
            <a:spAutoFit/>
          </a:bodyPr>
          <a:lstStyle/>
          <a:p>
            <a:pPr algn="ctr"/>
            <a:r>
              <a:rPr lang="en-US" sz="2400" b="1" dirty="0">
                <a:latin typeface="Arial" charset="0"/>
                <a:ea typeface="Arial" charset="0"/>
                <a:cs typeface="Arial" charset="0"/>
              </a:rPr>
              <a:t>Data Seal of Approval – World Data Systems </a:t>
            </a:r>
          </a:p>
          <a:p>
            <a:pPr algn="ctr"/>
            <a:r>
              <a:rPr lang="en-US" sz="2400" b="1" dirty="0">
                <a:latin typeface="Arial" charset="0"/>
                <a:ea typeface="Arial" charset="0"/>
                <a:cs typeface="Arial" charset="0"/>
              </a:rPr>
              <a:t>Repository Audit and Certification</a:t>
            </a:r>
            <a:endParaRPr lang="en-US" sz="2400" b="1" dirty="0">
              <a:latin typeface="Arial" charset="0"/>
              <a:ea typeface="Arial" charset="0"/>
              <a:cs typeface="Arial" charset="0"/>
            </a:endParaRPr>
          </a:p>
        </p:txBody>
      </p:sp>
    </p:spTree>
    <p:extLst>
      <p:ext uri="{BB962C8B-B14F-4D97-AF65-F5344CB8AC3E}">
        <p14:creationId xmlns:p14="http://schemas.microsoft.com/office/powerpoint/2010/main" val="567183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12</a:t>
            </a:fld>
            <a:endParaRPr lang="en-US">
              <a:solidFill>
                <a:prstClr val="black">
                  <a:tint val="75000"/>
                </a:prstClr>
              </a:solidFill>
            </a:endParaRPr>
          </a:p>
        </p:txBody>
      </p:sp>
      <p:sp>
        <p:nvSpPr>
          <p:cNvPr id="8" name="Title 1"/>
          <p:cNvSpPr>
            <a:spLocks noGrp="1"/>
          </p:cNvSpPr>
          <p:nvPr>
            <p:ph type="title"/>
          </p:nvPr>
        </p:nvSpPr>
        <p:spPr>
          <a:xfrm>
            <a:off x="0" y="304800"/>
            <a:ext cx="9144000" cy="1362075"/>
          </a:xfrm>
        </p:spPr>
        <p:txBody>
          <a:bodyPr>
            <a:normAutofit/>
          </a:bodyPr>
          <a:lstStyle/>
          <a:p>
            <a:pPr algn="r"/>
            <a:r>
              <a:rPr lang="en-US" cap="none" dirty="0" smtClean="0">
                <a:latin typeface="Arial Black" charset="0"/>
                <a:ea typeface="Arial Black" charset="0"/>
                <a:cs typeface="Arial Black" charset="0"/>
              </a:rPr>
              <a:t>Data Curation </a:t>
            </a:r>
            <a:br>
              <a:rPr lang="en-US" cap="none" dirty="0" smtClean="0">
                <a:latin typeface="Arial Black" charset="0"/>
                <a:ea typeface="Arial Black" charset="0"/>
                <a:cs typeface="Arial Black" charset="0"/>
              </a:rPr>
            </a:br>
            <a:r>
              <a:rPr lang="en-US" cap="none" dirty="0" smtClean="0">
                <a:latin typeface="Arial Black" charset="0"/>
                <a:ea typeface="Arial Black" charset="0"/>
                <a:cs typeface="Arial Black" charset="0"/>
              </a:rPr>
              <a:t>Lifecycle Model</a:t>
            </a:r>
            <a:r>
              <a:rPr lang="en-US" sz="2000" b="0" cap="none" baseline="60000" dirty="0">
                <a:latin typeface="Arial" panose="020B0604020202020204" pitchFamily="34" charset="0"/>
                <a:ea typeface="Arial Black" charset="0"/>
                <a:cs typeface="Arial" panose="020B0604020202020204" pitchFamily="34" charset="0"/>
              </a:rPr>
              <a:t>6</a:t>
            </a:r>
            <a:endParaRPr lang="en-US" sz="2000" b="0" i="1" cap="none" baseline="60000" dirty="0">
              <a:latin typeface="Arial" panose="020B0604020202020204" pitchFamily="34" charset="0"/>
              <a:ea typeface="Arial"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096000"/>
            <a:ext cx="1639410" cy="664445"/>
          </a:xfrm>
          <a:prstGeom prst="rect">
            <a:avLst/>
          </a:prstGeom>
        </p:spPr>
      </p:pic>
      <p:pic>
        <p:nvPicPr>
          <p:cNvPr id="7" name="Content Placeholder 5" descr="lifecycle_web.png"/>
          <p:cNvPicPr>
            <a:picLocks noChangeAspect="1"/>
          </p:cNvPicPr>
          <p:nvPr/>
        </p:nvPicPr>
        <p:blipFill rotWithShape="1">
          <a:blip r:embed="rId4">
            <a:extLst>
              <a:ext uri="{28A0092B-C50C-407E-A947-70E740481C1C}">
                <a14:useLocalDpi xmlns:a14="http://schemas.microsoft.com/office/drawing/2010/main" val="0"/>
              </a:ext>
            </a:extLst>
          </a:blip>
          <a:srcRect l="272" r="1389"/>
          <a:stretch/>
        </p:blipFill>
        <p:spPr>
          <a:xfrm>
            <a:off x="30805" y="304800"/>
            <a:ext cx="6660913" cy="6197320"/>
          </a:xfrm>
          <a:prstGeom prst="rect">
            <a:avLst/>
          </a:prstGeom>
        </p:spPr>
      </p:pic>
      <p:sp>
        <p:nvSpPr>
          <p:cNvPr id="11" name="TextBox 10"/>
          <p:cNvSpPr txBox="1"/>
          <p:nvPr/>
        </p:nvSpPr>
        <p:spPr>
          <a:xfrm>
            <a:off x="5898409" y="2807256"/>
            <a:ext cx="3169391" cy="2831544"/>
          </a:xfrm>
          <a:prstGeom prst="rect">
            <a:avLst/>
          </a:prstGeom>
          <a:noFill/>
        </p:spPr>
        <p:txBody>
          <a:bodyPr wrap="square" rtlCol="0">
            <a:spAutoFit/>
          </a:bodyPr>
          <a:lstStyle/>
          <a:p>
            <a:pPr marL="285750" indent="-285750" defTabSz="457200">
              <a:buFont typeface="Arial"/>
              <a:buChar char="•"/>
            </a:pPr>
            <a:r>
              <a:rPr lang="en-US" sz="1400" b="1" dirty="0">
                <a:latin typeface="Arial" charset="0"/>
                <a:ea typeface="Arial" charset="0"/>
                <a:cs typeface="Arial" charset="0"/>
              </a:rPr>
              <a:t>Standards &amp; Workflow Development &amp; Implementation</a:t>
            </a:r>
          </a:p>
          <a:p>
            <a:pPr marL="285750" indent="-285750" defTabSz="457200">
              <a:buFont typeface="Arial"/>
              <a:buChar char="•"/>
            </a:pPr>
            <a:r>
              <a:rPr lang="en-US" sz="1400" b="1" dirty="0">
                <a:latin typeface="Arial" charset="0"/>
                <a:ea typeface="Arial" charset="0"/>
                <a:cs typeface="Arial" charset="0"/>
              </a:rPr>
              <a:t>Complete Description</a:t>
            </a:r>
          </a:p>
          <a:p>
            <a:pPr marL="742950" lvl="1" indent="-285750" defTabSz="457200">
              <a:buFont typeface="Arial"/>
              <a:buChar char="•"/>
            </a:pPr>
            <a:r>
              <a:rPr lang="en-US" sz="1400" b="1" dirty="0">
                <a:latin typeface="Arial" charset="0"/>
                <a:ea typeface="Arial" charset="0"/>
                <a:cs typeface="Arial" charset="0"/>
              </a:rPr>
              <a:t>Metadata Standards</a:t>
            </a:r>
          </a:p>
          <a:p>
            <a:pPr marL="285750" indent="-285750" defTabSz="457200">
              <a:spcBef>
                <a:spcPts val="600"/>
              </a:spcBef>
              <a:buFont typeface="Arial"/>
              <a:buChar char="•"/>
            </a:pPr>
            <a:r>
              <a:rPr lang="en-US" sz="1400" b="1" dirty="0">
                <a:latin typeface="Arial" charset="0"/>
                <a:ea typeface="Arial" charset="0"/>
                <a:cs typeface="Arial" charset="0"/>
              </a:rPr>
              <a:t>Preservation Planning</a:t>
            </a:r>
          </a:p>
          <a:p>
            <a:pPr marL="742950" lvl="1" indent="-285750" defTabSz="457200">
              <a:buFont typeface="Arial"/>
              <a:buChar char="•"/>
            </a:pPr>
            <a:r>
              <a:rPr lang="en-US" sz="1400" b="1" dirty="0">
                <a:latin typeface="Arial" charset="0"/>
                <a:ea typeface="Arial" charset="0"/>
                <a:cs typeface="Arial" charset="0"/>
              </a:rPr>
              <a:t>DM Training</a:t>
            </a:r>
          </a:p>
          <a:p>
            <a:pPr marL="285750" indent="-285750" defTabSz="457200">
              <a:spcBef>
                <a:spcPts val="600"/>
              </a:spcBef>
              <a:buFont typeface="Arial"/>
              <a:buChar char="•"/>
            </a:pPr>
            <a:r>
              <a:rPr lang="en-US" sz="1400" b="1" dirty="0">
                <a:latin typeface="Arial" charset="0"/>
                <a:ea typeface="Arial" charset="0"/>
                <a:cs typeface="Arial" charset="0"/>
              </a:rPr>
              <a:t>Curation &amp; Preservation</a:t>
            </a:r>
          </a:p>
          <a:p>
            <a:pPr marL="742950" lvl="1" indent="-285750" defTabSz="457200">
              <a:buFont typeface="Arial"/>
              <a:buChar char="•"/>
            </a:pPr>
            <a:r>
              <a:rPr lang="en-US" sz="1400" b="1" dirty="0">
                <a:latin typeface="Arial" charset="0"/>
                <a:ea typeface="Arial" charset="0"/>
                <a:cs typeface="Arial" charset="0"/>
              </a:rPr>
              <a:t>Access &amp; Reuse</a:t>
            </a:r>
          </a:p>
          <a:p>
            <a:pPr marL="742950" lvl="1" indent="-285750" defTabSz="457200">
              <a:buFont typeface="Arial"/>
              <a:buChar char="•"/>
            </a:pPr>
            <a:r>
              <a:rPr lang="en-US" sz="1400" b="1" dirty="0">
                <a:latin typeface="Arial" charset="0"/>
                <a:ea typeface="Arial" charset="0"/>
                <a:cs typeface="Arial" charset="0"/>
              </a:rPr>
              <a:t>Repository Ingest</a:t>
            </a:r>
          </a:p>
          <a:p>
            <a:pPr marL="742950" lvl="1" indent="-285750" defTabSz="457200">
              <a:buFont typeface="Arial"/>
              <a:buChar char="•"/>
            </a:pPr>
            <a:r>
              <a:rPr lang="en-US" sz="1400" b="1" dirty="0">
                <a:latin typeface="Arial" charset="0"/>
                <a:ea typeface="Arial" charset="0"/>
                <a:cs typeface="Arial" charset="0"/>
              </a:rPr>
              <a:t>Preservation</a:t>
            </a:r>
          </a:p>
          <a:p>
            <a:pPr marL="742950" lvl="1" indent="-285750" defTabSz="457200">
              <a:buFont typeface="Arial"/>
              <a:buChar char="•"/>
            </a:pPr>
            <a:r>
              <a:rPr lang="en-US" sz="1400" b="1" dirty="0">
                <a:latin typeface="Arial" charset="0"/>
                <a:ea typeface="Arial" charset="0"/>
                <a:cs typeface="Arial" charset="0"/>
              </a:rPr>
              <a:t>Migration</a:t>
            </a:r>
          </a:p>
          <a:p>
            <a:pPr marL="742950" lvl="1" indent="-285750" defTabSz="457200">
              <a:buFont typeface="Arial"/>
              <a:buChar char="•"/>
            </a:pPr>
            <a:r>
              <a:rPr lang="en-US" sz="1400" b="1" dirty="0">
                <a:latin typeface="Arial" charset="0"/>
                <a:ea typeface="Arial" charset="0"/>
                <a:cs typeface="Arial" charset="0"/>
              </a:rPr>
              <a:t>Disposition</a:t>
            </a:r>
          </a:p>
        </p:txBody>
      </p:sp>
    </p:spTree>
    <p:extLst>
      <p:ext uri="{BB962C8B-B14F-4D97-AF65-F5344CB8AC3E}">
        <p14:creationId xmlns:p14="http://schemas.microsoft.com/office/powerpoint/2010/main" val="2904244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13</a:t>
            </a:fld>
            <a:endParaRPr lang="en-US">
              <a:solidFill>
                <a:prstClr val="black">
                  <a:tint val="75000"/>
                </a:prstClr>
              </a:solidFill>
            </a:endParaRPr>
          </a:p>
        </p:txBody>
      </p:sp>
      <p:sp>
        <p:nvSpPr>
          <p:cNvPr id="8" name="Title 1"/>
          <p:cNvSpPr>
            <a:spLocks noGrp="1"/>
          </p:cNvSpPr>
          <p:nvPr>
            <p:ph type="title"/>
          </p:nvPr>
        </p:nvSpPr>
        <p:spPr>
          <a:xfrm>
            <a:off x="0" y="304800"/>
            <a:ext cx="9144000" cy="1362075"/>
          </a:xfrm>
        </p:spPr>
        <p:txBody>
          <a:bodyPr anchor="ctr">
            <a:normAutofit/>
          </a:bodyPr>
          <a:lstStyle/>
          <a:p>
            <a:pPr algn="ctr"/>
            <a:r>
              <a:rPr lang="en-US" cap="none" dirty="0">
                <a:latin typeface="Arial Black" charset="0"/>
                <a:ea typeface="Arial Black" charset="0"/>
                <a:cs typeface="Arial Black" charset="0"/>
              </a:rPr>
              <a:t>Benefits of Data Curation</a:t>
            </a:r>
            <a:endParaRPr lang="en-US" i="1" cap="none" dirty="0">
              <a:latin typeface="Arial" charset="0"/>
              <a:ea typeface="Arial" charset="0"/>
              <a:cs typeface="Arial"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096000"/>
            <a:ext cx="1639410" cy="664445"/>
          </a:xfrm>
          <a:prstGeom prst="rect">
            <a:avLst/>
          </a:prstGeom>
        </p:spPr>
      </p:pic>
      <p:sp>
        <p:nvSpPr>
          <p:cNvPr id="2" name="TextBox 1"/>
          <p:cNvSpPr txBox="1"/>
          <p:nvPr/>
        </p:nvSpPr>
        <p:spPr>
          <a:xfrm>
            <a:off x="1092561" y="1600200"/>
            <a:ext cx="6941067" cy="3831818"/>
          </a:xfrm>
          <a:prstGeom prst="rect">
            <a:avLst/>
          </a:prstGeom>
          <a:noFill/>
        </p:spPr>
        <p:txBody>
          <a:bodyPr wrap="none" rtlCol="0">
            <a:spAutoFit/>
          </a:bodyPr>
          <a:lstStyle/>
          <a:p>
            <a:pPr marL="342900" indent="-342900" defTabSz="457200">
              <a:spcAft>
                <a:spcPts val="600"/>
              </a:spcAft>
              <a:buFont typeface="Arial"/>
              <a:buChar char="•"/>
            </a:pPr>
            <a:r>
              <a:rPr lang="en-US" sz="2000" dirty="0">
                <a:latin typeface="Arial Black" panose="020B0A04020102020204" pitchFamily="34" charset="0"/>
              </a:rPr>
              <a:t>Protects Unique Data from Loss</a:t>
            </a:r>
          </a:p>
          <a:p>
            <a:pPr marL="342900" indent="-342900" defTabSz="457200">
              <a:spcAft>
                <a:spcPts val="600"/>
              </a:spcAft>
              <a:buFont typeface="Arial"/>
              <a:buChar char="•"/>
            </a:pPr>
            <a:r>
              <a:rPr lang="en-US" sz="2000" dirty="0">
                <a:latin typeface="Arial Black" panose="020B0A04020102020204" pitchFamily="34" charset="0"/>
              </a:rPr>
              <a:t>Improves Data Search &amp; Retrieval </a:t>
            </a:r>
          </a:p>
          <a:p>
            <a:pPr marL="342900" indent="-342900" defTabSz="457200">
              <a:spcAft>
                <a:spcPts val="600"/>
              </a:spcAft>
              <a:buFont typeface="Arial"/>
              <a:buChar char="•"/>
            </a:pPr>
            <a:r>
              <a:rPr lang="en-US" sz="2000" dirty="0">
                <a:latin typeface="Arial Black" panose="020B0A04020102020204" pitchFamily="34" charset="0"/>
              </a:rPr>
              <a:t>Enables Reuse</a:t>
            </a:r>
          </a:p>
          <a:p>
            <a:pPr marL="342900" indent="-342900" defTabSz="457200">
              <a:spcAft>
                <a:spcPts val="600"/>
              </a:spcAft>
              <a:buFont typeface="Arial"/>
              <a:buChar char="•"/>
            </a:pPr>
            <a:r>
              <a:rPr lang="en-US" sz="2000" dirty="0">
                <a:latin typeface="Arial Black" panose="020B0A04020102020204" pitchFamily="34" charset="0"/>
              </a:rPr>
              <a:t>Facilitates Longitudinal and/or Meta Analyses</a:t>
            </a:r>
          </a:p>
          <a:p>
            <a:pPr marL="342900" indent="-342900" defTabSz="457200">
              <a:spcAft>
                <a:spcPts val="600"/>
              </a:spcAft>
              <a:buFont typeface="Arial"/>
              <a:buChar char="•"/>
            </a:pPr>
            <a:r>
              <a:rPr lang="en-US" sz="2000" dirty="0">
                <a:latin typeface="Arial Black" panose="020B0A04020102020204" pitchFamily="34" charset="0"/>
              </a:rPr>
              <a:t>Avoids Duplication of Effort &amp; Spending</a:t>
            </a:r>
          </a:p>
          <a:p>
            <a:pPr marL="342900" indent="-342900" defTabSz="457200">
              <a:spcAft>
                <a:spcPts val="600"/>
              </a:spcAft>
              <a:buFont typeface="Arial"/>
              <a:buChar char="•"/>
            </a:pPr>
            <a:r>
              <a:rPr lang="en-US" sz="2000" dirty="0">
                <a:latin typeface="Arial Black" panose="020B0A04020102020204" pitchFamily="34" charset="0"/>
              </a:rPr>
              <a:t>Increases Verifiability</a:t>
            </a:r>
          </a:p>
          <a:p>
            <a:pPr marL="342900" indent="-342900" defTabSz="457200">
              <a:spcAft>
                <a:spcPts val="600"/>
              </a:spcAft>
              <a:buFont typeface="Arial"/>
              <a:buChar char="•"/>
            </a:pPr>
            <a:r>
              <a:rPr lang="en-US" sz="2000" dirty="0">
                <a:latin typeface="Arial Black" panose="020B0A04020102020204" pitchFamily="34" charset="0"/>
              </a:rPr>
              <a:t>Opens New Lines of Scientific Discovery</a:t>
            </a:r>
          </a:p>
          <a:p>
            <a:pPr marL="342900" indent="-342900" defTabSz="457200">
              <a:lnSpc>
                <a:spcPct val="90000"/>
              </a:lnSpc>
              <a:spcBef>
                <a:spcPct val="20000"/>
              </a:spcBef>
              <a:buFont typeface="Arial"/>
              <a:buChar char="•"/>
            </a:pPr>
            <a:r>
              <a:rPr lang="en-US" sz="2000" dirty="0">
                <a:latin typeface="Arial Black" panose="020B0A04020102020204" pitchFamily="34" charset="0"/>
              </a:rPr>
              <a:t>Satisfies Public Access &amp; Open Government </a:t>
            </a:r>
            <a:endParaRPr lang="en-US" sz="2000" dirty="0" smtClean="0">
              <a:latin typeface="Arial Black" panose="020B0A04020102020204" pitchFamily="34" charset="0"/>
            </a:endParaRPr>
          </a:p>
          <a:p>
            <a:pPr defTabSz="457200">
              <a:lnSpc>
                <a:spcPct val="90000"/>
              </a:lnSpc>
              <a:spcBef>
                <a:spcPct val="20000"/>
              </a:spcBef>
            </a:pPr>
            <a:r>
              <a:rPr lang="en-US" sz="2000" dirty="0">
                <a:latin typeface="Arial Black" panose="020B0A04020102020204" pitchFamily="34" charset="0"/>
              </a:rPr>
              <a:t> </a:t>
            </a:r>
            <a:r>
              <a:rPr lang="en-US" sz="2000" dirty="0" smtClean="0">
                <a:latin typeface="Arial Black" panose="020B0A04020102020204" pitchFamily="34" charset="0"/>
              </a:rPr>
              <a:t>   &amp; </a:t>
            </a:r>
            <a:r>
              <a:rPr lang="en-US" sz="2000" dirty="0">
                <a:latin typeface="Arial Black" panose="020B0A04020102020204" pitchFamily="34" charset="0"/>
              </a:rPr>
              <a:t>Legal Requirements</a:t>
            </a:r>
          </a:p>
          <a:p>
            <a:pPr marL="342900" indent="-342900">
              <a:buFont typeface="Arial" panose="020B0604020202020204" pitchFamily="34" charset="0"/>
              <a:buChar char="•"/>
            </a:pPr>
            <a:endParaRPr lang="en-US" sz="2400" dirty="0">
              <a:latin typeface="Arial Black" panose="020B0A04020102020204" pitchFamily="34" charset="0"/>
            </a:endParaRPr>
          </a:p>
        </p:txBody>
      </p:sp>
    </p:spTree>
    <p:extLst>
      <p:ext uri="{BB962C8B-B14F-4D97-AF65-F5344CB8AC3E}">
        <p14:creationId xmlns:p14="http://schemas.microsoft.com/office/powerpoint/2010/main" val="2215753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14</a:t>
            </a:fld>
            <a:endParaRPr lang="en-US">
              <a:solidFill>
                <a:prstClr val="black">
                  <a:tint val="75000"/>
                </a:prstClr>
              </a:solidFill>
            </a:endParaRPr>
          </a:p>
        </p:txBody>
      </p:sp>
      <p:sp>
        <p:nvSpPr>
          <p:cNvPr id="8" name="Title 1"/>
          <p:cNvSpPr>
            <a:spLocks noGrp="1"/>
          </p:cNvSpPr>
          <p:nvPr>
            <p:ph type="title"/>
          </p:nvPr>
        </p:nvSpPr>
        <p:spPr>
          <a:xfrm>
            <a:off x="0" y="304800"/>
            <a:ext cx="9144000" cy="1362075"/>
          </a:xfrm>
        </p:spPr>
        <p:txBody>
          <a:bodyPr anchor="ctr">
            <a:normAutofit/>
          </a:bodyPr>
          <a:lstStyle/>
          <a:p>
            <a:pPr algn="ctr"/>
            <a:r>
              <a:rPr lang="en-US" cap="none" dirty="0" smtClean="0">
                <a:latin typeface="Arial Black" charset="0"/>
                <a:ea typeface="Arial Black" charset="0"/>
                <a:cs typeface="Arial Black" charset="0"/>
              </a:rPr>
              <a:t>Questions?</a:t>
            </a:r>
            <a:endParaRPr lang="en-US" i="1" cap="none" dirty="0">
              <a:latin typeface="Arial" charset="0"/>
              <a:ea typeface="Arial" charset="0"/>
              <a:cs typeface="Arial"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096000"/>
            <a:ext cx="1639410" cy="664445"/>
          </a:xfrm>
          <a:prstGeom prst="rect">
            <a:avLst/>
          </a:prstGeom>
        </p:spPr>
      </p:pic>
      <p:sp>
        <p:nvSpPr>
          <p:cNvPr id="2" name="TextBox 1"/>
          <p:cNvSpPr txBox="1"/>
          <p:nvPr/>
        </p:nvSpPr>
        <p:spPr>
          <a:xfrm>
            <a:off x="1242950" y="2707575"/>
            <a:ext cx="6656951" cy="707886"/>
          </a:xfrm>
          <a:prstGeom prst="rect">
            <a:avLst/>
          </a:prstGeom>
          <a:noFill/>
        </p:spPr>
        <p:txBody>
          <a:bodyPr wrap="none" rtlCol="0">
            <a:spAutoFit/>
          </a:bodyPr>
          <a:lstStyle/>
          <a:p>
            <a:r>
              <a:rPr lang="en-US" sz="4000" dirty="0" smtClean="0">
                <a:latin typeface="Arial Black" panose="020B0A04020102020204" pitchFamily="34" charset="0"/>
              </a:rPr>
              <a:t>ntldatacurator@dot.gov</a:t>
            </a:r>
            <a:endParaRPr lang="en-US" sz="4000" dirty="0">
              <a:latin typeface="Arial Black" panose="020B0A04020102020204" pitchFamily="34" charset="0"/>
            </a:endParaRPr>
          </a:p>
        </p:txBody>
      </p:sp>
    </p:spTree>
    <p:extLst>
      <p:ext uri="{BB962C8B-B14F-4D97-AF65-F5344CB8AC3E}">
        <p14:creationId xmlns:p14="http://schemas.microsoft.com/office/powerpoint/2010/main" val="1242544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Black" panose="020B0A04020102020204" pitchFamily="34" charset="0"/>
              </a:rPr>
              <a:t>References</a:t>
            </a:r>
            <a:endParaRPr lang="en-US" sz="4000" dirty="0">
              <a:latin typeface="Arial Black" panose="020B0A04020102020204" pitchFamily="34" charset="0"/>
            </a:endParaRPr>
          </a:p>
        </p:txBody>
      </p:sp>
      <p:sp>
        <p:nvSpPr>
          <p:cNvPr id="3" name="Content Placeholder 2"/>
          <p:cNvSpPr>
            <a:spLocks noGrp="1"/>
          </p:cNvSpPr>
          <p:nvPr>
            <p:ph idx="1"/>
          </p:nvPr>
        </p:nvSpPr>
        <p:spPr>
          <a:xfrm>
            <a:off x="457200" y="1739095"/>
            <a:ext cx="8229600" cy="3194142"/>
          </a:xfrm>
        </p:spPr>
        <p:txBody>
          <a:bodyPr>
            <a:normAutofit/>
          </a:bodyPr>
          <a:lstStyle/>
          <a:p>
            <a:pPr marL="228600" indent="-228600">
              <a:buFont typeface="+mj-lt"/>
              <a:buAutoNum type="arabicPeriod"/>
            </a:pPr>
            <a:r>
              <a:rPr lang="en-US" sz="1200" dirty="0"/>
              <a:t>University Library, Texas A&amp;M University. “Data Management Defined - Research Data Management - Guides at Texas A&amp;M University.” Research Data Management, October 1, 2013. </a:t>
            </a:r>
            <a:r>
              <a:rPr lang="en-US" sz="1200" dirty="0">
                <a:hlinkClick r:id="rId3"/>
              </a:rPr>
              <a:t>http://</a:t>
            </a:r>
            <a:r>
              <a:rPr lang="en-US" sz="1200" dirty="0" smtClean="0">
                <a:hlinkClick r:id="rId3"/>
              </a:rPr>
              <a:t>guides.library.tamu.edu/DataManagement</a:t>
            </a:r>
            <a:r>
              <a:rPr lang="en-US" sz="1200" dirty="0" smtClean="0"/>
              <a:t> </a:t>
            </a:r>
            <a:endParaRPr lang="en-US" sz="1200" dirty="0"/>
          </a:p>
          <a:p>
            <a:pPr marL="228600" indent="-228600">
              <a:buFont typeface="+mj-lt"/>
              <a:buAutoNum type="arabicPeriod"/>
            </a:pPr>
            <a:r>
              <a:rPr lang="en-US" sz="1200" dirty="0"/>
              <a:t>Graduate School of Library and Information Science at the University of Illinois at Urbana-Champaign. “Specialization in Data Curation,” 2013. </a:t>
            </a:r>
            <a:r>
              <a:rPr lang="en-US" sz="1200" dirty="0">
                <a:hlinkClick r:id="rId4"/>
              </a:rPr>
              <a:t>http://</a:t>
            </a:r>
            <a:r>
              <a:rPr lang="en-US" sz="1200" dirty="0" smtClean="0">
                <a:hlinkClick r:id="rId4"/>
              </a:rPr>
              <a:t>www.lis.illinois.edu/academics/programs/specializations/data_curation</a:t>
            </a:r>
            <a:r>
              <a:rPr lang="en-US" sz="1200" dirty="0" smtClean="0"/>
              <a:t> </a:t>
            </a:r>
          </a:p>
          <a:p>
            <a:pPr marL="228600" indent="-228600">
              <a:buFont typeface="+mj-lt"/>
              <a:buAutoNum type="arabicPeriod"/>
            </a:pPr>
            <a:r>
              <a:rPr lang="en-US" sz="1200" dirty="0" smtClean="0"/>
              <a:t>Definition based on </a:t>
            </a:r>
            <a:r>
              <a:rPr lang="en-US" sz="1200" dirty="0"/>
              <a:t>Ani Adhikari and John </a:t>
            </a:r>
            <a:r>
              <a:rPr lang="en-US" sz="1200" dirty="0" smtClean="0"/>
              <a:t>DeNero, “The </a:t>
            </a:r>
            <a:r>
              <a:rPr lang="en-US" sz="1200" dirty="0"/>
              <a:t>Foundations of Data Science” http://www.inferentialthinking.com/index.html </a:t>
            </a:r>
            <a:r>
              <a:rPr lang="en-US" sz="1200" dirty="0" smtClean="0"/>
              <a:t>“What is Data Science”  </a:t>
            </a:r>
            <a:r>
              <a:rPr lang="en-US" sz="1200" dirty="0">
                <a:hlinkClick r:id="rId5"/>
              </a:rPr>
              <a:t>http://</a:t>
            </a:r>
            <a:r>
              <a:rPr lang="en-US" sz="1200" dirty="0" smtClean="0">
                <a:hlinkClick r:id="rId5"/>
              </a:rPr>
              <a:t>www.inferentialthinking.com/chapter1/what-is-data-science.html</a:t>
            </a:r>
            <a:r>
              <a:rPr lang="en-US" sz="1200" dirty="0" smtClean="0"/>
              <a:t> </a:t>
            </a:r>
          </a:p>
          <a:p>
            <a:pPr marL="228600" indent="-228600">
              <a:buFont typeface="+mj-lt"/>
              <a:buAutoNum type="arabicPeriod"/>
            </a:pPr>
            <a:r>
              <a:rPr lang="en-US" sz="1200" dirty="0" smtClean="0">
                <a:solidFill>
                  <a:schemeClr val="tx1">
                    <a:lumMod val="75000"/>
                    <a:lumOff val="25000"/>
                  </a:schemeClr>
                </a:solidFill>
              </a:rPr>
              <a:t>Adapted </a:t>
            </a:r>
            <a:r>
              <a:rPr lang="en-US" sz="1200" dirty="0">
                <a:solidFill>
                  <a:schemeClr val="tx1">
                    <a:lumMod val="75000"/>
                    <a:lumOff val="25000"/>
                  </a:schemeClr>
                </a:solidFill>
              </a:rPr>
              <a:t>from: W3C. 2016. “Data  on the Web Best Practices.” </a:t>
            </a:r>
            <a:r>
              <a:rPr lang="en-US" sz="1200" u="sng" dirty="0">
                <a:solidFill>
                  <a:schemeClr val="tx1">
                    <a:lumMod val="75000"/>
                    <a:lumOff val="25000"/>
                  </a:schemeClr>
                </a:solidFill>
                <a:hlinkClick r:id="rId6"/>
              </a:rPr>
              <a:t>https://www.w3.org/TR/dwbp/</a:t>
            </a:r>
            <a:r>
              <a:rPr lang="en-US" sz="1200" dirty="0">
                <a:solidFill>
                  <a:schemeClr val="tx1">
                    <a:lumMod val="75000"/>
                    <a:lumOff val="25000"/>
                  </a:schemeClr>
                </a:solidFill>
              </a:rPr>
              <a:t> </a:t>
            </a:r>
            <a:endParaRPr lang="en-US" sz="1200" dirty="0" smtClean="0">
              <a:solidFill>
                <a:schemeClr val="tx1">
                  <a:lumMod val="75000"/>
                  <a:lumOff val="25000"/>
                </a:schemeClr>
              </a:solidFill>
            </a:endParaRPr>
          </a:p>
          <a:p>
            <a:pPr marL="228600" indent="-228600">
              <a:buFont typeface="+mj-lt"/>
              <a:buAutoNum type="arabicPeriod"/>
            </a:pPr>
            <a:r>
              <a:rPr lang="en-US" sz="1200" dirty="0">
                <a:solidFill>
                  <a:schemeClr val="tx1">
                    <a:lumMod val="75000"/>
                    <a:lumOff val="25000"/>
                  </a:schemeClr>
                </a:solidFill>
              </a:rPr>
              <a:t>Repository Audit and Certification DSA–WDS Partnership WG Recommendations  </a:t>
            </a:r>
            <a:r>
              <a:rPr lang="en-US" sz="1200" dirty="0">
                <a:solidFill>
                  <a:schemeClr val="tx1">
                    <a:lumMod val="75000"/>
                    <a:lumOff val="25000"/>
                  </a:schemeClr>
                </a:solidFill>
                <a:hlinkClick r:id="rId7"/>
              </a:rPr>
              <a:t>https://www.rd-alliance.org/group/repository-audit-and-certification-dsa%E2%80%93wds-partnership-wg/outcomes/dsa-wds-partnership</a:t>
            </a:r>
            <a:endParaRPr lang="en-US" sz="1200" dirty="0">
              <a:solidFill>
                <a:schemeClr val="tx1">
                  <a:lumMod val="75000"/>
                  <a:lumOff val="25000"/>
                </a:schemeClr>
              </a:solidFill>
            </a:endParaRPr>
          </a:p>
          <a:p>
            <a:pPr marL="228600" indent="-228600">
              <a:buFont typeface="+mj-lt"/>
              <a:buAutoNum type="arabicPeriod"/>
            </a:pPr>
            <a:r>
              <a:rPr lang="en-US" sz="1200" dirty="0" smtClean="0">
                <a:solidFill>
                  <a:schemeClr val="tx1">
                    <a:lumMod val="75000"/>
                    <a:lumOff val="25000"/>
                  </a:schemeClr>
                </a:solidFill>
              </a:rPr>
              <a:t>Digital </a:t>
            </a:r>
            <a:r>
              <a:rPr lang="en-US" sz="1200" dirty="0">
                <a:solidFill>
                  <a:schemeClr val="tx1">
                    <a:lumMod val="75000"/>
                    <a:lumOff val="25000"/>
                  </a:schemeClr>
                </a:solidFill>
              </a:rPr>
              <a:t>Curation Centre. Data Curation Lifecycle Model. </a:t>
            </a:r>
            <a:r>
              <a:rPr lang="en-US" sz="1200" dirty="0">
                <a:solidFill>
                  <a:schemeClr val="tx1">
                    <a:lumMod val="75000"/>
                    <a:lumOff val="25000"/>
                  </a:schemeClr>
                </a:solidFill>
                <a:hlinkClick r:id="rId8"/>
              </a:rPr>
              <a:t>http://www.dcc.ac.uk/resources/curation-lifecycle-model</a:t>
            </a:r>
            <a:r>
              <a:rPr lang="en-US" sz="1200" dirty="0">
                <a:solidFill>
                  <a:schemeClr val="tx1">
                    <a:lumMod val="75000"/>
                    <a:lumOff val="25000"/>
                  </a:schemeClr>
                </a:solidFill>
              </a:rPr>
              <a:t>  </a:t>
            </a:r>
          </a:p>
          <a:p>
            <a:pPr marL="0" indent="0">
              <a:buNone/>
            </a:pPr>
            <a:endParaRPr lang="en-US" sz="1200" dirty="0" smtClean="0">
              <a:solidFill>
                <a:schemeClr val="tx1">
                  <a:lumMod val="75000"/>
                  <a:lumOff val="25000"/>
                </a:schemeClr>
              </a:solidFill>
            </a:endParaRPr>
          </a:p>
          <a:p>
            <a:pPr marL="0" indent="0">
              <a:buNone/>
            </a:pPr>
            <a:endParaRPr lang="en-US" sz="1200" dirty="0"/>
          </a:p>
          <a:p>
            <a:pPr marL="228600" indent="-228600">
              <a:buFont typeface="+mj-lt"/>
              <a:buAutoNum type="arabicPeriod"/>
            </a:pPr>
            <a:endParaRPr lang="en-US" sz="1200" dirty="0" smtClean="0">
              <a:solidFill>
                <a:schemeClr val="tx1">
                  <a:lumMod val="75000"/>
                  <a:lumOff val="25000"/>
                </a:schemeClr>
              </a:solidFill>
            </a:endParaRPr>
          </a:p>
          <a:p>
            <a:pPr marL="228600" indent="-228600">
              <a:buFont typeface="+mj-lt"/>
              <a:buAutoNum type="arabicPeriod"/>
            </a:pPr>
            <a:endParaRPr lang="en-US" sz="1200" dirty="0">
              <a:solidFill>
                <a:schemeClr val="tx1">
                  <a:lumMod val="75000"/>
                  <a:lumOff val="25000"/>
                </a:schemeClr>
              </a:solidFill>
            </a:endParaRPr>
          </a:p>
          <a:p>
            <a:pPr marL="0" indent="0">
              <a:buNone/>
            </a:pPr>
            <a:endParaRPr lang="en-US" sz="1200" dirty="0"/>
          </a:p>
          <a:p>
            <a:pPr marL="228600" indent="-228600">
              <a:buFont typeface="+mj-lt"/>
              <a:buAutoNum type="arabicPeriod"/>
            </a:pPr>
            <a:endParaRPr lang="en-US" sz="1200" dirty="0"/>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15</a:t>
            </a:fld>
            <a:endParaRPr lang="en-US" dirty="0">
              <a:solidFill>
                <a:prstClr val="black">
                  <a:tint val="75000"/>
                </a:prstClr>
              </a:solidFill>
            </a:endParaRP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5600" y="6096000"/>
            <a:ext cx="1639410" cy="664445"/>
          </a:xfrm>
          <a:prstGeom prst="rect">
            <a:avLst/>
          </a:prstGeom>
        </p:spPr>
      </p:pic>
    </p:spTree>
    <p:extLst>
      <p:ext uri="{BB962C8B-B14F-4D97-AF65-F5344CB8AC3E}">
        <p14:creationId xmlns:p14="http://schemas.microsoft.com/office/powerpoint/2010/main" val="3052226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2</a:t>
            </a:fld>
            <a:endParaRPr lang="en-US">
              <a:solidFill>
                <a:prstClr val="black">
                  <a:tint val="75000"/>
                </a:prst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096000"/>
            <a:ext cx="1639410" cy="6644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605" y="0"/>
            <a:ext cx="6870789" cy="6858000"/>
          </a:xfrm>
          <a:prstGeom prst="rect">
            <a:avLst/>
          </a:prstGeom>
        </p:spPr>
      </p:pic>
    </p:spTree>
    <p:extLst>
      <p:ext uri="{BB962C8B-B14F-4D97-AF65-F5344CB8AC3E}">
        <p14:creationId xmlns:p14="http://schemas.microsoft.com/office/powerpoint/2010/main" val="747637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Black" panose="020B0A04020102020204" pitchFamily="34" charset="0"/>
              </a:rPr>
              <a:t>Some Key Terms</a:t>
            </a:r>
            <a:endParaRPr lang="en-US" sz="4000" dirty="0">
              <a:latin typeface="Arial Black" panose="020B0A04020102020204" pitchFamily="34" charset="0"/>
            </a:endParaRPr>
          </a:p>
        </p:txBody>
      </p:sp>
      <p:sp>
        <p:nvSpPr>
          <p:cNvPr id="3" name="Content Placeholder 2"/>
          <p:cNvSpPr>
            <a:spLocks noGrp="1"/>
          </p:cNvSpPr>
          <p:nvPr>
            <p:ph idx="1"/>
          </p:nvPr>
        </p:nvSpPr>
        <p:spPr>
          <a:xfrm>
            <a:off x="457200" y="1600201"/>
            <a:ext cx="8229600" cy="4655576"/>
          </a:xfrm>
        </p:spPr>
        <p:txBody>
          <a:bodyPr>
            <a:normAutofit/>
          </a:bodyPr>
          <a:lstStyle/>
          <a:p>
            <a:r>
              <a:rPr lang="en-US" dirty="0" smtClean="0"/>
              <a:t>Data Management</a:t>
            </a:r>
            <a:r>
              <a:rPr lang="en-US" sz="2000" baseline="56000" dirty="0" smtClean="0"/>
              <a:t>1</a:t>
            </a:r>
          </a:p>
          <a:p>
            <a:pPr lvl="1"/>
            <a:r>
              <a:rPr lang="en-US" sz="2400" dirty="0" smtClean="0"/>
              <a:t>deliberate planning, creation, storage</a:t>
            </a:r>
            <a:r>
              <a:rPr lang="en-US" sz="2400" dirty="0"/>
              <a:t>, access and preservation of data produced from a given </a:t>
            </a:r>
            <a:r>
              <a:rPr lang="en-US" sz="2400" dirty="0" smtClean="0"/>
              <a:t>investigation</a:t>
            </a:r>
            <a:r>
              <a:rPr lang="en-US" sz="2400" baseline="30000" dirty="0" smtClean="0"/>
              <a:t>1</a:t>
            </a:r>
            <a:endParaRPr lang="en-US" sz="2400" dirty="0" smtClean="0"/>
          </a:p>
          <a:p>
            <a:r>
              <a:rPr lang="en-US" dirty="0" smtClean="0"/>
              <a:t>Data Curation</a:t>
            </a:r>
            <a:r>
              <a:rPr lang="en-US" sz="2000" baseline="56000" dirty="0" smtClean="0"/>
              <a:t>2</a:t>
            </a:r>
            <a:endParaRPr lang="en-US" sz="2000" dirty="0" smtClean="0"/>
          </a:p>
          <a:p>
            <a:pPr lvl="1"/>
            <a:r>
              <a:rPr lang="en-US" sz="2400" dirty="0"/>
              <a:t>enables data discovery and retrieval, maintains data quality, adds value, and provides for re-use over </a:t>
            </a:r>
            <a:r>
              <a:rPr lang="en-US" sz="2400" dirty="0" smtClean="0"/>
              <a:t>time</a:t>
            </a:r>
            <a:r>
              <a:rPr lang="en-US" sz="2400" baseline="30000" dirty="0" smtClean="0"/>
              <a:t>2</a:t>
            </a:r>
            <a:endParaRPr lang="en-US" sz="2400" dirty="0" smtClean="0"/>
          </a:p>
          <a:p>
            <a:r>
              <a:rPr lang="en-US" dirty="0" smtClean="0"/>
              <a:t>Data Science</a:t>
            </a:r>
            <a:r>
              <a:rPr lang="en-US" sz="2000" baseline="56000" dirty="0" smtClean="0"/>
              <a:t>3</a:t>
            </a:r>
            <a:endParaRPr lang="en-US" sz="2000" dirty="0" smtClean="0"/>
          </a:p>
          <a:p>
            <a:pPr lvl="1"/>
            <a:r>
              <a:rPr lang="en-US" sz="2400" dirty="0"/>
              <a:t>drawing useful conclusions from large and diverse data sets through exploration, prediction, and </a:t>
            </a:r>
            <a:r>
              <a:rPr lang="en-US" sz="2400" dirty="0" smtClean="0"/>
              <a:t>inference</a:t>
            </a:r>
            <a:r>
              <a:rPr lang="en-US" sz="2400" baseline="30000" dirty="0" smtClean="0"/>
              <a:t>3</a:t>
            </a:r>
            <a:endParaRPr lang="en-US" sz="2400" dirty="0"/>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3</a:t>
            </a:fld>
            <a:endParaRPr lang="en-US" dirty="0">
              <a:solidFill>
                <a:prstClr val="black">
                  <a:tint val="75000"/>
                </a:prst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096000"/>
            <a:ext cx="1639410" cy="664445"/>
          </a:xfrm>
          <a:prstGeom prst="rect">
            <a:avLst/>
          </a:prstGeom>
        </p:spPr>
      </p:pic>
    </p:spTree>
    <p:extLst>
      <p:ext uri="{BB962C8B-B14F-4D97-AF65-F5344CB8AC3E}">
        <p14:creationId xmlns:p14="http://schemas.microsoft.com/office/powerpoint/2010/main" val="2735369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Black" panose="020B0A04020102020204" pitchFamily="34" charset="0"/>
              </a:rPr>
              <a:t>Linked Processes</a:t>
            </a:r>
            <a:endParaRPr lang="en-US" sz="4000" dirty="0">
              <a:latin typeface="Arial Black" panose="020B0A04020102020204" pitchFamily="34" charset="0"/>
            </a:endParaRPr>
          </a:p>
        </p:txBody>
      </p:sp>
      <p:sp>
        <p:nvSpPr>
          <p:cNvPr id="3" name="Content Placeholder 2"/>
          <p:cNvSpPr>
            <a:spLocks noGrp="1"/>
          </p:cNvSpPr>
          <p:nvPr>
            <p:ph idx="1"/>
          </p:nvPr>
        </p:nvSpPr>
        <p:spPr>
          <a:xfrm>
            <a:off x="457200" y="2126149"/>
            <a:ext cx="8229600" cy="3081903"/>
          </a:xfrm>
        </p:spPr>
        <p:txBody>
          <a:bodyPr>
            <a:normAutofit/>
          </a:bodyPr>
          <a:lstStyle/>
          <a:p>
            <a:pPr marL="0" indent="0" algn="ctr">
              <a:buNone/>
            </a:pPr>
            <a:r>
              <a:rPr lang="en-US" sz="4000" dirty="0" smtClean="0"/>
              <a:t>Data Management </a:t>
            </a:r>
            <a:r>
              <a:rPr lang="en-US" sz="4000" b="1" dirty="0" smtClean="0">
                <a:solidFill>
                  <a:srgbClr val="002060"/>
                </a:solidFill>
                <a:effectLst>
                  <a:outerShdw blurRad="50800" dist="38100" dir="5400000" algn="t" rotWithShape="0">
                    <a:prstClr val="black">
                      <a:alpha val="40000"/>
                    </a:prstClr>
                  </a:outerShdw>
                </a:effectLst>
              </a:rPr>
              <a:t>∈</a:t>
            </a:r>
            <a:r>
              <a:rPr lang="en-US" sz="4000" dirty="0" smtClean="0">
                <a:solidFill>
                  <a:srgbClr val="2F3991"/>
                </a:solidFill>
                <a:effectLst>
                  <a:outerShdw blurRad="50800" dist="38100" dir="5400000" algn="t" rotWithShape="0">
                    <a:prstClr val="black">
                      <a:alpha val="40000"/>
                    </a:prstClr>
                  </a:outerShdw>
                </a:effectLst>
              </a:rPr>
              <a:t> </a:t>
            </a:r>
            <a:r>
              <a:rPr lang="en-US" sz="4000" dirty="0" smtClean="0"/>
              <a:t>Data Curation</a:t>
            </a:r>
          </a:p>
          <a:p>
            <a:pPr marL="0" indent="0" algn="ctr">
              <a:buNone/>
            </a:pPr>
            <a:endParaRPr lang="en-US" sz="4000" dirty="0"/>
          </a:p>
          <a:p>
            <a:pPr marL="0" indent="0" algn="ctr">
              <a:buNone/>
            </a:pPr>
            <a:r>
              <a:rPr lang="en-US" sz="4000" dirty="0" smtClean="0"/>
              <a:t>Data Curation </a:t>
            </a:r>
            <a:r>
              <a:rPr lang="en-US" sz="4000" b="1" dirty="0" smtClean="0">
                <a:solidFill>
                  <a:srgbClr val="002060"/>
                </a:solidFill>
                <a:effectLst>
                  <a:outerShdw blurRad="50800" dist="38100" dir="5400000" algn="t" rotWithShape="0">
                    <a:prstClr val="black">
                      <a:alpha val="40000"/>
                    </a:prstClr>
                  </a:outerShdw>
                </a:effectLst>
                <a:sym typeface="Symbol"/>
              </a:rPr>
              <a:t></a:t>
            </a:r>
            <a:r>
              <a:rPr lang="en-US" sz="4000" dirty="0" smtClean="0"/>
              <a:t> Data Science</a:t>
            </a:r>
            <a:endParaRPr lang="en-US" sz="4000" dirty="0"/>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4</a:t>
            </a:fld>
            <a:endParaRPr lang="en-US" dirty="0">
              <a:solidFill>
                <a:prstClr val="black">
                  <a:tint val="75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6096000"/>
            <a:ext cx="1639410" cy="664445"/>
          </a:xfrm>
          <a:prstGeom prst="rect">
            <a:avLst/>
          </a:prstGeom>
        </p:spPr>
      </p:pic>
    </p:spTree>
    <p:extLst>
      <p:ext uri="{BB962C8B-B14F-4D97-AF65-F5344CB8AC3E}">
        <p14:creationId xmlns:p14="http://schemas.microsoft.com/office/powerpoint/2010/main" val="3372514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362075"/>
          </a:xfrm>
        </p:spPr>
        <p:txBody>
          <a:bodyPr/>
          <a:lstStyle/>
          <a:p>
            <a:pPr algn="ctr"/>
            <a:r>
              <a:rPr lang="en-US" cap="none" dirty="0" smtClean="0">
                <a:latin typeface="Arial Black" charset="0"/>
                <a:ea typeface="Arial Black" charset="0"/>
                <a:cs typeface="Arial Black" charset="0"/>
              </a:rPr>
              <a:t>U.S. DOT Public Access Requirements</a:t>
            </a:r>
            <a:endParaRPr lang="en-US" cap="none" dirty="0">
              <a:latin typeface="Arial Black" charset="0"/>
              <a:ea typeface="Arial Black" charset="0"/>
              <a:cs typeface="Arial Black" charset="0"/>
            </a:endParaRPr>
          </a:p>
        </p:txBody>
      </p:sp>
      <p:sp>
        <p:nvSpPr>
          <p:cNvPr id="3" name="Text Placeholder 2"/>
          <p:cNvSpPr>
            <a:spLocks noGrp="1"/>
          </p:cNvSpPr>
          <p:nvPr>
            <p:ph type="body" idx="1"/>
          </p:nvPr>
        </p:nvSpPr>
        <p:spPr>
          <a:xfrm>
            <a:off x="2286000" y="1979474"/>
            <a:ext cx="4572000" cy="434550"/>
          </a:xfrm>
        </p:spPr>
        <p:txBody>
          <a:bodyPr>
            <a:normAutofit lnSpcReduction="10000"/>
          </a:bodyPr>
          <a:lstStyle/>
          <a:p>
            <a:pPr algn="ctr"/>
            <a:r>
              <a:rPr lang="en-US" sz="2400" dirty="0">
                <a:latin typeface="Arial" charset="0"/>
                <a:ea typeface="Arial" charset="0"/>
                <a:cs typeface="Arial" charset="0"/>
                <a:hlinkClick r:id="rId3"/>
              </a:rPr>
              <a:t>http://ntl.bts.gov/publicaccess</a:t>
            </a:r>
            <a:r>
              <a:rPr lang="en-US" sz="2400" dirty="0" smtClean="0">
                <a:latin typeface="Arial" charset="0"/>
                <a:ea typeface="Arial" charset="0"/>
                <a:cs typeface="Arial" charset="0"/>
                <a:hlinkClick r:id="rId3"/>
              </a:rPr>
              <a:t>/</a:t>
            </a:r>
            <a:r>
              <a:rPr lang="en-US" sz="2400" dirty="0" smtClean="0">
                <a:latin typeface="Arial" charset="0"/>
                <a:ea typeface="Arial" charset="0"/>
                <a:cs typeface="Arial" charset="0"/>
              </a:rPr>
              <a:t> </a:t>
            </a:r>
            <a:endParaRPr lang="en-US" sz="2400"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5</a:t>
            </a:fld>
            <a:endParaRPr lang="en-US">
              <a:solidFill>
                <a:prstClr val="black">
                  <a:tint val="75000"/>
                </a:prstClr>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6096000"/>
            <a:ext cx="1639410" cy="664445"/>
          </a:xfrm>
          <a:prstGeom prst="rect">
            <a:avLst/>
          </a:prstGeom>
        </p:spPr>
      </p:pic>
      <p:sp>
        <p:nvSpPr>
          <p:cNvPr id="6" name="TextBox 5"/>
          <p:cNvSpPr txBox="1"/>
          <p:nvPr/>
        </p:nvSpPr>
        <p:spPr>
          <a:xfrm>
            <a:off x="381000" y="2589074"/>
            <a:ext cx="3886200" cy="2108269"/>
          </a:xfrm>
          <a:prstGeom prst="rect">
            <a:avLst/>
          </a:prstGeom>
          <a:noFill/>
        </p:spPr>
        <p:txBody>
          <a:bodyPr wrap="square" rtlCol="0">
            <a:spAutoFit/>
          </a:bodyPr>
          <a:lstStyle/>
          <a:p>
            <a:pPr algn="ctr">
              <a:spcAft>
                <a:spcPts val="600"/>
              </a:spcAft>
            </a:pPr>
            <a:r>
              <a:rPr lang="en-US" b="1" dirty="0" smtClean="0">
                <a:latin typeface="Arial" charset="0"/>
                <a:ea typeface="Arial" charset="0"/>
                <a:cs typeface="Arial" charset="0"/>
              </a:rPr>
              <a:t>Researchers and authors  are subject to U.S. DOT Public </a:t>
            </a:r>
            <a:r>
              <a:rPr lang="en-US" b="1" u="sng" dirty="0" smtClean="0">
                <a:latin typeface="Arial" charset="0"/>
                <a:ea typeface="Arial" charset="0"/>
                <a:cs typeface="Arial" charset="0"/>
              </a:rPr>
              <a:t>Access requirements if:</a:t>
            </a:r>
          </a:p>
          <a:p>
            <a:pPr marL="285750" indent="-285750">
              <a:buFont typeface="Arial" charset="0"/>
              <a:buChar char="•"/>
            </a:pPr>
            <a:r>
              <a:rPr lang="en-US" b="1" dirty="0" smtClean="0">
                <a:latin typeface="Arial" charset="0"/>
                <a:ea typeface="Arial" charset="0"/>
                <a:cs typeface="Arial" charset="0"/>
              </a:rPr>
              <a:t>U.S. DOT funded scientific research;</a:t>
            </a:r>
          </a:p>
          <a:p>
            <a:pPr marL="285750" indent="-285750">
              <a:buFont typeface="Arial" charset="0"/>
              <a:buChar char="•"/>
            </a:pPr>
            <a:r>
              <a:rPr lang="en-US" b="1" dirty="0" smtClean="0">
                <a:latin typeface="Arial" charset="0"/>
                <a:ea typeface="Arial" charset="0"/>
                <a:cs typeface="Arial" charset="0"/>
              </a:rPr>
              <a:t>Newly funded or extended on or after January 1, 2016.</a:t>
            </a:r>
          </a:p>
        </p:txBody>
      </p:sp>
      <p:sp>
        <p:nvSpPr>
          <p:cNvPr id="7" name="TextBox 6"/>
          <p:cNvSpPr txBox="1"/>
          <p:nvPr/>
        </p:nvSpPr>
        <p:spPr>
          <a:xfrm>
            <a:off x="4876800" y="2590800"/>
            <a:ext cx="3886200" cy="3216265"/>
          </a:xfrm>
          <a:prstGeom prst="rect">
            <a:avLst/>
          </a:prstGeom>
          <a:noFill/>
        </p:spPr>
        <p:txBody>
          <a:bodyPr wrap="square" rtlCol="0">
            <a:spAutoFit/>
          </a:bodyPr>
          <a:lstStyle/>
          <a:p>
            <a:pPr algn="ctr">
              <a:spcAft>
                <a:spcPts val="600"/>
              </a:spcAft>
            </a:pPr>
            <a:r>
              <a:rPr lang="en-US" b="1" dirty="0" smtClean="0">
                <a:latin typeface="Arial" charset="0"/>
                <a:ea typeface="Arial" charset="0"/>
                <a:cs typeface="Arial" charset="0"/>
              </a:rPr>
              <a:t>Researchers and authors will</a:t>
            </a:r>
            <a:r>
              <a:rPr lang="en-US" b="1" u="sng" dirty="0" smtClean="0">
                <a:latin typeface="Arial" charset="0"/>
                <a:ea typeface="Arial" charset="0"/>
                <a:cs typeface="Arial" charset="0"/>
              </a:rPr>
              <a:t> need to submit:</a:t>
            </a:r>
          </a:p>
          <a:p>
            <a:pPr marL="285750" indent="-285750">
              <a:buFont typeface="Arial" charset="0"/>
              <a:buChar char="•"/>
            </a:pPr>
            <a:r>
              <a:rPr lang="en-US" b="1" dirty="0" err="1" smtClean="0">
                <a:latin typeface="Arial" charset="0"/>
                <a:ea typeface="Arial" charset="0"/>
                <a:cs typeface="Arial" charset="0"/>
              </a:rPr>
              <a:t>ORCiDs</a:t>
            </a:r>
            <a:endParaRPr lang="en-US" b="1" dirty="0" smtClean="0">
              <a:latin typeface="Arial" charset="0"/>
              <a:ea typeface="Arial" charset="0"/>
              <a:cs typeface="Arial" charset="0"/>
            </a:endParaRPr>
          </a:p>
          <a:p>
            <a:pPr marL="285750" indent="-285750">
              <a:buFont typeface="Arial" charset="0"/>
              <a:buChar char="•"/>
            </a:pPr>
            <a:r>
              <a:rPr lang="en-US" b="1" dirty="0" smtClean="0">
                <a:latin typeface="Arial" charset="0"/>
                <a:ea typeface="Arial" charset="0"/>
                <a:cs typeface="Arial" charset="0"/>
              </a:rPr>
              <a:t>2 – 3 page Data Management Plan (with proposal);</a:t>
            </a:r>
          </a:p>
          <a:p>
            <a:pPr marL="285750" indent="-285750">
              <a:buFont typeface="Arial" charset="0"/>
              <a:buChar char="•"/>
            </a:pPr>
            <a:r>
              <a:rPr lang="en-US" b="1" dirty="0" smtClean="0">
                <a:latin typeface="Arial" charset="0"/>
                <a:ea typeface="Arial" charset="0"/>
                <a:cs typeface="Arial" charset="0"/>
              </a:rPr>
              <a:t>Final peer-reviewed manuscript;</a:t>
            </a:r>
          </a:p>
          <a:p>
            <a:pPr marL="285750" indent="-285750">
              <a:buFont typeface="Arial" charset="0"/>
              <a:buChar char="•"/>
            </a:pPr>
            <a:r>
              <a:rPr lang="en-US" b="1" dirty="0" smtClean="0">
                <a:latin typeface="Arial" charset="0"/>
                <a:ea typeface="Arial" charset="0"/>
                <a:cs typeface="Arial" charset="0"/>
              </a:rPr>
              <a:t>Final Digital Datasets; and,</a:t>
            </a:r>
          </a:p>
          <a:p>
            <a:pPr marL="285750" indent="-285750">
              <a:buFont typeface="Arial" charset="0"/>
              <a:buChar char="•"/>
            </a:pPr>
            <a:r>
              <a:rPr lang="en-US" b="1" dirty="0" smtClean="0">
                <a:latin typeface="Arial" charset="0"/>
                <a:ea typeface="Arial" charset="0"/>
                <a:cs typeface="Arial" charset="0"/>
              </a:rPr>
              <a:t>Any other written outputs (final reports, technical reports, tech summaries, etc.)</a:t>
            </a:r>
          </a:p>
        </p:txBody>
      </p:sp>
    </p:spTree>
    <p:extLst>
      <p:ext uri="{BB962C8B-B14F-4D97-AF65-F5344CB8AC3E}">
        <p14:creationId xmlns:p14="http://schemas.microsoft.com/office/powerpoint/2010/main" val="1357999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45741"/>
          </a:xfrm>
        </p:spPr>
        <p:txBody>
          <a:bodyPr>
            <a:normAutofit/>
          </a:bodyPr>
          <a:lstStyle/>
          <a:p>
            <a:pPr algn="ctr"/>
            <a:r>
              <a:rPr lang="en-US" cap="none" dirty="0" smtClean="0">
                <a:latin typeface="Arial Black" charset="0"/>
                <a:ea typeface="Arial Black" charset="0"/>
                <a:cs typeface="Arial Black" charset="0"/>
              </a:rPr>
              <a:t>Public Access Guidance</a:t>
            </a:r>
            <a:endParaRPr lang="en-US" cap="none" dirty="0">
              <a:latin typeface="Arial Black" charset="0"/>
              <a:ea typeface="Arial Black" charset="0"/>
              <a:cs typeface="Arial Black" charset="0"/>
            </a:endParaRPr>
          </a:p>
        </p:txBody>
      </p:sp>
      <p:sp>
        <p:nvSpPr>
          <p:cNvPr id="3" name="Text Placeholder 2"/>
          <p:cNvSpPr>
            <a:spLocks noGrp="1"/>
          </p:cNvSpPr>
          <p:nvPr>
            <p:ph type="body" idx="1"/>
          </p:nvPr>
        </p:nvSpPr>
        <p:spPr>
          <a:xfrm>
            <a:off x="685800" y="755083"/>
            <a:ext cx="7543800" cy="434550"/>
          </a:xfrm>
        </p:spPr>
        <p:txBody>
          <a:bodyPr>
            <a:normAutofit fontScale="85000" lnSpcReduction="10000"/>
          </a:bodyPr>
          <a:lstStyle/>
          <a:p>
            <a:pPr algn="ctr"/>
            <a:r>
              <a:rPr lang="en-US" sz="2400" dirty="0">
                <a:latin typeface="Arial" charset="0"/>
                <a:ea typeface="Arial" charset="0"/>
                <a:cs typeface="Arial" charset="0"/>
                <a:hlinkClick r:id="rId3"/>
              </a:rPr>
              <a:t>http</a:t>
            </a:r>
            <a:r>
              <a:rPr lang="en-US" sz="2400">
                <a:latin typeface="Arial" charset="0"/>
                <a:ea typeface="Arial" charset="0"/>
                <a:cs typeface="Arial" charset="0"/>
                <a:hlinkClick r:id="rId3"/>
              </a:rPr>
              <a:t>://</a:t>
            </a:r>
            <a:r>
              <a:rPr lang="en-US" sz="2400" dirty="0" smtClean="0">
                <a:latin typeface="Arial" charset="0"/>
                <a:ea typeface="Arial" charset="0"/>
                <a:cs typeface="Arial" charset="0"/>
                <a:hlinkClick r:id="rId3"/>
              </a:rPr>
              <a:t>ntl.bts.gov/publicaccess/creatingaDMP_extramural.html</a:t>
            </a:r>
            <a:r>
              <a:rPr lang="en-US" sz="2400" dirty="0" smtClean="0">
                <a:latin typeface="Arial" charset="0"/>
                <a:ea typeface="Arial" charset="0"/>
                <a:cs typeface="Arial" charset="0"/>
              </a:rPr>
              <a:t> </a:t>
            </a:r>
            <a:endParaRPr lang="en-US" sz="2400"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6</a:t>
            </a:fld>
            <a:endParaRPr lang="en-US">
              <a:solidFill>
                <a:prstClr val="black">
                  <a:tint val="75000"/>
                </a:prstClr>
              </a:solidFill>
            </a:endParaRPr>
          </a:p>
        </p:txBody>
      </p:sp>
      <p:sp>
        <p:nvSpPr>
          <p:cNvPr id="7" name="TextBox 6"/>
          <p:cNvSpPr txBox="1"/>
          <p:nvPr/>
        </p:nvSpPr>
        <p:spPr>
          <a:xfrm>
            <a:off x="5181600" y="1447800"/>
            <a:ext cx="3886200" cy="4755148"/>
          </a:xfrm>
          <a:prstGeom prst="rect">
            <a:avLst/>
          </a:prstGeom>
          <a:noFill/>
        </p:spPr>
        <p:txBody>
          <a:bodyPr wrap="square" rtlCol="0">
            <a:spAutoFit/>
          </a:bodyPr>
          <a:lstStyle/>
          <a:p>
            <a:pPr algn="ctr">
              <a:spcAft>
                <a:spcPts val="600"/>
              </a:spcAft>
            </a:pPr>
            <a:r>
              <a:rPr lang="en-US" b="1" dirty="0" smtClean="0">
                <a:latin typeface="Arial" charset="0"/>
                <a:ea typeface="Arial" charset="0"/>
                <a:cs typeface="Arial" charset="0"/>
              </a:rPr>
              <a:t>Data Services: </a:t>
            </a:r>
          </a:p>
          <a:p>
            <a:pPr algn="ctr">
              <a:spcAft>
                <a:spcPts val="600"/>
              </a:spcAft>
            </a:pPr>
            <a:r>
              <a:rPr lang="en-US" b="1" u="sng" dirty="0" smtClean="0">
                <a:latin typeface="Arial" charset="0"/>
                <a:ea typeface="Arial" charset="0"/>
                <a:cs typeface="Arial" charset="0"/>
              </a:rPr>
              <a:t>Education &amp; Cheerleading</a:t>
            </a:r>
          </a:p>
          <a:p>
            <a:pPr marL="285750" indent="-285750">
              <a:buFont typeface="Arial" charset="0"/>
              <a:buChar char="•"/>
            </a:pPr>
            <a:r>
              <a:rPr lang="en-US" b="1" dirty="0" smtClean="0">
                <a:latin typeface="Arial" charset="0"/>
                <a:ea typeface="Arial" charset="0"/>
                <a:cs typeface="Arial" charset="0"/>
              </a:rPr>
              <a:t>PA Compliance Guidance</a:t>
            </a:r>
          </a:p>
          <a:p>
            <a:pPr marL="285750" indent="-285750">
              <a:buFont typeface="Arial" charset="0"/>
              <a:buChar char="•"/>
            </a:pPr>
            <a:r>
              <a:rPr lang="en-US" b="1" dirty="0" smtClean="0">
                <a:latin typeface="Arial" charset="0"/>
                <a:ea typeface="Arial" charset="0"/>
                <a:cs typeface="Arial" charset="0"/>
              </a:rPr>
              <a:t>Data Management Planning training &amp; consulting</a:t>
            </a:r>
          </a:p>
          <a:p>
            <a:pPr marL="285750" indent="-285750">
              <a:buFont typeface="Arial" charset="0"/>
              <a:buChar char="•"/>
            </a:pPr>
            <a:r>
              <a:rPr lang="en-US" b="1" dirty="0" smtClean="0">
                <a:latin typeface="Arial" charset="0"/>
                <a:ea typeface="Arial" charset="0"/>
                <a:cs typeface="Arial" charset="0"/>
              </a:rPr>
              <a:t>DMP Sufficiency Checklist and Training</a:t>
            </a:r>
          </a:p>
          <a:p>
            <a:pPr marL="285750" indent="-285750">
              <a:buFont typeface="Arial" charset="0"/>
              <a:buChar char="•"/>
            </a:pPr>
            <a:r>
              <a:rPr lang="en-US" b="1" dirty="0" smtClean="0">
                <a:latin typeface="Arial" charset="0"/>
                <a:ea typeface="Arial" charset="0"/>
                <a:cs typeface="Arial" charset="0"/>
              </a:rPr>
              <a:t>Data Citation Recommendations</a:t>
            </a:r>
          </a:p>
          <a:p>
            <a:pPr marL="285750" indent="-285750">
              <a:buFont typeface="Arial" charset="0"/>
              <a:buChar char="•"/>
            </a:pPr>
            <a:r>
              <a:rPr lang="en-US" b="1" dirty="0" smtClean="0">
                <a:latin typeface="Arial" charset="0"/>
                <a:ea typeface="Arial" charset="0"/>
                <a:cs typeface="Arial" charset="0"/>
              </a:rPr>
              <a:t>Best Practice sharing</a:t>
            </a:r>
          </a:p>
          <a:p>
            <a:pPr marL="285750" indent="-285750">
              <a:buFont typeface="Arial" charset="0"/>
              <a:buChar char="•"/>
            </a:pPr>
            <a:endParaRPr lang="en-US" b="1" dirty="0">
              <a:latin typeface="Arial" charset="0"/>
              <a:ea typeface="Arial" charset="0"/>
              <a:cs typeface="Arial" charset="0"/>
            </a:endParaRPr>
          </a:p>
          <a:p>
            <a:pPr algn="ctr">
              <a:spcAft>
                <a:spcPts val="600"/>
              </a:spcAft>
            </a:pPr>
            <a:r>
              <a:rPr lang="en-US" b="1" u="sng" dirty="0" smtClean="0">
                <a:latin typeface="Arial" charset="0"/>
                <a:ea typeface="Arial" charset="0"/>
                <a:cs typeface="Arial" charset="0"/>
              </a:rPr>
              <a:t>Future Actions</a:t>
            </a:r>
          </a:p>
          <a:p>
            <a:pPr marL="285750" indent="-285750">
              <a:buFont typeface="Arial" charset="0"/>
              <a:buChar char="•"/>
            </a:pPr>
            <a:r>
              <a:rPr lang="en-US" b="1" dirty="0" smtClean="0">
                <a:latin typeface="Arial" charset="0"/>
                <a:ea typeface="Arial" charset="0"/>
                <a:cs typeface="Arial" charset="0"/>
              </a:rPr>
              <a:t>Data Curation &amp; Preservation</a:t>
            </a:r>
          </a:p>
          <a:p>
            <a:pPr marL="285750" indent="-285750">
              <a:buFont typeface="Arial" charset="0"/>
              <a:buChar char="•"/>
            </a:pPr>
            <a:r>
              <a:rPr lang="en-US" b="1" dirty="0" smtClean="0">
                <a:latin typeface="Arial" charset="0"/>
                <a:ea typeface="Arial" charset="0"/>
                <a:cs typeface="Arial" charset="0"/>
              </a:rPr>
              <a:t>FAIR Data Principles</a:t>
            </a:r>
          </a:p>
          <a:p>
            <a:pPr marL="285750" indent="-285750">
              <a:buFont typeface="Arial" charset="0"/>
              <a:buChar char="•"/>
            </a:pPr>
            <a:r>
              <a:rPr lang="en-US" b="1" dirty="0" smtClean="0">
                <a:latin typeface="Arial" charset="0"/>
                <a:ea typeface="Arial" charset="0"/>
                <a:cs typeface="Arial" charset="0"/>
              </a:rPr>
              <a:t>Repository</a:t>
            </a:r>
            <a:endParaRPr lang="en-US" b="1" dirty="0">
              <a:latin typeface="Arial" charset="0"/>
              <a:ea typeface="Arial" charset="0"/>
              <a:cs typeface="Arial" charset="0"/>
            </a:endParaRPr>
          </a:p>
          <a:p>
            <a:endParaRPr lang="en-US" b="1" dirty="0" smtClean="0">
              <a:latin typeface="Arial" charset="0"/>
              <a:ea typeface="Arial" charset="0"/>
              <a:cs typeface="Arial"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447800"/>
            <a:ext cx="4920769" cy="5152516"/>
          </a:xfrm>
          <a:prstGeom prst="rect">
            <a:avLst/>
          </a:prstGeom>
          <a:ln w="25400">
            <a:solidFill>
              <a:srgbClr val="0000B0"/>
            </a:solidFill>
          </a:ln>
          <a:effectLst>
            <a:outerShdw blurRad="50800" dist="38100" dir="8100000" algn="tr" rotWithShape="0">
              <a:prstClr val="black">
                <a:alpha val="40000"/>
              </a:prstClr>
            </a:outerShdw>
          </a:effectLst>
        </p:spPr>
      </p:pic>
      <p:sp>
        <p:nvSpPr>
          <p:cNvPr id="6" name="TextBox 5"/>
          <p:cNvSpPr txBox="1"/>
          <p:nvPr/>
        </p:nvSpPr>
        <p:spPr>
          <a:xfrm>
            <a:off x="685800" y="3559076"/>
            <a:ext cx="3886200" cy="2769989"/>
          </a:xfrm>
          <a:prstGeom prst="rect">
            <a:avLst/>
          </a:prstGeom>
          <a:solidFill>
            <a:schemeClr val="bg1">
              <a:lumMod val="85000"/>
            </a:schemeClr>
          </a:solidFill>
          <a:ln w="25400">
            <a:solidFill>
              <a:srgbClr val="0000B0"/>
            </a:solidFill>
          </a:ln>
        </p:spPr>
        <p:txBody>
          <a:bodyPr wrap="square" rtlCol="0">
            <a:spAutoFit/>
          </a:bodyPr>
          <a:lstStyle/>
          <a:p>
            <a:pPr algn="ctr">
              <a:spcAft>
                <a:spcPts val="1200"/>
              </a:spcAft>
            </a:pPr>
            <a:r>
              <a:rPr lang="en-US" b="1" u="sng" dirty="0" smtClean="0">
                <a:latin typeface="Arial" charset="0"/>
                <a:ea typeface="Arial" charset="0"/>
                <a:cs typeface="Arial" charset="0"/>
              </a:rPr>
              <a:t>5 Sections in DMP</a:t>
            </a:r>
          </a:p>
          <a:p>
            <a:pPr marL="285750" indent="-285750" algn="ctr">
              <a:spcAft>
                <a:spcPts val="600"/>
              </a:spcAft>
              <a:buFont typeface="Arial" charset="0"/>
              <a:buChar char="•"/>
            </a:pPr>
            <a:r>
              <a:rPr lang="en-US" b="1" dirty="0" smtClean="0">
                <a:latin typeface="Arial" charset="0"/>
                <a:ea typeface="Arial" charset="0"/>
                <a:cs typeface="Arial" charset="0"/>
              </a:rPr>
              <a:t>Data Description</a:t>
            </a:r>
          </a:p>
          <a:p>
            <a:pPr marL="285750" indent="-285750" algn="ctr">
              <a:spcAft>
                <a:spcPts val="600"/>
              </a:spcAft>
              <a:buFont typeface="Arial" charset="0"/>
              <a:buChar char="•"/>
            </a:pPr>
            <a:r>
              <a:rPr lang="en-US" b="1" dirty="0" smtClean="0">
                <a:latin typeface="Arial" charset="0"/>
                <a:ea typeface="Arial" charset="0"/>
                <a:cs typeface="Arial" charset="0"/>
              </a:rPr>
              <a:t>Standards Used</a:t>
            </a:r>
          </a:p>
          <a:p>
            <a:pPr marL="285750" indent="-285750" algn="ctr">
              <a:spcAft>
                <a:spcPts val="600"/>
              </a:spcAft>
              <a:buFont typeface="Arial" charset="0"/>
              <a:buChar char="•"/>
            </a:pPr>
            <a:r>
              <a:rPr lang="en-US" b="1" dirty="0" smtClean="0">
                <a:latin typeface="Arial" charset="0"/>
                <a:ea typeface="Arial" charset="0"/>
                <a:cs typeface="Arial" charset="0"/>
              </a:rPr>
              <a:t>Access Policies</a:t>
            </a:r>
          </a:p>
          <a:p>
            <a:pPr marL="285750" indent="-285750" algn="ctr">
              <a:spcAft>
                <a:spcPts val="600"/>
              </a:spcAft>
              <a:buFont typeface="Arial" charset="0"/>
              <a:buChar char="•"/>
            </a:pPr>
            <a:r>
              <a:rPr lang="en-US" b="1" dirty="0">
                <a:latin typeface="Arial" charset="0"/>
                <a:ea typeface="Arial" charset="0"/>
                <a:cs typeface="Arial" charset="0"/>
              </a:rPr>
              <a:t>Re-Use, Redistribution, and Derivative Products </a:t>
            </a:r>
            <a:r>
              <a:rPr lang="en-US" b="1" dirty="0" smtClean="0">
                <a:latin typeface="Arial" charset="0"/>
                <a:ea typeface="Arial" charset="0"/>
                <a:cs typeface="Arial" charset="0"/>
              </a:rPr>
              <a:t>Policies</a:t>
            </a:r>
          </a:p>
          <a:p>
            <a:pPr marL="285750" indent="-285750" algn="ctr">
              <a:spcAft>
                <a:spcPts val="600"/>
              </a:spcAft>
              <a:buFont typeface="Arial" charset="0"/>
              <a:buChar char="•"/>
            </a:pPr>
            <a:r>
              <a:rPr lang="en-US" b="1" dirty="0" smtClean="0">
                <a:latin typeface="Arial" charset="0"/>
                <a:ea typeface="Arial" charset="0"/>
                <a:cs typeface="Arial" charset="0"/>
              </a:rPr>
              <a:t>Archiving and Preservation Plans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6096000"/>
            <a:ext cx="1639410" cy="664445"/>
          </a:xfrm>
          <a:prstGeom prst="rect">
            <a:avLst/>
          </a:prstGeom>
        </p:spPr>
      </p:pic>
    </p:spTree>
    <p:extLst>
      <p:ext uri="{BB962C8B-B14F-4D97-AF65-F5344CB8AC3E}">
        <p14:creationId xmlns:p14="http://schemas.microsoft.com/office/powerpoint/2010/main" val="702131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56683" y="180689"/>
            <a:ext cx="4387317" cy="1648111"/>
          </a:xfrm>
        </p:spPr>
        <p:txBody>
          <a:bodyPr>
            <a:normAutofit/>
          </a:bodyPr>
          <a:lstStyle/>
          <a:p>
            <a:pPr algn="ctr"/>
            <a:r>
              <a:rPr lang="en-US" cap="none" dirty="0" smtClean="0">
                <a:latin typeface="Arial Black" charset="0"/>
                <a:ea typeface="Arial Black" charset="0"/>
                <a:cs typeface="Arial Black" charset="0"/>
              </a:rPr>
              <a:t>In-House Training</a:t>
            </a:r>
            <a:endParaRPr lang="en-US" cap="none" dirty="0">
              <a:latin typeface="Arial Black" charset="0"/>
              <a:ea typeface="Arial Black" charset="0"/>
              <a:cs typeface="Arial Black" charset="0"/>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7</a:t>
            </a:fld>
            <a:endParaRPr lang="en-US">
              <a:solidFill>
                <a:prstClr val="black">
                  <a:tint val="75000"/>
                </a:prstClr>
              </a:solidFill>
            </a:endParaRPr>
          </a:p>
        </p:txBody>
      </p:sp>
      <p:sp>
        <p:nvSpPr>
          <p:cNvPr id="7" name="TextBox 6"/>
          <p:cNvSpPr txBox="1"/>
          <p:nvPr/>
        </p:nvSpPr>
        <p:spPr>
          <a:xfrm>
            <a:off x="5181600" y="2114014"/>
            <a:ext cx="3886200" cy="2970044"/>
          </a:xfrm>
          <a:prstGeom prst="rect">
            <a:avLst/>
          </a:prstGeom>
          <a:noFill/>
        </p:spPr>
        <p:txBody>
          <a:bodyPr wrap="square" rtlCol="0">
            <a:spAutoFit/>
          </a:bodyPr>
          <a:lstStyle/>
          <a:p>
            <a:pPr>
              <a:spcAft>
                <a:spcPts val="600"/>
              </a:spcAft>
            </a:pPr>
            <a:r>
              <a:rPr lang="en-US" b="1" u="sng" dirty="0" smtClean="0">
                <a:latin typeface="Arial" charset="0"/>
                <a:ea typeface="Arial" charset="0"/>
                <a:cs typeface="Arial" charset="0"/>
              </a:rPr>
              <a:t>DMP Self-Assessment</a:t>
            </a:r>
          </a:p>
          <a:p>
            <a:pPr marL="285750" indent="-285750">
              <a:spcAft>
                <a:spcPts val="600"/>
              </a:spcAft>
              <a:buFont typeface="Arial" panose="020B0604020202020204" pitchFamily="34" charset="0"/>
              <a:buChar char="•"/>
            </a:pPr>
            <a:r>
              <a:rPr lang="en-US" b="1" dirty="0" smtClean="0">
                <a:latin typeface="Arial" charset="0"/>
                <a:ea typeface="Arial" charset="0"/>
                <a:cs typeface="Arial" charset="0"/>
              </a:rPr>
              <a:t>Gives </a:t>
            </a:r>
            <a:r>
              <a:rPr lang="en-US" b="1" dirty="0">
                <a:latin typeface="Arial" charset="0"/>
                <a:ea typeface="Arial" charset="0"/>
                <a:cs typeface="Arial" charset="0"/>
              </a:rPr>
              <a:t>visual feedback on current state of DMP best practices</a:t>
            </a:r>
          </a:p>
          <a:p>
            <a:pPr marL="285750" indent="-285750">
              <a:spcAft>
                <a:spcPts val="600"/>
              </a:spcAft>
              <a:buFont typeface="Arial" panose="020B0604020202020204" pitchFamily="34" charset="0"/>
              <a:buChar char="•"/>
            </a:pPr>
            <a:r>
              <a:rPr lang="en-US" b="1" dirty="0">
                <a:latin typeface="Arial" charset="0"/>
                <a:ea typeface="Arial" charset="0"/>
                <a:cs typeface="Arial" charset="0"/>
              </a:rPr>
              <a:t>Tested with each BTS office </a:t>
            </a:r>
            <a:endParaRPr lang="en-US" b="1" dirty="0" smtClean="0">
              <a:latin typeface="Arial" charset="0"/>
              <a:ea typeface="Arial" charset="0"/>
              <a:cs typeface="Arial" charset="0"/>
            </a:endParaRPr>
          </a:p>
          <a:p>
            <a:pPr marL="285750" indent="-285750">
              <a:spcAft>
                <a:spcPts val="600"/>
              </a:spcAft>
              <a:buFont typeface="Arial" panose="020B0604020202020204" pitchFamily="34" charset="0"/>
              <a:buChar char="•"/>
            </a:pPr>
            <a:r>
              <a:rPr lang="en-US" b="1" dirty="0" smtClean="0">
                <a:latin typeface="Arial" charset="0"/>
                <a:ea typeface="Arial" charset="0"/>
                <a:cs typeface="Arial" charset="0"/>
              </a:rPr>
              <a:t>Used </a:t>
            </a:r>
            <a:r>
              <a:rPr lang="en-US" b="1" dirty="0">
                <a:latin typeface="Arial" charset="0"/>
                <a:ea typeface="Arial" charset="0"/>
                <a:cs typeface="Arial" charset="0"/>
              </a:rPr>
              <a:t>to begin DMP process for 2 BTS datasets</a:t>
            </a:r>
          </a:p>
          <a:p>
            <a:pPr marL="742950" lvl="1" indent="-285750">
              <a:spcAft>
                <a:spcPts val="600"/>
              </a:spcAft>
              <a:buFont typeface="Arial" panose="020B0604020202020204" pitchFamily="34" charset="0"/>
              <a:buChar char="•"/>
            </a:pPr>
            <a:r>
              <a:rPr lang="en-US" b="1" dirty="0" err="1">
                <a:latin typeface="Arial" charset="0"/>
                <a:ea typeface="Arial" charset="0"/>
                <a:cs typeface="Arial" charset="0"/>
              </a:rPr>
              <a:t>Transborder</a:t>
            </a:r>
            <a:r>
              <a:rPr lang="en-US" b="1" dirty="0">
                <a:latin typeface="Arial" charset="0"/>
                <a:ea typeface="Arial" charset="0"/>
                <a:cs typeface="Arial" charset="0"/>
              </a:rPr>
              <a:t> Freight</a:t>
            </a:r>
          </a:p>
          <a:p>
            <a:pPr marL="742950" lvl="1" indent="-285750">
              <a:spcAft>
                <a:spcPts val="600"/>
              </a:spcAft>
              <a:buFont typeface="Arial" panose="020B0604020202020204" pitchFamily="34" charset="0"/>
              <a:buChar char="•"/>
            </a:pPr>
            <a:r>
              <a:rPr lang="en-US" b="1" dirty="0">
                <a:latin typeface="Arial" charset="0"/>
                <a:ea typeface="Arial" charset="0"/>
                <a:cs typeface="Arial" charset="0"/>
              </a:rPr>
              <a:t>State Transportation </a:t>
            </a:r>
            <a:r>
              <a:rPr lang="en-US" b="1" dirty="0" smtClean="0">
                <a:latin typeface="Arial" charset="0"/>
                <a:ea typeface="Arial" charset="0"/>
                <a:cs typeface="Arial" charset="0"/>
              </a:rPr>
              <a:t>Stats</a:t>
            </a:r>
            <a:endParaRPr lang="en-US" b="1" dirty="0">
              <a:latin typeface="Arial" charset="0"/>
              <a:ea typeface="Arial" charset="0"/>
              <a:cs typeface="Arial"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98" y="381000"/>
            <a:ext cx="4817602" cy="6234545"/>
          </a:xfrm>
          <a:prstGeom prst="rect">
            <a:avLst/>
          </a:prstGeom>
          <a:ln w="25400">
            <a:solidFill>
              <a:srgbClr val="0000B0"/>
            </a:solidFill>
          </a:ln>
          <a:effectLst>
            <a:outerShdw blurRad="50800" dist="38100" dir="8100000" algn="tr" rotWithShape="0">
              <a:prstClr val="black">
                <a:alpha val="40000"/>
              </a:prst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6096000"/>
            <a:ext cx="1639410" cy="664445"/>
          </a:xfrm>
          <a:prstGeom prst="rect">
            <a:avLst/>
          </a:prstGeom>
        </p:spPr>
      </p:pic>
    </p:spTree>
    <p:extLst>
      <p:ext uri="{BB962C8B-B14F-4D97-AF65-F5344CB8AC3E}">
        <p14:creationId xmlns:p14="http://schemas.microsoft.com/office/powerpoint/2010/main" val="3291983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80689"/>
            <a:ext cx="3625882" cy="1648111"/>
          </a:xfrm>
        </p:spPr>
        <p:txBody>
          <a:bodyPr>
            <a:normAutofit/>
          </a:bodyPr>
          <a:lstStyle/>
          <a:p>
            <a:pPr algn="ctr"/>
            <a:r>
              <a:rPr lang="en-US" cap="none" dirty="0" smtClean="0">
                <a:latin typeface="Arial Black" charset="0"/>
                <a:ea typeface="Arial Black" charset="0"/>
                <a:cs typeface="Arial Black" charset="0"/>
              </a:rPr>
              <a:t>In-House Training</a:t>
            </a:r>
            <a:endParaRPr lang="en-US" cap="none" dirty="0">
              <a:latin typeface="Arial Black" charset="0"/>
              <a:ea typeface="Arial Black" charset="0"/>
              <a:cs typeface="Arial Black" charset="0"/>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8</a:t>
            </a:fld>
            <a:endParaRPr lang="en-US">
              <a:solidFill>
                <a:prstClr val="black">
                  <a:tint val="75000"/>
                </a:prstClr>
              </a:solidFill>
            </a:endParaRPr>
          </a:p>
        </p:txBody>
      </p:sp>
      <p:sp>
        <p:nvSpPr>
          <p:cNvPr id="7" name="TextBox 6"/>
          <p:cNvSpPr txBox="1"/>
          <p:nvPr/>
        </p:nvSpPr>
        <p:spPr>
          <a:xfrm>
            <a:off x="5534891" y="1802160"/>
            <a:ext cx="3532909" cy="3370153"/>
          </a:xfrm>
          <a:prstGeom prst="rect">
            <a:avLst/>
          </a:prstGeom>
          <a:noFill/>
        </p:spPr>
        <p:txBody>
          <a:bodyPr wrap="square" rtlCol="0">
            <a:spAutoFit/>
          </a:bodyPr>
          <a:lstStyle/>
          <a:p>
            <a:pPr>
              <a:spcAft>
                <a:spcPts val="600"/>
              </a:spcAft>
            </a:pPr>
            <a:r>
              <a:rPr lang="en-US" b="1" u="sng" dirty="0" smtClean="0">
                <a:latin typeface="Arial" charset="0"/>
                <a:ea typeface="Arial" charset="0"/>
                <a:cs typeface="Arial" charset="0"/>
              </a:rPr>
              <a:t>DMP Sufficiency Evaluation</a:t>
            </a:r>
          </a:p>
          <a:p>
            <a:pPr marL="285750" indent="-285750">
              <a:spcAft>
                <a:spcPts val="600"/>
              </a:spcAft>
              <a:buFont typeface="Arial" panose="020B0604020202020204" pitchFamily="34" charset="0"/>
              <a:buChar char="•"/>
            </a:pPr>
            <a:r>
              <a:rPr lang="en-US" b="1" dirty="0" smtClean="0">
                <a:latin typeface="Arial" charset="0"/>
                <a:ea typeface="Arial" charset="0"/>
                <a:cs typeface="Arial" charset="0"/>
              </a:rPr>
              <a:t>Gives quantitative </a:t>
            </a:r>
            <a:r>
              <a:rPr lang="en-US" b="1" dirty="0">
                <a:latin typeface="Arial" charset="0"/>
                <a:ea typeface="Arial" charset="0"/>
                <a:cs typeface="Arial" charset="0"/>
              </a:rPr>
              <a:t>feedback </a:t>
            </a:r>
            <a:r>
              <a:rPr lang="en-US" b="1" dirty="0" smtClean="0">
                <a:latin typeface="Arial" charset="0"/>
                <a:ea typeface="Arial" charset="0"/>
                <a:cs typeface="Arial" charset="0"/>
              </a:rPr>
              <a:t>to bolster subjective judgement</a:t>
            </a:r>
          </a:p>
          <a:p>
            <a:pPr marL="285750" indent="-285750">
              <a:spcAft>
                <a:spcPts val="600"/>
              </a:spcAft>
              <a:buFont typeface="Arial" panose="020B0604020202020204" pitchFamily="34" charset="0"/>
              <a:buChar char="•"/>
            </a:pPr>
            <a:r>
              <a:rPr lang="en-US" b="1" dirty="0" smtClean="0">
                <a:latin typeface="Arial" charset="0"/>
                <a:ea typeface="Arial" charset="0"/>
                <a:cs typeface="Arial" charset="0"/>
              </a:rPr>
              <a:t>Precise feedback to researcher on what is missing</a:t>
            </a:r>
            <a:endParaRPr lang="en-US" b="1" dirty="0">
              <a:latin typeface="Arial" charset="0"/>
              <a:ea typeface="Arial" charset="0"/>
              <a:cs typeface="Arial" charset="0"/>
            </a:endParaRPr>
          </a:p>
          <a:p>
            <a:pPr marL="285750" indent="-285750">
              <a:spcAft>
                <a:spcPts val="600"/>
              </a:spcAft>
              <a:buFont typeface="Arial" panose="020B0604020202020204" pitchFamily="34" charset="0"/>
              <a:buChar char="•"/>
            </a:pPr>
            <a:r>
              <a:rPr lang="en-US" b="1" dirty="0" smtClean="0">
                <a:latin typeface="Arial" charset="0"/>
                <a:ea typeface="Arial" charset="0"/>
                <a:cs typeface="Arial" charset="0"/>
              </a:rPr>
              <a:t>Better DMPs improve likelihood of long-term data preservation for public re-use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38" y="398024"/>
            <a:ext cx="5299362" cy="6200497"/>
          </a:xfrm>
          <a:prstGeom prst="rect">
            <a:avLst/>
          </a:prstGeom>
          <a:ln w="25400">
            <a:solidFill>
              <a:srgbClr val="0000B0"/>
            </a:solidFill>
          </a:ln>
          <a:effectLst>
            <a:outerShdw blurRad="50800" dist="38100" dir="8100000" algn="tr" rotWithShape="0">
              <a:prstClr val="black">
                <a:alpha val="40000"/>
              </a:prst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6096000"/>
            <a:ext cx="1639410" cy="664445"/>
          </a:xfrm>
          <a:prstGeom prst="rect">
            <a:avLst/>
          </a:prstGeom>
        </p:spPr>
      </p:pic>
    </p:spTree>
    <p:extLst>
      <p:ext uri="{BB962C8B-B14F-4D97-AF65-F5344CB8AC3E}">
        <p14:creationId xmlns:p14="http://schemas.microsoft.com/office/powerpoint/2010/main" val="4086803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638800" y="124211"/>
            <a:ext cx="3352800" cy="6657589"/>
          </a:xfrm>
          <a:prstGeom prst="rect">
            <a:avLst/>
          </a:prstGeom>
          <a:noFill/>
          <a:ln>
            <a:solidFill>
              <a:srgbClr val="002060"/>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28599"/>
            <a:ext cx="5410200" cy="1143001"/>
          </a:xfrm>
        </p:spPr>
        <p:txBody>
          <a:bodyPr>
            <a:normAutofit fontScale="90000"/>
          </a:bodyPr>
          <a:lstStyle/>
          <a:p>
            <a:r>
              <a:rPr lang="en-US" dirty="0" smtClean="0">
                <a:latin typeface="Arial Black" panose="020B0A04020102020204" pitchFamily="34" charset="0"/>
              </a:rPr>
              <a:t>Data on the Web Best Practices</a:t>
            </a:r>
            <a:r>
              <a:rPr lang="en-US" sz="1800" baseline="30000" dirty="0">
                <a:latin typeface="Arial Black" panose="020B0A04020102020204" pitchFamily="34" charset="0"/>
              </a:rPr>
              <a:t>4</a:t>
            </a:r>
          </a:p>
        </p:txBody>
      </p:sp>
      <p:sp>
        <p:nvSpPr>
          <p:cNvPr id="3" name="Content Placeholder 2"/>
          <p:cNvSpPr>
            <a:spLocks noGrp="1"/>
          </p:cNvSpPr>
          <p:nvPr>
            <p:ph idx="1"/>
          </p:nvPr>
        </p:nvSpPr>
        <p:spPr>
          <a:xfrm>
            <a:off x="2286000" y="6496935"/>
            <a:ext cx="3060063" cy="361065"/>
          </a:xfrm>
        </p:spPr>
        <p:txBody>
          <a:bodyPr>
            <a:normAutofit lnSpcReduction="10000"/>
          </a:bodyPr>
          <a:lstStyle/>
          <a:p>
            <a:pPr marL="0" indent="0" algn="ctr">
              <a:buNone/>
            </a:pPr>
            <a:r>
              <a:rPr lang="en-US" sz="1800" u="sng" dirty="0">
                <a:hlinkClick r:id="rId3"/>
              </a:rPr>
              <a:t>https://www.w3.org/TR/dwbp</a:t>
            </a:r>
            <a:r>
              <a:rPr lang="en-US" sz="1800" u="sng" dirty="0" smtClean="0">
                <a:hlinkClick r:id="rId3"/>
              </a:rPr>
              <a:t>/</a:t>
            </a:r>
            <a:endParaRPr lang="en-US" sz="1800" dirty="0"/>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9</a:t>
            </a:fld>
            <a:endParaRPr lang="en-US" dirty="0">
              <a:solidFill>
                <a:prstClr val="black">
                  <a:tint val="75000"/>
                </a:prstClr>
              </a:solidFill>
            </a:endParaRPr>
          </a:p>
        </p:txBody>
      </p:sp>
      <p:sp>
        <p:nvSpPr>
          <p:cNvPr id="5" name="TextBox 4"/>
          <p:cNvSpPr txBox="1"/>
          <p:nvPr/>
        </p:nvSpPr>
        <p:spPr>
          <a:xfrm>
            <a:off x="3645592" y="1605546"/>
            <a:ext cx="1825369" cy="1384995"/>
          </a:xfrm>
          <a:prstGeom prst="rect">
            <a:avLst/>
          </a:prstGeom>
          <a:solidFill>
            <a:schemeClr val="accent3">
              <a:lumMod val="20000"/>
              <a:lumOff val="80000"/>
            </a:schemeClr>
          </a:solidFill>
          <a:ln w="12700">
            <a:solidFill>
              <a:srgbClr val="002060"/>
            </a:solidFill>
          </a:ln>
          <a:effectLst>
            <a:outerShdw blurRad="50800" dist="38100" dir="2700000" algn="tl" rotWithShape="0">
              <a:prstClr val="black">
                <a:alpha val="40000"/>
              </a:prstClr>
            </a:outerShdw>
          </a:effectLst>
        </p:spPr>
        <p:txBody>
          <a:bodyPr wrap="square" rtlCol="0">
            <a:spAutoFit/>
          </a:bodyPr>
          <a:lstStyle/>
          <a:p>
            <a:pPr marL="182880" lvl="1" defTabSz="457200"/>
            <a:r>
              <a:rPr lang="en-US" sz="1400" dirty="0" smtClean="0">
                <a:solidFill>
                  <a:prstClr val="black"/>
                </a:solidFill>
              </a:rPr>
              <a:t>Metadata</a:t>
            </a:r>
            <a:endParaRPr lang="en-US" sz="1400" dirty="0">
              <a:solidFill>
                <a:prstClr val="black"/>
              </a:solidFill>
            </a:endParaRPr>
          </a:p>
          <a:p>
            <a:pPr marL="182880" lvl="1" defTabSz="457200"/>
            <a:r>
              <a:rPr lang="en-US" sz="1400" dirty="0" smtClean="0">
                <a:solidFill>
                  <a:prstClr val="black"/>
                </a:solidFill>
              </a:rPr>
              <a:t>Data </a:t>
            </a:r>
            <a:r>
              <a:rPr lang="en-US" sz="1400" dirty="0">
                <a:solidFill>
                  <a:prstClr val="black"/>
                </a:solidFill>
              </a:rPr>
              <a:t>Licenses</a:t>
            </a:r>
          </a:p>
          <a:p>
            <a:pPr marL="182880" lvl="1" defTabSz="457200"/>
            <a:r>
              <a:rPr lang="en-US" sz="1400" dirty="0" smtClean="0">
                <a:solidFill>
                  <a:prstClr val="black"/>
                </a:solidFill>
              </a:rPr>
              <a:t>Data </a:t>
            </a:r>
            <a:r>
              <a:rPr lang="en-US" sz="1400" dirty="0">
                <a:solidFill>
                  <a:prstClr val="black"/>
                </a:solidFill>
              </a:rPr>
              <a:t>Provenance</a:t>
            </a:r>
          </a:p>
          <a:p>
            <a:pPr marL="182880" lvl="1" defTabSz="457200"/>
            <a:r>
              <a:rPr lang="en-US" sz="1400" dirty="0" smtClean="0">
                <a:solidFill>
                  <a:prstClr val="black"/>
                </a:solidFill>
              </a:rPr>
              <a:t>Data </a:t>
            </a:r>
            <a:r>
              <a:rPr lang="en-US" sz="1400" dirty="0">
                <a:solidFill>
                  <a:prstClr val="black"/>
                </a:solidFill>
              </a:rPr>
              <a:t>Quality</a:t>
            </a:r>
          </a:p>
          <a:p>
            <a:pPr marL="182880" lvl="1" defTabSz="457200"/>
            <a:r>
              <a:rPr lang="en-US" sz="1400" dirty="0" smtClean="0">
                <a:solidFill>
                  <a:prstClr val="black"/>
                </a:solidFill>
              </a:rPr>
              <a:t>Data </a:t>
            </a:r>
            <a:r>
              <a:rPr lang="en-US" sz="1400" dirty="0">
                <a:solidFill>
                  <a:prstClr val="black"/>
                </a:solidFill>
              </a:rPr>
              <a:t>Versioning</a:t>
            </a:r>
          </a:p>
          <a:p>
            <a:pPr marL="182880" lvl="1" defTabSz="457200"/>
            <a:r>
              <a:rPr lang="en-US" sz="1400" dirty="0" smtClean="0">
                <a:solidFill>
                  <a:prstClr val="black"/>
                </a:solidFill>
              </a:rPr>
              <a:t>Data Identifiers</a:t>
            </a:r>
            <a:endParaRPr lang="en-US" sz="1400" dirty="0">
              <a:solidFill>
                <a:prstClr val="black"/>
              </a:solidFill>
            </a:endParaRPr>
          </a:p>
        </p:txBody>
      </p:sp>
      <p:sp>
        <p:nvSpPr>
          <p:cNvPr id="6" name="TextBox 5"/>
          <p:cNvSpPr txBox="1"/>
          <p:nvPr/>
        </p:nvSpPr>
        <p:spPr>
          <a:xfrm>
            <a:off x="81460" y="3588918"/>
            <a:ext cx="2814452" cy="400110"/>
          </a:xfrm>
          <a:prstGeom prst="rect">
            <a:avLst/>
          </a:prstGeom>
          <a:solidFill>
            <a:schemeClr val="accent2">
              <a:lumMod val="40000"/>
              <a:lumOff val="60000"/>
            </a:schemeClr>
          </a:solidFill>
          <a:ln w="12700">
            <a:solidFill>
              <a:schemeClr val="accent2"/>
            </a:solidFill>
          </a:ln>
          <a:effectLst>
            <a:outerShdw blurRad="50800" dist="38100" dir="2700000" algn="tl" rotWithShape="0">
              <a:prstClr val="black">
                <a:alpha val="40000"/>
              </a:prstClr>
            </a:outerShdw>
          </a:effectLst>
        </p:spPr>
        <p:txBody>
          <a:bodyPr wrap="square" rtlCol="0">
            <a:spAutoFit/>
          </a:bodyPr>
          <a:lstStyle/>
          <a:p>
            <a:pPr algn="ctr" defTabSz="457200"/>
            <a:r>
              <a:rPr lang="en-US" sz="2000" b="1" dirty="0" smtClean="0">
                <a:solidFill>
                  <a:prstClr val="black"/>
                </a:solidFill>
              </a:rPr>
              <a:t>Access Policies</a:t>
            </a:r>
            <a:endParaRPr lang="en-US" dirty="0" smtClean="0">
              <a:solidFill>
                <a:prstClr val="black"/>
              </a:solidFill>
            </a:endParaRPr>
          </a:p>
        </p:txBody>
      </p:sp>
      <p:sp>
        <p:nvSpPr>
          <p:cNvPr id="7" name="TextBox 6"/>
          <p:cNvSpPr txBox="1"/>
          <p:nvPr/>
        </p:nvSpPr>
        <p:spPr>
          <a:xfrm>
            <a:off x="84364" y="5769114"/>
            <a:ext cx="2814452" cy="707886"/>
          </a:xfrm>
          <a:prstGeom prst="rect">
            <a:avLst/>
          </a:prstGeom>
          <a:solidFill>
            <a:schemeClr val="bg2">
              <a:lumMod val="75000"/>
            </a:schemeClr>
          </a:solidFill>
          <a:ln w="12700">
            <a:solidFill>
              <a:schemeClr val="bg2">
                <a:lumMod val="10000"/>
              </a:schemeClr>
            </a:solidFill>
          </a:ln>
          <a:effectLst>
            <a:outerShdw blurRad="50800" dist="38100" dir="2700000" algn="tl" rotWithShape="0">
              <a:prstClr val="black">
                <a:alpha val="40000"/>
              </a:prstClr>
            </a:outerShdw>
          </a:effectLst>
        </p:spPr>
        <p:txBody>
          <a:bodyPr wrap="square" rtlCol="0">
            <a:spAutoFit/>
          </a:bodyPr>
          <a:lstStyle/>
          <a:p>
            <a:pPr algn="ctr" defTabSz="457200"/>
            <a:r>
              <a:rPr lang="en-US" sz="2000" b="1" dirty="0" smtClean="0">
                <a:solidFill>
                  <a:prstClr val="black"/>
                </a:solidFill>
              </a:rPr>
              <a:t>Archiving &amp; Preservation</a:t>
            </a:r>
            <a:endParaRPr lang="en-US" sz="2000" b="1" dirty="0">
              <a:solidFill>
                <a:prstClr val="black"/>
              </a:solidFill>
            </a:endParaRPr>
          </a:p>
        </p:txBody>
      </p:sp>
      <p:sp>
        <p:nvSpPr>
          <p:cNvPr id="8" name="TextBox 7"/>
          <p:cNvSpPr txBox="1"/>
          <p:nvPr/>
        </p:nvSpPr>
        <p:spPr>
          <a:xfrm>
            <a:off x="76200" y="4687278"/>
            <a:ext cx="2814452" cy="707886"/>
          </a:xfrm>
          <a:prstGeom prst="rect">
            <a:avLst/>
          </a:prstGeom>
          <a:solidFill>
            <a:srgbClr val="E971E3"/>
          </a:solidFill>
          <a:ln w="12700">
            <a:solidFill>
              <a:srgbClr val="7030A0"/>
            </a:solidFill>
          </a:ln>
          <a:effectLst>
            <a:outerShdw blurRad="50800" dist="38100" dir="2700000" algn="tl" rotWithShape="0">
              <a:prstClr val="black">
                <a:alpha val="40000"/>
              </a:prstClr>
            </a:outerShdw>
          </a:effectLst>
        </p:spPr>
        <p:txBody>
          <a:bodyPr wrap="square" rtlCol="0">
            <a:spAutoFit/>
          </a:bodyPr>
          <a:lstStyle/>
          <a:p>
            <a:pPr algn="ctr" defTabSz="457200"/>
            <a:r>
              <a:rPr lang="en-US" sz="2000" b="1" dirty="0" smtClean="0">
                <a:solidFill>
                  <a:prstClr val="black"/>
                </a:solidFill>
              </a:rPr>
              <a:t>Data Reuse &amp; Derivatives</a:t>
            </a:r>
            <a:endParaRPr lang="en-US" sz="2000" b="1" dirty="0">
              <a:solidFill>
                <a:prstClr val="black"/>
              </a:solidFill>
            </a:endParaRPr>
          </a:p>
        </p:txBody>
      </p:sp>
      <p:sp>
        <p:nvSpPr>
          <p:cNvPr id="10" name="TextBox 9"/>
          <p:cNvSpPr txBox="1"/>
          <p:nvPr/>
        </p:nvSpPr>
        <p:spPr>
          <a:xfrm>
            <a:off x="97226" y="1947138"/>
            <a:ext cx="2814452" cy="707886"/>
          </a:xfrm>
          <a:prstGeom prst="rect">
            <a:avLst/>
          </a:prstGeom>
          <a:solidFill>
            <a:schemeClr val="accent3">
              <a:lumMod val="40000"/>
              <a:lumOff val="60000"/>
            </a:schemeClr>
          </a:solidFill>
          <a:ln w="12700">
            <a:solidFill>
              <a:srgbClr val="002060"/>
            </a:solidFill>
          </a:ln>
          <a:effectLst>
            <a:outerShdw blurRad="50800" dist="38100" dir="2700000" algn="tl" rotWithShape="0">
              <a:prstClr val="black">
                <a:alpha val="40000"/>
              </a:prstClr>
            </a:outerShdw>
          </a:effectLst>
        </p:spPr>
        <p:txBody>
          <a:bodyPr wrap="square" rtlCol="0">
            <a:spAutoFit/>
          </a:bodyPr>
          <a:lstStyle/>
          <a:p>
            <a:pPr algn="ctr" defTabSz="457200"/>
            <a:r>
              <a:rPr lang="en-US" sz="2000" b="1" dirty="0" smtClean="0">
                <a:solidFill>
                  <a:prstClr val="black"/>
                </a:solidFill>
              </a:rPr>
              <a:t>Data Description </a:t>
            </a:r>
          </a:p>
          <a:p>
            <a:pPr algn="ctr" defTabSz="457200"/>
            <a:r>
              <a:rPr lang="en-US" sz="2000" b="1" dirty="0" smtClean="0">
                <a:solidFill>
                  <a:prstClr val="black"/>
                </a:solidFill>
              </a:rPr>
              <a:t>&amp; Standards</a:t>
            </a:r>
            <a:endParaRPr lang="en-US" sz="2000" b="1" dirty="0">
              <a:solidFill>
                <a:prstClr val="black"/>
              </a:solidFill>
            </a:endParaRPr>
          </a:p>
        </p:txBody>
      </p:sp>
      <p:sp>
        <p:nvSpPr>
          <p:cNvPr id="11" name="TextBox 10"/>
          <p:cNvSpPr txBox="1"/>
          <p:nvPr/>
        </p:nvSpPr>
        <p:spPr>
          <a:xfrm>
            <a:off x="3650382" y="3315636"/>
            <a:ext cx="1821034" cy="954107"/>
          </a:xfrm>
          <a:prstGeom prst="rect">
            <a:avLst/>
          </a:prstGeom>
          <a:solidFill>
            <a:schemeClr val="accent2">
              <a:lumMod val="20000"/>
              <a:lumOff val="80000"/>
            </a:schemeClr>
          </a:solidFill>
          <a:ln w="12700">
            <a:solidFill>
              <a:schemeClr val="accent2"/>
            </a:solidFill>
          </a:ln>
          <a:effectLst>
            <a:outerShdw blurRad="50800" dist="38100" dir="2700000" algn="tl" rotWithShape="0">
              <a:prstClr val="black">
                <a:alpha val="40000"/>
              </a:prstClr>
            </a:outerShdw>
          </a:effectLst>
        </p:spPr>
        <p:txBody>
          <a:bodyPr wrap="square" rtlCol="0">
            <a:spAutoFit/>
          </a:bodyPr>
          <a:lstStyle/>
          <a:p>
            <a:pPr marL="182880" lvl="1" defTabSz="457200"/>
            <a:r>
              <a:rPr lang="en-US" sz="1400" dirty="0" smtClean="0">
                <a:solidFill>
                  <a:prstClr val="black"/>
                </a:solidFill>
              </a:rPr>
              <a:t>Data </a:t>
            </a:r>
            <a:r>
              <a:rPr lang="en-US" sz="1400" dirty="0">
                <a:solidFill>
                  <a:prstClr val="black"/>
                </a:solidFill>
              </a:rPr>
              <a:t>Formats</a:t>
            </a:r>
          </a:p>
          <a:p>
            <a:pPr marL="182880" lvl="1" defTabSz="457200"/>
            <a:r>
              <a:rPr lang="en-US" sz="1400" dirty="0" smtClean="0">
                <a:solidFill>
                  <a:prstClr val="black"/>
                </a:solidFill>
              </a:rPr>
              <a:t>Data </a:t>
            </a:r>
            <a:r>
              <a:rPr lang="en-US" sz="1400" dirty="0">
                <a:solidFill>
                  <a:prstClr val="black"/>
                </a:solidFill>
              </a:rPr>
              <a:t>Vocabularies</a:t>
            </a:r>
          </a:p>
          <a:p>
            <a:pPr marL="182880" lvl="1" defTabSz="457200"/>
            <a:r>
              <a:rPr lang="en-US" sz="1400" dirty="0" smtClean="0">
                <a:solidFill>
                  <a:prstClr val="black"/>
                </a:solidFill>
              </a:rPr>
              <a:t>Data Access </a:t>
            </a:r>
          </a:p>
          <a:p>
            <a:pPr marL="182880" lvl="1" defTabSz="457200"/>
            <a:r>
              <a:rPr lang="en-US" sz="1400" dirty="0" smtClean="0">
                <a:solidFill>
                  <a:prstClr val="black"/>
                </a:solidFill>
              </a:rPr>
              <a:t>Data </a:t>
            </a:r>
            <a:r>
              <a:rPr lang="en-US" sz="1400" dirty="0">
                <a:solidFill>
                  <a:prstClr val="black"/>
                </a:solidFill>
              </a:rPr>
              <a:t>Access APIs</a:t>
            </a:r>
          </a:p>
        </p:txBody>
      </p:sp>
      <p:sp>
        <p:nvSpPr>
          <p:cNvPr id="12" name="TextBox 11"/>
          <p:cNvSpPr txBox="1"/>
          <p:nvPr/>
        </p:nvSpPr>
        <p:spPr>
          <a:xfrm>
            <a:off x="3653034" y="5968812"/>
            <a:ext cx="1818634" cy="307777"/>
          </a:xfrm>
          <a:prstGeom prst="rect">
            <a:avLst/>
          </a:prstGeom>
          <a:solidFill>
            <a:schemeClr val="bg2">
              <a:lumMod val="90000"/>
            </a:schemeClr>
          </a:solidFill>
          <a:ln w="12700">
            <a:solidFill>
              <a:schemeClr val="bg2">
                <a:lumMod val="10000"/>
              </a:schemeClr>
            </a:solidFill>
          </a:ln>
          <a:effectLst>
            <a:outerShdw blurRad="50800" dist="38100" dir="2700000" algn="tl" rotWithShape="0">
              <a:prstClr val="black">
                <a:alpha val="40000"/>
              </a:prstClr>
            </a:outerShdw>
          </a:effectLst>
        </p:spPr>
        <p:txBody>
          <a:bodyPr wrap="square" rtlCol="0">
            <a:spAutoFit/>
          </a:bodyPr>
          <a:lstStyle/>
          <a:p>
            <a:pPr marL="182880" lvl="1" defTabSz="457200"/>
            <a:r>
              <a:rPr lang="en-US" sz="1400" dirty="0" smtClean="0">
                <a:solidFill>
                  <a:prstClr val="black"/>
                </a:solidFill>
              </a:rPr>
              <a:t>Data </a:t>
            </a:r>
            <a:r>
              <a:rPr lang="en-US" sz="1400" dirty="0">
                <a:solidFill>
                  <a:prstClr val="black"/>
                </a:solidFill>
              </a:rPr>
              <a:t>Preservation</a:t>
            </a:r>
          </a:p>
        </p:txBody>
      </p:sp>
      <p:sp>
        <p:nvSpPr>
          <p:cNvPr id="13" name="TextBox 12"/>
          <p:cNvSpPr txBox="1"/>
          <p:nvPr/>
        </p:nvSpPr>
        <p:spPr>
          <a:xfrm>
            <a:off x="3645579" y="4666252"/>
            <a:ext cx="1825381" cy="738664"/>
          </a:xfrm>
          <a:prstGeom prst="rect">
            <a:avLst/>
          </a:prstGeom>
          <a:solidFill>
            <a:srgbClr val="F4BAEC"/>
          </a:solidFill>
          <a:ln w="12700">
            <a:solidFill>
              <a:srgbClr val="7030A0"/>
            </a:solidFill>
          </a:ln>
          <a:effectLst>
            <a:outerShdw blurRad="50800" dist="38100" dir="2700000" algn="tl" rotWithShape="0">
              <a:prstClr val="black">
                <a:alpha val="40000"/>
              </a:prstClr>
            </a:outerShdw>
          </a:effectLst>
        </p:spPr>
        <p:txBody>
          <a:bodyPr wrap="square" rtlCol="0">
            <a:spAutoFit/>
          </a:bodyPr>
          <a:lstStyle/>
          <a:p>
            <a:pPr marL="182880" lvl="1" defTabSz="457200"/>
            <a:r>
              <a:rPr lang="en-US" sz="1400" dirty="0" smtClean="0">
                <a:solidFill>
                  <a:prstClr val="black"/>
                </a:solidFill>
              </a:rPr>
              <a:t>Feedback</a:t>
            </a:r>
            <a:endParaRPr lang="en-US" sz="1400" dirty="0">
              <a:solidFill>
                <a:prstClr val="black"/>
              </a:solidFill>
            </a:endParaRPr>
          </a:p>
          <a:p>
            <a:pPr marL="182880" lvl="1" defTabSz="457200"/>
            <a:r>
              <a:rPr lang="en-US" sz="1400" dirty="0" smtClean="0">
                <a:solidFill>
                  <a:prstClr val="black"/>
                </a:solidFill>
              </a:rPr>
              <a:t>Data </a:t>
            </a:r>
            <a:r>
              <a:rPr lang="en-US" sz="1400" dirty="0">
                <a:solidFill>
                  <a:prstClr val="black"/>
                </a:solidFill>
              </a:rPr>
              <a:t>Enrichment</a:t>
            </a:r>
          </a:p>
          <a:p>
            <a:pPr marL="182880" lvl="1" defTabSz="457200"/>
            <a:r>
              <a:rPr lang="en-US" sz="1400" dirty="0" smtClean="0">
                <a:solidFill>
                  <a:prstClr val="black"/>
                </a:solidFill>
              </a:rPr>
              <a:t>Republication</a:t>
            </a:r>
            <a:endParaRPr lang="en-US" sz="1400" dirty="0">
              <a:solidFill>
                <a:prstClr val="black"/>
              </a:solidFill>
            </a:endParaRPr>
          </a:p>
        </p:txBody>
      </p:sp>
      <p:cxnSp>
        <p:nvCxnSpPr>
          <p:cNvPr id="15" name="Straight Arrow Connector 14"/>
          <p:cNvCxnSpPr>
            <a:stCxn id="10" idx="3"/>
            <a:endCxn id="5" idx="1"/>
          </p:cNvCxnSpPr>
          <p:nvPr/>
        </p:nvCxnSpPr>
        <p:spPr>
          <a:xfrm flipV="1">
            <a:off x="2911678" y="2298044"/>
            <a:ext cx="733914" cy="30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3"/>
            <a:endCxn id="11" idx="1"/>
          </p:cNvCxnSpPr>
          <p:nvPr/>
        </p:nvCxnSpPr>
        <p:spPr>
          <a:xfrm>
            <a:off x="2895912" y="3788973"/>
            <a:ext cx="754470" cy="37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3"/>
            <a:endCxn id="13" idx="1"/>
          </p:cNvCxnSpPr>
          <p:nvPr/>
        </p:nvCxnSpPr>
        <p:spPr>
          <a:xfrm flipV="1">
            <a:off x="2890652" y="5035584"/>
            <a:ext cx="754927" cy="56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7" idx="3"/>
            <a:endCxn id="12" idx="1"/>
          </p:cNvCxnSpPr>
          <p:nvPr/>
        </p:nvCxnSpPr>
        <p:spPr>
          <a:xfrm flipV="1">
            <a:off x="2898816" y="6122701"/>
            <a:ext cx="754218" cy="3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248400" y="304800"/>
            <a:ext cx="2287806" cy="646331"/>
          </a:xfrm>
          <a:prstGeom prst="rect">
            <a:avLst/>
          </a:prstGeom>
          <a:noFill/>
        </p:spPr>
        <p:txBody>
          <a:bodyPr wrap="none" rtlCol="0">
            <a:spAutoFit/>
          </a:bodyPr>
          <a:lstStyle/>
          <a:p>
            <a:r>
              <a:rPr lang="en-US" sz="3600" dirty="0" smtClean="0">
                <a:latin typeface="Arial Black" panose="020B0A04020102020204" pitchFamily="34" charset="0"/>
              </a:rPr>
              <a:t>Benefits</a:t>
            </a:r>
            <a:endParaRPr lang="en-US" sz="3600" dirty="0">
              <a:latin typeface="Arial Black" panose="020B0A04020102020204" pitchFamily="34" charset="0"/>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5937" y="5572665"/>
            <a:ext cx="1194085" cy="1209135"/>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0097" y="4114800"/>
            <a:ext cx="1246765" cy="1196594"/>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4683" y="2590800"/>
            <a:ext cx="965918" cy="1212029"/>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4682" y="1229265"/>
            <a:ext cx="960786" cy="1209135"/>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7400" y="5041772"/>
            <a:ext cx="1239237" cy="1206628"/>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67174" y="3665155"/>
            <a:ext cx="943226" cy="1211645"/>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23217" y="2301081"/>
            <a:ext cx="1339583" cy="1204119"/>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19800" y="912865"/>
            <a:ext cx="992172" cy="1220735"/>
          </a:xfrm>
          <a:prstGeom prst="rect">
            <a:avLst/>
          </a:prstGeom>
          <a:noFill/>
        </p:spPr>
      </p:pic>
    </p:spTree>
    <p:extLst>
      <p:ext uri="{BB962C8B-B14F-4D97-AF65-F5344CB8AC3E}">
        <p14:creationId xmlns:p14="http://schemas.microsoft.com/office/powerpoint/2010/main" val="3943294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ity Museum">
      <a:dk1>
        <a:sysClr val="windowText" lastClr="000000"/>
      </a:dk1>
      <a:lt1>
        <a:sysClr val="window" lastClr="FFFFFF"/>
      </a:lt1>
      <a:dk2>
        <a:srgbClr val="252731"/>
      </a:dk2>
      <a:lt2>
        <a:srgbClr val="EAE7E4"/>
      </a:lt2>
      <a:accent1>
        <a:srgbClr val="E92427"/>
      </a:accent1>
      <a:accent2>
        <a:srgbClr val="E75C00"/>
      </a:accent2>
      <a:accent3>
        <a:srgbClr val="2F3991"/>
      </a:accent3>
      <a:accent4>
        <a:srgbClr val="1E7C47"/>
      </a:accent4>
      <a:accent5>
        <a:srgbClr val="EEF447"/>
      </a:accent5>
      <a:accent6>
        <a:srgbClr val="333333"/>
      </a:accent6>
      <a:hlink>
        <a:srgbClr val="660000"/>
      </a:hlink>
      <a:folHlink>
        <a:srgbClr val="CC33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City Museum">
      <a:dk1>
        <a:sysClr val="windowText" lastClr="000000"/>
      </a:dk1>
      <a:lt1>
        <a:sysClr val="window" lastClr="FFFFFF"/>
      </a:lt1>
      <a:dk2>
        <a:srgbClr val="252731"/>
      </a:dk2>
      <a:lt2>
        <a:srgbClr val="EAE7E4"/>
      </a:lt2>
      <a:accent1>
        <a:srgbClr val="E92427"/>
      </a:accent1>
      <a:accent2>
        <a:srgbClr val="E75C00"/>
      </a:accent2>
      <a:accent3>
        <a:srgbClr val="2F3991"/>
      </a:accent3>
      <a:accent4>
        <a:srgbClr val="1E7C47"/>
      </a:accent4>
      <a:accent5>
        <a:srgbClr val="EEF447"/>
      </a:accent5>
      <a:accent6>
        <a:srgbClr val="333333"/>
      </a:accent6>
      <a:hlink>
        <a:srgbClr val="660000"/>
      </a:hlink>
      <a:folHlink>
        <a:srgbClr val="CC33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City Museum">
      <a:dk1>
        <a:sysClr val="windowText" lastClr="000000"/>
      </a:dk1>
      <a:lt1>
        <a:sysClr val="window" lastClr="FFFFFF"/>
      </a:lt1>
      <a:dk2>
        <a:srgbClr val="252731"/>
      </a:dk2>
      <a:lt2>
        <a:srgbClr val="EAE7E4"/>
      </a:lt2>
      <a:accent1>
        <a:srgbClr val="E92427"/>
      </a:accent1>
      <a:accent2>
        <a:srgbClr val="E75C00"/>
      </a:accent2>
      <a:accent3>
        <a:srgbClr val="2F3991"/>
      </a:accent3>
      <a:accent4>
        <a:srgbClr val="1E7C47"/>
      </a:accent4>
      <a:accent5>
        <a:srgbClr val="EEF447"/>
      </a:accent5>
      <a:accent6>
        <a:srgbClr val="333333"/>
      </a:accent6>
      <a:hlink>
        <a:srgbClr val="660000"/>
      </a:hlink>
      <a:folHlink>
        <a:srgbClr val="CC33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City Museum">
      <a:dk1>
        <a:sysClr val="windowText" lastClr="000000"/>
      </a:dk1>
      <a:lt1>
        <a:sysClr val="window" lastClr="FFFFFF"/>
      </a:lt1>
      <a:dk2>
        <a:srgbClr val="252731"/>
      </a:dk2>
      <a:lt2>
        <a:srgbClr val="EAE7E4"/>
      </a:lt2>
      <a:accent1>
        <a:srgbClr val="E92427"/>
      </a:accent1>
      <a:accent2>
        <a:srgbClr val="E75C00"/>
      </a:accent2>
      <a:accent3>
        <a:srgbClr val="2F3991"/>
      </a:accent3>
      <a:accent4>
        <a:srgbClr val="1E7C47"/>
      </a:accent4>
      <a:accent5>
        <a:srgbClr val="EEF447"/>
      </a:accent5>
      <a:accent6>
        <a:srgbClr val="333333"/>
      </a:accent6>
      <a:hlink>
        <a:srgbClr val="660000"/>
      </a:hlink>
      <a:folHlink>
        <a:srgbClr val="CC33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2141</TotalTime>
  <Words>1761</Words>
  <Application>Microsoft Office PowerPoint</Application>
  <PresentationFormat>On-screen Show (4:3)</PresentationFormat>
  <Paragraphs>303</Paragraphs>
  <Slides>15</Slides>
  <Notes>15</Notes>
  <HiddenSlides>0</HiddenSlides>
  <MMClips>0</MMClips>
  <ScaleCrop>false</ScaleCrop>
  <HeadingPairs>
    <vt:vector size="4" baseType="variant">
      <vt:variant>
        <vt:lpstr>Theme</vt:lpstr>
      </vt:variant>
      <vt:variant>
        <vt:i4>7</vt:i4>
      </vt:variant>
      <vt:variant>
        <vt:lpstr>Slide Titles</vt:lpstr>
      </vt:variant>
      <vt:variant>
        <vt:i4>15</vt:i4>
      </vt:variant>
    </vt:vector>
  </HeadingPairs>
  <TitlesOfParts>
    <vt:vector size="22" baseType="lpstr">
      <vt:lpstr>2_Office Theme</vt:lpstr>
      <vt:lpstr>Custom Design</vt:lpstr>
      <vt:lpstr>Office Theme</vt:lpstr>
      <vt:lpstr>1_Office Theme</vt:lpstr>
      <vt:lpstr>3_Office Theme</vt:lpstr>
      <vt:lpstr>4_Office Theme</vt:lpstr>
      <vt:lpstr>1_Custom Design</vt:lpstr>
      <vt:lpstr>Bureau of Transportation of Statistics Data Services &amp; Data Curation</vt:lpstr>
      <vt:lpstr>PowerPoint Presentation</vt:lpstr>
      <vt:lpstr>Some Key Terms</vt:lpstr>
      <vt:lpstr>Linked Processes</vt:lpstr>
      <vt:lpstr>U.S. DOT Public Access Requirements</vt:lpstr>
      <vt:lpstr>Public Access Guidance</vt:lpstr>
      <vt:lpstr>In-House Training</vt:lpstr>
      <vt:lpstr>In-House Training</vt:lpstr>
      <vt:lpstr>Data on the Web Best Practices4</vt:lpstr>
      <vt:lpstr>PowerPoint Presentation</vt:lpstr>
      <vt:lpstr>Trusted Repository Status &amp; Data Curation5</vt:lpstr>
      <vt:lpstr>Data Curation  Lifecycle Model6</vt:lpstr>
      <vt:lpstr>Benefits of Data Curation</vt:lpstr>
      <vt:lpstr>Questions?</vt:lpstr>
      <vt:lpstr>References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Amanda J. Wilson &amp;  the National Transportation Library</dc:title>
  <dc:creator>Leighton L Christiansen;Mary Moulton;David W. Martin</dc:creator>
  <cp:lastModifiedBy>Leighton Christiansen</cp:lastModifiedBy>
  <cp:revision>141</cp:revision>
  <cp:lastPrinted>2016-03-23T23:35:58Z</cp:lastPrinted>
  <dcterms:created xsi:type="dcterms:W3CDTF">2016-03-23T21:31:32Z</dcterms:created>
  <dcterms:modified xsi:type="dcterms:W3CDTF">2017-03-21T21:17:02Z</dcterms:modified>
</cp:coreProperties>
</file>