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72" r:id="rId3"/>
    <p:sldMasterId id="2147483660" r:id="rId4"/>
  </p:sldMasterIdLst>
  <p:notesMasterIdLst>
    <p:notesMasterId r:id="rId35"/>
  </p:notesMasterIdLst>
  <p:sldIdLst>
    <p:sldId id="256" r:id="rId5"/>
    <p:sldId id="274" r:id="rId6"/>
    <p:sldId id="288" r:id="rId7"/>
    <p:sldId id="263" r:id="rId8"/>
    <p:sldId id="271" r:id="rId9"/>
    <p:sldId id="272" r:id="rId10"/>
    <p:sldId id="292" r:id="rId11"/>
    <p:sldId id="257" r:id="rId12"/>
    <p:sldId id="260" r:id="rId13"/>
    <p:sldId id="261" r:id="rId14"/>
    <p:sldId id="262" r:id="rId15"/>
    <p:sldId id="264" r:id="rId16"/>
    <p:sldId id="265" r:id="rId17"/>
    <p:sldId id="266" r:id="rId18"/>
    <p:sldId id="267" r:id="rId19"/>
    <p:sldId id="283" r:id="rId20"/>
    <p:sldId id="291" r:id="rId21"/>
    <p:sldId id="268" r:id="rId22"/>
    <p:sldId id="270" r:id="rId23"/>
    <p:sldId id="275" r:id="rId24"/>
    <p:sldId id="276" r:id="rId25"/>
    <p:sldId id="285" r:id="rId26"/>
    <p:sldId id="277" r:id="rId27"/>
    <p:sldId id="286" r:id="rId28"/>
    <p:sldId id="279" r:id="rId29"/>
    <p:sldId id="280" r:id="rId30"/>
    <p:sldId id="290" r:id="rId31"/>
    <p:sldId id="284" r:id="rId32"/>
    <p:sldId id="282" r:id="rId33"/>
    <p:sldId id="293"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9" autoAdjust="0"/>
    <p:restoredTop sz="94660"/>
  </p:normalViewPr>
  <p:slideViewPr>
    <p:cSldViewPr>
      <p:cViewPr>
        <p:scale>
          <a:sx n="77" d="100"/>
          <a:sy n="77" d="100"/>
        </p:scale>
        <p:origin x="-1528" y="-112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9C3F823-9D43-46B2-8C24-D11483785EBB}" type="datetimeFigureOut">
              <a:rPr lang="en-US" smtClean="0"/>
              <a:pPr/>
              <a:t>8/3/12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4305E5C-473E-4633-9B30-B0D1E3C291BB}" type="slidenum">
              <a:rPr lang="en-US" smtClean="0"/>
              <a:pPr/>
              <a:t>‹#›</a:t>
            </a:fld>
            <a:endParaRPr lang="en-US"/>
          </a:p>
        </p:txBody>
      </p:sp>
    </p:spTree>
    <p:extLst>
      <p:ext uri="{BB962C8B-B14F-4D97-AF65-F5344CB8AC3E}">
        <p14:creationId xmlns:p14="http://schemas.microsoft.com/office/powerpoint/2010/main" val="1605738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305E5C-473E-4633-9B30-B0D1E3C291BB}" type="slidenum">
              <a:rPr lang="en-US" smtClean="0"/>
              <a:pPr/>
              <a:t>10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305E5C-473E-4633-9B30-B0D1E3C291BB}" type="slidenum">
              <a:rPr lang="en-US" smtClean="0"/>
              <a:pPr/>
              <a:t>12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305E5C-473E-4633-9B30-B0D1E3C291BB}" type="slidenum">
              <a:rPr lang="en-US" smtClean="0"/>
              <a:pPr/>
              <a:t>29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4800" y="5943600"/>
            <a:ext cx="785567" cy="762000"/>
          </a:xfrm>
          <a:prstGeom prst="rect">
            <a:avLst/>
          </a:prstGeom>
        </p:spPr>
      </p:pic>
    </p:spTree>
    <p:extLst>
      <p:ext uri="{BB962C8B-B14F-4D97-AF65-F5344CB8AC3E}">
        <p14:creationId xmlns:p14="http://schemas.microsoft.com/office/powerpoint/2010/main" val="37266938"/>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418209A-68CD-4494-AFA1-CD9823FA4B2E}" type="datetimeFigureOut">
              <a:rPr lang="en-US" smtClean="0"/>
              <a:pPr/>
              <a:t>8/3/12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BCF974A-4CD9-4CF9-AE17-97DE960601A7}" type="slidenum">
              <a:rPr lang="en-US" smtClean="0"/>
              <a:pPr/>
              <a:t>‹#›</a:t>
            </a:fld>
            <a:endParaRPr lang="en-US"/>
          </a:p>
        </p:txBody>
      </p:sp>
    </p:spTree>
    <p:extLst>
      <p:ext uri="{BB962C8B-B14F-4D97-AF65-F5344CB8AC3E}">
        <p14:creationId xmlns:p14="http://schemas.microsoft.com/office/powerpoint/2010/main" val="3120441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418209A-68CD-4494-AFA1-CD9823FA4B2E}" type="datetimeFigureOut">
              <a:rPr lang="en-US" smtClean="0"/>
              <a:pPr/>
              <a:t>8/3/12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BCF974A-4CD9-4CF9-AE17-97DE960601A7}" type="slidenum">
              <a:rPr lang="en-US" smtClean="0"/>
              <a:pPr/>
              <a:t>‹#›</a:t>
            </a:fld>
            <a:endParaRPr lang="en-US"/>
          </a:p>
        </p:txBody>
      </p:sp>
    </p:spTree>
    <p:extLst>
      <p:ext uri="{BB962C8B-B14F-4D97-AF65-F5344CB8AC3E}">
        <p14:creationId xmlns:p14="http://schemas.microsoft.com/office/powerpoint/2010/main" val="1976745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F470F6-20ED-4247-B90A-98135C17865A}" type="datetimeFigureOut">
              <a:rPr lang="en-US" smtClean="0"/>
              <a:pPr/>
              <a:t>8/3/12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EC3E8-D582-42FE-85F9-CB5BB9AE388F}" type="slidenum">
              <a:rPr lang="en-US" smtClean="0"/>
              <a:pPr/>
              <a:t>‹#›</a:t>
            </a:fld>
            <a:endParaRPr lang="en-US"/>
          </a:p>
        </p:txBody>
      </p:sp>
    </p:spTree>
    <p:extLst>
      <p:ext uri="{BB962C8B-B14F-4D97-AF65-F5344CB8AC3E}">
        <p14:creationId xmlns:p14="http://schemas.microsoft.com/office/powerpoint/2010/main" val="2544343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F470F6-20ED-4247-B90A-98135C17865A}" type="datetimeFigureOut">
              <a:rPr lang="en-US" smtClean="0"/>
              <a:pPr/>
              <a:t>8/3/12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EC3E8-D582-42FE-85F9-CB5BB9AE388F}" type="slidenum">
              <a:rPr lang="en-US" smtClean="0"/>
              <a:pPr/>
              <a:t>‹#›</a:t>
            </a:fld>
            <a:endParaRPr lang="en-US"/>
          </a:p>
        </p:txBody>
      </p:sp>
    </p:spTree>
    <p:extLst>
      <p:ext uri="{BB962C8B-B14F-4D97-AF65-F5344CB8AC3E}">
        <p14:creationId xmlns:p14="http://schemas.microsoft.com/office/powerpoint/2010/main" val="3106500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470F6-20ED-4247-B90A-98135C17865A}" type="datetimeFigureOut">
              <a:rPr lang="en-US" smtClean="0"/>
              <a:pPr/>
              <a:t>8/3/12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EC3E8-D582-42FE-85F9-CB5BB9AE388F}" type="slidenum">
              <a:rPr lang="en-US" smtClean="0"/>
              <a:pPr/>
              <a:t>‹#›</a:t>
            </a:fld>
            <a:endParaRPr lang="en-US"/>
          </a:p>
        </p:txBody>
      </p:sp>
    </p:spTree>
    <p:extLst>
      <p:ext uri="{BB962C8B-B14F-4D97-AF65-F5344CB8AC3E}">
        <p14:creationId xmlns:p14="http://schemas.microsoft.com/office/powerpoint/2010/main" val="2606511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F470F6-20ED-4247-B90A-98135C17865A}" type="datetimeFigureOut">
              <a:rPr lang="en-US" smtClean="0"/>
              <a:pPr/>
              <a:t>8/3/12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EC3E8-D582-42FE-85F9-CB5BB9AE388F}" type="slidenum">
              <a:rPr lang="en-US" smtClean="0"/>
              <a:pPr/>
              <a:t>‹#›</a:t>
            </a:fld>
            <a:endParaRPr lang="en-US"/>
          </a:p>
        </p:txBody>
      </p:sp>
    </p:spTree>
    <p:extLst>
      <p:ext uri="{BB962C8B-B14F-4D97-AF65-F5344CB8AC3E}">
        <p14:creationId xmlns:p14="http://schemas.microsoft.com/office/powerpoint/2010/main" val="776041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F470F6-20ED-4247-B90A-98135C17865A}" type="datetimeFigureOut">
              <a:rPr lang="en-US" smtClean="0"/>
              <a:pPr/>
              <a:t>8/3/12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4EC3E8-D582-42FE-85F9-CB5BB9AE388F}" type="slidenum">
              <a:rPr lang="en-US" smtClean="0"/>
              <a:pPr/>
              <a:t>‹#›</a:t>
            </a:fld>
            <a:endParaRPr lang="en-US"/>
          </a:p>
        </p:txBody>
      </p:sp>
    </p:spTree>
    <p:extLst>
      <p:ext uri="{BB962C8B-B14F-4D97-AF65-F5344CB8AC3E}">
        <p14:creationId xmlns:p14="http://schemas.microsoft.com/office/powerpoint/2010/main" val="2645448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F470F6-20ED-4247-B90A-98135C17865A}" type="datetimeFigureOut">
              <a:rPr lang="en-US" smtClean="0"/>
              <a:pPr/>
              <a:t>8/3/12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4EC3E8-D582-42FE-85F9-CB5BB9AE388F}" type="slidenum">
              <a:rPr lang="en-US" smtClean="0"/>
              <a:pPr/>
              <a:t>‹#›</a:t>
            </a:fld>
            <a:endParaRPr lang="en-US"/>
          </a:p>
        </p:txBody>
      </p:sp>
    </p:spTree>
    <p:extLst>
      <p:ext uri="{BB962C8B-B14F-4D97-AF65-F5344CB8AC3E}">
        <p14:creationId xmlns:p14="http://schemas.microsoft.com/office/powerpoint/2010/main" val="1005306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470F6-20ED-4247-B90A-98135C17865A}" type="datetimeFigureOut">
              <a:rPr lang="en-US" smtClean="0"/>
              <a:pPr/>
              <a:t>8/3/12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4EC3E8-D582-42FE-85F9-CB5BB9AE388F}" type="slidenum">
              <a:rPr lang="en-US" smtClean="0"/>
              <a:pPr/>
              <a:t>‹#›</a:t>
            </a:fld>
            <a:endParaRPr lang="en-US"/>
          </a:p>
        </p:txBody>
      </p:sp>
    </p:spTree>
    <p:extLst>
      <p:ext uri="{BB962C8B-B14F-4D97-AF65-F5344CB8AC3E}">
        <p14:creationId xmlns:p14="http://schemas.microsoft.com/office/powerpoint/2010/main" val="3260392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470F6-20ED-4247-B90A-98135C17865A}" type="datetimeFigureOut">
              <a:rPr lang="en-US" smtClean="0"/>
              <a:pPr/>
              <a:t>8/3/12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EC3E8-D582-42FE-85F9-CB5BB9AE388F}" type="slidenum">
              <a:rPr lang="en-US" smtClean="0"/>
              <a:pPr/>
              <a:t>‹#›</a:t>
            </a:fld>
            <a:endParaRPr lang="en-US"/>
          </a:p>
        </p:txBody>
      </p:sp>
    </p:spTree>
    <p:extLst>
      <p:ext uri="{BB962C8B-B14F-4D97-AF65-F5344CB8AC3E}">
        <p14:creationId xmlns:p14="http://schemas.microsoft.com/office/powerpoint/2010/main" val="3165621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027145"/>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470F6-20ED-4247-B90A-98135C17865A}" type="datetimeFigureOut">
              <a:rPr lang="en-US" smtClean="0"/>
              <a:pPr/>
              <a:t>8/3/12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EC3E8-D582-42FE-85F9-CB5BB9AE388F}" type="slidenum">
              <a:rPr lang="en-US" smtClean="0"/>
              <a:pPr/>
              <a:t>‹#›</a:t>
            </a:fld>
            <a:endParaRPr lang="en-US"/>
          </a:p>
        </p:txBody>
      </p:sp>
    </p:spTree>
    <p:extLst>
      <p:ext uri="{BB962C8B-B14F-4D97-AF65-F5344CB8AC3E}">
        <p14:creationId xmlns:p14="http://schemas.microsoft.com/office/powerpoint/2010/main" val="134137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F470F6-20ED-4247-B90A-98135C17865A}" type="datetimeFigureOut">
              <a:rPr lang="en-US" smtClean="0"/>
              <a:pPr/>
              <a:t>8/3/12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EC3E8-D582-42FE-85F9-CB5BB9AE388F}" type="slidenum">
              <a:rPr lang="en-US" smtClean="0"/>
              <a:pPr/>
              <a:t>‹#›</a:t>
            </a:fld>
            <a:endParaRPr lang="en-US"/>
          </a:p>
        </p:txBody>
      </p:sp>
    </p:spTree>
    <p:extLst>
      <p:ext uri="{BB962C8B-B14F-4D97-AF65-F5344CB8AC3E}">
        <p14:creationId xmlns:p14="http://schemas.microsoft.com/office/powerpoint/2010/main" val="1297803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F470F6-20ED-4247-B90A-98135C17865A}" type="datetimeFigureOut">
              <a:rPr lang="en-US" smtClean="0"/>
              <a:pPr/>
              <a:t>8/3/12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EC3E8-D582-42FE-85F9-CB5BB9AE388F}" type="slidenum">
              <a:rPr lang="en-US" smtClean="0"/>
              <a:pPr/>
              <a:t>‹#›</a:t>
            </a:fld>
            <a:endParaRPr lang="en-US"/>
          </a:p>
        </p:txBody>
      </p:sp>
    </p:spTree>
    <p:extLst>
      <p:ext uri="{BB962C8B-B14F-4D97-AF65-F5344CB8AC3E}">
        <p14:creationId xmlns:p14="http://schemas.microsoft.com/office/powerpoint/2010/main" val="1074166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8222F5-44EF-4E99-A497-86B6601EB4DE}" type="datetimeFigureOut">
              <a:rPr lang="en-US" smtClean="0"/>
              <a:pPr/>
              <a:t>8/3/12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F4499-EA3B-4435-991C-C7958BBA79BE}" type="slidenum">
              <a:rPr lang="en-US" smtClean="0"/>
              <a:pPr/>
              <a:t>‹#›</a:t>
            </a:fld>
            <a:endParaRPr lang="en-US"/>
          </a:p>
        </p:txBody>
      </p:sp>
    </p:spTree>
    <p:extLst>
      <p:ext uri="{BB962C8B-B14F-4D97-AF65-F5344CB8AC3E}">
        <p14:creationId xmlns:p14="http://schemas.microsoft.com/office/powerpoint/2010/main" val="1100703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222F5-44EF-4E99-A497-86B6601EB4DE}" type="datetimeFigureOut">
              <a:rPr lang="en-US" smtClean="0"/>
              <a:pPr/>
              <a:t>8/3/12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F4499-EA3B-4435-991C-C7958BBA79BE}" type="slidenum">
              <a:rPr lang="en-US" smtClean="0"/>
              <a:pPr/>
              <a:t>‹#›</a:t>
            </a:fld>
            <a:endParaRPr lang="en-US"/>
          </a:p>
        </p:txBody>
      </p:sp>
    </p:spTree>
    <p:extLst>
      <p:ext uri="{BB962C8B-B14F-4D97-AF65-F5344CB8AC3E}">
        <p14:creationId xmlns:p14="http://schemas.microsoft.com/office/powerpoint/2010/main" val="2426660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8222F5-44EF-4E99-A497-86B6601EB4DE}" type="datetimeFigureOut">
              <a:rPr lang="en-US" smtClean="0"/>
              <a:pPr/>
              <a:t>8/3/12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F4499-EA3B-4435-991C-C7958BBA79BE}" type="slidenum">
              <a:rPr lang="en-US" smtClean="0"/>
              <a:pPr/>
              <a:t>‹#›</a:t>
            </a:fld>
            <a:endParaRPr lang="en-US"/>
          </a:p>
        </p:txBody>
      </p:sp>
    </p:spTree>
    <p:extLst>
      <p:ext uri="{BB962C8B-B14F-4D97-AF65-F5344CB8AC3E}">
        <p14:creationId xmlns:p14="http://schemas.microsoft.com/office/powerpoint/2010/main" val="2603494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8222F5-44EF-4E99-A497-86B6601EB4DE}" type="datetimeFigureOut">
              <a:rPr lang="en-US" smtClean="0"/>
              <a:pPr/>
              <a:t>8/3/12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AF4499-EA3B-4435-991C-C7958BBA79BE}" type="slidenum">
              <a:rPr lang="en-US" smtClean="0"/>
              <a:pPr/>
              <a:t>‹#›</a:t>
            </a:fld>
            <a:endParaRPr lang="en-US"/>
          </a:p>
        </p:txBody>
      </p:sp>
    </p:spTree>
    <p:extLst>
      <p:ext uri="{BB962C8B-B14F-4D97-AF65-F5344CB8AC3E}">
        <p14:creationId xmlns:p14="http://schemas.microsoft.com/office/powerpoint/2010/main" val="1279883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8222F5-44EF-4E99-A497-86B6601EB4DE}" type="datetimeFigureOut">
              <a:rPr lang="en-US" smtClean="0"/>
              <a:pPr/>
              <a:t>8/3/12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AF4499-EA3B-4435-991C-C7958BBA79BE}" type="slidenum">
              <a:rPr lang="en-US" smtClean="0"/>
              <a:pPr/>
              <a:t>‹#›</a:t>
            </a:fld>
            <a:endParaRPr lang="en-US"/>
          </a:p>
        </p:txBody>
      </p:sp>
    </p:spTree>
    <p:extLst>
      <p:ext uri="{BB962C8B-B14F-4D97-AF65-F5344CB8AC3E}">
        <p14:creationId xmlns:p14="http://schemas.microsoft.com/office/powerpoint/2010/main" val="3290618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8222F5-44EF-4E99-A497-86B6601EB4DE}" type="datetimeFigureOut">
              <a:rPr lang="en-US" smtClean="0"/>
              <a:pPr/>
              <a:t>8/3/12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AF4499-EA3B-4435-991C-C7958BBA79BE}" type="slidenum">
              <a:rPr lang="en-US" smtClean="0"/>
              <a:pPr/>
              <a:t>‹#›</a:t>
            </a:fld>
            <a:endParaRPr lang="en-US"/>
          </a:p>
        </p:txBody>
      </p:sp>
    </p:spTree>
    <p:extLst>
      <p:ext uri="{BB962C8B-B14F-4D97-AF65-F5344CB8AC3E}">
        <p14:creationId xmlns:p14="http://schemas.microsoft.com/office/powerpoint/2010/main" val="1013745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8222F5-44EF-4E99-A497-86B6601EB4DE}" type="datetimeFigureOut">
              <a:rPr lang="en-US" smtClean="0"/>
              <a:pPr/>
              <a:t>8/3/12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AF4499-EA3B-4435-991C-C7958BBA79BE}" type="slidenum">
              <a:rPr lang="en-US" smtClean="0"/>
              <a:pPr/>
              <a:t>‹#›</a:t>
            </a:fld>
            <a:endParaRPr lang="en-US"/>
          </a:p>
        </p:txBody>
      </p:sp>
    </p:spTree>
    <p:extLst>
      <p:ext uri="{BB962C8B-B14F-4D97-AF65-F5344CB8AC3E}">
        <p14:creationId xmlns:p14="http://schemas.microsoft.com/office/powerpoint/2010/main" val="2359129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418209A-68CD-4494-AFA1-CD9823FA4B2E}" type="datetimeFigureOut">
              <a:rPr lang="en-US" smtClean="0"/>
              <a:pPr/>
              <a:t>8/3/12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BCF974A-4CD9-4CF9-AE17-97DE960601A7}" type="slidenum">
              <a:rPr lang="en-US" smtClean="0"/>
              <a:pPr/>
              <a:t>‹#›</a:t>
            </a:fld>
            <a:endParaRPr lang="en-US"/>
          </a:p>
        </p:txBody>
      </p:sp>
    </p:spTree>
    <p:extLst>
      <p:ext uri="{BB962C8B-B14F-4D97-AF65-F5344CB8AC3E}">
        <p14:creationId xmlns:p14="http://schemas.microsoft.com/office/powerpoint/2010/main" val="3023601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222F5-44EF-4E99-A497-86B6601EB4DE}" type="datetimeFigureOut">
              <a:rPr lang="en-US" smtClean="0"/>
              <a:pPr/>
              <a:t>8/3/12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AF4499-EA3B-4435-991C-C7958BBA79BE}" type="slidenum">
              <a:rPr lang="en-US" smtClean="0"/>
              <a:pPr/>
              <a:t>‹#›</a:t>
            </a:fld>
            <a:endParaRPr lang="en-US"/>
          </a:p>
        </p:txBody>
      </p:sp>
    </p:spTree>
    <p:extLst>
      <p:ext uri="{BB962C8B-B14F-4D97-AF65-F5344CB8AC3E}">
        <p14:creationId xmlns:p14="http://schemas.microsoft.com/office/powerpoint/2010/main" val="14878584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222F5-44EF-4E99-A497-86B6601EB4DE}" type="datetimeFigureOut">
              <a:rPr lang="en-US" smtClean="0"/>
              <a:pPr/>
              <a:t>8/3/12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AF4499-EA3B-4435-991C-C7958BBA79BE}" type="slidenum">
              <a:rPr lang="en-US" smtClean="0"/>
              <a:pPr/>
              <a:t>‹#›</a:t>
            </a:fld>
            <a:endParaRPr lang="en-US"/>
          </a:p>
        </p:txBody>
      </p:sp>
    </p:spTree>
    <p:extLst>
      <p:ext uri="{BB962C8B-B14F-4D97-AF65-F5344CB8AC3E}">
        <p14:creationId xmlns:p14="http://schemas.microsoft.com/office/powerpoint/2010/main" val="2233003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222F5-44EF-4E99-A497-86B6601EB4DE}" type="datetimeFigureOut">
              <a:rPr lang="en-US" smtClean="0"/>
              <a:pPr/>
              <a:t>8/3/12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F4499-EA3B-4435-991C-C7958BBA79BE}" type="slidenum">
              <a:rPr lang="en-US" smtClean="0"/>
              <a:pPr/>
              <a:t>‹#›</a:t>
            </a:fld>
            <a:endParaRPr lang="en-US"/>
          </a:p>
        </p:txBody>
      </p:sp>
    </p:spTree>
    <p:extLst>
      <p:ext uri="{BB962C8B-B14F-4D97-AF65-F5344CB8AC3E}">
        <p14:creationId xmlns:p14="http://schemas.microsoft.com/office/powerpoint/2010/main" val="858886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222F5-44EF-4E99-A497-86B6601EB4DE}" type="datetimeFigureOut">
              <a:rPr lang="en-US" smtClean="0"/>
              <a:pPr/>
              <a:t>8/3/12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F4499-EA3B-4435-991C-C7958BBA79BE}" type="slidenum">
              <a:rPr lang="en-US" smtClean="0"/>
              <a:pPr/>
              <a:t>‹#›</a:t>
            </a:fld>
            <a:endParaRPr lang="en-US"/>
          </a:p>
        </p:txBody>
      </p:sp>
    </p:spTree>
    <p:extLst>
      <p:ext uri="{BB962C8B-B14F-4D97-AF65-F5344CB8AC3E}">
        <p14:creationId xmlns:p14="http://schemas.microsoft.com/office/powerpoint/2010/main" val="1979541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273A72-C4F7-4CDA-88E0-5DCA1C9CBC17}" type="datetimeFigureOut">
              <a:rPr lang="en-US" smtClean="0"/>
              <a:pPr/>
              <a:t>8/3/12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494DD-29C1-4F8E-BC17-7DBBBE44085E}" type="slidenum">
              <a:rPr lang="en-US" smtClean="0"/>
              <a:pPr/>
              <a:t>‹#›</a:t>
            </a:fld>
            <a:endParaRPr lang="en-US"/>
          </a:p>
        </p:txBody>
      </p:sp>
    </p:spTree>
    <p:extLst>
      <p:ext uri="{BB962C8B-B14F-4D97-AF65-F5344CB8AC3E}">
        <p14:creationId xmlns:p14="http://schemas.microsoft.com/office/powerpoint/2010/main" val="11858021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273A72-C4F7-4CDA-88E0-5DCA1C9CBC17}" type="datetimeFigureOut">
              <a:rPr lang="en-US" smtClean="0"/>
              <a:pPr/>
              <a:t>8/3/12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494DD-29C1-4F8E-BC17-7DBBBE44085E}" type="slidenum">
              <a:rPr lang="en-US" smtClean="0"/>
              <a:pPr/>
              <a:t>‹#›</a:t>
            </a:fld>
            <a:endParaRPr lang="en-US"/>
          </a:p>
        </p:txBody>
      </p:sp>
    </p:spTree>
    <p:extLst>
      <p:ext uri="{BB962C8B-B14F-4D97-AF65-F5344CB8AC3E}">
        <p14:creationId xmlns:p14="http://schemas.microsoft.com/office/powerpoint/2010/main" val="35844528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273A72-C4F7-4CDA-88E0-5DCA1C9CBC17}" type="datetimeFigureOut">
              <a:rPr lang="en-US" smtClean="0"/>
              <a:pPr/>
              <a:t>8/3/12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494DD-29C1-4F8E-BC17-7DBBBE44085E}" type="slidenum">
              <a:rPr lang="en-US" smtClean="0"/>
              <a:pPr/>
              <a:t>‹#›</a:t>
            </a:fld>
            <a:endParaRPr lang="en-US"/>
          </a:p>
        </p:txBody>
      </p:sp>
    </p:spTree>
    <p:extLst>
      <p:ext uri="{BB962C8B-B14F-4D97-AF65-F5344CB8AC3E}">
        <p14:creationId xmlns:p14="http://schemas.microsoft.com/office/powerpoint/2010/main" val="2617640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273A72-C4F7-4CDA-88E0-5DCA1C9CBC17}" type="datetimeFigureOut">
              <a:rPr lang="en-US" smtClean="0"/>
              <a:pPr/>
              <a:t>8/3/12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A494DD-29C1-4F8E-BC17-7DBBBE44085E}" type="slidenum">
              <a:rPr lang="en-US" smtClean="0"/>
              <a:pPr/>
              <a:t>‹#›</a:t>
            </a:fld>
            <a:endParaRPr lang="en-US"/>
          </a:p>
        </p:txBody>
      </p:sp>
    </p:spTree>
    <p:extLst>
      <p:ext uri="{BB962C8B-B14F-4D97-AF65-F5344CB8AC3E}">
        <p14:creationId xmlns:p14="http://schemas.microsoft.com/office/powerpoint/2010/main" val="1022115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273A72-C4F7-4CDA-88E0-5DCA1C9CBC17}" type="datetimeFigureOut">
              <a:rPr lang="en-US" smtClean="0"/>
              <a:pPr/>
              <a:t>8/3/12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A494DD-29C1-4F8E-BC17-7DBBBE44085E}" type="slidenum">
              <a:rPr lang="en-US" smtClean="0"/>
              <a:pPr/>
              <a:t>‹#›</a:t>
            </a:fld>
            <a:endParaRPr lang="en-US"/>
          </a:p>
        </p:txBody>
      </p:sp>
    </p:spTree>
    <p:extLst>
      <p:ext uri="{BB962C8B-B14F-4D97-AF65-F5344CB8AC3E}">
        <p14:creationId xmlns:p14="http://schemas.microsoft.com/office/powerpoint/2010/main" val="17688735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273A72-C4F7-4CDA-88E0-5DCA1C9CBC17}" type="datetimeFigureOut">
              <a:rPr lang="en-US" smtClean="0"/>
              <a:pPr/>
              <a:t>8/3/12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A494DD-29C1-4F8E-BC17-7DBBBE44085E}" type="slidenum">
              <a:rPr lang="en-US" smtClean="0"/>
              <a:pPr/>
              <a:t>‹#›</a:t>
            </a:fld>
            <a:endParaRPr lang="en-US"/>
          </a:p>
        </p:txBody>
      </p:sp>
    </p:spTree>
    <p:extLst>
      <p:ext uri="{BB962C8B-B14F-4D97-AF65-F5344CB8AC3E}">
        <p14:creationId xmlns:p14="http://schemas.microsoft.com/office/powerpoint/2010/main" val="2340834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418209A-68CD-4494-AFA1-CD9823FA4B2E}" type="datetimeFigureOut">
              <a:rPr lang="en-US" smtClean="0"/>
              <a:pPr/>
              <a:t>8/3/12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BCF974A-4CD9-4CF9-AE17-97DE960601A7}" type="slidenum">
              <a:rPr lang="en-US" smtClean="0"/>
              <a:pPr/>
              <a:t>‹#›</a:t>
            </a:fld>
            <a:endParaRPr lang="en-US"/>
          </a:p>
        </p:txBody>
      </p:sp>
    </p:spTree>
    <p:extLst>
      <p:ext uri="{BB962C8B-B14F-4D97-AF65-F5344CB8AC3E}">
        <p14:creationId xmlns:p14="http://schemas.microsoft.com/office/powerpoint/2010/main" val="163095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273A72-C4F7-4CDA-88E0-5DCA1C9CBC17}" type="datetimeFigureOut">
              <a:rPr lang="en-US" smtClean="0"/>
              <a:pPr/>
              <a:t>8/3/12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A494DD-29C1-4F8E-BC17-7DBBBE44085E}" type="slidenum">
              <a:rPr lang="en-US" smtClean="0"/>
              <a:pPr/>
              <a:t>‹#›</a:t>
            </a:fld>
            <a:endParaRPr lang="en-US"/>
          </a:p>
        </p:txBody>
      </p:sp>
    </p:spTree>
    <p:extLst>
      <p:ext uri="{BB962C8B-B14F-4D97-AF65-F5344CB8AC3E}">
        <p14:creationId xmlns:p14="http://schemas.microsoft.com/office/powerpoint/2010/main" val="2683338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273A72-C4F7-4CDA-88E0-5DCA1C9CBC17}" type="datetimeFigureOut">
              <a:rPr lang="en-US" smtClean="0"/>
              <a:pPr/>
              <a:t>8/3/12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A494DD-29C1-4F8E-BC17-7DBBBE44085E}" type="slidenum">
              <a:rPr lang="en-US" smtClean="0"/>
              <a:pPr/>
              <a:t>‹#›</a:t>
            </a:fld>
            <a:endParaRPr lang="en-US"/>
          </a:p>
        </p:txBody>
      </p:sp>
    </p:spTree>
    <p:extLst>
      <p:ext uri="{BB962C8B-B14F-4D97-AF65-F5344CB8AC3E}">
        <p14:creationId xmlns:p14="http://schemas.microsoft.com/office/powerpoint/2010/main" val="3456435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273A72-C4F7-4CDA-88E0-5DCA1C9CBC17}" type="datetimeFigureOut">
              <a:rPr lang="en-US" smtClean="0"/>
              <a:pPr/>
              <a:t>8/3/12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A494DD-29C1-4F8E-BC17-7DBBBE44085E}" type="slidenum">
              <a:rPr lang="en-US" smtClean="0"/>
              <a:pPr/>
              <a:t>‹#›</a:t>
            </a:fld>
            <a:endParaRPr lang="en-US"/>
          </a:p>
        </p:txBody>
      </p:sp>
    </p:spTree>
    <p:extLst>
      <p:ext uri="{BB962C8B-B14F-4D97-AF65-F5344CB8AC3E}">
        <p14:creationId xmlns:p14="http://schemas.microsoft.com/office/powerpoint/2010/main" val="13184573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273A72-C4F7-4CDA-88E0-5DCA1C9CBC17}" type="datetimeFigureOut">
              <a:rPr lang="en-US" smtClean="0"/>
              <a:pPr/>
              <a:t>8/3/12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494DD-29C1-4F8E-BC17-7DBBBE44085E}" type="slidenum">
              <a:rPr lang="en-US" smtClean="0"/>
              <a:pPr/>
              <a:t>‹#›</a:t>
            </a:fld>
            <a:endParaRPr lang="en-US"/>
          </a:p>
        </p:txBody>
      </p:sp>
    </p:spTree>
    <p:extLst>
      <p:ext uri="{BB962C8B-B14F-4D97-AF65-F5344CB8AC3E}">
        <p14:creationId xmlns:p14="http://schemas.microsoft.com/office/powerpoint/2010/main" val="120409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273A72-C4F7-4CDA-88E0-5DCA1C9CBC17}" type="datetimeFigureOut">
              <a:rPr lang="en-US" smtClean="0"/>
              <a:pPr/>
              <a:t>8/3/12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494DD-29C1-4F8E-BC17-7DBBBE44085E}" type="slidenum">
              <a:rPr lang="en-US" smtClean="0"/>
              <a:pPr/>
              <a:t>‹#›</a:t>
            </a:fld>
            <a:endParaRPr lang="en-US"/>
          </a:p>
        </p:txBody>
      </p:sp>
    </p:spTree>
    <p:extLst>
      <p:ext uri="{BB962C8B-B14F-4D97-AF65-F5344CB8AC3E}">
        <p14:creationId xmlns:p14="http://schemas.microsoft.com/office/powerpoint/2010/main" val="1741207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3418209A-68CD-4494-AFA1-CD9823FA4B2E}" type="datetimeFigureOut">
              <a:rPr lang="en-US" smtClean="0"/>
              <a:pPr/>
              <a:t>8/3/12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BCF974A-4CD9-4CF9-AE17-97DE960601A7}" type="slidenum">
              <a:rPr lang="en-US" smtClean="0"/>
              <a:pPr/>
              <a:t>‹#›</a:t>
            </a:fld>
            <a:endParaRPr lang="en-US"/>
          </a:p>
        </p:txBody>
      </p:sp>
    </p:spTree>
    <p:extLst>
      <p:ext uri="{BB962C8B-B14F-4D97-AF65-F5344CB8AC3E}">
        <p14:creationId xmlns:p14="http://schemas.microsoft.com/office/powerpoint/2010/main" val="3693373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3418209A-68CD-4494-AFA1-CD9823FA4B2E}" type="datetimeFigureOut">
              <a:rPr lang="en-US" smtClean="0"/>
              <a:pPr/>
              <a:t>8/3/12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BCF974A-4CD9-4CF9-AE17-97DE960601A7}" type="slidenum">
              <a:rPr lang="en-US" smtClean="0"/>
              <a:pPr/>
              <a:t>‹#›</a:t>
            </a:fld>
            <a:endParaRPr lang="en-US"/>
          </a:p>
        </p:txBody>
      </p:sp>
    </p:spTree>
    <p:extLst>
      <p:ext uri="{BB962C8B-B14F-4D97-AF65-F5344CB8AC3E}">
        <p14:creationId xmlns:p14="http://schemas.microsoft.com/office/powerpoint/2010/main" val="3098078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3418209A-68CD-4494-AFA1-CD9823FA4B2E}" type="datetimeFigureOut">
              <a:rPr lang="en-US" smtClean="0"/>
              <a:pPr/>
              <a:t>8/3/12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BCF974A-4CD9-4CF9-AE17-97DE960601A7}" type="slidenum">
              <a:rPr lang="en-US" smtClean="0"/>
              <a:pPr/>
              <a:t>‹#›</a:t>
            </a:fld>
            <a:endParaRPr lang="en-US"/>
          </a:p>
        </p:txBody>
      </p:sp>
    </p:spTree>
    <p:extLst>
      <p:ext uri="{BB962C8B-B14F-4D97-AF65-F5344CB8AC3E}">
        <p14:creationId xmlns:p14="http://schemas.microsoft.com/office/powerpoint/2010/main" val="4017912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418209A-68CD-4494-AFA1-CD9823FA4B2E}" type="datetimeFigureOut">
              <a:rPr lang="en-US" smtClean="0"/>
              <a:pPr/>
              <a:t>8/3/12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BCF974A-4CD9-4CF9-AE17-97DE960601A7}" type="slidenum">
              <a:rPr lang="en-US" smtClean="0"/>
              <a:pPr/>
              <a:t>‹#›</a:t>
            </a:fld>
            <a:endParaRPr lang="en-US"/>
          </a:p>
        </p:txBody>
      </p:sp>
    </p:spTree>
    <p:extLst>
      <p:ext uri="{BB962C8B-B14F-4D97-AF65-F5344CB8AC3E}">
        <p14:creationId xmlns:p14="http://schemas.microsoft.com/office/powerpoint/2010/main" val="250402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418209A-68CD-4494-AFA1-CD9823FA4B2E}" type="datetimeFigureOut">
              <a:rPr lang="en-US" smtClean="0"/>
              <a:pPr/>
              <a:t>8/3/12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BCF974A-4CD9-4CF9-AE17-97DE960601A7}" type="slidenum">
              <a:rPr lang="en-US" smtClean="0"/>
              <a:pPr/>
              <a:t>‹#›</a:t>
            </a:fld>
            <a:endParaRPr lang="en-US"/>
          </a:p>
        </p:txBody>
      </p:sp>
    </p:spTree>
    <p:extLst>
      <p:ext uri="{BB962C8B-B14F-4D97-AF65-F5344CB8AC3E}">
        <p14:creationId xmlns:p14="http://schemas.microsoft.com/office/powerpoint/2010/main" val="42874906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229600" y="76200"/>
            <a:ext cx="785567" cy="762000"/>
          </a:xfrm>
          <a:prstGeom prst="rect">
            <a:avLst/>
          </a:prstGeom>
        </p:spPr>
      </p:pic>
    </p:spTree>
    <p:extLst>
      <p:ext uri="{BB962C8B-B14F-4D97-AF65-F5344CB8AC3E}">
        <p14:creationId xmlns:p14="http://schemas.microsoft.com/office/powerpoint/2010/main" val="372870223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470F6-20ED-4247-B90A-98135C17865A}" type="datetimeFigureOut">
              <a:rPr lang="en-US" smtClean="0"/>
              <a:pPr/>
              <a:t>8/3/12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EC3E8-D582-42FE-85F9-CB5BB9AE388F}" type="slidenum">
              <a:rPr lang="en-US" smtClean="0"/>
              <a:pPr/>
              <a:t>‹#›</a:t>
            </a:fld>
            <a:endParaRPr lang="en-US"/>
          </a:p>
        </p:txBody>
      </p:sp>
    </p:spTree>
    <p:extLst>
      <p:ext uri="{BB962C8B-B14F-4D97-AF65-F5344CB8AC3E}">
        <p14:creationId xmlns:p14="http://schemas.microsoft.com/office/powerpoint/2010/main" val="1842677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8222F5-44EF-4E99-A497-86B6601EB4DE}" type="datetimeFigureOut">
              <a:rPr lang="en-US" smtClean="0"/>
              <a:pPr/>
              <a:t>8/3/12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F4499-EA3B-4435-991C-C7958BBA79BE}" type="slidenum">
              <a:rPr lang="en-US" smtClean="0"/>
              <a:pPr/>
              <a:t>‹#›</a:t>
            </a:fld>
            <a:endParaRPr lang="en-US"/>
          </a:p>
        </p:txBody>
      </p:sp>
    </p:spTree>
    <p:extLst>
      <p:ext uri="{BB962C8B-B14F-4D97-AF65-F5344CB8AC3E}">
        <p14:creationId xmlns:p14="http://schemas.microsoft.com/office/powerpoint/2010/main" val="32880518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73A72-C4F7-4CDA-88E0-5DCA1C9CBC17}" type="datetimeFigureOut">
              <a:rPr lang="en-US" smtClean="0"/>
              <a:pPr/>
              <a:t>8/3/12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A494DD-29C1-4F8E-BC17-7DBBBE44085E}" type="slidenum">
              <a:rPr lang="en-US" smtClean="0"/>
              <a:pPr/>
              <a:t>‹#›</a:t>
            </a:fld>
            <a:endParaRPr lang="en-US"/>
          </a:p>
        </p:txBody>
      </p:sp>
    </p:spTree>
    <p:extLst>
      <p:ext uri="{BB962C8B-B14F-4D97-AF65-F5344CB8AC3E}">
        <p14:creationId xmlns:p14="http://schemas.microsoft.com/office/powerpoint/2010/main" val="3868230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3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4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170"/>
            <a:ext cx="9233930" cy="687817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26" y="5410200"/>
            <a:ext cx="1357745" cy="1317013"/>
          </a:xfrm>
          <a:prstGeom prst="rect">
            <a:avLst/>
          </a:prstGeom>
        </p:spPr>
      </p:pic>
      <p:sp>
        <p:nvSpPr>
          <p:cNvPr id="7" name="TextBox 6"/>
          <p:cNvSpPr txBox="1"/>
          <p:nvPr/>
        </p:nvSpPr>
        <p:spPr>
          <a:xfrm>
            <a:off x="0" y="304800"/>
            <a:ext cx="9233930" cy="954107"/>
          </a:xfrm>
          <a:prstGeom prst="rect">
            <a:avLst/>
          </a:prstGeom>
          <a:noFill/>
        </p:spPr>
        <p:txBody>
          <a:bodyPr wrap="square" rtlCol="0">
            <a:spAutoFit/>
          </a:bodyPr>
          <a:lstStyle/>
          <a:p>
            <a:pPr algn="ctr"/>
            <a:r>
              <a:rPr lang="zh-CN" sz="3200" b="1" i="0" cap="small" dirty="0" smtClean="0">
                <a:solidFill>
                  <a:srgbClr val="000000"/>
                </a:solidFill>
                <a:ea typeface="SimSun" pitchFamily="18" charset="0"/>
              </a:rPr>
              <a:t>乞沙比克湾隧道桥简介</a:t>
            </a:r>
          </a:p>
          <a:p>
            <a:pPr algn="ctr"/>
            <a:r>
              <a:rPr lang="zh-CN" sz="2400" b="1" i="0" dirty="0" smtClean="0">
                <a:solidFill>
                  <a:srgbClr val="000000"/>
                </a:solidFill>
                <a:ea typeface="SimSun" pitchFamily="18" charset="0"/>
              </a:rPr>
              <a:t>紧急应变行动计划</a:t>
            </a:r>
          </a:p>
        </p:txBody>
      </p:sp>
    </p:spTree>
    <p:extLst>
      <p:ext uri="{BB962C8B-B14F-4D97-AF65-F5344CB8AC3E}">
        <p14:creationId xmlns:p14="http://schemas.microsoft.com/office/powerpoint/2010/main" val="15951703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8535"/>
            <a:ext cx="8229600" cy="1143000"/>
          </a:xfrm>
          <a:prstGeom prst="rect">
            <a:avLst/>
          </a:prstGeom>
        </p:spPr>
        <p:txBody>
          <a:bodyPr/>
          <a:lstStyle/>
          <a:p>
            <a:r>
              <a:rPr lang="zh-CN" sz="4400" b="0" i="0" dirty="0" smtClean="0">
                <a:solidFill>
                  <a:srgbClr val="FFFFFF"/>
                </a:solidFill>
                <a:effectLst>
                  <a:outerShdw blurRad="38100" dist="38100" dir="2700000" algn="tl">
                    <a:srgbClr val="000000">
                      <a:alpha val="43137"/>
                    </a:srgbClr>
                  </a:outerShdw>
                </a:effectLst>
                <a:ea typeface="SimSun" pitchFamily="18" charset="0"/>
              </a:rPr>
              <a:t>平行桥</a:t>
            </a:r>
            <a:r>
              <a:rPr lang="en" sz="4400" dirty="0" smtClean="0"/>
              <a:t/>
            </a:r>
            <a:br>
              <a:rPr lang="en" sz="4400" dirty="0" smtClean="0"/>
            </a:br>
            <a:r>
              <a:rPr lang="zh-CN" sz="3200" b="0" i="0" dirty="0" smtClean="0">
                <a:solidFill>
                  <a:srgbClr val="FFFFFF"/>
                </a:solidFill>
                <a:effectLst>
                  <a:outerShdw blurRad="38100" dist="38100" dir="2700000" algn="tl">
                    <a:srgbClr val="000000">
                      <a:alpha val="43137"/>
                    </a:srgbClr>
                  </a:outerShdw>
                </a:effectLst>
                <a:ea typeface="SimSun" pitchFamily="18" charset="0"/>
              </a:rPr>
              <a:t>第一期</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533401" y="1447800"/>
            <a:ext cx="6220372" cy="4038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3982" y="1191491"/>
            <a:ext cx="1828800" cy="203911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0073" y="5332060"/>
            <a:ext cx="2036618" cy="152746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3600" y="3124200"/>
            <a:ext cx="3311790" cy="2207860"/>
          </a:xfrm>
          <a:prstGeom prst="rect">
            <a:avLst/>
          </a:prstGeom>
        </p:spPr>
      </p:pic>
      <p:sp>
        <p:nvSpPr>
          <p:cNvPr id="7" name="TextBox 6"/>
          <p:cNvSpPr txBox="1"/>
          <p:nvPr/>
        </p:nvSpPr>
        <p:spPr>
          <a:xfrm>
            <a:off x="533401" y="5638800"/>
            <a:ext cx="5257800" cy="1200329"/>
          </a:xfrm>
          <a:prstGeom prst="rect">
            <a:avLst/>
          </a:prstGeom>
          <a:noFill/>
        </p:spPr>
        <p:txBody>
          <a:bodyPr wrap="square" rtlCol="0">
            <a:spAutoFit/>
          </a:bodyPr>
          <a:lstStyle/>
          <a:p>
            <a:pPr algn="ctr"/>
            <a:r>
              <a:rPr lang="zh-CN" sz="1800" b="0" i="0" dirty="0" smtClean="0">
                <a:solidFill>
                  <a:srgbClr val="FFFFFF"/>
                </a:solidFill>
                <a:ea typeface="SimSun" pitchFamily="18" charset="0"/>
              </a:rPr>
              <a:t>平行桥最初完成并于 </a:t>
            </a:r>
          </a:p>
          <a:p>
            <a:pPr algn="ctr"/>
            <a:r>
              <a:rPr lang="zh-CN" sz="1800" b="0" i="0" dirty="0" smtClean="0">
                <a:solidFill>
                  <a:srgbClr val="FFFFFF"/>
                </a:solidFill>
                <a:ea typeface="SimSun" pitchFamily="18" charset="0"/>
              </a:rPr>
              <a:t>1999 年 7 月开放通车</a:t>
            </a:r>
          </a:p>
          <a:p>
            <a:pPr algn="ctr"/>
            <a:r>
              <a:rPr lang="zh-CN" sz="1800" b="0" i="0" dirty="0" smtClean="0">
                <a:solidFill>
                  <a:srgbClr val="FFFFFF"/>
                </a:solidFill>
                <a:ea typeface="SimSun" pitchFamily="18" charset="0"/>
              </a:rPr>
              <a:t>第二期：将在未来添加隧道，</a:t>
            </a:r>
            <a:r>
              <a:rPr lang="zh-CN" sz="1800" b="0" i="0" dirty="0" smtClean="0">
                <a:solidFill>
                  <a:srgbClr val="FFFFFF"/>
                </a:solidFill>
                <a:ea typeface="SimSun" pitchFamily="18" charset="0"/>
              </a:rPr>
              <a:t>预计</a:t>
            </a:r>
            <a:r>
              <a:rPr lang="zh-CN" altLang="en-US" sz="1800" b="0" i="0" dirty="0" smtClean="0">
                <a:solidFill>
                  <a:srgbClr val="FFFFFF"/>
                </a:solidFill>
                <a:ea typeface="SimSun" pitchFamily="18" charset="0"/>
              </a:rPr>
              <a:t>于</a:t>
            </a:r>
            <a:r>
              <a:rPr lang="en-US" altLang="zh-CN" dirty="0">
                <a:solidFill>
                  <a:srgbClr val="FFFFFF"/>
                </a:solidFill>
                <a:ea typeface="SimSun" pitchFamily="18" charset="0"/>
              </a:rPr>
              <a:t> </a:t>
            </a:r>
            <a:r>
              <a:rPr lang="en-US" altLang="zh-CN" dirty="0" smtClean="0">
                <a:solidFill>
                  <a:srgbClr val="FFFFFF"/>
                </a:solidFill>
                <a:ea typeface="SimSun" pitchFamily="18" charset="0"/>
              </a:rPr>
              <a:t>2020 </a:t>
            </a:r>
            <a:r>
              <a:rPr lang="zh-CN" altLang="en-US" dirty="0" smtClean="0">
                <a:solidFill>
                  <a:srgbClr val="FFFFFF"/>
                </a:solidFill>
                <a:ea typeface="SimSun" pitchFamily="18" charset="0"/>
              </a:rPr>
              <a:t>年</a:t>
            </a:r>
            <a:endParaRPr lang="en-US" altLang="zh-CN" dirty="0" smtClean="0">
              <a:solidFill>
                <a:srgbClr val="FFFFFF"/>
              </a:solidFill>
              <a:ea typeface="SimSun" pitchFamily="18" charset="0"/>
            </a:endParaRPr>
          </a:p>
          <a:p>
            <a:pPr algn="ctr"/>
            <a:r>
              <a:rPr lang="zh-CN" altLang="en-US" sz="1800" b="0" i="0" dirty="0" smtClean="0">
                <a:solidFill>
                  <a:srgbClr val="FFFFFF"/>
                </a:solidFill>
                <a:ea typeface="SimSun" pitchFamily="18" charset="0"/>
              </a:rPr>
              <a:t>开始进行此</a:t>
            </a:r>
            <a:r>
              <a:rPr lang="zh-CN" sz="1800" b="0" i="0" dirty="0" smtClean="0">
                <a:solidFill>
                  <a:srgbClr val="FFFFFF"/>
                </a:solidFill>
                <a:ea typeface="SimSun" pitchFamily="18" charset="0"/>
              </a:rPr>
              <a:t>计划</a:t>
            </a:r>
            <a:endParaRPr lang="zh-CN" sz="1800" b="0" i="0" dirty="0" smtClean="0">
              <a:solidFill>
                <a:srgbClr val="FFFFFF"/>
              </a:solidFill>
              <a:ea typeface="SimSun" pitchFamily="18" charset="0"/>
            </a:endParaRPr>
          </a:p>
        </p:txBody>
      </p:sp>
    </p:spTree>
    <p:extLst>
      <p:ext uri="{BB962C8B-B14F-4D97-AF65-F5344CB8AC3E}">
        <p14:creationId xmlns:p14="http://schemas.microsoft.com/office/powerpoint/2010/main" val="377032847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zh-CN" sz="4400" b="0" i="0" dirty="0" smtClean="0">
                <a:solidFill>
                  <a:srgbClr val="FFFFFF"/>
                </a:solidFill>
                <a:effectLst>
                  <a:outerShdw blurRad="38100" dist="38100" dir="2700000" algn="tl">
                    <a:srgbClr val="000000">
                      <a:alpha val="43137"/>
                    </a:srgbClr>
                  </a:outerShdw>
                </a:effectLst>
                <a:ea typeface="SimSun" pitchFamily="18" charset="0"/>
              </a:rPr>
              <a:t>紧急应变人员</a:t>
            </a:r>
          </a:p>
        </p:txBody>
      </p:sp>
      <p:pic>
        <p:nvPicPr>
          <p:cNvPr id="6" name="Content Placeholder 5"/>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310045" y="1600200"/>
            <a:ext cx="6523910" cy="4525963"/>
          </a:xfrm>
          <a:prstGeom prst="rect">
            <a:avLst/>
          </a:prstGeom>
        </p:spPr>
      </p:pic>
    </p:spTree>
    <p:extLst>
      <p:ext uri="{BB962C8B-B14F-4D97-AF65-F5344CB8AC3E}">
        <p14:creationId xmlns:p14="http://schemas.microsoft.com/office/powerpoint/2010/main" val="312324120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zh-CN" sz="4400" b="0" i="0" dirty="0" smtClean="0">
                <a:solidFill>
                  <a:srgbClr val="FFFFFF"/>
                </a:solidFill>
                <a:effectLst>
                  <a:outerShdw blurRad="38100" dist="38100" dir="2700000" algn="tl">
                    <a:srgbClr val="000000">
                      <a:alpha val="43137"/>
                    </a:srgbClr>
                  </a:outerShdw>
                </a:effectLst>
                <a:ea typeface="SimSun" pitchFamily="18" charset="0"/>
              </a:rPr>
              <a:t>警察局：</a:t>
            </a:r>
          </a:p>
        </p:txBody>
      </p:sp>
      <p:sp>
        <p:nvSpPr>
          <p:cNvPr id="3" name="Content Placeholder 2"/>
          <p:cNvSpPr>
            <a:spLocks noGrp="1"/>
          </p:cNvSpPr>
          <p:nvPr>
            <p:ph idx="4294967295"/>
          </p:nvPr>
        </p:nvSpPr>
        <p:spPr>
          <a:xfrm>
            <a:off x="457200" y="990600"/>
            <a:ext cx="8229600" cy="5638800"/>
          </a:xfrm>
          <a:prstGeom prst="rect">
            <a:avLst/>
          </a:prstGeom>
        </p:spPr>
        <p:txBody>
          <a:bodyPr/>
          <a:lstStyle/>
          <a:p>
            <a:r>
              <a:rPr lang="zh-CN" sz="2800" b="0" i="0" dirty="0" smtClean="0">
                <a:solidFill>
                  <a:srgbClr val="FFFFFF"/>
                </a:solidFill>
                <a:ea typeface="SimSun" pitchFamily="18" charset="0"/>
              </a:rPr>
              <a:t>共 39 名正式警察</a:t>
            </a:r>
          </a:p>
          <a:p>
            <a:r>
              <a:rPr lang="zh-CN" sz="2800" b="0" i="0" dirty="0" smtClean="0">
                <a:solidFill>
                  <a:srgbClr val="FFFFFF"/>
                </a:solidFill>
                <a:ea typeface="SimSun" pitchFamily="18" charset="0"/>
              </a:rPr>
              <a:t>共分成 4 </a:t>
            </a:r>
            <a:r>
              <a:rPr lang="zh-CN" sz="2800" b="0" i="0" dirty="0" smtClean="0">
                <a:solidFill>
                  <a:srgbClr val="FFFFFF"/>
                </a:solidFill>
                <a:ea typeface="SimSun" pitchFamily="18" charset="0"/>
              </a:rPr>
              <a:t>班</a:t>
            </a:r>
            <a:r>
              <a:rPr lang="zh-CN" altLang="en-US" sz="2800" b="0" i="0" dirty="0" smtClean="0">
                <a:solidFill>
                  <a:srgbClr val="FFFFFF"/>
                </a:solidFill>
                <a:ea typeface="SimSun" pitchFamily="18" charset="0"/>
              </a:rPr>
              <a:t>轮值</a:t>
            </a:r>
            <a:r>
              <a:rPr lang="zh-CN" sz="2800" b="0" i="0" dirty="0" smtClean="0">
                <a:solidFill>
                  <a:srgbClr val="FFFFFF"/>
                </a:solidFill>
                <a:ea typeface="SimSun" pitchFamily="18" charset="0"/>
              </a:rPr>
              <a:t>，</a:t>
            </a:r>
            <a:r>
              <a:rPr lang="zh-CN" sz="2800" b="0" i="0" dirty="0" smtClean="0">
                <a:solidFill>
                  <a:srgbClr val="FFFFFF"/>
                </a:solidFill>
                <a:ea typeface="SimSun" pitchFamily="18" charset="0"/>
              </a:rPr>
              <a:t>每班编制包括：</a:t>
            </a:r>
          </a:p>
          <a:p>
            <a:pPr>
              <a:buNone/>
            </a:pPr>
            <a:r>
              <a:rPr lang="zh-CN" sz="2800" b="0" i="0" dirty="0" smtClean="0">
                <a:solidFill>
                  <a:srgbClr val="FFFFFF"/>
                </a:solidFill>
                <a:ea typeface="SimSun" pitchFamily="18" charset="0"/>
              </a:rPr>
              <a:t>		1	</a:t>
            </a:r>
            <a:r>
              <a:rPr lang="zh-CN" sz="2800" b="0" i="0" dirty="0" smtClean="0">
                <a:solidFill>
                  <a:srgbClr val="FFFFFF"/>
                </a:solidFill>
                <a:ea typeface="SimSun" pitchFamily="18" charset="0"/>
              </a:rPr>
              <a:t>名警督</a:t>
            </a:r>
            <a:endParaRPr lang="zh-CN" sz="2800" b="0" i="0" dirty="0" smtClean="0">
              <a:solidFill>
                <a:srgbClr val="FFFFFF"/>
              </a:solidFill>
              <a:ea typeface="SimSun" pitchFamily="18" charset="0"/>
            </a:endParaRPr>
          </a:p>
          <a:p>
            <a:pPr>
              <a:buNone/>
            </a:pPr>
            <a:r>
              <a:rPr lang="zh-CN" sz="2800" b="0" i="0" dirty="0" smtClean="0">
                <a:solidFill>
                  <a:srgbClr val="FFFFFF"/>
                </a:solidFill>
                <a:ea typeface="SimSun" pitchFamily="18" charset="0"/>
              </a:rPr>
              <a:t>		1	</a:t>
            </a:r>
            <a:r>
              <a:rPr lang="zh-CN" sz="2800" b="0" i="0" dirty="0" smtClean="0">
                <a:solidFill>
                  <a:srgbClr val="FFFFFF"/>
                </a:solidFill>
                <a:ea typeface="SimSun" pitchFamily="18" charset="0"/>
              </a:rPr>
              <a:t>名警官</a:t>
            </a:r>
            <a:endParaRPr lang="zh-CN" sz="2800" b="0" i="0" dirty="0" smtClean="0">
              <a:solidFill>
                <a:srgbClr val="FFFFFF"/>
              </a:solidFill>
              <a:ea typeface="SimSun" pitchFamily="18" charset="0"/>
            </a:endParaRPr>
          </a:p>
          <a:p>
            <a:pPr>
              <a:buNone/>
            </a:pPr>
            <a:r>
              <a:rPr lang="zh-CN" sz="2800" b="0" i="0" dirty="0" smtClean="0">
                <a:solidFill>
                  <a:srgbClr val="FFFFFF"/>
                </a:solidFill>
                <a:ea typeface="SimSun" pitchFamily="18" charset="0"/>
              </a:rPr>
              <a:t>		1	</a:t>
            </a:r>
            <a:r>
              <a:rPr lang="zh-CN" sz="2800" b="0" i="0" dirty="0" smtClean="0">
                <a:solidFill>
                  <a:srgbClr val="FFFFFF"/>
                </a:solidFill>
                <a:ea typeface="SimSun" pitchFamily="18" charset="0"/>
              </a:rPr>
              <a:t>名警士</a:t>
            </a:r>
            <a:endParaRPr lang="zh-CN" sz="2800" b="0" i="0" dirty="0" smtClean="0">
              <a:solidFill>
                <a:srgbClr val="FFFFFF"/>
              </a:solidFill>
              <a:ea typeface="SimSun" pitchFamily="18" charset="0"/>
            </a:endParaRPr>
          </a:p>
          <a:p>
            <a:pPr>
              <a:buNone/>
            </a:pPr>
            <a:r>
              <a:rPr lang="zh-CN" sz="2800" b="0" i="0" dirty="0" smtClean="0">
                <a:solidFill>
                  <a:srgbClr val="FFFFFF"/>
                </a:solidFill>
                <a:ea typeface="SimSun" pitchFamily="18" charset="0"/>
              </a:rPr>
              <a:t>		2	</a:t>
            </a:r>
            <a:r>
              <a:rPr lang="zh-CN" sz="2800" b="0" i="0" dirty="0" smtClean="0">
                <a:solidFill>
                  <a:srgbClr val="FFFFFF"/>
                </a:solidFill>
                <a:ea typeface="SimSun" pitchFamily="18" charset="0"/>
              </a:rPr>
              <a:t>名总警員</a:t>
            </a:r>
            <a:endParaRPr lang="zh-CN" sz="2800" b="0" i="0" dirty="0" smtClean="0">
              <a:solidFill>
                <a:srgbClr val="FFFFFF"/>
              </a:solidFill>
              <a:ea typeface="SimSun" pitchFamily="18" charset="0"/>
            </a:endParaRPr>
          </a:p>
          <a:p>
            <a:pPr>
              <a:buNone/>
            </a:pPr>
            <a:r>
              <a:rPr lang="zh-CN" sz="2800" b="0" i="0" dirty="0" smtClean="0">
                <a:solidFill>
                  <a:srgbClr val="FFFFFF"/>
                </a:solidFill>
                <a:ea typeface="SimSun" pitchFamily="18" charset="0"/>
              </a:rPr>
              <a:t>		3	</a:t>
            </a:r>
            <a:r>
              <a:rPr lang="zh-CN" sz="2800" b="0" i="0" dirty="0" smtClean="0">
                <a:solidFill>
                  <a:srgbClr val="FFFFFF"/>
                </a:solidFill>
                <a:ea typeface="SimSun" pitchFamily="18" charset="0"/>
              </a:rPr>
              <a:t>名警員</a:t>
            </a:r>
            <a:endParaRPr lang="zh-CN" sz="2800" b="0" i="0" dirty="0" smtClean="0">
              <a:solidFill>
                <a:srgbClr val="FFFFFF"/>
              </a:solidFill>
              <a:ea typeface="SimSun" pitchFamily="18" charset="0"/>
            </a:endParaRPr>
          </a:p>
          <a:p>
            <a:r>
              <a:rPr lang="zh-CN" sz="2800" b="0" i="0" dirty="0" smtClean="0">
                <a:solidFill>
                  <a:srgbClr val="FFFFFF"/>
                </a:solidFill>
                <a:ea typeface="SimSun" pitchFamily="18" charset="0"/>
              </a:rPr>
              <a:t>1 名人员管理及培训警官</a:t>
            </a:r>
          </a:p>
          <a:p>
            <a:r>
              <a:rPr lang="zh-CN" sz="2800" b="0" i="0" dirty="0" smtClean="0">
                <a:solidFill>
                  <a:srgbClr val="FFFFFF"/>
                </a:solidFill>
                <a:ea typeface="SimSun" pitchFamily="18" charset="0"/>
              </a:rPr>
              <a:t>1 名总警监</a:t>
            </a:r>
          </a:p>
          <a:p>
            <a:r>
              <a:rPr lang="zh-CN" sz="2800" b="0" i="0" dirty="0" smtClean="0">
                <a:solidFill>
                  <a:srgbClr val="FFFFFF"/>
                </a:solidFill>
                <a:ea typeface="SimSun" pitchFamily="18" charset="0"/>
              </a:rPr>
              <a:t>5 名警員将被指派为“</a:t>
            </a:r>
            <a:r>
              <a:rPr lang="zh-CN" sz="2800" b="0" i="0" dirty="0" smtClean="0">
                <a:solidFill>
                  <a:srgbClr val="FFFFFF"/>
                </a:solidFill>
                <a:ea typeface="SimSun" pitchFamily="18" charset="0"/>
              </a:rPr>
              <a:t>永久</a:t>
            </a:r>
            <a:r>
              <a:rPr lang="zh-CN" altLang="en-US" sz="2800" b="0" i="0" dirty="0" smtClean="0">
                <a:solidFill>
                  <a:srgbClr val="FFFFFF"/>
                </a:solidFill>
                <a:ea typeface="SimSun" pitchFamily="18" charset="0"/>
              </a:rPr>
              <a:t>轮值</a:t>
            </a:r>
            <a:r>
              <a:rPr lang="zh-CN" sz="2800" b="0" i="0" dirty="0" smtClean="0">
                <a:solidFill>
                  <a:srgbClr val="FFFFFF"/>
                </a:solidFill>
                <a:ea typeface="SimSun" pitchFamily="18" charset="0"/>
              </a:rPr>
              <a:t>班</a:t>
            </a:r>
            <a:r>
              <a:rPr lang="zh-CN" sz="2800" b="0" i="0" dirty="0" smtClean="0">
                <a:solidFill>
                  <a:srgbClr val="FFFFFF"/>
                </a:solidFill>
                <a:ea typeface="SimSun" pitchFamily="18" charset="0"/>
              </a:rPr>
              <a:t>”</a:t>
            </a:r>
          </a:p>
          <a:p>
            <a:pPr lvl="2">
              <a:buNone/>
            </a:pPr>
            <a:endParaRPr lang="en-US" sz="2000" dirty="0" smtClean="0"/>
          </a:p>
          <a:p>
            <a:endParaRPr lang="en-US" dirty="0" smtClean="0"/>
          </a:p>
          <a:p>
            <a:endParaRPr lang="en-US" dirty="0" smtClean="0"/>
          </a:p>
          <a:p>
            <a:endParaRPr lang="en-US" dirty="0" smtClean="0"/>
          </a:p>
          <a:p>
            <a:endParaRPr lang="en-US" dirty="0" smtClean="0"/>
          </a:p>
          <a:p>
            <a:pPr>
              <a:buNone/>
            </a:pPr>
            <a:endParaRPr lang="en-US" dirty="0" smtClean="0"/>
          </a:p>
          <a:p>
            <a:endParaRPr lang="en-US" dirty="0"/>
          </a:p>
        </p:txBody>
      </p:sp>
    </p:spTree>
    <p:extLst>
      <p:ext uri="{BB962C8B-B14F-4D97-AF65-F5344CB8AC3E}">
        <p14:creationId xmlns:p14="http://schemas.microsoft.com/office/powerpoint/2010/main" val="38213442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zh-CN" sz="4400" b="0" i="0" dirty="0" smtClean="0">
                <a:solidFill>
                  <a:srgbClr val="FFFFFF"/>
                </a:solidFill>
                <a:effectLst>
                  <a:outerShdw blurRad="38100" dist="38100" dir="2700000" algn="tl">
                    <a:srgbClr val="000000">
                      <a:alpha val="43137"/>
                    </a:srgbClr>
                  </a:outerShdw>
                </a:effectLst>
                <a:ea typeface="SimSun" pitchFamily="18" charset="0"/>
              </a:rPr>
              <a:t>车辆设备</a:t>
            </a: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819400" y="1295400"/>
            <a:ext cx="6034617" cy="4525963"/>
          </a:xfrm>
          <a:prstGeom prst="rect">
            <a:avLst/>
          </a:prstGeom>
        </p:spPr>
      </p:pic>
      <p:sp>
        <p:nvSpPr>
          <p:cNvPr id="5" name="TextBox 4"/>
          <p:cNvSpPr txBox="1"/>
          <p:nvPr/>
        </p:nvSpPr>
        <p:spPr>
          <a:xfrm>
            <a:off x="152400" y="1676400"/>
            <a:ext cx="2743200" cy="3139321"/>
          </a:xfrm>
          <a:prstGeom prst="rect">
            <a:avLst/>
          </a:prstGeom>
          <a:noFill/>
        </p:spPr>
        <p:txBody>
          <a:bodyPr wrap="square" rtlCol="0">
            <a:spAutoFit/>
          </a:bodyPr>
          <a:lstStyle/>
          <a:p>
            <a:r>
              <a:rPr lang="zh-CN" sz="1800" b="1" i="0" dirty="0" smtClean="0">
                <a:solidFill>
                  <a:srgbClr val="FFFFFF"/>
                </a:solidFill>
                <a:ea typeface="SimSun" pitchFamily="18" charset="0"/>
              </a:rPr>
              <a:t>警车中的设备配置：</a:t>
            </a:r>
          </a:p>
          <a:p>
            <a:endParaRPr lang="en-US" dirty="0" smtClean="0"/>
          </a:p>
          <a:p>
            <a:pPr marL="285750" indent="-285750">
              <a:buFont typeface="Arial"/>
              <a:buChar char="•"/>
            </a:pPr>
            <a:r>
              <a:rPr lang="zh-CN" sz="1800" b="0" i="0" dirty="0" smtClean="0">
                <a:solidFill>
                  <a:srgbClr val="FFFFFF"/>
                </a:solidFill>
                <a:ea typeface="SimSun" pitchFamily="18" charset="0"/>
              </a:rPr>
              <a:t>警方用无线电</a:t>
            </a:r>
            <a:endParaRPr lang="zh-CN" sz="1800" b="0" i="0" dirty="0" smtClean="0">
              <a:solidFill>
                <a:srgbClr val="FFFFFF"/>
              </a:solidFill>
              <a:ea typeface="SimSun" pitchFamily="18" charset="0"/>
            </a:endParaRPr>
          </a:p>
          <a:p>
            <a:pPr marL="285750" indent="-285750" defTabSz="1979613">
              <a:buFont typeface="Arial"/>
              <a:buChar char="•"/>
            </a:pPr>
            <a:r>
              <a:rPr lang="zh-CN" sz="1800" b="0" i="0" dirty="0" smtClean="0">
                <a:solidFill>
                  <a:srgbClr val="FFFFFF"/>
                </a:solidFill>
                <a:ea typeface="SimSun" pitchFamily="18" charset="0"/>
              </a:rPr>
              <a:t>测速</a:t>
            </a:r>
            <a:r>
              <a:rPr lang="en" sz="1800" dirty="0" smtClean="0"/>
              <a:t/>
            </a:r>
            <a:br>
              <a:rPr lang="en" sz="1800" dirty="0" smtClean="0"/>
            </a:br>
            <a:r>
              <a:rPr lang="zh-CN" altLang="en-US" sz="1800" dirty="0" smtClean="0"/>
              <a:t>雷达</a:t>
            </a:r>
            <a:endParaRPr lang="en-US" altLang="zh-CN" sz="1800" dirty="0" smtClean="0"/>
          </a:p>
          <a:p>
            <a:pPr marL="285750" indent="-285750" defTabSz="1979613">
              <a:buFont typeface="Arial"/>
              <a:buChar char="•"/>
            </a:pPr>
            <a:r>
              <a:rPr lang="zh-CN" sz="1800" b="0" i="0" dirty="0" smtClean="0">
                <a:solidFill>
                  <a:srgbClr val="FFFFFF"/>
                </a:solidFill>
                <a:ea typeface="SimSun" pitchFamily="18" charset="0"/>
              </a:rPr>
              <a:t>笔记型计算机</a:t>
            </a:r>
          </a:p>
          <a:p>
            <a:pPr marL="285750" indent="-285750">
              <a:buFont typeface="Arial"/>
              <a:buChar char="•"/>
            </a:pPr>
            <a:r>
              <a:rPr lang="zh-CN" sz="1800" b="0" i="0" dirty="0" smtClean="0">
                <a:solidFill>
                  <a:srgbClr val="FFFFFF"/>
                </a:solidFill>
                <a:ea typeface="SimSun" pitchFamily="18" charset="0"/>
              </a:rPr>
              <a:t>车内摄</a:t>
            </a:r>
            <a:r>
              <a:rPr lang="zh-CN" sz="1800" b="0" i="0" dirty="0" smtClean="0">
                <a:solidFill>
                  <a:srgbClr val="FFFFFF"/>
                </a:solidFill>
                <a:ea typeface="SimSun" pitchFamily="18" charset="0"/>
              </a:rPr>
              <a:t>影机</a:t>
            </a:r>
          </a:p>
          <a:p>
            <a:pPr marL="285750" indent="-285750">
              <a:buFont typeface="Arial"/>
              <a:buChar char="•"/>
            </a:pPr>
            <a:r>
              <a:rPr lang="zh-CN" sz="1800" b="0" i="0" dirty="0" smtClean="0">
                <a:solidFill>
                  <a:srgbClr val="FFFFFF"/>
                </a:solidFill>
                <a:ea typeface="SimSun" pitchFamily="18" charset="0"/>
              </a:rPr>
              <a:t>急救用品</a:t>
            </a:r>
          </a:p>
          <a:p>
            <a:pPr marL="285750" indent="-285750">
              <a:buFont typeface="Arial"/>
              <a:buChar char="•"/>
            </a:pPr>
            <a:r>
              <a:rPr lang="zh-CN" sz="1800" b="0" i="0" dirty="0" smtClean="0">
                <a:solidFill>
                  <a:srgbClr val="FFFFFF"/>
                </a:solidFill>
                <a:ea typeface="SimSun" pitchFamily="18" charset="0"/>
              </a:rPr>
              <a:t>灭火器</a:t>
            </a:r>
          </a:p>
          <a:p>
            <a:pPr marL="285750" indent="-285750">
              <a:buFont typeface="Arial"/>
              <a:buChar char="•"/>
            </a:pPr>
            <a:r>
              <a:rPr lang="zh-CN" sz="1800" b="0" i="0" dirty="0" smtClean="0">
                <a:solidFill>
                  <a:srgbClr val="FFFFFF"/>
                </a:solidFill>
                <a:ea typeface="SimSun" pitchFamily="18" charset="0"/>
              </a:rPr>
              <a:t>救生圈</a:t>
            </a:r>
          </a:p>
          <a:p>
            <a:endParaRPr lang="en-US" dirty="0"/>
          </a:p>
        </p:txBody>
      </p:sp>
    </p:spTree>
    <p:extLst>
      <p:ext uri="{BB962C8B-B14F-4D97-AF65-F5344CB8AC3E}">
        <p14:creationId xmlns:p14="http://schemas.microsoft.com/office/powerpoint/2010/main" val="357511873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zh-CN" sz="4400" b="0" i="0" dirty="0" smtClean="0">
                <a:solidFill>
                  <a:srgbClr val="FFFFFF"/>
                </a:solidFill>
                <a:effectLst>
                  <a:outerShdw blurRad="38100" dist="38100" dir="2700000" algn="tl">
                    <a:srgbClr val="000000">
                      <a:alpha val="43137"/>
                    </a:srgbClr>
                  </a:outerShdw>
                </a:effectLst>
                <a:ea typeface="SimSun" pitchFamily="18" charset="0"/>
              </a:rPr>
              <a:t>对警員的培训：</a:t>
            </a:r>
            <a:r>
              <a:rPr lang="en" sz="4400" dirty="0" smtClean="0"/>
              <a:t/>
            </a:r>
            <a:br>
              <a:rPr lang="en" sz="4400" dirty="0" smtClean="0"/>
            </a:br>
            <a:r>
              <a:rPr lang="en" sz="4400" dirty="0" smtClean="0"/>
              <a:t/>
            </a:r>
            <a:br>
              <a:rPr lang="en" sz="4400" dirty="0" smtClean="0"/>
            </a:br>
            <a:r>
              <a:rPr lang="en" sz="4400" dirty="0" smtClean="0"/>
              <a:t/>
            </a:r>
            <a:br>
              <a:rPr lang="en" sz="4400" dirty="0" smtClean="0"/>
            </a:br>
            <a:r>
              <a:rPr lang="en" sz="4400" dirty="0" smtClean="0"/>
              <a:t/>
            </a:r>
            <a:br>
              <a:rPr lang="en" sz="4400" dirty="0" smtClean="0"/>
            </a:br>
            <a:endParaRPr lang="en" sz="4400" dirty="0" smtClean="0"/>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57200" y="838200"/>
            <a:ext cx="3886200" cy="29146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4038600"/>
            <a:ext cx="3378200" cy="2533650"/>
          </a:xfrm>
          <a:prstGeom prst="rect">
            <a:avLst/>
          </a:prstGeom>
        </p:spPr>
      </p:pic>
      <p:sp>
        <p:nvSpPr>
          <p:cNvPr id="6" name="TextBox 5"/>
          <p:cNvSpPr txBox="1"/>
          <p:nvPr/>
        </p:nvSpPr>
        <p:spPr>
          <a:xfrm>
            <a:off x="4876800" y="762000"/>
            <a:ext cx="3466975" cy="5632311"/>
          </a:xfrm>
          <a:prstGeom prst="rect">
            <a:avLst/>
          </a:prstGeom>
          <a:noFill/>
        </p:spPr>
        <p:txBody>
          <a:bodyPr wrap="square" rtlCol="0">
            <a:spAutoFit/>
          </a:bodyPr>
          <a:lstStyle/>
          <a:p>
            <a:pPr>
              <a:buFont typeface="Arial" pitchFamily="34" charset="0"/>
              <a:buChar char="•"/>
            </a:pPr>
            <a:r>
              <a:rPr lang="zh-CN" sz="1800" b="0" i="0" dirty="0" smtClean="0">
                <a:solidFill>
                  <a:srgbClr val="FFFFFF"/>
                </a:solidFill>
                <a:ea typeface="SimSun" pitchFamily="18" charset="0"/>
              </a:rPr>
              <a:t>必须完成美国司法服务司核准的基本警員训练学校的培训</a:t>
            </a:r>
          </a:p>
          <a:p>
            <a:pPr>
              <a:buFont typeface="Arial" pitchFamily="34" charset="0"/>
              <a:buChar char="•"/>
            </a:pPr>
            <a:r>
              <a:rPr lang="zh-CN" sz="1800" b="0" i="0" dirty="0" smtClean="0">
                <a:solidFill>
                  <a:srgbClr val="FFFFFF"/>
                </a:solidFill>
                <a:ea typeface="SimSun" pitchFamily="18" charset="0"/>
              </a:rPr>
              <a:t>在职培训：</a:t>
            </a:r>
          </a:p>
          <a:p>
            <a:pPr lvl="1">
              <a:buFont typeface="Arial" pitchFamily="34" charset="0"/>
              <a:buChar char="•"/>
            </a:pPr>
            <a:r>
              <a:rPr lang="zh-CN" sz="1800" b="0" i="0" dirty="0" smtClean="0">
                <a:solidFill>
                  <a:srgbClr val="FFFFFF"/>
                </a:solidFill>
                <a:ea typeface="SimSun" pitchFamily="18" charset="0"/>
              </a:rPr>
              <a:t>武器使用与执勤安全</a:t>
            </a:r>
          </a:p>
          <a:p>
            <a:pPr lvl="1">
              <a:buFont typeface="Arial" pitchFamily="34" charset="0"/>
              <a:buChar char="•"/>
            </a:pPr>
            <a:r>
              <a:rPr lang="zh-CN" sz="1800" b="0" i="0" dirty="0" smtClean="0">
                <a:solidFill>
                  <a:srgbClr val="FFFFFF"/>
                </a:solidFill>
                <a:ea typeface="SimSun" pitchFamily="18" charset="0"/>
              </a:rPr>
              <a:t>酒后驾车/服用药物后驾车</a:t>
            </a:r>
          </a:p>
          <a:p>
            <a:pPr lvl="1">
              <a:buFont typeface="Arial" pitchFamily="34" charset="0"/>
              <a:buChar char="•"/>
            </a:pPr>
            <a:r>
              <a:rPr lang="zh-CN" sz="1800" b="0" i="0" dirty="0" smtClean="0">
                <a:solidFill>
                  <a:srgbClr val="FFFFFF"/>
                </a:solidFill>
                <a:ea typeface="SimSun" pitchFamily="18" charset="0"/>
              </a:rPr>
              <a:t>交通事故调查</a:t>
            </a:r>
          </a:p>
          <a:p>
            <a:pPr lvl="1">
              <a:buFont typeface="Arial" pitchFamily="34" charset="0"/>
              <a:buChar char="•"/>
            </a:pPr>
            <a:r>
              <a:rPr lang="zh-CN" sz="1800" b="0" i="0" dirty="0" smtClean="0">
                <a:solidFill>
                  <a:srgbClr val="FFFFFF"/>
                </a:solidFill>
                <a:ea typeface="SimSun" pitchFamily="18" charset="0"/>
              </a:rPr>
              <a:t>多元文化训练</a:t>
            </a:r>
          </a:p>
          <a:p>
            <a:pPr lvl="1">
              <a:buFont typeface="Arial" pitchFamily="34" charset="0"/>
              <a:buChar char="•"/>
            </a:pPr>
            <a:r>
              <a:rPr lang="zh-CN" sz="1800" b="0" i="0" dirty="0" smtClean="0">
                <a:solidFill>
                  <a:srgbClr val="FFFFFF"/>
                </a:solidFill>
                <a:ea typeface="SimSun" pitchFamily="18" charset="0"/>
              </a:rPr>
              <a:t>法律法规</a:t>
            </a:r>
          </a:p>
          <a:p>
            <a:pPr lvl="1">
              <a:buFont typeface="Arial" pitchFamily="34" charset="0"/>
              <a:buChar char="•"/>
            </a:pPr>
            <a:r>
              <a:rPr lang="zh-CN" sz="1800" b="0" i="0" dirty="0" smtClean="0">
                <a:solidFill>
                  <a:srgbClr val="FFFFFF"/>
                </a:solidFill>
                <a:ea typeface="SimSun" pitchFamily="18" charset="0"/>
              </a:rPr>
              <a:t>爆裂物处理 </a:t>
            </a:r>
          </a:p>
          <a:p>
            <a:pPr>
              <a:buFont typeface="Arial" pitchFamily="34" charset="0"/>
              <a:buChar char="•"/>
            </a:pPr>
            <a:endParaRPr lang="en-US" dirty="0" smtClean="0"/>
          </a:p>
          <a:p>
            <a:pPr>
              <a:buFont typeface="Arial" pitchFamily="34" charset="0"/>
              <a:buChar char="•"/>
            </a:pPr>
            <a:r>
              <a:rPr lang="zh-CN" sz="1800" b="0" i="0" dirty="0" smtClean="0">
                <a:solidFill>
                  <a:srgbClr val="FFFFFF"/>
                </a:solidFill>
                <a:ea typeface="SimSun" pitchFamily="18" charset="0"/>
              </a:rPr>
              <a:t>在培训学校中的特殊训练：</a:t>
            </a:r>
          </a:p>
          <a:p>
            <a:pPr lvl="1">
              <a:buFont typeface="Arial" pitchFamily="34" charset="0"/>
              <a:buChar char="•"/>
            </a:pPr>
            <a:r>
              <a:rPr lang="zh-CN" sz="1800" b="0" i="0" dirty="0" smtClean="0">
                <a:solidFill>
                  <a:srgbClr val="FFFFFF"/>
                </a:solidFill>
                <a:ea typeface="SimSun" pitchFamily="18" charset="0"/>
              </a:rPr>
              <a:t>侦测炸弹</a:t>
            </a:r>
          </a:p>
          <a:p>
            <a:pPr lvl="1">
              <a:buFont typeface="Arial" pitchFamily="34" charset="0"/>
              <a:buChar char="•"/>
            </a:pPr>
            <a:r>
              <a:rPr lang="zh-CN" sz="1800" b="0" i="0" dirty="0" smtClean="0">
                <a:solidFill>
                  <a:srgbClr val="FFFFFF"/>
                </a:solidFill>
                <a:ea typeface="SimSun" pitchFamily="18" charset="0"/>
              </a:rPr>
              <a:t>国家安全训练</a:t>
            </a:r>
          </a:p>
          <a:p>
            <a:pPr lvl="1">
              <a:buFont typeface="Arial" pitchFamily="34" charset="0"/>
              <a:buChar char="•"/>
            </a:pPr>
            <a:r>
              <a:rPr lang="zh-CN" sz="1800" b="0" i="0" dirty="0" smtClean="0">
                <a:solidFill>
                  <a:srgbClr val="FFFFFF"/>
                </a:solidFill>
                <a:ea typeface="SimSun" pitchFamily="18" charset="0"/>
              </a:rPr>
              <a:t>防治犯罪</a:t>
            </a:r>
          </a:p>
          <a:p>
            <a:pPr lvl="1">
              <a:buFont typeface="Arial" pitchFamily="34" charset="0"/>
              <a:buChar char="•"/>
            </a:pPr>
            <a:r>
              <a:rPr lang="zh-CN" sz="1800" b="0" i="0" dirty="0" smtClean="0">
                <a:solidFill>
                  <a:srgbClr val="FFFFFF"/>
                </a:solidFill>
                <a:ea typeface="SimSun" pitchFamily="18" charset="0"/>
              </a:rPr>
              <a:t>反恐怖主义的临时爆炸装置</a:t>
            </a:r>
          </a:p>
          <a:p>
            <a:pPr lvl="1">
              <a:buFont typeface="Arial" pitchFamily="34" charset="0"/>
              <a:buChar char="•"/>
            </a:pPr>
            <a:r>
              <a:rPr lang="zh-CN" sz="1800" b="0" i="0" dirty="0" smtClean="0">
                <a:solidFill>
                  <a:srgbClr val="FFFFFF"/>
                </a:solidFill>
                <a:ea typeface="SimSun" pitchFamily="18" charset="0"/>
              </a:rPr>
              <a:t>危险物质处理</a:t>
            </a:r>
          </a:p>
          <a:p>
            <a:pPr lvl="1">
              <a:buFont typeface="Arial" pitchFamily="34" charset="0"/>
              <a:buChar char="•"/>
            </a:pPr>
            <a:r>
              <a:rPr lang="zh-CN" sz="1800" b="0" i="0" dirty="0" smtClean="0">
                <a:solidFill>
                  <a:srgbClr val="FFFFFF"/>
                </a:solidFill>
                <a:ea typeface="SimSun" pitchFamily="18" charset="0"/>
              </a:rPr>
              <a:t>雷达</a:t>
            </a:r>
          </a:p>
          <a:p>
            <a:pPr lvl="1">
              <a:buFont typeface="Arial" pitchFamily="34" charset="0"/>
              <a:buChar char="•"/>
            </a:pPr>
            <a:r>
              <a:rPr lang="zh-CN" sz="1800" b="0" i="0" dirty="0" smtClean="0">
                <a:solidFill>
                  <a:srgbClr val="FFFFFF"/>
                </a:solidFill>
                <a:ea typeface="SimSun" pitchFamily="18" charset="0"/>
              </a:rPr>
              <a:t>预防结伙犯罪</a:t>
            </a:r>
          </a:p>
          <a:p>
            <a:pPr>
              <a:buFont typeface="Arial" pitchFamily="34" charset="0"/>
              <a:buChar char="•"/>
            </a:pPr>
            <a:endParaRPr lang="en-US" dirty="0" smtClean="0"/>
          </a:p>
          <a:p>
            <a:pPr>
              <a:buFont typeface="Arial" pitchFamily="34" charset="0"/>
              <a:buChar char="•"/>
            </a:pPr>
            <a:endParaRPr lang="en-US" dirty="0" smtClean="0"/>
          </a:p>
          <a:p>
            <a:endParaRPr lang="en-US" dirty="0"/>
          </a:p>
        </p:txBody>
      </p:sp>
    </p:spTree>
    <p:extLst>
      <p:ext uri="{BB962C8B-B14F-4D97-AF65-F5344CB8AC3E}">
        <p14:creationId xmlns:p14="http://schemas.microsoft.com/office/powerpoint/2010/main" val="175649822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0"/>
            <a:ext cx="8229600" cy="1143000"/>
          </a:xfrm>
          <a:prstGeom prst="rect">
            <a:avLst/>
          </a:prstGeom>
        </p:spPr>
        <p:txBody>
          <a:bodyPr/>
          <a:lstStyle/>
          <a:p>
            <a:r>
              <a:rPr lang="zh-CN" sz="4400" b="0" i="0" dirty="0" smtClean="0">
                <a:solidFill>
                  <a:srgbClr val="FFFFFF"/>
                </a:solidFill>
                <a:effectLst>
                  <a:outerShdw blurRad="38100" dist="38100" dir="2700000" algn="tl">
                    <a:srgbClr val="000000">
                      <a:alpha val="43137"/>
                    </a:srgbClr>
                  </a:outerShdw>
                </a:effectLst>
                <a:ea typeface="SimSun" pitchFamily="18" charset="0"/>
              </a:rPr>
              <a:t>安全操作</a:t>
            </a: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81000" y="1115567"/>
            <a:ext cx="3276600" cy="382998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3124200"/>
            <a:ext cx="5486400" cy="3456432"/>
          </a:xfrm>
          <a:prstGeom prst="rect">
            <a:avLst/>
          </a:prstGeom>
        </p:spPr>
      </p:pic>
      <p:sp>
        <p:nvSpPr>
          <p:cNvPr id="6" name="TextBox 5"/>
          <p:cNvSpPr txBox="1"/>
          <p:nvPr/>
        </p:nvSpPr>
        <p:spPr>
          <a:xfrm>
            <a:off x="4419600" y="1143000"/>
            <a:ext cx="2839239" cy="923330"/>
          </a:xfrm>
          <a:prstGeom prst="rect">
            <a:avLst/>
          </a:prstGeom>
          <a:noFill/>
        </p:spPr>
        <p:txBody>
          <a:bodyPr wrap="none" rtlCol="0">
            <a:spAutoFit/>
          </a:bodyPr>
          <a:lstStyle/>
          <a:p>
            <a:r>
              <a:rPr lang="zh-CN" sz="1800" b="0" i="0" dirty="0" smtClean="0">
                <a:solidFill>
                  <a:srgbClr val="FFFFFF"/>
                </a:solidFill>
                <a:ea typeface="SimSun" pitchFamily="18" charset="0"/>
              </a:rPr>
              <a:t>一同</a:t>
            </a:r>
            <a:r>
              <a:rPr lang="zh-CN" sz="1800" b="0" i="0" dirty="0" smtClean="0">
                <a:solidFill>
                  <a:srgbClr val="FFFFFF"/>
                </a:solidFill>
                <a:ea typeface="SimSun" pitchFamily="18" charset="0"/>
              </a:rPr>
              <a:t>与国家安</a:t>
            </a:r>
            <a:r>
              <a:rPr lang="zh-CN" sz="1800" b="0" i="0" dirty="0" smtClean="0">
                <a:solidFill>
                  <a:srgbClr val="FFFFFF"/>
                </a:solidFill>
                <a:ea typeface="SimSun" pitchFamily="18" charset="0"/>
              </a:rPr>
              <a:t>全局</a:t>
            </a:r>
          </a:p>
          <a:p>
            <a:r>
              <a:rPr lang="zh-CN" sz="1800" b="0" i="0" dirty="0" smtClean="0">
                <a:solidFill>
                  <a:srgbClr val="FFFFFF"/>
                </a:solidFill>
                <a:ea typeface="SimSun" pitchFamily="18" charset="0"/>
              </a:rPr>
              <a:t>抽查车辆是否载有爆裂物</a:t>
            </a:r>
          </a:p>
          <a:p>
            <a:r>
              <a:rPr lang="zh-CN" sz="1800" b="0" i="0" dirty="0" smtClean="0">
                <a:solidFill>
                  <a:srgbClr val="FFFFFF"/>
                </a:solidFill>
                <a:ea typeface="SimSun" pitchFamily="18" charset="0"/>
              </a:rPr>
              <a:t> 和任何非法的物品</a:t>
            </a:r>
          </a:p>
        </p:txBody>
      </p:sp>
    </p:spTree>
    <p:extLst>
      <p:ext uri="{BB962C8B-B14F-4D97-AF65-F5344CB8AC3E}">
        <p14:creationId xmlns:p14="http://schemas.microsoft.com/office/powerpoint/2010/main" val="237757778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zh-CN" sz="4400" b="0" i="0" dirty="0" smtClean="0">
                <a:solidFill>
                  <a:srgbClr val="FFFFFF"/>
                </a:solidFill>
                <a:effectLst>
                  <a:outerShdw blurRad="38100" dist="38100" dir="2700000" algn="tl">
                    <a:srgbClr val="000000">
                      <a:alpha val="43137"/>
                    </a:srgbClr>
                  </a:outerShdw>
                </a:effectLst>
                <a:ea typeface="SimSun" pitchFamily="18" charset="0"/>
              </a:rPr>
              <a:t>封闭式岛屿</a:t>
            </a: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676400" y="762000"/>
            <a:ext cx="6059553" cy="4525963"/>
          </a:xfrm>
          <a:prstGeom prst="rect">
            <a:avLst/>
          </a:prstGeom>
        </p:spPr>
      </p:pic>
      <p:sp>
        <p:nvSpPr>
          <p:cNvPr id="5" name="TextBox 4"/>
          <p:cNvSpPr txBox="1"/>
          <p:nvPr/>
        </p:nvSpPr>
        <p:spPr>
          <a:xfrm>
            <a:off x="1600200" y="5638800"/>
            <a:ext cx="6552691" cy="923330"/>
          </a:xfrm>
          <a:prstGeom prst="rect">
            <a:avLst/>
          </a:prstGeom>
          <a:noFill/>
        </p:spPr>
        <p:txBody>
          <a:bodyPr wrap="none" rtlCol="0">
            <a:spAutoFit/>
          </a:bodyPr>
          <a:lstStyle/>
          <a:p>
            <a:r>
              <a:rPr lang="zh-CN" sz="1800" b="0" i="0" dirty="0" smtClean="0">
                <a:solidFill>
                  <a:srgbClr val="FFFFFF"/>
                </a:solidFill>
                <a:ea typeface="SimSun" pitchFamily="18" charset="0"/>
              </a:rPr>
              <a:t>4 座人造岛屿中的 3 座不向公众开放。</a:t>
            </a:r>
          </a:p>
          <a:p>
            <a:r>
              <a:rPr lang="zh-CN" sz="1800" b="0" i="0" dirty="0" smtClean="0">
                <a:solidFill>
                  <a:srgbClr val="FFFFFF"/>
                </a:solidFill>
                <a:ea typeface="SimSun" pitchFamily="18" charset="0"/>
              </a:rPr>
              <a:t>并设有管制门禁，预防闲人进入。</a:t>
            </a:r>
          </a:p>
          <a:p>
            <a:endParaRPr lang="en-US" dirty="0"/>
          </a:p>
        </p:txBody>
      </p:sp>
    </p:spTree>
    <p:extLst>
      <p:ext uri="{BB962C8B-B14F-4D97-AF65-F5344CB8AC3E}">
        <p14:creationId xmlns:p14="http://schemas.microsoft.com/office/powerpoint/2010/main" val="16120257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1389" y="12357"/>
            <a:ext cx="6043257" cy="5262979"/>
          </a:xfrm>
          <a:prstGeom prst="rect">
            <a:avLst/>
          </a:prstGeom>
          <a:noFill/>
        </p:spPr>
        <p:txBody>
          <a:bodyPr wrap="none" rtlCol="0">
            <a:spAutoFit/>
          </a:bodyPr>
          <a:lstStyle/>
          <a:p>
            <a:r>
              <a:rPr lang="zh-CN" sz="4400" b="0" i="0" dirty="0" smtClean="0">
                <a:solidFill>
                  <a:srgbClr val="FFFFFF"/>
                </a:solidFill>
                <a:effectLst>
                  <a:outerShdw blurRad="38100" dist="38100" dir="2700000" algn="tl">
                    <a:srgbClr val="000000">
                      <a:alpha val="43137"/>
                    </a:srgbClr>
                  </a:outerShdw>
                </a:effectLst>
                <a:ea typeface="SimSun" pitchFamily="18" charset="0"/>
              </a:rPr>
              <a:t>紧急应变人员</a:t>
            </a:r>
          </a:p>
          <a:p>
            <a:endParaRPr lang="en-US" sz="3600" dirty="0" smtClean="0"/>
          </a:p>
          <a:p>
            <a:r>
              <a:rPr lang="zh-CN" sz="2800" b="0" i="0" dirty="0" smtClean="0">
                <a:solidFill>
                  <a:srgbClr val="FFFFFF"/>
                </a:solidFill>
                <a:ea typeface="SimSun" pitchFamily="18" charset="0"/>
              </a:rPr>
              <a:t>每班执勤人员中都配有 4 </a:t>
            </a:r>
          </a:p>
          <a:p>
            <a:r>
              <a:rPr lang="zh-CN" sz="2800" b="0" i="0" dirty="0" smtClean="0">
                <a:solidFill>
                  <a:srgbClr val="FFFFFF"/>
                </a:solidFill>
                <a:ea typeface="SimSun" pitchFamily="18" charset="0"/>
              </a:rPr>
              <a:t>  名紧急应变人员</a:t>
            </a:r>
          </a:p>
          <a:p>
            <a:endParaRPr lang="en-US" sz="3200" dirty="0" smtClean="0"/>
          </a:p>
          <a:p>
            <a:endParaRPr lang="en-US" sz="4400" dirty="0" smtClean="0"/>
          </a:p>
          <a:p>
            <a:endParaRPr lang="en-US" sz="4400" dirty="0" smtClean="0"/>
          </a:p>
          <a:p>
            <a:endParaRPr lang="en-US" sz="4400" dirty="0" smtClean="0"/>
          </a:p>
          <a:p>
            <a:endParaRPr lang="en-US" dirty="0" smtClean="0"/>
          </a:p>
          <a:p>
            <a:endParaRPr lang="en-US" dirty="0"/>
          </a:p>
        </p:txBody>
      </p:sp>
      <p:pic>
        <p:nvPicPr>
          <p:cNvPr id="5" name="Picture 4" descr="ECinRoad2.jpg"/>
          <p:cNvPicPr>
            <a:picLocks noChangeAspect="1"/>
          </p:cNvPicPr>
          <p:nvPr/>
        </p:nvPicPr>
        <p:blipFill>
          <a:blip r:embed="rId2" cstate="print"/>
          <a:stretch>
            <a:fillRect/>
          </a:stretch>
        </p:blipFill>
        <p:spPr>
          <a:xfrm>
            <a:off x="1524000" y="2209800"/>
            <a:ext cx="5588000" cy="4191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zh-CN" sz="4400" b="0" i="0" dirty="0" smtClean="0">
                <a:solidFill>
                  <a:srgbClr val="FFFFFF"/>
                </a:solidFill>
                <a:effectLst>
                  <a:outerShdw blurRad="38100" dist="38100" dir="2700000" algn="tl">
                    <a:srgbClr val="000000">
                      <a:alpha val="43137"/>
                    </a:srgbClr>
                  </a:outerShdw>
                </a:effectLst>
                <a:ea typeface="SimSun" pitchFamily="18" charset="0"/>
              </a:rPr>
              <a:t>清障车与消防车</a:t>
            </a:r>
          </a:p>
        </p:txBody>
      </p:sp>
      <p:pic>
        <p:nvPicPr>
          <p:cNvPr id="1026" name="Picture 2"/>
          <p:cNvPicPr>
            <a:picLocks noChangeAspect="1" noChangeArrowheads="1"/>
          </p:cNvPicPr>
          <p:nvPr/>
        </p:nvPicPr>
        <p:blipFill>
          <a:blip r:embed="rId2" cstate="print"/>
          <a:srcRect/>
          <a:stretch>
            <a:fillRect/>
          </a:stretch>
        </p:blipFill>
        <p:spPr bwMode="auto">
          <a:xfrm>
            <a:off x="76200" y="1066800"/>
            <a:ext cx="4424017" cy="2922827"/>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4572000" y="1066800"/>
            <a:ext cx="4433929" cy="2895600"/>
          </a:xfrm>
          <a:prstGeom prst="rect">
            <a:avLst/>
          </a:prstGeom>
          <a:noFill/>
          <a:ln w="9525">
            <a:noFill/>
            <a:miter lim="800000"/>
            <a:headEnd/>
            <a:tailEnd/>
          </a:ln>
          <a:effectLst/>
        </p:spPr>
      </p:pic>
      <p:sp>
        <p:nvSpPr>
          <p:cNvPr id="5" name="TextBox 4"/>
          <p:cNvSpPr txBox="1"/>
          <p:nvPr/>
        </p:nvSpPr>
        <p:spPr>
          <a:xfrm>
            <a:off x="1219201" y="4724400"/>
            <a:ext cx="7315199" cy="646331"/>
          </a:xfrm>
          <a:prstGeom prst="rect">
            <a:avLst/>
          </a:prstGeom>
          <a:noFill/>
        </p:spPr>
        <p:txBody>
          <a:bodyPr wrap="square" rtlCol="0">
            <a:spAutoFit/>
          </a:bodyPr>
          <a:lstStyle/>
          <a:p>
            <a:r>
              <a:rPr lang="zh-CN" sz="1800" b="0" i="0" dirty="0" smtClean="0">
                <a:solidFill>
                  <a:srgbClr val="FFFFFF"/>
                </a:solidFill>
                <a:ea typeface="SimSun" pitchFamily="18" charset="0"/>
              </a:rPr>
              <a:t>4 座人造岛屿中的 2 座中配有消防车、清障车和平板清障车。</a:t>
            </a:r>
            <a:r>
              <a:rPr lang="zh-CN" sz="1800" b="0" i="0" dirty="0" smtClean="0">
                <a:solidFill>
                  <a:srgbClr val="FFFFFF"/>
                </a:solidFill>
                <a:ea typeface="SimSun" pitchFamily="18" charset="0"/>
              </a:rPr>
              <a:t>这些清障车每天二十四小时都配有紧急应变人员当值</a:t>
            </a:r>
            <a:r>
              <a:rPr lang="zh-CN" sz="1800" b="0" i="0" dirty="0" smtClean="0">
                <a:solidFill>
                  <a:srgbClr val="FFFFFF"/>
                </a:solidFill>
                <a:ea typeface="SimSun" pitchFamily="18" charset="0"/>
              </a:rPr>
              <a:t>。</a:t>
            </a:r>
          </a:p>
        </p:txBody>
      </p:sp>
    </p:spTree>
    <p:extLst>
      <p:ext uri="{BB962C8B-B14F-4D97-AF65-F5344CB8AC3E}">
        <p14:creationId xmlns:p14="http://schemas.microsoft.com/office/powerpoint/2010/main" val="76649618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zh-CN" sz="4400" b="0" i="0" dirty="0" smtClean="0">
                <a:solidFill>
                  <a:srgbClr val="FFFFFF"/>
                </a:solidFill>
                <a:effectLst>
                  <a:outerShdw blurRad="38100" dist="38100" dir="2700000" algn="tl">
                    <a:srgbClr val="000000">
                      <a:alpha val="43137"/>
                    </a:srgbClr>
                  </a:outerShdw>
                </a:effectLst>
                <a:ea typeface="SimSun" pitchFamily="18" charset="0"/>
              </a:rPr>
              <a:t>天气限制</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341" y="838200"/>
            <a:ext cx="7198659" cy="5562600"/>
          </a:xfrm>
          <a:prstGeom prst="rect">
            <a:avLst/>
          </a:prstGeom>
        </p:spPr>
      </p:pic>
    </p:spTree>
    <p:extLst>
      <p:ext uri="{BB962C8B-B14F-4D97-AF65-F5344CB8AC3E}">
        <p14:creationId xmlns:p14="http://schemas.microsoft.com/office/powerpoint/2010/main" val="1201381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sharpenSoften amount="14000"/>
                    </a14:imgEffect>
                    <a14:imgEffect>
                      <a14:colorTemperature colorTemp="5900"/>
                    </a14:imgEffect>
                    <a14:imgEffect>
                      <a14:saturation sat="66000"/>
                    </a14:imgEffect>
                    <a14:imgEffect>
                      <a14:brightnessContrast bright="12000" contrast="-37000"/>
                    </a14:imgEffect>
                  </a14:imgLayer>
                </a14:imgProps>
              </a:ext>
              <a:ext uri="{28A0092B-C50C-407E-A947-70E740481C1C}">
                <a14:useLocalDpi xmlns:a14="http://schemas.microsoft.com/office/drawing/2010/main" val="0"/>
              </a:ext>
            </a:extLst>
          </a:blip>
          <a:stretch>
            <a:fillRect/>
          </a:stretch>
        </p:blipFill>
        <p:spPr>
          <a:xfrm>
            <a:off x="-18457" y="0"/>
            <a:ext cx="9162457" cy="6858000"/>
          </a:xfrm>
          <a:prstGeom prst="rect">
            <a:avLst/>
          </a:prstGeom>
        </p:spPr>
      </p:pic>
      <p:sp>
        <p:nvSpPr>
          <p:cNvPr id="4" name="TextBox 3"/>
          <p:cNvSpPr txBox="1"/>
          <p:nvPr/>
        </p:nvSpPr>
        <p:spPr>
          <a:xfrm>
            <a:off x="838200" y="457200"/>
            <a:ext cx="7620000" cy="6047810"/>
          </a:xfrm>
          <a:prstGeom prst="rect">
            <a:avLst/>
          </a:prstGeom>
          <a:noFill/>
        </p:spPr>
        <p:txBody>
          <a:bodyPr wrap="square" rtlCol="0">
            <a:spAutoFit/>
          </a:bodyPr>
          <a:lstStyle/>
          <a:p>
            <a:pPr marL="285750" indent="-285750">
              <a:spcBef>
                <a:spcPct val="50000"/>
              </a:spcBef>
              <a:buFont typeface="Arial" pitchFamily="34" charset="0"/>
              <a:buChar char="•"/>
            </a:pPr>
            <a:r>
              <a:rPr lang="zh-CN" sz="1800" b="1" i="0" dirty="0" smtClean="0">
                <a:solidFill>
                  <a:srgbClr val="000000"/>
                </a:solidFill>
                <a:ea typeface="SimSun" pitchFamily="18" charset="0"/>
              </a:rPr>
              <a:t>乞沙比克湾隧道桥委员会</a:t>
            </a:r>
            <a:r>
              <a:rPr lang="zh-CN" altLang="zh-CN" b="1" dirty="0" smtClean="0">
                <a:solidFill>
                  <a:srgbClr val="000000"/>
                </a:solidFill>
                <a:ea typeface="SimSun" pitchFamily="18" charset="0"/>
              </a:rPr>
              <a:t>于 </a:t>
            </a:r>
            <a:r>
              <a:rPr lang="zh-CN" altLang="zh-CN" b="1" dirty="0">
                <a:solidFill>
                  <a:srgbClr val="000000"/>
                </a:solidFill>
                <a:ea typeface="SimSun" pitchFamily="18" charset="0"/>
              </a:rPr>
              <a:t>1956 年</a:t>
            </a:r>
            <a:r>
              <a:rPr lang="zh-CN" sz="1800" b="1" i="0" dirty="0" smtClean="0">
                <a:solidFill>
                  <a:srgbClr val="000000"/>
                </a:solidFill>
                <a:ea typeface="SimSun" pitchFamily="18" charset="0"/>
              </a:rPr>
              <a:t>正式</a:t>
            </a:r>
            <a:r>
              <a:rPr lang="zh-CN" sz="1800" b="1" i="0" dirty="0" smtClean="0">
                <a:solidFill>
                  <a:srgbClr val="000000"/>
                </a:solidFill>
                <a:ea typeface="SimSun" pitchFamily="18" charset="0"/>
              </a:rPr>
              <a:t>成立，</a:t>
            </a:r>
            <a:r>
              <a:rPr lang="zh-CN" sz="1800" b="1" i="0" dirty="0" smtClean="0">
                <a:solidFill>
                  <a:srgbClr val="000000"/>
                </a:solidFill>
                <a:ea typeface="SimSun" pitchFamily="18" charset="0"/>
              </a:rPr>
              <a:t>旨在为乞沙比克湾建设</a:t>
            </a:r>
            <a:r>
              <a:rPr lang="zh-CN" altLang="en-US" sz="1800" b="1" i="0" dirty="0" smtClean="0">
                <a:solidFill>
                  <a:srgbClr val="000000"/>
                </a:solidFill>
                <a:ea typeface="SimSun" pitchFamily="18" charset="0"/>
              </a:rPr>
              <a:t>一</a:t>
            </a:r>
            <a:r>
              <a:rPr lang="zh-CN" sz="1800" b="1" i="0" dirty="0" smtClean="0">
                <a:solidFill>
                  <a:srgbClr val="000000"/>
                </a:solidFill>
                <a:ea typeface="SimSun" pitchFamily="18" charset="0"/>
              </a:rPr>
              <a:t>座桥</a:t>
            </a:r>
            <a:r>
              <a:rPr lang="zh-CN" sz="1800" b="1" i="0" dirty="0" smtClean="0">
                <a:solidFill>
                  <a:srgbClr val="000000"/>
                </a:solidFill>
                <a:ea typeface="SimSun" pitchFamily="18" charset="0"/>
              </a:rPr>
              <a:t>梁。用以筹集建设资金的收入债券则是在 1960 年 8 月正式发行。建设工程于 1960 年 9 月开始动工。</a:t>
            </a:r>
          </a:p>
          <a:p>
            <a:pPr marL="285750" indent="-285750">
              <a:spcBef>
                <a:spcPct val="50000"/>
              </a:spcBef>
              <a:buFont typeface="Arial" pitchFamily="34" charset="0"/>
              <a:buChar char="•"/>
            </a:pPr>
            <a:r>
              <a:rPr lang="zh-CN" sz="1800" b="1" i="0" dirty="0" smtClean="0">
                <a:solidFill>
                  <a:srgbClr val="000000"/>
                </a:solidFill>
                <a:ea typeface="SimSun" pitchFamily="18" charset="0"/>
              </a:rPr>
              <a:t>最早的桥梁建设完成后，整体设施于 1964 年 4 月 15 日正式开放通车。</a:t>
            </a:r>
          </a:p>
          <a:p>
            <a:pPr>
              <a:spcBef>
                <a:spcPct val="50000"/>
              </a:spcBef>
            </a:pPr>
            <a:endParaRPr lang="en-US" b="1" dirty="0"/>
          </a:p>
          <a:p>
            <a:pPr>
              <a:spcBef>
                <a:spcPct val="50000"/>
              </a:spcBef>
            </a:pPr>
            <a:endParaRPr lang="en-US" b="1" dirty="0" smtClean="0"/>
          </a:p>
          <a:p>
            <a:pPr>
              <a:spcBef>
                <a:spcPct val="50000"/>
              </a:spcBef>
            </a:pPr>
            <a:endParaRPr lang="en-US" b="1" dirty="0"/>
          </a:p>
          <a:p>
            <a:pPr>
              <a:spcBef>
                <a:spcPct val="50000"/>
              </a:spcBef>
            </a:pPr>
            <a:endParaRPr lang="en-US" b="1" dirty="0" smtClean="0"/>
          </a:p>
          <a:p>
            <a:pPr marL="285750" indent="-285750">
              <a:spcBef>
                <a:spcPct val="50000"/>
              </a:spcBef>
              <a:buFont typeface="Arial" pitchFamily="34" charset="0"/>
              <a:buChar char="•"/>
            </a:pPr>
            <a:r>
              <a:rPr lang="zh-CN" sz="1800" b="1" i="0" dirty="0" smtClean="0">
                <a:solidFill>
                  <a:srgbClr val="000000"/>
                </a:solidFill>
                <a:ea typeface="SimSun" pitchFamily="18" charset="0"/>
              </a:rPr>
              <a:t>1990 年，乞沙比克湾隧道桥委员会再次成立，旨在为乞沙比克湾桥建设一座平行桥梁。这座平行桥梁的第一期工程于 1995 年 7 月开始施工。</a:t>
            </a:r>
          </a:p>
          <a:p>
            <a:pPr marL="285750" indent="-285750">
              <a:spcBef>
                <a:spcPct val="50000"/>
              </a:spcBef>
              <a:buFont typeface="Arial" pitchFamily="34" charset="0"/>
              <a:buChar char="•"/>
            </a:pPr>
            <a:r>
              <a:rPr lang="zh-CN" sz="1800" b="1" i="0" dirty="0" smtClean="0">
                <a:solidFill>
                  <a:srgbClr val="000000"/>
                </a:solidFill>
                <a:ea typeface="SimSun" pitchFamily="18" charset="0"/>
              </a:rPr>
              <a:t>所有的</a:t>
            </a:r>
            <a:r>
              <a:rPr lang="zh-CN" sz="1800" b="1" i="0" dirty="0" smtClean="0">
                <a:solidFill>
                  <a:srgbClr val="000000"/>
                </a:solidFill>
                <a:ea typeface="SimSun" pitchFamily="18" charset="0"/>
              </a:rPr>
              <a:t>平行桥和</a:t>
            </a:r>
            <a:r>
              <a:rPr lang="zh-CN" altLang="en-US" sz="1800" b="1" i="0" dirty="0" smtClean="0">
                <a:solidFill>
                  <a:srgbClr val="000000"/>
                </a:solidFill>
                <a:ea typeface="SimSun" pitchFamily="18" charset="0"/>
              </a:rPr>
              <a:t>桥面</a:t>
            </a:r>
            <a:r>
              <a:rPr lang="zh-CN" sz="1800" b="1" i="0" dirty="0" smtClean="0">
                <a:solidFill>
                  <a:srgbClr val="000000"/>
                </a:solidFill>
                <a:ea typeface="SimSun" pitchFamily="18" charset="0"/>
              </a:rPr>
              <a:t>则分期进</a:t>
            </a:r>
            <a:r>
              <a:rPr lang="zh-CN" sz="1800" b="1" i="0" dirty="0" smtClean="0">
                <a:solidFill>
                  <a:srgbClr val="000000"/>
                </a:solidFill>
                <a:ea typeface="SimSun" pitchFamily="18" charset="0"/>
              </a:rPr>
              <a:t>行，并在 1999 年 7 月全部施工完成。</a:t>
            </a:r>
          </a:p>
          <a:p>
            <a:pPr marL="285750" indent="-285750">
              <a:spcBef>
                <a:spcPct val="50000"/>
              </a:spcBef>
              <a:buFont typeface="Arial" pitchFamily="34" charset="0"/>
              <a:buChar char="•"/>
            </a:pPr>
            <a:r>
              <a:rPr lang="zh-CN" sz="1800" b="1" i="0" dirty="0" smtClean="0">
                <a:solidFill>
                  <a:srgbClr val="000000"/>
                </a:solidFill>
                <a:ea typeface="SimSun" pitchFamily="18" charset="0"/>
              </a:rPr>
              <a:t>平行桥第二期工程－平行隧道设计与审核预计于 2020 财年开始。平行隧道的施工则预计在 2026 财年开始。</a:t>
            </a:r>
          </a:p>
          <a:p>
            <a:pPr>
              <a:spcBef>
                <a:spcPct val="50000"/>
              </a:spcBef>
            </a:pPr>
            <a:endParaRPr lang="en-US" dirty="0" smtClean="0">
              <a:solidFill>
                <a:schemeClr val="bg2"/>
              </a:solidFill>
            </a:endParaRPr>
          </a:p>
          <a:p>
            <a:endParaRPr lang="en-US" dirty="0">
              <a:solidFill>
                <a:schemeClr val="bg2"/>
              </a:solidFill>
            </a:endParaRPr>
          </a:p>
        </p:txBody>
      </p:sp>
    </p:spTree>
    <p:extLst>
      <p:ext uri="{BB962C8B-B14F-4D97-AF65-F5344CB8AC3E}">
        <p14:creationId xmlns:p14="http://schemas.microsoft.com/office/powerpoint/2010/main" val="38477898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zh-CN" sz="4400" b="0" i="0" dirty="0" smtClean="0">
                <a:solidFill>
                  <a:srgbClr val="FFFFFF"/>
                </a:solidFill>
                <a:effectLst>
                  <a:outerShdw blurRad="38100" dist="38100" dir="2700000" algn="tl">
                    <a:srgbClr val="000000">
                      <a:alpha val="43137"/>
                    </a:srgbClr>
                  </a:outerShdw>
                </a:effectLst>
                <a:ea typeface="SimSun" pitchFamily="18" charset="0"/>
              </a:rPr>
              <a:t>天气观察站的位置</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143000"/>
            <a:ext cx="7454765" cy="5320388"/>
          </a:xfrm>
          <a:prstGeom prst="rect">
            <a:avLst/>
          </a:prstGeom>
        </p:spPr>
      </p:pic>
    </p:spTree>
    <p:extLst>
      <p:ext uri="{BB962C8B-B14F-4D97-AF65-F5344CB8AC3E}">
        <p14:creationId xmlns:p14="http://schemas.microsoft.com/office/powerpoint/2010/main" val="106983286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zh-CN" sz="4400" b="0" i="0" dirty="0" smtClean="0">
                <a:solidFill>
                  <a:srgbClr val="FFFFFF"/>
                </a:solidFill>
                <a:effectLst>
                  <a:outerShdw blurRad="38100" dist="38100" dir="2700000" algn="tl">
                    <a:srgbClr val="000000">
                      <a:alpha val="43137"/>
                    </a:srgbClr>
                  </a:outerShdw>
                </a:effectLst>
                <a:ea typeface="SimSun" pitchFamily="18" charset="0"/>
              </a:rPr>
              <a:t>飓风</a:t>
            </a:r>
          </a:p>
        </p:txBody>
      </p:sp>
      <p:sp>
        <p:nvSpPr>
          <p:cNvPr id="3" name="Content Placeholder 2"/>
          <p:cNvSpPr>
            <a:spLocks noGrp="1"/>
          </p:cNvSpPr>
          <p:nvPr>
            <p:ph idx="4294967295"/>
          </p:nvPr>
        </p:nvSpPr>
        <p:spPr>
          <a:xfrm>
            <a:off x="304800" y="990600"/>
            <a:ext cx="8839200" cy="5867400"/>
          </a:xfrm>
          <a:prstGeom prst="rect">
            <a:avLst/>
          </a:prstGeom>
        </p:spPr>
        <p:txBody>
          <a:bodyPr>
            <a:normAutofit fontScale="32500" lnSpcReduction="20000"/>
          </a:bodyPr>
          <a:lstStyle/>
          <a:p>
            <a:pPr marL="0" indent="0">
              <a:buNone/>
            </a:pPr>
            <a:r>
              <a:rPr lang="zh-CN" sz="5000" b="1" i="0" dirty="0" smtClean="0">
                <a:solidFill>
                  <a:srgbClr val="FFFFFF"/>
                </a:solidFill>
                <a:ea typeface="SimSun" pitchFamily="18" charset="0"/>
              </a:rPr>
              <a:t>在收到了飓风警报时：</a:t>
            </a:r>
          </a:p>
          <a:p>
            <a:pPr>
              <a:buFont typeface="Wingdings" pitchFamily="2" charset="2"/>
              <a:buChar char="Ø"/>
            </a:pPr>
            <a:r>
              <a:rPr lang="zh-CN" sz="4300" b="0" i="0" dirty="0" smtClean="0">
                <a:solidFill>
                  <a:srgbClr val="FFFFFF"/>
                </a:solidFill>
                <a:ea typeface="SimSun" pitchFamily="18" charset="0"/>
              </a:rPr>
              <a:t> 立刻提醒所有相关人员根据需要修改工作时间以便处理任何紧急情况。</a:t>
            </a:r>
          </a:p>
          <a:p>
            <a:pPr>
              <a:buFont typeface="Wingdings" pitchFamily="2" charset="2"/>
              <a:buChar char="Ø"/>
            </a:pPr>
            <a:r>
              <a:rPr lang="en-US" altLang="zh-CN" sz="4300" dirty="0">
                <a:solidFill>
                  <a:srgbClr val="FFFFFF"/>
                </a:solidFill>
                <a:ea typeface="SimSun" pitchFamily="18" charset="0"/>
              </a:rPr>
              <a:t> </a:t>
            </a:r>
            <a:r>
              <a:rPr lang="zh-CN" sz="4300" b="0" i="0" dirty="0" smtClean="0">
                <a:solidFill>
                  <a:srgbClr val="FFFFFF"/>
                </a:solidFill>
                <a:ea typeface="SimSun" pitchFamily="18" charset="0"/>
              </a:rPr>
              <a:t>向主管人员说</a:t>
            </a:r>
            <a:r>
              <a:rPr lang="zh-CN" sz="4300" b="0" i="0" dirty="0" smtClean="0">
                <a:solidFill>
                  <a:srgbClr val="FFFFFF"/>
                </a:solidFill>
                <a:ea typeface="SimSun" pitchFamily="18" charset="0"/>
              </a:rPr>
              <a:t>明最终紧急应变计划。</a:t>
            </a:r>
          </a:p>
          <a:p>
            <a:pPr marL="0" indent="0">
              <a:buNone/>
            </a:pPr>
            <a:endParaRPr lang="en-US" dirty="0"/>
          </a:p>
          <a:p>
            <a:pPr marL="0" indent="0">
              <a:buNone/>
            </a:pPr>
            <a:r>
              <a:rPr lang="zh-CN" sz="5000" b="1" i="0" dirty="0" smtClean="0">
                <a:solidFill>
                  <a:srgbClr val="FFFFFF"/>
                </a:solidFill>
                <a:ea typeface="SimSun" pitchFamily="18" charset="0"/>
              </a:rPr>
              <a:t>在飓风来临钱，若风速达 25 节时：</a:t>
            </a:r>
          </a:p>
          <a:p>
            <a:pPr>
              <a:buFont typeface="Wingdings" pitchFamily="2" charset="2"/>
              <a:buChar char="Ø"/>
            </a:pPr>
            <a:r>
              <a:rPr lang="zh-CN" sz="4300" b="0" i="0" dirty="0" smtClean="0">
                <a:solidFill>
                  <a:srgbClr val="FFFFFF"/>
                </a:solidFill>
                <a:ea typeface="SimSun" pitchFamily="18" charset="0"/>
              </a:rPr>
              <a:t>禁止休旅房车和其他轻型车辆进入。</a:t>
            </a:r>
          </a:p>
          <a:p>
            <a:pPr>
              <a:buFont typeface="Wingdings" pitchFamily="2" charset="2"/>
              <a:buChar char="Ø"/>
            </a:pPr>
            <a:r>
              <a:rPr lang="zh-CN" sz="4300" b="0" i="0" dirty="0" smtClean="0">
                <a:solidFill>
                  <a:srgbClr val="FFFFFF"/>
                </a:solidFill>
                <a:ea typeface="SimSun" pitchFamily="18" charset="0"/>
              </a:rPr>
              <a:t>要求桥梁管理人员撤离所有桥梁服务人员，并准备延长桥梁关闭时间。</a:t>
            </a:r>
          </a:p>
          <a:p>
            <a:pPr>
              <a:buFont typeface="Wingdings" pitchFamily="2" charset="2"/>
              <a:buChar char="Ø"/>
            </a:pPr>
            <a:r>
              <a:rPr lang="zh-CN" sz="4300" b="0" i="0" dirty="0" smtClean="0">
                <a:solidFill>
                  <a:srgbClr val="FFFFFF"/>
                </a:solidFill>
                <a:ea typeface="SimSun" pitchFamily="18" charset="0"/>
              </a:rPr>
              <a:t>监控天气报告。</a:t>
            </a:r>
          </a:p>
          <a:p>
            <a:pPr>
              <a:buFont typeface="Wingdings" pitchFamily="2" charset="2"/>
              <a:buChar char="Ø"/>
            </a:pPr>
            <a:r>
              <a:rPr lang="zh-CN" sz="4300" b="0" i="0" dirty="0" smtClean="0">
                <a:solidFill>
                  <a:srgbClr val="FFFFFF"/>
                </a:solidFill>
                <a:ea typeface="SimSun" pitchFamily="18" charset="0"/>
              </a:rPr>
              <a:t>启动“提高准备状态”计划</a:t>
            </a:r>
          </a:p>
          <a:p>
            <a:pPr>
              <a:buFont typeface="Wingdings" pitchFamily="2" charset="2"/>
              <a:buChar char="Ø"/>
            </a:pPr>
            <a:r>
              <a:rPr lang="zh-CN" sz="4300" b="0" i="0" dirty="0" smtClean="0">
                <a:solidFill>
                  <a:srgbClr val="FFFFFF"/>
                </a:solidFill>
                <a:ea typeface="SimSun" pitchFamily="18" charset="0"/>
              </a:rPr>
              <a:t>指派小型皮卡和警务车辆前往维修大楼载运沙包。</a:t>
            </a:r>
          </a:p>
          <a:p>
            <a:pPr marL="0" indent="0">
              <a:buNone/>
            </a:pPr>
            <a:endParaRPr lang="en-US" dirty="0" smtClean="0"/>
          </a:p>
          <a:p>
            <a:pPr marL="0" indent="0">
              <a:buNone/>
            </a:pPr>
            <a:r>
              <a:rPr lang="zh-CN" sz="4900" b="1" i="0" dirty="0" smtClean="0">
                <a:solidFill>
                  <a:srgbClr val="FFFFFF"/>
                </a:solidFill>
                <a:ea typeface="SimSun" pitchFamily="18" charset="0"/>
              </a:rPr>
              <a:t>在飓风来临钱，若风速达 45 节时：</a:t>
            </a:r>
          </a:p>
          <a:p>
            <a:pPr>
              <a:buFont typeface="Wingdings" pitchFamily="2" charset="2"/>
              <a:buChar char="Ø"/>
            </a:pPr>
            <a:r>
              <a:rPr lang="zh-CN" sz="4300" b="0" i="0" dirty="0" smtClean="0">
                <a:solidFill>
                  <a:srgbClr val="FFFFFF"/>
                </a:solidFill>
                <a:ea typeface="SimSun" pitchFamily="18" charset="0"/>
              </a:rPr>
              <a:t>禁止除了载重较</a:t>
            </a:r>
            <a:r>
              <a:rPr lang="zh-CN" sz="4300" b="0" i="0" dirty="0" smtClean="0">
                <a:solidFill>
                  <a:srgbClr val="FFFFFF"/>
                </a:solidFill>
                <a:ea typeface="SimSun" pitchFamily="18" charset="0"/>
              </a:rPr>
              <a:t>重的卡车外的车辆进入。</a:t>
            </a:r>
          </a:p>
          <a:p>
            <a:pPr>
              <a:buFont typeface="Wingdings" pitchFamily="2" charset="2"/>
              <a:buChar char="Ø"/>
            </a:pPr>
            <a:r>
              <a:rPr lang="zh-CN" sz="4300" b="0" i="0" dirty="0" smtClean="0">
                <a:solidFill>
                  <a:srgbClr val="FFFFFF"/>
                </a:solidFill>
                <a:ea typeface="SimSun" pitchFamily="18" charset="0"/>
              </a:rPr>
              <a:t>将位于 </a:t>
            </a:r>
            <a:r>
              <a:rPr lang="zh-CN" sz="4300" b="0" i="0" dirty="0" smtClean="0">
                <a:solidFill>
                  <a:srgbClr val="FFFFFF"/>
                </a:solidFill>
                <a:ea typeface="SimSun" pitchFamily="18" charset="0"/>
              </a:rPr>
              <a:t>1 号岛屿上的非服务人员撤离。</a:t>
            </a:r>
          </a:p>
          <a:p>
            <a:pPr>
              <a:buFont typeface="Wingdings" pitchFamily="2" charset="2"/>
              <a:buChar char="Ø"/>
            </a:pPr>
            <a:r>
              <a:rPr lang="zh-CN" sz="4300" b="0" i="0" dirty="0" smtClean="0">
                <a:solidFill>
                  <a:srgbClr val="FFFFFF"/>
                </a:solidFill>
                <a:ea typeface="SimSun" pitchFamily="18" charset="0"/>
              </a:rPr>
              <a:t>为</a:t>
            </a:r>
            <a:r>
              <a:rPr lang="zh-CN" sz="4300" b="0" i="0" dirty="0" smtClean="0">
                <a:solidFill>
                  <a:srgbClr val="FFFFFF"/>
                </a:solidFill>
                <a:ea typeface="SimSun" pitchFamily="18" charset="0"/>
              </a:rPr>
              <a:t>所有建筑物做好防风准备。</a:t>
            </a:r>
          </a:p>
          <a:p>
            <a:pPr>
              <a:buNone/>
            </a:pPr>
            <a:endParaRPr lang="en-US" sz="4300" dirty="0" smtClean="0"/>
          </a:p>
          <a:p>
            <a:pPr marL="0" indent="0">
              <a:buNone/>
            </a:pPr>
            <a:r>
              <a:rPr lang="zh-CN" sz="4900" b="1" i="0" dirty="0" smtClean="0">
                <a:solidFill>
                  <a:srgbClr val="FFFFFF"/>
                </a:solidFill>
                <a:ea typeface="SimSun" pitchFamily="18" charset="0"/>
              </a:rPr>
              <a:t>当风速达 60 节时：</a:t>
            </a:r>
          </a:p>
          <a:p>
            <a:pPr>
              <a:buFont typeface="Wingdings" pitchFamily="2" charset="2"/>
              <a:buChar char="Ø"/>
            </a:pPr>
            <a:r>
              <a:rPr lang="zh-CN" sz="4300" b="0" i="0" dirty="0" smtClean="0">
                <a:solidFill>
                  <a:srgbClr val="FFFFFF"/>
                </a:solidFill>
                <a:ea typeface="SimSun" pitchFamily="18" charset="0"/>
              </a:rPr>
              <a:t>将</a:t>
            </a:r>
            <a:r>
              <a:rPr lang="zh-CN" sz="4300" b="0" i="0" dirty="0" smtClean="0">
                <a:solidFill>
                  <a:srgbClr val="FFFFFF"/>
                </a:solidFill>
                <a:ea typeface="SimSun" pitchFamily="18" charset="0"/>
              </a:rPr>
              <a:t>所有非必要人员撤离桥梁管理区域。</a:t>
            </a:r>
          </a:p>
          <a:p>
            <a:pPr>
              <a:buFont typeface="Wingdings" pitchFamily="2" charset="2"/>
              <a:buChar char="Ø"/>
            </a:pPr>
            <a:r>
              <a:rPr lang="zh-CN" sz="4300" b="0" i="0" dirty="0" smtClean="0">
                <a:solidFill>
                  <a:srgbClr val="FFFFFF"/>
                </a:solidFill>
                <a:ea typeface="SimSun" pitchFamily="18" charset="0"/>
              </a:rPr>
              <a:t>除了必要的桥梁应变车辆外，禁止所有车辆进入。</a:t>
            </a:r>
          </a:p>
          <a:p>
            <a:pPr>
              <a:buFont typeface="Wingdings" pitchFamily="2" charset="2"/>
              <a:buChar char="Ø"/>
            </a:pPr>
            <a:r>
              <a:rPr lang="zh-CN" sz="4300" b="0" i="0" dirty="0" smtClean="0">
                <a:solidFill>
                  <a:srgbClr val="FFFFFF"/>
                </a:solidFill>
                <a:ea typeface="SimSun" pitchFamily="18" charset="0"/>
              </a:rPr>
              <a:t>尽可能地要求所有人员留置在安全区域内，直到紧急状况消除为止。</a:t>
            </a:r>
          </a:p>
          <a:p>
            <a:pPr marL="0" indent="0">
              <a:buNone/>
            </a:pPr>
            <a:endParaRPr lang="en-US" dirty="0" smtClean="0"/>
          </a:p>
          <a:p>
            <a:pPr marL="0" indent="0">
              <a:buNone/>
            </a:pPr>
            <a:r>
              <a:rPr lang="zh-CN" sz="4900" b="1" i="0" dirty="0" smtClean="0">
                <a:solidFill>
                  <a:srgbClr val="FFFFFF"/>
                </a:solidFill>
                <a:ea typeface="SimSun" pitchFamily="18" charset="0"/>
              </a:rPr>
              <a:t>再次开放：</a:t>
            </a:r>
          </a:p>
          <a:p>
            <a:pPr marL="0" indent="0">
              <a:buNone/>
            </a:pPr>
            <a:r>
              <a:rPr lang="zh-CN" sz="4300" b="0" i="0" dirty="0" smtClean="0">
                <a:solidFill>
                  <a:srgbClr val="FFFFFF"/>
                </a:solidFill>
                <a:ea typeface="SimSun" pitchFamily="18" charset="0"/>
              </a:rPr>
              <a:t>当紧急状况消除后，桥梁管理区域必须在损害检查小组宣布区域中无危险情势才得以再次开放。</a:t>
            </a:r>
          </a:p>
          <a:p>
            <a:endParaRPr lang="en-US" dirty="0"/>
          </a:p>
        </p:txBody>
      </p:sp>
    </p:spTree>
    <p:extLst>
      <p:ext uri="{BB962C8B-B14F-4D97-AF65-F5344CB8AC3E}">
        <p14:creationId xmlns:p14="http://schemas.microsoft.com/office/powerpoint/2010/main" val="126641385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zh-CN" sz="4400" b="0" i="0" dirty="0" smtClean="0">
                <a:solidFill>
                  <a:srgbClr val="FFFFFF"/>
                </a:solidFill>
                <a:effectLst>
                  <a:outerShdw blurRad="38100" dist="38100" dir="2700000" algn="tl">
                    <a:srgbClr val="000000">
                      <a:alpha val="43137"/>
                    </a:srgbClr>
                  </a:outerShdw>
                </a:effectLst>
                <a:ea typeface="SimSun" pitchFamily="18" charset="0"/>
              </a:rPr>
              <a:t>龙卷风</a:t>
            </a:r>
          </a:p>
        </p:txBody>
      </p:sp>
      <p:sp>
        <p:nvSpPr>
          <p:cNvPr id="3" name="Content Placeholder 2"/>
          <p:cNvSpPr>
            <a:spLocks noGrp="1"/>
          </p:cNvSpPr>
          <p:nvPr>
            <p:ph idx="4294967295"/>
          </p:nvPr>
        </p:nvSpPr>
        <p:spPr>
          <a:xfrm>
            <a:off x="457200" y="1066800"/>
            <a:ext cx="8229600" cy="5059363"/>
          </a:xfrm>
          <a:prstGeom prst="rect">
            <a:avLst/>
          </a:prstGeom>
        </p:spPr>
        <p:txBody>
          <a:bodyPr>
            <a:normAutofit fontScale="92500" lnSpcReduction="10000"/>
          </a:bodyPr>
          <a:lstStyle/>
          <a:p>
            <a:pPr marL="0" indent="0">
              <a:buNone/>
            </a:pPr>
            <a:r>
              <a:rPr lang="zh-CN" sz="2800" b="0" i="0" dirty="0" smtClean="0">
                <a:solidFill>
                  <a:srgbClr val="FFFFFF"/>
                </a:solidFill>
                <a:ea typeface="SimSun" pitchFamily="18" charset="0"/>
              </a:rPr>
              <a:t>龙卷风（包括水龙卷）可能会在很短的时间内或无预警的状况下发生，造成生命与财产的损失。</a:t>
            </a:r>
          </a:p>
          <a:p>
            <a:pPr marL="0" indent="0">
              <a:buNone/>
            </a:pPr>
            <a:endParaRPr lang="en-US" sz="2800" dirty="0"/>
          </a:p>
          <a:p>
            <a:pPr marL="0" indent="0">
              <a:buNone/>
            </a:pPr>
            <a:r>
              <a:rPr lang="zh-CN" sz="2800" b="0" i="0" dirty="0" smtClean="0">
                <a:solidFill>
                  <a:srgbClr val="FFFFFF"/>
                </a:solidFill>
                <a:ea typeface="SimSun" pitchFamily="18" charset="0"/>
              </a:rPr>
              <a:t>当出现龙卷风时，应立即采取下列行动：</a:t>
            </a:r>
          </a:p>
          <a:p>
            <a:pPr marL="0" indent="0">
              <a:buNone/>
            </a:pPr>
            <a:endParaRPr lang="en-US" dirty="0" smtClean="0"/>
          </a:p>
          <a:p>
            <a:pPr>
              <a:buFont typeface="Wingdings" pitchFamily="2" charset="2"/>
              <a:buChar char="Ø"/>
            </a:pPr>
            <a:r>
              <a:rPr lang="zh-CN" sz="2400" b="0" i="0" dirty="0" smtClean="0">
                <a:solidFill>
                  <a:srgbClr val="FFFFFF"/>
                </a:solidFill>
                <a:ea typeface="SimSun" pitchFamily="18" charset="0"/>
              </a:rPr>
              <a:t>立刻向控制小组提出警告。</a:t>
            </a:r>
          </a:p>
          <a:p>
            <a:pPr>
              <a:buFont typeface="Wingdings" pitchFamily="2" charset="2"/>
              <a:buChar char="Ø"/>
            </a:pPr>
            <a:r>
              <a:rPr lang="zh-CN" altLang="en-US" sz="2400" b="0" i="0" dirty="0" smtClean="0">
                <a:solidFill>
                  <a:srgbClr val="FFFFFF"/>
                </a:solidFill>
                <a:ea typeface="SimSun" pitchFamily="18" charset="0"/>
              </a:rPr>
              <a:t>即刻</a:t>
            </a:r>
            <a:r>
              <a:rPr lang="zh-CN" sz="2400" b="0" i="0" dirty="0" smtClean="0">
                <a:solidFill>
                  <a:srgbClr val="FFFFFF"/>
                </a:solidFill>
                <a:ea typeface="SimSun" pitchFamily="18" charset="0"/>
              </a:rPr>
              <a:t>关闭桥</a:t>
            </a:r>
            <a:r>
              <a:rPr lang="zh-CN" sz="2400" b="0" i="0" dirty="0" smtClean="0">
                <a:solidFill>
                  <a:srgbClr val="FFFFFF"/>
                </a:solidFill>
                <a:ea typeface="SimSun" pitchFamily="18" charset="0"/>
              </a:rPr>
              <a:t>梁管理区域，并禁止任何车辆通行。</a:t>
            </a:r>
          </a:p>
          <a:p>
            <a:pPr>
              <a:buFont typeface="Wingdings" pitchFamily="2" charset="2"/>
              <a:buChar char="Ø"/>
            </a:pPr>
            <a:r>
              <a:rPr lang="zh-CN" sz="2400" b="0" i="0" dirty="0" smtClean="0">
                <a:solidFill>
                  <a:srgbClr val="FFFFFF"/>
                </a:solidFill>
                <a:ea typeface="SimSun" pitchFamily="18" charset="0"/>
              </a:rPr>
              <a:t>将桥梁管理区域内的车辆根据行进方向引导到最近的隧道中。</a:t>
            </a:r>
          </a:p>
          <a:p>
            <a:pPr>
              <a:buFont typeface="Wingdings" pitchFamily="2" charset="2"/>
              <a:buChar char="Ø"/>
            </a:pPr>
            <a:r>
              <a:rPr lang="zh-CN" sz="2400" b="0" i="0" dirty="0" smtClean="0">
                <a:solidFill>
                  <a:srgbClr val="FFFFFF"/>
                </a:solidFill>
                <a:ea typeface="SimSun" pitchFamily="18" charset="0"/>
              </a:rPr>
              <a:t>交通管制人员/紧急应变人员应立即将隧道中的车辆停下。只有在紧急情况消除或收到特别指示后才可以允许车辆继续行进。</a:t>
            </a:r>
          </a:p>
          <a:p>
            <a:pPr>
              <a:buFont typeface="Wingdings" pitchFamily="2" charset="2"/>
              <a:buChar char="Ø"/>
            </a:pPr>
            <a:r>
              <a:rPr lang="zh-CN" sz="2400" b="0" i="0" dirty="0" smtClean="0">
                <a:solidFill>
                  <a:srgbClr val="FFFFFF"/>
                </a:solidFill>
                <a:ea typeface="SimSun" pitchFamily="18" charset="0"/>
              </a:rPr>
              <a:t>请依照发生飓风后的流程来再次开放桥梁。</a:t>
            </a:r>
          </a:p>
          <a:p>
            <a:pPr marL="0" indent="0">
              <a:buNone/>
            </a:pPr>
            <a:r>
              <a:rPr lang="en-US" sz="2400" b="1" dirty="0"/>
              <a:t> </a:t>
            </a:r>
            <a:endParaRPr lang="en-US" sz="2400" dirty="0"/>
          </a:p>
          <a:p>
            <a:endParaRPr lang="en-US" dirty="0"/>
          </a:p>
        </p:txBody>
      </p:sp>
    </p:spTree>
    <p:extLst>
      <p:ext uri="{BB962C8B-B14F-4D97-AF65-F5344CB8AC3E}">
        <p14:creationId xmlns:p14="http://schemas.microsoft.com/office/powerpoint/2010/main" val="170059601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normAutofit fontScale="90000"/>
          </a:bodyPr>
          <a:lstStyle/>
          <a:p>
            <a:r>
              <a:rPr lang="zh-CN" b="0" i="0" dirty="0" smtClean="0"/>
              <a:t>除了飓风、龙卷风外的</a:t>
            </a:r>
            <a:r>
              <a:rPr lang="zh-CN" sz="4400" b="0" i="0" dirty="0" smtClean="0">
                <a:solidFill>
                  <a:srgbClr val="FFFFFF"/>
                </a:solidFill>
                <a:effectLst>
                  <a:outerShdw blurRad="38100" dist="38100" dir="2700000" algn="tl">
                    <a:srgbClr val="000000">
                      <a:alpha val="43137"/>
                    </a:srgbClr>
                  </a:outerShdw>
                </a:effectLst>
                <a:ea typeface="SimSun" pitchFamily="18" charset="0"/>
              </a:rPr>
              <a:t>强风下交通管制</a:t>
            </a:r>
            <a:r>
              <a:rPr lang="en" sz="4400" dirty="0" smtClean="0"/>
              <a:t/>
            </a:r>
            <a:br>
              <a:rPr lang="en" sz="4400" dirty="0" smtClean="0"/>
            </a:br>
            <a:r>
              <a:rPr lang="zh-CN" sz="2700" b="0" i="0" dirty="0" smtClean="0">
                <a:solidFill>
                  <a:srgbClr val="FFFFFF"/>
                </a:solidFill>
                <a:effectLst>
                  <a:outerShdw blurRad="38100" dist="38100" dir="2700000" algn="tl">
                    <a:srgbClr val="000000">
                      <a:alpha val="43137"/>
                    </a:srgbClr>
                  </a:outerShdw>
                </a:effectLst>
                <a:ea typeface="SimSun" pitchFamily="18" charset="0"/>
              </a:rPr>
              <a:t>。</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913973207"/>
              </p:ext>
            </p:extLst>
          </p:nvPr>
        </p:nvGraphicFramePr>
        <p:xfrm>
          <a:off x="457200" y="1219200"/>
          <a:ext cx="8229600" cy="4638039"/>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algn="ctr"/>
                      <a:r>
                        <a:rPr lang="zh-CN" sz="2400" b="1" i="0" dirty="0" smtClean="0">
                          <a:solidFill>
                            <a:srgbClr val="FFFFFF"/>
                          </a:solidFill>
                          <a:ea typeface="SimSun" pitchFamily="18" charset="0"/>
                        </a:rPr>
                        <a:t>第一级管制</a:t>
                      </a:r>
                      <a:r>
                        <a:rPr lang="zh-CN" sz="1800" b="1" i="0" dirty="0" smtClean="0">
                          <a:solidFill>
                            <a:srgbClr val="FFFFFF"/>
                          </a:solidFill>
                          <a:ea typeface="SimSun" pitchFamily="18" charset="0"/>
                        </a:rPr>
                        <a:t> </a:t>
                      </a:r>
                    </a:p>
                    <a:p>
                      <a:pPr algn="ctr"/>
                      <a:r>
                        <a:rPr lang="zh-CN" sz="1800" b="1" i="0" dirty="0" smtClean="0">
                          <a:solidFill>
                            <a:srgbClr val="FFFFFF"/>
                          </a:solidFill>
                          <a:ea typeface="SimSun" pitchFamily="18" charset="0"/>
                        </a:rPr>
                        <a:t>（每小时 40 英里）</a:t>
                      </a:r>
                    </a:p>
                  </a:txBody>
                  <a:tcPr/>
                </a:tc>
                <a:tc>
                  <a:txBody>
                    <a:bodyPr/>
                    <a:lstStyle/>
                    <a:p>
                      <a:pPr algn="ctr"/>
                      <a:r>
                        <a:rPr lang="zh-CN" sz="2400" b="1" i="0" dirty="0" smtClean="0">
                          <a:solidFill>
                            <a:srgbClr val="FFFFFF"/>
                          </a:solidFill>
                          <a:ea typeface="SimSun" pitchFamily="18" charset="0"/>
                        </a:rPr>
                        <a:t>第二级管制</a:t>
                      </a:r>
                      <a:r>
                        <a:rPr lang="en" sz="2400" dirty="0" smtClean="0"/>
                        <a:t/>
                      </a:r>
                      <a:br>
                        <a:rPr lang="en" sz="2400" dirty="0" smtClean="0"/>
                      </a:br>
                      <a:r>
                        <a:rPr lang="zh-CN" sz="1800" b="1" i="0" dirty="0" smtClean="0">
                          <a:solidFill>
                            <a:srgbClr val="FFFFFF"/>
                          </a:solidFill>
                          <a:ea typeface="SimSun" pitchFamily="18" charset="0"/>
                        </a:rPr>
                        <a:t>（每小时 47 英里）</a:t>
                      </a:r>
                    </a:p>
                  </a:txBody>
                  <a:tcPr/>
                </a:tc>
              </a:tr>
              <a:tr h="370840">
                <a:tc>
                  <a:txBody>
                    <a:bodyPr/>
                    <a:lstStyle/>
                    <a:p>
                      <a:r>
                        <a:rPr lang="zh-CN" sz="1600" b="0" i="1" dirty="0" smtClean="0">
                          <a:solidFill>
                            <a:srgbClr val="000000"/>
                          </a:solidFill>
                          <a:ea typeface="SimSun" pitchFamily="18" charset="0"/>
                        </a:rPr>
                        <a:t>严禁以下车辆通行：</a:t>
                      </a:r>
                    </a:p>
                  </a:txBody>
                  <a:tcPr/>
                </a:tc>
                <a:tc>
                  <a:txBody>
                    <a:bodyPr/>
                    <a:lstStyle/>
                    <a:p>
                      <a:r>
                        <a:rPr lang="zh-CN" sz="1600" b="0" i="1" dirty="0" smtClean="0">
                          <a:solidFill>
                            <a:srgbClr val="000000"/>
                          </a:solidFill>
                          <a:ea typeface="SimSun" pitchFamily="18" charset="0"/>
                        </a:rPr>
                        <a:t>严禁以下车辆通行：</a:t>
                      </a:r>
                    </a:p>
                  </a:txBody>
                  <a:tcPr/>
                </a:tc>
              </a:tr>
              <a:tr h="370840">
                <a:tc>
                  <a:txBody>
                    <a:bodyPr/>
                    <a:lstStyle/>
                    <a:p>
                      <a:pPr marL="285750" indent="-285750">
                        <a:buFont typeface="Arial" pitchFamily="34" charset="0"/>
                        <a:buChar char="•"/>
                      </a:pPr>
                      <a:r>
                        <a:rPr lang="zh-CN" sz="1600" b="0" i="0" dirty="0" smtClean="0">
                          <a:solidFill>
                            <a:srgbClr val="000000"/>
                          </a:solidFill>
                          <a:ea typeface="SimSun" pitchFamily="18" charset="0"/>
                        </a:rPr>
                        <a:t>大型皮卡露营车</a:t>
                      </a:r>
                    </a:p>
                    <a:p>
                      <a:pPr marL="285750" indent="-285750">
                        <a:buFont typeface="Arial" pitchFamily="34" charset="0"/>
                        <a:buChar char="•"/>
                      </a:pPr>
                      <a:r>
                        <a:rPr lang="zh-CN" sz="1600" b="0" i="0" dirty="0" smtClean="0">
                          <a:solidFill>
                            <a:srgbClr val="000000"/>
                          </a:solidFill>
                          <a:ea typeface="SimSun" pitchFamily="18" charset="0"/>
                        </a:rPr>
                        <a:t>露营拖车</a:t>
                      </a:r>
                    </a:p>
                    <a:p>
                      <a:pPr marL="285750" indent="-285750">
                        <a:buFont typeface="Arial" pitchFamily="34" charset="0"/>
                        <a:buChar char="•"/>
                      </a:pPr>
                      <a:r>
                        <a:rPr lang="zh-CN" sz="1600" b="0" i="0" dirty="0" smtClean="0">
                          <a:solidFill>
                            <a:srgbClr val="000000"/>
                          </a:solidFill>
                          <a:ea typeface="SimSun" pitchFamily="18" charset="0"/>
                        </a:rPr>
                        <a:t>房型拖车</a:t>
                      </a:r>
                    </a:p>
                    <a:p>
                      <a:pPr marL="285750" indent="-285750">
                        <a:buFont typeface="Arial" pitchFamily="34" charset="0"/>
                        <a:buChar char="•"/>
                      </a:pPr>
                      <a:r>
                        <a:rPr lang="zh-CN" sz="1600" b="0" i="0" dirty="0" smtClean="0">
                          <a:solidFill>
                            <a:srgbClr val="000000"/>
                          </a:solidFill>
                          <a:ea typeface="SimSun" pitchFamily="18" charset="0"/>
                        </a:rPr>
                        <a:t>任何拖车</a:t>
                      </a:r>
                    </a:p>
                    <a:p>
                      <a:pPr marL="285750" indent="-285750">
                        <a:buFont typeface="Arial" pitchFamily="34" charset="0"/>
                        <a:buChar char="•"/>
                      </a:pPr>
                      <a:r>
                        <a:rPr lang="zh-CN" sz="1600" b="0" i="0" dirty="0" smtClean="0">
                          <a:solidFill>
                            <a:srgbClr val="000000"/>
                          </a:solidFill>
                          <a:ea typeface="SimSun" pitchFamily="18" charset="0"/>
                        </a:rPr>
                        <a:t>任何有外部载货装置的车辆（如自行车架、车顶货厢等）。</a:t>
                      </a:r>
                    </a:p>
                  </a:txBody>
                  <a:tcPr/>
                </a:tc>
                <a:tc>
                  <a:txBody>
                    <a:bodyPr/>
                    <a:lstStyle/>
                    <a:p>
                      <a:pPr marL="285750" indent="-285750">
                        <a:buFont typeface="Arial" pitchFamily="34" charset="0"/>
                        <a:buChar char="•"/>
                      </a:pPr>
                      <a:r>
                        <a:rPr lang="zh-CN" sz="1600" b="0" i="0" dirty="0" smtClean="0">
                          <a:solidFill>
                            <a:srgbClr val="000000"/>
                          </a:solidFill>
                          <a:ea typeface="SimSun" pitchFamily="18" charset="0"/>
                        </a:rPr>
                        <a:t>摩托车</a:t>
                      </a:r>
                    </a:p>
                    <a:p>
                      <a:pPr marL="285750" indent="-285750">
                        <a:buFont typeface="Arial" pitchFamily="34" charset="0"/>
                        <a:buChar char="•"/>
                      </a:pPr>
                      <a:r>
                        <a:rPr lang="zh-CN" sz="1600" b="0" i="0" dirty="0" smtClean="0">
                          <a:solidFill>
                            <a:srgbClr val="000000"/>
                          </a:solidFill>
                          <a:ea typeface="SimSun" pitchFamily="18" charset="0"/>
                        </a:rPr>
                        <a:t>大型皮卡露营车</a:t>
                      </a:r>
                    </a:p>
                    <a:p>
                      <a:pPr marL="285750" indent="-285750">
                        <a:buFont typeface="Arial" pitchFamily="34" charset="0"/>
                        <a:buChar char="•"/>
                      </a:pPr>
                      <a:r>
                        <a:rPr lang="zh-CN" sz="1600" b="0" i="0" dirty="0" smtClean="0">
                          <a:solidFill>
                            <a:srgbClr val="000000"/>
                          </a:solidFill>
                          <a:ea typeface="SimSun" pitchFamily="18" charset="0"/>
                        </a:rPr>
                        <a:t>露营拖车</a:t>
                      </a:r>
                    </a:p>
                    <a:p>
                      <a:pPr marL="285750" indent="-285750">
                        <a:buFont typeface="Arial" pitchFamily="34" charset="0"/>
                        <a:buChar char="•"/>
                      </a:pPr>
                      <a:r>
                        <a:rPr lang="zh-CN" sz="1600" b="0" i="0" dirty="0" smtClean="0">
                          <a:solidFill>
                            <a:srgbClr val="000000"/>
                          </a:solidFill>
                          <a:ea typeface="SimSun" pitchFamily="18" charset="0"/>
                        </a:rPr>
                        <a:t>房型拖车</a:t>
                      </a:r>
                    </a:p>
                    <a:p>
                      <a:pPr marL="285750" indent="-285750">
                        <a:buFont typeface="Arial" pitchFamily="34" charset="0"/>
                        <a:buChar char="•"/>
                      </a:pPr>
                      <a:r>
                        <a:rPr lang="zh-CN" sz="1600" b="0" i="0" dirty="0" smtClean="0">
                          <a:solidFill>
                            <a:srgbClr val="000000"/>
                          </a:solidFill>
                          <a:ea typeface="SimSun" pitchFamily="18" charset="0"/>
                        </a:rPr>
                        <a:t>任何拖车</a:t>
                      </a:r>
                    </a:p>
                    <a:p>
                      <a:pPr marL="285750" indent="-285750">
                        <a:buFont typeface="Arial" pitchFamily="34" charset="0"/>
                        <a:buChar char="•"/>
                      </a:pPr>
                      <a:r>
                        <a:rPr lang="zh-CN" sz="1600" b="0" i="0" dirty="0" smtClean="0">
                          <a:solidFill>
                            <a:srgbClr val="000000"/>
                          </a:solidFill>
                          <a:ea typeface="SimSun" pitchFamily="18" charset="0"/>
                        </a:rPr>
                        <a:t>任何有外部载货装置的车辆</a:t>
                      </a:r>
                    </a:p>
                    <a:p>
                      <a:pPr marL="285750" indent="-285750">
                        <a:buFont typeface="Arial" pitchFamily="34" charset="0"/>
                        <a:buChar char="•"/>
                      </a:pPr>
                      <a:r>
                        <a:rPr lang="zh-CN" sz="1600" b="0" i="0" dirty="0" smtClean="0">
                          <a:solidFill>
                            <a:srgbClr val="000000"/>
                          </a:solidFill>
                          <a:ea typeface="SimSun" pitchFamily="18" charset="0"/>
                        </a:rPr>
                        <a:t>空挂车，不包括空的油罐卡车</a:t>
                      </a:r>
                    </a:p>
                    <a:p>
                      <a:pPr marL="285750" indent="-285750">
                        <a:buFont typeface="Arial" pitchFamily="34" charset="0"/>
                        <a:buChar char="•"/>
                      </a:pPr>
                      <a:r>
                        <a:rPr lang="zh-CN" sz="1600" b="0" i="0" dirty="0" smtClean="0">
                          <a:solidFill>
                            <a:srgbClr val="000000"/>
                          </a:solidFill>
                          <a:ea typeface="SimSun" pitchFamily="18" charset="0"/>
                        </a:rPr>
                        <a:t>小型六轮卡车，如搬货车、卡车、校车等。</a:t>
                      </a:r>
                    </a:p>
                    <a:p>
                      <a:pPr marL="285750" indent="-285750">
                        <a:buFont typeface="Arial" pitchFamily="34" charset="0"/>
                        <a:buChar char="•"/>
                      </a:pPr>
                      <a:r>
                        <a:rPr lang="zh-CN" sz="1600" b="0" i="0" dirty="0" smtClean="0">
                          <a:solidFill>
                            <a:srgbClr val="000000"/>
                          </a:solidFill>
                          <a:ea typeface="SimSun" pitchFamily="18" charset="0"/>
                        </a:rPr>
                        <a:t>挂车在除了自身重量外还必须载重 30,000 磅、六轮卡车在除了自身重量外还必须载重 15,000 磅才得以在此时过桥。</a:t>
                      </a:r>
                    </a:p>
                    <a:p>
                      <a:pPr marL="285750" indent="-285750">
                        <a:buFont typeface="Arial" pitchFamily="34" charset="0"/>
                        <a:buChar char="•"/>
                      </a:pPr>
                      <a:endParaRPr lang="en-US" dirty="0"/>
                    </a:p>
                  </a:txBody>
                  <a:tcPr/>
                </a:tc>
              </a:tr>
            </a:tbl>
          </a:graphicData>
        </a:graphic>
      </p:graphicFrame>
    </p:spTree>
    <p:extLst>
      <p:ext uri="{BB962C8B-B14F-4D97-AF65-F5344CB8AC3E}">
        <p14:creationId xmlns:p14="http://schemas.microsoft.com/office/powerpoint/2010/main" val="71310162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8238"/>
            <a:ext cx="8229600" cy="1143000"/>
          </a:xfrm>
          <a:prstGeom prst="rect">
            <a:avLst/>
          </a:prstGeom>
        </p:spPr>
        <p:txBody>
          <a:bodyPr>
            <a:normAutofit fontScale="90000"/>
          </a:bodyPr>
          <a:lstStyle/>
          <a:p>
            <a:r>
              <a:rPr lang="zh-CN" b="0" i="0" dirty="0" smtClean="0"/>
              <a:t>除了飓风、龙卷风外的</a:t>
            </a:r>
            <a:r>
              <a:rPr lang="zh-CN" sz="4400" b="0" i="0" dirty="0" smtClean="0">
                <a:solidFill>
                  <a:srgbClr val="FFFFFF"/>
                </a:solidFill>
                <a:effectLst>
                  <a:outerShdw blurRad="38100" dist="38100" dir="2700000" algn="tl">
                    <a:srgbClr val="000000">
                      <a:alpha val="43137"/>
                    </a:srgbClr>
                  </a:outerShdw>
                </a:effectLst>
                <a:ea typeface="SimSun" pitchFamily="18" charset="0"/>
              </a:rPr>
              <a:t>强风下交通管制</a:t>
            </a:r>
            <a:r>
              <a:rPr lang="en" sz="4400" dirty="0" smtClean="0"/>
              <a:t/>
            </a:r>
            <a:br>
              <a:rPr lang="en" sz="4400" dirty="0" smtClean="0"/>
            </a:br>
            <a:r>
              <a:rPr lang="zh-CN" sz="2700" b="0" i="0" dirty="0" smtClean="0">
                <a:solidFill>
                  <a:srgbClr val="FFFFFF"/>
                </a:solidFill>
                <a:effectLst>
                  <a:outerShdw blurRad="38100" dist="38100" dir="2700000" algn="tl">
                    <a:srgbClr val="000000">
                      <a:alpha val="43137"/>
                    </a:srgbClr>
                  </a:outerShdw>
                </a:effectLst>
                <a:ea typeface="SimSun" pitchFamily="18" charset="0"/>
              </a:rPr>
              <a:t>（续前页）</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617616306"/>
              </p:ext>
            </p:extLst>
          </p:nvPr>
        </p:nvGraphicFramePr>
        <p:xfrm>
          <a:off x="457200" y="1143000"/>
          <a:ext cx="8229600" cy="4272279"/>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algn="ctr"/>
                      <a:r>
                        <a:rPr lang="zh-CN" sz="2400" b="1" i="0" dirty="0" smtClean="0">
                          <a:solidFill>
                            <a:srgbClr val="FFFFFF"/>
                          </a:solidFill>
                          <a:ea typeface="SimSun" pitchFamily="18" charset="0"/>
                        </a:rPr>
                        <a:t>第三级管制</a:t>
                      </a:r>
                      <a:r>
                        <a:rPr lang="en" sz="2400" dirty="0" smtClean="0"/>
                        <a:t/>
                      </a:r>
                      <a:br>
                        <a:rPr lang="en" sz="2400" dirty="0" smtClean="0"/>
                      </a:br>
                      <a:r>
                        <a:rPr lang="zh-CN" sz="1800" b="1" i="0" dirty="0" smtClean="0">
                          <a:solidFill>
                            <a:srgbClr val="FFFFFF"/>
                          </a:solidFill>
                          <a:ea typeface="SimSun" pitchFamily="18" charset="0"/>
                        </a:rPr>
                        <a:t>（每小时 55 英里）</a:t>
                      </a:r>
                    </a:p>
                  </a:txBody>
                  <a:tcPr/>
                </a:tc>
                <a:tc>
                  <a:txBody>
                    <a:bodyPr/>
                    <a:lstStyle/>
                    <a:p>
                      <a:pPr algn="ctr"/>
                      <a:r>
                        <a:rPr lang="zh-CN" sz="2400" b="1" i="0" dirty="0" smtClean="0">
                          <a:solidFill>
                            <a:srgbClr val="FFFFFF"/>
                          </a:solidFill>
                          <a:ea typeface="SimSun" pitchFamily="18" charset="0"/>
                        </a:rPr>
                        <a:t>第四级管制</a:t>
                      </a:r>
                      <a:r>
                        <a:rPr lang="en" sz="2400" dirty="0" smtClean="0"/>
                        <a:t/>
                      </a:r>
                      <a:br>
                        <a:rPr lang="en" sz="2400" dirty="0" smtClean="0"/>
                      </a:br>
                      <a:r>
                        <a:rPr lang="zh-CN" sz="1800" b="1" i="0" dirty="0" smtClean="0">
                          <a:solidFill>
                            <a:srgbClr val="FFFFFF"/>
                          </a:solidFill>
                          <a:ea typeface="SimSun" pitchFamily="18" charset="0"/>
                        </a:rPr>
                        <a:t>（每小时 60 英里）</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sz="1600" b="0" i="1" dirty="0" smtClean="0">
                          <a:solidFill>
                            <a:srgbClr val="000000"/>
                          </a:solidFill>
                          <a:ea typeface="SimSun" pitchFamily="18" charset="0"/>
                        </a:rPr>
                        <a:t>只允许下列车辆通行：</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sz="1600" b="0" i="1" dirty="0" smtClean="0">
                          <a:solidFill>
                            <a:srgbClr val="000000"/>
                          </a:solidFill>
                          <a:ea typeface="SimSun" pitchFamily="18" charset="0"/>
                        </a:rPr>
                        <a:t>只允许下列车辆通行：</a:t>
                      </a:r>
                    </a:p>
                  </a:txBody>
                  <a:tcPr/>
                </a:tc>
              </a:tr>
              <a:tr h="370840">
                <a:tc>
                  <a:txBody>
                    <a:bodyPr/>
                    <a:lstStyle/>
                    <a:p>
                      <a:pPr marL="285750" indent="-285750">
                        <a:buFont typeface="Arial" pitchFamily="34" charset="0"/>
                        <a:buChar char="•"/>
                      </a:pPr>
                      <a:r>
                        <a:rPr lang="zh-CN" sz="1600" b="0" i="0" dirty="0" smtClean="0">
                          <a:solidFill>
                            <a:srgbClr val="000000"/>
                          </a:solidFill>
                          <a:ea typeface="SimSun" pitchFamily="18" charset="0"/>
                        </a:rPr>
                        <a:t>没有外部载货装置的车辆</a:t>
                      </a:r>
                    </a:p>
                    <a:p>
                      <a:pPr marL="285750" indent="-285750">
                        <a:buFont typeface="Arial" pitchFamily="34" charset="0"/>
                        <a:buChar char="•"/>
                      </a:pPr>
                      <a:r>
                        <a:rPr lang="zh-CN" sz="1600" b="0" i="0" dirty="0" smtClean="0">
                          <a:solidFill>
                            <a:srgbClr val="000000"/>
                          </a:solidFill>
                          <a:ea typeface="SimSun" pitchFamily="18" charset="0"/>
                        </a:rPr>
                        <a:t>没有载货的皮卡</a:t>
                      </a:r>
                    </a:p>
                    <a:p>
                      <a:pPr marL="285750" indent="-285750">
                        <a:buFont typeface="Arial" pitchFamily="34" charset="0"/>
                        <a:buChar char="•"/>
                      </a:pPr>
                      <a:r>
                        <a:rPr lang="zh-CN" sz="1600" b="0" i="0" dirty="0" smtClean="0">
                          <a:solidFill>
                            <a:srgbClr val="000000"/>
                          </a:solidFill>
                          <a:ea typeface="SimSun" pitchFamily="18" charset="0"/>
                        </a:rPr>
                        <a:t>小型货车</a:t>
                      </a:r>
                    </a:p>
                    <a:p>
                      <a:pPr marL="285750" indent="-285750">
                        <a:buFont typeface="Arial" pitchFamily="34" charset="0"/>
                        <a:buChar char="•"/>
                      </a:pPr>
                      <a:r>
                        <a:rPr lang="zh-CN" sz="1600" b="0" i="0" dirty="0" smtClean="0">
                          <a:solidFill>
                            <a:srgbClr val="000000"/>
                          </a:solidFill>
                          <a:ea typeface="SimSun" pitchFamily="18" charset="0"/>
                        </a:rPr>
                        <a:t>车身不高的货车/非改装过的货车</a:t>
                      </a:r>
                    </a:p>
                    <a:p>
                      <a:pPr marL="285750" indent="-285750">
                        <a:buFont typeface="Arial" pitchFamily="34" charset="0"/>
                        <a:buChar char="•"/>
                      </a:pPr>
                      <a:r>
                        <a:rPr lang="zh-CN" sz="1600" b="0" i="0" dirty="0" smtClean="0">
                          <a:solidFill>
                            <a:srgbClr val="000000"/>
                          </a:solidFill>
                          <a:ea typeface="SimSun" pitchFamily="18" charset="0"/>
                        </a:rPr>
                        <a:t>越野车</a:t>
                      </a:r>
                    </a:p>
                    <a:p>
                      <a:pPr marL="285750" indent="-285750">
                        <a:buFont typeface="Arial" pitchFamily="34" charset="0"/>
                        <a:buChar char="•"/>
                      </a:pPr>
                      <a:r>
                        <a:rPr lang="zh-CN" sz="1600" b="0" i="0" dirty="0" smtClean="0">
                          <a:solidFill>
                            <a:srgbClr val="000000"/>
                          </a:solidFill>
                          <a:ea typeface="SimSun" pitchFamily="18" charset="0"/>
                        </a:rPr>
                        <a:t>没有拖车的挂车</a:t>
                      </a:r>
                    </a:p>
                    <a:p>
                      <a:pPr marL="285750" indent="-285750">
                        <a:buFont typeface="Arial" pitchFamily="34" charset="0"/>
                        <a:buChar char="•"/>
                      </a:pPr>
                      <a:r>
                        <a:rPr lang="zh-CN" sz="1600" b="0" i="0" dirty="0" smtClean="0">
                          <a:solidFill>
                            <a:srgbClr val="000000"/>
                          </a:solidFill>
                          <a:ea typeface="SimSun" pitchFamily="18" charset="0"/>
                        </a:rPr>
                        <a:t>没有载货的平板拖车</a:t>
                      </a:r>
                    </a:p>
                    <a:p>
                      <a:pPr marL="285750" indent="-285750">
                        <a:buFont typeface="Arial" pitchFamily="34" charset="0"/>
                        <a:buChar char="•"/>
                      </a:pPr>
                      <a:r>
                        <a:rPr lang="zh-CN" sz="1600" b="0" i="0" dirty="0" smtClean="0">
                          <a:solidFill>
                            <a:srgbClr val="000000"/>
                          </a:solidFill>
                          <a:ea typeface="SimSun" pitchFamily="18" charset="0"/>
                        </a:rPr>
                        <a:t>载客巴士</a:t>
                      </a:r>
                    </a:p>
                    <a:p>
                      <a:pPr marL="285750" indent="-285750">
                        <a:buFont typeface="Arial" pitchFamily="34" charset="0"/>
                        <a:buChar char="•"/>
                      </a:pPr>
                      <a:r>
                        <a:rPr lang="zh-CN" sz="1600" b="0" i="0" dirty="0" smtClean="0">
                          <a:solidFill>
                            <a:srgbClr val="000000"/>
                          </a:solidFill>
                          <a:ea typeface="SimSun" pitchFamily="18" charset="0"/>
                        </a:rPr>
                        <a:t>除了自身重量外还载有 40,000 磅的挂车</a:t>
                      </a:r>
                    </a:p>
                  </a:txBody>
                  <a:tcPr/>
                </a:tc>
                <a:tc>
                  <a:txBody>
                    <a:bodyPr/>
                    <a:lstStyle/>
                    <a:p>
                      <a:pPr marL="285750" indent="-285750">
                        <a:buFont typeface="Arial" pitchFamily="34" charset="0"/>
                        <a:buChar char="•"/>
                      </a:pPr>
                      <a:r>
                        <a:rPr lang="zh-CN" sz="1600" b="0" i="0" dirty="0" smtClean="0">
                          <a:solidFill>
                            <a:srgbClr val="000000"/>
                          </a:solidFill>
                          <a:ea typeface="SimSun" pitchFamily="18" charset="0"/>
                        </a:rPr>
                        <a:t>没有外部载货装置的车辆</a:t>
                      </a:r>
                    </a:p>
                    <a:p>
                      <a:pPr marL="285750" indent="-285750">
                        <a:buFont typeface="Arial" pitchFamily="34" charset="0"/>
                        <a:buChar char="•"/>
                      </a:pPr>
                      <a:r>
                        <a:rPr lang="zh-CN" sz="1600" b="0" i="0" dirty="0" smtClean="0">
                          <a:solidFill>
                            <a:srgbClr val="000000"/>
                          </a:solidFill>
                          <a:ea typeface="SimSun" pitchFamily="18" charset="0"/>
                        </a:rPr>
                        <a:t>没有载货的皮卡</a:t>
                      </a:r>
                    </a:p>
                    <a:p>
                      <a:pPr marL="285750" indent="-285750">
                        <a:buFont typeface="Arial" pitchFamily="34" charset="0"/>
                        <a:buChar char="•"/>
                      </a:pPr>
                      <a:r>
                        <a:rPr lang="zh-CN" sz="1600" b="0" i="0" dirty="0" smtClean="0">
                          <a:solidFill>
                            <a:srgbClr val="000000"/>
                          </a:solidFill>
                          <a:ea typeface="SimSun" pitchFamily="18" charset="0"/>
                        </a:rPr>
                        <a:t>小型货车</a:t>
                      </a:r>
                    </a:p>
                    <a:p>
                      <a:pPr marL="285750" indent="-285750">
                        <a:buFont typeface="Arial" pitchFamily="34" charset="0"/>
                        <a:buChar char="•"/>
                      </a:pPr>
                      <a:r>
                        <a:rPr lang="zh-CN" sz="1600" b="0" i="0" dirty="0" smtClean="0">
                          <a:solidFill>
                            <a:srgbClr val="000000"/>
                          </a:solidFill>
                          <a:ea typeface="SimSun" pitchFamily="18" charset="0"/>
                        </a:rPr>
                        <a:t>越野车</a:t>
                      </a:r>
                    </a:p>
                  </a:txBody>
                  <a:tcPr/>
                </a:tc>
              </a:tr>
              <a:tr h="370840">
                <a:tc gridSpan="2">
                  <a:txBody>
                    <a:bodyPr/>
                    <a:lstStyle/>
                    <a:p>
                      <a:pPr marL="0" indent="0">
                        <a:buFont typeface="Arial" pitchFamily="34" charset="0"/>
                        <a:buNone/>
                      </a:pPr>
                      <a:r>
                        <a:rPr lang="zh-CN" sz="1800" b="0" i="0" dirty="0" smtClean="0">
                          <a:solidFill>
                            <a:srgbClr val="000000"/>
                          </a:solidFill>
                          <a:ea typeface="SimSun" pitchFamily="18" charset="0"/>
                        </a:rPr>
                        <a:t>当风速达或超过</a:t>
                      </a:r>
                      <a:r>
                        <a:rPr lang="zh-CN" sz="1800" b="1" i="0" dirty="0" smtClean="0">
                          <a:solidFill>
                            <a:srgbClr val="000000"/>
                          </a:solidFill>
                          <a:ea typeface="SimSun" pitchFamily="18" charset="0"/>
                        </a:rPr>
                        <a:t>每小时 65 英里时</a:t>
                      </a:r>
                      <a:r>
                        <a:rPr lang="zh-CN" sz="1800" b="0" i="0" dirty="0" smtClean="0">
                          <a:solidFill>
                            <a:srgbClr val="000000"/>
                          </a:solidFill>
                          <a:ea typeface="SimSun" pitchFamily="18" charset="0"/>
                        </a:rPr>
                        <a:t>，无论发生的时间应立即通知总警监并等待指示如何处理通行车辆。</a:t>
                      </a:r>
                    </a:p>
                  </a:txBody>
                  <a:tcPr/>
                </a:tc>
                <a:tc hMerge="1">
                  <a:txBody>
                    <a:bodyPr/>
                    <a:lstStyle/>
                    <a:p>
                      <a:pPr marL="285750" indent="-285750">
                        <a:buFont typeface="Arial" pitchFamily="34" charset="0"/>
                        <a:buChar char="•"/>
                      </a:pPr>
                      <a:endParaRPr lang="en-US" sz="1600" dirty="0"/>
                    </a:p>
                  </a:txBody>
                  <a:tcPr/>
                </a:tc>
              </a:tr>
            </a:tbl>
          </a:graphicData>
        </a:graphic>
      </p:graphicFrame>
    </p:spTree>
    <p:extLst>
      <p:ext uri="{BB962C8B-B14F-4D97-AF65-F5344CB8AC3E}">
        <p14:creationId xmlns:p14="http://schemas.microsoft.com/office/powerpoint/2010/main" val="133257101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normAutofit fontScale="90000"/>
          </a:bodyPr>
          <a:lstStyle/>
          <a:p>
            <a:r>
              <a:rPr lang="zh-CN" sz="4400" b="0" i="0" dirty="0" smtClean="0">
                <a:solidFill>
                  <a:srgbClr val="FFFFFF"/>
                </a:solidFill>
                <a:effectLst>
                  <a:outerShdw blurRad="38100" dist="38100" dir="2700000" algn="tl">
                    <a:srgbClr val="000000">
                      <a:alpha val="43137"/>
                    </a:srgbClr>
                  </a:outerShdw>
                </a:effectLst>
                <a:ea typeface="SimSun" pitchFamily="18" charset="0"/>
              </a:rPr>
              <a:t>隧道内 </a:t>
            </a:r>
            <a:r>
              <a:rPr lang="en" sz="4400" dirty="0" smtClean="0"/>
              <a:t/>
            </a:r>
            <a:br>
              <a:rPr lang="en" sz="4400" dirty="0" smtClean="0"/>
            </a:br>
            <a:r>
              <a:rPr lang="zh-CN" sz="2700" b="0" i="0" dirty="0" smtClean="0">
                <a:solidFill>
                  <a:srgbClr val="FFFFFF"/>
                </a:solidFill>
                <a:effectLst>
                  <a:outerShdw blurRad="38100" dist="38100" dir="2700000" algn="tl">
                    <a:srgbClr val="000000">
                      <a:alpha val="43137"/>
                    </a:srgbClr>
                  </a:outerShdw>
                </a:effectLst>
                <a:ea typeface="SimSun" pitchFamily="18" charset="0"/>
              </a:rPr>
              <a:t>事故处理</a:t>
            </a:r>
          </a:p>
        </p:txBody>
      </p:sp>
      <p:sp>
        <p:nvSpPr>
          <p:cNvPr id="3" name="Content Placeholder 2"/>
          <p:cNvSpPr>
            <a:spLocks noGrp="1"/>
          </p:cNvSpPr>
          <p:nvPr>
            <p:ph idx="4294967295"/>
          </p:nvPr>
        </p:nvSpPr>
        <p:spPr>
          <a:xfrm>
            <a:off x="1143000" y="1295400"/>
            <a:ext cx="7543800" cy="2362200"/>
          </a:xfrm>
          <a:prstGeom prst="rect">
            <a:avLst/>
          </a:prstGeom>
        </p:spPr>
        <p:txBody>
          <a:bodyPr/>
          <a:lstStyle/>
          <a:p>
            <a:r>
              <a:rPr lang="zh-CN" sz="2400" b="0" i="0" dirty="0" smtClean="0">
                <a:solidFill>
                  <a:srgbClr val="FFFFFF"/>
                </a:solidFill>
                <a:ea typeface="SimSun" pitchFamily="18" charset="0"/>
              </a:rPr>
              <a:t>每个隧道内来往的行车方向各只有一个车道。根据情况，如果因为发生了事故阻塞了其中一个车道，来往车辆可以在事故发生处交替绕道前行，直到事故清除为止。如果双向车道都受阻塞，隧道管理区域则必须完全封闭，直到事故清除为止。</a:t>
            </a:r>
          </a:p>
        </p:txBody>
      </p:sp>
      <p:pic>
        <p:nvPicPr>
          <p:cNvPr id="5" name="Picture 4" descr="ECinTunnel.jpg"/>
          <p:cNvPicPr>
            <a:picLocks noChangeAspect="1"/>
          </p:cNvPicPr>
          <p:nvPr/>
        </p:nvPicPr>
        <p:blipFill>
          <a:blip r:embed="rId2" cstate="print"/>
          <a:stretch>
            <a:fillRect/>
          </a:stretch>
        </p:blipFill>
        <p:spPr>
          <a:xfrm>
            <a:off x="2362200" y="3657600"/>
            <a:ext cx="4724400" cy="3040993"/>
          </a:xfrm>
          <a:prstGeom prst="rect">
            <a:avLst/>
          </a:prstGeom>
        </p:spPr>
      </p:pic>
    </p:spTree>
    <p:extLst>
      <p:ext uri="{BB962C8B-B14F-4D97-AF65-F5344CB8AC3E}">
        <p14:creationId xmlns:p14="http://schemas.microsoft.com/office/powerpoint/2010/main" val="63317968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normAutofit fontScale="90000"/>
          </a:bodyPr>
          <a:lstStyle/>
          <a:p>
            <a:r>
              <a:rPr lang="zh-CN" sz="4400" b="0" i="0" dirty="0" smtClean="0">
                <a:solidFill>
                  <a:srgbClr val="FFFFFF"/>
                </a:solidFill>
                <a:effectLst>
                  <a:outerShdw blurRad="38100" dist="38100" dir="2700000" algn="tl">
                    <a:srgbClr val="000000">
                      <a:alpha val="43137"/>
                    </a:srgbClr>
                  </a:outerShdw>
                </a:effectLst>
                <a:ea typeface="SimSun" pitchFamily="18" charset="0"/>
              </a:rPr>
              <a:t>桥面上</a:t>
            </a:r>
            <a:r>
              <a:rPr lang="en" sz="4400" dirty="0" smtClean="0"/>
              <a:t/>
            </a:r>
            <a:br>
              <a:rPr lang="en" sz="4400" dirty="0" smtClean="0"/>
            </a:br>
            <a:r>
              <a:rPr lang="zh-CN" sz="2700" b="0" i="0" dirty="0" smtClean="0">
                <a:solidFill>
                  <a:srgbClr val="FFFFFF"/>
                </a:solidFill>
                <a:effectLst>
                  <a:outerShdw blurRad="38100" dist="38100" dir="2700000" algn="tl">
                    <a:srgbClr val="000000">
                      <a:alpha val="43137"/>
                    </a:srgbClr>
                  </a:outerShdw>
                </a:effectLst>
                <a:ea typeface="SimSun" pitchFamily="18" charset="0"/>
              </a:rPr>
              <a:t>事故处理</a:t>
            </a:r>
          </a:p>
        </p:txBody>
      </p:sp>
      <p:sp>
        <p:nvSpPr>
          <p:cNvPr id="3" name="Content Placeholder 2"/>
          <p:cNvSpPr>
            <a:spLocks noGrp="1"/>
          </p:cNvSpPr>
          <p:nvPr>
            <p:ph idx="4294967295"/>
          </p:nvPr>
        </p:nvSpPr>
        <p:spPr>
          <a:xfrm>
            <a:off x="457200" y="1219200"/>
            <a:ext cx="8229600" cy="4906963"/>
          </a:xfrm>
          <a:prstGeom prst="rect">
            <a:avLst/>
          </a:prstGeom>
        </p:spPr>
        <p:txBody>
          <a:bodyPr/>
          <a:lstStyle/>
          <a:p>
            <a:r>
              <a:rPr lang="zh-CN" sz="2400" b="0" i="0" dirty="0" smtClean="0">
                <a:solidFill>
                  <a:srgbClr val="FFFFFF"/>
                </a:solidFill>
                <a:ea typeface="SimSun" pitchFamily="18" charset="0"/>
              </a:rPr>
              <a:t>桥面上的往来行车方向各有两个车道。如果因为发生了事故阻塞了其中一个车道，来往车辆可以在事故发生处交替绕道前行，直到事故清除为止。如果两个车道都受阻塞，来往车辆可在指示下开上另一个行进方向的车道。必须确保每个方向上都有一个车道可以行车。当事故清除后，往来车辆必须恢复使用原来的车道。</a:t>
            </a:r>
          </a:p>
          <a:p>
            <a:endParaRPr lang="en-US" dirty="0"/>
          </a:p>
        </p:txBody>
      </p:sp>
      <p:pic>
        <p:nvPicPr>
          <p:cNvPr id="8" name="Picture 7" descr="TrestleAccident.jpg"/>
          <p:cNvPicPr>
            <a:picLocks noChangeAspect="1"/>
          </p:cNvPicPr>
          <p:nvPr/>
        </p:nvPicPr>
        <p:blipFill>
          <a:blip r:embed="rId2" cstate="print"/>
          <a:stretch>
            <a:fillRect/>
          </a:stretch>
        </p:blipFill>
        <p:spPr>
          <a:xfrm>
            <a:off x="4419600" y="3581400"/>
            <a:ext cx="3987800" cy="2990850"/>
          </a:xfrm>
          <a:prstGeom prst="rect">
            <a:avLst/>
          </a:prstGeom>
        </p:spPr>
      </p:pic>
      <p:pic>
        <p:nvPicPr>
          <p:cNvPr id="6" name="Picture 5" descr="RailPic.jpg"/>
          <p:cNvPicPr>
            <a:picLocks noChangeAspect="1"/>
          </p:cNvPicPr>
          <p:nvPr/>
        </p:nvPicPr>
        <p:blipFill>
          <a:blip r:embed="rId3" cstate="print"/>
          <a:stretch>
            <a:fillRect/>
          </a:stretch>
        </p:blipFill>
        <p:spPr>
          <a:xfrm>
            <a:off x="914400" y="3962400"/>
            <a:ext cx="3657600" cy="2743200"/>
          </a:xfrm>
          <a:prstGeom prst="rect">
            <a:avLst/>
          </a:prstGeom>
        </p:spPr>
      </p:pic>
    </p:spTree>
    <p:extLst>
      <p:ext uri="{BB962C8B-B14F-4D97-AF65-F5344CB8AC3E}">
        <p14:creationId xmlns:p14="http://schemas.microsoft.com/office/powerpoint/2010/main" val="393840528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752600"/>
            <a:ext cx="7315200" cy="4616648"/>
          </a:xfrm>
          <a:prstGeom prst="rect">
            <a:avLst/>
          </a:prstGeom>
        </p:spPr>
        <p:txBody>
          <a:bodyPr wrap="square">
            <a:spAutoFit/>
          </a:bodyPr>
          <a:lstStyle/>
          <a:p>
            <a:pPr algn="ctr"/>
            <a:endParaRPr lang="en-US" dirty="0" smtClean="0">
              <a:effectLst>
                <a:outerShdw blurRad="38100" dist="38100" dir="2700000" algn="tl">
                  <a:srgbClr val="000000">
                    <a:alpha val="43137"/>
                  </a:srgbClr>
                </a:outerShdw>
              </a:effectLst>
            </a:endParaRPr>
          </a:p>
          <a:p>
            <a:pPr marL="342900" indent="-342900">
              <a:buFont typeface="Wingdings" pitchFamily="2" charset="2"/>
              <a:buChar char="Ø"/>
            </a:pPr>
            <a:r>
              <a:rPr lang="zh-CN" sz="2000" b="0" i="0" dirty="0" smtClean="0">
                <a:solidFill>
                  <a:srgbClr val="FFFFFF"/>
                </a:solidFill>
                <a:ea typeface="SimSun" pitchFamily="18" charset="0"/>
              </a:rPr>
              <a:t>损坏控制：当管理区域的设施可能受到了损害或实际受到了损害，应立刻进行损害调查。</a:t>
            </a:r>
          </a:p>
          <a:p>
            <a:pPr>
              <a:buFont typeface="Arial" pitchFamily="34" charset="0"/>
              <a:buChar char="•"/>
            </a:pPr>
            <a:endParaRPr lang="en-US" sz="2000" dirty="0" smtClean="0"/>
          </a:p>
          <a:p>
            <a:pPr marL="342900" indent="-342900">
              <a:buFont typeface="Wingdings" pitchFamily="2" charset="2"/>
              <a:buChar char="Ø"/>
            </a:pPr>
            <a:r>
              <a:rPr lang="zh-CN" sz="2000" b="0" i="0" dirty="0" smtClean="0">
                <a:solidFill>
                  <a:srgbClr val="FFFFFF"/>
                </a:solidFill>
                <a:ea typeface="SimSun" pitchFamily="18" charset="0"/>
              </a:rPr>
              <a:t>提供并维护所需的水电设施，包括紧急用电力。</a:t>
            </a:r>
          </a:p>
          <a:p>
            <a:pPr>
              <a:buFont typeface="Arial" pitchFamily="34" charset="0"/>
              <a:buChar char="•"/>
            </a:pPr>
            <a:endParaRPr lang="en-US" sz="2000" dirty="0" smtClean="0"/>
          </a:p>
          <a:p>
            <a:pPr marL="342900" indent="-342900">
              <a:buFont typeface="Wingdings" pitchFamily="2" charset="2"/>
              <a:buChar char="Ø"/>
            </a:pPr>
            <a:r>
              <a:rPr lang="zh-CN" sz="2000" b="0" i="0" dirty="0" smtClean="0">
                <a:solidFill>
                  <a:srgbClr val="FFFFFF"/>
                </a:solidFill>
                <a:ea typeface="SimSun" pitchFamily="18" charset="0"/>
              </a:rPr>
              <a:t>提供并维护可在水面上进行检查、运输的船只。</a:t>
            </a:r>
          </a:p>
          <a:p>
            <a:endParaRPr lang="en-US" sz="2000" dirty="0" smtClean="0"/>
          </a:p>
          <a:p>
            <a:pPr marL="342900" indent="-342900">
              <a:buFont typeface="Wingdings" pitchFamily="2" charset="2"/>
              <a:buChar char="Ø"/>
            </a:pPr>
            <a:r>
              <a:rPr lang="zh-CN" sz="2000" b="0" i="0" dirty="0" smtClean="0">
                <a:solidFill>
                  <a:srgbClr val="FFFFFF"/>
                </a:solidFill>
                <a:ea typeface="SimSun" pitchFamily="18" charset="0"/>
              </a:rPr>
              <a:t>修理、维护、操作现有的通讯系统，包括电话、管理区无线电通讯等。</a:t>
            </a:r>
          </a:p>
          <a:p>
            <a:pPr>
              <a:buFont typeface="Arial" pitchFamily="34" charset="0"/>
              <a:buChar char="•"/>
            </a:pPr>
            <a:endParaRPr lang="en-US" dirty="0" smtClean="0"/>
          </a:p>
          <a:p>
            <a:pPr>
              <a:buFont typeface="Arial" pitchFamily="34" charset="0"/>
              <a:buChar char="•"/>
            </a:pPr>
            <a:endParaRPr lang="en-US" dirty="0"/>
          </a:p>
        </p:txBody>
      </p:sp>
      <p:sp>
        <p:nvSpPr>
          <p:cNvPr id="3" name="TextBox 2"/>
          <p:cNvSpPr txBox="1"/>
          <p:nvPr/>
        </p:nvSpPr>
        <p:spPr>
          <a:xfrm>
            <a:off x="0" y="0"/>
            <a:ext cx="9144000" cy="1692771"/>
          </a:xfrm>
          <a:prstGeom prst="rect">
            <a:avLst/>
          </a:prstGeom>
          <a:noFill/>
        </p:spPr>
        <p:txBody>
          <a:bodyPr wrap="square" rtlCol="0">
            <a:spAutoFit/>
          </a:bodyPr>
          <a:lstStyle/>
          <a:p>
            <a:pPr algn="ctr"/>
            <a:r>
              <a:rPr lang="zh-CN" sz="3200" dirty="0">
                <a:solidFill>
                  <a:srgbClr val="FFFFFF"/>
                </a:solidFill>
                <a:effectLst>
                  <a:outerShdw blurRad="38100" dist="38100" dir="2700000" algn="tl">
                    <a:srgbClr val="000000">
                      <a:alpha val="43137"/>
                    </a:srgbClr>
                  </a:outerShdw>
                </a:effectLst>
                <a:ea typeface="SimSun" pitchFamily="18" charset="0"/>
              </a:rPr>
              <a:t>当发生紧急事故时</a:t>
            </a:r>
            <a:endParaRPr lang="en-US" altLang="zh-CN" sz="3200" dirty="0">
              <a:solidFill>
                <a:srgbClr val="FFFFFF"/>
              </a:solidFill>
              <a:effectLst>
                <a:outerShdw blurRad="38100" dist="38100" dir="2700000" algn="tl">
                  <a:srgbClr val="000000">
                    <a:alpha val="43137"/>
                  </a:srgbClr>
                </a:outerShdw>
              </a:effectLst>
              <a:ea typeface="SimSun" pitchFamily="18" charset="0"/>
            </a:endParaRPr>
          </a:p>
          <a:p>
            <a:pPr algn="ctr"/>
            <a:r>
              <a:rPr lang="zh-CN" sz="4000" b="0" i="0" dirty="0" smtClean="0">
                <a:solidFill>
                  <a:srgbClr val="FFFFFF"/>
                </a:solidFill>
                <a:effectLst>
                  <a:outerShdw blurRad="38100" dist="38100" dir="2700000" algn="tl">
                    <a:srgbClr val="000000">
                      <a:alpha val="43137"/>
                    </a:srgbClr>
                  </a:outerShdw>
                </a:effectLst>
                <a:ea typeface="SimSun" pitchFamily="18" charset="0"/>
              </a:rPr>
              <a:t>维修部门</a:t>
            </a:r>
            <a:r>
              <a:rPr lang="en" sz="2800" dirty="0" smtClean="0"/>
              <a:t/>
            </a:r>
            <a:br>
              <a:rPr lang="en" sz="2800" dirty="0" smtClean="0"/>
            </a:br>
            <a:r>
              <a:rPr lang="zh-CN" sz="3200" b="0" i="0" dirty="0" smtClean="0">
                <a:solidFill>
                  <a:srgbClr val="FFFFFF"/>
                </a:solidFill>
                <a:effectLst>
                  <a:outerShdw blurRad="38100" dist="38100" dir="2700000" algn="tl">
                    <a:srgbClr val="000000">
                      <a:alpha val="43137"/>
                    </a:srgbClr>
                  </a:outerShdw>
                </a:effectLst>
                <a:ea typeface="SimSun" pitchFamily="18" charset="0"/>
              </a:rPr>
              <a:t>的职责</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zh-CN" sz="4400" b="0" i="0" dirty="0" smtClean="0">
                <a:solidFill>
                  <a:srgbClr val="FFFFFF"/>
                </a:solidFill>
                <a:effectLst>
                  <a:outerShdw blurRad="38100" dist="38100" dir="2700000" algn="tl">
                    <a:srgbClr val="000000">
                      <a:alpha val="43137"/>
                    </a:srgbClr>
                  </a:outerShdw>
                </a:effectLst>
                <a:ea typeface="SimSun" pitchFamily="18" charset="0"/>
              </a:rPr>
              <a:t>修理路面</a:t>
            </a: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057400" y="1828800"/>
            <a:ext cx="5384800" cy="4038600"/>
          </a:xfrm>
          <a:prstGeom prst="rect">
            <a:avLst/>
          </a:prstGeom>
        </p:spPr>
      </p:pic>
    </p:spTree>
    <p:extLst>
      <p:ext uri="{BB962C8B-B14F-4D97-AF65-F5344CB8AC3E}">
        <p14:creationId xmlns:p14="http://schemas.microsoft.com/office/powerpoint/2010/main" val="427248770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zh-CN" sz="4400" b="0" i="0" dirty="0" smtClean="0">
                <a:solidFill>
                  <a:srgbClr val="FFFFFF"/>
                </a:solidFill>
                <a:effectLst>
                  <a:outerShdw blurRad="38100" dist="38100" dir="2700000" algn="tl">
                    <a:srgbClr val="000000">
                      <a:alpha val="43137"/>
                    </a:srgbClr>
                  </a:outerShdw>
                </a:effectLst>
                <a:ea typeface="SimSun" pitchFamily="18" charset="0"/>
              </a:rPr>
              <a:t>维修设备</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09600" y="1600200"/>
            <a:ext cx="3810000" cy="349250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4038600"/>
            <a:ext cx="3897272" cy="2590800"/>
          </a:xfrm>
          <a:prstGeom prst="rect">
            <a:avLst/>
          </a:prstGeom>
        </p:spPr>
      </p:pic>
      <p:sp>
        <p:nvSpPr>
          <p:cNvPr id="6" name="TextBox 5"/>
          <p:cNvSpPr txBox="1"/>
          <p:nvPr/>
        </p:nvSpPr>
        <p:spPr>
          <a:xfrm>
            <a:off x="457200" y="5334000"/>
            <a:ext cx="3886201" cy="646331"/>
          </a:xfrm>
          <a:prstGeom prst="rect">
            <a:avLst/>
          </a:prstGeom>
          <a:noFill/>
        </p:spPr>
        <p:txBody>
          <a:bodyPr wrap="square" rtlCol="0">
            <a:spAutoFit/>
          </a:bodyPr>
          <a:lstStyle/>
          <a:p>
            <a:r>
              <a:rPr lang="zh-CN" sz="1800" b="0" i="0" dirty="0" smtClean="0">
                <a:solidFill>
                  <a:srgbClr val="FFFFFF"/>
                </a:solidFill>
                <a:ea typeface="SimSun" pitchFamily="18" charset="0"/>
              </a:rPr>
              <a:t>检查、修理、维护管理区的专业设备。</a:t>
            </a:r>
          </a:p>
        </p:txBody>
      </p:sp>
      <p:pic>
        <p:nvPicPr>
          <p:cNvPr id="7" name="Picture 6" descr="Flushtruck.jpg"/>
          <p:cNvPicPr>
            <a:picLocks noChangeAspect="1"/>
          </p:cNvPicPr>
          <p:nvPr/>
        </p:nvPicPr>
        <p:blipFill>
          <a:blip r:embed="rId5" cstate="print"/>
          <a:stretch>
            <a:fillRect/>
          </a:stretch>
        </p:blipFill>
        <p:spPr>
          <a:xfrm>
            <a:off x="4724400" y="1066800"/>
            <a:ext cx="3886200" cy="2914650"/>
          </a:xfrm>
          <a:prstGeom prst="rect">
            <a:avLst/>
          </a:prstGeom>
        </p:spPr>
      </p:pic>
    </p:spTree>
    <p:extLst>
      <p:ext uri="{BB962C8B-B14F-4D97-AF65-F5344CB8AC3E}">
        <p14:creationId xmlns:p14="http://schemas.microsoft.com/office/powerpoint/2010/main" val="287873075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7000" contrast="-26000"/>
                    </a14:imgEffect>
                  </a14:imgLayer>
                </a14:imgProps>
              </a:ext>
              <a:ext uri="{28A0092B-C50C-407E-A947-70E740481C1C}">
                <a14:useLocalDpi xmlns:a14="http://schemas.microsoft.com/office/drawing/2010/main" val="0"/>
              </a:ext>
            </a:extLst>
          </a:blip>
          <a:stretch>
            <a:fillRect/>
          </a:stretch>
        </p:blipFill>
        <p:spPr>
          <a:xfrm>
            <a:off x="1048429" y="914400"/>
            <a:ext cx="7213601" cy="5410200"/>
          </a:xfrm>
          <a:prstGeom prst="rect">
            <a:avLst/>
          </a:prstGeom>
        </p:spPr>
      </p:pic>
      <p:sp>
        <p:nvSpPr>
          <p:cNvPr id="3" name="TextBox 2"/>
          <p:cNvSpPr txBox="1"/>
          <p:nvPr/>
        </p:nvSpPr>
        <p:spPr>
          <a:xfrm>
            <a:off x="1524000" y="1295400"/>
            <a:ext cx="6324600" cy="4801314"/>
          </a:xfrm>
          <a:prstGeom prst="rect">
            <a:avLst/>
          </a:prstGeom>
          <a:noFill/>
        </p:spPr>
        <p:txBody>
          <a:bodyPr wrap="square" rtlCol="0">
            <a:spAutoFit/>
          </a:bodyPr>
          <a:lstStyle/>
          <a:p>
            <a:r>
              <a:rPr lang="zh-CN" sz="1800" b="0" i="0" dirty="0" smtClean="0">
                <a:solidFill>
                  <a:srgbClr val="000000"/>
                </a:solidFill>
                <a:ea typeface="SimSun" pitchFamily="18" charset="0"/>
              </a:rPr>
              <a:t>乞沙比克湾隧道桥是一座 17.6 英里长的桥梁与隧道的结合体。这个结合体横跨了乞沙比克湾的出海口，将维吉尼亚州的东岸与美国本土结合起来。</a:t>
            </a:r>
          </a:p>
          <a:p>
            <a:endParaRPr lang="en-US" dirty="0" smtClean="0">
              <a:solidFill>
                <a:schemeClr val="bg1"/>
              </a:solidFill>
            </a:endParaRPr>
          </a:p>
          <a:p>
            <a:pPr lvl="3">
              <a:buFont typeface="Arial" pitchFamily="34" charset="0"/>
              <a:buChar char="•"/>
            </a:pPr>
            <a:r>
              <a:rPr lang="zh-CN" sz="1800" b="0" i="0" dirty="0" smtClean="0">
                <a:solidFill>
                  <a:srgbClr val="000000"/>
                </a:solidFill>
                <a:ea typeface="SimSun" pitchFamily="18" charset="0"/>
              </a:rPr>
              <a:t>自 1964 年 4 月 15 日开放通车</a:t>
            </a:r>
          </a:p>
          <a:p>
            <a:pPr>
              <a:buFont typeface="Arial" pitchFamily="34" charset="0"/>
              <a:buChar char="•"/>
            </a:pPr>
            <a:endParaRPr lang="en-US" dirty="0" smtClean="0">
              <a:solidFill>
                <a:schemeClr val="bg1"/>
              </a:solidFill>
            </a:endParaRPr>
          </a:p>
          <a:p>
            <a:pPr lvl="3">
              <a:buFont typeface="Arial" pitchFamily="34" charset="0"/>
              <a:buChar char="•"/>
            </a:pPr>
            <a:r>
              <a:rPr lang="zh-CN" sz="1800" b="0" i="0" dirty="0" smtClean="0">
                <a:solidFill>
                  <a:srgbClr val="000000"/>
                </a:solidFill>
                <a:ea typeface="SimSun" pitchFamily="18" charset="0"/>
              </a:rPr>
              <a:t>隶属于维吉尼亚州</a:t>
            </a:r>
          </a:p>
          <a:p>
            <a:pPr>
              <a:buFont typeface="Arial" pitchFamily="34" charset="0"/>
              <a:buChar char="•"/>
            </a:pPr>
            <a:endParaRPr lang="en-US" dirty="0" smtClean="0">
              <a:solidFill>
                <a:schemeClr val="bg1"/>
              </a:solidFill>
            </a:endParaRPr>
          </a:p>
          <a:p>
            <a:pPr>
              <a:buFont typeface="Arial" pitchFamily="34" charset="0"/>
              <a:buChar char="•"/>
            </a:pPr>
            <a:endParaRPr lang="en-US" dirty="0" smtClean="0">
              <a:solidFill>
                <a:schemeClr val="bg1"/>
              </a:solidFill>
            </a:endParaRPr>
          </a:p>
          <a:p>
            <a:pPr lvl="3">
              <a:buFont typeface="Arial" pitchFamily="34" charset="0"/>
              <a:buChar char="•"/>
            </a:pPr>
            <a:r>
              <a:rPr lang="zh-CN" sz="1800" b="0" i="0" dirty="0" smtClean="0">
                <a:solidFill>
                  <a:srgbClr val="000000"/>
                </a:solidFill>
                <a:ea typeface="SimSun" pitchFamily="18" charset="0"/>
              </a:rPr>
              <a:t>未使用任何联邦、州或地方政府的税金</a:t>
            </a:r>
          </a:p>
          <a:p>
            <a:pPr>
              <a:buFont typeface="Arial" pitchFamily="34" charset="0"/>
              <a:buChar char="•"/>
            </a:pPr>
            <a:endParaRPr lang="en-US" dirty="0" smtClean="0">
              <a:solidFill>
                <a:schemeClr val="bg1"/>
              </a:solidFill>
            </a:endParaRPr>
          </a:p>
          <a:p>
            <a:pPr lvl="3">
              <a:buFont typeface="Arial" pitchFamily="34" charset="0"/>
              <a:buChar char="•"/>
            </a:pPr>
            <a:r>
              <a:rPr lang="zh-CN" sz="1800" b="0" i="0" dirty="0" smtClean="0">
                <a:solidFill>
                  <a:srgbClr val="000000"/>
                </a:solidFill>
                <a:ea typeface="SimSun" pitchFamily="18" charset="0"/>
              </a:rPr>
              <a:t>列名为世界七大工程奇迹之一</a:t>
            </a:r>
          </a:p>
          <a:p>
            <a:pPr>
              <a:buFont typeface="Arial" pitchFamily="34" charset="0"/>
              <a:buChar char="•"/>
            </a:pPr>
            <a:endParaRPr lang="en-US" dirty="0" smtClean="0">
              <a:solidFill>
                <a:schemeClr val="bg1"/>
              </a:solidFill>
            </a:endParaRPr>
          </a:p>
          <a:p>
            <a:endParaRPr lang="en-US" dirty="0" smtClean="0"/>
          </a:p>
          <a:p>
            <a:endParaRPr lang="en-US" dirty="0" smtClean="0"/>
          </a:p>
          <a:p>
            <a:pPr>
              <a:buFont typeface="Arial" pitchFamily="34" charset="0"/>
              <a:buChar char="•"/>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3081278"/>
            <a:ext cx="5867400" cy="2862322"/>
          </a:xfrm>
          <a:prstGeom prst="rect">
            <a:avLst/>
          </a:prstGeom>
          <a:noFill/>
        </p:spPr>
        <p:txBody>
          <a:bodyPr wrap="square" rtlCol="0">
            <a:spAutoFit/>
          </a:bodyPr>
          <a:lstStyle/>
          <a:p>
            <a:pPr algn="ctr"/>
            <a:r>
              <a:rPr lang="zh-CN" sz="1800" b="0" i="1" dirty="0" smtClean="0">
                <a:solidFill>
                  <a:srgbClr val="FFFFFF"/>
                </a:solidFill>
                <a:ea typeface="SimSun" pitchFamily="18" charset="0"/>
              </a:rPr>
              <a:t>如需更多信息，请与以下人员联络：</a:t>
            </a:r>
          </a:p>
          <a:p>
            <a:pPr algn="ctr"/>
            <a:endParaRPr lang="en-US" i="1" dirty="0" smtClean="0"/>
          </a:p>
          <a:p>
            <a:pPr algn="ctr"/>
            <a:r>
              <a:rPr lang="zh-CN" sz="1800" b="1" i="0" dirty="0" smtClean="0">
                <a:solidFill>
                  <a:srgbClr val="FFFFFF"/>
                </a:solidFill>
                <a:ea typeface="SimSun" pitchFamily="18" charset="0"/>
              </a:rPr>
              <a:t>EDWARD A. SPENCER</a:t>
            </a:r>
          </a:p>
          <a:p>
            <a:pPr algn="ctr"/>
            <a:r>
              <a:rPr lang="zh-CN" sz="1800" b="0" i="0" cap="small" dirty="0" smtClean="0">
                <a:solidFill>
                  <a:srgbClr val="FFFFFF"/>
                </a:solidFill>
                <a:ea typeface="SimSun" pitchFamily="18" charset="0"/>
              </a:rPr>
              <a:t>总警监/营运总监</a:t>
            </a:r>
          </a:p>
          <a:p>
            <a:pPr algn="ctr"/>
            <a:endParaRPr lang="en-US" cap="small" dirty="0" smtClean="0"/>
          </a:p>
          <a:p>
            <a:pPr algn="ctr"/>
            <a:r>
              <a:rPr lang="zh-CN" sz="1800" b="0" i="0" dirty="0" smtClean="0">
                <a:solidFill>
                  <a:srgbClr val="FFFFFF"/>
                </a:solidFill>
                <a:ea typeface="SimSun" pitchFamily="18" charset="0"/>
              </a:rPr>
              <a:t>Chesapeake Bay Bridge and Tunnel District</a:t>
            </a:r>
          </a:p>
          <a:p>
            <a:pPr algn="ctr"/>
            <a:r>
              <a:rPr lang="zh-CN" sz="1800" b="0" i="0" dirty="0" smtClean="0">
                <a:solidFill>
                  <a:srgbClr val="FFFFFF"/>
                </a:solidFill>
                <a:ea typeface="SimSun" pitchFamily="18" charset="0"/>
              </a:rPr>
              <a:t>32386 Lankford Highway</a:t>
            </a:r>
          </a:p>
          <a:p>
            <a:pPr algn="ctr"/>
            <a:r>
              <a:rPr lang="zh-CN" sz="1800" b="0" i="0" dirty="0" smtClean="0">
                <a:solidFill>
                  <a:srgbClr val="FFFFFF"/>
                </a:solidFill>
                <a:ea typeface="SimSun" pitchFamily="18" charset="0"/>
              </a:rPr>
              <a:t>Cape  Charles, Virginia  USA  23310</a:t>
            </a:r>
          </a:p>
          <a:p>
            <a:pPr algn="ctr"/>
            <a:r>
              <a:rPr lang="zh-CN" sz="1800" b="0" i="0" dirty="0" smtClean="0">
                <a:solidFill>
                  <a:srgbClr val="FFFFFF"/>
                </a:solidFill>
                <a:ea typeface="SimSun" pitchFamily="18" charset="0"/>
              </a:rPr>
              <a:t>easpencer@cbbt.com</a:t>
            </a:r>
          </a:p>
          <a:p>
            <a:pPr algn="ctr"/>
            <a:r>
              <a:rPr lang="zh-CN" sz="1800" b="0" i="0" dirty="0" smtClean="0">
                <a:solidFill>
                  <a:srgbClr val="FFFFFF"/>
                </a:solidFill>
                <a:ea typeface="SimSun" pitchFamily="18" charset="0"/>
              </a:rPr>
              <a:t>(757) 331-2960, 分机号：40</a:t>
            </a:r>
          </a:p>
        </p:txBody>
      </p:sp>
      <p:pic>
        <p:nvPicPr>
          <p:cNvPr id="4" name="Picture 3" descr="ChiefSpencer.jpg"/>
          <p:cNvPicPr>
            <a:picLocks noChangeAspect="1"/>
          </p:cNvPicPr>
          <p:nvPr/>
        </p:nvPicPr>
        <p:blipFill>
          <a:blip r:embed="rId2" cstate="print"/>
          <a:stretch>
            <a:fillRect/>
          </a:stretch>
        </p:blipFill>
        <p:spPr>
          <a:xfrm>
            <a:off x="3200400" y="304800"/>
            <a:ext cx="2743200" cy="2743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zh-CN" sz="4400" b="0" i="0" dirty="0" smtClean="0">
                <a:solidFill>
                  <a:srgbClr val="FFFFFF"/>
                </a:solidFill>
                <a:effectLst>
                  <a:outerShdw blurRad="38100" dist="38100" dir="2700000" algn="tl">
                    <a:srgbClr val="000000">
                      <a:alpha val="43137"/>
                    </a:srgbClr>
                  </a:outerShdw>
                </a:effectLst>
                <a:ea typeface="SimSun" pitchFamily="18" charset="0"/>
              </a:rPr>
              <a:t>工程特色</a:t>
            </a:r>
          </a:p>
        </p:txBody>
      </p:sp>
      <p:sp>
        <p:nvSpPr>
          <p:cNvPr id="3" name="Content Placeholder 2"/>
          <p:cNvSpPr>
            <a:spLocks noGrp="1"/>
          </p:cNvSpPr>
          <p:nvPr>
            <p:ph idx="4294967295"/>
          </p:nvPr>
        </p:nvSpPr>
        <p:spPr>
          <a:xfrm>
            <a:off x="76200" y="1295400"/>
            <a:ext cx="4648200" cy="4830763"/>
          </a:xfrm>
          <a:prstGeom prst="rect">
            <a:avLst/>
          </a:prstGeom>
        </p:spPr>
        <p:txBody>
          <a:bodyPr/>
          <a:lstStyle/>
          <a:p>
            <a:r>
              <a:rPr lang="zh-CN" sz="2200" b="0" i="0" dirty="0" smtClean="0">
                <a:solidFill>
                  <a:srgbClr val="FFFFFF"/>
                </a:solidFill>
                <a:ea typeface="SimSun" pitchFamily="18" charset="0"/>
              </a:rPr>
              <a:t>北向桥梁：共有 2,523 根支撑柱</a:t>
            </a:r>
          </a:p>
          <a:p>
            <a:r>
              <a:rPr lang="zh-CN" sz="2200" b="0" i="0" dirty="0" smtClean="0">
                <a:solidFill>
                  <a:srgbClr val="FFFFFF"/>
                </a:solidFill>
                <a:ea typeface="SimSun" pitchFamily="18" charset="0"/>
              </a:rPr>
              <a:t>南向桥梁：共有 2,591 根支撑柱</a:t>
            </a:r>
          </a:p>
          <a:p>
            <a:pPr lvl="1"/>
            <a:r>
              <a:rPr lang="zh-CN" sz="2000" b="0" i="0" dirty="0" smtClean="0">
                <a:solidFill>
                  <a:srgbClr val="FFFFFF"/>
                </a:solidFill>
                <a:ea typeface="SimSun" pitchFamily="18" charset="0"/>
              </a:rPr>
              <a:t>共用了 5,114 根支撑柱支撑支架</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1295400"/>
            <a:ext cx="4098670" cy="3276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3497579"/>
            <a:ext cx="3810000" cy="3055621"/>
          </a:xfrm>
          <a:prstGeom prst="rect">
            <a:avLst/>
          </a:prstGeom>
        </p:spPr>
      </p:pic>
    </p:spTree>
    <p:extLst>
      <p:ext uri="{BB962C8B-B14F-4D97-AF65-F5344CB8AC3E}">
        <p14:creationId xmlns:p14="http://schemas.microsoft.com/office/powerpoint/2010/main" val="427092666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914400"/>
          </a:xfrm>
          <a:prstGeom prst="rect">
            <a:avLst/>
          </a:prstGeom>
        </p:spPr>
        <p:txBody>
          <a:bodyPr/>
          <a:lstStyle/>
          <a:p>
            <a:r>
              <a:rPr lang="zh-CN" sz="4400" b="0" i="0" dirty="0" smtClean="0">
                <a:solidFill>
                  <a:srgbClr val="FFFFFF"/>
                </a:solidFill>
                <a:effectLst>
                  <a:outerShdw blurRad="38100" dist="38100" dir="2700000" algn="tl">
                    <a:srgbClr val="000000">
                      <a:alpha val="43137"/>
                    </a:srgbClr>
                  </a:outerShdw>
                </a:effectLst>
                <a:ea typeface="SimSun" pitchFamily="18" charset="0"/>
              </a:rPr>
              <a:t>隧道</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3443" y="1364493"/>
            <a:ext cx="2952835" cy="235931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98" y="1362884"/>
            <a:ext cx="3044502" cy="2362534"/>
          </a:xfrm>
          <a:prstGeom prst="rect">
            <a:avLst/>
          </a:prstGeom>
        </p:spPr>
      </p:pic>
      <p:sp>
        <p:nvSpPr>
          <p:cNvPr id="6" name="TextBox 5"/>
          <p:cNvSpPr txBox="1"/>
          <p:nvPr/>
        </p:nvSpPr>
        <p:spPr>
          <a:xfrm>
            <a:off x="3048000" y="4999672"/>
            <a:ext cx="5896120" cy="1200329"/>
          </a:xfrm>
          <a:prstGeom prst="rect">
            <a:avLst/>
          </a:prstGeom>
          <a:noFill/>
        </p:spPr>
        <p:txBody>
          <a:bodyPr wrap="square" rtlCol="0">
            <a:spAutoFit/>
          </a:bodyPr>
          <a:lstStyle/>
          <a:p>
            <a:pPr marL="285750" indent="-285750">
              <a:buFont typeface="Arial" pitchFamily="34" charset="0"/>
              <a:buChar char="•"/>
            </a:pPr>
            <a:r>
              <a:rPr lang="zh-CN" sz="1800" b="0" i="0" dirty="0" smtClean="0">
                <a:solidFill>
                  <a:srgbClr val="FFFFFF"/>
                </a:solidFill>
                <a:ea typeface="SimSun" pitchFamily="18" charset="0"/>
              </a:rPr>
              <a:t>沉管型隧道</a:t>
            </a:r>
          </a:p>
          <a:p>
            <a:pPr marL="285750" indent="-285750">
              <a:buFont typeface="Arial" pitchFamily="34" charset="0"/>
              <a:buChar char="•"/>
            </a:pPr>
            <a:r>
              <a:rPr lang="zh-CN" sz="1800" b="0" i="0" dirty="0" smtClean="0">
                <a:solidFill>
                  <a:srgbClr val="FFFFFF"/>
                </a:solidFill>
                <a:ea typeface="SimSun" pitchFamily="18" charset="0"/>
              </a:rPr>
              <a:t>西姆布尔舒尔海峡隧道 – 5,734 英尺长</a:t>
            </a:r>
          </a:p>
          <a:p>
            <a:pPr marL="285750" indent="-285750">
              <a:buFont typeface="Arial" pitchFamily="34" charset="0"/>
              <a:buChar char="•"/>
            </a:pPr>
            <a:r>
              <a:rPr lang="zh-CN" sz="1800" b="0" i="0" dirty="0" smtClean="0">
                <a:solidFill>
                  <a:srgbClr val="FFFFFF"/>
                </a:solidFill>
                <a:ea typeface="SimSun" pitchFamily="18" charset="0"/>
              </a:rPr>
              <a:t>乞沙比克湾隧道 – 5,423 英尺长</a:t>
            </a:r>
          </a:p>
          <a:p>
            <a:pPr marL="285750" indent="-285750">
              <a:buFont typeface="Arial" pitchFamily="34" charset="0"/>
              <a:buChar char="•"/>
            </a:pPr>
            <a:r>
              <a:rPr lang="zh-CN" sz="1800" b="0" i="0" dirty="0" smtClean="0">
                <a:solidFill>
                  <a:srgbClr val="FFFFFF"/>
                </a:solidFill>
                <a:ea typeface="SimSun" pitchFamily="18" charset="0"/>
              </a:rPr>
              <a:t>隧道净空 – 高 13 英尺 6 英寸、宽 24 英尺</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020" y="3959515"/>
            <a:ext cx="2457857" cy="263236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2845292"/>
            <a:ext cx="3233812" cy="2147453"/>
          </a:xfrm>
          <a:prstGeom prst="rect">
            <a:avLst/>
          </a:prstGeom>
        </p:spPr>
      </p:pic>
    </p:spTree>
    <p:extLst>
      <p:ext uri="{BB962C8B-B14F-4D97-AF65-F5344CB8AC3E}">
        <p14:creationId xmlns:p14="http://schemas.microsoft.com/office/powerpoint/2010/main" val="359748629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zh-CN" sz="4400" b="0" i="0" dirty="0" smtClean="0">
                <a:solidFill>
                  <a:srgbClr val="FFFFFF"/>
                </a:solidFill>
                <a:effectLst>
                  <a:outerShdw blurRad="38100" dist="38100" dir="2700000" algn="tl">
                    <a:srgbClr val="000000">
                      <a:alpha val="43137"/>
                    </a:srgbClr>
                  </a:outerShdw>
                </a:effectLst>
                <a:ea typeface="SimSun" pitchFamily="18" charset="0"/>
              </a:rPr>
              <a:t>人造岛屿</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2920" y="1219200"/>
            <a:ext cx="3951080" cy="494280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400"/>
            <a:ext cx="5200849" cy="2163553"/>
          </a:xfrm>
          <a:prstGeom prst="rect">
            <a:avLst/>
          </a:prstGeom>
        </p:spPr>
      </p:pic>
      <p:sp>
        <p:nvSpPr>
          <p:cNvPr id="10" name="TextBox 9"/>
          <p:cNvSpPr txBox="1"/>
          <p:nvPr/>
        </p:nvSpPr>
        <p:spPr>
          <a:xfrm>
            <a:off x="152400" y="3962400"/>
            <a:ext cx="4876800" cy="1200329"/>
          </a:xfrm>
          <a:prstGeom prst="rect">
            <a:avLst/>
          </a:prstGeom>
          <a:noFill/>
        </p:spPr>
        <p:txBody>
          <a:bodyPr wrap="square" rtlCol="0">
            <a:spAutoFit/>
          </a:bodyPr>
          <a:lstStyle/>
          <a:p>
            <a:pPr marL="285750" indent="-285750">
              <a:buFont typeface="Arial" pitchFamily="34" charset="0"/>
              <a:buChar char="•"/>
            </a:pPr>
            <a:r>
              <a:rPr lang="zh-CN" sz="1800" b="0" i="0" dirty="0" smtClean="0">
                <a:solidFill>
                  <a:srgbClr val="FFFFFF"/>
                </a:solidFill>
                <a:ea typeface="SimSun" pitchFamily="18" charset="0"/>
              </a:rPr>
              <a:t>四座人造岛屿</a:t>
            </a:r>
          </a:p>
          <a:p>
            <a:pPr marL="285750" indent="-285750">
              <a:buFont typeface="Arial" pitchFamily="34" charset="0"/>
              <a:buChar char="•"/>
            </a:pPr>
            <a:r>
              <a:rPr lang="zh-CN" sz="1800" b="0" i="0" dirty="0" smtClean="0">
                <a:solidFill>
                  <a:srgbClr val="FFFFFF"/>
                </a:solidFill>
                <a:ea typeface="SimSun" pitchFamily="18" charset="0"/>
              </a:rPr>
              <a:t>每座岛屿</a:t>
            </a:r>
            <a:r>
              <a:rPr lang="zh-CN" sz="1800" b="0" i="0" dirty="0" smtClean="0">
                <a:solidFill>
                  <a:srgbClr val="FFFFFF"/>
                </a:solidFill>
                <a:ea typeface="SimSun" pitchFamily="18" charset="0"/>
              </a:rPr>
              <a:t>的面积约为 </a:t>
            </a:r>
            <a:r>
              <a:rPr lang="zh-CN" sz="1800" b="0" i="0" dirty="0" smtClean="0">
                <a:solidFill>
                  <a:srgbClr val="FFFFFF"/>
                </a:solidFill>
                <a:ea typeface="SimSun" pitchFamily="18" charset="0"/>
              </a:rPr>
              <a:t>10 英亩</a:t>
            </a:r>
          </a:p>
          <a:p>
            <a:pPr marL="285750" indent="-285750">
              <a:buFont typeface="Arial" pitchFamily="34" charset="0"/>
              <a:buChar char="•"/>
            </a:pPr>
            <a:r>
              <a:rPr lang="zh-CN" sz="1800" b="0" i="0" dirty="0" smtClean="0">
                <a:solidFill>
                  <a:srgbClr val="FFFFFF"/>
                </a:solidFill>
                <a:ea typeface="SimSun" pitchFamily="18" charset="0"/>
              </a:rPr>
              <a:t>高出海平面 30 英尺</a:t>
            </a:r>
          </a:p>
          <a:p>
            <a:pPr marL="285750" indent="-285750">
              <a:buFont typeface="Arial" pitchFamily="34" charset="0"/>
              <a:buChar char="•"/>
            </a:pPr>
            <a:r>
              <a:rPr lang="zh-CN" sz="1800" b="0" i="0" dirty="0" smtClean="0">
                <a:solidFill>
                  <a:srgbClr val="FFFFFF"/>
                </a:solidFill>
                <a:ea typeface="SimSun" pitchFamily="18" charset="0"/>
              </a:rPr>
              <a:t>岛屿周围则有护面石（120 萬吨）</a:t>
            </a:r>
          </a:p>
        </p:txBody>
      </p:sp>
    </p:spTree>
    <p:extLst>
      <p:ext uri="{BB962C8B-B14F-4D97-AF65-F5344CB8AC3E}">
        <p14:creationId xmlns:p14="http://schemas.microsoft.com/office/powerpoint/2010/main" val="34728405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752599"/>
            <a:ext cx="5867400" cy="4054373"/>
          </a:xfrm>
          <a:prstGeom prst="rect">
            <a:avLst/>
          </a:prstGeom>
        </p:spPr>
      </p:pic>
    </p:spTree>
    <p:extLst>
      <p:ext uri="{BB962C8B-B14F-4D97-AF65-F5344CB8AC3E}">
        <p14:creationId xmlns:p14="http://schemas.microsoft.com/office/powerpoint/2010/main" val="2867763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zh-CN" sz="4400" b="0" i="0" dirty="0" smtClean="0">
                <a:solidFill>
                  <a:srgbClr val="FFFFFF"/>
                </a:solidFill>
                <a:effectLst>
                  <a:outerShdw blurRad="38100" dist="38100" dir="2700000" algn="tl">
                    <a:srgbClr val="000000">
                      <a:alpha val="43137"/>
                    </a:srgbClr>
                  </a:outerShdw>
                </a:effectLst>
                <a:ea typeface="SimSun" pitchFamily="18" charset="0"/>
              </a:rPr>
              <a:t>通风</a:t>
            </a:r>
            <a:r>
              <a:rPr lang="zh-CN" altLang="en-US" sz="4400" b="0" i="0" dirty="0" smtClean="0">
                <a:solidFill>
                  <a:srgbClr val="FFFFFF"/>
                </a:solidFill>
                <a:effectLst>
                  <a:outerShdw blurRad="38100" dist="38100" dir="2700000" algn="tl">
                    <a:srgbClr val="000000">
                      <a:alpha val="43137"/>
                    </a:srgbClr>
                  </a:outerShdw>
                </a:effectLst>
                <a:ea typeface="SimSun" pitchFamily="18" charset="0"/>
              </a:rPr>
              <a:t>房</a:t>
            </a:r>
            <a:endParaRPr lang="zh-CN" sz="4400" b="0" i="0" dirty="0" smtClean="0">
              <a:solidFill>
                <a:srgbClr val="FFFFFF"/>
              </a:solidFill>
              <a:effectLst>
                <a:outerShdw blurRad="38100" dist="38100" dir="2700000" algn="tl">
                  <a:srgbClr val="000000">
                    <a:alpha val="43137"/>
                  </a:srgbClr>
                </a:outerShdw>
              </a:effectLst>
              <a:ea typeface="SimSun"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0"/>
            <a:ext cx="5715000" cy="3810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549421" y="1444022"/>
            <a:ext cx="2743200" cy="18363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492" y="3743069"/>
            <a:ext cx="3759200" cy="28194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3810000"/>
            <a:ext cx="3860799" cy="2895599"/>
          </a:xfrm>
          <a:prstGeom prst="rect">
            <a:avLst/>
          </a:prstGeom>
        </p:spPr>
      </p:pic>
    </p:spTree>
    <p:extLst>
      <p:ext uri="{BB962C8B-B14F-4D97-AF65-F5344CB8AC3E}">
        <p14:creationId xmlns:p14="http://schemas.microsoft.com/office/powerpoint/2010/main" val="387659252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zh-CN" sz="4400" b="0" i="0" dirty="0" smtClean="0">
                <a:solidFill>
                  <a:srgbClr val="FFFFFF"/>
                </a:solidFill>
                <a:effectLst>
                  <a:outerShdw blurRad="38100" dist="38100" dir="2700000" algn="tl">
                    <a:srgbClr val="000000">
                      <a:alpha val="43137"/>
                    </a:srgbClr>
                  </a:outerShdw>
                </a:effectLst>
                <a:ea typeface="SimSun" pitchFamily="18" charset="0"/>
              </a:rPr>
              <a:t>通风</a:t>
            </a:r>
            <a:r>
              <a:rPr lang="zh-CN" altLang="en-US" sz="4400" b="0" i="0" dirty="0" smtClean="0">
                <a:solidFill>
                  <a:srgbClr val="FFFFFF"/>
                </a:solidFill>
                <a:effectLst>
                  <a:outerShdw blurRad="38100" dist="38100" dir="2700000" algn="tl">
                    <a:srgbClr val="000000">
                      <a:alpha val="43137"/>
                    </a:srgbClr>
                  </a:outerShdw>
                </a:effectLst>
                <a:ea typeface="SimSun" pitchFamily="18" charset="0"/>
              </a:rPr>
              <a:t>房</a:t>
            </a:r>
            <a:endParaRPr lang="zh-CN" sz="4400" b="0" i="0" dirty="0" smtClean="0">
              <a:solidFill>
                <a:srgbClr val="FFFFFF"/>
              </a:solidFill>
              <a:effectLst>
                <a:outerShdw blurRad="38100" dist="38100" dir="2700000" algn="tl">
                  <a:srgbClr val="000000">
                    <a:alpha val="43137"/>
                  </a:srgbClr>
                </a:outerShdw>
              </a:effectLst>
              <a:ea typeface="SimSu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143000"/>
            <a:ext cx="3339246" cy="54102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8709" y="1143000"/>
            <a:ext cx="4229100" cy="28194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3809" y="3962400"/>
            <a:ext cx="4064000" cy="2698750"/>
          </a:xfrm>
          <a:prstGeom prst="rect">
            <a:avLst/>
          </a:prstGeom>
        </p:spPr>
      </p:pic>
    </p:spTree>
    <p:extLst>
      <p:ext uri="{BB962C8B-B14F-4D97-AF65-F5344CB8AC3E}">
        <p14:creationId xmlns:p14="http://schemas.microsoft.com/office/powerpoint/2010/main" val="280364225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5876</TotalTime>
  <Words>763</Words>
  <Application>Microsoft Macintosh PowerPoint</Application>
  <PresentationFormat>On-screen Show (4:3)</PresentationFormat>
  <Paragraphs>213</Paragraphs>
  <Slides>30</Slides>
  <Notes>3</Notes>
  <HiddenSlides>0</HiddenSlides>
  <MMClips>0</MMClips>
  <ScaleCrop>false</ScaleCrop>
  <HeadingPairs>
    <vt:vector size="4" baseType="variant">
      <vt:variant>
        <vt:lpstr>Theme</vt:lpstr>
      </vt:variant>
      <vt:variant>
        <vt:i4>4</vt:i4>
      </vt:variant>
      <vt:variant>
        <vt:lpstr>Slide Titles</vt:lpstr>
      </vt:variant>
      <vt:variant>
        <vt:i4>30</vt:i4>
      </vt:variant>
    </vt:vector>
  </HeadingPairs>
  <TitlesOfParts>
    <vt:vector size="34" baseType="lpstr">
      <vt:lpstr>Office Theme</vt:lpstr>
      <vt:lpstr>2_Custom Design</vt:lpstr>
      <vt:lpstr>1_Custom Design</vt:lpstr>
      <vt:lpstr>Custom Design</vt:lpstr>
      <vt:lpstr>PowerPoint Presentation</vt:lpstr>
      <vt:lpstr>PowerPoint Presentation</vt:lpstr>
      <vt:lpstr>PowerPoint Presentation</vt:lpstr>
      <vt:lpstr>工程特色</vt:lpstr>
      <vt:lpstr>隧道</vt:lpstr>
      <vt:lpstr>人造岛屿</vt:lpstr>
      <vt:lpstr>PowerPoint Presentation</vt:lpstr>
      <vt:lpstr>通风房</vt:lpstr>
      <vt:lpstr>通风房</vt:lpstr>
      <vt:lpstr>平行桥 第一期</vt:lpstr>
      <vt:lpstr>紧急应变人员</vt:lpstr>
      <vt:lpstr>警察局：</vt:lpstr>
      <vt:lpstr>车辆设备</vt:lpstr>
      <vt:lpstr>对警員的培训：    </vt:lpstr>
      <vt:lpstr>安全操作</vt:lpstr>
      <vt:lpstr>封闭式岛屿</vt:lpstr>
      <vt:lpstr>PowerPoint Presentation</vt:lpstr>
      <vt:lpstr>清障车与消防车</vt:lpstr>
      <vt:lpstr>天气限制</vt:lpstr>
      <vt:lpstr>天气观察站的位置</vt:lpstr>
      <vt:lpstr>飓风</vt:lpstr>
      <vt:lpstr>龙卷风</vt:lpstr>
      <vt:lpstr>除了飓风、龙卷风外的强风下交通管制 。</vt:lpstr>
      <vt:lpstr>除了飓风、龙卷风外的强风下交通管制 （续前页）</vt:lpstr>
      <vt:lpstr>隧道内  事故处理</vt:lpstr>
      <vt:lpstr>桥面上 事故处理</vt:lpstr>
      <vt:lpstr>PowerPoint Presentation</vt:lpstr>
      <vt:lpstr>修理路面</vt:lpstr>
      <vt:lpstr>维修设备</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Paige Addison</dc:creator>
  <cp:lastModifiedBy>Frank Ku</cp:lastModifiedBy>
  <cp:revision>85</cp:revision>
  <dcterms:created xsi:type="dcterms:W3CDTF">2012-07-13T18:11:43Z</dcterms:created>
  <dcterms:modified xsi:type="dcterms:W3CDTF">2012-08-03T01:16:12Z</dcterms:modified>
</cp:coreProperties>
</file>