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72" r:id="rId3"/>
    <p:sldMasterId id="2147483660" r:id="rId4"/>
  </p:sldMasterIdLst>
  <p:notesMasterIdLst>
    <p:notesMasterId r:id="rId35"/>
  </p:notesMasterIdLst>
  <p:sldIdLst>
    <p:sldId id="256" r:id="rId5"/>
    <p:sldId id="274" r:id="rId6"/>
    <p:sldId id="288" r:id="rId7"/>
    <p:sldId id="263" r:id="rId8"/>
    <p:sldId id="271" r:id="rId9"/>
    <p:sldId id="272" r:id="rId10"/>
    <p:sldId id="292" r:id="rId11"/>
    <p:sldId id="257" r:id="rId12"/>
    <p:sldId id="260" r:id="rId13"/>
    <p:sldId id="261" r:id="rId14"/>
    <p:sldId id="262" r:id="rId15"/>
    <p:sldId id="264" r:id="rId16"/>
    <p:sldId id="265" r:id="rId17"/>
    <p:sldId id="266" r:id="rId18"/>
    <p:sldId id="267" r:id="rId19"/>
    <p:sldId id="283" r:id="rId20"/>
    <p:sldId id="291" r:id="rId21"/>
    <p:sldId id="268" r:id="rId22"/>
    <p:sldId id="270" r:id="rId23"/>
    <p:sldId id="275" r:id="rId24"/>
    <p:sldId id="276" r:id="rId25"/>
    <p:sldId id="285" r:id="rId26"/>
    <p:sldId id="277" r:id="rId27"/>
    <p:sldId id="286" r:id="rId28"/>
    <p:sldId id="279" r:id="rId29"/>
    <p:sldId id="280" r:id="rId30"/>
    <p:sldId id="290" r:id="rId31"/>
    <p:sldId id="284" r:id="rId32"/>
    <p:sldId id="282" r:id="rId33"/>
    <p:sldId id="293"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94660"/>
  </p:normalViewPr>
  <p:slideViewPr>
    <p:cSldViewPr>
      <p:cViewPr>
        <p:scale>
          <a:sx n="77" d="100"/>
          <a:sy n="77" d="100"/>
        </p:scale>
        <p:origin x="-1142" y="-2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9C3F823-9D43-46B2-8C24-D11483785EBB}" type="datetimeFigureOut">
              <a:rPr lang="en-US" smtClean="0"/>
              <a:pPr/>
              <a:t>8/2/2012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4305E5C-473E-4633-9B30-B0D1E3C291BB}" type="slidenum">
              <a:rPr lang="en-US" smtClean="0"/>
              <a:pPr/>
              <a:t>‹#›</a:t>
            </a:fld>
            <a:endParaRPr lang="en-US"/>
          </a:p>
        </p:txBody>
      </p:sp>
    </p:spTree>
    <p:extLst>
      <p:ext uri="{BB962C8B-B14F-4D97-AF65-F5344CB8AC3E}">
        <p14:creationId xmlns:p14="http://schemas.microsoft.com/office/powerpoint/2010/main" val="1605738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305E5C-473E-4633-9B30-B0D1E3C291BB}" type="slidenum">
              <a:rPr lang="en-US" smtClean="0"/>
              <a:pPr/>
              <a:t>10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305E5C-473E-4633-9B30-B0D1E3C291BB}" type="slidenum">
              <a:rPr lang="en-US" smtClean="0"/>
              <a:pPr/>
              <a:t>12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305E5C-473E-4633-9B30-B0D1E3C291BB}" type="slidenum">
              <a:rPr lang="en-US" smtClean="0"/>
              <a:pPr/>
              <a:t>29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4800" y="5943600"/>
            <a:ext cx="785567" cy="762000"/>
          </a:xfrm>
          <a:prstGeom prst="rect">
            <a:avLst/>
          </a:prstGeom>
        </p:spPr>
      </p:pic>
    </p:spTree>
    <p:extLst>
      <p:ext uri="{BB962C8B-B14F-4D97-AF65-F5344CB8AC3E}">
        <p14:creationId xmlns:p14="http://schemas.microsoft.com/office/powerpoint/2010/main" val="372669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418209A-68CD-4494-AFA1-CD9823FA4B2E}" type="datetimeFigureOut">
              <a:rPr lang="en-US" smtClean="0"/>
              <a:pPr/>
              <a:t>8/2/2012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BCF974A-4CD9-4CF9-AE17-97DE960601A7}" type="slidenum">
              <a:rPr lang="en-US" smtClean="0"/>
              <a:pPr/>
              <a:t>‹#›</a:t>
            </a:fld>
            <a:endParaRPr lang="en-US"/>
          </a:p>
        </p:txBody>
      </p:sp>
    </p:spTree>
    <p:extLst>
      <p:ext uri="{BB962C8B-B14F-4D97-AF65-F5344CB8AC3E}">
        <p14:creationId xmlns:p14="http://schemas.microsoft.com/office/powerpoint/2010/main" val="3120441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418209A-68CD-4494-AFA1-CD9823FA4B2E}" type="datetimeFigureOut">
              <a:rPr lang="en-US" smtClean="0"/>
              <a:pPr/>
              <a:t>8/2/2012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BCF974A-4CD9-4CF9-AE17-97DE960601A7}" type="slidenum">
              <a:rPr lang="en-US" smtClean="0"/>
              <a:pPr/>
              <a:t>‹#›</a:t>
            </a:fld>
            <a:endParaRPr lang="en-US"/>
          </a:p>
        </p:txBody>
      </p:sp>
    </p:spTree>
    <p:extLst>
      <p:ext uri="{BB962C8B-B14F-4D97-AF65-F5344CB8AC3E}">
        <p14:creationId xmlns:p14="http://schemas.microsoft.com/office/powerpoint/2010/main" val="1976745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F470F6-20ED-4247-B90A-98135C17865A}" type="datetimeFigureOut">
              <a:rPr lang="en-US" smtClean="0"/>
              <a:pPr/>
              <a:t>8/2/2012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EC3E8-D582-42FE-85F9-CB5BB9AE388F}" type="slidenum">
              <a:rPr lang="en-US" smtClean="0"/>
              <a:pPr/>
              <a:t>‹#›</a:t>
            </a:fld>
            <a:endParaRPr lang="en-US"/>
          </a:p>
        </p:txBody>
      </p:sp>
    </p:spTree>
    <p:extLst>
      <p:ext uri="{BB962C8B-B14F-4D97-AF65-F5344CB8AC3E}">
        <p14:creationId xmlns:p14="http://schemas.microsoft.com/office/powerpoint/2010/main" val="2544343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F470F6-20ED-4247-B90A-98135C17865A}" type="datetimeFigureOut">
              <a:rPr lang="en-US" smtClean="0"/>
              <a:pPr/>
              <a:t>8/2/2012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EC3E8-D582-42FE-85F9-CB5BB9AE388F}" type="slidenum">
              <a:rPr lang="en-US" smtClean="0"/>
              <a:pPr/>
              <a:t>‹#›</a:t>
            </a:fld>
            <a:endParaRPr lang="en-US"/>
          </a:p>
        </p:txBody>
      </p:sp>
    </p:spTree>
    <p:extLst>
      <p:ext uri="{BB962C8B-B14F-4D97-AF65-F5344CB8AC3E}">
        <p14:creationId xmlns:p14="http://schemas.microsoft.com/office/powerpoint/2010/main" val="3106500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470F6-20ED-4247-B90A-98135C17865A}" type="datetimeFigureOut">
              <a:rPr lang="en-US" smtClean="0"/>
              <a:pPr/>
              <a:t>8/2/2012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EC3E8-D582-42FE-85F9-CB5BB9AE388F}" type="slidenum">
              <a:rPr lang="en-US" smtClean="0"/>
              <a:pPr/>
              <a:t>‹#›</a:t>
            </a:fld>
            <a:endParaRPr lang="en-US"/>
          </a:p>
        </p:txBody>
      </p:sp>
    </p:spTree>
    <p:extLst>
      <p:ext uri="{BB962C8B-B14F-4D97-AF65-F5344CB8AC3E}">
        <p14:creationId xmlns:p14="http://schemas.microsoft.com/office/powerpoint/2010/main" val="2606511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F470F6-20ED-4247-B90A-98135C17865A}" type="datetimeFigureOut">
              <a:rPr lang="en-US" smtClean="0"/>
              <a:pPr/>
              <a:t>8/2/2012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EC3E8-D582-42FE-85F9-CB5BB9AE388F}" type="slidenum">
              <a:rPr lang="en-US" smtClean="0"/>
              <a:pPr/>
              <a:t>‹#›</a:t>
            </a:fld>
            <a:endParaRPr lang="en-US"/>
          </a:p>
        </p:txBody>
      </p:sp>
    </p:spTree>
    <p:extLst>
      <p:ext uri="{BB962C8B-B14F-4D97-AF65-F5344CB8AC3E}">
        <p14:creationId xmlns:p14="http://schemas.microsoft.com/office/powerpoint/2010/main" val="776041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F470F6-20ED-4247-B90A-98135C17865A}" type="datetimeFigureOut">
              <a:rPr lang="en-US" smtClean="0"/>
              <a:pPr/>
              <a:t>8/2/2012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4EC3E8-D582-42FE-85F9-CB5BB9AE388F}" type="slidenum">
              <a:rPr lang="en-US" smtClean="0"/>
              <a:pPr/>
              <a:t>‹#›</a:t>
            </a:fld>
            <a:endParaRPr lang="en-US"/>
          </a:p>
        </p:txBody>
      </p:sp>
    </p:spTree>
    <p:extLst>
      <p:ext uri="{BB962C8B-B14F-4D97-AF65-F5344CB8AC3E}">
        <p14:creationId xmlns:p14="http://schemas.microsoft.com/office/powerpoint/2010/main" val="2645448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F470F6-20ED-4247-B90A-98135C17865A}" type="datetimeFigureOut">
              <a:rPr lang="en-US" smtClean="0"/>
              <a:pPr/>
              <a:t>8/2/2012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4EC3E8-D582-42FE-85F9-CB5BB9AE388F}" type="slidenum">
              <a:rPr lang="en-US" smtClean="0"/>
              <a:pPr/>
              <a:t>‹#›</a:t>
            </a:fld>
            <a:endParaRPr lang="en-US"/>
          </a:p>
        </p:txBody>
      </p:sp>
    </p:spTree>
    <p:extLst>
      <p:ext uri="{BB962C8B-B14F-4D97-AF65-F5344CB8AC3E}">
        <p14:creationId xmlns:p14="http://schemas.microsoft.com/office/powerpoint/2010/main" val="1005306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470F6-20ED-4247-B90A-98135C17865A}" type="datetimeFigureOut">
              <a:rPr lang="en-US" smtClean="0"/>
              <a:pPr/>
              <a:t>8/2/2012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4EC3E8-D582-42FE-85F9-CB5BB9AE388F}" type="slidenum">
              <a:rPr lang="en-US" smtClean="0"/>
              <a:pPr/>
              <a:t>‹#›</a:t>
            </a:fld>
            <a:endParaRPr lang="en-US"/>
          </a:p>
        </p:txBody>
      </p:sp>
    </p:spTree>
    <p:extLst>
      <p:ext uri="{BB962C8B-B14F-4D97-AF65-F5344CB8AC3E}">
        <p14:creationId xmlns:p14="http://schemas.microsoft.com/office/powerpoint/2010/main" val="3260392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470F6-20ED-4247-B90A-98135C17865A}" type="datetimeFigureOut">
              <a:rPr lang="en-US" smtClean="0"/>
              <a:pPr/>
              <a:t>8/2/2012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EC3E8-D582-42FE-85F9-CB5BB9AE388F}" type="slidenum">
              <a:rPr lang="en-US" smtClean="0"/>
              <a:pPr/>
              <a:t>‹#›</a:t>
            </a:fld>
            <a:endParaRPr lang="en-US"/>
          </a:p>
        </p:txBody>
      </p:sp>
    </p:spTree>
    <p:extLst>
      <p:ext uri="{BB962C8B-B14F-4D97-AF65-F5344CB8AC3E}">
        <p14:creationId xmlns:p14="http://schemas.microsoft.com/office/powerpoint/2010/main" val="3165621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02714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470F6-20ED-4247-B90A-98135C17865A}" type="datetimeFigureOut">
              <a:rPr lang="en-US" smtClean="0"/>
              <a:pPr/>
              <a:t>8/2/2012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EC3E8-D582-42FE-85F9-CB5BB9AE388F}" type="slidenum">
              <a:rPr lang="en-US" smtClean="0"/>
              <a:pPr/>
              <a:t>‹#›</a:t>
            </a:fld>
            <a:endParaRPr lang="en-US"/>
          </a:p>
        </p:txBody>
      </p:sp>
    </p:spTree>
    <p:extLst>
      <p:ext uri="{BB962C8B-B14F-4D97-AF65-F5344CB8AC3E}">
        <p14:creationId xmlns:p14="http://schemas.microsoft.com/office/powerpoint/2010/main" val="134137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F470F6-20ED-4247-B90A-98135C17865A}" type="datetimeFigureOut">
              <a:rPr lang="en-US" smtClean="0"/>
              <a:pPr/>
              <a:t>8/2/2012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EC3E8-D582-42FE-85F9-CB5BB9AE388F}" type="slidenum">
              <a:rPr lang="en-US" smtClean="0"/>
              <a:pPr/>
              <a:t>‹#›</a:t>
            </a:fld>
            <a:endParaRPr lang="en-US"/>
          </a:p>
        </p:txBody>
      </p:sp>
    </p:spTree>
    <p:extLst>
      <p:ext uri="{BB962C8B-B14F-4D97-AF65-F5344CB8AC3E}">
        <p14:creationId xmlns:p14="http://schemas.microsoft.com/office/powerpoint/2010/main" val="1297803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F470F6-20ED-4247-B90A-98135C17865A}" type="datetimeFigureOut">
              <a:rPr lang="en-US" smtClean="0"/>
              <a:pPr/>
              <a:t>8/2/2012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EC3E8-D582-42FE-85F9-CB5BB9AE388F}" type="slidenum">
              <a:rPr lang="en-US" smtClean="0"/>
              <a:pPr/>
              <a:t>‹#›</a:t>
            </a:fld>
            <a:endParaRPr lang="en-US"/>
          </a:p>
        </p:txBody>
      </p:sp>
    </p:spTree>
    <p:extLst>
      <p:ext uri="{BB962C8B-B14F-4D97-AF65-F5344CB8AC3E}">
        <p14:creationId xmlns:p14="http://schemas.microsoft.com/office/powerpoint/2010/main" val="1074166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8222F5-44EF-4E99-A497-86B6601EB4DE}" type="datetimeFigureOut">
              <a:rPr lang="en-US" smtClean="0"/>
              <a:pPr/>
              <a:t>8/2/2012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F4499-EA3B-4435-991C-C7958BBA79BE}" type="slidenum">
              <a:rPr lang="en-US" smtClean="0"/>
              <a:pPr/>
              <a:t>‹#›</a:t>
            </a:fld>
            <a:endParaRPr lang="en-US"/>
          </a:p>
        </p:txBody>
      </p:sp>
    </p:spTree>
    <p:extLst>
      <p:ext uri="{BB962C8B-B14F-4D97-AF65-F5344CB8AC3E}">
        <p14:creationId xmlns:p14="http://schemas.microsoft.com/office/powerpoint/2010/main" val="1100703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222F5-44EF-4E99-A497-86B6601EB4DE}" type="datetimeFigureOut">
              <a:rPr lang="en-US" smtClean="0"/>
              <a:pPr/>
              <a:t>8/2/2012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F4499-EA3B-4435-991C-C7958BBA79BE}" type="slidenum">
              <a:rPr lang="en-US" smtClean="0"/>
              <a:pPr/>
              <a:t>‹#›</a:t>
            </a:fld>
            <a:endParaRPr lang="en-US"/>
          </a:p>
        </p:txBody>
      </p:sp>
    </p:spTree>
    <p:extLst>
      <p:ext uri="{BB962C8B-B14F-4D97-AF65-F5344CB8AC3E}">
        <p14:creationId xmlns:p14="http://schemas.microsoft.com/office/powerpoint/2010/main" val="2426660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8222F5-44EF-4E99-A497-86B6601EB4DE}" type="datetimeFigureOut">
              <a:rPr lang="en-US" smtClean="0"/>
              <a:pPr/>
              <a:t>8/2/2012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F4499-EA3B-4435-991C-C7958BBA79BE}" type="slidenum">
              <a:rPr lang="en-US" smtClean="0"/>
              <a:pPr/>
              <a:t>‹#›</a:t>
            </a:fld>
            <a:endParaRPr lang="en-US"/>
          </a:p>
        </p:txBody>
      </p:sp>
    </p:spTree>
    <p:extLst>
      <p:ext uri="{BB962C8B-B14F-4D97-AF65-F5344CB8AC3E}">
        <p14:creationId xmlns:p14="http://schemas.microsoft.com/office/powerpoint/2010/main" val="2603494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8222F5-44EF-4E99-A497-86B6601EB4DE}" type="datetimeFigureOut">
              <a:rPr lang="en-US" smtClean="0"/>
              <a:pPr/>
              <a:t>8/2/2012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AF4499-EA3B-4435-991C-C7958BBA79BE}" type="slidenum">
              <a:rPr lang="en-US" smtClean="0"/>
              <a:pPr/>
              <a:t>‹#›</a:t>
            </a:fld>
            <a:endParaRPr lang="en-US"/>
          </a:p>
        </p:txBody>
      </p:sp>
    </p:spTree>
    <p:extLst>
      <p:ext uri="{BB962C8B-B14F-4D97-AF65-F5344CB8AC3E}">
        <p14:creationId xmlns:p14="http://schemas.microsoft.com/office/powerpoint/2010/main" val="1279883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8222F5-44EF-4E99-A497-86B6601EB4DE}" type="datetimeFigureOut">
              <a:rPr lang="en-US" smtClean="0"/>
              <a:pPr/>
              <a:t>8/2/2012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AF4499-EA3B-4435-991C-C7958BBA79BE}" type="slidenum">
              <a:rPr lang="en-US" smtClean="0"/>
              <a:pPr/>
              <a:t>‹#›</a:t>
            </a:fld>
            <a:endParaRPr lang="en-US"/>
          </a:p>
        </p:txBody>
      </p:sp>
    </p:spTree>
    <p:extLst>
      <p:ext uri="{BB962C8B-B14F-4D97-AF65-F5344CB8AC3E}">
        <p14:creationId xmlns:p14="http://schemas.microsoft.com/office/powerpoint/2010/main" val="3290618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8222F5-44EF-4E99-A497-86B6601EB4DE}" type="datetimeFigureOut">
              <a:rPr lang="en-US" smtClean="0"/>
              <a:pPr/>
              <a:t>8/2/2012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AF4499-EA3B-4435-991C-C7958BBA79BE}" type="slidenum">
              <a:rPr lang="en-US" smtClean="0"/>
              <a:pPr/>
              <a:t>‹#›</a:t>
            </a:fld>
            <a:endParaRPr lang="en-US"/>
          </a:p>
        </p:txBody>
      </p:sp>
    </p:spTree>
    <p:extLst>
      <p:ext uri="{BB962C8B-B14F-4D97-AF65-F5344CB8AC3E}">
        <p14:creationId xmlns:p14="http://schemas.microsoft.com/office/powerpoint/2010/main" val="1013745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8222F5-44EF-4E99-A497-86B6601EB4DE}" type="datetimeFigureOut">
              <a:rPr lang="en-US" smtClean="0"/>
              <a:pPr/>
              <a:t>8/2/2012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AF4499-EA3B-4435-991C-C7958BBA79BE}" type="slidenum">
              <a:rPr lang="en-US" smtClean="0"/>
              <a:pPr/>
              <a:t>‹#›</a:t>
            </a:fld>
            <a:endParaRPr lang="en-US"/>
          </a:p>
        </p:txBody>
      </p:sp>
    </p:spTree>
    <p:extLst>
      <p:ext uri="{BB962C8B-B14F-4D97-AF65-F5344CB8AC3E}">
        <p14:creationId xmlns:p14="http://schemas.microsoft.com/office/powerpoint/2010/main" val="2359129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418209A-68CD-4494-AFA1-CD9823FA4B2E}" type="datetimeFigureOut">
              <a:rPr lang="en-US" smtClean="0"/>
              <a:pPr/>
              <a:t>8/2/2012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BCF974A-4CD9-4CF9-AE17-97DE960601A7}" type="slidenum">
              <a:rPr lang="en-US" smtClean="0"/>
              <a:pPr/>
              <a:t>‹#›</a:t>
            </a:fld>
            <a:endParaRPr lang="en-US"/>
          </a:p>
        </p:txBody>
      </p:sp>
    </p:spTree>
    <p:extLst>
      <p:ext uri="{BB962C8B-B14F-4D97-AF65-F5344CB8AC3E}">
        <p14:creationId xmlns:p14="http://schemas.microsoft.com/office/powerpoint/2010/main" val="3023601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222F5-44EF-4E99-A497-86B6601EB4DE}" type="datetimeFigureOut">
              <a:rPr lang="en-US" smtClean="0"/>
              <a:pPr/>
              <a:t>8/2/2012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AF4499-EA3B-4435-991C-C7958BBA79BE}" type="slidenum">
              <a:rPr lang="en-US" smtClean="0"/>
              <a:pPr/>
              <a:t>‹#›</a:t>
            </a:fld>
            <a:endParaRPr lang="en-US"/>
          </a:p>
        </p:txBody>
      </p:sp>
    </p:spTree>
    <p:extLst>
      <p:ext uri="{BB962C8B-B14F-4D97-AF65-F5344CB8AC3E}">
        <p14:creationId xmlns:p14="http://schemas.microsoft.com/office/powerpoint/2010/main" val="14878584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8222F5-44EF-4E99-A497-86B6601EB4DE}" type="datetimeFigureOut">
              <a:rPr lang="en-US" smtClean="0"/>
              <a:pPr/>
              <a:t>8/2/2012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AF4499-EA3B-4435-991C-C7958BBA79BE}" type="slidenum">
              <a:rPr lang="en-US" smtClean="0"/>
              <a:pPr/>
              <a:t>‹#›</a:t>
            </a:fld>
            <a:endParaRPr lang="en-US"/>
          </a:p>
        </p:txBody>
      </p:sp>
    </p:spTree>
    <p:extLst>
      <p:ext uri="{BB962C8B-B14F-4D97-AF65-F5344CB8AC3E}">
        <p14:creationId xmlns:p14="http://schemas.microsoft.com/office/powerpoint/2010/main" val="2233003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222F5-44EF-4E99-A497-86B6601EB4DE}" type="datetimeFigureOut">
              <a:rPr lang="en-US" smtClean="0"/>
              <a:pPr/>
              <a:t>8/2/2012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F4499-EA3B-4435-991C-C7958BBA79BE}" type="slidenum">
              <a:rPr lang="en-US" smtClean="0"/>
              <a:pPr/>
              <a:t>‹#›</a:t>
            </a:fld>
            <a:endParaRPr lang="en-US"/>
          </a:p>
        </p:txBody>
      </p:sp>
    </p:spTree>
    <p:extLst>
      <p:ext uri="{BB962C8B-B14F-4D97-AF65-F5344CB8AC3E}">
        <p14:creationId xmlns:p14="http://schemas.microsoft.com/office/powerpoint/2010/main" val="858886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8222F5-44EF-4E99-A497-86B6601EB4DE}" type="datetimeFigureOut">
              <a:rPr lang="en-US" smtClean="0"/>
              <a:pPr/>
              <a:t>8/2/2012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F4499-EA3B-4435-991C-C7958BBA79BE}" type="slidenum">
              <a:rPr lang="en-US" smtClean="0"/>
              <a:pPr/>
              <a:t>‹#›</a:t>
            </a:fld>
            <a:endParaRPr lang="en-US"/>
          </a:p>
        </p:txBody>
      </p:sp>
    </p:spTree>
    <p:extLst>
      <p:ext uri="{BB962C8B-B14F-4D97-AF65-F5344CB8AC3E}">
        <p14:creationId xmlns:p14="http://schemas.microsoft.com/office/powerpoint/2010/main" val="197954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273A72-C4F7-4CDA-88E0-5DCA1C9CBC17}" type="datetimeFigureOut">
              <a:rPr lang="en-US" smtClean="0"/>
              <a:pPr/>
              <a:t>8/2/2012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494DD-29C1-4F8E-BC17-7DBBBE44085E}" type="slidenum">
              <a:rPr lang="en-US" smtClean="0"/>
              <a:pPr/>
              <a:t>‹#›</a:t>
            </a:fld>
            <a:endParaRPr lang="en-US"/>
          </a:p>
        </p:txBody>
      </p:sp>
    </p:spTree>
    <p:extLst>
      <p:ext uri="{BB962C8B-B14F-4D97-AF65-F5344CB8AC3E}">
        <p14:creationId xmlns:p14="http://schemas.microsoft.com/office/powerpoint/2010/main" val="11858021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273A72-C4F7-4CDA-88E0-5DCA1C9CBC17}" type="datetimeFigureOut">
              <a:rPr lang="en-US" smtClean="0"/>
              <a:pPr/>
              <a:t>8/2/2012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494DD-29C1-4F8E-BC17-7DBBBE44085E}" type="slidenum">
              <a:rPr lang="en-US" smtClean="0"/>
              <a:pPr/>
              <a:t>‹#›</a:t>
            </a:fld>
            <a:endParaRPr lang="en-US"/>
          </a:p>
        </p:txBody>
      </p:sp>
    </p:spTree>
    <p:extLst>
      <p:ext uri="{BB962C8B-B14F-4D97-AF65-F5344CB8AC3E}">
        <p14:creationId xmlns:p14="http://schemas.microsoft.com/office/powerpoint/2010/main" val="35844528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273A72-C4F7-4CDA-88E0-5DCA1C9CBC17}" type="datetimeFigureOut">
              <a:rPr lang="en-US" smtClean="0"/>
              <a:pPr/>
              <a:t>8/2/2012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494DD-29C1-4F8E-BC17-7DBBBE44085E}" type="slidenum">
              <a:rPr lang="en-US" smtClean="0"/>
              <a:pPr/>
              <a:t>‹#›</a:t>
            </a:fld>
            <a:endParaRPr lang="en-US"/>
          </a:p>
        </p:txBody>
      </p:sp>
    </p:spTree>
    <p:extLst>
      <p:ext uri="{BB962C8B-B14F-4D97-AF65-F5344CB8AC3E}">
        <p14:creationId xmlns:p14="http://schemas.microsoft.com/office/powerpoint/2010/main" val="2617640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273A72-C4F7-4CDA-88E0-5DCA1C9CBC17}" type="datetimeFigureOut">
              <a:rPr lang="en-US" smtClean="0"/>
              <a:pPr/>
              <a:t>8/2/2012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A494DD-29C1-4F8E-BC17-7DBBBE44085E}" type="slidenum">
              <a:rPr lang="en-US" smtClean="0"/>
              <a:pPr/>
              <a:t>‹#›</a:t>
            </a:fld>
            <a:endParaRPr lang="en-US"/>
          </a:p>
        </p:txBody>
      </p:sp>
    </p:spTree>
    <p:extLst>
      <p:ext uri="{BB962C8B-B14F-4D97-AF65-F5344CB8AC3E}">
        <p14:creationId xmlns:p14="http://schemas.microsoft.com/office/powerpoint/2010/main" val="1022115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273A72-C4F7-4CDA-88E0-5DCA1C9CBC17}" type="datetimeFigureOut">
              <a:rPr lang="en-US" smtClean="0"/>
              <a:pPr/>
              <a:t>8/2/2012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A494DD-29C1-4F8E-BC17-7DBBBE44085E}" type="slidenum">
              <a:rPr lang="en-US" smtClean="0"/>
              <a:pPr/>
              <a:t>‹#›</a:t>
            </a:fld>
            <a:endParaRPr lang="en-US"/>
          </a:p>
        </p:txBody>
      </p:sp>
    </p:spTree>
    <p:extLst>
      <p:ext uri="{BB962C8B-B14F-4D97-AF65-F5344CB8AC3E}">
        <p14:creationId xmlns:p14="http://schemas.microsoft.com/office/powerpoint/2010/main" val="17688735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273A72-C4F7-4CDA-88E0-5DCA1C9CBC17}" type="datetimeFigureOut">
              <a:rPr lang="en-US" smtClean="0"/>
              <a:pPr/>
              <a:t>8/2/2012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A494DD-29C1-4F8E-BC17-7DBBBE44085E}" type="slidenum">
              <a:rPr lang="en-US" smtClean="0"/>
              <a:pPr/>
              <a:t>‹#›</a:t>
            </a:fld>
            <a:endParaRPr lang="en-US"/>
          </a:p>
        </p:txBody>
      </p:sp>
    </p:spTree>
    <p:extLst>
      <p:ext uri="{BB962C8B-B14F-4D97-AF65-F5344CB8AC3E}">
        <p14:creationId xmlns:p14="http://schemas.microsoft.com/office/powerpoint/2010/main" val="2340834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418209A-68CD-4494-AFA1-CD9823FA4B2E}" type="datetimeFigureOut">
              <a:rPr lang="en-US" smtClean="0"/>
              <a:pPr/>
              <a:t>8/2/2012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BCF974A-4CD9-4CF9-AE17-97DE960601A7}" type="slidenum">
              <a:rPr lang="en-US" smtClean="0"/>
              <a:pPr/>
              <a:t>‹#›</a:t>
            </a:fld>
            <a:endParaRPr lang="en-US"/>
          </a:p>
        </p:txBody>
      </p:sp>
    </p:spTree>
    <p:extLst>
      <p:ext uri="{BB962C8B-B14F-4D97-AF65-F5344CB8AC3E}">
        <p14:creationId xmlns:p14="http://schemas.microsoft.com/office/powerpoint/2010/main" val="163095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273A72-C4F7-4CDA-88E0-5DCA1C9CBC17}" type="datetimeFigureOut">
              <a:rPr lang="en-US" smtClean="0"/>
              <a:pPr/>
              <a:t>8/2/2012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A494DD-29C1-4F8E-BC17-7DBBBE44085E}" type="slidenum">
              <a:rPr lang="en-US" smtClean="0"/>
              <a:pPr/>
              <a:t>‹#›</a:t>
            </a:fld>
            <a:endParaRPr lang="en-US"/>
          </a:p>
        </p:txBody>
      </p:sp>
    </p:spTree>
    <p:extLst>
      <p:ext uri="{BB962C8B-B14F-4D97-AF65-F5344CB8AC3E}">
        <p14:creationId xmlns:p14="http://schemas.microsoft.com/office/powerpoint/2010/main" val="268333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273A72-C4F7-4CDA-88E0-5DCA1C9CBC17}" type="datetimeFigureOut">
              <a:rPr lang="en-US" smtClean="0"/>
              <a:pPr/>
              <a:t>8/2/2012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A494DD-29C1-4F8E-BC17-7DBBBE44085E}" type="slidenum">
              <a:rPr lang="en-US" smtClean="0"/>
              <a:pPr/>
              <a:t>‹#›</a:t>
            </a:fld>
            <a:endParaRPr lang="en-US"/>
          </a:p>
        </p:txBody>
      </p:sp>
    </p:spTree>
    <p:extLst>
      <p:ext uri="{BB962C8B-B14F-4D97-AF65-F5344CB8AC3E}">
        <p14:creationId xmlns:p14="http://schemas.microsoft.com/office/powerpoint/2010/main" val="3456435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273A72-C4F7-4CDA-88E0-5DCA1C9CBC17}" type="datetimeFigureOut">
              <a:rPr lang="en-US" smtClean="0"/>
              <a:pPr/>
              <a:t>8/2/2012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A494DD-29C1-4F8E-BC17-7DBBBE44085E}" type="slidenum">
              <a:rPr lang="en-US" smtClean="0"/>
              <a:pPr/>
              <a:t>‹#›</a:t>
            </a:fld>
            <a:endParaRPr lang="en-US"/>
          </a:p>
        </p:txBody>
      </p:sp>
    </p:spTree>
    <p:extLst>
      <p:ext uri="{BB962C8B-B14F-4D97-AF65-F5344CB8AC3E}">
        <p14:creationId xmlns:p14="http://schemas.microsoft.com/office/powerpoint/2010/main" val="13184573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273A72-C4F7-4CDA-88E0-5DCA1C9CBC17}" type="datetimeFigureOut">
              <a:rPr lang="en-US" smtClean="0"/>
              <a:pPr/>
              <a:t>8/2/2012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494DD-29C1-4F8E-BC17-7DBBBE44085E}" type="slidenum">
              <a:rPr lang="en-US" smtClean="0"/>
              <a:pPr/>
              <a:t>‹#›</a:t>
            </a:fld>
            <a:endParaRPr lang="en-US"/>
          </a:p>
        </p:txBody>
      </p:sp>
    </p:spTree>
    <p:extLst>
      <p:ext uri="{BB962C8B-B14F-4D97-AF65-F5344CB8AC3E}">
        <p14:creationId xmlns:p14="http://schemas.microsoft.com/office/powerpoint/2010/main" val="120409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273A72-C4F7-4CDA-88E0-5DCA1C9CBC17}" type="datetimeFigureOut">
              <a:rPr lang="en-US" smtClean="0"/>
              <a:pPr/>
              <a:t>8/2/2012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494DD-29C1-4F8E-BC17-7DBBBE44085E}" type="slidenum">
              <a:rPr lang="en-US" smtClean="0"/>
              <a:pPr/>
              <a:t>‹#›</a:t>
            </a:fld>
            <a:endParaRPr lang="en-US"/>
          </a:p>
        </p:txBody>
      </p:sp>
    </p:spTree>
    <p:extLst>
      <p:ext uri="{BB962C8B-B14F-4D97-AF65-F5344CB8AC3E}">
        <p14:creationId xmlns:p14="http://schemas.microsoft.com/office/powerpoint/2010/main" val="1741207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3418209A-68CD-4494-AFA1-CD9823FA4B2E}" type="datetimeFigureOut">
              <a:rPr lang="en-US" smtClean="0"/>
              <a:pPr/>
              <a:t>8/2/2012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BCF974A-4CD9-4CF9-AE17-97DE960601A7}" type="slidenum">
              <a:rPr lang="en-US" smtClean="0"/>
              <a:pPr/>
              <a:t>‹#›</a:t>
            </a:fld>
            <a:endParaRPr lang="en-US"/>
          </a:p>
        </p:txBody>
      </p:sp>
    </p:spTree>
    <p:extLst>
      <p:ext uri="{BB962C8B-B14F-4D97-AF65-F5344CB8AC3E}">
        <p14:creationId xmlns:p14="http://schemas.microsoft.com/office/powerpoint/2010/main" val="3693373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3418209A-68CD-4494-AFA1-CD9823FA4B2E}" type="datetimeFigureOut">
              <a:rPr lang="en-US" smtClean="0"/>
              <a:pPr/>
              <a:t>8/2/2012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BCF974A-4CD9-4CF9-AE17-97DE960601A7}" type="slidenum">
              <a:rPr lang="en-US" smtClean="0"/>
              <a:pPr/>
              <a:t>‹#›</a:t>
            </a:fld>
            <a:endParaRPr lang="en-US"/>
          </a:p>
        </p:txBody>
      </p:sp>
    </p:spTree>
    <p:extLst>
      <p:ext uri="{BB962C8B-B14F-4D97-AF65-F5344CB8AC3E}">
        <p14:creationId xmlns:p14="http://schemas.microsoft.com/office/powerpoint/2010/main" val="3098078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3418209A-68CD-4494-AFA1-CD9823FA4B2E}" type="datetimeFigureOut">
              <a:rPr lang="en-US" smtClean="0"/>
              <a:pPr/>
              <a:t>8/2/2012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BCF974A-4CD9-4CF9-AE17-97DE960601A7}" type="slidenum">
              <a:rPr lang="en-US" smtClean="0"/>
              <a:pPr/>
              <a:t>‹#›</a:t>
            </a:fld>
            <a:endParaRPr lang="en-US"/>
          </a:p>
        </p:txBody>
      </p:sp>
    </p:spTree>
    <p:extLst>
      <p:ext uri="{BB962C8B-B14F-4D97-AF65-F5344CB8AC3E}">
        <p14:creationId xmlns:p14="http://schemas.microsoft.com/office/powerpoint/2010/main" val="4017912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418209A-68CD-4494-AFA1-CD9823FA4B2E}" type="datetimeFigureOut">
              <a:rPr lang="en-US" smtClean="0"/>
              <a:pPr/>
              <a:t>8/2/2012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BCF974A-4CD9-4CF9-AE17-97DE960601A7}" type="slidenum">
              <a:rPr lang="en-US" smtClean="0"/>
              <a:pPr/>
              <a:t>‹#›</a:t>
            </a:fld>
            <a:endParaRPr lang="en-US"/>
          </a:p>
        </p:txBody>
      </p:sp>
    </p:spTree>
    <p:extLst>
      <p:ext uri="{BB962C8B-B14F-4D97-AF65-F5344CB8AC3E}">
        <p14:creationId xmlns:p14="http://schemas.microsoft.com/office/powerpoint/2010/main" val="250402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418209A-68CD-4494-AFA1-CD9823FA4B2E}" type="datetimeFigureOut">
              <a:rPr lang="en-US" smtClean="0"/>
              <a:pPr/>
              <a:t>8/2/2012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BCF974A-4CD9-4CF9-AE17-97DE960601A7}" type="slidenum">
              <a:rPr lang="en-US" smtClean="0"/>
              <a:pPr/>
              <a:t>‹#›</a:t>
            </a:fld>
            <a:endParaRPr lang="en-US"/>
          </a:p>
        </p:txBody>
      </p:sp>
    </p:spTree>
    <p:extLst>
      <p:ext uri="{BB962C8B-B14F-4D97-AF65-F5344CB8AC3E}">
        <p14:creationId xmlns:p14="http://schemas.microsoft.com/office/powerpoint/2010/main" val="4287490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229600" y="76200"/>
            <a:ext cx="785567" cy="762000"/>
          </a:xfrm>
          <a:prstGeom prst="rect">
            <a:avLst/>
          </a:prstGeom>
        </p:spPr>
      </p:pic>
    </p:spTree>
    <p:extLst>
      <p:ext uri="{BB962C8B-B14F-4D97-AF65-F5344CB8AC3E}">
        <p14:creationId xmlns:p14="http://schemas.microsoft.com/office/powerpoint/2010/main" val="372870223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470F6-20ED-4247-B90A-98135C17865A}" type="datetimeFigureOut">
              <a:rPr lang="en-US" smtClean="0"/>
              <a:pPr/>
              <a:t>8/2/2012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EC3E8-D582-42FE-85F9-CB5BB9AE388F}" type="slidenum">
              <a:rPr lang="en-US" smtClean="0"/>
              <a:pPr/>
              <a:t>‹#›</a:t>
            </a:fld>
            <a:endParaRPr lang="en-US"/>
          </a:p>
        </p:txBody>
      </p:sp>
    </p:spTree>
    <p:extLst>
      <p:ext uri="{BB962C8B-B14F-4D97-AF65-F5344CB8AC3E}">
        <p14:creationId xmlns:p14="http://schemas.microsoft.com/office/powerpoint/2010/main" val="1842677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222F5-44EF-4E99-A497-86B6601EB4DE}" type="datetimeFigureOut">
              <a:rPr lang="en-US" smtClean="0"/>
              <a:pPr/>
              <a:t>8/2/2012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F4499-EA3B-4435-991C-C7958BBA79BE}" type="slidenum">
              <a:rPr lang="en-US" smtClean="0"/>
              <a:pPr/>
              <a:t>‹#›</a:t>
            </a:fld>
            <a:endParaRPr lang="en-US"/>
          </a:p>
        </p:txBody>
      </p:sp>
    </p:spTree>
    <p:extLst>
      <p:ext uri="{BB962C8B-B14F-4D97-AF65-F5344CB8AC3E}">
        <p14:creationId xmlns:p14="http://schemas.microsoft.com/office/powerpoint/2010/main" val="32880518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73A72-C4F7-4CDA-88E0-5DCA1C9CBC17}" type="datetimeFigureOut">
              <a:rPr lang="en-US" smtClean="0"/>
              <a:pPr/>
              <a:t>8/2/2012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494DD-29C1-4F8E-BC17-7DBBBE44085E}" type="slidenum">
              <a:rPr lang="en-US" smtClean="0"/>
              <a:pPr/>
              <a:t>‹#›</a:t>
            </a:fld>
            <a:endParaRPr lang="en-US"/>
          </a:p>
        </p:txBody>
      </p:sp>
    </p:spTree>
    <p:extLst>
      <p:ext uri="{BB962C8B-B14F-4D97-AF65-F5344CB8AC3E}">
        <p14:creationId xmlns:p14="http://schemas.microsoft.com/office/powerpoint/2010/main" val="3868230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170"/>
            <a:ext cx="9233930" cy="687817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26" y="5410200"/>
            <a:ext cx="1357745" cy="1317013"/>
          </a:xfrm>
          <a:prstGeom prst="rect">
            <a:avLst/>
          </a:prstGeom>
        </p:spPr>
      </p:pic>
      <p:sp>
        <p:nvSpPr>
          <p:cNvPr id="7" name="TextBox 6"/>
          <p:cNvSpPr txBox="1"/>
          <p:nvPr/>
        </p:nvSpPr>
        <p:spPr>
          <a:xfrm>
            <a:off x="0" y="304800"/>
            <a:ext cx="9233930" cy="954107"/>
          </a:xfrm>
          <a:prstGeom prst="rect">
            <a:avLst/>
          </a:prstGeom>
          <a:noFill/>
        </p:spPr>
        <p:txBody>
          <a:bodyPr wrap="square" rtlCol="0">
            <a:spAutoFit/>
          </a:bodyPr>
          <a:lstStyle/>
          <a:p>
            <a:pPr algn="ctr"/>
            <a:r>
              <a:rPr lang="en-US" sz="3200" b="1" cap="small" dirty="0" smtClean="0">
                <a:solidFill>
                  <a:schemeClr val="bg1"/>
                </a:solidFill>
              </a:rPr>
              <a:t>Chesapeake Bay Bridge-Tunnel Overview</a:t>
            </a:r>
          </a:p>
          <a:p>
            <a:pPr algn="ctr"/>
            <a:r>
              <a:rPr lang="en-US" sz="2400" b="1" dirty="0" smtClean="0">
                <a:solidFill>
                  <a:schemeClr val="bg1"/>
                </a:solidFill>
              </a:rPr>
              <a:t>Emergency Action Components</a:t>
            </a:r>
            <a:endParaRPr lang="en-US" sz="2400" b="1" dirty="0">
              <a:solidFill>
                <a:schemeClr val="bg1"/>
              </a:solidFill>
            </a:endParaRPr>
          </a:p>
        </p:txBody>
      </p:sp>
    </p:spTree>
    <p:extLst>
      <p:ext uri="{BB962C8B-B14F-4D97-AF65-F5344CB8AC3E}">
        <p14:creationId xmlns:p14="http://schemas.microsoft.com/office/powerpoint/2010/main" val="1595170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8535"/>
            <a:ext cx="8229600" cy="1143000"/>
          </a:xfrm>
          <a:prstGeom prst="rect">
            <a:avLst/>
          </a:prstGeom>
        </p:spPr>
        <p:txBody>
          <a:bodyPr/>
          <a:lstStyle/>
          <a:p>
            <a:r>
              <a:rPr lang="en-US" dirty="0" smtClean="0">
                <a:effectLst>
                  <a:outerShdw blurRad="38100" dist="38100" dir="2700000" algn="tl">
                    <a:srgbClr val="000000">
                      <a:alpha val="43137"/>
                    </a:srgbClr>
                  </a:outerShdw>
                </a:effectLst>
              </a:rPr>
              <a:t>Parallel Crossing</a:t>
            </a:r>
            <a:br>
              <a:rPr lang="en-US"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Phase I</a:t>
            </a:r>
            <a:endParaRPr lang="en-US"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533401" y="1447800"/>
            <a:ext cx="6220372" cy="4038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3982" y="1191491"/>
            <a:ext cx="1828800" cy="203911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0073" y="5332060"/>
            <a:ext cx="2036618" cy="152746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3600" y="3124200"/>
            <a:ext cx="3311790" cy="2207860"/>
          </a:xfrm>
          <a:prstGeom prst="rect">
            <a:avLst/>
          </a:prstGeom>
        </p:spPr>
      </p:pic>
      <p:sp>
        <p:nvSpPr>
          <p:cNvPr id="7" name="TextBox 6"/>
          <p:cNvSpPr txBox="1"/>
          <p:nvPr/>
        </p:nvSpPr>
        <p:spPr>
          <a:xfrm>
            <a:off x="533401" y="5638800"/>
            <a:ext cx="5257800" cy="1200329"/>
          </a:xfrm>
          <a:prstGeom prst="rect">
            <a:avLst/>
          </a:prstGeom>
          <a:noFill/>
        </p:spPr>
        <p:txBody>
          <a:bodyPr wrap="square" rtlCol="0">
            <a:spAutoFit/>
          </a:bodyPr>
          <a:lstStyle/>
          <a:p>
            <a:pPr algn="ctr"/>
            <a:r>
              <a:rPr lang="en-US" dirty="0" smtClean="0"/>
              <a:t>The parallel spans were completed and opened to </a:t>
            </a:r>
          </a:p>
          <a:p>
            <a:pPr algn="ctr"/>
            <a:r>
              <a:rPr lang="en-US" dirty="0" smtClean="0"/>
              <a:t>traffic in July of 1999</a:t>
            </a:r>
          </a:p>
          <a:p>
            <a:pPr algn="ctr"/>
            <a:r>
              <a:rPr lang="en-US" dirty="0" smtClean="0"/>
              <a:t>Phase II:  Additional tunnels will be added in the future; anticipated start date is 2020</a:t>
            </a:r>
            <a:endParaRPr lang="en-US" dirty="0"/>
          </a:p>
        </p:txBody>
      </p:sp>
    </p:spTree>
    <p:extLst>
      <p:ext uri="{BB962C8B-B14F-4D97-AF65-F5344CB8AC3E}">
        <p14:creationId xmlns:p14="http://schemas.microsoft.com/office/powerpoint/2010/main" val="37703284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en-US" dirty="0" smtClean="0">
                <a:effectLst>
                  <a:outerShdw blurRad="38100" dist="38100" dir="2700000" algn="tl">
                    <a:srgbClr val="000000">
                      <a:alpha val="43137"/>
                    </a:srgbClr>
                  </a:outerShdw>
                </a:effectLst>
              </a:rPr>
              <a:t>Emergency Response Personnel</a:t>
            </a:r>
            <a:endParaRPr lang="en-US" dirty="0">
              <a:effectLst>
                <a:outerShdw blurRad="38100" dist="38100" dir="2700000" algn="tl">
                  <a:srgbClr val="000000">
                    <a:alpha val="43137"/>
                  </a:srgbClr>
                </a:outerShdw>
              </a:effectLst>
            </a:endParaRPr>
          </a:p>
        </p:txBody>
      </p:sp>
      <p:pic>
        <p:nvPicPr>
          <p:cNvPr id="6" name="Content Placeholder 5"/>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310045" y="1600200"/>
            <a:ext cx="6523910" cy="4525963"/>
          </a:xfrm>
          <a:prstGeom prst="rect">
            <a:avLst/>
          </a:prstGeom>
        </p:spPr>
      </p:pic>
    </p:spTree>
    <p:extLst>
      <p:ext uri="{BB962C8B-B14F-4D97-AF65-F5344CB8AC3E}">
        <p14:creationId xmlns:p14="http://schemas.microsoft.com/office/powerpoint/2010/main" val="31232412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en-US" dirty="0" smtClean="0">
                <a:effectLst>
                  <a:outerShdw blurRad="38100" dist="38100" dir="2700000" algn="tl">
                    <a:srgbClr val="000000">
                      <a:alpha val="43137"/>
                    </a:srgbClr>
                  </a:outerShdw>
                </a:effectLst>
              </a:rPr>
              <a:t>Police Department:</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457200" y="990600"/>
            <a:ext cx="8229600" cy="5638800"/>
          </a:xfrm>
          <a:prstGeom prst="rect">
            <a:avLst/>
          </a:prstGeom>
        </p:spPr>
        <p:txBody>
          <a:bodyPr/>
          <a:lstStyle/>
          <a:p>
            <a:r>
              <a:rPr lang="en-US" sz="2800" dirty="0" smtClean="0"/>
              <a:t>39 sworn police officers</a:t>
            </a:r>
          </a:p>
          <a:p>
            <a:r>
              <a:rPr lang="en-US" sz="2800" dirty="0" smtClean="0"/>
              <a:t>4 revolving shifts, each consisting of:</a:t>
            </a:r>
          </a:p>
          <a:p>
            <a:pPr>
              <a:buNone/>
            </a:pPr>
            <a:r>
              <a:rPr lang="en-US" sz="2800" dirty="0" smtClean="0"/>
              <a:t>		1	Lieutenant</a:t>
            </a:r>
          </a:p>
          <a:p>
            <a:pPr>
              <a:buNone/>
            </a:pPr>
            <a:r>
              <a:rPr lang="en-US" sz="2800" dirty="0" smtClean="0"/>
              <a:t>		1	Sergeant</a:t>
            </a:r>
          </a:p>
          <a:p>
            <a:pPr>
              <a:buNone/>
            </a:pPr>
            <a:r>
              <a:rPr lang="en-US" sz="2800" dirty="0" smtClean="0"/>
              <a:t>		1	Corporal</a:t>
            </a:r>
          </a:p>
          <a:p>
            <a:pPr>
              <a:buNone/>
            </a:pPr>
            <a:r>
              <a:rPr lang="en-US" sz="2800" dirty="0" smtClean="0"/>
              <a:t>		2	Master Police Officers</a:t>
            </a:r>
          </a:p>
          <a:p>
            <a:pPr>
              <a:buNone/>
            </a:pPr>
            <a:r>
              <a:rPr lang="en-US" sz="2800" dirty="0" smtClean="0"/>
              <a:t>		3	Police Officers</a:t>
            </a:r>
          </a:p>
          <a:p>
            <a:r>
              <a:rPr lang="en-US" sz="2800" dirty="0" smtClean="0"/>
              <a:t>1 Personnel &amp; Training Sergeant</a:t>
            </a:r>
          </a:p>
          <a:p>
            <a:r>
              <a:rPr lang="en-US" sz="2800" dirty="0" smtClean="0"/>
              <a:t>1 Chief of Police</a:t>
            </a:r>
          </a:p>
          <a:p>
            <a:r>
              <a:rPr lang="en-US" sz="2800" dirty="0" smtClean="0"/>
              <a:t>5 Officers assigned to “Permanent Shift”</a:t>
            </a:r>
          </a:p>
          <a:p>
            <a:pPr lvl="2">
              <a:buNone/>
            </a:pPr>
            <a:endParaRPr lang="en-US" sz="2000" dirty="0" smtClean="0"/>
          </a:p>
          <a:p>
            <a:endParaRPr lang="en-US" dirty="0" smtClean="0"/>
          </a:p>
          <a:p>
            <a:endParaRPr lang="en-US" dirty="0" smtClean="0"/>
          </a:p>
          <a:p>
            <a:endParaRPr lang="en-US" dirty="0" smtClean="0"/>
          </a:p>
          <a:p>
            <a:endParaRPr lang="en-US" dirty="0" smtClean="0"/>
          </a:p>
          <a:p>
            <a:pPr>
              <a:buNone/>
            </a:pPr>
            <a:endParaRPr lang="en-US" dirty="0" smtClean="0"/>
          </a:p>
          <a:p>
            <a:endParaRPr lang="en-US" dirty="0"/>
          </a:p>
        </p:txBody>
      </p:sp>
    </p:spTree>
    <p:extLst>
      <p:ext uri="{BB962C8B-B14F-4D97-AF65-F5344CB8AC3E}">
        <p14:creationId xmlns:p14="http://schemas.microsoft.com/office/powerpoint/2010/main" val="38213442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en-US" dirty="0" smtClean="0">
                <a:effectLst>
                  <a:outerShdw blurRad="38100" dist="38100" dir="2700000" algn="tl">
                    <a:srgbClr val="000000">
                      <a:alpha val="43137"/>
                    </a:srgbClr>
                  </a:outerShdw>
                </a:effectLst>
              </a:rPr>
              <a:t>Vehicle Equipment</a:t>
            </a:r>
            <a:endParaRPr lang="en-US"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819400" y="1295400"/>
            <a:ext cx="6034617" cy="4525963"/>
          </a:xfrm>
          <a:prstGeom prst="rect">
            <a:avLst/>
          </a:prstGeom>
        </p:spPr>
      </p:pic>
      <p:sp>
        <p:nvSpPr>
          <p:cNvPr id="5" name="TextBox 4"/>
          <p:cNvSpPr txBox="1"/>
          <p:nvPr/>
        </p:nvSpPr>
        <p:spPr>
          <a:xfrm>
            <a:off x="152400" y="1676400"/>
            <a:ext cx="2743200" cy="3139321"/>
          </a:xfrm>
          <a:prstGeom prst="rect">
            <a:avLst/>
          </a:prstGeom>
          <a:noFill/>
        </p:spPr>
        <p:txBody>
          <a:bodyPr wrap="square" rtlCol="0">
            <a:spAutoFit/>
          </a:bodyPr>
          <a:lstStyle/>
          <a:p>
            <a:r>
              <a:rPr lang="en-US" b="1" dirty="0" smtClean="0"/>
              <a:t>Equipment in Police Units:</a:t>
            </a:r>
          </a:p>
          <a:p>
            <a:endParaRPr lang="en-US" dirty="0" smtClean="0"/>
          </a:p>
          <a:p>
            <a:pPr>
              <a:buFont typeface="Arial" pitchFamily="34" charset="0"/>
              <a:buChar char="•"/>
            </a:pPr>
            <a:r>
              <a:rPr lang="en-US" dirty="0" smtClean="0"/>
              <a:t>Police radio</a:t>
            </a:r>
          </a:p>
          <a:p>
            <a:pPr>
              <a:buFont typeface="Arial" pitchFamily="34" charset="0"/>
              <a:buChar char="•"/>
            </a:pPr>
            <a:r>
              <a:rPr lang="en-US" dirty="0" smtClean="0"/>
              <a:t>Speed measurement</a:t>
            </a:r>
            <a:br>
              <a:rPr lang="en-US" dirty="0" smtClean="0"/>
            </a:br>
            <a:r>
              <a:rPr lang="en-US" dirty="0" smtClean="0"/>
              <a:t>  radar</a:t>
            </a:r>
          </a:p>
          <a:p>
            <a:pPr>
              <a:buFont typeface="Arial" pitchFamily="34" charset="0"/>
              <a:buChar char="•"/>
            </a:pPr>
            <a:r>
              <a:rPr lang="en-US" dirty="0" smtClean="0"/>
              <a:t>Laptop computer</a:t>
            </a:r>
          </a:p>
          <a:p>
            <a:pPr>
              <a:buFont typeface="Arial" pitchFamily="34" charset="0"/>
              <a:buChar char="•"/>
            </a:pPr>
            <a:r>
              <a:rPr lang="en-US" dirty="0" smtClean="0"/>
              <a:t>In-car video camera</a:t>
            </a:r>
          </a:p>
          <a:p>
            <a:pPr>
              <a:buFont typeface="Arial" pitchFamily="34" charset="0"/>
              <a:buChar char="•"/>
            </a:pPr>
            <a:r>
              <a:rPr lang="en-US" dirty="0" smtClean="0"/>
              <a:t>First Aid kit</a:t>
            </a:r>
          </a:p>
          <a:p>
            <a:pPr>
              <a:buFont typeface="Arial" pitchFamily="34" charset="0"/>
              <a:buChar char="•"/>
            </a:pPr>
            <a:r>
              <a:rPr lang="en-US" dirty="0" smtClean="0"/>
              <a:t>Fire extinguisher</a:t>
            </a:r>
          </a:p>
          <a:p>
            <a:pPr>
              <a:buFont typeface="Arial" pitchFamily="34" charset="0"/>
              <a:buChar char="•"/>
            </a:pPr>
            <a:r>
              <a:rPr lang="en-US" dirty="0" smtClean="0"/>
              <a:t>Life ring</a:t>
            </a:r>
          </a:p>
          <a:p>
            <a:endParaRPr lang="en-US" dirty="0"/>
          </a:p>
        </p:txBody>
      </p:sp>
    </p:spTree>
    <p:extLst>
      <p:ext uri="{BB962C8B-B14F-4D97-AF65-F5344CB8AC3E}">
        <p14:creationId xmlns:p14="http://schemas.microsoft.com/office/powerpoint/2010/main" val="35751187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en-US" dirty="0" smtClean="0">
                <a:effectLst>
                  <a:outerShdw blurRad="38100" dist="38100" dir="2700000" algn="tl">
                    <a:srgbClr val="000000">
                      <a:alpha val="43137"/>
                    </a:srgbClr>
                  </a:outerShdw>
                </a:effectLst>
              </a:rPr>
              <a:t>Training for Officers:</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57200" y="838200"/>
            <a:ext cx="3886200" cy="29146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4038600"/>
            <a:ext cx="3378200" cy="2533650"/>
          </a:xfrm>
          <a:prstGeom prst="rect">
            <a:avLst/>
          </a:prstGeom>
        </p:spPr>
      </p:pic>
      <p:sp>
        <p:nvSpPr>
          <p:cNvPr id="6" name="TextBox 5"/>
          <p:cNvSpPr txBox="1"/>
          <p:nvPr/>
        </p:nvSpPr>
        <p:spPr>
          <a:xfrm>
            <a:off x="4876800" y="762000"/>
            <a:ext cx="3466975" cy="5632311"/>
          </a:xfrm>
          <a:prstGeom prst="rect">
            <a:avLst/>
          </a:prstGeom>
          <a:noFill/>
        </p:spPr>
        <p:txBody>
          <a:bodyPr wrap="square" rtlCol="0">
            <a:spAutoFit/>
          </a:bodyPr>
          <a:lstStyle/>
          <a:p>
            <a:pPr>
              <a:buFont typeface="Arial" pitchFamily="34" charset="0"/>
              <a:buChar char="•"/>
            </a:pPr>
            <a:r>
              <a:rPr lang="en-US" dirty="0" smtClean="0"/>
              <a:t>DCJS approved Basic Police School</a:t>
            </a:r>
          </a:p>
          <a:p>
            <a:pPr>
              <a:buFont typeface="Arial" pitchFamily="34" charset="0"/>
              <a:buChar char="•"/>
            </a:pPr>
            <a:r>
              <a:rPr lang="en-US" dirty="0" smtClean="0"/>
              <a:t>In-Service Training:</a:t>
            </a:r>
          </a:p>
          <a:p>
            <a:pPr lvl="1">
              <a:buFont typeface="Arial" pitchFamily="34" charset="0"/>
              <a:buChar char="•"/>
            </a:pPr>
            <a:r>
              <a:rPr lang="en-US" dirty="0" smtClean="0"/>
              <a:t>FIREARMS &amp; OFFICER SAFETY</a:t>
            </a:r>
          </a:p>
          <a:p>
            <a:pPr lvl="1">
              <a:buFont typeface="Arial" pitchFamily="34" charset="0"/>
              <a:buChar char="•"/>
            </a:pPr>
            <a:r>
              <a:rPr lang="en-US" dirty="0" smtClean="0"/>
              <a:t>DUI/DUID</a:t>
            </a:r>
          </a:p>
          <a:p>
            <a:pPr lvl="1">
              <a:buFont typeface="Arial" pitchFamily="34" charset="0"/>
              <a:buChar char="•"/>
            </a:pPr>
            <a:r>
              <a:rPr lang="en-US" dirty="0" smtClean="0"/>
              <a:t>ACCIDENT INVESTIGATION</a:t>
            </a:r>
          </a:p>
          <a:p>
            <a:pPr lvl="1">
              <a:buFont typeface="Arial" pitchFamily="34" charset="0"/>
              <a:buChar char="•"/>
            </a:pPr>
            <a:r>
              <a:rPr lang="en-US" dirty="0" smtClean="0"/>
              <a:t>CULTURAL DIVERSITY</a:t>
            </a:r>
          </a:p>
          <a:p>
            <a:pPr lvl="1">
              <a:buFont typeface="Arial" pitchFamily="34" charset="0"/>
              <a:buChar char="•"/>
            </a:pPr>
            <a:r>
              <a:rPr lang="en-US" dirty="0" smtClean="0"/>
              <a:t>LEGAL UPDATES</a:t>
            </a:r>
          </a:p>
          <a:p>
            <a:pPr lvl="1">
              <a:buFont typeface="Arial" pitchFamily="34" charset="0"/>
              <a:buChar char="•"/>
            </a:pPr>
            <a:r>
              <a:rPr lang="en-US" dirty="0" smtClean="0"/>
              <a:t>EXPLOSIVES </a:t>
            </a:r>
          </a:p>
          <a:p>
            <a:pPr>
              <a:buFont typeface="Arial" pitchFamily="34" charset="0"/>
              <a:buChar char="•"/>
            </a:pPr>
            <a:endParaRPr lang="en-US" dirty="0" smtClean="0"/>
          </a:p>
          <a:p>
            <a:pPr>
              <a:buFont typeface="Arial" pitchFamily="34" charset="0"/>
              <a:buChar char="•"/>
            </a:pPr>
            <a:r>
              <a:rPr lang="en-US" dirty="0" smtClean="0"/>
              <a:t>Specialized Training Schools:</a:t>
            </a:r>
          </a:p>
          <a:p>
            <a:pPr lvl="1">
              <a:buFont typeface="Arial" pitchFamily="34" charset="0"/>
              <a:buChar char="•"/>
            </a:pPr>
            <a:r>
              <a:rPr lang="en-US" dirty="0" smtClean="0"/>
              <a:t>BOMB DETECTION</a:t>
            </a:r>
          </a:p>
          <a:p>
            <a:pPr lvl="1">
              <a:buFont typeface="Arial" pitchFamily="34" charset="0"/>
              <a:buChar char="•"/>
            </a:pPr>
            <a:r>
              <a:rPr lang="en-US" dirty="0" smtClean="0"/>
              <a:t>HOMELAND SECURITY</a:t>
            </a:r>
          </a:p>
          <a:p>
            <a:pPr lvl="1">
              <a:buFont typeface="Arial" pitchFamily="34" charset="0"/>
              <a:buChar char="•"/>
            </a:pPr>
            <a:r>
              <a:rPr lang="en-US" dirty="0" smtClean="0"/>
              <a:t>CRIMINAL INTERDICTION</a:t>
            </a:r>
          </a:p>
          <a:p>
            <a:pPr lvl="1">
              <a:buFont typeface="Arial" pitchFamily="34" charset="0"/>
              <a:buChar char="•"/>
            </a:pPr>
            <a:r>
              <a:rPr lang="en-US" dirty="0" smtClean="0"/>
              <a:t>IED COUNTERTERRORISM</a:t>
            </a:r>
          </a:p>
          <a:p>
            <a:pPr lvl="1">
              <a:buFont typeface="Arial" pitchFamily="34" charset="0"/>
              <a:buChar char="•"/>
            </a:pPr>
            <a:r>
              <a:rPr lang="en-US" dirty="0" smtClean="0"/>
              <a:t>HAZARDOUS MATERIALS</a:t>
            </a:r>
          </a:p>
          <a:p>
            <a:pPr lvl="1">
              <a:buFont typeface="Arial" pitchFamily="34" charset="0"/>
              <a:buChar char="•"/>
            </a:pPr>
            <a:r>
              <a:rPr lang="en-US" dirty="0" smtClean="0"/>
              <a:t>RADAR</a:t>
            </a:r>
          </a:p>
          <a:p>
            <a:pPr lvl="1">
              <a:buFont typeface="Arial" pitchFamily="34" charset="0"/>
              <a:buChar char="•"/>
            </a:pPr>
            <a:r>
              <a:rPr lang="en-US" dirty="0" smtClean="0"/>
              <a:t>GANGS</a:t>
            </a:r>
          </a:p>
          <a:p>
            <a:pPr>
              <a:buFont typeface="Arial" pitchFamily="34" charset="0"/>
              <a:buChar char="•"/>
            </a:pPr>
            <a:endParaRPr lang="en-US" dirty="0" smtClean="0"/>
          </a:p>
          <a:p>
            <a:pPr>
              <a:buFont typeface="Arial" pitchFamily="34" charset="0"/>
              <a:buChar char="•"/>
            </a:pPr>
            <a:endParaRPr lang="en-US" dirty="0" smtClean="0"/>
          </a:p>
          <a:p>
            <a:endParaRPr lang="en-US" dirty="0"/>
          </a:p>
        </p:txBody>
      </p:sp>
    </p:spTree>
    <p:extLst>
      <p:ext uri="{BB962C8B-B14F-4D97-AF65-F5344CB8AC3E}">
        <p14:creationId xmlns:p14="http://schemas.microsoft.com/office/powerpoint/2010/main" val="17564982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0"/>
            <a:ext cx="8229600" cy="1143000"/>
          </a:xfrm>
          <a:prstGeom prst="rect">
            <a:avLst/>
          </a:prstGeom>
        </p:spPr>
        <p:txBody>
          <a:bodyPr/>
          <a:lstStyle/>
          <a:p>
            <a:r>
              <a:rPr lang="en-US" dirty="0" smtClean="0">
                <a:effectLst>
                  <a:outerShdw blurRad="38100" dist="38100" dir="2700000" algn="tl">
                    <a:srgbClr val="000000">
                      <a:alpha val="43137"/>
                    </a:srgbClr>
                  </a:outerShdw>
                </a:effectLst>
              </a:rPr>
              <a:t>Security Operations</a:t>
            </a:r>
            <a:endParaRPr lang="en-US"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1000" y="1115567"/>
            <a:ext cx="3276600" cy="382998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3124200"/>
            <a:ext cx="5486400" cy="3456432"/>
          </a:xfrm>
          <a:prstGeom prst="rect">
            <a:avLst/>
          </a:prstGeom>
        </p:spPr>
      </p:pic>
      <p:sp>
        <p:nvSpPr>
          <p:cNvPr id="6" name="TextBox 5"/>
          <p:cNvSpPr txBox="1"/>
          <p:nvPr/>
        </p:nvSpPr>
        <p:spPr>
          <a:xfrm>
            <a:off x="4419600" y="1143000"/>
            <a:ext cx="4458785" cy="923330"/>
          </a:xfrm>
          <a:prstGeom prst="rect">
            <a:avLst/>
          </a:prstGeom>
          <a:noFill/>
        </p:spPr>
        <p:txBody>
          <a:bodyPr wrap="none" rtlCol="0">
            <a:spAutoFit/>
          </a:bodyPr>
          <a:lstStyle/>
          <a:p>
            <a:r>
              <a:rPr lang="en-US" dirty="0" smtClean="0"/>
              <a:t>Work with Dept. of Homeland Security to </a:t>
            </a:r>
          </a:p>
          <a:p>
            <a:r>
              <a:rPr lang="en-US" dirty="0" smtClean="0"/>
              <a:t>randomly check vehicles for explosive devices</a:t>
            </a:r>
          </a:p>
          <a:p>
            <a:r>
              <a:rPr lang="en-US" dirty="0" smtClean="0"/>
              <a:t> and any illegal contraband</a:t>
            </a:r>
            <a:endParaRPr lang="en-US" dirty="0"/>
          </a:p>
        </p:txBody>
      </p:sp>
    </p:spTree>
    <p:extLst>
      <p:ext uri="{BB962C8B-B14F-4D97-AF65-F5344CB8AC3E}">
        <p14:creationId xmlns:p14="http://schemas.microsoft.com/office/powerpoint/2010/main" val="23775777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en-US" dirty="0" smtClean="0">
                <a:effectLst>
                  <a:outerShdw blurRad="38100" dist="38100" dir="2700000" algn="tl">
                    <a:srgbClr val="000000">
                      <a:alpha val="43137"/>
                    </a:srgbClr>
                  </a:outerShdw>
                </a:effectLst>
              </a:rPr>
              <a:t>Gated Islands</a:t>
            </a:r>
            <a:endParaRPr lang="en-US"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676400" y="762000"/>
            <a:ext cx="6059553" cy="4525963"/>
          </a:xfrm>
          <a:prstGeom prst="rect">
            <a:avLst/>
          </a:prstGeom>
        </p:spPr>
      </p:pic>
      <p:sp>
        <p:nvSpPr>
          <p:cNvPr id="5" name="TextBox 4"/>
          <p:cNvSpPr txBox="1"/>
          <p:nvPr/>
        </p:nvSpPr>
        <p:spPr>
          <a:xfrm>
            <a:off x="1600200" y="5638800"/>
            <a:ext cx="6552691" cy="923330"/>
          </a:xfrm>
          <a:prstGeom prst="rect">
            <a:avLst/>
          </a:prstGeom>
          <a:noFill/>
        </p:spPr>
        <p:txBody>
          <a:bodyPr wrap="none" rtlCol="0">
            <a:spAutoFit/>
          </a:bodyPr>
          <a:lstStyle/>
          <a:p>
            <a:r>
              <a:rPr lang="en-US" dirty="0" smtClean="0"/>
              <a:t>3 of the 4 manmade islands are not accessible to the general public.</a:t>
            </a:r>
          </a:p>
          <a:p>
            <a:r>
              <a:rPr lang="en-US" dirty="0" smtClean="0"/>
              <a:t>Security gates prohibit unauthorized access.</a:t>
            </a:r>
          </a:p>
          <a:p>
            <a:endParaRPr lang="en-US" dirty="0"/>
          </a:p>
        </p:txBody>
      </p:sp>
    </p:spTree>
    <p:extLst>
      <p:ext uri="{BB962C8B-B14F-4D97-AF65-F5344CB8AC3E}">
        <p14:creationId xmlns:p14="http://schemas.microsoft.com/office/powerpoint/2010/main" val="16120257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1389" y="12357"/>
            <a:ext cx="6043257" cy="5262979"/>
          </a:xfrm>
          <a:prstGeom prst="rect">
            <a:avLst/>
          </a:prstGeom>
          <a:noFill/>
        </p:spPr>
        <p:txBody>
          <a:bodyPr wrap="none" rtlCol="0">
            <a:spAutoFit/>
          </a:bodyPr>
          <a:lstStyle/>
          <a:p>
            <a:r>
              <a:rPr lang="en-US" sz="4400" dirty="0" smtClean="0">
                <a:effectLst>
                  <a:outerShdw blurRad="38100" dist="38100" dir="2700000" algn="tl">
                    <a:srgbClr val="000000">
                      <a:alpha val="43137"/>
                    </a:srgbClr>
                  </a:outerShdw>
                </a:effectLst>
              </a:rPr>
              <a:t>Emergency Crew Workers</a:t>
            </a:r>
          </a:p>
          <a:p>
            <a:endParaRPr lang="en-US" sz="3600" dirty="0" smtClean="0"/>
          </a:p>
          <a:p>
            <a:r>
              <a:rPr lang="en-US" sz="2800" dirty="0" smtClean="0"/>
              <a:t>4 Emergency Crew Workers assigned </a:t>
            </a:r>
          </a:p>
          <a:p>
            <a:r>
              <a:rPr lang="en-US" sz="2800" dirty="0" smtClean="0"/>
              <a:t>  to each revolving shift</a:t>
            </a:r>
          </a:p>
          <a:p>
            <a:endParaRPr lang="en-US" sz="3200" dirty="0" smtClean="0"/>
          </a:p>
          <a:p>
            <a:endParaRPr lang="en-US" sz="4400" dirty="0" smtClean="0"/>
          </a:p>
          <a:p>
            <a:endParaRPr lang="en-US" sz="4400" dirty="0" smtClean="0"/>
          </a:p>
          <a:p>
            <a:endParaRPr lang="en-US" sz="4400" dirty="0" smtClean="0"/>
          </a:p>
          <a:p>
            <a:endParaRPr lang="en-US" dirty="0" smtClean="0"/>
          </a:p>
          <a:p>
            <a:endParaRPr lang="en-US" dirty="0"/>
          </a:p>
        </p:txBody>
      </p:sp>
      <p:pic>
        <p:nvPicPr>
          <p:cNvPr id="5" name="Picture 4" descr="ECinRoad2.jpg"/>
          <p:cNvPicPr>
            <a:picLocks noChangeAspect="1"/>
          </p:cNvPicPr>
          <p:nvPr/>
        </p:nvPicPr>
        <p:blipFill>
          <a:blip r:embed="rId2" cstate="print"/>
          <a:stretch>
            <a:fillRect/>
          </a:stretch>
        </p:blipFill>
        <p:spPr>
          <a:xfrm>
            <a:off x="1524000" y="2209800"/>
            <a:ext cx="5588000" cy="4191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en-US" dirty="0" smtClean="0">
                <a:effectLst>
                  <a:outerShdw blurRad="38100" dist="38100" dir="2700000" algn="tl">
                    <a:srgbClr val="000000">
                      <a:alpha val="43137"/>
                    </a:srgbClr>
                  </a:outerShdw>
                </a:effectLst>
              </a:rPr>
              <a:t>Wreckers &amp; Fire Trucks</a:t>
            </a:r>
            <a:endParaRPr lang="en-US"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76200" y="1066800"/>
            <a:ext cx="4424017" cy="2922827"/>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572000" y="1066800"/>
            <a:ext cx="4433929" cy="2895600"/>
          </a:xfrm>
          <a:prstGeom prst="rect">
            <a:avLst/>
          </a:prstGeom>
          <a:noFill/>
          <a:ln w="9525">
            <a:noFill/>
            <a:miter lim="800000"/>
            <a:headEnd/>
            <a:tailEnd/>
          </a:ln>
          <a:effectLst/>
        </p:spPr>
      </p:pic>
      <p:sp>
        <p:nvSpPr>
          <p:cNvPr id="5" name="TextBox 4"/>
          <p:cNvSpPr txBox="1"/>
          <p:nvPr/>
        </p:nvSpPr>
        <p:spPr>
          <a:xfrm>
            <a:off x="1219201" y="4724400"/>
            <a:ext cx="7315199" cy="923330"/>
          </a:xfrm>
          <a:prstGeom prst="rect">
            <a:avLst/>
          </a:prstGeom>
          <a:noFill/>
        </p:spPr>
        <p:txBody>
          <a:bodyPr wrap="square" rtlCol="0">
            <a:spAutoFit/>
          </a:bodyPr>
          <a:lstStyle/>
          <a:p>
            <a:r>
              <a:rPr lang="en-US" dirty="0" smtClean="0"/>
              <a:t>2 of the 4 manmade islands are equipped with a combination Fire Truck/ Wrecker and a Rollback Wrecker.  These wreckers are manned 24/7 by Emergency Crew Workers.</a:t>
            </a:r>
            <a:endParaRPr lang="en-US" dirty="0"/>
          </a:p>
        </p:txBody>
      </p:sp>
    </p:spTree>
    <p:extLst>
      <p:ext uri="{BB962C8B-B14F-4D97-AF65-F5344CB8AC3E}">
        <p14:creationId xmlns:p14="http://schemas.microsoft.com/office/powerpoint/2010/main" val="766496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en-US" dirty="0" smtClean="0">
                <a:effectLst>
                  <a:outerShdw blurRad="38100" dist="38100" dir="2700000" algn="tl">
                    <a:srgbClr val="000000">
                      <a:alpha val="43137"/>
                    </a:srgbClr>
                  </a:outerShdw>
                </a:effectLst>
              </a:rPr>
              <a:t>Weather Restrictions</a:t>
            </a:r>
            <a:endParaRPr lang="en-US"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341" y="838200"/>
            <a:ext cx="7198659" cy="5562600"/>
          </a:xfrm>
          <a:prstGeom prst="rect">
            <a:avLst/>
          </a:prstGeom>
        </p:spPr>
      </p:pic>
    </p:spTree>
    <p:extLst>
      <p:ext uri="{BB962C8B-B14F-4D97-AF65-F5344CB8AC3E}">
        <p14:creationId xmlns:p14="http://schemas.microsoft.com/office/powerpoint/2010/main" val="1201381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sharpenSoften amount="14000"/>
                    </a14:imgEffect>
                    <a14:imgEffect>
                      <a14:colorTemperature colorTemp="5900"/>
                    </a14:imgEffect>
                    <a14:imgEffect>
                      <a14:saturation sat="66000"/>
                    </a14:imgEffect>
                    <a14:imgEffect>
                      <a14:brightnessContrast bright="12000" contrast="-37000"/>
                    </a14:imgEffect>
                  </a14:imgLayer>
                </a14:imgProps>
              </a:ext>
              <a:ext uri="{28A0092B-C50C-407E-A947-70E740481C1C}">
                <a14:useLocalDpi xmlns:a14="http://schemas.microsoft.com/office/drawing/2010/main" val="0"/>
              </a:ext>
            </a:extLst>
          </a:blip>
          <a:stretch>
            <a:fillRect/>
          </a:stretch>
        </p:blipFill>
        <p:spPr>
          <a:xfrm>
            <a:off x="-18457" y="0"/>
            <a:ext cx="9162457" cy="6858000"/>
          </a:xfrm>
          <a:prstGeom prst="rect">
            <a:avLst/>
          </a:prstGeom>
        </p:spPr>
      </p:pic>
      <p:sp>
        <p:nvSpPr>
          <p:cNvPr id="4" name="TextBox 3"/>
          <p:cNvSpPr txBox="1"/>
          <p:nvPr/>
        </p:nvSpPr>
        <p:spPr>
          <a:xfrm>
            <a:off x="838200" y="457200"/>
            <a:ext cx="7620000" cy="6324808"/>
          </a:xfrm>
          <a:prstGeom prst="rect">
            <a:avLst/>
          </a:prstGeom>
          <a:noFill/>
        </p:spPr>
        <p:txBody>
          <a:bodyPr wrap="square" rtlCol="0">
            <a:spAutoFit/>
          </a:bodyPr>
          <a:lstStyle/>
          <a:p>
            <a:pPr marL="285750" indent="-285750">
              <a:spcBef>
                <a:spcPct val="50000"/>
              </a:spcBef>
              <a:buFont typeface="Arial" pitchFamily="34" charset="0"/>
              <a:buChar char="•"/>
            </a:pPr>
            <a:r>
              <a:rPr lang="en-US" b="1" dirty="0" smtClean="0">
                <a:solidFill>
                  <a:schemeClr val="bg1"/>
                </a:solidFill>
              </a:rPr>
              <a:t>In 1956, the CBBT Commission was enabled to build the fixed crossing.  The  Revenue Bonds were issued in August 1960.  Construction commenced in September, 1960. </a:t>
            </a:r>
          </a:p>
          <a:p>
            <a:pPr marL="285750" indent="-285750">
              <a:spcBef>
                <a:spcPct val="50000"/>
              </a:spcBef>
              <a:buFont typeface="Arial" pitchFamily="34" charset="0"/>
              <a:buChar char="•"/>
            </a:pPr>
            <a:r>
              <a:rPr lang="en-US" b="1" dirty="0" smtClean="0">
                <a:solidFill>
                  <a:schemeClr val="bg1"/>
                </a:solidFill>
              </a:rPr>
              <a:t>The Original Crossing construction was completed and the facility was opened to traffic on April 15, 1964.</a:t>
            </a:r>
          </a:p>
          <a:p>
            <a:pPr>
              <a:spcBef>
                <a:spcPct val="50000"/>
              </a:spcBef>
            </a:pPr>
            <a:endParaRPr lang="en-US" b="1" dirty="0"/>
          </a:p>
          <a:p>
            <a:pPr>
              <a:spcBef>
                <a:spcPct val="50000"/>
              </a:spcBef>
            </a:pPr>
            <a:endParaRPr lang="en-US" b="1" dirty="0" smtClean="0"/>
          </a:p>
          <a:p>
            <a:pPr>
              <a:spcBef>
                <a:spcPct val="50000"/>
              </a:spcBef>
            </a:pPr>
            <a:endParaRPr lang="en-US" b="1" dirty="0"/>
          </a:p>
          <a:p>
            <a:pPr>
              <a:spcBef>
                <a:spcPct val="50000"/>
              </a:spcBef>
            </a:pPr>
            <a:endParaRPr lang="en-US" b="1" dirty="0" smtClean="0"/>
          </a:p>
          <a:p>
            <a:pPr marL="285750" indent="-285750">
              <a:spcBef>
                <a:spcPct val="50000"/>
              </a:spcBef>
              <a:buFont typeface="Arial" pitchFamily="34" charset="0"/>
              <a:buChar char="•"/>
            </a:pPr>
            <a:r>
              <a:rPr lang="en-US" b="1" dirty="0" smtClean="0">
                <a:solidFill>
                  <a:schemeClr val="bg1"/>
                </a:solidFill>
              </a:rPr>
              <a:t>The CBBT Commission was enabled to build the Parallel Crossing in 1990.  The Parallel Crossing, Phase I construction began in July, 1995.</a:t>
            </a:r>
          </a:p>
          <a:p>
            <a:pPr marL="285750" indent="-285750">
              <a:spcBef>
                <a:spcPct val="50000"/>
              </a:spcBef>
              <a:buFont typeface="Arial" pitchFamily="34" charset="0"/>
              <a:buChar char="•"/>
            </a:pPr>
            <a:r>
              <a:rPr lang="en-US" b="1" dirty="0" smtClean="0">
                <a:solidFill>
                  <a:schemeClr val="bg1"/>
                </a:solidFill>
              </a:rPr>
              <a:t>All Parallel Bridges and Parallel Trestles were opened in stages and fully complete in July, 1999.</a:t>
            </a:r>
          </a:p>
          <a:p>
            <a:pPr marL="285750" indent="-285750">
              <a:spcBef>
                <a:spcPct val="50000"/>
              </a:spcBef>
              <a:buFont typeface="Arial" pitchFamily="34" charset="0"/>
              <a:buChar char="•"/>
            </a:pPr>
            <a:r>
              <a:rPr lang="en-US" b="1" dirty="0" smtClean="0">
                <a:solidFill>
                  <a:schemeClr val="bg1"/>
                </a:solidFill>
              </a:rPr>
              <a:t>The Parallel Crossing, Phase II – Parallel Tunnels Design and Permitting is modeled to commence in FY 2020.  Parallel Tunnel construction is modeled to commence in FY 2026.</a:t>
            </a:r>
          </a:p>
          <a:p>
            <a:pPr>
              <a:spcBef>
                <a:spcPct val="50000"/>
              </a:spcBef>
            </a:pPr>
            <a:endParaRPr lang="en-US" dirty="0" smtClean="0">
              <a:solidFill>
                <a:schemeClr val="bg2"/>
              </a:solidFill>
            </a:endParaRPr>
          </a:p>
          <a:p>
            <a:endParaRPr lang="en-US" dirty="0">
              <a:solidFill>
                <a:schemeClr val="bg2"/>
              </a:solidFill>
            </a:endParaRPr>
          </a:p>
        </p:txBody>
      </p:sp>
    </p:spTree>
    <p:extLst>
      <p:ext uri="{BB962C8B-B14F-4D97-AF65-F5344CB8AC3E}">
        <p14:creationId xmlns:p14="http://schemas.microsoft.com/office/powerpoint/2010/main" val="38477898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en-US" dirty="0" smtClean="0">
                <a:effectLst>
                  <a:outerShdw blurRad="38100" dist="38100" dir="2700000" algn="tl">
                    <a:srgbClr val="000000">
                      <a:alpha val="43137"/>
                    </a:srgbClr>
                  </a:outerShdw>
                </a:effectLst>
              </a:rPr>
              <a:t>Weather Station Locations</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143000"/>
            <a:ext cx="7454765" cy="5320388"/>
          </a:xfrm>
          <a:prstGeom prst="rect">
            <a:avLst/>
          </a:prstGeom>
        </p:spPr>
      </p:pic>
    </p:spTree>
    <p:extLst>
      <p:ext uri="{BB962C8B-B14F-4D97-AF65-F5344CB8AC3E}">
        <p14:creationId xmlns:p14="http://schemas.microsoft.com/office/powerpoint/2010/main" val="10698328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en-US" dirty="0" smtClean="0">
                <a:effectLst>
                  <a:outerShdw blurRad="38100" dist="38100" dir="2700000" algn="tl">
                    <a:srgbClr val="000000">
                      <a:alpha val="43137"/>
                    </a:srgbClr>
                  </a:outerShdw>
                </a:effectLst>
              </a:rPr>
              <a:t>Hurricanes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304800" y="990600"/>
            <a:ext cx="8839200" cy="5867400"/>
          </a:xfrm>
          <a:prstGeom prst="rect">
            <a:avLst/>
          </a:prstGeom>
        </p:spPr>
        <p:txBody>
          <a:bodyPr>
            <a:normAutofit fontScale="32500" lnSpcReduction="20000"/>
          </a:bodyPr>
          <a:lstStyle/>
          <a:p>
            <a:pPr marL="0" indent="0">
              <a:buNone/>
            </a:pPr>
            <a:r>
              <a:rPr lang="en-US" sz="5000" b="1" dirty="0"/>
              <a:t>Upon receipt of a hurricane warning:  </a:t>
            </a:r>
          </a:p>
          <a:p>
            <a:pPr>
              <a:buFont typeface="Wingdings" pitchFamily="2" charset="2"/>
              <a:buChar char="Ø"/>
            </a:pPr>
            <a:r>
              <a:rPr lang="en-US" sz="4300" dirty="0" smtClean="0"/>
              <a:t> </a:t>
            </a:r>
            <a:r>
              <a:rPr lang="en-US" sz="4300" dirty="0"/>
              <a:t>Alert personnel to any changes in work schedule necessary to cope </a:t>
            </a:r>
            <a:r>
              <a:rPr lang="en-US" sz="4300" dirty="0" smtClean="0"/>
              <a:t>with </a:t>
            </a:r>
            <a:r>
              <a:rPr lang="en-US" sz="4300" dirty="0"/>
              <a:t>the emergency.</a:t>
            </a:r>
          </a:p>
          <a:p>
            <a:pPr>
              <a:buFont typeface="Wingdings" pitchFamily="2" charset="2"/>
              <a:buChar char="Ø"/>
            </a:pPr>
            <a:r>
              <a:rPr lang="en-US" sz="4300" dirty="0"/>
              <a:t> </a:t>
            </a:r>
            <a:r>
              <a:rPr lang="en-US" sz="4300" dirty="0" smtClean="0"/>
              <a:t>Brief Supervisory </a:t>
            </a:r>
            <a:r>
              <a:rPr lang="en-US" sz="4300" dirty="0"/>
              <a:t>personnel on final emergency plans. </a:t>
            </a:r>
          </a:p>
          <a:p>
            <a:pPr marL="0" indent="0">
              <a:buNone/>
            </a:pPr>
            <a:endParaRPr lang="en-US" dirty="0"/>
          </a:p>
          <a:p>
            <a:pPr marL="0" indent="0">
              <a:buNone/>
            </a:pPr>
            <a:r>
              <a:rPr lang="en-US" sz="5000" b="1" dirty="0" smtClean="0"/>
              <a:t>Upon </a:t>
            </a:r>
            <a:r>
              <a:rPr lang="en-US" sz="5000" b="1" dirty="0"/>
              <a:t>approach of hurricane, when winds reach 25 knots:  </a:t>
            </a:r>
          </a:p>
          <a:p>
            <a:pPr>
              <a:buFont typeface="Wingdings" pitchFamily="2" charset="2"/>
              <a:buChar char="Ø"/>
            </a:pPr>
            <a:r>
              <a:rPr lang="en-US" sz="4300" dirty="0" smtClean="0"/>
              <a:t>Restrict </a:t>
            </a:r>
            <a:r>
              <a:rPr lang="en-US" sz="4300" dirty="0"/>
              <a:t>recreational vehicles and other lightweight vehicles </a:t>
            </a:r>
            <a:r>
              <a:rPr lang="en-US" sz="4300" dirty="0" smtClean="0"/>
              <a:t>from entering facility.</a:t>
            </a:r>
          </a:p>
          <a:p>
            <a:pPr>
              <a:buFont typeface="Wingdings" pitchFamily="2" charset="2"/>
              <a:buChar char="Ø"/>
            </a:pPr>
            <a:r>
              <a:rPr lang="en-US" sz="4300" dirty="0" smtClean="0"/>
              <a:t>Advise </a:t>
            </a:r>
            <a:r>
              <a:rPr lang="en-US" sz="4300" dirty="0"/>
              <a:t>concessionaire to evacuate all concession personnel </a:t>
            </a:r>
            <a:r>
              <a:rPr lang="en-US" sz="4300" dirty="0" smtClean="0"/>
              <a:t>and prepare </a:t>
            </a:r>
            <a:r>
              <a:rPr lang="en-US" sz="4300" dirty="0"/>
              <a:t>for extended closure.  </a:t>
            </a:r>
            <a:endParaRPr lang="en-US" sz="4300" dirty="0" smtClean="0"/>
          </a:p>
          <a:p>
            <a:pPr>
              <a:buFont typeface="Wingdings" pitchFamily="2" charset="2"/>
              <a:buChar char="Ø"/>
            </a:pPr>
            <a:r>
              <a:rPr lang="en-US" sz="4300" dirty="0" smtClean="0"/>
              <a:t>Monitor </a:t>
            </a:r>
            <a:r>
              <a:rPr lang="en-US" sz="4300" dirty="0"/>
              <a:t>weather advisories.  </a:t>
            </a:r>
            <a:endParaRPr lang="en-US" sz="4300" dirty="0" smtClean="0"/>
          </a:p>
          <a:p>
            <a:pPr>
              <a:buFont typeface="Wingdings" pitchFamily="2" charset="2"/>
              <a:buChar char="Ø"/>
            </a:pPr>
            <a:r>
              <a:rPr lang="en-US" sz="4300" dirty="0" smtClean="0"/>
              <a:t>Initiate </a:t>
            </a:r>
            <a:r>
              <a:rPr lang="en-US" sz="4300" dirty="0"/>
              <a:t>"Increased </a:t>
            </a:r>
            <a:r>
              <a:rPr lang="en-US" sz="4300" dirty="0" smtClean="0"/>
              <a:t>Readiness.“</a:t>
            </a:r>
          </a:p>
          <a:p>
            <a:pPr>
              <a:buFont typeface="Wingdings" pitchFamily="2" charset="2"/>
              <a:buChar char="Ø"/>
            </a:pPr>
            <a:r>
              <a:rPr lang="en-US" sz="4300" dirty="0" smtClean="0"/>
              <a:t>Send </a:t>
            </a:r>
            <a:r>
              <a:rPr lang="en-US" sz="4300" dirty="0"/>
              <a:t>pickups and Police Units to the Maintenance building for </a:t>
            </a:r>
            <a:r>
              <a:rPr lang="en-US" sz="4300" dirty="0" smtClean="0"/>
              <a:t>loading of </a:t>
            </a:r>
            <a:r>
              <a:rPr lang="en-US" sz="4300" dirty="0"/>
              <a:t>sand bags</a:t>
            </a:r>
            <a:r>
              <a:rPr lang="en-US" sz="4300" dirty="0" smtClean="0"/>
              <a:t>.</a:t>
            </a:r>
          </a:p>
          <a:p>
            <a:pPr marL="0" indent="0">
              <a:buNone/>
            </a:pPr>
            <a:endParaRPr lang="en-US" dirty="0" smtClean="0"/>
          </a:p>
          <a:p>
            <a:pPr marL="0" indent="0">
              <a:buNone/>
            </a:pPr>
            <a:r>
              <a:rPr lang="en-US" sz="4900" b="1" dirty="0" smtClean="0"/>
              <a:t>Upon </a:t>
            </a:r>
            <a:r>
              <a:rPr lang="en-US" sz="4900" b="1" dirty="0"/>
              <a:t>approach of hurricane, when wind reaches 45 knots: </a:t>
            </a:r>
          </a:p>
          <a:p>
            <a:pPr>
              <a:buFont typeface="Wingdings" pitchFamily="2" charset="2"/>
              <a:buChar char="Ø"/>
            </a:pPr>
            <a:r>
              <a:rPr lang="en-US" dirty="0" smtClean="0"/>
              <a:t> </a:t>
            </a:r>
            <a:r>
              <a:rPr lang="en-US" sz="4300" dirty="0"/>
              <a:t>Restrict all vehicles except heavily laden </a:t>
            </a:r>
            <a:r>
              <a:rPr lang="en-US" sz="4300" dirty="0" smtClean="0"/>
              <a:t>trucks.</a:t>
            </a:r>
          </a:p>
          <a:p>
            <a:pPr>
              <a:buFont typeface="Wingdings" pitchFamily="2" charset="2"/>
              <a:buChar char="Ø"/>
            </a:pPr>
            <a:r>
              <a:rPr lang="en-US" sz="4300" dirty="0" smtClean="0"/>
              <a:t> </a:t>
            </a:r>
            <a:r>
              <a:rPr lang="en-US" sz="4300" dirty="0"/>
              <a:t>Evacuate any non‑District personnel remaining on #1 </a:t>
            </a:r>
            <a:r>
              <a:rPr lang="en-US" sz="4300" dirty="0" smtClean="0"/>
              <a:t>Island.</a:t>
            </a:r>
          </a:p>
          <a:p>
            <a:pPr>
              <a:buFont typeface="Wingdings" pitchFamily="2" charset="2"/>
              <a:buChar char="Ø"/>
            </a:pPr>
            <a:r>
              <a:rPr lang="en-US" sz="4300" dirty="0" smtClean="0"/>
              <a:t> </a:t>
            </a:r>
            <a:r>
              <a:rPr lang="en-US" sz="4300" dirty="0"/>
              <a:t>Completely secure all </a:t>
            </a:r>
            <a:r>
              <a:rPr lang="en-US" sz="4300" dirty="0" smtClean="0"/>
              <a:t>buildings.</a:t>
            </a:r>
          </a:p>
          <a:p>
            <a:pPr>
              <a:buNone/>
            </a:pPr>
            <a:endParaRPr lang="en-US" sz="4300" dirty="0" smtClean="0"/>
          </a:p>
          <a:p>
            <a:pPr marL="0" indent="0">
              <a:buNone/>
            </a:pPr>
            <a:r>
              <a:rPr lang="en-US" sz="4900" b="1" dirty="0" smtClean="0"/>
              <a:t>When </a:t>
            </a:r>
            <a:r>
              <a:rPr lang="en-US" sz="4900" b="1" dirty="0"/>
              <a:t>winds reach 60 knots:  </a:t>
            </a:r>
          </a:p>
          <a:p>
            <a:pPr>
              <a:buFont typeface="Wingdings" pitchFamily="2" charset="2"/>
              <a:buChar char="Ø"/>
            </a:pPr>
            <a:r>
              <a:rPr lang="en-US" dirty="0" smtClean="0"/>
              <a:t> </a:t>
            </a:r>
            <a:r>
              <a:rPr lang="en-US" sz="4300" dirty="0"/>
              <a:t>Evacuate all non‑essential personnel from Facility.  </a:t>
            </a:r>
            <a:endParaRPr lang="en-US" sz="4300" dirty="0" smtClean="0"/>
          </a:p>
          <a:p>
            <a:pPr>
              <a:buFont typeface="Wingdings" pitchFamily="2" charset="2"/>
              <a:buChar char="Ø"/>
            </a:pPr>
            <a:r>
              <a:rPr lang="en-US" sz="4300" dirty="0" smtClean="0"/>
              <a:t>Allow </a:t>
            </a:r>
            <a:r>
              <a:rPr lang="en-US" sz="4300" dirty="0"/>
              <a:t>no vehicular traffic except essential District emergency vehicles.  </a:t>
            </a:r>
            <a:endParaRPr lang="en-US" sz="4300" dirty="0" smtClean="0"/>
          </a:p>
          <a:p>
            <a:pPr>
              <a:buFont typeface="Wingdings" pitchFamily="2" charset="2"/>
              <a:buChar char="Ø"/>
            </a:pPr>
            <a:r>
              <a:rPr lang="en-US" sz="4300" dirty="0" smtClean="0"/>
              <a:t>Insofar </a:t>
            </a:r>
            <a:r>
              <a:rPr lang="en-US" sz="4300" dirty="0"/>
              <a:t>as possible, all personnel should remain within safe </a:t>
            </a:r>
            <a:r>
              <a:rPr lang="en-US" sz="4300" dirty="0" smtClean="0"/>
              <a:t>shelter </a:t>
            </a:r>
            <a:r>
              <a:rPr lang="en-US" sz="4300" dirty="0"/>
              <a:t>areas until the emergency passes</a:t>
            </a:r>
            <a:r>
              <a:rPr lang="en-US" sz="4900" dirty="0"/>
              <a:t>.  </a:t>
            </a:r>
          </a:p>
          <a:p>
            <a:pPr marL="0" indent="0">
              <a:buNone/>
            </a:pPr>
            <a:endParaRPr lang="en-US" dirty="0" smtClean="0"/>
          </a:p>
          <a:p>
            <a:pPr marL="0" indent="0">
              <a:buNone/>
            </a:pPr>
            <a:r>
              <a:rPr lang="en-US" sz="4900" b="1" dirty="0" smtClean="0"/>
              <a:t>Reopening</a:t>
            </a:r>
            <a:r>
              <a:rPr lang="en-US" sz="4900" b="1" dirty="0"/>
              <a:t>:  </a:t>
            </a:r>
            <a:endParaRPr lang="en-US" sz="4900" b="1" dirty="0" smtClean="0"/>
          </a:p>
          <a:p>
            <a:pPr marL="0" indent="0">
              <a:buNone/>
            </a:pPr>
            <a:r>
              <a:rPr lang="en-US" sz="4300" dirty="0" smtClean="0"/>
              <a:t>After </a:t>
            </a:r>
            <a:r>
              <a:rPr lang="en-US" sz="4300" dirty="0"/>
              <a:t>the emergency passes, the Facility shall not be reopened to vehicular traffic until the Damage Survey Team has declared it safe.  </a:t>
            </a:r>
          </a:p>
          <a:p>
            <a:endParaRPr lang="en-US" dirty="0"/>
          </a:p>
        </p:txBody>
      </p:sp>
    </p:spTree>
    <p:extLst>
      <p:ext uri="{BB962C8B-B14F-4D97-AF65-F5344CB8AC3E}">
        <p14:creationId xmlns:p14="http://schemas.microsoft.com/office/powerpoint/2010/main" val="12664138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en-US" dirty="0" smtClean="0">
                <a:effectLst>
                  <a:outerShdw blurRad="38100" dist="38100" dir="2700000" algn="tl">
                    <a:srgbClr val="000000">
                      <a:alpha val="43137"/>
                    </a:srgbClr>
                  </a:outerShdw>
                </a:effectLst>
              </a:rPr>
              <a:t>Tornados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457200" y="1066800"/>
            <a:ext cx="8229600" cy="5059363"/>
          </a:xfrm>
          <a:prstGeom prst="rect">
            <a:avLst/>
          </a:prstGeom>
        </p:spPr>
        <p:txBody>
          <a:bodyPr>
            <a:normAutofit fontScale="85000" lnSpcReduction="20000"/>
          </a:bodyPr>
          <a:lstStyle/>
          <a:p>
            <a:pPr marL="0" indent="0">
              <a:buNone/>
            </a:pPr>
            <a:r>
              <a:rPr lang="en-US" sz="2800" dirty="0" smtClean="0"/>
              <a:t>Tornados </a:t>
            </a:r>
            <a:r>
              <a:rPr lang="en-US" sz="2800" dirty="0"/>
              <a:t>(including waterspouts) may strike with little or no warning, and may cause severe loss of life and property damage.  </a:t>
            </a:r>
            <a:endParaRPr lang="en-US" sz="2800" dirty="0" smtClean="0"/>
          </a:p>
          <a:p>
            <a:pPr marL="0" indent="0">
              <a:buNone/>
            </a:pPr>
            <a:endParaRPr lang="en-US" sz="2800" dirty="0"/>
          </a:p>
          <a:p>
            <a:pPr marL="0" indent="0">
              <a:buNone/>
            </a:pPr>
            <a:r>
              <a:rPr lang="en-US" sz="2800" dirty="0" smtClean="0"/>
              <a:t>At </a:t>
            </a:r>
            <a:r>
              <a:rPr lang="en-US" sz="2800" dirty="0"/>
              <a:t>the appearance of a tornado, the following actions should be taken:  </a:t>
            </a:r>
          </a:p>
          <a:p>
            <a:pPr marL="0" indent="0">
              <a:buNone/>
            </a:pPr>
            <a:endParaRPr lang="en-US" dirty="0" smtClean="0"/>
          </a:p>
          <a:p>
            <a:pPr>
              <a:buFont typeface="Wingdings" pitchFamily="2" charset="2"/>
              <a:buChar char="Ø"/>
            </a:pPr>
            <a:r>
              <a:rPr lang="en-US" sz="2400" dirty="0" smtClean="0"/>
              <a:t>Warning </a:t>
            </a:r>
            <a:r>
              <a:rPr lang="en-US" sz="2400" dirty="0"/>
              <a:t>should be given to Control immediately.  </a:t>
            </a:r>
          </a:p>
          <a:p>
            <a:pPr>
              <a:buFont typeface="Wingdings" pitchFamily="2" charset="2"/>
              <a:buChar char="Ø"/>
            </a:pPr>
            <a:r>
              <a:rPr lang="en-US" sz="2400" dirty="0" smtClean="0"/>
              <a:t>Close </a:t>
            </a:r>
            <a:r>
              <a:rPr lang="en-US" sz="2400" dirty="0"/>
              <a:t>the Facility to traffic.  </a:t>
            </a:r>
          </a:p>
          <a:p>
            <a:pPr>
              <a:buFont typeface="Wingdings" pitchFamily="2" charset="2"/>
              <a:buChar char="Ø"/>
            </a:pPr>
            <a:r>
              <a:rPr lang="en-US" sz="2400" dirty="0" smtClean="0"/>
              <a:t>Direct </a:t>
            </a:r>
            <a:r>
              <a:rPr lang="en-US" sz="2400" dirty="0"/>
              <a:t>all traffic on Facility to the nearest tunnel, in their direction of travel.</a:t>
            </a:r>
          </a:p>
          <a:p>
            <a:pPr>
              <a:buFont typeface="Wingdings" pitchFamily="2" charset="2"/>
              <a:buChar char="Ø"/>
            </a:pPr>
            <a:r>
              <a:rPr lang="en-US" sz="2400" dirty="0" smtClean="0"/>
              <a:t>Traffic </a:t>
            </a:r>
            <a:r>
              <a:rPr lang="en-US" sz="2400" dirty="0"/>
              <a:t>Patrolmen/Emergency Crew Workers shall stop vehicular traffic in tunnels and allow traffic to remain until danger passes or otherwise </a:t>
            </a:r>
            <a:r>
              <a:rPr lang="en-US" sz="2400" dirty="0" smtClean="0"/>
              <a:t>directed</a:t>
            </a:r>
            <a:r>
              <a:rPr lang="en-US" sz="2400" dirty="0"/>
              <a:t>.</a:t>
            </a:r>
          </a:p>
          <a:p>
            <a:pPr>
              <a:buFont typeface="Wingdings" pitchFamily="2" charset="2"/>
              <a:buChar char="Ø"/>
            </a:pPr>
            <a:r>
              <a:rPr lang="en-US" sz="2400" dirty="0" smtClean="0"/>
              <a:t>Observe </a:t>
            </a:r>
            <a:r>
              <a:rPr lang="en-US" sz="2400" dirty="0"/>
              <a:t>reopening procedures as in Hurricanes.</a:t>
            </a:r>
          </a:p>
          <a:p>
            <a:pPr marL="0" indent="0">
              <a:buNone/>
            </a:pPr>
            <a:r>
              <a:rPr lang="en-US" sz="2400" b="1" dirty="0"/>
              <a:t> </a:t>
            </a:r>
            <a:endParaRPr lang="en-US" sz="2400" dirty="0"/>
          </a:p>
          <a:p>
            <a:endParaRPr lang="en-US" dirty="0"/>
          </a:p>
        </p:txBody>
      </p:sp>
    </p:spTree>
    <p:extLst>
      <p:ext uri="{BB962C8B-B14F-4D97-AF65-F5344CB8AC3E}">
        <p14:creationId xmlns:p14="http://schemas.microsoft.com/office/powerpoint/2010/main" val="17005960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normAutofit fontScale="90000"/>
          </a:bodyPr>
          <a:lstStyle/>
          <a:p>
            <a:r>
              <a:rPr lang="en-US" dirty="0" smtClean="0">
                <a:effectLst>
                  <a:outerShdw blurRad="38100" dist="38100" dir="2700000" algn="tl">
                    <a:srgbClr val="000000">
                      <a:alpha val="43137"/>
                    </a:srgbClr>
                  </a:outerShdw>
                </a:effectLst>
              </a:rPr>
              <a:t>Traffic Regulations for High Winds</a:t>
            </a:r>
            <a:br>
              <a:rPr lang="en-US" dirty="0" smtClean="0">
                <a:effectLst>
                  <a:outerShdw blurRad="38100" dist="38100" dir="2700000" algn="tl">
                    <a:srgbClr val="000000">
                      <a:alpha val="43137"/>
                    </a:srgbClr>
                  </a:outerShdw>
                </a:effectLst>
              </a:rPr>
            </a:br>
            <a:r>
              <a:rPr lang="en-US" sz="2700" dirty="0" smtClean="0">
                <a:effectLst>
                  <a:outerShdw blurRad="38100" dist="38100" dir="2700000" algn="tl">
                    <a:srgbClr val="000000">
                      <a:alpha val="43137"/>
                    </a:srgbClr>
                  </a:outerShdw>
                </a:effectLst>
              </a:rPr>
              <a:t>except in cases of Hurricanes, Tornados, etc.</a:t>
            </a:r>
            <a:endParaRPr lang="en-US" sz="2700"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913973207"/>
              </p:ext>
            </p:extLst>
          </p:nvPr>
        </p:nvGraphicFramePr>
        <p:xfrm>
          <a:off x="457200" y="1219200"/>
          <a:ext cx="8229600" cy="5334000"/>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algn="ctr"/>
                      <a:r>
                        <a:rPr lang="en-US" sz="2400" dirty="0" smtClean="0"/>
                        <a:t>Level 1</a:t>
                      </a:r>
                      <a:r>
                        <a:rPr lang="en-US" sz="2400" baseline="0" dirty="0" smtClean="0"/>
                        <a:t> Restrictions</a:t>
                      </a:r>
                      <a:r>
                        <a:rPr lang="en-US" baseline="0" dirty="0" smtClean="0"/>
                        <a:t> </a:t>
                      </a:r>
                    </a:p>
                    <a:p>
                      <a:pPr algn="ctr"/>
                      <a:r>
                        <a:rPr lang="en-US" baseline="0" dirty="0" smtClean="0"/>
                        <a:t>(40 miles per hour)</a:t>
                      </a:r>
                      <a:endParaRPr lang="en-US" dirty="0"/>
                    </a:p>
                  </a:txBody>
                  <a:tcPr/>
                </a:tc>
                <a:tc>
                  <a:txBody>
                    <a:bodyPr/>
                    <a:lstStyle/>
                    <a:p>
                      <a:pPr algn="ctr"/>
                      <a:r>
                        <a:rPr lang="en-US" sz="2400" dirty="0" smtClean="0"/>
                        <a:t>Level 2 </a:t>
                      </a:r>
                      <a:r>
                        <a:rPr lang="en-US" sz="2400" baseline="0" dirty="0" smtClean="0"/>
                        <a:t>Restrictions </a:t>
                      </a:r>
                      <a:br>
                        <a:rPr lang="en-US" sz="2400" baseline="0" dirty="0" smtClean="0"/>
                      </a:br>
                      <a:r>
                        <a:rPr lang="en-US" baseline="0" dirty="0" smtClean="0"/>
                        <a:t>(47 miles per hour)</a:t>
                      </a:r>
                      <a:endParaRPr lang="en-US" dirty="0"/>
                    </a:p>
                  </a:txBody>
                  <a:tcPr/>
                </a:tc>
              </a:tr>
              <a:tr h="370840">
                <a:tc>
                  <a:txBody>
                    <a:bodyPr/>
                    <a:lstStyle/>
                    <a:p>
                      <a:r>
                        <a:rPr lang="en-US" sz="1600" i="1" dirty="0" smtClean="0"/>
                        <a:t>The following types of vehicles</a:t>
                      </a:r>
                      <a:r>
                        <a:rPr lang="en-US" sz="1600" i="1" baseline="0" dirty="0" smtClean="0"/>
                        <a:t> will not be permitted to cross:</a:t>
                      </a:r>
                      <a:endParaRPr lang="en-US" sz="1600" i="1" dirty="0"/>
                    </a:p>
                  </a:txBody>
                  <a:tcPr/>
                </a:tc>
                <a:tc>
                  <a:txBody>
                    <a:bodyPr/>
                    <a:lstStyle/>
                    <a:p>
                      <a:r>
                        <a:rPr lang="en-US" sz="1600" i="1" dirty="0" smtClean="0"/>
                        <a:t>The following types of vehicles will not</a:t>
                      </a:r>
                      <a:r>
                        <a:rPr lang="en-US" sz="1600" i="1" baseline="0" dirty="0" smtClean="0"/>
                        <a:t> be permitted to cross:</a:t>
                      </a:r>
                      <a:endParaRPr lang="en-US" sz="1600" i="1" dirty="0"/>
                    </a:p>
                  </a:txBody>
                  <a:tcPr/>
                </a:tc>
              </a:tr>
              <a:tr h="370840">
                <a:tc>
                  <a:txBody>
                    <a:bodyPr/>
                    <a:lstStyle/>
                    <a:p>
                      <a:pPr marL="285750" indent="-285750">
                        <a:buFont typeface="Arial" pitchFamily="34" charset="0"/>
                        <a:buChar char="•"/>
                      </a:pPr>
                      <a:r>
                        <a:rPr lang="en-US" sz="1600" dirty="0" smtClean="0"/>
                        <a:t>Large pick-up campers</a:t>
                      </a:r>
                    </a:p>
                    <a:p>
                      <a:pPr marL="285750" indent="-285750">
                        <a:buFont typeface="Arial" pitchFamily="34" charset="0"/>
                        <a:buChar char="•"/>
                      </a:pPr>
                      <a:r>
                        <a:rPr lang="en-US" sz="1600" dirty="0" smtClean="0"/>
                        <a:t>Camper Trailers</a:t>
                      </a:r>
                    </a:p>
                    <a:p>
                      <a:pPr marL="285750" indent="-285750">
                        <a:buFont typeface="Arial" pitchFamily="34" charset="0"/>
                        <a:buChar char="•"/>
                      </a:pPr>
                      <a:r>
                        <a:rPr lang="en-US" sz="1600" dirty="0" smtClean="0"/>
                        <a:t>House</a:t>
                      </a:r>
                      <a:r>
                        <a:rPr lang="en-US" sz="1600" baseline="0" dirty="0" smtClean="0"/>
                        <a:t> Trailers</a:t>
                      </a:r>
                    </a:p>
                    <a:p>
                      <a:pPr marL="285750" indent="-285750">
                        <a:buFont typeface="Arial" pitchFamily="34" charset="0"/>
                        <a:buChar char="•"/>
                      </a:pPr>
                      <a:r>
                        <a:rPr lang="en-US" sz="1600" baseline="0" dirty="0" smtClean="0"/>
                        <a:t>Anything being towed</a:t>
                      </a:r>
                    </a:p>
                    <a:p>
                      <a:pPr marL="285750" indent="-285750">
                        <a:buFont typeface="Arial" pitchFamily="34" charset="0"/>
                        <a:buChar char="•"/>
                      </a:pPr>
                      <a:r>
                        <a:rPr lang="en-US" sz="1600" baseline="0" dirty="0" smtClean="0"/>
                        <a:t>Vehicles with any kind of exterior cargo (i.e. bike racks, rooftop cargo carriers, etc.)</a:t>
                      </a:r>
                      <a:endParaRPr lang="en-US" sz="1600" dirty="0"/>
                    </a:p>
                  </a:txBody>
                  <a:tcPr/>
                </a:tc>
                <a:tc>
                  <a:txBody>
                    <a:bodyPr/>
                    <a:lstStyle/>
                    <a:p>
                      <a:pPr marL="285750" indent="-285750">
                        <a:buFont typeface="Arial" pitchFamily="34" charset="0"/>
                        <a:buChar char="•"/>
                      </a:pPr>
                      <a:r>
                        <a:rPr lang="en-US" sz="1600" dirty="0" smtClean="0"/>
                        <a:t>Motorcycles</a:t>
                      </a:r>
                    </a:p>
                    <a:p>
                      <a:pPr marL="285750" indent="-285750">
                        <a:buFont typeface="Arial" pitchFamily="34" charset="0"/>
                        <a:buChar char="•"/>
                      </a:pPr>
                      <a:r>
                        <a:rPr lang="en-US" sz="1600" dirty="0" smtClean="0"/>
                        <a:t>Large Pick-up campers</a:t>
                      </a:r>
                    </a:p>
                    <a:p>
                      <a:pPr marL="285750" indent="-285750">
                        <a:buFont typeface="Arial" pitchFamily="34" charset="0"/>
                        <a:buChar char="•"/>
                      </a:pPr>
                      <a:r>
                        <a:rPr lang="en-US" sz="1600" dirty="0" smtClean="0"/>
                        <a:t>Camper trailers</a:t>
                      </a:r>
                    </a:p>
                    <a:p>
                      <a:pPr marL="285750" indent="-285750">
                        <a:buFont typeface="Arial" pitchFamily="34" charset="0"/>
                        <a:buChar char="•"/>
                      </a:pPr>
                      <a:r>
                        <a:rPr lang="en-US" sz="1600" dirty="0" smtClean="0"/>
                        <a:t>House</a:t>
                      </a:r>
                      <a:r>
                        <a:rPr lang="en-US" sz="1600" baseline="0" dirty="0" smtClean="0"/>
                        <a:t> Trailers</a:t>
                      </a:r>
                    </a:p>
                    <a:p>
                      <a:pPr marL="285750" indent="-285750">
                        <a:buFont typeface="Arial" pitchFamily="34" charset="0"/>
                        <a:buChar char="•"/>
                      </a:pPr>
                      <a:r>
                        <a:rPr lang="en-US" sz="1600" baseline="0" dirty="0" smtClean="0"/>
                        <a:t>Anything being towed</a:t>
                      </a:r>
                    </a:p>
                    <a:p>
                      <a:pPr marL="285750" indent="-285750">
                        <a:buFont typeface="Arial" pitchFamily="34" charset="0"/>
                        <a:buChar char="•"/>
                      </a:pPr>
                      <a:r>
                        <a:rPr lang="en-US" sz="1600" baseline="0" dirty="0" smtClean="0"/>
                        <a:t>Vehicles with any kind of exterior cargo</a:t>
                      </a:r>
                    </a:p>
                    <a:p>
                      <a:pPr marL="285750" indent="-285750">
                        <a:buFont typeface="Arial" pitchFamily="34" charset="0"/>
                        <a:buChar char="•"/>
                      </a:pPr>
                      <a:r>
                        <a:rPr lang="en-US" sz="1600" baseline="0" dirty="0" smtClean="0"/>
                        <a:t>Empty tractor-trailers, not to include empty tanker trucks</a:t>
                      </a:r>
                    </a:p>
                    <a:p>
                      <a:pPr marL="285750" indent="-285750">
                        <a:buFont typeface="Arial" pitchFamily="34" charset="0"/>
                        <a:buChar char="•"/>
                      </a:pPr>
                      <a:r>
                        <a:rPr lang="en-US" sz="1600" baseline="0" dirty="0" smtClean="0"/>
                        <a:t>Small six-wheel trucks such as moving vans, rental trucks, school buses, etc.</a:t>
                      </a:r>
                    </a:p>
                    <a:p>
                      <a:pPr marL="285750" indent="-285750">
                        <a:buFont typeface="Arial" pitchFamily="34" charset="0"/>
                        <a:buChar char="•"/>
                      </a:pPr>
                      <a:r>
                        <a:rPr lang="en-US" sz="1600" baseline="0" dirty="0" smtClean="0"/>
                        <a:t>Tractor Trailers must gross 30,000 pounds payload in addition to the weight of the rig and six-wheel trucks must gross 15,000 pounds payload in addition to the weight of the rig in order to cross the facility.</a:t>
                      </a:r>
                      <a:endParaRPr lang="en-US" sz="1600" dirty="0" smtClean="0"/>
                    </a:p>
                    <a:p>
                      <a:pPr marL="285750" indent="-285750">
                        <a:buFont typeface="Arial" pitchFamily="34" charset="0"/>
                        <a:buChar char="•"/>
                      </a:pPr>
                      <a:endParaRPr lang="en-US" dirty="0"/>
                    </a:p>
                  </a:txBody>
                  <a:tcPr/>
                </a:tc>
              </a:tr>
            </a:tbl>
          </a:graphicData>
        </a:graphic>
      </p:graphicFrame>
    </p:spTree>
    <p:extLst>
      <p:ext uri="{BB962C8B-B14F-4D97-AF65-F5344CB8AC3E}">
        <p14:creationId xmlns:p14="http://schemas.microsoft.com/office/powerpoint/2010/main" val="7131016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8238"/>
            <a:ext cx="8229600" cy="1143000"/>
          </a:xfrm>
          <a:prstGeom prst="rect">
            <a:avLst/>
          </a:prstGeom>
        </p:spPr>
        <p:txBody>
          <a:bodyPr>
            <a:normAutofit fontScale="90000"/>
          </a:bodyPr>
          <a:lstStyle/>
          <a:p>
            <a:r>
              <a:rPr lang="en-US" dirty="0" smtClean="0">
                <a:effectLst>
                  <a:outerShdw blurRad="38100" dist="38100" dir="2700000" algn="tl">
                    <a:srgbClr val="000000">
                      <a:alpha val="43137"/>
                    </a:srgbClr>
                  </a:outerShdw>
                </a:effectLst>
              </a:rPr>
              <a:t>Traffic Regulations for High Winds</a:t>
            </a:r>
            <a:r>
              <a:rPr lang="en-US" dirty="0" smtClean="0"/>
              <a:t/>
            </a:r>
            <a:br>
              <a:rPr lang="en-US" dirty="0" smtClean="0"/>
            </a:br>
            <a:r>
              <a:rPr lang="en-US" sz="2700" dirty="0">
                <a:effectLst>
                  <a:outerShdw blurRad="38100" dist="38100" dir="2700000" algn="tl">
                    <a:srgbClr val="000000">
                      <a:alpha val="43137"/>
                    </a:srgbClr>
                  </a:outerShdw>
                </a:effectLst>
              </a:rPr>
              <a:t>except in cases of Hurricanes, Tornados, </a:t>
            </a:r>
            <a:r>
              <a:rPr lang="en-US" sz="2700" dirty="0" smtClean="0">
                <a:effectLst>
                  <a:outerShdw blurRad="38100" dist="38100" dir="2700000" algn="tl">
                    <a:srgbClr val="000000">
                      <a:alpha val="43137"/>
                    </a:srgbClr>
                  </a:outerShdw>
                </a:effectLst>
              </a:rPr>
              <a:t>etc. (continued)</a:t>
            </a:r>
            <a:endParaRPr lang="en-US" sz="2700"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617616306"/>
              </p:ext>
            </p:extLst>
          </p:nvPr>
        </p:nvGraphicFramePr>
        <p:xfrm>
          <a:off x="457200" y="1143000"/>
          <a:ext cx="8229600" cy="4516120"/>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algn="ctr"/>
                      <a:r>
                        <a:rPr lang="en-US" sz="2400" dirty="0" smtClean="0"/>
                        <a:t>Level 3 Restrictions</a:t>
                      </a:r>
                      <a:r>
                        <a:rPr lang="en-US" sz="2400" baseline="0" dirty="0" smtClean="0"/>
                        <a:t> </a:t>
                      </a:r>
                      <a:br>
                        <a:rPr lang="en-US" sz="2400" baseline="0" dirty="0" smtClean="0"/>
                      </a:br>
                      <a:r>
                        <a:rPr lang="en-US" baseline="0" dirty="0" smtClean="0"/>
                        <a:t>(55 miles per hour)</a:t>
                      </a:r>
                      <a:endParaRPr lang="en-US" dirty="0"/>
                    </a:p>
                  </a:txBody>
                  <a:tcPr/>
                </a:tc>
                <a:tc>
                  <a:txBody>
                    <a:bodyPr/>
                    <a:lstStyle/>
                    <a:p>
                      <a:pPr algn="ctr"/>
                      <a:r>
                        <a:rPr lang="en-US" sz="2400" dirty="0" smtClean="0"/>
                        <a:t>Level 4 Restrictions</a:t>
                      </a:r>
                      <a:r>
                        <a:rPr lang="en-US" sz="2400" baseline="0" dirty="0" smtClean="0"/>
                        <a:t> </a:t>
                      </a:r>
                      <a:br>
                        <a:rPr lang="en-US" sz="2400" baseline="0" dirty="0" smtClean="0"/>
                      </a:br>
                      <a:r>
                        <a:rPr lang="en-US" baseline="0" dirty="0" smtClean="0"/>
                        <a:t>(60 miles per hour)</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dirty="0" smtClean="0"/>
                        <a:t>The ONLY types of vehicles</a:t>
                      </a:r>
                      <a:r>
                        <a:rPr lang="en-US" sz="1600" i="1" baseline="0" dirty="0" smtClean="0"/>
                        <a:t> permitted to cross: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dirty="0" smtClean="0"/>
                        <a:t>The ONLY types of vehicles</a:t>
                      </a:r>
                      <a:r>
                        <a:rPr lang="en-US" sz="1600" i="1" baseline="0" dirty="0" smtClean="0"/>
                        <a:t> permitted to cross:</a:t>
                      </a:r>
                      <a:endParaRPr lang="en-US" sz="1600" i="1" dirty="0" smtClean="0"/>
                    </a:p>
                  </a:txBody>
                  <a:tcPr/>
                </a:tc>
              </a:tr>
              <a:tr h="370840">
                <a:tc>
                  <a:txBody>
                    <a:bodyPr/>
                    <a:lstStyle/>
                    <a:p>
                      <a:pPr marL="285750" indent="-285750">
                        <a:buFont typeface="Arial" pitchFamily="34" charset="0"/>
                        <a:buChar char="•"/>
                      </a:pPr>
                      <a:r>
                        <a:rPr lang="en-US" sz="1600" dirty="0" smtClean="0"/>
                        <a:t>Cars without exterior cargo</a:t>
                      </a:r>
                    </a:p>
                    <a:p>
                      <a:pPr marL="285750" indent="-285750">
                        <a:buFont typeface="Arial" pitchFamily="34" charset="0"/>
                        <a:buChar char="•"/>
                      </a:pPr>
                      <a:r>
                        <a:rPr lang="en-US" sz="1600" dirty="0" smtClean="0"/>
                        <a:t>Pick-up</a:t>
                      </a:r>
                      <a:r>
                        <a:rPr lang="en-US" sz="1600" baseline="0" dirty="0" smtClean="0"/>
                        <a:t> trucks without cargo</a:t>
                      </a:r>
                    </a:p>
                    <a:p>
                      <a:pPr marL="285750" indent="-285750">
                        <a:buFont typeface="Arial" pitchFamily="34" charset="0"/>
                        <a:buChar char="•"/>
                      </a:pPr>
                      <a:r>
                        <a:rPr lang="en-US" sz="1600" baseline="0" dirty="0" smtClean="0"/>
                        <a:t>Mini-vans</a:t>
                      </a:r>
                    </a:p>
                    <a:p>
                      <a:pPr marL="285750" indent="-285750">
                        <a:buFont typeface="Arial" pitchFamily="34" charset="0"/>
                        <a:buChar char="•"/>
                      </a:pPr>
                      <a:r>
                        <a:rPr lang="en-US" sz="1600" baseline="0" dirty="0" smtClean="0"/>
                        <a:t>Vans not to include high-profile/conversion vans</a:t>
                      </a:r>
                    </a:p>
                    <a:p>
                      <a:pPr marL="285750" indent="-285750">
                        <a:buFont typeface="Arial" pitchFamily="34" charset="0"/>
                        <a:buChar char="•"/>
                      </a:pPr>
                      <a:r>
                        <a:rPr lang="en-US" sz="1600" baseline="0" dirty="0" smtClean="0"/>
                        <a:t>SUVs</a:t>
                      </a:r>
                    </a:p>
                    <a:p>
                      <a:pPr marL="285750" indent="-285750">
                        <a:buFont typeface="Arial" pitchFamily="34" charset="0"/>
                        <a:buChar char="•"/>
                      </a:pPr>
                      <a:r>
                        <a:rPr lang="en-US" sz="1600" baseline="0" dirty="0" smtClean="0"/>
                        <a:t>Tractors without trailers</a:t>
                      </a:r>
                    </a:p>
                    <a:p>
                      <a:pPr marL="285750" indent="-285750">
                        <a:buFont typeface="Arial" pitchFamily="34" charset="0"/>
                        <a:buChar char="•"/>
                      </a:pPr>
                      <a:r>
                        <a:rPr lang="en-US" sz="1600" baseline="0" dirty="0" smtClean="0"/>
                        <a:t>Empty flatbed trailers</a:t>
                      </a:r>
                    </a:p>
                    <a:p>
                      <a:pPr marL="285750" indent="-285750">
                        <a:buFont typeface="Arial" pitchFamily="34" charset="0"/>
                        <a:buChar char="•"/>
                      </a:pPr>
                      <a:r>
                        <a:rPr lang="en-US" sz="1600" baseline="0" dirty="0" smtClean="0"/>
                        <a:t>Commercial buses</a:t>
                      </a:r>
                    </a:p>
                    <a:p>
                      <a:pPr marL="285750" indent="-285750">
                        <a:buFont typeface="Arial" pitchFamily="34" charset="0"/>
                        <a:buChar char="•"/>
                      </a:pPr>
                      <a:r>
                        <a:rPr lang="en-US" sz="1600" baseline="0" dirty="0" smtClean="0"/>
                        <a:t>Heavily-laden tractor-trailers with a 40,000 pound payload in addition to the rig.</a:t>
                      </a:r>
                    </a:p>
                  </a:txBody>
                  <a:tcPr/>
                </a:tc>
                <a:tc>
                  <a:txBody>
                    <a:bodyPr/>
                    <a:lstStyle/>
                    <a:p>
                      <a:pPr marL="285750" indent="-285750">
                        <a:buFont typeface="Arial" pitchFamily="34" charset="0"/>
                        <a:buChar char="•"/>
                      </a:pPr>
                      <a:r>
                        <a:rPr lang="en-US" sz="1600" dirty="0" smtClean="0"/>
                        <a:t>Cars without exterior cargo</a:t>
                      </a:r>
                    </a:p>
                    <a:p>
                      <a:pPr marL="285750" indent="-285750">
                        <a:buFont typeface="Arial" pitchFamily="34" charset="0"/>
                        <a:buChar char="•"/>
                      </a:pPr>
                      <a:r>
                        <a:rPr lang="en-US" sz="1600" dirty="0" smtClean="0"/>
                        <a:t>Pick-up</a:t>
                      </a:r>
                      <a:r>
                        <a:rPr lang="en-US" sz="1600" baseline="0" dirty="0" smtClean="0"/>
                        <a:t> trucks without cargo</a:t>
                      </a:r>
                    </a:p>
                    <a:p>
                      <a:pPr marL="285750" indent="-285750">
                        <a:buFont typeface="Arial" pitchFamily="34" charset="0"/>
                        <a:buChar char="•"/>
                      </a:pPr>
                      <a:r>
                        <a:rPr lang="en-US" sz="1600" baseline="0" dirty="0" smtClean="0"/>
                        <a:t>Mini-vans</a:t>
                      </a:r>
                    </a:p>
                    <a:p>
                      <a:pPr marL="285750" indent="-285750">
                        <a:buFont typeface="Arial" pitchFamily="34" charset="0"/>
                        <a:buChar char="•"/>
                      </a:pPr>
                      <a:r>
                        <a:rPr lang="en-US" sz="1600" baseline="0" dirty="0" smtClean="0"/>
                        <a:t>SUVs</a:t>
                      </a:r>
                      <a:endParaRPr lang="en-US" sz="1600" dirty="0"/>
                    </a:p>
                  </a:txBody>
                  <a:tcPr/>
                </a:tc>
              </a:tr>
              <a:tr h="370840">
                <a:tc gridSpan="2">
                  <a:txBody>
                    <a:bodyPr/>
                    <a:lstStyle/>
                    <a:p>
                      <a:pPr marL="0" indent="0">
                        <a:buFont typeface="Arial" pitchFamily="34" charset="0"/>
                        <a:buNone/>
                      </a:pPr>
                      <a:r>
                        <a:rPr lang="en-US" sz="1800" baseline="0" dirty="0" smtClean="0"/>
                        <a:t>When winds reach </a:t>
                      </a:r>
                      <a:r>
                        <a:rPr lang="en-US" sz="1800" b="1" baseline="0" dirty="0" smtClean="0"/>
                        <a:t>65 miles per hour or greater</a:t>
                      </a:r>
                      <a:r>
                        <a:rPr lang="en-US" sz="1800" baseline="0" dirty="0" smtClean="0"/>
                        <a:t>, alert the Office of the Chief of Police, regardless of the time of day, and await instructions regarding movement of traffic.</a:t>
                      </a:r>
                    </a:p>
                  </a:txBody>
                  <a:tcPr/>
                </a:tc>
                <a:tc hMerge="1">
                  <a:txBody>
                    <a:bodyPr/>
                    <a:lstStyle/>
                    <a:p>
                      <a:pPr marL="285750" indent="-285750">
                        <a:buFont typeface="Arial" pitchFamily="34" charset="0"/>
                        <a:buChar char="•"/>
                      </a:pPr>
                      <a:endParaRPr lang="en-US" sz="1600" dirty="0"/>
                    </a:p>
                  </a:txBody>
                  <a:tcPr/>
                </a:tc>
              </a:tr>
            </a:tbl>
          </a:graphicData>
        </a:graphic>
      </p:graphicFrame>
    </p:spTree>
    <p:extLst>
      <p:ext uri="{BB962C8B-B14F-4D97-AF65-F5344CB8AC3E}">
        <p14:creationId xmlns:p14="http://schemas.microsoft.com/office/powerpoint/2010/main" val="13325710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normAutofit fontScale="90000"/>
          </a:bodyPr>
          <a:lstStyle/>
          <a:p>
            <a:r>
              <a:rPr lang="en-US" dirty="0" smtClean="0">
                <a:effectLst>
                  <a:outerShdw blurRad="38100" dist="38100" dir="2700000" algn="tl">
                    <a:srgbClr val="000000">
                      <a:alpha val="43137"/>
                    </a:srgbClr>
                  </a:outerShdw>
                </a:effectLst>
              </a:rPr>
              <a:t>Incident Response </a:t>
            </a:r>
            <a:br>
              <a:rPr lang="en-US" dirty="0" smtClean="0">
                <a:effectLst>
                  <a:outerShdw blurRad="38100" dist="38100" dir="2700000" algn="tl">
                    <a:srgbClr val="000000">
                      <a:alpha val="43137"/>
                    </a:srgbClr>
                  </a:outerShdw>
                </a:effectLst>
              </a:rPr>
            </a:br>
            <a:r>
              <a:rPr lang="en-US" sz="2700" dirty="0" smtClean="0">
                <a:effectLst>
                  <a:outerShdw blurRad="38100" dist="38100" dir="2700000" algn="tl">
                    <a:srgbClr val="000000">
                      <a:alpha val="43137"/>
                    </a:srgbClr>
                  </a:outerShdw>
                </a:effectLst>
              </a:rPr>
              <a:t>in tunnels</a:t>
            </a:r>
            <a:endParaRPr lang="en-US" sz="2700" dirty="0">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1143000" y="1295400"/>
            <a:ext cx="7543800" cy="2362200"/>
          </a:xfrm>
          <a:prstGeom prst="rect">
            <a:avLst/>
          </a:prstGeom>
        </p:spPr>
        <p:txBody>
          <a:bodyPr/>
          <a:lstStyle/>
          <a:p>
            <a:r>
              <a:rPr lang="en-US" sz="2400" dirty="0" smtClean="0"/>
              <a:t>Each tunnel consists of one travel lane in each direction.  Depending on the situation, if only one travel lane is blocked due to an incident, traffic can be defiled around the area until the area is cleared.  If both lanes are blocked, the facility must go to full closure until the area can be cleared.</a:t>
            </a:r>
            <a:endParaRPr lang="en-US" sz="2400" dirty="0"/>
          </a:p>
        </p:txBody>
      </p:sp>
      <p:pic>
        <p:nvPicPr>
          <p:cNvPr id="5" name="Picture 4" descr="ECinTunnel.jpg"/>
          <p:cNvPicPr>
            <a:picLocks noChangeAspect="1"/>
          </p:cNvPicPr>
          <p:nvPr/>
        </p:nvPicPr>
        <p:blipFill>
          <a:blip r:embed="rId2" cstate="print"/>
          <a:stretch>
            <a:fillRect/>
          </a:stretch>
        </p:blipFill>
        <p:spPr>
          <a:xfrm>
            <a:off x="2362200" y="3657600"/>
            <a:ext cx="4724400" cy="3040993"/>
          </a:xfrm>
          <a:prstGeom prst="rect">
            <a:avLst/>
          </a:prstGeom>
        </p:spPr>
      </p:pic>
    </p:spTree>
    <p:extLst>
      <p:ext uri="{BB962C8B-B14F-4D97-AF65-F5344CB8AC3E}">
        <p14:creationId xmlns:p14="http://schemas.microsoft.com/office/powerpoint/2010/main" val="6331796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normAutofit fontScale="90000"/>
          </a:bodyPr>
          <a:lstStyle/>
          <a:p>
            <a:r>
              <a:rPr lang="en-US" dirty="0" smtClean="0">
                <a:effectLst>
                  <a:outerShdw blurRad="38100" dist="38100" dir="2700000" algn="tl">
                    <a:srgbClr val="000000">
                      <a:alpha val="43137"/>
                    </a:srgbClr>
                  </a:outerShdw>
                </a:effectLst>
              </a:rPr>
              <a:t>Incident Response</a:t>
            </a:r>
            <a:br>
              <a:rPr lang="en-US" dirty="0" smtClean="0">
                <a:effectLst>
                  <a:outerShdw blurRad="38100" dist="38100" dir="2700000" algn="tl">
                    <a:srgbClr val="000000">
                      <a:alpha val="43137"/>
                    </a:srgbClr>
                  </a:outerShdw>
                </a:effectLst>
              </a:rPr>
            </a:br>
            <a:r>
              <a:rPr lang="en-US" sz="2700" dirty="0" smtClean="0">
                <a:effectLst>
                  <a:outerShdw blurRad="38100" dist="38100" dir="2700000" algn="tl">
                    <a:srgbClr val="000000">
                      <a:alpha val="43137"/>
                    </a:srgbClr>
                  </a:outerShdw>
                </a:effectLst>
              </a:rPr>
              <a:t>on trestles</a:t>
            </a:r>
            <a:endParaRPr lang="en-US" sz="2700" dirty="0">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457200" y="1219200"/>
            <a:ext cx="8229600" cy="4906963"/>
          </a:xfrm>
          <a:prstGeom prst="rect">
            <a:avLst/>
          </a:prstGeom>
        </p:spPr>
        <p:txBody>
          <a:bodyPr/>
          <a:lstStyle/>
          <a:p>
            <a:r>
              <a:rPr lang="en-US" sz="2400" dirty="0" smtClean="0"/>
              <a:t>Each trestle consists of two traffic lanes in each direction.  If one lane is blocked due to an incident, traffic can be defiled around the area until the area is cleared.  If both lanes are blocked, traffic can be diverted onto the opposite span, with one lane of traffic in each direction.  Once the incident is cleared, traffic can be returned to normal.</a:t>
            </a:r>
          </a:p>
          <a:p>
            <a:endParaRPr lang="en-US" dirty="0"/>
          </a:p>
        </p:txBody>
      </p:sp>
      <p:pic>
        <p:nvPicPr>
          <p:cNvPr id="8" name="Picture 7" descr="TrestleAccident.jpg"/>
          <p:cNvPicPr>
            <a:picLocks noChangeAspect="1"/>
          </p:cNvPicPr>
          <p:nvPr/>
        </p:nvPicPr>
        <p:blipFill>
          <a:blip r:embed="rId2" cstate="print"/>
          <a:stretch>
            <a:fillRect/>
          </a:stretch>
        </p:blipFill>
        <p:spPr>
          <a:xfrm>
            <a:off x="4419600" y="3581400"/>
            <a:ext cx="3987800" cy="2990850"/>
          </a:xfrm>
          <a:prstGeom prst="rect">
            <a:avLst/>
          </a:prstGeom>
        </p:spPr>
      </p:pic>
      <p:pic>
        <p:nvPicPr>
          <p:cNvPr id="6" name="Picture 5" descr="RailPic.jpg"/>
          <p:cNvPicPr>
            <a:picLocks noChangeAspect="1"/>
          </p:cNvPicPr>
          <p:nvPr/>
        </p:nvPicPr>
        <p:blipFill>
          <a:blip r:embed="rId3" cstate="print"/>
          <a:stretch>
            <a:fillRect/>
          </a:stretch>
        </p:blipFill>
        <p:spPr>
          <a:xfrm>
            <a:off x="914400" y="3962400"/>
            <a:ext cx="3657600" cy="2743200"/>
          </a:xfrm>
          <a:prstGeom prst="rect">
            <a:avLst/>
          </a:prstGeom>
        </p:spPr>
      </p:pic>
    </p:spTree>
    <p:extLst>
      <p:ext uri="{BB962C8B-B14F-4D97-AF65-F5344CB8AC3E}">
        <p14:creationId xmlns:p14="http://schemas.microsoft.com/office/powerpoint/2010/main" val="39384052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371600"/>
            <a:ext cx="7315200" cy="4616648"/>
          </a:xfrm>
          <a:prstGeom prst="rect">
            <a:avLst/>
          </a:prstGeom>
        </p:spPr>
        <p:txBody>
          <a:bodyPr wrap="square">
            <a:spAutoFit/>
          </a:bodyPr>
          <a:lstStyle/>
          <a:p>
            <a:pPr algn="ctr"/>
            <a:endParaRPr lang="en-US" dirty="0" smtClean="0">
              <a:effectLst>
                <a:outerShdw blurRad="38100" dist="38100" dir="2700000" algn="tl">
                  <a:srgbClr val="000000">
                    <a:alpha val="43137"/>
                  </a:srgbClr>
                </a:outerShdw>
              </a:effectLst>
            </a:endParaRPr>
          </a:p>
          <a:p>
            <a:pPr marL="342900" indent="-342900">
              <a:buFont typeface="Wingdings" pitchFamily="2" charset="2"/>
              <a:buChar char="Ø"/>
            </a:pPr>
            <a:r>
              <a:rPr lang="en-US" sz="2000" dirty="0" smtClean="0"/>
              <a:t>Damage control:  when it appears that damage to District property has, or may have occurred, conduct a damage survey.</a:t>
            </a:r>
          </a:p>
          <a:p>
            <a:pPr>
              <a:buFont typeface="Arial" pitchFamily="34" charset="0"/>
              <a:buChar char="•"/>
            </a:pPr>
            <a:endParaRPr lang="en-US" sz="2000" dirty="0" smtClean="0"/>
          </a:p>
          <a:p>
            <a:pPr marL="342900" indent="-342900">
              <a:buFont typeface="Wingdings" pitchFamily="2" charset="2"/>
              <a:buChar char="Ø"/>
            </a:pPr>
            <a:r>
              <a:rPr lang="en-US" sz="2000" dirty="0" smtClean="0"/>
              <a:t>Provide and maintain necessary utilities, including emergency electrical power.</a:t>
            </a:r>
          </a:p>
          <a:p>
            <a:pPr>
              <a:buFont typeface="Arial" pitchFamily="34" charset="0"/>
              <a:buChar char="•"/>
            </a:pPr>
            <a:endParaRPr lang="en-US" sz="2000" dirty="0" smtClean="0"/>
          </a:p>
          <a:p>
            <a:pPr marL="342900" indent="-342900">
              <a:buFont typeface="Wingdings" pitchFamily="2" charset="2"/>
              <a:buChar char="Ø"/>
            </a:pPr>
            <a:r>
              <a:rPr lang="en-US" sz="2000" dirty="0" smtClean="0"/>
              <a:t>Provide and maintain a suitable boat for waterborne inspections, transportation, etc.</a:t>
            </a:r>
          </a:p>
          <a:p>
            <a:endParaRPr lang="en-US" sz="2000" dirty="0" smtClean="0"/>
          </a:p>
          <a:p>
            <a:pPr marL="342900" indent="-342900">
              <a:buFont typeface="Wingdings" pitchFamily="2" charset="2"/>
              <a:buChar char="Ø"/>
            </a:pPr>
            <a:r>
              <a:rPr lang="en-US" sz="2000" dirty="0" smtClean="0"/>
              <a:t>Repair, maintain, and operate established communication systems, including  telephones and District Radio Communications facilities.</a:t>
            </a:r>
          </a:p>
          <a:p>
            <a:pPr>
              <a:buFont typeface="Arial" pitchFamily="34" charset="0"/>
              <a:buChar char="•"/>
            </a:pPr>
            <a:endParaRPr lang="en-US" dirty="0" smtClean="0"/>
          </a:p>
          <a:p>
            <a:pPr>
              <a:buFont typeface="Arial" pitchFamily="34" charset="0"/>
              <a:buChar char="•"/>
            </a:pPr>
            <a:endParaRPr lang="en-US" dirty="0"/>
          </a:p>
        </p:txBody>
      </p:sp>
      <p:sp>
        <p:nvSpPr>
          <p:cNvPr id="3" name="TextBox 2"/>
          <p:cNvSpPr txBox="1"/>
          <p:nvPr/>
        </p:nvSpPr>
        <p:spPr>
          <a:xfrm>
            <a:off x="0" y="0"/>
            <a:ext cx="9144000" cy="1200329"/>
          </a:xfrm>
          <a:prstGeom prst="rect">
            <a:avLst/>
          </a:prstGeom>
          <a:noFill/>
        </p:spPr>
        <p:txBody>
          <a:bodyPr wrap="square" rtlCol="0">
            <a:spAutoFit/>
          </a:bodyPr>
          <a:lstStyle/>
          <a:p>
            <a:pPr algn="ctr"/>
            <a:r>
              <a:rPr lang="en-US" sz="4000" dirty="0" smtClean="0">
                <a:effectLst>
                  <a:outerShdw blurRad="38100" dist="38100" dir="2700000" algn="tl">
                    <a:srgbClr val="000000">
                      <a:alpha val="43137"/>
                    </a:srgbClr>
                  </a:outerShdw>
                </a:effectLst>
              </a:rPr>
              <a:t>Maintenance Division</a:t>
            </a:r>
            <a:r>
              <a:rPr lang="en-US" sz="2800" dirty="0" smtClean="0">
                <a:effectLst>
                  <a:outerShdw blurRad="38100" dist="38100" dir="2700000" algn="tl">
                    <a:srgbClr val="000000">
                      <a:alpha val="43137"/>
                    </a:srgbClr>
                  </a:outerShdw>
                </a:effectLst>
              </a:rPr>
              <a:t> </a:t>
            </a:r>
            <a:br>
              <a:rPr lang="en-US" sz="28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Responsibilities during Emergencies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en-US" dirty="0" smtClean="0">
                <a:effectLst>
                  <a:outerShdw blurRad="38100" dist="38100" dir="2700000" algn="tl">
                    <a:srgbClr val="000000">
                      <a:alpha val="43137"/>
                    </a:srgbClr>
                  </a:outerShdw>
                </a:effectLst>
              </a:rPr>
              <a:t>Roadway Repair</a:t>
            </a:r>
            <a:endParaRPr lang="en-US"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057400" y="1828800"/>
            <a:ext cx="5384800" cy="4038600"/>
          </a:xfrm>
          <a:prstGeom prst="rect">
            <a:avLst/>
          </a:prstGeom>
        </p:spPr>
      </p:pic>
    </p:spTree>
    <p:extLst>
      <p:ext uri="{BB962C8B-B14F-4D97-AF65-F5344CB8AC3E}">
        <p14:creationId xmlns:p14="http://schemas.microsoft.com/office/powerpoint/2010/main" val="42724877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en-US" dirty="0" smtClean="0">
                <a:effectLst>
                  <a:outerShdw blurRad="38100" dist="38100" dir="2700000" algn="tl">
                    <a:srgbClr val="000000">
                      <a:alpha val="43137"/>
                    </a:srgbClr>
                  </a:outerShdw>
                </a:effectLst>
              </a:rPr>
              <a:t>Maintenance Equipment</a:t>
            </a:r>
            <a:endParaRPr lang="en-US"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09600" y="1600200"/>
            <a:ext cx="3810000" cy="349250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4038600"/>
            <a:ext cx="3897272" cy="2590800"/>
          </a:xfrm>
          <a:prstGeom prst="rect">
            <a:avLst/>
          </a:prstGeom>
        </p:spPr>
      </p:pic>
      <p:sp>
        <p:nvSpPr>
          <p:cNvPr id="6" name="TextBox 5"/>
          <p:cNvSpPr txBox="1"/>
          <p:nvPr/>
        </p:nvSpPr>
        <p:spPr>
          <a:xfrm>
            <a:off x="457200" y="5334000"/>
            <a:ext cx="3886201" cy="646331"/>
          </a:xfrm>
          <a:prstGeom prst="rect">
            <a:avLst/>
          </a:prstGeom>
          <a:noFill/>
        </p:spPr>
        <p:txBody>
          <a:bodyPr wrap="square" rtlCol="0">
            <a:spAutoFit/>
          </a:bodyPr>
          <a:lstStyle/>
          <a:p>
            <a:r>
              <a:rPr lang="en-US" dirty="0" smtClean="0"/>
              <a:t>Specialized  equipment for inspecting, repairing and maintaining facility.</a:t>
            </a:r>
            <a:endParaRPr lang="en-US" dirty="0"/>
          </a:p>
        </p:txBody>
      </p:sp>
      <p:pic>
        <p:nvPicPr>
          <p:cNvPr id="7" name="Picture 6" descr="Flushtruck.jpg"/>
          <p:cNvPicPr>
            <a:picLocks noChangeAspect="1"/>
          </p:cNvPicPr>
          <p:nvPr/>
        </p:nvPicPr>
        <p:blipFill>
          <a:blip r:embed="rId5" cstate="print"/>
          <a:stretch>
            <a:fillRect/>
          </a:stretch>
        </p:blipFill>
        <p:spPr>
          <a:xfrm>
            <a:off x="4724400" y="1066800"/>
            <a:ext cx="3886200" cy="2914650"/>
          </a:xfrm>
          <a:prstGeom prst="rect">
            <a:avLst/>
          </a:prstGeom>
        </p:spPr>
      </p:pic>
    </p:spTree>
    <p:extLst>
      <p:ext uri="{BB962C8B-B14F-4D97-AF65-F5344CB8AC3E}">
        <p14:creationId xmlns:p14="http://schemas.microsoft.com/office/powerpoint/2010/main" val="28787307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7000" contrast="-26000"/>
                    </a14:imgEffect>
                  </a14:imgLayer>
                </a14:imgProps>
              </a:ext>
              <a:ext uri="{28A0092B-C50C-407E-A947-70E740481C1C}">
                <a14:useLocalDpi xmlns:a14="http://schemas.microsoft.com/office/drawing/2010/main" val="0"/>
              </a:ext>
            </a:extLst>
          </a:blip>
          <a:stretch>
            <a:fillRect/>
          </a:stretch>
        </p:blipFill>
        <p:spPr>
          <a:xfrm>
            <a:off x="1048429" y="914400"/>
            <a:ext cx="7213601" cy="5410200"/>
          </a:xfrm>
          <a:prstGeom prst="rect">
            <a:avLst/>
          </a:prstGeom>
        </p:spPr>
      </p:pic>
      <p:sp>
        <p:nvSpPr>
          <p:cNvPr id="3" name="TextBox 2"/>
          <p:cNvSpPr txBox="1"/>
          <p:nvPr/>
        </p:nvSpPr>
        <p:spPr>
          <a:xfrm>
            <a:off x="1524000" y="1295400"/>
            <a:ext cx="6324600" cy="4801314"/>
          </a:xfrm>
          <a:prstGeom prst="rect">
            <a:avLst/>
          </a:prstGeom>
          <a:noFill/>
        </p:spPr>
        <p:txBody>
          <a:bodyPr wrap="square" rtlCol="0">
            <a:spAutoFit/>
          </a:bodyPr>
          <a:lstStyle/>
          <a:p>
            <a:r>
              <a:rPr lang="en-US" dirty="0" smtClean="0">
                <a:solidFill>
                  <a:schemeClr val="bg1"/>
                </a:solidFill>
              </a:rPr>
              <a:t>The Chesapeake Bay Bridge-Tunnel is a 17.6 mile bridge and tunnel complex that spans the mouth of the Chesapeake Bay and connects Virginia’s Eastern Shore with the mainland.</a:t>
            </a:r>
          </a:p>
          <a:p>
            <a:endParaRPr lang="en-US" dirty="0" smtClean="0">
              <a:solidFill>
                <a:schemeClr val="bg1"/>
              </a:solidFill>
            </a:endParaRPr>
          </a:p>
          <a:p>
            <a:pPr lvl="3">
              <a:buFont typeface="Arial" pitchFamily="34" charset="0"/>
              <a:buChar char="•"/>
            </a:pPr>
            <a:r>
              <a:rPr lang="en-US" dirty="0" smtClean="0">
                <a:solidFill>
                  <a:schemeClr val="bg1"/>
                </a:solidFill>
              </a:rPr>
              <a:t>Opened to traffic April 15, 1964</a:t>
            </a:r>
          </a:p>
          <a:p>
            <a:pPr>
              <a:buFont typeface="Arial" pitchFamily="34" charset="0"/>
              <a:buChar char="•"/>
            </a:pPr>
            <a:endParaRPr lang="en-US" dirty="0" smtClean="0">
              <a:solidFill>
                <a:schemeClr val="bg1"/>
              </a:solidFill>
            </a:endParaRPr>
          </a:p>
          <a:p>
            <a:pPr lvl="3">
              <a:buFont typeface="Arial" pitchFamily="34" charset="0"/>
              <a:buChar char="•"/>
            </a:pPr>
            <a:r>
              <a:rPr lang="en-US" dirty="0" smtClean="0">
                <a:solidFill>
                  <a:schemeClr val="bg1"/>
                </a:solidFill>
              </a:rPr>
              <a:t>Political Subdivision of Commonwealth of Virginia</a:t>
            </a:r>
          </a:p>
          <a:p>
            <a:pPr>
              <a:buFont typeface="Arial" pitchFamily="34" charset="0"/>
              <a:buChar char="•"/>
            </a:pPr>
            <a:endParaRPr lang="en-US" dirty="0" smtClean="0">
              <a:solidFill>
                <a:schemeClr val="bg1"/>
              </a:solidFill>
            </a:endParaRPr>
          </a:p>
          <a:p>
            <a:pPr>
              <a:buFont typeface="Arial" pitchFamily="34" charset="0"/>
              <a:buChar char="•"/>
            </a:pPr>
            <a:endParaRPr lang="en-US" dirty="0" smtClean="0">
              <a:solidFill>
                <a:schemeClr val="bg1"/>
              </a:solidFill>
            </a:endParaRPr>
          </a:p>
          <a:p>
            <a:pPr lvl="3">
              <a:buFont typeface="Arial" pitchFamily="34" charset="0"/>
              <a:buChar char="•"/>
            </a:pPr>
            <a:r>
              <a:rPr lang="en-US" dirty="0" smtClean="0">
                <a:solidFill>
                  <a:schemeClr val="bg1"/>
                </a:solidFill>
              </a:rPr>
              <a:t>No federal, state or local tax dollars used</a:t>
            </a:r>
          </a:p>
          <a:p>
            <a:pPr>
              <a:buFont typeface="Arial" pitchFamily="34" charset="0"/>
              <a:buChar char="•"/>
            </a:pPr>
            <a:endParaRPr lang="en-US" dirty="0" smtClean="0">
              <a:solidFill>
                <a:schemeClr val="bg1"/>
              </a:solidFill>
            </a:endParaRPr>
          </a:p>
          <a:p>
            <a:pPr lvl="3">
              <a:buFont typeface="Arial" pitchFamily="34" charset="0"/>
              <a:buChar char="•"/>
            </a:pPr>
            <a:r>
              <a:rPr lang="en-US" dirty="0" smtClean="0">
                <a:solidFill>
                  <a:schemeClr val="bg1"/>
                </a:solidFill>
              </a:rPr>
              <a:t>One of the Seven Engineering Wonders of the World</a:t>
            </a:r>
          </a:p>
          <a:p>
            <a:pPr>
              <a:buFont typeface="Arial" pitchFamily="34" charset="0"/>
              <a:buChar char="•"/>
            </a:pPr>
            <a:endParaRPr lang="en-US" dirty="0" smtClean="0">
              <a:solidFill>
                <a:schemeClr val="bg1"/>
              </a:solidFill>
            </a:endParaRPr>
          </a:p>
          <a:p>
            <a:endParaRPr lang="en-US" dirty="0" smtClean="0"/>
          </a:p>
          <a:p>
            <a:endParaRPr lang="en-US" dirty="0" smtClean="0"/>
          </a:p>
          <a:p>
            <a:pPr>
              <a:buFont typeface="Arial" pitchFamily="34" charset="0"/>
              <a:buChar char="•"/>
            </a:pPr>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3081278"/>
            <a:ext cx="5867400" cy="2862322"/>
          </a:xfrm>
          <a:prstGeom prst="rect">
            <a:avLst/>
          </a:prstGeom>
          <a:noFill/>
        </p:spPr>
        <p:txBody>
          <a:bodyPr wrap="square" rtlCol="0">
            <a:spAutoFit/>
          </a:bodyPr>
          <a:lstStyle/>
          <a:p>
            <a:pPr algn="ctr"/>
            <a:r>
              <a:rPr lang="en-US" i="1" dirty="0" smtClean="0"/>
              <a:t>For additional information, questions, etc., please contact:</a:t>
            </a:r>
          </a:p>
          <a:p>
            <a:pPr algn="ctr"/>
            <a:endParaRPr lang="en-US" i="1" dirty="0" smtClean="0"/>
          </a:p>
          <a:p>
            <a:pPr algn="ctr"/>
            <a:r>
              <a:rPr lang="en-US" b="1" dirty="0" smtClean="0"/>
              <a:t>EDWARD A. SPENCER</a:t>
            </a:r>
            <a:endParaRPr lang="en-US" dirty="0" smtClean="0"/>
          </a:p>
          <a:p>
            <a:pPr algn="ctr"/>
            <a:r>
              <a:rPr lang="en-US" cap="small" dirty="0" smtClean="0"/>
              <a:t>Chief of Police/Director of Operations</a:t>
            </a:r>
          </a:p>
          <a:p>
            <a:pPr algn="ctr"/>
            <a:endParaRPr lang="en-US" cap="small" dirty="0" smtClean="0"/>
          </a:p>
          <a:p>
            <a:pPr algn="ctr"/>
            <a:r>
              <a:rPr lang="en-US" dirty="0" smtClean="0"/>
              <a:t>Chesapeake Bay Bridge and Tunnel District</a:t>
            </a:r>
          </a:p>
          <a:p>
            <a:pPr algn="ctr"/>
            <a:r>
              <a:rPr lang="en-US" dirty="0" smtClean="0"/>
              <a:t>32386 Lankford Highway</a:t>
            </a:r>
          </a:p>
          <a:p>
            <a:pPr algn="ctr"/>
            <a:r>
              <a:rPr lang="en-US" dirty="0" smtClean="0"/>
              <a:t>Cape  Charles, Virginia  USA  23310</a:t>
            </a:r>
          </a:p>
          <a:p>
            <a:pPr algn="ctr"/>
            <a:r>
              <a:rPr lang="en-US" dirty="0" smtClean="0"/>
              <a:t>easpencer@cbbt.com</a:t>
            </a:r>
          </a:p>
          <a:p>
            <a:pPr algn="ctr"/>
            <a:r>
              <a:rPr lang="en-US" dirty="0" smtClean="0"/>
              <a:t>(757) 331-2960, EXT. 40</a:t>
            </a:r>
          </a:p>
        </p:txBody>
      </p:sp>
      <p:pic>
        <p:nvPicPr>
          <p:cNvPr id="4" name="Picture 3" descr="ChiefSpencer.jpg"/>
          <p:cNvPicPr>
            <a:picLocks noChangeAspect="1"/>
          </p:cNvPicPr>
          <p:nvPr/>
        </p:nvPicPr>
        <p:blipFill>
          <a:blip r:embed="rId2" cstate="print"/>
          <a:stretch>
            <a:fillRect/>
          </a:stretch>
        </p:blipFill>
        <p:spPr>
          <a:xfrm>
            <a:off x="3200400" y="304800"/>
            <a:ext cx="2743200" cy="27432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en-US" dirty="0" smtClean="0">
                <a:effectLst>
                  <a:outerShdw blurRad="38100" dist="38100" dir="2700000" algn="tl">
                    <a:srgbClr val="000000">
                      <a:alpha val="43137"/>
                    </a:srgbClr>
                  </a:outerShdw>
                </a:effectLst>
              </a:rPr>
              <a:t>Physical Characteristics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76200" y="1295400"/>
            <a:ext cx="4648200" cy="4830763"/>
          </a:xfrm>
          <a:prstGeom prst="rect">
            <a:avLst/>
          </a:prstGeom>
        </p:spPr>
        <p:txBody>
          <a:bodyPr/>
          <a:lstStyle/>
          <a:p>
            <a:r>
              <a:rPr lang="en-US" sz="2400" dirty="0" smtClean="0"/>
              <a:t>Northbound: 2,523 piles</a:t>
            </a:r>
          </a:p>
          <a:p>
            <a:r>
              <a:rPr lang="en-US" sz="2400" dirty="0" smtClean="0"/>
              <a:t>Southbound: 2,591 piles</a:t>
            </a:r>
          </a:p>
          <a:p>
            <a:pPr lvl="1"/>
            <a:r>
              <a:rPr lang="en-US" sz="2000" dirty="0" smtClean="0"/>
              <a:t>5,114 total piles supporting the trestles</a:t>
            </a:r>
            <a:endParaRPr lang="en-US" sz="20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1295400"/>
            <a:ext cx="4098670" cy="3276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3497579"/>
            <a:ext cx="3810000" cy="3055621"/>
          </a:xfrm>
          <a:prstGeom prst="rect">
            <a:avLst/>
          </a:prstGeom>
        </p:spPr>
      </p:pic>
    </p:spTree>
    <p:extLst>
      <p:ext uri="{BB962C8B-B14F-4D97-AF65-F5344CB8AC3E}">
        <p14:creationId xmlns:p14="http://schemas.microsoft.com/office/powerpoint/2010/main" val="42709266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914400"/>
          </a:xfrm>
          <a:prstGeom prst="rect">
            <a:avLst/>
          </a:prstGeom>
        </p:spPr>
        <p:txBody>
          <a:bodyPr/>
          <a:lstStyle/>
          <a:p>
            <a:r>
              <a:rPr lang="en-US" dirty="0" smtClean="0">
                <a:effectLst>
                  <a:outerShdw blurRad="38100" dist="38100" dir="2700000" algn="tl">
                    <a:srgbClr val="000000">
                      <a:alpha val="43137"/>
                    </a:srgbClr>
                  </a:outerShdw>
                </a:effectLst>
              </a:rPr>
              <a:t>Tunnels</a:t>
            </a:r>
            <a:endParaRPr lang="en-US"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3443" y="1364493"/>
            <a:ext cx="2952835" cy="235931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98" y="1362884"/>
            <a:ext cx="3044502" cy="2362534"/>
          </a:xfrm>
          <a:prstGeom prst="rect">
            <a:avLst/>
          </a:prstGeom>
        </p:spPr>
      </p:pic>
      <p:sp>
        <p:nvSpPr>
          <p:cNvPr id="6" name="TextBox 5"/>
          <p:cNvSpPr txBox="1"/>
          <p:nvPr/>
        </p:nvSpPr>
        <p:spPr>
          <a:xfrm>
            <a:off x="3048000" y="4999672"/>
            <a:ext cx="5896120" cy="1200329"/>
          </a:xfrm>
          <a:prstGeom prst="rect">
            <a:avLst/>
          </a:prstGeom>
          <a:noFill/>
        </p:spPr>
        <p:txBody>
          <a:bodyPr wrap="square" rtlCol="0">
            <a:spAutoFit/>
          </a:bodyPr>
          <a:lstStyle/>
          <a:p>
            <a:pPr marL="285750" indent="-285750">
              <a:buFont typeface="Arial" pitchFamily="34" charset="0"/>
              <a:buChar char="•"/>
            </a:pPr>
            <a:r>
              <a:rPr lang="en-US" dirty="0" smtClean="0"/>
              <a:t>Trench-type tunnels</a:t>
            </a:r>
          </a:p>
          <a:p>
            <a:pPr marL="285750" indent="-285750">
              <a:buFont typeface="Arial" pitchFamily="34" charset="0"/>
              <a:buChar char="•"/>
            </a:pPr>
            <a:r>
              <a:rPr lang="en-US" dirty="0" smtClean="0"/>
              <a:t>Thimble Shoal Channel Tunnel – 5,734 feet in length</a:t>
            </a:r>
          </a:p>
          <a:p>
            <a:pPr marL="285750" indent="-285750">
              <a:buFont typeface="Arial" pitchFamily="34" charset="0"/>
              <a:buChar char="•"/>
            </a:pPr>
            <a:r>
              <a:rPr lang="en-US" dirty="0" smtClean="0"/>
              <a:t>Chesapeake Channel Tunnel – 5,423 in length</a:t>
            </a:r>
          </a:p>
          <a:p>
            <a:pPr marL="285750" indent="-285750">
              <a:buFont typeface="Arial" pitchFamily="34" charset="0"/>
              <a:buChar char="•"/>
            </a:pPr>
            <a:r>
              <a:rPr lang="en-US" dirty="0" smtClean="0"/>
              <a:t>Tunnel Clearance – 13’6”; 24’ horizontal</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020" y="3959515"/>
            <a:ext cx="2457857" cy="263236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2845292"/>
            <a:ext cx="3233812" cy="2147453"/>
          </a:xfrm>
          <a:prstGeom prst="rect">
            <a:avLst/>
          </a:prstGeom>
        </p:spPr>
      </p:pic>
    </p:spTree>
    <p:extLst>
      <p:ext uri="{BB962C8B-B14F-4D97-AF65-F5344CB8AC3E}">
        <p14:creationId xmlns:p14="http://schemas.microsoft.com/office/powerpoint/2010/main" val="35974862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en-US" dirty="0" smtClean="0">
                <a:effectLst>
                  <a:outerShdw blurRad="38100" dist="38100" dir="2700000" algn="tl">
                    <a:srgbClr val="000000">
                      <a:alpha val="43137"/>
                    </a:srgbClr>
                  </a:outerShdw>
                </a:effectLst>
              </a:rPr>
              <a:t>Man-made Islands</a:t>
            </a:r>
            <a:endParaRPr lang="en-US" dirty="0">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2920" y="1219200"/>
            <a:ext cx="3951080" cy="494280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400"/>
            <a:ext cx="5200849" cy="2163553"/>
          </a:xfrm>
          <a:prstGeom prst="rect">
            <a:avLst/>
          </a:prstGeom>
        </p:spPr>
      </p:pic>
      <p:sp>
        <p:nvSpPr>
          <p:cNvPr id="10" name="TextBox 9"/>
          <p:cNvSpPr txBox="1"/>
          <p:nvPr/>
        </p:nvSpPr>
        <p:spPr>
          <a:xfrm>
            <a:off x="152400" y="3962400"/>
            <a:ext cx="4876800" cy="1200329"/>
          </a:xfrm>
          <a:prstGeom prst="rect">
            <a:avLst/>
          </a:prstGeom>
          <a:noFill/>
        </p:spPr>
        <p:txBody>
          <a:bodyPr wrap="square" rtlCol="0">
            <a:spAutoFit/>
          </a:bodyPr>
          <a:lstStyle/>
          <a:p>
            <a:pPr marL="285750" indent="-285750">
              <a:buFont typeface="Arial" pitchFamily="34" charset="0"/>
              <a:buChar char="•"/>
            </a:pPr>
            <a:r>
              <a:rPr lang="en-US" dirty="0" smtClean="0"/>
              <a:t>Four manmade islands</a:t>
            </a:r>
          </a:p>
          <a:p>
            <a:pPr marL="285750" indent="-285750">
              <a:buFont typeface="Arial" pitchFamily="34" charset="0"/>
              <a:buChar char="•"/>
            </a:pPr>
            <a:r>
              <a:rPr lang="en-US" dirty="0" smtClean="0"/>
              <a:t>Each island approximately 10 acres of surface</a:t>
            </a:r>
          </a:p>
          <a:p>
            <a:pPr marL="285750" indent="-285750">
              <a:buFont typeface="Arial" pitchFamily="34" charset="0"/>
              <a:buChar char="•"/>
            </a:pPr>
            <a:r>
              <a:rPr lang="en-US" dirty="0" smtClean="0"/>
              <a:t>30 feet above sea level</a:t>
            </a:r>
          </a:p>
          <a:p>
            <a:pPr marL="285750" indent="-285750">
              <a:buFont typeface="Arial" pitchFamily="34" charset="0"/>
              <a:buChar char="•"/>
            </a:pPr>
            <a:r>
              <a:rPr lang="en-US" dirty="0" smtClean="0"/>
              <a:t>Rock Armor around islands (1.2 million tons)</a:t>
            </a:r>
            <a:endParaRPr lang="en-US" dirty="0"/>
          </a:p>
        </p:txBody>
      </p:sp>
    </p:spTree>
    <p:extLst>
      <p:ext uri="{BB962C8B-B14F-4D97-AF65-F5344CB8AC3E}">
        <p14:creationId xmlns:p14="http://schemas.microsoft.com/office/powerpoint/2010/main" val="34728405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752599"/>
            <a:ext cx="5867400" cy="4054373"/>
          </a:xfrm>
          <a:prstGeom prst="rect">
            <a:avLst/>
          </a:prstGeom>
        </p:spPr>
      </p:pic>
    </p:spTree>
    <p:extLst>
      <p:ext uri="{BB962C8B-B14F-4D97-AF65-F5344CB8AC3E}">
        <p14:creationId xmlns:p14="http://schemas.microsoft.com/office/powerpoint/2010/main" val="2867763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en-US" dirty="0" smtClean="0">
                <a:effectLst>
                  <a:outerShdw blurRad="38100" dist="38100" dir="2700000" algn="tl">
                    <a:srgbClr val="000000">
                      <a:alpha val="43137"/>
                    </a:srgbClr>
                  </a:outerShdw>
                </a:effectLst>
              </a:rPr>
              <a:t>Ventilation Buildings</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0"/>
            <a:ext cx="5715000" cy="3810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549421" y="1444022"/>
            <a:ext cx="2743200" cy="18363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492" y="3743069"/>
            <a:ext cx="3759200" cy="28194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3810000"/>
            <a:ext cx="3860799" cy="2895599"/>
          </a:xfrm>
          <a:prstGeom prst="rect">
            <a:avLst/>
          </a:prstGeom>
        </p:spPr>
      </p:pic>
    </p:spTree>
    <p:extLst>
      <p:ext uri="{BB962C8B-B14F-4D97-AF65-F5344CB8AC3E}">
        <p14:creationId xmlns:p14="http://schemas.microsoft.com/office/powerpoint/2010/main" val="3876592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0"/>
            <a:ext cx="8229600" cy="1143000"/>
          </a:xfrm>
          <a:prstGeom prst="rect">
            <a:avLst/>
          </a:prstGeom>
        </p:spPr>
        <p:txBody>
          <a:bodyPr/>
          <a:lstStyle/>
          <a:p>
            <a:r>
              <a:rPr lang="en-US" dirty="0" smtClean="0">
                <a:effectLst>
                  <a:outerShdw blurRad="38100" dist="38100" dir="2700000" algn="tl">
                    <a:srgbClr val="000000">
                      <a:alpha val="43137"/>
                    </a:srgbClr>
                  </a:outerShdw>
                </a:effectLst>
              </a:rPr>
              <a:t>Ventilation Buildings</a:t>
            </a:r>
            <a:endParaRPr lang="en-US"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143000"/>
            <a:ext cx="3339246" cy="54102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8709" y="1143000"/>
            <a:ext cx="4229100" cy="28194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3809" y="3962400"/>
            <a:ext cx="4064000" cy="2698750"/>
          </a:xfrm>
          <a:prstGeom prst="rect">
            <a:avLst/>
          </a:prstGeom>
        </p:spPr>
      </p:pic>
    </p:spTree>
    <p:extLst>
      <p:ext uri="{BB962C8B-B14F-4D97-AF65-F5344CB8AC3E}">
        <p14:creationId xmlns:p14="http://schemas.microsoft.com/office/powerpoint/2010/main" val="28036422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5863</TotalTime>
  <Words>1108</Words>
  <Application>Microsoft Office PowerPoint</Application>
  <PresentationFormat>On-screen Show (4:3)</PresentationFormat>
  <Paragraphs>211</Paragraphs>
  <Slides>30</Slides>
  <Notes>3</Notes>
  <HiddenSlides>0</HiddenSlides>
  <MMClips>0</MMClips>
  <ScaleCrop>false</ScaleCrop>
  <HeadingPairs>
    <vt:vector size="4" baseType="variant">
      <vt:variant>
        <vt:lpstr>Theme</vt:lpstr>
      </vt:variant>
      <vt:variant>
        <vt:i4>4</vt:i4>
      </vt:variant>
      <vt:variant>
        <vt:lpstr>Slide Titles</vt:lpstr>
      </vt:variant>
      <vt:variant>
        <vt:i4>30</vt:i4>
      </vt:variant>
    </vt:vector>
  </HeadingPairs>
  <TitlesOfParts>
    <vt:vector size="34" baseType="lpstr">
      <vt:lpstr>Office Theme</vt:lpstr>
      <vt:lpstr>2_Custom Design</vt:lpstr>
      <vt:lpstr>1_Custom Design</vt:lpstr>
      <vt:lpstr>Custom Design</vt:lpstr>
      <vt:lpstr>PowerPoint Presentation</vt:lpstr>
      <vt:lpstr>PowerPoint Presentation</vt:lpstr>
      <vt:lpstr>PowerPoint Presentation</vt:lpstr>
      <vt:lpstr>Physical Characteristics</vt:lpstr>
      <vt:lpstr>Tunnels</vt:lpstr>
      <vt:lpstr>Man-made Islands</vt:lpstr>
      <vt:lpstr>PowerPoint Presentation</vt:lpstr>
      <vt:lpstr>Ventilation Buildings</vt:lpstr>
      <vt:lpstr>Ventilation Buildings</vt:lpstr>
      <vt:lpstr>Parallel Crossing Phase I</vt:lpstr>
      <vt:lpstr>Emergency Response Personnel</vt:lpstr>
      <vt:lpstr>Police Department:</vt:lpstr>
      <vt:lpstr>Vehicle Equipment</vt:lpstr>
      <vt:lpstr>Training for Officers:    </vt:lpstr>
      <vt:lpstr>Security Operations</vt:lpstr>
      <vt:lpstr>Gated Islands</vt:lpstr>
      <vt:lpstr>PowerPoint Presentation</vt:lpstr>
      <vt:lpstr>Wreckers &amp; Fire Trucks</vt:lpstr>
      <vt:lpstr>Weather Restrictions</vt:lpstr>
      <vt:lpstr>Weather Station Locations</vt:lpstr>
      <vt:lpstr>Hurricanes</vt:lpstr>
      <vt:lpstr>Tornados</vt:lpstr>
      <vt:lpstr>Traffic Regulations for High Winds except in cases of Hurricanes, Tornados, etc.</vt:lpstr>
      <vt:lpstr>Traffic Regulations for High Winds except in cases of Hurricanes, Tornados, etc. (continued)</vt:lpstr>
      <vt:lpstr>Incident Response  in tunnels</vt:lpstr>
      <vt:lpstr>Incident Response on trestles</vt:lpstr>
      <vt:lpstr>PowerPoint Presentation</vt:lpstr>
      <vt:lpstr>Roadway Repair</vt:lpstr>
      <vt:lpstr>Maintenance Equipment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Paige Addison</dc:creator>
  <cp:lastModifiedBy>USDOT_User</cp:lastModifiedBy>
  <cp:revision>83</cp:revision>
  <dcterms:created xsi:type="dcterms:W3CDTF">2012-07-13T18:11:43Z</dcterms:created>
  <dcterms:modified xsi:type="dcterms:W3CDTF">2012-08-02T17:54:49Z</dcterms:modified>
</cp:coreProperties>
</file>